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6" r:id="rId18"/>
    <p:sldId id="272" r:id="rId19"/>
    <p:sldId id="297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98" r:id="rId30"/>
    <p:sldId id="299" r:id="rId31"/>
    <p:sldId id="300" r:id="rId32"/>
    <p:sldId id="30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331" r:id="rId42"/>
    <p:sldId id="290" r:id="rId43"/>
    <p:sldId id="291" r:id="rId44"/>
    <p:sldId id="292" r:id="rId45"/>
    <p:sldId id="293" r:id="rId46"/>
    <p:sldId id="294" r:id="rId47"/>
    <p:sldId id="295" r:id="rId48"/>
    <p:sldId id="302" r:id="rId49"/>
    <p:sldId id="303" r:id="rId50"/>
    <p:sldId id="308" r:id="rId51"/>
    <p:sldId id="307" r:id="rId52"/>
    <p:sldId id="306" r:id="rId53"/>
    <p:sldId id="309" r:id="rId54"/>
    <p:sldId id="305" r:id="rId55"/>
    <p:sldId id="304" r:id="rId56"/>
    <p:sldId id="310" r:id="rId57"/>
    <p:sldId id="314" r:id="rId58"/>
    <p:sldId id="315" r:id="rId59"/>
    <p:sldId id="311" r:id="rId60"/>
    <p:sldId id="316" r:id="rId61"/>
    <p:sldId id="313" r:id="rId62"/>
    <p:sldId id="312" r:id="rId63"/>
    <p:sldId id="317" r:id="rId64"/>
    <p:sldId id="318" r:id="rId65"/>
    <p:sldId id="319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6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19/06/2024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19/06/2024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19/06/2024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19/06/2024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19/06/2024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19/06/2024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19/06/2024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19/06/2024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19/06/2024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19/06/2024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19/06/2024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6F2E3-5762-4D11-92EB-05948CEBD7E5}" type="datetimeFigureOut">
              <a:rPr lang="fr-FR" smtClean="0"/>
              <a:pPr/>
              <a:t>19/06/2024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07504" y="1484784"/>
          <a:ext cx="8928992" cy="4800600"/>
        </p:xfrm>
        <a:graphic>
          <a:graphicData uri="http://schemas.openxmlformats.org/drawingml/2006/table">
            <a:tbl>
              <a:tblPr/>
              <a:tblGrid>
                <a:gridCol w="4464496"/>
                <a:gridCol w="4464496"/>
              </a:tblGrid>
              <a:tr h="2270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5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Notions et contenus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5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Capacités exigibles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8164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Application du premier principe de la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thermodyna-mique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et de l’inégalité de Clausius aux machines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thermiques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cycliques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dithermes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: rendement,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effi-cacité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,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limitations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Décrire le sens des échanges énergétiques pour un moteur ou un récepteur thermique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ditherme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Analyser un dispositif concret et le modéliser par une machine cyclique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ditherme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Déﬁnir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un rendement ou une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efﬁcacité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et la relier aux énergies échangées au cours d’un cycle.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Citer quelques ordres de grandeur des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rende-ments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ou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efﬁcacités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des machines thermiques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ré-elles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actuelles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Expliquer le principe de la cogénération.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3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Premier principe de la thermodynamique pour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l’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é-coulement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d’un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ﬂuide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en régime stationnaire dans un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système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muni d’une seule entrée et d’une seule sortie.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Démontrer et utiliser le premier principe de la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thermodynamique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pour l’écoulement d’un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ﬂuide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en régime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stationnaire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, en termes de grandeurs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mas-siques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ou en termes de puissances, notamment pour l’étude d’un détendeur, d’un compresseur, d’une turbine, d’un échangeur thermique.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4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Diagramme (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P,h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) de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ﬂuides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réels.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Exploiter un diagramme donnant la pression P (ou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logP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) en fonction de l’enthalpie massique h d’un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ﬂuide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réel pour l’étude de machines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thermody-namiques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réelles.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7" name="Groupe 6"/>
          <p:cNvGrpSpPr/>
          <p:nvPr/>
        </p:nvGrpSpPr>
        <p:grpSpPr>
          <a:xfrm>
            <a:off x="0" y="0"/>
            <a:ext cx="9036496" cy="1002240"/>
            <a:chOff x="0" y="0"/>
            <a:chExt cx="9036496" cy="10022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7165" t="31920" r="6764" b="52960"/>
            <a:stretch>
              <a:fillRect/>
            </a:stretch>
          </p:blipFill>
          <p:spPr bwMode="auto">
            <a:xfrm>
              <a:off x="0" y="0"/>
              <a:ext cx="9036496" cy="1002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2483768" y="128207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tx1"/>
                  </a:solidFill>
                  <a:latin typeface="Bookman Old Style" pitchFamily="18" charset="0"/>
                </a:rPr>
                <a:t>12</a:t>
              </a:r>
              <a:endParaRPr lang="fr-FR" sz="2400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27384"/>
            <a:ext cx="36792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Inégalité de Clausius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7904" y="17240"/>
            <a:ext cx="290335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endParaRPr lang="fr-F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7504" y="449288"/>
            <a:ext cx="6048672" cy="165618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56699" t="27719" r="12589" b="48761"/>
          <a:stretch>
            <a:fillRect/>
          </a:stretch>
        </p:blipFill>
        <p:spPr bwMode="auto">
          <a:xfrm>
            <a:off x="6228184" y="593304"/>
            <a:ext cx="2808312" cy="120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732240" y="17240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Joule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(J)</a:t>
            </a:r>
            <a:endParaRPr lang="fr-FR" b="1" dirty="0"/>
          </a:p>
        </p:txBody>
      </p:sp>
      <p:sp>
        <p:nvSpPr>
          <p:cNvPr id="7" name="Rectangle 6"/>
          <p:cNvSpPr/>
          <p:nvPr/>
        </p:nvSpPr>
        <p:spPr>
          <a:xfrm>
            <a:off x="6444208" y="1889448"/>
            <a:ext cx="173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Kelvin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(K)</a:t>
            </a:r>
            <a:endParaRPr lang="fr-FR" b="1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512" y="449288"/>
            <a:ext cx="57606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L’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EGALITE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correspond au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cas idéal d’une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ma-chine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thermique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fonctionnant de manière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ré-versible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ce qui n’est jamais observé 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1048502"/>
            <a:ext cx="5904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en effet, </a:t>
            </a:r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 transferts thermiques qui ont lieu ne peuvent se faire que dans un sens … </a:t>
            </a:r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6876256" y="377280"/>
            <a:ext cx="288032" cy="360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 flipV="1">
            <a:off x="7452320" y="377280"/>
            <a:ext cx="360041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 flipV="1">
            <a:off x="6732240" y="1601416"/>
            <a:ext cx="288032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7164288" y="1601416"/>
            <a:ext cx="360041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2420888"/>
            <a:ext cx="81868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Rendement ou efficacité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d’une machine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56176" y="2924944"/>
            <a:ext cx="250581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W</a:t>
            </a:r>
            <a:endParaRPr lang="fr-FR" dirty="0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395536" y="3284984"/>
            <a:ext cx="18722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les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MOTEURS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lèche vers le bas 16"/>
          <p:cNvSpPr/>
          <p:nvPr/>
        </p:nvSpPr>
        <p:spPr>
          <a:xfrm>
            <a:off x="1115616" y="2780928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>
            <a:off x="3203848" y="2780928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483768" y="3284984"/>
            <a:ext cx="201622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les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RECEPTEURS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35896" y="2780928"/>
            <a:ext cx="41229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e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47664" y="2780928"/>
            <a:ext cx="43473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b="1" dirty="0" smtClean="0">
                <a:latin typeface="Symbol" pitchFamily="18" charset="2"/>
                <a:cs typeface="Arial" pitchFamily="34" charset="0"/>
              </a:rPr>
              <a:t>h</a:t>
            </a:r>
            <a:endParaRPr lang="fr-FR" sz="2800" b="1" dirty="0">
              <a:latin typeface="Symbol" pitchFamily="18" charset="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63688" y="4221088"/>
            <a:ext cx="5256584" cy="12241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979712" y="4581128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latin typeface="Symbol" pitchFamily="18" charset="2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ou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e   = </a:t>
            </a:r>
            <a:endParaRPr lang="fr-FR" sz="2000" b="1" dirty="0"/>
          </a:p>
        </p:txBody>
      </p:sp>
      <p:cxnSp>
        <p:nvCxnSpPr>
          <p:cNvPr id="25" name="Connecteur droit 24"/>
          <p:cNvCxnSpPr/>
          <p:nvPr/>
        </p:nvCxnSpPr>
        <p:spPr>
          <a:xfrm>
            <a:off x="3707904" y="4869160"/>
            <a:ext cx="28083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923928" y="4293096"/>
            <a:ext cx="2476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Energie désirée</a:t>
            </a:r>
            <a:endParaRPr lang="fr-FR" b="1" dirty="0"/>
          </a:p>
        </p:txBody>
      </p:sp>
      <p:sp>
        <p:nvSpPr>
          <p:cNvPr id="27" name="Rectangle 26"/>
          <p:cNvSpPr/>
          <p:nvPr/>
        </p:nvSpPr>
        <p:spPr>
          <a:xfrm>
            <a:off x="3851791" y="4941168"/>
            <a:ext cx="2645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Energie à fournir</a:t>
            </a:r>
            <a:endParaRPr lang="fr-FR" b="1" dirty="0"/>
          </a:p>
        </p:txBody>
      </p:sp>
      <p:cxnSp>
        <p:nvCxnSpPr>
          <p:cNvPr id="32" name="Connecteur droit 31"/>
          <p:cNvCxnSpPr/>
          <p:nvPr/>
        </p:nvCxnSpPr>
        <p:spPr>
          <a:xfrm>
            <a:off x="6372200" y="4581128"/>
            <a:ext cx="936104" cy="144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6444208" y="5013176"/>
            <a:ext cx="864096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308304" y="4653136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Joule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(J)</a:t>
            </a:r>
            <a:endParaRPr lang="fr-FR" b="1" dirty="0"/>
          </a:p>
        </p:txBody>
      </p:sp>
      <p:sp>
        <p:nvSpPr>
          <p:cNvPr id="37" name="Rectangle 36"/>
          <p:cNvSpPr/>
          <p:nvPr/>
        </p:nvSpPr>
        <p:spPr>
          <a:xfrm>
            <a:off x="1979712" y="5733256"/>
            <a:ext cx="5616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Sans unité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(pourcentage)</a:t>
            </a:r>
            <a:endParaRPr lang="fr-FR" b="1" dirty="0"/>
          </a:p>
        </p:txBody>
      </p:sp>
      <p:cxnSp>
        <p:nvCxnSpPr>
          <p:cNvPr id="38" name="Connecteur droit 37"/>
          <p:cNvCxnSpPr/>
          <p:nvPr/>
        </p:nvCxnSpPr>
        <p:spPr>
          <a:xfrm>
            <a:off x="2267744" y="5085184"/>
            <a:ext cx="216024" cy="648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>
            <a:off x="2627784" y="5085184"/>
            <a:ext cx="216024" cy="648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6" grpId="0"/>
      <p:bldP spid="27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27384"/>
            <a:ext cx="81868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Rendement ou efficacité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d’une machine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2190" y="404664"/>
            <a:ext cx="5256584" cy="12241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258214" y="764704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latin typeface="Symbol" pitchFamily="18" charset="2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ou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e   = </a:t>
            </a:r>
            <a:endParaRPr lang="fr-FR" sz="2000" b="1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3986406" y="1052736"/>
            <a:ext cx="28083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02430" y="476672"/>
            <a:ext cx="2476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Energie désirée</a:t>
            </a:r>
            <a:endParaRPr lang="fr-FR" b="1" dirty="0"/>
          </a:p>
        </p:txBody>
      </p:sp>
      <p:sp>
        <p:nvSpPr>
          <p:cNvPr id="8" name="Rectangle 7"/>
          <p:cNvSpPr/>
          <p:nvPr/>
        </p:nvSpPr>
        <p:spPr>
          <a:xfrm>
            <a:off x="4130293" y="1124744"/>
            <a:ext cx="2645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Energie à fournir</a:t>
            </a:r>
            <a:endParaRPr lang="fr-FR" b="1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6650702" y="764704"/>
            <a:ext cx="936104" cy="144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722710" y="1196752"/>
            <a:ext cx="864096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586806" y="836712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Joule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(J)</a:t>
            </a:r>
            <a:endParaRPr lang="fr-FR" b="1" dirty="0"/>
          </a:p>
        </p:txBody>
      </p:sp>
      <p:sp>
        <p:nvSpPr>
          <p:cNvPr id="12" name="Rectangle 11"/>
          <p:cNvSpPr/>
          <p:nvPr/>
        </p:nvSpPr>
        <p:spPr>
          <a:xfrm>
            <a:off x="35496" y="1084903"/>
            <a:ext cx="18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Sans unité </a:t>
            </a: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(pourcentage)</a:t>
            </a:r>
            <a:endParaRPr lang="fr-FR" b="1" dirty="0"/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1763688" y="1052736"/>
            <a:ext cx="576064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1763688" y="1196752"/>
            <a:ext cx="1368152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2328555"/>
            <a:ext cx="79464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II- Exemples de machines thermiques </a:t>
            </a:r>
            <a:r>
              <a:rPr kumimoji="0" lang="fr-FR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dithermes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63688" y="2852936"/>
            <a:ext cx="41248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Les moteurs thermiques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0" y="3358153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3913892"/>
            <a:ext cx="9144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/>
              <a:t>Transfert thermique </a:t>
            </a:r>
            <a:r>
              <a:rPr lang="fr-FR" sz="2800" b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NATUREL</a:t>
            </a:r>
            <a:r>
              <a:rPr lang="fr-FR" sz="2800" b="1" u="sng" dirty="0" smtClean="0"/>
              <a:t> </a:t>
            </a:r>
            <a:r>
              <a:rPr lang="fr-FR" sz="2800" b="1" u="sng" dirty="0" smtClean="0">
                <a:solidFill>
                  <a:srgbClr val="FF0000"/>
                </a:solidFill>
              </a:rPr>
              <a:t>de la source chaude</a:t>
            </a:r>
            <a:r>
              <a:rPr lang="fr-FR" sz="2800" dirty="0" smtClean="0"/>
              <a:t> (combustion air/essence) </a:t>
            </a:r>
            <a:r>
              <a:rPr lang="fr-FR" sz="2800" b="1" u="sng" dirty="0" smtClean="0">
                <a:solidFill>
                  <a:srgbClr val="00B0F0"/>
                </a:solidFill>
              </a:rPr>
              <a:t>vers la source froide</a:t>
            </a:r>
            <a:r>
              <a:rPr lang="fr-FR" sz="2800" dirty="0" smtClean="0"/>
              <a:t> (l’air extérieur)</a:t>
            </a:r>
            <a:endParaRPr lang="fr-FR" sz="2800" dirty="0"/>
          </a:p>
        </p:txBody>
      </p:sp>
      <p:sp>
        <p:nvSpPr>
          <p:cNvPr id="23" name="Rectangle 22"/>
          <p:cNvSpPr/>
          <p:nvPr/>
        </p:nvSpPr>
        <p:spPr>
          <a:xfrm>
            <a:off x="1403648" y="5877272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8000"/>
                </a:solidFill>
              </a:rPr>
              <a:t>Mouvement d’une pièce mécanique</a:t>
            </a:r>
            <a:endParaRPr lang="fr-FR" dirty="0"/>
          </a:p>
        </p:txBody>
      </p:sp>
      <p:sp>
        <p:nvSpPr>
          <p:cNvPr id="24" name="Flèche vers le bas 23"/>
          <p:cNvSpPr/>
          <p:nvPr/>
        </p:nvSpPr>
        <p:spPr>
          <a:xfrm>
            <a:off x="4139952" y="5013176"/>
            <a:ext cx="57606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 animBg="1"/>
      <p:bldP spid="23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3688" y="0"/>
            <a:ext cx="41248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Les moteurs thermiques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32656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1763688" y="1196752"/>
            <a:ext cx="5616624" cy="2448272"/>
            <a:chOff x="1763688" y="1196752"/>
            <a:chExt cx="5616624" cy="2448272"/>
          </a:xfrm>
        </p:grpSpPr>
        <p:pic>
          <p:nvPicPr>
            <p:cNvPr id="9" name="Image 8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87824" y="1196752"/>
              <a:ext cx="3168352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 9" descr="https://lesconnectes.net/wp-content/uploads/2020/07/flammes-scaled.jpg"/>
            <p:cNvPicPr/>
            <p:nvPr/>
          </p:nvPicPr>
          <p:blipFill>
            <a:blip r:embed="rId3" cstate="print"/>
            <a:srcRect l="12491" t="8081" r="12532" b="7071"/>
            <a:stretch>
              <a:fillRect/>
            </a:stretch>
          </p:blipFill>
          <p:spPr bwMode="auto">
            <a:xfrm>
              <a:off x="1763688" y="2348880"/>
              <a:ext cx="1152128" cy="11521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6228184" y="2348880"/>
              <a:ext cx="1152128" cy="1152128"/>
            </a:xfrm>
            <a:prstGeom prst="rect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tint val="2000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Air extérieur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2555776" y="764704"/>
            <a:ext cx="450636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403648" y="1484784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5940152" y="1556792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 l="16065" t="28240" r="6446" b="15481"/>
          <a:stretch>
            <a:fillRect/>
          </a:stretch>
        </p:blipFill>
        <p:spPr bwMode="auto">
          <a:xfrm>
            <a:off x="1043608" y="3717032"/>
            <a:ext cx="6912768" cy="282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483768" y="6093296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644008" y="4437112"/>
            <a:ext cx="136353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59405" y="5373216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5292080" y="5373216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347864" y="4581128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/>
      <p:bldP spid="1032" grpId="0"/>
      <p:bldP spid="1033" grpId="0"/>
      <p:bldP spid="1035" grpId="0" animBg="1"/>
      <p:bldP spid="1036" grpId="0" animBg="1"/>
      <p:bldP spid="1037" grpId="0"/>
      <p:bldP spid="103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 cstate="print"/>
          <a:srcRect l="16065" t="28240" r="6446" b="15481"/>
          <a:stretch>
            <a:fillRect/>
          </a:stretch>
        </p:blipFill>
        <p:spPr bwMode="auto">
          <a:xfrm>
            <a:off x="1115616" y="0"/>
            <a:ext cx="6912768" cy="282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555776" y="2376264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4716016" y="720080"/>
            <a:ext cx="136353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2631413" y="1656184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5364088" y="1656184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3419872" y="864096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" y="3212976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438275" y="3212976"/>
            <a:ext cx="7705725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000" b="1" i="1" dirty="0" smtClean="0"/>
              <a:t>Autres moteurs thermiques </a:t>
            </a:r>
            <a:r>
              <a:rPr lang="fr-FR" sz="2000" i="1" dirty="0" smtClean="0"/>
              <a:t>dont le but n’est pas la production d’un </a:t>
            </a:r>
            <a:r>
              <a:rPr lang="fr-FR" sz="2000" i="1" dirty="0" err="1" smtClean="0"/>
              <a:t>tra-vail</a:t>
            </a:r>
            <a:r>
              <a:rPr lang="fr-FR" sz="2000" i="1" dirty="0" smtClean="0"/>
              <a:t> mécanique mais d’un </a:t>
            </a:r>
            <a:r>
              <a:rPr lang="fr-FR" sz="2000" b="1" i="1" u="sng" dirty="0" smtClean="0"/>
              <a:t>TRAVAIL ELECTRIQUE</a:t>
            </a:r>
            <a:r>
              <a:rPr lang="fr-FR" sz="2000" i="1" dirty="0" smtClean="0"/>
              <a:t>.</a:t>
            </a:r>
            <a:endParaRPr lang="fr-FR" sz="200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4149080"/>
            <a:ext cx="565571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Rendement d’un moteur </a:t>
            </a:r>
            <a:r>
              <a:rPr kumimoji="0" lang="fr-FR" sz="22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72008" y="4581128"/>
            <a:ext cx="8964488" cy="223224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33547" t="36119" r="50861" b="49240"/>
          <a:stretch>
            <a:fillRect/>
          </a:stretch>
        </p:blipFill>
        <p:spPr bwMode="auto">
          <a:xfrm>
            <a:off x="467544" y="5013176"/>
            <a:ext cx="1368151" cy="72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907704" y="5517232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96" t="35280" r="40466" b="47920"/>
          <a:stretch>
            <a:fillRect/>
          </a:stretch>
        </p:blipFill>
        <p:spPr bwMode="auto">
          <a:xfrm>
            <a:off x="3779912" y="4941168"/>
            <a:ext cx="1944216" cy="81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/>
          <a:srcRect l="62873" t="32312" r="11250" b="45428"/>
          <a:stretch>
            <a:fillRect/>
          </a:stretch>
        </p:blipFill>
        <p:spPr bwMode="auto">
          <a:xfrm>
            <a:off x="6732240" y="4797152"/>
            <a:ext cx="223224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2555776" y="5085184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6084168" y="5085184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050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08" y="44624"/>
            <a:ext cx="8964488" cy="67687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4112" y="5404659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le rendement maximal d’un moteur 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ditherme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lequel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aseline="-250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= 20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aseline="-25000" dirty="0" smtClean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= 500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9512" y="4060381"/>
            <a:ext cx="877646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Le rendement maximal </a:t>
            </a:r>
            <a:r>
              <a:rPr lang="fr-FR" sz="2000" b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h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d’un moteur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(appelé rendement de Carnot) est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strictement inférieur à 100 %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416" y="5398641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79512" y="4662153"/>
            <a:ext cx="877646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Il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ne dépend que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il est 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d’autant plus grand que l’écart entre T</a:t>
            </a:r>
            <a:r>
              <a:rPr kumimoji="0" lang="fr-FR" sz="2000" b="1" i="0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et T</a:t>
            </a:r>
            <a:r>
              <a:rPr kumimoji="0" lang="fr-FR" sz="2000" b="1" i="0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est grand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7087" t="59639" r="68343" b="28601"/>
          <a:stretch>
            <a:fillRect/>
          </a:stretch>
        </p:blipFill>
        <p:spPr bwMode="auto">
          <a:xfrm>
            <a:off x="539552" y="6081721"/>
            <a:ext cx="2448272" cy="6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 l="42412" t="59639" r="26514" b="28601"/>
          <a:stretch>
            <a:fillRect/>
          </a:stretch>
        </p:blipFill>
        <p:spPr bwMode="auto">
          <a:xfrm>
            <a:off x="3635896" y="6081721"/>
            <a:ext cx="3096344" cy="6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/>
          <a:srcRect l="33547" t="36119" r="50861" b="49240"/>
          <a:stretch>
            <a:fillRect/>
          </a:stretch>
        </p:blipFill>
        <p:spPr bwMode="auto">
          <a:xfrm>
            <a:off x="467544" y="476672"/>
            <a:ext cx="1368151" cy="72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1907704" y="980728"/>
            <a:ext cx="27363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96" t="35280" r="40466" b="47920"/>
          <a:stretch>
            <a:fillRect/>
          </a:stretch>
        </p:blipFill>
        <p:spPr bwMode="auto">
          <a:xfrm>
            <a:off x="3779912" y="404664"/>
            <a:ext cx="1944216" cy="81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 cstate="print"/>
          <a:srcRect l="62873" t="32312" r="11250" b="45428"/>
          <a:stretch>
            <a:fillRect/>
          </a:stretch>
        </p:blipFill>
        <p:spPr bwMode="auto">
          <a:xfrm>
            <a:off x="6732240" y="260648"/>
            <a:ext cx="223224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2555776" y="548680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6084168" y="548680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/>
          <a:srcRect l="5197" t="35280" r="68608" b="44560"/>
          <a:stretch>
            <a:fillRect/>
          </a:stretch>
        </p:blipFill>
        <p:spPr bwMode="auto">
          <a:xfrm>
            <a:off x="251520" y="1700808"/>
            <a:ext cx="2016224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/>
          <a:srcRect l="35025" t="35280" r="34102" b="44560"/>
          <a:stretch>
            <a:fillRect/>
          </a:stretch>
        </p:blipFill>
        <p:spPr bwMode="auto">
          <a:xfrm>
            <a:off x="2483768" y="1700808"/>
            <a:ext cx="2376264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 cstate="print"/>
          <a:srcRect l="69640" t="35280" r="1358" b="44560"/>
          <a:stretch>
            <a:fillRect/>
          </a:stretch>
        </p:blipFill>
        <p:spPr bwMode="auto">
          <a:xfrm>
            <a:off x="5076056" y="1700808"/>
            <a:ext cx="2232248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/>
          <a:srcRect l="69640" t="35280" r="23920" b="44560"/>
          <a:stretch>
            <a:fillRect/>
          </a:stretch>
        </p:blipFill>
        <p:spPr bwMode="auto">
          <a:xfrm>
            <a:off x="5076056" y="2780928"/>
            <a:ext cx="495672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8028384" y="2924944"/>
            <a:ext cx="620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 1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6720665" y="3659157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 cstate="print"/>
          <a:srcRect l="43049" t="30240" r="30071" b="46240"/>
          <a:stretch>
            <a:fillRect/>
          </a:stretch>
        </p:blipFill>
        <p:spPr bwMode="auto">
          <a:xfrm>
            <a:off x="5652120" y="2564904"/>
            <a:ext cx="2304256" cy="113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AutoShape 6"/>
          <p:cNvSpPr>
            <a:spLocks/>
          </p:cNvSpPr>
          <p:nvPr/>
        </p:nvSpPr>
        <p:spPr bwMode="auto">
          <a:xfrm rot="5400000">
            <a:off x="7026622" y="3085760"/>
            <a:ext cx="288032" cy="1164828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7740352" y="1916832"/>
            <a:ext cx="1152128" cy="360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&gt; 0)</a:t>
            </a:r>
            <a:endParaRPr kumimoji="0" lang="fr-FR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77" grpId="0"/>
      <p:bldP spid="18" grpId="0"/>
      <p:bldP spid="20" grpId="0"/>
      <p:bldP spid="38" grpId="0"/>
      <p:bldP spid="39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0"/>
            <a:ext cx="8964488" cy="378904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79512" y="0"/>
            <a:ext cx="8776468" cy="107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               Le rendement maximal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h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d’un moteur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(appelé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ren-dement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 Carnot) est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strictement inférieur à 100 %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Il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ne dépend que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il est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d’autant plus grand que l’écart entre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et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est grand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504" y="1480592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le rendement maximal d’un moteur 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ditherme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lequel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aseline="-250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= 20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aseline="-25000" dirty="0" smtClean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= 500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416" y="1476276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7087" t="59639" r="68343" b="28601"/>
          <a:stretch>
            <a:fillRect/>
          </a:stretch>
        </p:blipFill>
        <p:spPr bwMode="auto">
          <a:xfrm>
            <a:off x="179512" y="2213372"/>
            <a:ext cx="2448272" cy="6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42412" t="59639" r="26514" b="28601"/>
          <a:stretch>
            <a:fillRect/>
          </a:stretch>
        </p:blipFill>
        <p:spPr bwMode="auto">
          <a:xfrm>
            <a:off x="3275856" y="2213372"/>
            <a:ext cx="3096344" cy="6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51520" y="2933452"/>
            <a:ext cx="86409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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Rendements maximums entre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40 %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70 %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mais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rendements réels entre 20 % et 40 %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3933056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2362" t="27720" r="66926" b="26921"/>
          <a:stretch>
            <a:fillRect/>
          </a:stretch>
        </p:blipFill>
        <p:spPr bwMode="auto">
          <a:xfrm>
            <a:off x="10096" y="4365104"/>
            <a:ext cx="2924273" cy="2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34572" t="27720" r="32469" b="26921"/>
          <a:stretch>
            <a:fillRect/>
          </a:stretch>
        </p:blipFill>
        <p:spPr bwMode="auto">
          <a:xfrm>
            <a:off x="2941414" y="4365104"/>
            <a:ext cx="3135540" cy="242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l="25987" t="27720" r="41411" b="26400"/>
          <a:stretch>
            <a:fillRect/>
          </a:stretch>
        </p:blipFill>
        <p:spPr bwMode="auto">
          <a:xfrm>
            <a:off x="5994773" y="4352404"/>
            <a:ext cx="3149227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59308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2362" t="27720" r="66926" b="26921"/>
          <a:stretch>
            <a:fillRect/>
          </a:stretch>
        </p:blipFill>
        <p:spPr bwMode="auto">
          <a:xfrm>
            <a:off x="10096" y="372740"/>
            <a:ext cx="2924273" cy="2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34572" t="27720" r="32469" b="26921"/>
          <a:stretch>
            <a:fillRect/>
          </a:stretch>
        </p:blipFill>
        <p:spPr bwMode="auto">
          <a:xfrm>
            <a:off x="2941414" y="372740"/>
            <a:ext cx="3135540" cy="242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25987" t="27720" r="41411" b="26400"/>
          <a:stretch>
            <a:fillRect/>
          </a:stretch>
        </p:blipFill>
        <p:spPr bwMode="auto">
          <a:xfrm>
            <a:off x="5994773" y="347340"/>
            <a:ext cx="3149227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59394" t="27720" r="7596" b="26400"/>
          <a:stretch>
            <a:fillRect/>
          </a:stretch>
        </p:blipFill>
        <p:spPr bwMode="auto">
          <a:xfrm>
            <a:off x="-38100" y="2840897"/>
            <a:ext cx="3059832" cy="239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2835" t="21840" r="66925" b="34481"/>
          <a:stretch>
            <a:fillRect/>
          </a:stretch>
        </p:blipFill>
        <p:spPr bwMode="auto">
          <a:xfrm>
            <a:off x="2987824" y="2794429"/>
            <a:ext cx="2952328" cy="239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4464" t="21840" r="33821" b="34481"/>
          <a:stretch>
            <a:fillRect/>
          </a:stretch>
        </p:blipFill>
        <p:spPr bwMode="auto">
          <a:xfrm>
            <a:off x="5971456" y="2793628"/>
            <a:ext cx="3172544" cy="239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5373216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a)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Indiquer sur le diagramme de Watt (P,V) ci-dessus la position des états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puis relier ces points par des droites ou par des courbes fléchées en accord avec le type de transformations subies par le gaz.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59308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2362" t="27720" r="66926" b="26921"/>
          <a:stretch>
            <a:fillRect/>
          </a:stretch>
        </p:blipFill>
        <p:spPr bwMode="auto">
          <a:xfrm>
            <a:off x="10097" y="384779"/>
            <a:ext cx="2123934" cy="17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34572" t="27720" r="32469" b="26921"/>
          <a:stretch>
            <a:fillRect/>
          </a:stretch>
        </p:blipFill>
        <p:spPr bwMode="auto">
          <a:xfrm>
            <a:off x="2267744" y="404664"/>
            <a:ext cx="2277380" cy="17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25987" t="27720" r="41411" b="26400"/>
          <a:stretch>
            <a:fillRect/>
          </a:stretch>
        </p:blipFill>
        <p:spPr bwMode="auto">
          <a:xfrm>
            <a:off x="4572000" y="404664"/>
            <a:ext cx="2287320" cy="181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59394" t="27720" r="7596" b="26400"/>
          <a:stretch>
            <a:fillRect/>
          </a:stretch>
        </p:blipFill>
        <p:spPr bwMode="auto">
          <a:xfrm>
            <a:off x="6921608" y="404664"/>
            <a:ext cx="2222392" cy="173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2835" t="21840" r="66925" b="34481"/>
          <a:stretch>
            <a:fillRect/>
          </a:stretch>
        </p:blipFill>
        <p:spPr bwMode="auto">
          <a:xfrm>
            <a:off x="0" y="2204864"/>
            <a:ext cx="2144311" cy="174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4464" t="21840" r="33821" b="34481"/>
          <a:stretch>
            <a:fillRect/>
          </a:stretch>
        </p:blipFill>
        <p:spPr bwMode="auto">
          <a:xfrm>
            <a:off x="2267744" y="2204864"/>
            <a:ext cx="2304256" cy="174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4005064"/>
            <a:ext cx="471601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a)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Indiquer sur le diagramme de Watt (P,V) la position des états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puis relier ces points par des droites ou par des courbes fléchées en accord avec le type de transformations subies par le gaz.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5" cstate="print"/>
          <a:srcRect l="41340" t="19840" r="6213" b="10441"/>
          <a:stretch>
            <a:fillRect/>
          </a:stretch>
        </p:blipFill>
        <p:spPr bwMode="auto">
          <a:xfrm>
            <a:off x="5003106" y="2348880"/>
            <a:ext cx="414089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5846936" y="4581128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A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172400" y="393305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E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834236" y="2564904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D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834236" y="3501008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172400" y="4581128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B</a:t>
            </a:r>
            <a:endParaRPr lang="fr-FR" sz="2400" b="1" dirty="0">
              <a:latin typeface="Arial Black" pitchFamily="34" charset="0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6372200" y="4797152"/>
            <a:ext cx="1656184" cy="0"/>
            <a:chOff x="6372200" y="4797152"/>
            <a:chExt cx="1656184" cy="0"/>
          </a:xfrm>
        </p:grpSpPr>
        <p:cxnSp>
          <p:nvCxnSpPr>
            <p:cNvPr id="18" name="Connecteur droit avec flèche 17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6300192" y="3717032"/>
            <a:ext cx="1738908" cy="1070868"/>
            <a:chOff x="6300192" y="3717032"/>
            <a:chExt cx="1738908" cy="1070868"/>
          </a:xfrm>
        </p:grpSpPr>
        <p:sp>
          <p:nvSpPr>
            <p:cNvPr id="22" name="Forme libre 21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6325592" y="2806328"/>
            <a:ext cx="118616" cy="923404"/>
            <a:chOff x="6372200" y="2852936"/>
            <a:chExt cx="0" cy="864096"/>
          </a:xfrm>
        </p:grpSpPr>
        <p:cxnSp>
          <p:nvCxnSpPr>
            <p:cNvPr id="27" name="Connecteur droit avec flèche 26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 flipV="1">
            <a:off x="8041084" y="4149080"/>
            <a:ext cx="326256" cy="681856"/>
            <a:chOff x="6372200" y="2852936"/>
            <a:chExt cx="0" cy="864096"/>
          </a:xfrm>
        </p:grpSpPr>
        <p:cxnSp>
          <p:nvCxnSpPr>
            <p:cNvPr id="36" name="Connecteur droit avec flèche 35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/>
          <p:cNvGrpSpPr/>
          <p:nvPr/>
        </p:nvGrpSpPr>
        <p:grpSpPr>
          <a:xfrm>
            <a:off x="6372200" y="2852936"/>
            <a:ext cx="1738908" cy="1368152"/>
            <a:chOff x="6372200" y="2852936"/>
            <a:chExt cx="1738908" cy="1368152"/>
          </a:xfrm>
        </p:grpSpPr>
        <p:sp>
          <p:nvSpPr>
            <p:cNvPr id="38" name="Forme libre 37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9" name="Connecteur droit avec flèche 38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0" y="602128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Rappeler comment on peut qualitativement déterminer algébriquement le signe du travail des forces de pression reçu par un système sur un diagramme de Watt.</a:t>
            </a:r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44624"/>
            <a:ext cx="49320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a)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Indiquer sur le diagramme de Watt (P,V) la position des états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puis relier ces points par des droites ou par des courbes fléchées en accord avec le type de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transforma-tions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subies par le gaz.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41340" t="19840" r="6213" b="10441"/>
          <a:stretch>
            <a:fillRect/>
          </a:stretch>
        </p:blipFill>
        <p:spPr bwMode="auto">
          <a:xfrm>
            <a:off x="5003106" y="56818"/>
            <a:ext cx="414089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846936" y="228906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A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34236" y="27284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D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34236" y="120894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6372200" y="2505090"/>
            <a:ext cx="1656184" cy="0"/>
            <a:chOff x="6372200" y="4797152"/>
            <a:chExt cx="1656184" cy="0"/>
          </a:xfrm>
        </p:grpSpPr>
        <p:cxnSp>
          <p:nvCxnSpPr>
            <p:cNvPr id="8" name="Connecteur droit avec flèche 7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/>
          <p:nvPr/>
        </p:nvGrpSpPr>
        <p:grpSpPr>
          <a:xfrm>
            <a:off x="6300192" y="1424970"/>
            <a:ext cx="1738908" cy="1070868"/>
            <a:chOff x="6300192" y="3717032"/>
            <a:chExt cx="1738908" cy="1070868"/>
          </a:xfrm>
        </p:grpSpPr>
        <p:sp>
          <p:nvSpPr>
            <p:cNvPr id="11" name="Forme libre 10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/>
          <p:cNvGrpSpPr/>
          <p:nvPr/>
        </p:nvGrpSpPr>
        <p:grpSpPr>
          <a:xfrm>
            <a:off x="6325592" y="514266"/>
            <a:ext cx="118616" cy="923404"/>
            <a:chOff x="6372200" y="2852936"/>
            <a:chExt cx="0" cy="864096"/>
          </a:xfrm>
        </p:grpSpPr>
        <p:cxnSp>
          <p:nvCxnSpPr>
            <p:cNvPr id="14" name="Connecteur droit avec flèche 13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 flipV="1">
            <a:off x="8041084" y="1857018"/>
            <a:ext cx="326256" cy="681856"/>
            <a:chOff x="6372200" y="2852936"/>
            <a:chExt cx="0" cy="864096"/>
          </a:xfrm>
        </p:grpSpPr>
        <p:cxnSp>
          <p:nvCxnSpPr>
            <p:cNvPr id="17" name="Connecteur droit avec flèche 16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/>
          <p:cNvGrpSpPr/>
          <p:nvPr/>
        </p:nvGrpSpPr>
        <p:grpSpPr>
          <a:xfrm>
            <a:off x="6372200" y="560874"/>
            <a:ext cx="1738908" cy="1368152"/>
            <a:chOff x="6372200" y="2852936"/>
            <a:chExt cx="1738908" cy="1368152"/>
          </a:xfrm>
        </p:grpSpPr>
        <p:sp>
          <p:nvSpPr>
            <p:cNvPr id="20" name="Forme libre 19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0" y="2060848"/>
            <a:ext cx="4932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Rappeler comment on peut qualitativement déterminer algébriquement le signe du travail des forces de pression reçu par un système sur un diagramme de Watt.</a:t>
            </a:r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3356992"/>
            <a:ext cx="291581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Rappel Cours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Phy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06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3861048"/>
            <a:ext cx="91440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 les transformations réversibles,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ext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P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691680" y="4581128"/>
            <a:ext cx="7452320" cy="34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(Travail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négatif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si on se déplace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vers la droite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inversement)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172400" y="1628800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E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172400" y="227687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B</a:t>
            </a:r>
            <a:endParaRPr lang="fr-FR" sz="2400" b="1" dirty="0">
              <a:latin typeface="Arial Black" pitchFamily="34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 l="42997" t="37799" r="17314" b="50441"/>
          <a:stretch>
            <a:fillRect/>
          </a:stretch>
        </p:blipFill>
        <p:spPr bwMode="auto">
          <a:xfrm>
            <a:off x="2915816" y="3234184"/>
            <a:ext cx="3996952" cy="66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756568" y="4221088"/>
            <a:ext cx="8387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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 travail est alors égal à </a:t>
            </a:r>
            <a:r>
              <a:rPr lang="fr-FR" sz="20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opposée de l’aire sous la courbe </a:t>
            </a: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P = f(V)</a:t>
            </a:r>
            <a:endParaRPr lang="fr-FR" b="1" u="sng" dirty="0"/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-85525" y="5695156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B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: Déplacement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vers la gauche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&gt; 0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(travail réellement reçu)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501267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c)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En déduire sur quelle étape du cycle le gaz reçoit réellement un travail de l’extérieur puis sur quelle étape il en fournit réellement à l’extérieur. 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-71237" y="6055196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D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: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Déplacement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vers la droite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&lt; 0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(travail réellement perdu)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64288" y="332656"/>
            <a:ext cx="166904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Cycle BCDE</a:t>
            </a:r>
            <a:endParaRPr lang="fr-FR" b="1" dirty="0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-60125" y="6421760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et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B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: Aire sous la courbe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= 0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  <p:bldP spid="29698" grpId="0"/>
      <p:bldP spid="29699" grpId="0"/>
      <p:bldP spid="30" grpId="0"/>
      <p:bldP spid="29701" grpId="0"/>
      <p:bldP spid="29704" grpId="0"/>
      <p:bldP spid="34" grpId="0"/>
      <p:bldP spid="35" grpId="0" animBg="1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41340" t="19840" r="6213" b="10441"/>
          <a:stretch>
            <a:fillRect/>
          </a:stretch>
        </p:blipFill>
        <p:spPr bwMode="auto">
          <a:xfrm>
            <a:off x="5003106" y="56818"/>
            <a:ext cx="414089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846936" y="228906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A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34236" y="27284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D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34236" y="120894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6372200" y="2505090"/>
            <a:ext cx="1656184" cy="0"/>
            <a:chOff x="6372200" y="4797152"/>
            <a:chExt cx="1656184" cy="0"/>
          </a:xfrm>
        </p:grpSpPr>
        <p:cxnSp>
          <p:nvCxnSpPr>
            <p:cNvPr id="8" name="Connecteur droit avec flèche 7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/>
          <p:nvPr/>
        </p:nvGrpSpPr>
        <p:grpSpPr>
          <a:xfrm>
            <a:off x="6300192" y="1424970"/>
            <a:ext cx="1738908" cy="1070868"/>
            <a:chOff x="6300192" y="3717032"/>
            <a:chExt cx="1738908" cy="1070868"/>
          </a:xfrm>
        </p:grpSpPr>
        <p:sp>
          <p:nvSpPr>
            <p:cNvPr id="11" name="Forme libre 10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/>
          <p:cNvGrpSpPr/>
          <p:nvPr/>
        </p:nvGrpSpPr>
        <p:grpSpPr>
          <a:xfrm>
            <a:off x="6325592" y="514266"/>
            <a:ext cx="118616" cy="923404"/>
            <a:chOff x="6372200" y="2852936"/>
            <a:chExt cx="0" cy="864096"/>
          </a:xfrm>
        </p:grpSpPr>
        <p:cxnSp>
          <p:nvCxnSpPr>
            <p:cNvPr id="14" name="Connecteur droit avec flèche 13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 flipV="1">
            <a:off x="8041084" y="1857018"/>
            <a:ext cx="326256" cy="681856"/>
            <a:chOff x="6372200" y="2852936"/>
            <a:chExt cx="0" cy="864096"/>
          </a:xfrm>
        </p:grpSpPr>
        <p:cxnSp>
          <p:nvCxnSpPr>
            <p:cNvPr id="17" name="Connecteur droit avec flèche 16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/>
          <p:cNvGrpSpPr/>
          <p:nvPr/>
        </p:nvGrpSpPr>
        <p:grpSpPr>
          <a:xfrm>
            <a:off x="6372200" y="560874"/>
            <a:ext cx="1738908" cy="1368152"/>
            <a:chOff x="6372200" y="2852936"/>
            <a:chExt cx="1738908" cy="1368152"/>
          </a:xfrm>
        </p:grpSpPr>
        <p:sp>
          <p:nvSpPr>
            <p:cNvPr id="20" name="Forme libre 19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ZoneTexte 25"/>
          <p:cNvSpPr txBox="1"/>
          <p:nvPr/>
        </p:nvSpPr>
        <p:spPr>
          <a:xfrm>
            <a:off x="8172400" y="1628800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E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172400" y="227687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B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908720"/>
            <a:ext cx="486003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B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: Déplacement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0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vers la gauche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&gt; 0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(travail réellement reçu)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-27384"/>
            <a:ext cx="55081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c)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En déduire sur quelle étape du cycle le gaz reçoit réellement un travail de l’extérieur puis sur quelle étape il en fournit réellement à l’extérieur. 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0" y="1545217"/>
            <a:ext cx="5220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D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: Déplacement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vers la droite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&lt; 0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(travail réellement perdu)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64288" y="332656"/>
            <a:ext cx="166904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Cycle BCDE</a:t>
            </a:r>
            <a:endParaRPr lang="fr-FR" b="1" dirty="0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0" y="2230572"/>
            <a:ext cx="514806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et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B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: Aire sous la courbe nulle,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= 0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2999510"/>
            <a:ext cx="514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d)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Finalement, sur un cycle complet, le moteur reçoit-il ou fournit-il un travail à l’extérieur ?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708968" y="3563999"/>
            <a:ext cx="41399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CYCLE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EB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5010618"/>
            <a:ext cx="615617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cycle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(cohérent avec un cycle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MOTEUR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7504" y="3983347"/>
            <a:ext cx="4315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(&gt;0)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(&lt;0) </a:t>
            </a:r>
            <a:endParaRPr lang="fr-FR" sz="2000" dirty="0"/>
          </a:p>
        </p:txBody>
      </p:sp>
      <p:sp>
        <p:nvSpPr>
          <p:cNvPr id="41" name="Rectangle 40"/>
          <p:cNvSpPr/>
          <p:nvPr/>
        </p:nvSpPr>
        <p:spPr>
          <a:xfrm>
            <a:off x="0" y="4356087"/>
            <a:ext cx="5724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avec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 &gt;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car l’aire sous la courbe DE est plus grande que l’aire sous la courbe BC.</a:t>
            </a:r>
            <a:endParaRPr lang="fr-FR" dirty="0"/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0" y="6021288"/>
            <a:ext cx="53640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e)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Le cycle réel est reproduit ci-contre. Y indiquer la position des points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fr-FR" sz="4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Image 4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120" y="3212976"/>
            <a:ext cx="349188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ZoneTexte 43"/>
          <p:cNvSpPr txBox="1"/>
          <p:nvPr/>
        </p:nvSpPr>
        <p:spPr>
          <a:xfrm>
            <a:off x="6084168" y="587727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A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6588224" y="321297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D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012160" y="4221088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8676456" y="551723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E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8676456" y="609329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B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611560" y="5517232"/>
            <a:ext cx="4896544" cy="4262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Cycle parcouru dans 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SENS HORAIRE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5298" grpId="0"/>
      <p:bldP spid="39" grpId="0"/>
      <p:bldP spid="40" grpId="0"/>
      <p:bldP spid="41" grpId="0"/>
      <p:bldP spid="42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La machine à vapeur: documents"/>
          <p:cNvPicPr>
            <a:picLocks noChangeAspect="1" noChangeArrowheads="1"/>
          </p:cNvPicPr>
          <p:nvPr/>
        </p:nvPicPr>
        <p:blipFill>
          <a:blip r:embed="rId2" cstate="print"/>
          <a:srcRect r="56721" b="94106"/>
          <a:stretch>
            <a:fillRect/>
          </a:stretch>
        </p:blipFill>
        <p:spPr bwMode="auto">
          <a:xfrm>
            <a:off x="2699792" y="1268760"/>
            <a:ext cx="3848591" cy="393089"/>
          </a:xfrm>
          <a:prstGeom prst="rect">
            <a:avLst/>
          </a:prstGeom>
          <a:noFill/>
        </p:spPr>
      </p:pic>
      <p:pic>
        <p:nvPicPr>
          <p:cNvPr id="4" name="Imag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45432"/>
            <a:ext cx="691276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6"/>
          <p:cNvGrpSpPr/>
          <p:nvPr/>
        </p:nvGrpSpPr>
        <p:grpSpPr>
          <a:xfrm>
            <a:off x="0" y="0"/>
            <a:ext cx="9036496" cy="1002240"/>
            <a:chOff x="0" y="0"/>
            <a:chExt cx="9036496" cy="100224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7165" t="31920" r="6764" b="52960"/>
            <a:stretch>
              <a:fillRect/>
            </a:stretch>
          </p:blipFill>
          <p:spPr bwMode="auto">
            <a:xfrm>
              <a:off x="0" y="0"/>
              <a:ext cx="9036496" cy="1002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483768" y="128207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tx1"/>
                  </a:solidFill>
                  <a:latin typeface="Bookman Old Style" pitchFamily="18" charset="0"/>
                </a:rPr>
                <a:t>12</a:t>
              </a:r>
              <a:endParaRPr lang="fr-FR" sz="2400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0"/>
            <a:ext cx="514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d)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Finalement, sur un cycle complet, le moteur reçoit-il ou fournit-il un travail à l’extérieur ?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8968" y="576064"/>
            <a:ext cx="41399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CYCLE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EB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60848"/>
            <a:ext cx="622818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 </a:t>
            </a:r>
            <a:r>
              <a:rPr lang="fr-FR" sz="20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fr-FR" sz="2000" b="1" u="sng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cycle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&lt; 0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(cohérent avec un cycle </a:t>
            </a:r>
            <a:r>
              <a:rPr lang="fr-FR" sz="20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MOTEUR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995412"/>
            <a:ext cx="4315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(&gt;0)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(&lt;0) </a:t>
            </a:r>
            <a:endParaRPr lang="fr-FR" sz="2000" dirty="0"/>
          </a:p>
        </p:txBody>
      </p:sp>
      <p:sp>
        <p:nvSpPr>
          <p:cNvPr id="6" name="Rectangle 5"/>
          <p:cNvSpPr/>
          <p:nvPr/>
        </p:nvSpPr>
        <p:spPr>
          <a:xfrm>
            <a:off x="0" y="1368152"/>
            <a:ext cx="5724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avec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 &gt;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car l’aire sous la courbe DE est plus grande que l’aire sous la courbe BC.</a:t>
            </a:r>
            <a:endParaRPr lang="fr-FR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2924944"/>
            <a:ext cx="54360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e)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Le cycle réel est reproduit ci-contre. Y indiquer la position des points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fr-FR" sz="4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120" y="144016"/>
            <a:ext cx="349188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6084168" y="280831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A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88224" y="14401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D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012160" y="1152128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676456" y="244827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E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676456" y="302433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B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3789040"/>
            <a:ext cx="46554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la cogénération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899592" y="3645024"/>
            <a:ext cx="8280920" cy="3168352"/>
            <a:chOff x="899592" y="3645024"/>
            <a:chExt cx="8280920" cy="3168352"/>
          </a:xfrm>
        </p:grpSpPr>
        <p:pic>
          <p:nvPicPr>
            <p:cNvPr id="15" name="Image 14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63888" y="4365104"/>
              <a:ext cx="3168352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age 15" descr="https://lesconnectes.net/wp-content/uploads/2020/07/flammes-scaled.jpg"/>
            <p:cNvPicPr/>
            <p:nvPr/>
          </p:nvPicPr>
          <p:blipFill>
            <a:blip r:embed="rId4" cstate="print"/>
            <a:srcRect l="12491" t="8081" r="12532" b="7071"/>
            <a:stretch>
              <a:fillRect/>
            </a:stretch>
          </p:blipFill>
          <p:spPr bwMode="auto">
            <a:xfrm>
              <a:off x="2339752" y="5589240"/>
              <a:ext cx="1152128" cy="11521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6804248" y="5574556"/>
              <a:ext cx="1152128" cy="1152128"/>
            </a:xfrm>
            <a:prstGeom prst="rect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tint val="2000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Air extérieur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4275460" y="3645024"/>
              <a:ext cx="2016224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Pièce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mécanique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899592" y="5805264"/>
              <a:ext cx="1584176" cy="50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Source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chaude</a:t>
              </a:r>
              <a:endPara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7956376" y="5786370"/>
              <a:ext cx="1224136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Source froide</a:t>
              </a:r>
              <a:endPara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3635896" y="5877272"/>
            <a:ext cx="60144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580112" y="6021288"/>
            <a:ext cx="577402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F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114156" y="4797152"/>
            <a:ext cx="4924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W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156176" y="4725144"/>
            <a:ext cx="2560316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latin typeface="Arial Black" pitchFamily="34" charset="0"/>
              </a:rPr>
              <a:t>Energie perdue !</a:t>
            </a:r>
          </a:p>
          <a:p>
            <a:pPr algn="ctr"/>
            <a:r>
              <a:rPr lang="fr-FR" sz="2000" b="1" u="sng" dirty="0" smtClean="0">
                <a:latin typeface="Arial Black" pitchFamily="34" charset="0"/>
              </a:rPr>
              <a:t>A RECUPERER</a:t>
            </a:r>
            <a:r>
              <a:rPr lang="fr-FR" sz="2000" b="1" dirty="0" smtClean="0">
                <a:latin typeface="Arial Black" pitchFamily="34" charset="0"/>
              </a:rPr>
              <a:t> …</a:t>
            </a:r>
            <a:endParaRPr lang="fr-FR" sz="2000" b="1" dirty="0">
              <a:latin typeface="Arial Black" pitchFamily="34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07504" y="4195688"/>
            <a:ext cx="4320480" cy="132154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79512" y="4221088"/>
            <a:ext cx="424847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La cogénération est la </a:t>
            </a:r>
            <a:r>
              <a:rPr lang="fr-FR" sz="20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produc-tion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et valorisation simultanée de 2 formes d’énergie différentes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par la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machine thermique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611560" y="2492896"/>
            <a:ext cx="4896544" cy="4262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Cycle parcouru dans 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SENS HORAIRE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22" grpId="0" animBg="1"/>
      <p:bldP spid="22" grpId="1" animBg="1"/>
      <p:bldP spid="22" grpId="2" animBg="1"/>
      <p:bldP spid="22" grpId="3" animBg="1"/>
      <p:bldP spid="22" grpId="4" animBg="1"/>
      <p:bldP spid="23" grpId="0" animBg="1"/>
      <p:bldP spid="25" grpId="0" animBg="1"/>
      <p:bldP spid="25" grpId="1" animBg="1"/>
      <p:bldP spid="25" grpId="2" animBg="1"/>
      <p:bldP spid="25" grpId="3" animBg="1"/>
      <p:bldP spid="25" grpId="4" animBg="1"/>
      <p:bldP spid="26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27384"/>
            <a:ext cx="46554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la cogénération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504" y="379264"/>
            <a:ext cx="8856984" cy="7454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9512" y="404664"/>
            <a:ext cx="871296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La cogénération est la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production et valorisation simultanée de 2 formes d’énergie différentes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par la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machine thermique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0"/>
            <a:ext cx="44342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machines frigorifiques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504056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76872"/>
            <a:ext cx="9144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/>
              <a:t>Transfert thermique </a:t>
            </a:r>
            <a:r>
              <a:rPr lang="fr-FR" sz="2800" b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NON NATUREL</a:t>
            </a:r>
            <a:r>
              <a:rPr lang="fr-FR" sz="2800" b="1" u="sng" dirty="0" smtClean="0"/>
              <a:t> </a:t>
            </a:r>
            <a:r>
              <a:rPr lang="fr-FR" sz="2800" b="1" u="sng" dirty="0" smtClean="0">
                <a:solidFill>
                  <a:srgbClr val="00B0F0"/>
                </a:solidFill>
              </a:rPr>
              <a:t>de la source froide</a:t>
            </a:r>
            <a:r>
              <a:rPr lang="fr-FR" sz="2800" dirty="0" smtClean="0">
                <a:solidFill>
                  <a:srgbClr val="00B0F0"/>
                </a:solidFill>
              </a:rPr>
              <a:t> </a:t>
            </a:r>
            <a:r>
              <a:rPr lang="fr-FR" sz="2800" dirty="0" smtClean="0"/>
              <a:t>(l’intérieur du frigo) </a:t>
            </a:r>
            <a:r>
              <a:rPr lang="fr-FR" sz="2800" b="1" u="sng" dirty="0" smtClean="0">
                <a:solidFill>
                  <a:srgbClr val="FF0000"/>
                </a:solidFill>
              </a:rPr>
              <a:t>vers la source chaude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/>
              <a:t>(l’air extérieur)</a:t>
            </a:r>
            <a:endParaRPr lang="fr-FR" sz="2800" dirty="0"/>
          </a:p>
        </p:txBody>
      </p:sp>
      <p:sp>
        <p:nvSpPr>
          <p:cNvPr id="5" name="Rectangle 4"/>
          <p:cNvSpPr/>
          <p:nvPr/>
        </p:nvSpPr>
        <p:spPr>
          <a:xfrm>
            <a:off x="1619672" y="908720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8000"/>
                </a:solidFill>
              </a:rPr>
              <a:t>Apport d’énergie mécanique</a:t>
            </a:r>
            <a:endParaRPr lang="fr-FR" dirty="0"/>
          </a:p>
        </p:txBody>
      </p:sp>
      <p:sp>
        <p:nvSpPr>
          <p:cNvPr id="6" name="Flèche vers le bas 5"/>
          <p:cNvSpPr/>
          <p:nvPr/>
        </p:nvSpPr>
        <p:spPr>
          <a:xfrm>
            <a:off x="4211960" y="1484784"/>
            <a:ext cx="648072" cy="6938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55776" y="3501008"/>
            <a:ext cx="450636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55576" y="4365104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300192" y="3933056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1115616" y="3861048"/>
            <a:ext cx="6552728" cy="2808312"/>
            <a:chOff x="1115616" y="3861048"/>
            <a:chExt cx="6552728" cy="2808312"/>
          </a:xfrm>
        </p:grpSpPr>
        <p:pic>
          <p:nvPicPr>
            <p:cNvPr id="11" name="Image 10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27784" y="3861048"/>
              <a:ext cx="3625304" cy="28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e 12"/>
            <p:cNvGrpSpPr/>
            <p:nvPr/>
          </p:nvGrpSpPr>
          <p:grpSpPr>
            <a:xfrm>
              <a:off x="1115616" y="5229200"/>
              <a:ext cx="1296144" cy="1272654"/>
              <a:chOff x="-180528" y="4725144"/>
              <a:chExt cx="1296144" cy="1272654"/>
            </a:xfrm>
          </p:grpSpPr>
          <p:pic>
            <p:nvPicPr>
              <p:cNvPr id="12" name="Image 11" descr="http://blogpeda.ac-bordeaux.fr/laplacedessciences/files/2017/01/alexane-said-soleil-ciel.jpg"/>
              <p:cNvPicPr/>
              <p:nvPr/>
            </p:nvPicPr>
            <p:blipFill>
              <a:blip r:embed="rId3" cstate="print"/>
              <a:srcRect r="40862"/>
              <a:stretch>
                <a:fillRect/>
              </a:stretch>
            </p:blipFill>
            <p:spPr bwMode="auto">
              <a:xfrm>
                <a:off x="-180528" y="4725144"/>
                <a:ext cx="1291704" cy="1272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-180528" y="4725144"/>
                <a:ext cx="1296144" cy="122413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endParaRPr kumimoji="0" lang="fr-FR" sz="8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000" b="1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Air extérieur</a:t>
                </a:r>
                <a:endParaRPr kumimoji="0" lang="fr-FR" sz="4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4" name="Image 13"/>
            <p:cNvPicPr/>
            <p:nvPr/>
          </p:nvPicPr>
          <p:blipFill>
            <a:blip r:embed="rId4" cstate="print"/>
            <a:srcRect l="35389" t="27405" r="37818" b="8710"/>
            <a:stretch>
              <a:fillRect/>
            </a:stretch>
          </p:blipFill>
          <p:spPr bwMode="auto">
            <a:xfrm>
              <a:off x="6300192" y="4725144"/>
              <a:ext cx="1368152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877" t="31920" r="11171" b="23561"/>
          <a:stretch>
            <a:fillRect/>
          </a:stretch>
        </p:blipFill>
        <p:spPr bwMode="auto">
          <a:xfrm>
            <a:off x="1043608" y="3789040"/>
            <a:ext cx="7010590" cy="28803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Imag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124744"/>
            <a:ext cx="333727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83768" y="764704"/>
            <a:ext cx="450636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3568" y="1268760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228184" y="836712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043608" y="2132856"/>
            <a:ext cx="1296144" cy="1272654"/>
            <a:chOff x="-180528" y="4725144"/>
            <a:chExt cx="1296144" cy="1272654"/>
          </a:xfrm>
        </p:grpSpPr>
        <p:pic>
          <p:nvPicPr>
            <p:cNvPr id="7" name="Image 6" descr="http://blogpeda.ac-bordeaux.fr/laplacedessciences/files/2017/01/alexane-said-soleil-ciel.jpg"/>
            <p:cNvPicPr/>
            <p:nvPr/>
          </p:nvPicPr>
          <p:blipFill>
            <a:blip r:embed="rId4" cstate="print"/>
            <a:srcRect r="40862"/>
            <a:stretch>
              <a:fillRect/>
            </a:stretch>
          </p:blipFill>
          <p:spPr bwMode="auto">
            <a:xfrm>
              <a:off x="-180528" y="4725144"/>
              <a:ext cx="1291704" cy="1272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-180528" y="4725144"/>
              <a:ext cx="1296144" cy="122413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Air extérieur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" name="Image 8"/>
          <p:cNvPicPr/>
          <p:nvPr/>
        </p:nvPicPr>
        <p:blipFill>
          <a:blip r:embed="rId5" cstate="print"/>
          <a:srcRect l="35389" t="27405" r="37818" b="8710"/>
          <a:stretch>
            <a:fillRect/>
          </a:stretch>
        </p:blipFill>
        <p:spPr bwMode="auto">
          <a:xfrm>
            <a:off x="6228184" y="1628800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763688" y="0"/>
            <a:ext cx="44342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machines frigorifiques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404664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716016" y="4365104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292080" y="6137920"/>
            <a:ext cx="136353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627784" y="5445224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5292080" y="5456799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3419872" y="4509120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7877" t="31920" r="11171" b="23561"/>
          <a:stretch>
            <a:fillRect/>
          </a:stretch>
        </p:blipFill>
        <p:spPr bwMode="auto">
          <a:xfrm>
            <a:off x="1043608" y="864096"/>
            <a:ext cx="7010590" cy="28803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763688" y="0"/>
            <a:ext cx="44342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machines frigorifiques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04664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644008" y="1440160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292080" y="3212976"/>
            <a:ext cx="136353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2559405" y="2592288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292080" y="2592288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3419872" y="1584176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4149080"/>
            <a:ext cx="746390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Efficacité d’une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machine frigorifique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2008" y="4581128"/>
            <a:ext cx="8964488" cy="223224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 l="28822" t="34960" r="59366" b="50760"/>
          <a:stretch>
            <a:fillRect/>
          </a:stretch>
        </p:blipFill>
        <p:spPr bwMode="auto">
          <a:xfrm>
            <a:off x="179512" y="4941168"/>
            <a:ext cx="1080120" cy="73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 l="69640" t="40270" r="24747" b="53077"/>
          <a:stretch>
            <a:fillRect/>
          </a:stretch>
        </p:blipFill>
        <p:spPr bwMode="auto">
          <a:xfrm>
            <a:off x="5940152" y="5157192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69640" t="40270" r="24747" b="53077"/>
          <a:stretch>
            <a:fillRect/>
          </a:stretch>
        </p:blipFill>
        <p:spPr bwMode="auto">
          <a:xfrm>
            <a:off x="2123728" y="5157192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45832" t="36959" r="35741" b="51281"/>
          <a:stretch>
            <a:fillRect/>
          </a:stretch>
        </p:blipFill>
        <p:spPr bwMode="auto">
          <a:xfrm>
            <a:off x="3203848" y="4941168"/>
            <a:ext cx="2179616" cy="78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 l="71764" t="36959" r="10282" b="46689"/>
          <a:stretch>
            <a:fillRect/>
          </a:stretch>
        </p:blipFill>
        <p:spPr bwMode="auto">
          <a:xfrm>
            <a:off x="6732240" y="5013176"/>
            <a:ext cx="2123728" cy="10801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475656" y="5517232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08" y="63500"/>
            <a:ext cx="8964488" cy="674136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5197" t="35280" r="68608" b="44560"/>
          <a:stretch>
            <a:fillRect/>
          </a:stretch>
        </p:blipFill>
        <p:spPr bwMode="auto">
          <a:xfrm>
            <a:off x="251519" y="1939690"/>
            <a:ext cx="21624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458081" y="6165304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utoShape 6"/>
          <p:cNvSpPr>
            <a:spLocks/>
          </p:cNvSpPr>
          <p:nvPr/>
        </p:nvSpPr>
        <p:spPr bwMode="auto">
          <a:xfrm rot="5400000">
            <a:off x="7752463" y="5366866"/>
            <a:ext cx="288032" cy="1164828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48667" t="39160" r="27236" b="44040"/>
          <a:stretch>
            <a:fillRect/>
          </a:stretch>
        </p:blipFill>
        <p:spPr bwMode="auto">
          <a:xfrm>
            <a:off x="3203848" y="1939690"/>
            <a:ext cx="2160240" cy="84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555776" y="2155714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555776" y="3068668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555776" y="4021463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627784" y="5036034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5801897" y="5013176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436096" y="3140968"/>
            <a:ext cx="1800199" cy="360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positif)</a:t>
            </a:r>
            <a:endParaRPr kumimoji="0" lang="fr-FR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4492" t="29400" r="52278" b="58000"/>
          <a:stretch>
            <a:fillRect/>
          </a:stretch>
        </p:blipFill>
        <p:spPr bwMode="auto">
          <a:xfrm>
            <a:off x="3279784" y="2826458"/>
            <a:ext cx="1796272" cy="9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 l="60897" t="26782" r="13116" b="60618"/>
          <a:stretch>
            <a:fillRect/>
          </a:stretch>
        </p:blipFill>
        <p:spPr bwMode="auto">
          <a:xfrm>
            <a:off x="3131840" y="3805439"/>
            <a:ext cx="3528392" cy="9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 l="46249" t="41902" r="35796" b="45498"/>
          <a:stretch>
            <a:fillRect/>
          </a:stretch>
        </p:blipFill>
        <p:spPr bwMode="auto">
          <a:xfrm>
            <a:off x="3203848" y="4820010"/>
            <a:ext cx="2437798" cy="9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 cstate="print"/>
          <a:srcRect l="28822" t="34960" r="59366" b="50760"/>
          <a:stretch>
            <a:fillRect/>
          </a:stretch>
        </p:blipFill>
        <p:spPr bwMode="auto">
          <a:xfrm>
            <a:off x="179512" y="476672"/>
            <a:ext cx="1080120" cy="73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5940152" y="692696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123728" y="692696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/>
          <a:srcRect l="45832" t="36959" r="35741" b="51281"/>
          <a:stretch>
            <a:fillRect/>
          </a:stretch>
        </p:blipFill>
        <p:spPr bwMode="auto">
          <a:xfrm>
            <a:off x="3203848" y="476672"/>
            <a:ext cx="2179616" cy="78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/>
          <a:srcRect l="71764" t="36959" r="10282" b="46689"/>
          <a:stretch>
            <a:fillRect/>
          </a:stretch>
        </p:blipFill>
        <p:spPr bwMode="auto">
          <a:xfrm>
            <a:off x="6732240" y="548680"/>
            <a:ext cx="2123728" cy="10801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1475656" y="1052736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 l="59062" t="57640" r="15896" b="21360"/>
          <a:stretch>
            <a:fillRect/>
          </a:stretch>
        </p:blipFill>
        <p:spPr bwMode="auto">
          <a:xfrm>
            <a:off x="6377961" y="4653136"/>
            <a:ext cx="244251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63500"/>
            <a:ext cx="8964488" cy="674136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458081" y="3752972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6"/>
          <p:cNvSpPr>
            <a:spLocks/>
          </p:cNvSpPr>
          <p:nvPr/>
        </p:nvSpPr>
        <p:spPr bwMode="auto">
          <a:xfrm rot="5400000">
            <a:off x="7752463" y="2954534"/>
            <a:ext cx="288032" cy="1164828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9512" y="4509120"/>
            <a:ext cx="878497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L’efficacité maximale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d’une machine frigorifique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(appelée efficacité de Carnot) ne dépend que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elle est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d’autant plus faible que l’écart entre 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et 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est grand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(climatiseur ou réfrigérateur moins efficace l’été que l’hiver)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17592" y="5822280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l’efficacité maximale d’un climatiseur maintenant la température d’un appartement à 25 °C pour une température extérieure de 35 °C.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7504" y="5805264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555776" y="705486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555776" y="1658281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627784" y="2672852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5801897" y="2649994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436096" y="777786"/>
            <a:ext cx="1800199" cy="360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positif)</a:t>
            </a:r>
            <a:endParaRPr kumimoji="0" lang="fr-FR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 l="34492" t="29400" r="52278" b="58000"/>
          <a:stretch>
            <a:fillRect/>
          </a:stretch>
        </p:blipFill>
        <p:spPr bwMode="auto">
          <a:xfrm>
            <a:off x="3279784" y="463276"/>
            <a:ext cx="1796272" cy="9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 l="60897" t="26782" r="13116" b="60618"/>
          <a:stretch>
            <a:fillRect/>
          </a:stretch>
        </p:blipFill>
        <p:spPr bwMode="auto">
          <a:xfrm>
            <a:off x="3131840" y="1442257"/>
            <a:ext cx="3528392" cy="9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 l="46249" t="41902" r="35796" b="45498"/>
          <a:stretch>
            <a:fillRect/>
          </a:stretch>
        </p:blipFill>
        <p:spPr bwMode="auto">
          <a:xfrm>
            <a:off x="3203848" y="2456828"/>
            <a:ext cx="2437798" cy="9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 l="59062" t="57640" r="15896" b="21360"/>
          <a:stretch>
            <a:fillRect/>
          </a:stretch>
        </p:blipFill>
        <p:spPr bwMode="auto">
          <a:xfrm>
            <a:off x="6377961" y="2312812"/>
            <a:ext cx="244251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63500"/>
            <a:ext cx="8964488" cy="386955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0108" y="1738908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l’efficacité maximale d’un climatiseur maintenant la température d’un appartement à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25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une température extérieure 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35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020" y="1721892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512" y="404664"/>
            <a:ext cx="878497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L’efficacité maximale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d’une machine frigorifique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(appelée efficacité de Carnot) ne dépend que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elle est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d’autant plus faible que l’écart entre 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et 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est grand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(climatiseur ou réfrigérateur moins efficace l’été que l’hiver)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1520" y="3212976"/>
            <a:ext cx="86409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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Une efficacité peut en effet être plus grande que 100 % mais les </a:t>
            </a:r>
            <a:r>
              <a:rPr lang="fr-FR" sz="20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effica-cités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réelles des machines frigorifiques sont entre 300 % et 400 %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699792" y="2708920"/>
            <a:ext cx="511256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Soit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30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(donc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3000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% !!!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005064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483768" y="4005064"/>
            <a:ext cx="6660232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smtClean="0"/>
              <a:t>Ce résultat peut paraître surprenant et en contradiction avec la conservation de l’énergie, mais il n’en est rien …</a:t>
            </a:r>
            <a:endParaRPr lang="fr-FR" sz="2000" dirty="0"/>
          </a:p>
        </p:txBody>
      </p:sp>
      <p:grpSp>
        <p:nvGrpSpPr>
          <p:cNvPr id="27" name="Groupe 26"/>
          <p:cNvGrpSpPr/>
          <p:nvPr/>
        </p:nvGrpSpPr>
        <p:grpSpPr>
          <a:xfrm>
            <a:off x="0" y="4653136"/>
            <a:ext cx="8820472" cy="2204864"/>
            <a:chOff x="0" y="4653136"/>
            <a:chExt cx="8820472" cy="2204864"/>
          </a:xfrm>
        </p:grpSpPr>
        <p:pic>
          <p:nvPicPr>
            <p:cNvPr id="15" name="Image 14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3848" y="5085184"/>
              <a:ext cx="2664296" cy="1772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563888" y="4653136"/>
              <a:ext cx="2592288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Compresseur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092280" y="5805264"/>
              <a:ext cx="1728192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Source froide (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F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1907704" y="5589240"/>
              <a:ext cx="1152128" cy="1101254"/>
              <a:chOff x="-180528" y="4725144"/>
              <a:chExt cx="1296144" cy="1272654"/>
            </a:xfrm>
          </p:grpSpPr>
          <p:pic>
            <p:nvPicPr>
              <p:cNvPr id="19" name="Image 18" descr="http://blogpeda.ac-bordeaux.fr/laplacedessciences/files/2017/01/alexane-said-soleil-ciel.jpg"/>
              <p:cNvPicPr/>
              <p:nvPr/>
            </p:nvPicPr>
            <p:blipFill>
              <a:blip r:embed="rId4" cstate="print"/>
              <a:srcRect r="40862"/>
              <a:stretch>
                <a:fillRect/>
              </a:stretch>
            </p:blipFill>
            <p:spPr bwMode="auto">
              <a:xfrm>
                <a:off x="-180528" y="4725144"/>
                <a:ext cx="1291704" cy="1272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-180528" y="4725144"/>
                <a:ext cx="1296144" cy="122413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endParaRPr kumimoji="0" lang="fr-FR" sz="3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b="1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Air extérieur</a:t>
                </a:r>
                <a:endParaRPr kumimoji="0" lang="fr-FR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1" name="Image 20"/>
            <p:cNvPicPr/>
            <p:nvPr/>
          </p:nvPicPr>
          <p:blipFill>
            <a:blip r:embed="rId5" cstate="print"/>
            <a:srcRect l="35389" t="27405" r="37818" b="8710"/>
            <a:stretch>
              <a:fillRect/>
            </a:stretch>
          </p:blipFill>
          <p:spPr bwMode="auto">
            <a:xfrm>
              <a:off x="6084168" y="5229200"/>
              <a:ext cx="1008112" cy="1412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0" y="5805264"/>
              <a:ext cx="1944215" cy="50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Source chaude (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4932040" y="6165304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30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4427984" y="5301208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3059832" y="6093296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31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4016" y="2564904"/>
            <a:ext cx="81144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endParaRPr lang="fr-FR" sz="2000" dirty="0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827584" y="2636912"/>
            <a:ext cx="43204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1115616" y="2420888"/>
            <a:ext cx="1224136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 + 273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1200324" y="2899544"/>
            <a:ext cx="1224136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35 – 25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Connecteur droit 31"/>
          <p:cNvCxnSpPr/>
          <p:nvPr/>
        </p:nvCxnSpPr>
        <p:spPr>
          <a:xfrm>
            <a:off x="1115616" y="2852936"/>
            <a:ext cx="11521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126" grpId="0"/>
      <p:bldP spid="14" grpId="0" animBg="1"/>
      <p:bldP spid="23" grpId="0" animBg="1"/>
      <p:bldP spid="24" grpId="0" animBg="1"/>
      <p:bldP spid="25" grpId="0" animBg="1"/>
      <p:bldP spid="26" grpId="0" animBg="1"/>
      <p:bldP spid="28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1070" y="0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9683" t="51760" r="46848" b="15481"/>
          <a:stretch>
            <a:fillRect/>
          </a:stretch>
        </p:blipFill>
        <p:spPr bwMode="auto">
          <a:xfrm>
            <a:off x="0" y="404664"/>
            <a:ext cx="50959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61339" t="19760" r="15036" b="11361"/>
          <a:stretch>
            <a:fillRect/>
          </a:stretch>
        </p:blipFill>
        <p:spPr bwMode="auto">
          <a:xfrm>
            <a:off x="5183560" y="362878"/>
            <a:ext cx="3960440" cy="649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9512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Extérieur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Ch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20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780928"/>
            <a:ext cx="5148064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Le Compresseur</a:t>
            </a:r>
            <a:r>
              <a:rPr lang="fr-FR" sz="2400" dirty="0" smtClean="0"/>
              <a:t> : </a:t>
            </a:r>
            <a:r>
              <a:rPr lang="fr-FR" sz="2400" b="1" dirty="0" smtClean="0"/>
              <a:t>A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B</a:t>
            </a:r>
            <a:endParaRPr lang="fr-FR" sz="2400" dirty="0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107504" y="3284984"/>
            <a:ext cx="5040560" cy="158417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07504" y="3284984"/>
            <a:ext cx="504055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C’est au niveau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du compresseur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que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travail mécanique W est reçu par le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flui-de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lui permettant d’atteindre une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tempé-rature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plus grande que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celle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de la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sour-ce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chaude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(l’air extérieur)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47864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Fr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4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157192"/>
            <a:ext cx="5148064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Le Condenseur</a:t>
            </a:r>
            <a:r>
              <a:rPr lang="fr-FR" sz="2400" dirty="0" smtClean="0"/>
              <a:t> : </a:t>
            </a:r>
            <a:r>
              <a:rPr lang="fr-FR" sz="2400" b="1" dirty="0" smtClean="0"/>
              <a:t>B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D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E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G</a:t>
            </a:r>
            <a:endParaRPr lang="fr-FR" sz="2400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07504" y="5661248"/>
            <a:ext cx="5040560" cy="100811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07504" y="5661248"/>
            <a:ext cx="504055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C’est au niveau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 condenseur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que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 transfert thermique Q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est cédé par le fluide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à la source chaude.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2" grpId="0" animBg="1"/>
      <p:bldP spid="6154" grpId="0" animBg="1"/>
      <p:bldP spid="6155" grpId="0"/>
      <p:bldP spid="15" grpId="0" animBg="1"/>
      <p:bldP spid="16" grpId="0" animBg="1"/>
      <p:bldP spid="17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1070" y="0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9683" t="51760" r="46848" b="15481"/>
          <a:stretch>
            <a:fillRect/>
          </a:stretch>
        </p:blipFill>
        <p:spPr bwMode="auto">
          <a:xfrm>
            <a:off x="0" y="404664"/>
            <a:ext cx="50959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61339" t="19760" r="15036" b="11361"/>
          <a:stretch>
            <a:fillRect/>
          </a:stretch>
        </p:blipFill>
        <p:spPr bwMode="auto">
          <a:xfrm>
            <a:off x="5183560" y="362878"/>
            <a:ext cx="3960440" cy="649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9512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Extérieur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Ch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20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47864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Fr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4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2780928"/>
            <a:ext cx="5148064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Le Condenseur</a:t>
            </a:r>
            <a:r>
              <a:rPr lang="fr-FR" sz="2400" dirty="0" smtClean="0"/>
              <a:t> : </a:t>
            </a:r>
            <a:r>
              <a:rPr lang="fr-FR" sz="2400" b="1" dirty="0" smtClean="0"/>
              <a:t>B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D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E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G</a:t>
            </a:r>
            <a:endParaRPr lang="fr-FR" sz="2400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07504" y="3284984"/>
            <a:ext cx="5040560" cy="100811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79512" y="3284984"/>
            <a:ext cx="504055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C’est au niveau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 condenseur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que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 transfert thermique Q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est cédé par le fluide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à la source chaude.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653136"/>
            <a:ext cx="5148063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Le Détendeur</a:t>
            </a:r>
            <a:r>
              <a:rPr lang="fr-FR" sz="2400" dirty="0" smtClean="0"/>
              <a:t> : </a:t>
            </a:r>
            <a:r>
              <a:rPr lang="fr-FR" sz="2400" b="1" dirty="0" smtClean="0"/>
              <a:t>G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H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J</a:t>
            </a:r>
            <a:endParaRPr lang="fr-FR" sz="2400" dirty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07505" y="5157192"/>
            <a:ext cx="5040560" cy="13681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79512" y="5157192"/>
            <a:ext cx="49685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Au niveau du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détendeur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températu-re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du fluide baisse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jusqu’à une valeur inférieure à celle de la source froide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(l’intérieur du réfrigérateur).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63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30283" t="38580" r="47156" b="20817"/>
          <a:stretch>
            <a:fillRect/>
          </a:stretch>
        </p:blipFill>
        <p:spPr bwMode="auto">
          <a:xfrm>
            <a:off x="467544" y="188640"/>
            <a:ext cx="280831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/>
          <p:nvPr/>
        </p:nvPicPr>
        <p:blipFill>
          <a:blip r:embed="rId3" cstate="print"/>
          <a:srcRect l="63796" t="26389" r="23887" b="43327"/>
          <a:stretch>
            <a:fillRect/>
          </a:stretch>
        </p:blipFill>
        <p:spPr bwMode="auto">
          <a:xfrm>
            <a:off x="6228184" y="692696"/>
            <a:ext cx="230425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/>
          <p:nvPr/>
        </p:nvPicPr>
        <p:blipFill>
          <a:blip r:embed="rId4" cstate="print"/>
          <a:srcRect l="65619" t="44753" r="17026" b="23119"/>
          <a:stretch>
            <a:fillRect/>
          </a:stretch>
        </p:blipFill>
        <p:spPr bwMode="auto">
          <a:xfrm>
            <a:off x="1691680" y="3212976"/>
            <a:ext cx="3948633" cy="327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61339" t="19760" r="15036" b="11361"/>
          <a:stretch>
            <a:fillRect/>
          </a:stretch>
        </p:blipFill>
        <p:spPr bwMode="auto">
          <a:xfrm>
            <a:off x="5183560" y="362878"/>
            <a:ext cx="3960440" cy="649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07504" y="5373216"/>
            <a:ext cx="5184576" cy="13681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69450" y="5373216"/>
            <a:ext cx="529463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C’est au niveau de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l’évaporateur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que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 transfert thermique Q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est reçu par le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flui-de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la part de la source froide,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 qui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per-met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refroidir l’intérieur du réfrigérateur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1070" y="0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9683" t="51760" r="46848" b="15481"/>
          <a:stretch>
            <a:fillRect/>
          </a:stretch>
        </p:blipFill>
        <p:spPr bwMode="auto">
          <a:xfrm>
            <a:off x="0" y="404664"/>
            <a:ext cx="50959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9512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Extérieur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Ch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20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47864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Fr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4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780928"/>
            <a:ext cx="5148063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Le Détendeur</a:t>
            </a:r>
            <a:r>
              <a:rPr lang="fr-FR" sz="2400" dirty="0" smtClean="0"/>
              <a:t> : </a:t>
            </a:r>
            <a:r>
              <a:rPr lang="fr-FR" sz="2400" b="1" dirty="0" smtClean="0"/>
              <a:t>G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H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J</a:t>
            </a:r>
            <a:endParaRPr lang="fr-FR" sz="2400" dirty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07505" y="3284984"/>
            <a:ext cx="5040560" cy="13681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07504" y="3319709"/>
            <a:ext cx="49685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Au niveau du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détendeur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températu-re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du fluide baisse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jusqu’à une valeur inférieure à celle de la source froide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(l’intérieur du réfrigérateur).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869160"/>
            <a:ext cx="5148064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L’évaporateur</a:t>
            </a:r>
            <a:r>
              <a:rPr lang="fr-FR" sz="2400" dirty="0" smtClean="0"/>
              <a:t> : </a:t>
            </a:r>
            <a:r>
              <a:rPr lang="fr-FR" sz="2400" b="1" dirty="0" smtClean="0"/>
              <a:t>J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K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A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1070" y="0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9683" t="51760" r="46848" b="15481"/>
          <a:stretch>
            <a:fillRect/>
          </a:stretch>
        </p:blipFill>
        <p:spPr bwMode="auto">
          <a:xfrm>
            <a:off x="0" y="404664"/>
            <a:ext cx="50959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61339" t="19760" r="15036" b="11361"/>
          <a:stretch>
            <a:fillRect/>
          </a:stretch>
        </p:blipFill>
        <p:spPr bwMode="auto">
          <a:xfrm>
            <a:off x="5580112" y="404664"/>
            <a:ext cx="334560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9512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Extérieur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Ch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20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47864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Fr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4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2708920"/>
            <a:ext cx="5436096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L’évaporateur</a:t>
            </a:r>
            <a:r>
              <a:rPr lang="fr-FR" sz="2400" dirty="0" smtClean="0"/>
              <a:t> : </a:t>
            </a:r>
            <a:r>
              <a:rPr lang="fr-FR" sz="2400" b="1" dirty="0" smtClean="0"/>
              <a:t>J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K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A</a:t>
            </a:r>
            <a:endParaRPr lang="fr-FR" sz="2400" dirty="0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07504" y="3212976"/>
            <a:ext cx="5328592" cy="13681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44785" y="3224551"/>
            <a:ext cx="525658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C’est au niveau de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l’évaporateur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que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 transfert thermique Q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est reçu par le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flui-de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la part de la source froide,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 qui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per-met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refroidir l’intérieur du réfrigérateur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4684327"/>
            <a:ext cx="4860032" cy="21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Indiquer sur le diagramme de Watt (P,V) les états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G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puis relier ces points par des droites ou des courbes fléchées en accord avec les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transfor-mations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subies par le fluide.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5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Dans quel sens est parcouru le cycle 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4583688"/>
            <a:ext cx="4061489" cy="227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76456" y="6021288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7884368" y="5229200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6948264" y="5013176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796136" y="5013176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292080" y="5013176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5364088" y="5733256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6012160" y="6309320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7956376" y="6309320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" grpId="0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1070" y="0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9683" t="51760" r="46848" b="15481"/>
          <a:stretch>
            <a:fillRect/>
          </a:stretch>
        </p:blipFill>
        <p:spPr bwMode="auto">
          <a:xfrm>
            <a:off x="0" y="404664"/>
            <a:ext cx="50959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61339" t="19760" r="15036" b="11361"/>
          <a:stretch>
            <a:fillRect/>
          </a:stretch>
        </p:blipFill>
        <p:spPr bwMode="auto">
          <a:xfrm>
            <a:off x="5436096" y="404664"/>
            <a:ext cx="348961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9512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Extérieur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Cr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20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47864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Fr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4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924943"/>
            <a:ext cx="5868144" cy="314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004048" y="5229200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139952" y="3645024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2915816" y="3645024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1259632" y="3645024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683568" y="3645024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755576" y="4653136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619672" y="5229200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4355976" y="5229200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1763688" y="5108334"/>
            <a:ext cx="3456384" cy="216024"/>
            <a:chOff x="6372200" y="4797152"/>
            <a:chExt cx="1656184" cy="0"/>
          </a:xfrm>
        </p:grpSpPr>
        <p:cxnSp>
          <p:nvCxnSpPr>
            <p:cNvPr id="29" name="Connecteur droit avec flèche 28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4139952" y="4077072"/>
            <a:ext cx="1080120" cy="1008112"/>
            <a:chOff x="6300192" y="3717032"/>
            <a:chExt cx="1738908" cy="1070868"/>
          </a:xfrm>
        </p:grpSpPr>
        <p:sp>
          <p:nvSpPr>
            <p:cNvPr id="32" name="Forme libre 31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899592" y="4077072"/>
            <a:ext cx="864096" cy="1008112"/>
            <a:chOff x="6372200" y="2852936"/>
            <a:chExt cx="1738908" cy="1368152"/>
          </a:xfrm>
        </p:grpSpPr>
        <p:sp>
          <p:nvSpPr>
            <p:cNvPr id="35" name="Forme libre 34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 flipH="1">
            <a:off x="899592" y="4077072"/>
            <a:ext cx="3240360" cy="216024"/>
            <a:chOff x="6372200" y="4797152"/>
            <a:chExt cx="1656184" cy="0"/>
          </a:xfrm>
        </p:grpSpPr>
        <p:cxnSp>
          <p:nvCxnSpPr>
            <p:cNvPr id="38" name="Connecteur droit avec flèche 37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323528" y="5949280"/>
            <a:ext cx="5616624" cy="720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 parcouru dans le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sens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ANTI-HORAIRE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caractéristique des </a:t>
            </a:r>
            <a:r>
              <a:rPr lang="fr-FR" sz="20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RECEPTEURS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thermiques</a:t>
            </a:r>
            <a:endParaRPr lang="fr-FR" sz="2000" b="1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144601" y="6056013"/>
            <a:ext cx="2088232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latin typeface="Arial Black" pitchFamily="34" charset="0"/>
              </a:rPr>
              <a:t>W</a:t>
            </a:r>
            <a:r>
              <a:rPr lang="fr-FR" sz="2400" b="1" baseline="-25000" dirty="0" err="1" smtClean="0">
                <a:latin typeface="Arial Black" pitchFamily="34" charset="0"/>
              </a:rPr>
              <a:t>cycle</a:t>
            </a:r>
            <a:r>
              <a:rPr lang="fr-FR" sz="2400" b="1" dirty="0" smtClean="0">
                <a:latin typeface="Arial Black" pitchFamily="34" charset="0"/>
              </a:rPr>
              <a:t> &gt; 0</a:t>
            </a:r>
            <a:endParaRPr lang="fr-FR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1" grpId="1" animBg="1"/>
      <p:bldP spid="41" grpId="2" animBg="1"/>
      <p:bldP spid="41" grpId="3" animBg="1"/>
      <p:bldP spid="41" grpId="4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4624"/>
            <a:ext cx="5868144" cy="314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004048" y="2348881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139952" y="764705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915816" y="764705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59632" y="764705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83568" y="764705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55576" y="1772817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19672" y="2348881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355976" y="2348881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763688" y="2228015"/>
            <a:ext cx="3456384" cy="216024"/>
            <a:chOff x="6372200" y="4797152"/>
            <a:chExt cx="1656184" cy="0"/>
          </a:xfrm>
        </p:grpSpPr>
        <p:cxnSp>
          <p:nvCxnSpPr>
            <p:cNvPr id="12" name="Connecteur droit avec flèche 11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3"/>
          <p:cNvGrpSpPr/>
          <p:nvPr/>
        </p:nvGrpSpPr>
        <p:grpSpPr>
          <a:xfrm>
            <a:off x="4139952" y="1196753"/>
            <a:ext cx="1080120" cy="1008112"/>
            <a:chOff x="6300192" y="3717032"/>
            <a:chExt cx="1738908" cy="1070868"/>
          </a:xfrm>
        </p:grpSpPr>
        <p:sp>
          <p:nvSpPr>
            <p:cNvPr id="15" name="Forme libre 14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>
            <a:off x="899592" y="1196753"/>
            <a:ext cx="864096" cy="1008112"/>
            <a:chOff x="6372200" y="2852936"/>
            <a:chExt cx="1738908" cy="1368152"/>
          </a:xfrm>
        </p:grpSpPr>
        <p:sp>
          <p:nvSpPr>
            <p:cNvPr id="18" name="Forme libre 17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 flipH="1">
            <a:off x="899592" y="1196753"/>
            <a:ext cx="3240360" cy="216024"/>
            <a:chOff x="6372200" y="4797152"/>
            <a:chExt cx="1656184" cy="0"/>
          </a:xfrm>
        </p:grpSpPr>
        <p:cxnSp>
          <p:nvCxnSpPr>
            <p:cNvPr id="21" name="Connecteur droit avec flèche 20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5508104" y="908720"/>
            <a:ext cx="3384376" cy="1368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 parcouru dans le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sens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ANTI-HORAIRE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caractéristique des </a:t>
            </a:r>
            <a:r>
              <a:rPr lang="fr-FR" sz="20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RECEPTEURS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thermiques</a:t>
            </a:r>
            <a:endParaRPr lang="fr-FR" sz="2000" b="1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63688" y="3437220"/>
            <a:ext cx="37257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Les pompes à chaleur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0" y="3941276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5733256"/>
            <a:ext cx="9144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/>
              <a:t>Transfert thermique </a:t>
            </a:r>
            <a:r>
              <a:rPr lang="fr-FR" sz="2800" b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NON NATUREL</a:t>
            </a:r>
            <a:r>
              <a:rPr lang="fr-FR" sz="2800" b="1" u="sng" dirty="0" smtClean="0"/>
              <a:t> </a:t>
            </a:r>
            <a:r>
              <a:rPr lang="fr-FR" sz="2800" b="1" u="sng" dirty="0" smtClean="0">
                <a:solidFill>
                  <a:srgbClr val="00B0F0"/>
                </a:solidFill>
              </a:rPr>
              <a:t>de la source froide</a:t>
            </a:r>
            <a:r>
              <a:rPr lang="fr-FR" sz="2800" dirty="0" smtClean="0">
                <a:solidFill>
                  <a:srgbClr val="00B0F0"/>
                </a:solidFill>
              </a:rPr>
              <a:t> </a:t>
            </a:r>
            <a:r>
              <a:rPr lang="fr-FR" sz="2800" dirty="0" smtClean="0"/>
              <a:t>(l’extérieur d’une maison) </a:t>
            </a:r>
            <a:r>
              <a:rPr lang="fr-FR" sz="2800" b="1" u="sng" dirty="0" smtClean="0">
                <a:solidFill>
                  <a:srgbClr val="FF0000"/>
                </a:solidFill>
              </a:rPr>
              <a:t>vers la source chaude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/>
              <a:t>(l’intérieur)</a:t>
            </a:r>
            <a:endParaRPr lang="fr-FR" sz="2800" dirty="0"/>
          </a:p>
        </p:txBody>
      </p:sp>
      <p:sp>
        <p:nvSpPr>
          <p:cNvPr id="27" name="Rectangle 26"/>
          <p:cNvSpPr/>
          <p:nvPr/>
        </p:nvSpPr>
        <p:spPr>
          <a:xfrm>
            <a:off x="1475656" y="4365104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8000"/>
                </a:solidFill>
              </a:rPr>
              <a:t>Apport d’énergie mécanique</a:t>
            </a:r>
            <a:endParaRPr lang="fr-FR" dirty="0"/>
          </a:p>
        </p:txBody>
      </p:sp>
      <p:sp>
        <p:nvSpPr>
          <p:cNvPr id="28" name="Flèche vers le bas 27"/>
          <p:cNvSpPr/>
          <p:nvPr/>
        </p:nvSpPr>
        <p:spPr>
          <a:xfrm>
            <a:off x="4139952" y="4941168"/>
            <a:ext cx="648072" cy="6938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6156176" y="2348880"/>
            <a:ext cx="2088232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latin typeface="Arial Black" pitchFamily="34" charset="0"/>
              </a:rPr>
              <a:t>W</a:t>
            </a:r>
            <a:r>
              <a:rPr lang="fr-FR" sz="2400" b="1" baseline="-25000" dirty="0" err="1" smtClean="0">
                <a:latin typeface="Arial Black" pitchFamily="34" charset="0"/>
              </a:rPr>
              <a:t>cycle</a:t>
            </a:r>
            <a:r>
              <a:rPr lang="fr-FR" sz="2400" b="1" dirty="0" smtClean="0">
                <a:latin typeface="Arial Black" pitchFamily="34" charset="0"/>
              </a:rPr>
              <a:t> &gt; 0</a:t>
            </a:r>
            <a:endParaRPr lang="fr-FR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7" grpId="0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-27384"/>
            <a:ext cx="37257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Les pompes à chaleur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92559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04864"/>
            <a:ext cx="9144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/>
              <a:t>Transfert thermique </a:t>
            </a:r>
            <a:r>
              <a:rPr lang="fr-FR" sz="2800" b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NON NATUREL</a:t>
            </a:r>
            <a:r>
              <a:rPr lang="fr-FR" sz="2800" b="1" u="sng" dirty="0" smtClean="0"/>
              <a:t> </a:t>
            </a:r>
            <a:r>
              <a:rPr lang="fr-FR" sz="2800" b="1" u="sng" dirty="0" smtClean="0">
                <a:solidFill>
                  <a:srgbClr val="00B0F0"/>
                </a:solidFill>
              </a:rPr>
              <a:t>de la source froide</a:t>
            </a:r>
            <a:r>
              <a:rPr lang="fr-FR" sz="2800" dirty="0" smtClean="0">
                <a:solidFill>
                  <a:srgbClr val="00B0F0"/>
                </a:solidFill>
              </a:rPr>
              <a:t> </a:t>
            </a:r>
            <a:r>
              <a:rPr lang="fr-FR" sz="2800" dirty="0" smtClean="0"/>
              <a:t>(l’extérieur d’une maison) </a:t>
            </a:r>
            <a:r>
              <a:rPr lang="fr-FR" sz="2800" b="1" u="sng" dirty="0" smtClean="0">
                <a:solidFill>
                  <a:srgbClr val="FF0000"/>
                </a:solidFill>
              </a:rPr>
              <a:t>vers la source chaude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/>
              <a:t>(l’intérieur)</a:t>
            </a:r>
            <a:endParaRPr lang="fr-FR" sz="2800" dirty="0"/>
          </a:p>
        </p:txBody>
      </p:sp>
      <p:sp>
        <p:nvSpPr>
          <p:cNvPr id="5" name="Rectangle 4"/>
          <p:cNvSpPr/>
          <p:nvPr/>
        </p:nvSpPr>
        <p:spPr>
          <a:xfrm>
            <a:off x="1547664" y="836712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8000"/>
                </a:solidFill>
              </a:rPr>
              <a:t>Apport d’énergie mécanique</a:t>
            </a:r>
            <a:endParaRPr lang="fr-FR" dirty="0"/>
          </a:p>
        </p:txBody>
      </p:sp>
      <p:sp>
        <p:nvSpPr>
          <p:cNvPr id="6" name="Flèche vers le bas 5"/>
          <p:cNvSpPr/>
          <p:nvPr/>
        </p:nvSpPr>
        <p:spPr>
          <a:xfrm>
            <a:off x="4139952" y="1412776"/>
            <a:ext cx="648072" cy="6938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89970" y="3513385"/>
            <a:ext cx="450636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71600" y="3717032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228184" y="4149080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1115616" y="3933056"/>
            <a:ext cx="6624736" cy="2661061"/>
            <a:chOff x="1115616" y="3933056"/>
            <a:chExt cx="6624736" cy="2661061"/>
          </a:xfrm>
        </p:grpSpPr>
        <p:pic>
          <p:nvPicPr>
            <p:cNvPr id="7" name="Image 6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71800" y="3933056"/>
              <a:ext cx="3312368" cy="2661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 7"/>
            <p:cNvPicPr/>
            <p:nvPr/>
          </p:nvPicPr>
          <p:blipFill>
            <a:blip r:embed="rId3" cstate="print"/>
            <a:srcRect l="21861" t="14200" r="39243" b="17885"/>
            <a:stretch>
              <a:fillRect/>
            </a:stretch>
          </p:blipFill>
          <p:spPr bwMode="auto">
            <a:xfrm>
              <a:off x="6372200" y="5013176"/>
              <a:ext cx="1368152" cy="1360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 11"/>
            <p:cNvPicPr/>
            <p:nvPr/>
          </p:nvPicPr>
          <p:blipFill>
            <a:blip r:embed="rId4" cstate="print"/>
            <a:srcRect l="35389" t="27405" r="37818" b="8710"/>
            <a:stretch>
              <a:fillRect/>
            </a:stretch>
          </p:blipFill>
          <p:spPr bwMode="auto">
            <a:xfrm>
              <a:off x="1115616" y="4653136"/>
              <a:ext cx="1368152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-27384"/>
            <a:ext cx="37257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Les pompes à chaleur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92559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84375"/>
            <a:ext cx="3312368" cy="266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 l="21861" t="14200" r="39243" b="17885"/>
          <a:stretch>
            <a:fillRect/>
          </a:stretch>
        </p:blipFill>
        <p:spPr bwMode="auto">
          <a:xfrm>
            <a:off x="6372200" y="2264495"/>
            <a:ext cx="1368152" cy="136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89970" y="764704"/>
            <a:ext cx="450636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71600" y="968351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28184" y="1400399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/>
          <p:cNvPicPr/>
          <p:nvPr/>
        </p:nvPicPr>
        <p:blipFill>
          <a:blip r:embed="rId4" cstate="print"/>
          <a:srcRect l="35389" t="27405" r="37818" b="8710"/>
          <a:stretch>
            <a:fillRect/>
          </a:stretch>
        </p:blipFill>
        <p:spPr bwMode="auto">
          <a:xfrm>
            <a:off x="1115616" y="1904455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 l="15592" t="30240" r="13061" b="17681"/>
          <a:stretch>
            <a:fillRect/>
          </a:stretch>
        </p:blipFill>
        <p:spPr bwMode="auto">
          <a:xfrm>
            <a:off x="1115616" y="3956206"/>
            <a:ext cx="6840760" cy="28087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44008" y="4725144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5736" y="6309320"/>
            <a:ext cx="2448272" cy="38742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699792" y="5589240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292080" y="5517232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3419872" y="4797152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0"/>
            <a:ext cx="37257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Les pompes à chaleur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04664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149080"/>
            <a:ext cx="7003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Efficacité d’une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pompe à chaleur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2008" y="4581128"/>
            <a:ext cx="8964488" cy="223224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5592" t="30240" r="13061" b="17681"/>
          <a:stretch>
            <a:fillRect/>
          </a:stretch>
        </p:blipFill>
        <p:spPr bwMode="auto">
          <a:xfrm>
            <a:off x="1187624" y="908720"/>
            <a:ext cx="6840760" cy="28087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88024" y="1628800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627784" y="3212976"/>
            <a:ext cx="1224136" cy="7432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71800" y="2541754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364088" y="2596331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491880" y="1749666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 l="27405" t="37799" r="57948" b="48761"/>
          <a:stretch>
            <a:fillRect/>
          </a:stretch>
        </p:blipFill>
        <p:spPr bwMode="auto">
          <a:xfrm>
            <a:off x="179512" y="5013176"/>
            <a:ext cx="1296144" cy="66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l="69640" t="40270" r="24747" b="53077"/>
          <a:stretch>
            <a:fillRect/>
          </a:stretch>
        </p:blipFill>
        <p:spPr bwMode="auto">
          <a:xfrm>
            <a:off x="6012160" y="5157192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69640" t="40270" r="24747" b="53077"/>
          <a:stretch>
            <a:fillRect/>
          </a:stretch>
        </p:blipFill>
        <p:spPr bwMode="auto">
          <a:xfrm>
            <a:off x="2195736" y="5157192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30240" r="24874" b="58000"/>
          <a:stretch>
            <a:fillRect/>
          </a:stretch>
        </p:blipFill>
        <p:spPr bwMode="auto">
          <a:xfrm>
            <a:off x="3347864" y="4941168"/>
            <a:ext cx="1944216" cy="82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83144" t="30240" r="1264" b="52426"/>
          <a:stretch>
            <a:fillRect/>
          </a:stretch>
        </p:blipFill>
        <p:spPr bwMode="auto">
          <a:xfrm>
            <a:off x="6804248" y="4941168"/>
            <a:ext cx="1944216" cy="121575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475656" y="5517232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08" y="72008"/>
            <a:ext cx="8964488" cy="674136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5197" t="35280" r="68608" b="44560"/>
          <a:stretch>
            <a:fillRect/>
          </a:stretch>
        </p:blipFill>
        <p:spPr bwMode="auto">
          <a:xfrm>
            <a:off x="251519" y="1750782"/>
            <a:ext cx="2016225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67640" y="1988840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2974918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3983030"/>
            <a:ext cx="449411" cy="2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5195591"/>
            <a:ext cx="449411" cy="2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 l="18900" t="36119" r="58420" b="47921"/>
          <a:stretch>
            <a:fillRect/>
          </a:stretch>
        </p:blipFill>
        <p:spPr bwMode="auto">
          <a:xfrm>
            <a:off x="3131840" y="1750782"/>
            <a:ext cx="2016224" cy="79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5508104" y="5194582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7026033" y="6309320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AutoShape 6"/>
          <p:cNvSpPr>
            <a:spLocks/>
          </p:cNvSpPr>
          <p:nvPr/>
        </p:nvSpPr>
        <p:spPr bwMode="auto">
          <a:xfrm rot="5400000">
            <a:off x="7320415" y="5510882"/>
            <a:ext cx="288032" cy="1164828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869160"/>
            <a:ext cx="2285382" cy="107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b="56341"/>
          <a:stretch>
            <a:fillRect/>
          </a:stretch>
        </p:blipFill>
        <p:spPr bwMode="auto">
          <a:xfrm>
            <a:off x="899592" y="2614878"/>
            <a:ext cx="1656184" cy="104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 t="43659"/>
          <a:stretch>
            <a:fillRect/>
          </a:stretch>
        </p:blipFill>
        <p:spPr bwMode="auto">
          <a:xfrm flipH="1">
            <a:off x="6588224" y="2326846"/>
            <a:ext cx="187220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6" cstate="print"/>
          <a:srcRect l="27405" t="37799" r="57948" b="48761"/>
          <a:stretch>
            <a:fillRect/>
          </a:stretch>
        </p:blipFill>
        <p:spPr bwMode="auto">
          <a:xfrm>
            <a:off x="179512" y="476672"/>
            <a:ext cx="1296144" cy="66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6012160" y="620688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195736" y="620688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 cstate="print"/>
          <a:srcRect l="59534" t="30240" r="24874" b="58000"/>
          <a:stretch>
            <a:fillRect/>
          </a:stretch>
        </p:blipFill>
        <p:spPr bwMode="auto">
          <a:xfrm>
            <a:off x="3347864" y="404664"/>
            <a:ext cx="1944216" cy="82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 cstate="print"/>
          <a:srcRect l="83144" t="30240" r="1264" b="52426"/>
          <a:stretch>
            <a:fillRect/>
          </a:stretch>
        </p:blipFill>
        <p:spPr bwMode="auto">
          <a:xfrm>
            <a:off x="6804248" y="404664"/>
            <a:ext cx="1944216" cy="121575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475656" y="980728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 cstate="print"/>
          <a:srcRect l="42787" t="47693" r="42198" b="39987"/>
          <a:stretch>
            <a:fillRect/>
          </a:stretch>
        </p:blipFill>
        <p:spPr bwMode="auto">
          <a:xfrm>
            <a:off x="2915816" y="2758894"/>
            <a:ext cx="18722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76056" y="2974918"/>
            <a:ext cx="1800199" cy="360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négatif)</a:t>
            </a:r>
            <a:endParaRPr kumimoji="0" lang="fr-FR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/>
          <a:srcRect l="67553" t="47693" r="11657" b="39987"/>
          <a:stretch>
            <a:fillRect/>
          </a:stretch>
        </p:blipFill>
        <p:spPr bwMode="auto">
          <a:xfrm>
            <a:off x="2915816" y="3767006"/>
            <a:ext cx="25922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/>
          <a:srcRect l="10378" t="60013" r="73452" b="28380"/>
          <a:stretch>
            <a:fillRect/>
          </a:stretch>
        </p:blipFill>
        <p:spPr bwMode="auto">
          <a:xfrm>
            <a:off x="2987824" y="4991142"/>
            <a:ext cx="2016224" cy="81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72008"/>
            <a:ext cx="8964488" cy="674136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79512" y="4720322"/>
            <a:ext cx="878497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L’efficacité maximale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d’une pompe à chaleur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(appelée efficacité de Carnot) ne dépend que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elle est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d’autant plus faible que l’écart entre 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et 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est grand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(pompe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à chaleur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moins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effica-ce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l’hiver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que l’été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17592" y="6033482"/>
            <a:ext cx="8774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d’une pompe à chaleur maintenant la température d’un appartement à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20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une température extérieure 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504" y="6016466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814678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1822790"/>
            <a:ext cx="449411" cy="2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3035351"/>
            <a:ext cx="449411" cy="2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5508104" y="3034342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7026033" y="4149080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AutoShape 6"/>
          <p:cNvSpPr>
            <a:spLocks/>
          </p:cNvSpPr>
          <p:nvPr/>
        </p:nvSpPr>
        <p:spPr bwMode="auto">
          <a:xfrm rot="5400000">
            <a:off x="7320415" y="3350642"/>
            <a:ext cx="288032" cy="1164828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708920"/>
            <a:ext cx="2285382" cy="107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 b="56341"/>
          <a:stretch>
            <a:fillRect/>
          </a:stretch>
        </p:blipFill>
        <p:spPr bwMode="auto">
          <a:xfrm>
            <a:off x="899592" y="454638"/>
            <a:ext cx="1656184" cy="104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/>
          <a:srcRect t="43659"/>
          <a:stretch>
            <a:fillRect/>
          </a:stretch>
        </p:blipFill>
        <p:spPr bwMode="auto">
          <a:xfrm flipH="1">
            <a:off x="6588224" y="166606"/>
            <a:ext cx="187220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 l="42787" t="47693" r="42198" b="39987"/>
          <a:stretch>
            <a:fillRect/>
          </a:stretch>
        </p:blipFill>
        <p:spPr bwMode="auto">
          <a:xfrm>
            <a:off x="2915816" y="598654"/>
            <a:ext cx="18722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076056" y="814678"/>
            <a:ext cx="1800199" cy="360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négatif)</a:t>
            </a:r>
            <a:endParaRPr kumimoji="0" lang="fr-FR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67553" t="47693" r="11657" b="39987"/>
          <a:stretch>
            <a:fillRect/>
          </a:stretch>
        </p:blipFill>
        <p:spPr bwMode="auto">
          <a:xfrm>
            <a:off x="2915816" y="1606766"/>
            <a:ext cx="25922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 l="10378" t="60013" r="73452" b="28380"/>
          <a:stretch>
            <a:fillRect/>
          </a:stretch>
        </p:blipFill>
        <p:spPr bwMode="auto">
          <a:xfrm>
            <a:off x="2987824" y="2830902"/>
            <a:ext cx="2016224" cy="81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63500"/>
            <a:ext cx="8964488" cy="386955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020" y="1721892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520" y="3212976"/>
            <a:ext cx="86409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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Une efficacité peut en effet être plus grande que 100 % mais les </a:t>
            </a:r>
            <a:r>
              <a:rPr lang="fr-FR" sz="20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effica-cités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réelles des pompes à chaleur sont entre 200 % et 500 %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43808" y="2708920"/>
            <a:ext cx="504056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Soit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15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(donc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1500 % !!!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970339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2483768" y="3970339"/>
            <a:ext cx="6660232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smtClean="0"/>
              <a:t>Ce résultat peut paraître surprenant et en contradiction avec la conservation de l’énergie, mais il n’en est rien …</a:t>
            </a:r>
            <a:endParaRPr lang="fr-FR" sz="2000" dirty="0"/>
          </a:p>
        </p:txBody>
      </p:sp>
      <p:grpSp>
        <p:nvGrpSpPr>
          <p:cNvPr id="20" name="Groupe 19"/>
          <p:cNvGrpSpPr/>
          <p:nvPr/>
        </p:nvGrpSpPr>
        <p:grpSpPr>
          <a:xfrm>
            <a:off x="0" y="4583686"/>
            <a:ext cx="8892480" cy="2274314"/>
            <a:chOff x="0" y="4583686"/>
            <a:chExt cx="8892480" cy="2274314"/>
          </a:xfrm>
        </p:grpSpPr>
        <p:pic>
          <p:nvPicPr>
            <p:cNvPr id="21" name="Image 20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71800" y="4941168"/>
              <a:ext cx="3312368" cy="1916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Image 21"/>
            <p:cNvPicPr/>
            <p:nvPr/>
          </p:nvPicPr>
          <p:blipFill>
            <a:blip r:embed="rId4" cstate="print"/>
            <a:srcRect l="21861" t="14200" r="39243" b="17885"/>
            <a:stretch>
              <a:fillRect/>
            </a:stretch>
          </p:blipFill>
          <p:spPr bwMode="auto">
            <a:xfrm>
              <a:off x="6084168" y="5497685"/>
              <a:ext cx="1368152" cy="1360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8178" y="4583686"/>
              <a:ext cx="2592288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Compresseur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7452320" y="5589240"/>
              <a:ext cx="1440160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Source froide (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F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Image 11"/>
            <p:cNvPicPr/>
            <p:nvPr/>
          </p:nvPicPr>
          <p:blipFill>
            <a:blip r:embed="rId5" cstate="print"/>
            <a:srcRect l="35389" t="27405" r="37818" b="8710"/>
            <a:stretch>
              <a:fillRect/>
            </a:stretch>
          </p:blipFill>
          <p:spPr bwMode="auto">
            <a:xfrm>
              <a:off x="1619672" y="5445224"/>
              <a:ext cx="1008112" cy="1412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5517232"/>
              <a:ext cx="1691680" cy="50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Source chaude (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932040" y="6165304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14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427984" y="5301208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059832" y="6093296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15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79512" y="404664"/>
            <a:ext cx="878497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L’efficacité maximale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d’une pompe à chaleur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(appelée efficacité de Carnot) ne dépend que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elle est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d’autant plus faible que l’écart entre 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et 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est grand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(pompe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à chaleur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moins efficace l’hiver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que l’été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17592" y="1717824"/>
            <a:ext cx="8774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d’une pompe à chaleur maintenant la température d’un appartement à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20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une température extérieure 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6" cstate="print"/>
          <a:srcRect l="8505" t="30240" r="63145" b="56320"/>
          <a:stretch>
            <a:fillRect/>
          </a:stretch>
        </p:blipFill>
        <p:spPr bwMode="auto">
          <a:xfrm>
            <a:off x="323528" y="2492896"/>
            <a:ext cx="2592288" cy="69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70599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I- Généralités sur les machines thermiques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688" y="476672"/>
            <a:ext cx="20393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>
                <a:latin typeface="Bookman Old Style" pitchFamily="18" charset="0"/>
              </a:rPr>
              <a:t>Définition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07504" y="908720"/>
            <a:ext cx="8964488" cy="194421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79512" y="955020"/>
            <a:ext cx="871296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Une machine thermique est un dispositif permettant de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transformer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l’énergie thermique en énergie mécanique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on parle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MOTEUR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;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79512" y="2060848"/>
            <a:ext cx="871296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l’énergie mécanique en énergie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on parle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RECEPTEUR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;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 l="30283" t="38580" r="47156" b="20817"/>
          <a:stretch>
            <a:fillRect/>
          </a:stretch>
        </p:blipFill>
        <p:spPr bwMode="auto">
          <a:xfrm>
            <a:off x="323528" y="3429000"/>
            <a:ext cx="13681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 cstate="print"/>
          <a:srcRect l="63796" t="26389" r="23887" b="43327"/>
          <a:stretch>
            <a:fillRect/>
          </a:stretch>
        </p:blipFill>
        <p:spPr bwMode="auto">
          <a:xfrm>
            <a:off x="3635896" y="3212976"/>
            <a:ext cx="9361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4" cstate="print"/>
          <a:srcRect l="65619" t="44753" r="17026" b="23119"/>
          <a:stretch>
            <a:fillRect/>
          </a:stretch>
        </p:blipFill>
        <p:spPr bwMode="auto">
          <a:xfrm>
            <a:off x="6084168" y="3356992"/>
            <a:ext cx="194421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1520" y="3068960"/>
            <a:ext cx="12971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MOTEUR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275856" y="2924944"/>
            <a:ext cx="1771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RECEPTEUR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228184" y="2996952"/>
            <a:ext cx="1771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RECEPTEUR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1763688" y="5013176"/>
            <a:ext cx="40286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Description du système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7596663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Au cours de son cycle,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 fluide pourra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échanger de l’énergie avec deux catégories de sources extérieures</a:t>
            </a:r>
            <a:r>
              <a:rPr kumimoji="0" lang="fr-FR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: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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Avec des sources mécaniques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(par exemple un piston, une turbine …) : dans ce cas,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l’énergie est échangée par TRAVAIL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et on la note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W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;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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Avec des sources de chaleur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avec lesquelles le fluide sera en contact (par exemple l’air extérieur, l’intérieur d’un frigo …) : dans ce cas,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l’énergie est échangée par TRANSFERTS THERMIQUES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, et on la note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 ; ces sources de chaleur seront modélisées par des thermostats.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3781" y="5445224"/>
            <a:ext cx="886271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FLUIDE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gazeux et/ou 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liquide</a:t>
            </a:r>
            <a:r>
              <a:rPr kumimoji="0" lang="fr-FR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qui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circule dans une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ENCEINTE FERMEE</a:t>
            </a:r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endParaRPr lang="fr-FR" b="1" dirty="0"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560" y="5959229"/>
            <a:ext cx="2664296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CYCLES</a:t>
            </a:r>
            <a:r>
              <a:rPr lang="fr-FR" sz="2400" b="1" i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b="1" i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 transformations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3851920" y="5945978"/>
            <a:ext cx="4716016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ECHANGES ENERGETIQUES </a:t>
            </a:r>
            <a:r>
              <a:rPr lang="fr-FR" sz="24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avec 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 catégories de sources extérieures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  <p:bldP spid="3" grpId="0"/>
      <p:bldP spid="38914" grpId="0" animBg="1"/>
      <p:bldP spid="38915" grpId="0"/>
      <p:bldP spid="38916" grpId="0"/>
      <p:bldP spid="10" grpId="0"/>
      <p:bldP spid="11" grpId="0"/>
      <p:bldP spid="12" grpId="0"/>
      <p:bldP spid="13" grpId="0"/>
      <p:bldP spid="15" grpId="0" animBg="1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6480720" cy="316835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66944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Le cycle d’une pompe à chaleur </a:t>
            </a:r>
            <a:r>
              <a:rPr kumimoji="0" lang="fr-FR" sz="22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31832" y="2204864"/>
            <a:ext cx="1512168" cy="8640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Extérieur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(T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kumimoji="0" lang="fr-FR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2276872"/>
            <a:ext cx="1584176" cy="8640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(T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kumimoji="0" lang="fr-FR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69939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600" b="1" u="sng" dirty="0" smtClean="0">
                <a:solidFill>
                  <a:srgbClr val="0070C0"/>
                </a:solidFill>
              </a:rPr>
              <a:t>Même fonctionnement</a:t>
            </a:r>
            <a:r>
              <a:rPr lang="fr-FR" sz="2600" b="1" dirty="0" smtClean="0">
                <a:solidFill>
                  <a:srgbClr val="0070C0"/>
                </a:solidFill>
              </a:rPr>
              <a:t> que les machines frigorifiques</a:t>
            </a:r>
            <a:endParaRPr lang="fr-FR" sz="2600" dirty="0">
              <a:solidFill>
                <a:srgbClr val="0070C0"/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4077072"/>
            <a:ext cx="914400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4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Déterminer l’efficacité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cette pompe à chaleur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b)</a:t>
            </a:r>
            <a:r>
              <a:rPr kumimoji="0" lang="fr-F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fluide gagne-t-il ou perd-il de l’énergie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dans le</a:t>
            </a:r>
            <a:r>
              <a:rPr kumimoji="0" lang="fr-FR" sz="200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CONDENSEUR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Estimer alors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T’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2713" y="4864044"/>
            <a:ext cx="372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désirée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4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12" y="5224084"/>
            <a:ext cx="3823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à fournir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1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995936" y="4854443"/>
            <a:ext cx="180019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65415" y="4855027"/>
            <a:ext cx="546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4</a:t>
            </a:r>
            <a:endParaRPr lang="fr-FR" sz="2000" b="1" u="sng" dirty="0">
              <a:solidFill>
                <a:srgbClr val="00B0F0"/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7020272" y="5157192"/>
            <a:ext cx="18722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= 400 %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6"/>
          <p:cNvSpPr>
            <a:spLocks/>
          </p:cNvSpPr>
          <p:nvPr/>
        </p:nvSpPr>
        <p:spPr bwMode="auto">
          <a:xfrm>
            <a:off x="3779912" y="4869160"/>
            <a:ext cx="216024" cy="720080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7504" y="5949280"/>
            <a:ext cx="90364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le condenseur, le gaz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redevient liquide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PERD de l’énergie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qu’il cède à l’intérieur de la maison.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644404" y="6258520"/>
            <a:ext cx="39519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Il faut donc que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T’ &gt; T</a:t>
            </a:r>
            <a:r>
              <a:rPr lang="fr-FR" sz="20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(55 °C)</a:t>
            </a:r>
            <a:endParaRPr kumimoji="0" lang="fr-FR" sz="2800" b="1" i="0" u="sng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5724128" y="4797152"/>
            <a:ext cx="792088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</a:t>
            </a:r>
            <a:r>
              <a:rPr kumimoji="0" lang="fr-FR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6444208" y="4509120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6444208" y="5013176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 flipV="1">
            <a:off x="6372200" y="5013176"/>
            <a:ext cx="864096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3313" grpId="0"/>
      <p:bldP spid="8" grpId="0"/>
      <p:bldP spid="13" grpId="0"/>
      <p:bldP spid="14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4624"/>
            <a:ext cx="6480720" cy="316835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31832" y="1340768"/>
            <a:ext cx="1512168" cy="8640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Extérieur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(T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kumimoji="0" lang="fr-FR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1412776"/>
            <a:ext cx="1584176" cy="8640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(T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kumimoji="0" lang="fr-FR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3182943"/>
            <a:ext cx="9144001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4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Déterminer l’efficacité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cette pompe à chaleur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b)</a:t>
            </a:r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fluide gagne-t-il ou perd-il de l’énergie </a:t>
            </a:r>
            <a:r>
              <a:rPr lang="fr-FR" sz="2000" b="1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dans le </a:t>
            </a:r>
            <a:r>
              <a:rPr lang="fr-FR" sz="2000" b="1" i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CONDENSEUR</a:t>
            </a:r>
            <a:r>
              <a:rPr lang="fr-FR" sz="2000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Estimer alors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T’</a:t>
            </a:r>
            <a:r>
              <a:rPr lang="fr-FR" sz="2000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713" y="3851740"/>
            <a:ext cx="372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désirée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4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212" y="4211780"/>
            <a:ext cx="3823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à fournir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1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995936" y="3918339"/>
            <a:ext cx="180019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65415" y="3918923"/>
            <a:ext cx="546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4</a:t>
            </a:r>
            <a:endParaRPr lang="fr-FR" sz="2000" b="1" u="sng" dirty="0">
              <a:solidFill>
                <a:srgbClr val="00B0F0"/>
              </a:solidFill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7020272" y="4221088"/>
            <a:ext cx="18722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= 400 %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AutoShape 6"/>
          <p:cNvSpPr>
            <a:spLocks/>
          </p:cNvSpPr>
          <p:nvPr/>
        </p:nvSpPr>
        <p:spPr bwMode="auto">
          <a:xfrm>
            <a:off x="3779912" y="3933056"/>
            <a:ext cx="216024" cy="576064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5724128" y="3861048"/>
            <a:ext cx="792088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</a:t>
            </a:r>
            <a:r>
              <a:rPr kumimoji="0" lang="fr-FR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6444208" y="3573016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6444208" y="4077072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6372200" y="4077072"/>
            <a:ext cx="864096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0" y="5752370"/>
            <a:ext cx="9144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c)</a:t>
            </a:r>
            <a:r>
              <a:rPr kumimoji="0" lang="fr-F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fluide gagne-t-il ou perd-il de l’énergie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dans l’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EVAPORATEUR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Estimer alors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T’’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07504" y="4970760"/>
            <a:ext cx="90364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le condenseur, le gaz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redevient liquide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PERD de l’énergie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qu’il cède à l’intérieur de la maison.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644404" y="5280000"/>
            <a:ext cx="39519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Il faut donc que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T’ &gt; T</a:t>
            </a:r>
            <a:r>
              <a:rPr lang="fr-FR" sz="20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(55 °C)</a:t>
            </a:r>
            <a:endParaRPr kumimoji="0" lang="fr-FR" sz="2800" b="1" i="0" u="sng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07504" y="6114504"/>
            <a:ext cx="90364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l’évaporateur, le fluide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redevient entièrement gazeux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GAGNE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l’énergie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qu’il prend du milieu extérieur.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788148" y="6415236"/>
            <a:ext cx="39519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Il faut donc que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T’’ &lt; T</a:t>
            </a:r>
            <a:r>
              <a:rPr lang="fr-FR" sz="20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(12 °C)</a:t>
            </a:r>
            <a:endParaRPr kumimoji="0" lang="fr-FR" sz="2800" b="1" i="0" u="sng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55304" y="3602608"/>
            <a:ext cx="9199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II- Les machines thermiques à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 écoulement de fluide </a:t>
            </a:r>
            <a:r>
              <a:rPr kumimoji="0" lang="fr-FR" sz="2400" b="1" i="0" u="sng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sta-tionnaire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4466704"/>
            <a:ext cx="255577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Compresseur</a:t>
            </a:r>
            <a:endParaRPr lang="fr-FR" sz="2800" dirty="0"/>
          </a:p>
        </p:txBody>
      </p:sp>
      <p:sp>
        <p:nvSpPr>
          <p:cNvPr id="11" name="Rectangle 10"/>
          <p:cNvSpPr/>
          <p:nvPr/>
        </p:nvSpPr>
        <p:spPr>
          <a:xfrm>
            <a:off x="179512" y="5042768"/>
            <a:ext cx="25557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Condenseur</a:t>
            </a:r>
            <a:endParaRPr lang="fr-FR" sz="2800" dirty="0"/>
          </a:p>
        </p:txBody>
      </p:sp>
      <p:sp>
        <p:nvSpPr>
          <p:cNvPr id="12" name="Rectangle 11"/>
          <p:cNvSpPr/>
          <p:nvPr/>
        </p:nvSpPr>
        <p:spPr>
          <a:xfrm>
            <a:off x="179512" y="5618832"/>
            <a:ext cx="255577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Détendeur</a:t>
            </a:r>
            <a:endParaRPr lang="fr-FR" sz="2800" dirty="0"/>
          </a:p>
        </p:txBody>
      </p:sp>
      <p:sp>
        <p:nvSpPr>
          <p:cNvPr id="13" name="Rectangle 12"/>
          <p:cNvSpPr/>
          <p:nvPr/>
        </p:nvSpPr>
        <p:spPr>
          <a:xfrm>
            <a:off x="179512" y="6194896"/>
            <a:ext cx="255577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Evaporateur</a:t>
            </a:r>
            <a:endParaRPr lang="fr-FR" sz="2800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347864" y="5186784"/>
            <a:ext cx="1872208" cy="93610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  <a:sym typeface="Wingdings 3"/>
              </a:rPr>
              <a:t>Systèmes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OUVERTS</a:t>
            </a:r>
            <a:endParaRPr kumimoji="0" lang="fr-FR" sz="2400" b="0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6"/>
          <p:cNvSpPr>
            <a:spLocks/>
          </p:cNvSpPr>
          <p:nvPr/>
        </p:nvSpPr>
        <p:spPr bwMode="auto">
          <a:xfrm>
            <a:off x="2843808" y="4466704"/>
            <a:ext cx="360040" cy="2304256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364088" y="4610720"/>
            <a:ext cx="3600400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70C0"/>
                </a:solidFill>
              </a:rPr>
              <a:t>L’énoncé </a:t>
            </a:r>
          </a:p>
          <a:p>
            <a:pPr algn="ctr"/>
            <a:r>
              <a:rPr lang="fr-FR" sz="2800" b="1" dirty="0" err="1" smtClean="0">
                <a:latin typeface="Symbol" pitchFamily="18" charset="2"/>
              </a:rPr>
              <a:t>D</a:t>
            </a:r>
            <a:r>
              <a:rPr lang="fr-FR" sz="2800" b="1" dirty="0" err="1" smtClean="0"/>
              <a:t>Em</a:t>
            </a:r>
            <a:r>
              <a:rPr lang="fr-FR" sz="2800" b="1" dirty="0" smtClean="0"/>
              <a:t> + </a:t>
            </a:r>
            <a:r>
              <a:rPr lang="fr-FR" sz="2800" b="1" dirty="0" smtClean="0">
                <a:latin typeface="Symbol" pitchFamily="18" charset="2"/>
              </a:rPr>
              <a:t>D</a:t>
            </a:r>
            <a:r>
              <a:rPr lang="fr-FR" sz="2800" b="1" dirty="0" smtClean="0"/>
              <a:t>U = W + Q </a:t>
            </a:r>
          </a:p>
          <a:p>
            <a:pPr algn="ctr"/>
            <a:r>
              <a:rPr lang="fr-FR" sz="2800" b="1" dirty="0" smtClean="0">
                <a:solidFill>
                  <a:srgbClr val="0070C0"/>
                </a:solidFill>
              </a:rPr>
              <a:t>du </a:t>
            </a:r>
            <a:r>
              <a:rPr lang="fr-FR" sz="2800" b="1" u="sng" dirty="0" smtClean="0">
                <a:solidFill>
                  <a:srgbClr val="0070C0"/>
                </a:solidFill>
              </a:rPr>
              <a:t>1</a:t>
            </a:r>
            <a:r>
              <a:rPr lang="fr-FR" sz="2800" b="1" u="sng" baseline="30000" dirty="0" smtClean="0">
                <a:solidFill>
                  <a:srgbClr val="0070C0"/>
                </a:solidFill>
              </a:rPr>
              <a:t>er</a:t>
            </a:r>
            <a:r>
              <a:rPr lang="fr-FR" sz="2800" b="1" u="sng" dirty="0" smtClean="0">
                <a:solidFill>
                  <a:srgbClr val="0070C0"/>
                </a:solidFill>
              </a:rPr>
              <a:t> principe</a:t>
            </a:r>
            <a:r>
              <a:rPr lang="fr-FR" sz="2800" b="1" dirty="0" smtClean="0">
                <a:solidFill>
                  <a:srgbClr val="0070C0"/>
                </a:solidFill>
              </a:rPr>
              <a:t> ne s’applique pas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0" y="-99392"/>
            <a:ext cx="9144001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4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Déterminer l’efficacité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cette pompe à chaleur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b)</a:t>
            </a:r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fluide gagne-t-il ou perd-il de l’énergie </a:t>
            </a:r>
            <a:r>
              <a:rPr lang="fr-FR" sz="2000" b="1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dans le </a:t>
            </a:r>
            <a:r>
              <a:rPr lang="fr-FR" sz="2000" b="1" i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CONDENSEUR</a:t>
            </a:r>
            <a:r>
              <a:rPr lang="fr-FR" sz="2000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Estimer alors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T’</a:t>
            </a:r>
            <a:r>
              <a:rPr lang="fr-FR" sz="2000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2713" y="569405"/>
            <a:ext cx="372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désirée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4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4212" y="929445"/>
            <a:ext cx="3823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à fournir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1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3995936" y="636004"/>
            <a:ext cx="180019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65415" y="636588"/>
            <a:ext cx="546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4</a:t>
            </a:r>
            <a:endParaRPr lang="fr-FR" sz="2000" b="1" u="sng" dirty="0">
              <a:solidFill>
                <a:srgbClr val="00B0F0"/>
              </a:solidFill>
            </a:endParaRPr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7020272" y="938753"/>
            <a:ext cx="18722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= 400 %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AutoShape 6"/>
          <p:cNvSpPr>
            <a:spLocks/>
          </p:cNvSpPr>
          <p:nvPr/>
        </p:nvSpPr>
        <p:spPr bwMode="auto">
          <a:xfrm>
            <a:off x="3779912" y="650721"/>
            <a:ext cx="216024" cy="576064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5724128" y="578713"/>
            <a:ext cx="792088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</a:t>
            </a:r>
            <a:r>
              <a:rPr kumimoji="0" lang="fr-FR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3"/>
          <p:cNvSpPr>
            <a:spLocks noChangeArrowheads="1"/>
          </p:cNvSpPr>
          <p:nvPr/>
        </p:nvSpPr>
        <p:spPr bwMode="auto">
          <a:xfrm>
            <a:off x="6444208" y="290681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6444208" y="794737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Connecteur droit 47"/>
          <p:cNvCxnSpPr/>
          <p:nvPr/>
        </p:nvCxnSpPr>
        <p:spPr>
          <a:xfrm flipV="1">
            <a:off x="6372200" y="794737"/>
            <a:ext cx="864096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0" y="2393835"/>
            <a:ext cx="9144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c)</a:t>
            </a:r>
            <a:r>
              <a:rPr kumimoji="0" lang="fr-F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fluide gagne-t-il ou perd-il de l’énergie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dans l’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EVAPORATEUR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Estimer alors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T’’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107504" y="1650325"/>
            <a:ext cx="90364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le condenseur, le gaz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redevient liquide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PERD de l’énergie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qu’il cède à l’intérieur de la maison.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3644404" y="1959565"/>
            <a:ext cx="39519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Il faut donc que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T’ &gt; T</a:t>
            </a:r>
            <a:r>
              <a:rPr lang="fr-FR" sz="20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(55 °C)</a:t>
            </a:r>
            <a:endParaRPr kumimoji="0" lang="fr-FR" sz="2800" b="1" i="0" u="sng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107504" y="2696220"/>
            <a:ext cx="90364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l’évaporateur, le fluide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redevient entièrement gazeux 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GAGNE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l’énergie</a:t>
            </a:r>
            <a:r>
              <a:rPr kumimoji="0" lang="fr-FR" sz="20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qu’il prend du milieu extérieur.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4788024" y="2992760"/>
            <a:ext cx="39519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Il faut donc que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T’’ &lt; T</a:t>
            </a:r>
            <a:r>
              <a:rPr lang="fr-FR" sz="20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(12 °C)</a:t>
            </a:r>
            <a:endParaRPr kumimoji="0" lang="fr-FR" sz="2800" b="1" i="0" u="sng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3" presetClass="entr" presetSubtype="27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3" presetClass="entr" presetSubtype="27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3" presetClass="entr" presetSubtype="27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3" presetClass="entr" presetSubtype="27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6" grpId="2" animBg="1"/>
      <p:bldP spid="16" grpId="3" animBg="1"/>
      <p:bldP spid="16" grpId="4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0"/>
            <a:ext cx="68371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 1</a:t>
            </a:r>
            <a:r>
              <a:rPr lang="fr-FR" sz="2200" b="1" u="sng" baseline="30000" dirty="0" smtClean="0">
                <a:latin typeface="Bookman Old Style" pitchFamily="18" charset="0"/>
              </a:rPr>
              <a:t>er</a:t>
            </a:r>
            <a:r>
              <a:rPr lang="fr-FR" sz="2200" b="1" u="sng" dirty="0" smtClean="0">
                <a:latin typeface="Bookman Old Style" pitchFamily="18" charset="0"/>
              </a:rPr>
              <a:t> principe en écoulement stationnaire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04664"/>
            <a:ext cx="67714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Description de l’écoulement stationnaire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677205" cy="363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07504" y="5589240"/>
            <a:ext cx="8856984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79512" y="5589240"/>
            <a:ext cx="878497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Un écoulement est dit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STATIONNAIRE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(ou permanent) si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l’état du fluide en un point donné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la canalisation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est le même à chaque instant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395536" y="4429561"/>
            <a:ext cx="2376264" cy="1015663"/>
            <a:chOff x="395536" y="4429561"/>
            <a:chExt cx="2376264" cy="1015663"/>
          </a:xfrm>
        </p:grpSpPr>
        <p:sp>
          <p:nvSpPr>
            <p:cNvPr id="6" name="Rectangle 5"/>
            <p:cNvSpPr/>
            <p:nvPr/>
          </p:nvSpPr>
          <p:spPr>
            <a:xfrm>
              <a:off x="395536" y="4429561"/>
              <a:ext cx="2376264" cy="101566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fr-FR" sz="2000" dirty="0" smtClean="0"/>
                <a:t>- Pression </a:t>
              </a:r>
              <a:r>
                <a:rPr lang="fr-FR" sz="2000" b="1" dirty="0" smtClean="0"/>
                <a:t>P</a:t>
              </a:r>
              <a:r>
                <a:rPr lang="fr-FR" sz="2000" b="1" baseline="-25000" dirty="0" smtClean="0"/>
                <a:t>A</a:t>
              </a:r>
              <a:endParaRPr lang="fr-FR" sz="2000" b="1" dirty="0" smtClean="0"/>
            </a:p>
            <a:p>
              <a:pPr algn="just"/>
              <a:r>
                <a:rPr lang="fr-FR" sz="2000" dirty="0" smtClean="0"/>
                <a:t>- Température </a:t>
              </a:r>
              <a:r>
                <a:rPr lang="fr-FR" sz="2000" b="1" dirty="0" smtClean="0"/>
                <a:t>T</a:t>
              </a:r>
              <a:r>
                <a:rPr lang="fr-FR" sz="2000" b="1" baseline="-25000" dirty="0" smtClean="0"/>
                <a:t>A</a:t>
              </a:r>
              <a:endParaRPr lang="fr-FR" sz="2000" b="1" dirty="0" smtClean="0"/>
            </a:p>
            <a:p>
              <a:pPr algn="just"/>
              <a:r>
                <a:rPr lang="fr-FR" sz="2000" dirty="0" smtClean="0"/>
                <a:t>- Vitesse du fluide </a:t>
              </a:r>
              <a:r>
                <a:rPr lang="fr-FR" sz="2000" b="1" dirty="0" err="1" smtClean="0"/>
                <a:t>v</a:t>
              </a:r>
              <a:r>
                <a:rPr lang="fr-FR" sz="2000" b="1" baseline="-25000" dirty="0" err="1" smtClean="0"/>
                <a:t>A</a:t>
              </a:r>
              <a:endParaRPr lang="fr-FR" sz="2000" b="1" dirty="0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2362902" y="5134042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6156176" y="4357553"/>
            <a:ext cx="2376264" cy="1015663"/>
            <a:chOff x="6156176" y="4357553"/>
            <a:chExt cx="2376264" cy="1015663"/>
          </a:xfrm>
        </p:grpSpPr>
        <p:sp>
          <p:nvSpPr>
            <p:cNvPr id="7" name="Rectangle 6"/>
            <p:cNvSpPr/>
            <p:nvPr/>
          </p:nvSpPr>
          <p:spPr>
            <a:xfrm>
              <a:off x="6156176" y="4357553"/>
              <a:ext cx="2376264" cy="101566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fr-FR" sz="2000" dirty="0" smtClean="0"/>
                <a:t>- Pression </a:t>
              </a:r>
              <a:r>
                <a:rPr lang="fr-FR" sz="2000" b="1" dirty="0" smtClean="0"/>
                <a:t>P</a:t>
              </a:r>
              <a:r>
                <a:rPr lang="fr-FR" sz="2000" b="1" baseline="-25000" dirty="0" smtClean="0"/>
                <a:t>B</a:t>
              </a:r>
              <a:endParaRPr lang="fr-FR" sz="2000" b="1" dirty="0" smtClean="0"/>
            </a:p>
            <a:p>
              <a:pPr algn="just"/>
              <a:r>
                <a:rPr lang="fr-FR" sz="2000" dirty="0" smtClean="0"/>
                <a:t>- Température </a:t>
              </a:r>
              <a:r>
                <a:rPr lang="fr-FR" sz="2000" b="1" dirty="0" smtClean="0"/>
                <a:t>T</a:t>
              </a:r>
              <a:r>
                <a:rPr lang="fr-FR" sz="2000" b="1" baseline="-25000" dirty="0" smtClean="0"/>
                <a:t>B</a:t>
              </a:r>
              <a:endParaRPr lang="fr-FR" sz="2000" b="1" dirty="0" smtClean="0"/>
            </a:p>
            <a:p>
              <a:pPr algn="just"/>
              <a:r>
                <a:rPr lang="fr-FR" sz="2000" dirty="0" smtClean="0"/>
                <a:t>- Vitesse du fluide </a:t>
              </a:r>
              <a:r>
                <a:rPr lang="fr-FR" sz="2000" b="1" dirty="0" err="1" smtClean="0"/>
                <a:t>v</a:t>
              </a:r>
              <a:r>
                <a:rPr lang="fr-FR" sz="2000" b="1" baseline="-25000" dirty="0" err="1" smtClean="0"/>
                <a:t>B</a:t>
              </a:r>
              <a:endParaRPr lang="fr-FR" sz="2000" b="1" dirty="0"/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8135117" y="5062034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>
            <a:off x="557808" y="6309320"/>
            <a:ext cx="7110536" cy="400110"/>
            <a:chOff x="557808" y="6309320"/>
            <a:chExt cx="7110536" cy="400110"/>
          </a:xfrm>
        </p:grpSpPr>
        <p:sp>
          <p:nvSpPr>
            <p:cNvPr id="10" name="Rectangle 9"/>
            <p:cNvSpPr/>
            <p:nvPr/>
          </p:nvSpPr>
          <p:spPr>
            <a:xfrm>
              <a:off x="557808" y="6309320"/>
              <a:ext cx="71105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Ici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fr-FR" sz="2000" b="1" baseline="-25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et </a:t>
              </a:r>
              <a:r>
                <a:rPr lang="fr-FR" sz="20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fr-FR" sz="2000" b="1" baseline="-25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sont toutes des constantes.</a:t>
              </a:r>
              <a:endParaRPr lang="fr-FR" sz="20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1763688" y="6381328"/>
              <a:ext cx="28803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3203848" y="6381328"/>
              <a:ext cx="28803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28" grpId="0" animBg="1"/>
      <p:bldP spid="10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0"/>
            <a:ext cx="68371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 1</a:t>
            </a:r>
            <a:r>
              <a:rPr lang="fr-FR" sz="2200" b="1" u="sng" baseline="30000" dirty="0" smtClean="0">
                <a:latin typeface="Bookman Old Style" pitchFamily="18" charset="0"/>
              </a:rPr>
              <a:t>er</a:t>
            </a:r>
            <a:r>
              <a:rPr lang="fr-FR" sz="2200" b="1" u="sng" dirty="0" smtClean="0">
                <a:latin typeface="Bookman Old Style" pitchFamily="18" charset="0"/>
              </a:rPr>
              <a:t> principe en écoulement stationnaire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04664"/>
            <a:ext cx="67714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Description de l’écoulement stationnaire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504" y="836712"/>
            <a:ext cx="8856984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9512" y="836712"/>
            <a:ext cx="878497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Un écoulement est dit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STATIONNAIRE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(ou permanent) si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l’état du fluide en un point donné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la canalisation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est le même à chaque instant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557808" y="1556792"/>
            <a:ext cx="7110536" cy="400110"/>
            <a:chOff x="557808" y="6309320"/>
            <a:chExt cx="7110536" cy="400110"/>
          </a:xfrm>
        </p:grpSpPr>
        <p:sp>
          <p:nvSpPr>
            <p:cNvPr id="7" name="Rectangle 6"/>
            <p:cNvSpPr/>
            <p:nvPr/>
          </p:nvSpPr>
          <p:spPr>
            <a:xfrm>
              <a:off x="557808" y="6309320"/>
              <a:ext cx="71105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Ici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fr-FR" sz="2000" b="1" baseline="-25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et </a:t>
              </a:r>
              <a:r>
                <a:rPr lang="fr-FR" sz="20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fr-FR" sz="2000" b="1" baseline="-25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sont toutes des constantes.</a:t>
              </a:r>
              <a:endParaRPr lang="fr-FR" sz="20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>
              <a:off x="1763688" y="6381328"/>
              <a:ext cx="28803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3203848" y="6381328"/>
              <a:ext cx="28803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2204864"/>
            <a:ext cx="425629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Choix du système étudié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287016" y="2636912"/>
            <a:ext cx="3564904" cy="4032448"/>
            <a:chOff x="287016" y="2636912"/>
            <a:chExt cx="3564904" cy="4032448"/>
          </a:xfrm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287016" y="2636912"/>
              <a:ext cx="3564904" cy="403244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4699436"/>
              <a:ext cx="3360465" cy="189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2708920"/>
              <a:ext cx="3384711" cy="1857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509120"/>
            <a:ext cx="3456384" cy="16333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4860032" y="2564904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8000"/>
                </a:solidFill>
              </a:rPr>
              <a:t>Système </a:t>
            </a:r>
            <a:r>
              <a:rPr lang="fr-FR" sz="3600" b="1" dirty="0" smtClean="0">
                <a:latin typeface="Symbol" pitchFamily="18" charset="2"/>
              </a:rPr>
              <a:t>S</a:t>
            </a:r>
            <a:r>
              <a:rPr lang="fr-FR" sz="2800" b="1" dirty="0" smtClean="0">
                <a:solidFill>
                  <a:srgbClr val="008000"/>
                </a:solidFill>
              </a:rPr>
              <a:t> </a:t>
            </a:r>
            <a:r>
              <a:rPr lang="fr-FR" sz="2800" b="1" u="sng" dirty="0" smtClean="0">
                <a:solidFill>
                  <a:srgbClr val="FF0000"/>
                </a:solidFill>
              </a:rPr>
              <a:t>équivalent</a:t>
            </a:r>
            <a:r>
              <a:rPr lang="fr-FR" sz="2800" b="1" dirty="0" smtClean="0">
                <a:solidFill>
                  <a:srgbClr val="008000"/>
                </a:solidFill>
              </a:rPr>
              <a:t> au système </a:t>
            </a:r>
            <a:r>
              <a:rPr lang="fr-FR" sz="3600" b="1" dirty="0" smtClean="0">
                <a:latin typeface="Symbol" pitchFamily="18" charset="2"/>
              </a:rPr>
              <a:t>S</a:t>
            </a:r>
            <a:r>
              <a:rPr lang="fr-FR" sz="3600" b="1" dirty="0" smtClean="0"/>
              <a:t>’</a:t>
            </a:r>
            <a:r>
              <a:rPr lang="fr-FR" sz="2800" b="1" dirty="0" smtClean="0">
                <a:solidFill>
                  <a:srgbClr val="008000"/>
                </a:solidFill>
              </a:rPr>
              <a:t> …</a:t>
            </a:r>
            <a:endParaRPr lang="fr-FR" dirty="0"/>
          </a:p>
        </p:txBody>
      </p:sp>
      <p:sp>
        <p:nvSpPr>
          <p:cNvPr id="17" name="Flèche vers le bas 16"/>
          <p:cNvSpPr/>
          <p:nvPr/>
        </p:nvSpPr>
        <p:spPr>
          <a:xfrm>
            <a:off x="6372200" y="3789040"/>
            <a:ext cx="504056" cy="621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 rot="16200000">
            <a:off x="3910817" y="2650023"/>
            <a:ext cx="504056" cy="621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4211960" y="6237312"/>
            <a:ext cx="2376264" cy="461665"/>
            <a:chOff x="4211960" y="6237312"/>
            <a:chExt cx="2376264" cy="461665"/>
          </a:xfrm>
        </p:grpSpPr>
        <p:sp>
          <p:nvSpPr>
            <p:cNvPr id="19" name="Rectangle 18"/>
            <p:cNvSpPr/>
            <p:nvPr/>
          </p:nvSpPr>
          <p:spPr>
            <a:xfrm>
              <a:off x="4211960" y="6237312"/>
              <a:ext cx="237626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P</a:t>
              </a:r>
              <a:r>
                <a:rPr lang="fr-FR" sz="2400" b="1" baseline="-25000" dirty="0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smtClean="0"/>
                <a:t>T</a:t>
              </a:r>
              <a:r>
                <a:rPr lang="fr-FR" sz="2400" b="1" baseline="-25000" dirty="0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v</a:t>
              </a:r>
              <a:r>
                <a:rPr lang="fr-FR" sz="2400" b="1" baseline="-25000" dirty="0" err="1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z</a:t>
              </a:r>
              <a:r>
                <a:rPr lang="fr-FR" sz="2400" b="1" baseline="-25000" dirty="0" err="1" smtClean="0"/>
                <a:t>A</a:t>
              </a:r>
              <a:r>
                <a:rPr lang="fr-FR" sz="2400" b="1" dirty="0" smtClean="0"/>
                <a:t> </a:t>
              </a:r>
              <a:r>
                <a:rPr lang="fr-FR" sz="2400" dirty="0" smtClean="0"/>
                <a:t>et </a:t>
              </a:r>
              <a:r>
                <a:rPr lang="fr-FR" sz="2400" b="1" dirty="0" smtClean="0"/>
                <a:t>V</a:t>
              </a:r>
              <a:r>
                <a:rPr lang="fr-FR" sz="2400" b="1" baseline="-25000" dirty="0" smtClean="0"/>
                <a:t>A</a:t>
              </a:r>
              <a:endParaRPr lang="fr-FR" sz="2400" b="1" dirty="0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5136489" y="6367195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6767736" y="6237312"/>
            <a:ext cx="2376264" cy="461665"/>
            <a:chOff x="6767736" y="6237312"/>
            <a:chExt cx="2376264" cy="461665"/>
          </a:xfrm>
        </p:grpSpPr>
        <p:sp>
          <p:nvSpPr>
            <p:cNvPr id="20" name="Rectangle 19"/>
            <p:cNvSpPr/>
            <p:nvPr/>
          </p:nvSpPr>
          <p:spPr>
            <a:xfrm>
              <a:off x="6767736" y="6237312"/>
              <a:ext cx="237626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P</a:t>
              </a:r>
              <a:r>
                <a:rPr lang="fr-FR" sz="2400" b="1" baseline="-25000" dirty="0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smtClean="0"/>
                <a:t>T</a:t>
              </a:r>
              <a:r>
                <a:rPr lang="fr-FR" sz="2400" b="1" baseline="-25000" dirty="0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v</a:t>
              </a:r>
              <a:r>
                <a:rPr lang="fr-FR" sz="2400" b="1" baseline="-25000" dirty="0" err="1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z</a:t>
              </a:r>
              <a:r>
                <a:rPr lang="fr-FR" sz="2400" b="1" baseline="-25000" dirty="0" err="1" smtClean="0"/>
                <a:t>B</a:t>
              </a:r>
              <a:r>
                <a:rPr lang="fr-FR" sz="2400" b="1" dirty="0" smtClean="0"/>
                <a:t> </a:t>
              </a:r>
              <a:r>
                <a:rPr lang="fr-FR" sz="2400" dirty="0" smtClean="0"/>
                <a:t>et </a:t>
              </a:r>
              <a:r>
                <a:rPr lang="fr-FR" sz="2400" b="1" dirty="0" smtClean="0"/>
                <a:t>V</a:t>
              </a:r>
              <a:r>
                <a:rPr lang="fr-FR" sz="2400" b="1" baseline="-25000" dirty="0" smtClean="0"/>
                <a:t>B</a:t>
              </a:r>
              <a:endParaRPr lang="fr-FR" sz="2400" b="1" dirty="0"/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7703069" y="6358178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6632"/>
            <a:ext cx="3456384" cy="16333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4067944" y="1844824"/>
            <a:ext cx="2376264" cy="461665"/>
            <a:chOff x="4211960" y="6237312"/>
            <a:chExt cx="2376264" cy="461665"/>
          </a:xfrm>
        </p:grpSpPr>
        <p:sp>
          <p:nvSpPr>
            <p:cNvPr id="4" name="Rectangle 3"/>
            <p:cNvSpPr/>
            <p:nvPr/>
          </p:nvSpPr>
          <p:spPr>
            <a:xfrm>
              <a:off x="4211960" y="6237312"/>
              <a:ext cx="237626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P</a:t>
              </a:r>
              <a:r>
                <a:rPr lang="fr-FR" sz="2400" b="1" baseline="-25000" dirty="0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smtClean="0"/>
                <a:t>T</a:t>
              </a:r>
              <a:r>
                <a:rPr lang="fr-FR" sz="2400" b="1" baseline="-25000" dirty="0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v</a:t>
              </a:r>
              <a:r>
                <a:rPr lang="fr-FR" sz="2400" b="1" baseline="-25000" dirty="0" err="1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z</a:t>
              </a:r>
              <a:r>
                <a:rPr lang="fr-FR" sz="2400" b="1" baseline="-25000" dirty="0" err="1" smtClean="0"/>
                <a:t>A</a:t>
              </a:r>
              <a:r>
                <a:rPr lang="fr-FR" sz="2400" b="1" dirty="0" smtClean="0"/>
                <a:t> </a:t>
              </a:r>
              <a:r>
                <a:rPr lang="fr-FR" sz="2400" dirty="0" smtClean="0"/>
                <a:t>et </a:t>
              </a:r>
              <a:r>
                <a:rPr lang="fr-FR" sz="2400" b="1" dirty="0" smtClean="0"/>
                <a:t>V</a:t>
              </a:r>
              <a:r>
                <a:rPr lang="fr-FR" sz="2400" b="1" baseline="-25000" dirty="0" smtClean="0"/>
                <a:t>A</a:t>
              </a:r>
              <a:endParaRPr lang="fr-FR" sz="2400" b="1" dirty="0"/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>
              <a:off x="5136489" y="6367195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/>
          <p:cNvGrpSpPr/>
          <p:nvPr/>
        </p:nvGrpSpPr>
        <p:grpSpPr>
          <a:xfrm>
            <a:off x="6623720" y="1844824"/>
            <a:ext cx="2376264" cy="461665"/>
            <a:chOff x="6767736" y="6237312"/>
            <a:chExt cx="2376264" cy="461665"/>
          </a:xfrm>
        </p:grpSpPr>
        <p:sp>
          <p:nvSpPr>
            <p:cNvPr id="7" name="Rectangle 6"/>
            <p:cNvSpPr/>
            <p:nvPr/>
          </p:nvSpPr>
          <p:spPr>
            <a:xfrm>
              <a:off x="6767736" y="6237312"/>
              <a:ext cx="237626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P</a:t>
              </a:r>
              <a:r>
                <a:rPr lang="fr-FR" sz="2400" b="1" baseline="-25000" dirty="0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smtClean="0"/>
                <a:t>T</a:t>
              </a:r>
              <a:r>
                <a:rPr lang="fr-FR" sz="2400" b="1" baseline="-25000" dirty="0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v</a:t>
              </a:r>
              <a:r>
                <a:rPr lang="fr-FR" sz="2400" b="1" baseline="-25000" dirty="0" err="1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z</a:t>
              </a:r>
              <a:r>
                <a:rPr lang="fr-FR" sz="2400" b="1" baseline="-25000" dirty="0" err="1" smtClean="0"/>
                <a:t>B</a:t>
              </a:r>
              <a:r>
                <a:rPr lang="fr-FR" sz="2400" b="1" dirty="0" smtClean="0"/>
                <a:t> </a:t>
              </a:r>
              <a:r>
                <a:rPr lang="fr-FR" sz="2400" dirty="0" smtClean="0"/>
                <a:t>et </a:t>
              </a:r>
              <a:r>
                <a:rPr lang="fr-FR" sz="2400" b="1" dirty="0" smtClean="0"/>
                <a:t>V</a:t>
              </a:r>
              <a:r>
                <a:rPr lang="fr-FR" sz="2400" b="1" baseline="-25000" dirty="0" smtClean="0"/>
                <a:t>B</a:t>
              </a:r>
              <a:endParaRPr lang="fr-FR" sz="2400" b="1" dirty="0"/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>
              <a:off x="7703069" y="6358178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47484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Etablissement de la relation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548680"/>
            <a:ext cx="3779911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latin typeface="Arial" pitchFamily="34" charset="0"/>
                <a:cs typeface="Arial" pitchFamily="34" charset="0"/>
              </a:rPr>
              <a:t>Système fermé de </a:t>
            </a:r>
            <a:r>
              <a:rPr lang="fr-FR" sz="2000" u="sng" dirty="0" smtClean="0">
                <a:latin typeface="Arial" pitchFamily="34" charset="0"/>
                <a:cs typeface="Arial" pitchFamily="34" charset="0"/>
              </a:rPr>
              <a:t>masse </a:t>
            </a: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 évoluant pendant une </a:t>
            </a:r>
            <a:r>
              <a:rPr lang="fr-FR" sz="2000" u="sng" dirty="0" smtClean="0">
                <a:latin typeface="Arial" pitchFamily="34" charset="0"/>
                <a:cs typeface="Arial" pitchFamily="34" charset="0"/>
              </a:rPr>
              <a:t>durée </a:t>
            </a:r>
            <a:r>
              <a:rPr lang="fr-FR" sz="2000" b="1" u="sng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000" b="1" u="sng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de l’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EI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à l’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EF</a:t>
            </a:r>
            <a:endParaRPr lang="fr-FR" sz="2000" b="1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6300" y="2420887"/>
            <a:ext cx="9036496" cy="440238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Quel est le seul transfert thermique reçu par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’</a:t>
            </a:r>
            <a:r>
              <a:rPr kumimoji="0" lang="fr-FR" sz="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Quels sont les 3 travaux reçus par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’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79512" y="2780928"/>
            <a:ext cx="878497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9512" y="3789040"/>
            <a:ext cx="612068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échangé avec le dispositif D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9512" y="4221088"/>
            <a:ext cx="87849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pression,A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des forces de pression exercées par le fluide situé à gauche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la zone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le système évoluant d’un volume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à un volume nul (à 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constante).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79512" y="2372030"/>
            <a:ext cx="8964488" cy="98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Transfert thermique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fr-F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échan-gé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avec le dispositif D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(mais pas de transfert thermique avec 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canalisa-tions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qui sont supposées parfaitement calorifugées)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9512" y="5301208"/>
            <a:ext cx="87849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pression,B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des forces de pression exercées par le fluide situé à droite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la zone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le système évoluant d’un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volume nul à un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volume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(à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constante).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3074" grpId="0" animBg="1"/>
      <p:bldP spid="3076" grpId="0"/>
      <p:bldP spid="3077" grpId="0"/>
      <p:bldP spid="3078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669674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Quels sont les 3 travaux reçus par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’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Application du 1</a:t>
            </a:r>
            <a:r>
              <a:rPr lang="fr-FR" sz="2000" b="1" i="1" u="sng" baseline="30000" dirty="0" smtClean="0">
                <a:latin typeface="Times New Roman" pitchFamily="18" charset="0"/>
                <a:cs typeface="Times New Roman" pitchFamily="18" charset="0"/>
              </a:rPr>
              <a:t>er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principe au système fermé </a:t>
            </a:r>
            <a:r>
              <a:rPr lang="fr-FR" sz="2000" b="1" u="sng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de masse m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9512" y="332656"/>
            <a:ext cx="612068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échangé avec le dispositif D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9512" y="764704"/>
            <a:ext cx="87849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pression,A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des forces de pression exercées par le fluide situé à gauche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la zone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le système évoluant d’un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volume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à un volume nul à 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constante.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9512" y="1844824"/>
            <a:ext cx="87849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pression,B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des forces de pression exercées par le fluide situé à droite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la zone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le système évoluant d’un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volume nul à un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volume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à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constante.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259632" y="3501008"/>
            <a:ext cx="13681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Rappel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7799" t="63520" r="14006" b="23040"/>
          <a:stretch>
            <a:fillRect/>
          </a:stretch>
        </p:blipFill>
        <p:spPr bwMode="auto">
          <a:xfrm>
            <a:off x="2411760" y="3356992"/>
            <a:ext cx="4392488" cy="68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1890" t="20680" r="54011" b="66720"/>
          <a:stretch>
            <a:fillRect/>
          </a:stretch>
        </p:blipFill>
        <p:spPr bwMode="auto">
          <a:xfrm>
            <a:off x="179511" y="4077072"/>
            <a:ext cx="403244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1890" t="33280" r="53223" b="54120"/>
          <a:stretch>
            <a:fillRect/>
          </a:stretch>
        </p:blipFill>
        <p:spPr bwMode="auto">
          <a:xfrm>
            <a:off x="179512" y="4725144"/>
            <a:ext cx="410445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46685" t="20680" r="26540" b="66720"/>
          <a:stretch>
            <a:fillRect/>
          </a:stretch>
        </p:blipFill>
        <p:spPr bwMode="auto">
          <a:xfrm>
            <a:off x="4283968" y="4077072"/>
            <a:ext cx="24482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74156" t="20680" r="10226" b="66720"/>
          <a:stretch>
            <a:fillRect/>
          </a:stretch>
        </p:blipFill>
        <p:spPr bwMode="auto">
          <a:xfrm>
            <a:off x="6804248" y="4077072"/>
            <a:ext cx="142812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46685" t="33280" r="25753" b="54120"/>
          <a:stretch>
            <a:fillRect/>
          </a:stretch>
        </p:blipFill>
        <p:spPr bwMode="auto">
          <a:xfrm>
            <a:off x="4355976" y="4725144"/>
            <a:ext cx="252028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 l="74943" t="33280" r="5974" b="54120"/>
          <a:stretch>
            <a:fillRect/>
          </a:stretch>
        </p:blipFill>
        <p:spPr bwMode="auto">
          <a:xfrm>
            <a:off x="6948264" y="4725144"/>
            <a:ext cx="174496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236296" y="4149080"/>
            <a:ext cx="108012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380312" y="4822860"/>
            <a:ext cx="129614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755576" y="5733256"/>
            <a:ext cx="81369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 +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=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pression,A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pression,B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6237312"/>
            <a:ext cx="9468544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+ 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= 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14" grpId="0" animBg="1"/>
      <p:bldP spid="15" grpId="0" animBg="1"/>
      <p:bldP spid="2053" grpId="0"/>
      <p:bldP spid="205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67687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 2" pitchFamily="18" charset="2"/>
              <a:buChar char="E"/>
              <a:tabLst/>
            </a:pP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Application du 1</a:t>
            </a:r>
            <a:r>
              <a:rPr lang="fr-FR" sz="2000" b="1" i="1" u="sng" baseline="30000" dirty="0" smtClean="0">
                <a:latin typeface="Times New Roman" pitchFamily="18" charset="0"/>
                <a:cs typeface="Times New Roman" pitchFamily="18" charset="0"/>
              </a:rPr>
              <a:t>er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principe au système fermé </a:t>
            </a:r>
            <a:r>
              <a:rPr lang="fr-FR" sz="2000" b="1" u="sng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de masse m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Simplifier avec la fonction d’état ENTHALPIE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Diviser par la masse m pour faire apparaître les grandeurs massiques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en négligeant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21570" y="2420888"/>
            <a:ext cx="1728192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41836" y="2420888"/>
            <a:ext cx="1152128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2348880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r>
              <a:rPr lang="fr-FR" sz="16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1890" t="20680" r="54011" b="66720"/>
          <a:stretch>
            <a:fillRect/>
          </a:stretch>
        </p:blipFill>
        <p:spPr bwMode="auto">
          <a:xfrm>
            <a:off x="467544" y="404664"/>
            <a:ext cx="3568483" cy="57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1890" t="33280" r="53223" b="54120"/>
          <a:stretch>
            <a:fillRect/>
          </a:stretch>
        </p:blipFill>
        <p:spPr bwMode="auto">
          <a:xfrm>
            <a:off x="467544" y="980728"/>
            <a:ext cx="3556888" cy="56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46685" t="20680" r="26540" b="66720"/>
          <a:stretch>
            <a:fillRect/>
          </a:stretch>
        </p:blipFill>
        <p:spPr bwMode="auto">
          <a:xfrm>
            <a:off x="4211960" y="404664"/>
            <a:ext cx="2166578" cy="57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74156" t="20680" r="10226" b="66720"/>
          <a:stretch>
            <a:fillRect/>
          </a:stretch>
        </p:blipFill>
        <p:spPr bwMode="auto">
          <a:xfrm>
            <a:off x="6516216" y="404664"/>
            <a:ext cx="1263808" cy="57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l="46685" t="33280" r="25753" b="54120"/>
          <a:stretch>
            <a:fillRect/>
          </a:stretch>
        </p:blipFill>
        <p:spPr bwMode="auto">
          <a:xfrm>
            <a:off x="4067944" y="980728"/>
            <a:ext cx="2184054" cy="56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74943" t="33280" r="5974" b="54120"/>
          <a:stretch>
            <a:fillRect/>
          </a:stretch>
        </p:blipFill>
        <p:spPr bwMode="auto">
          <a:xfrm>
            <a:off x="6300192" y="980728"/>
            <a:ext cx="1512168" cy="56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904831" y="486197"/>
            <a:ext cx="93610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588224" y="1052736"/>
            <a:ext cx="122413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55576" y="1844824"/>
            <a:ext cx="8136904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 +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=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pression,A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pression,B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580112" y="2939077"/>
            <a:ext cx="1789183" cy="454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U + PV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123728" y="3342550"/>
            <a:ext cx="63367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7584" y="3342550"/>
            <a:ext cx="129614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H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179512" y="3353083"/>
            <a:ext cx="588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259632" y="4226368"/>
            <a:ext cx="6552728" cy="5040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4420192"/>
            <a:ext cx="151216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enthalpie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123728" y="5212280"/>
            <a:ext cx="5040560" cy="40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u="sng" baseline="30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er</a:t>
            </a:r>
            <a:r>
              <a:rPr lang="fr-FR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principe en écoulement stationnaire</a:t>
            </a:r>
            <a:endParaRPr lang="fr-FR" sz="2800" u="sng" dirty="0" smtClean="0">
              <a:solidFill>
                <a:schemeClr val="accent2">
                  <a:lumMod val="7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-1116632" y="7029400"/>
            <a:ext cx="38957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6948264" y="5212280"/>
            <a:ext cx="2195736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Travail massique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Transfert thermique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0" y="5356296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2123728" y="5860352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85675" y="5829807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30" name="Rectangle 29"/>
          <p:cNvSpPr/>
          <p:nvPr/>
        </p:nvSpPr>
        <p:spPr>
          <a:xfrm>
            <a:off x="5436096" y="5860352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1475656" y="4708224"/>
            <a:ext cx="6552728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 +</a:t>
            </a:r>
            <a:r>
              <a:rPr lang="fr-FR" sz="2400" b="1" dirty="0" smtClean="0">
                <a:latin typeface="Symbol" pitchFamily="18" charset="2"/>
                <a:cs typeface="Arial" pitchFamily="34" charset="0"/>
              </a:rPr>
              <a:t>    </a:t>
            </a: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+</a:t>
            </a:r>
            <a:r>
              <a:rPr lang="fr-FR" sz="2400" b="1" dirty="0" smtClean="0">
                <a:latin typeface="Symbol" pitchFamily="18" charset="2"/>
                <a:cs typeface="Arial" pitchFamily="34" charset="0"/>
              </a:rPr>
              <a:t>    </a:t>
            </a: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 + 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-199578" y="5687761"/>
            <a:ext cx="28083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énergie cinétique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122315" y="5701478"/>
            <a:ext cx="28083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énergie potentielle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1259632" y="4924248"/>
            <a:ext cx="72008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2123728" y="5068264"/>
            <a:ext cx="1368152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V="1">
            <a:off x="4427984" y="5068264"/>
            <a:ext cx="504056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 flipV="1">
            <a:off x="6372200" y="5068264"/>
            <a:ext cx="72008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flipH="1" flipV="1">
            <a:off x="7524328" y="4996256"/>
            <a:ext cx="720080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5508104" y="6309320"/>
            <a:ext cx="2160240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7703672" y="6332470"/>
            <a:ext cx="149820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(J.kg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3076" grpId="0" animBg="1"/>
      <p:bldP spid="3077" grpId="0"/>
      <p:bldP spid="19" grpId="0" animBg="1"/>
      <p:bldP spid="20" grpId="0"/>
      <p:bldP spid="3078" grpId="0"/>
      <p:bldP spid="3079" grpId="0"/>
      <p:bldP spid="3081" grpId="0"/>
      <p:bldP spid="3083" grpId="0"/>
      <p:bldP spid="27" grpId="0"/>
      <p:bldP spid="28" grpId="0"/>
      <p:bldP spid="29" grpId="0"/>
      <p:bldP spid="30" grpId="0"/>
      <p:bldP spid="42" grpId="0" animBg="1"/>
      <p:bldP spid="43" grpId="0"/>
      <p:bldP spid="44" grpId="0"/>
      <p:bldP spid="37" grpId="0" animBg="1"/>
      <p:bldP spid="3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67687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tabLst/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Simplifier avec la fonction d’état ENTHALPIE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05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Diviser par la masse m pour faire apparaître les grandeurs massiques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b="1" dirty="0" smtClean="0">
              <a:latin typeface="Times New Roman" pitchFamily="18" charset="0"/>
              <a:cs typeface="Times New Roman" pitchFamily="18" charset="0"/>
              <a:sym typeface="Wingdings 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en négligeant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12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faisant intervenir le débit massique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80112" y="66824"/>
            <a:ext cx="1789183" cy="454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U + PV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23728" y="476672"/>
            <a:ext cx="63367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584" y="476672"/>
            <a:ext cx="129614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H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79512" y="476672"/>
            <a:ext cx="588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5508104" y="3498450"/>
            <a:ext cx="2160240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7703672" y="3521600"/>
            <a:ext cx="149820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(J.kg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9512" y="4494599"/>
            <a:ext cx="6048672" cy="22467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 smtClean="0"/>
              <a:t>Débit massique</a:t>
            </a:r>
            <a:r>
              <a:rPr lang="fr-FR" sz="2800" u="sng" dirty="0" smtClean="0"/>
              <a:t> </a:t>
            </a:r>
            <a:r>
              <a:rPr lang="fr-FR" sz="2800" b="1" u="sng" dirty="0" smtClean="0">
                <a:solidFill>
                  <a:srgbClr val="FF0000"/>
                </a:solidFill>
              </a:rPr>
              <a:t>D</a:t>
            </a:r>
            <a:r>
              <a:rPr lang="fr-FR" sz="2800" b="1" u="sng" baseline="-25000" dirty="0" smtClean="0">
                <a:solidFill>
                  <a:srgbClr val="FF0000"/>
                </a:solidFill>
              </a:rPr>
              <a:t>m</a:t>
            </a:r>
            <a:r>
              <a:rPr lang="fr-FR" sz="2800" dirty="0" smtClean="0"/>
              <a:t> = </a:t>
            </a:r>
            <a:r>
              <a:rPr lang="fr-FR" sz="2800" b="1" i="1" dirty="0" smtClean="0"/>
              <a:t>masse de fluide traversant une section de canalisation par unité de temps</a:t>
            </a:r>
            <a:r>
              <a:rPr lang="fr-FR" sz="2800" dirty="0" smtClean="0"/>
              <a:t>. Dans notre cas, c’est la masse </a:t>
            </a:r>
            <a:r>
              <a:rPr lang="fr-FR" sz="2800" b="1" dirty="0" smtClean="0">
                <a:solidFill>
                  <a:srgbClr val="FF0000"/>
                </a:solidFill>
              </a:rPr>
              <a:t>m</a:t>
            </a:r>
            <a:r>
              <a:rPr lang="fr-FR" sz="2800" dirty="0" smtClean="0"/>
              <a:t> qui traverse la </a:t>
            </a:r>
            <a:r>
              <a:rPr lang="fr-FR" sz="2800" dirty="0" err="1" smtClean="0"/>
              <a:t>canali-sation</a:t>
            </a:r>
            <a:r>
              <a:rPr lang="fr-FR" sz="2800" dirty="0" smtClean="0"/>
              <a:t> pendant la durée </a:t>
            </a:r>
            <a:r>
              <a:rPr lang="fr-FR" sz="2800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fr-FR" sz="2800" b="1" dirty="0" err="1" smtClean="0">
                <a:solidFill>
                  <a:srgbClr val="FF0000"/>
                </a:solidFill>
              </a:rPr>
              <a:t>t</a:t>
            </a:r>
            <a:r>
              <a:rPr lang="fr-FR" sz="2800" dirty="0" smtClean="0"/>
              <a:t> : </a:t>
            </a:r>
            <a:endParaRPr lang="fr-FR" sz="2800" dirty="0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6516216" y="4941168"/>
            <a:ext cx="2232248" cy="1224136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88224" y="5157192"/>
            <a:ext cx="995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D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m  </a:t>
            </a:r>
            <a:r>
              <a:rPr lang="fr-FR" sz="3200" b="1" dirty="0" smtClean="0">
                <a:solidFill>
                  <a:srgbClr val="002060"/>
                </a:solidFill>
              </a:rPr>
              <a:t>=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812360" y="4869160"/>
            <a:ext cx="518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m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740352" y="5589240"/>
            <a:ext cx="579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fr-FR" sz="3200" b="1" dirty="0" err="1" smtClean="0">
                <a:solidFill>
                  <a:srgbClr val="002060"/>
                </a:solidFill>
              </a:rPr>
              <a:t>t</a:t>
            </a:r>
            <a:endParaRPr lang="fr-FR" sz="2000" dirty="0">
              <a:solidFill>
                <a:srgbClr val="002060"/>
              </a:solidFill>
            </a:endParaRPr>
          </a:p>
        </p:txBody>
      </p:sp>
      <p:cxnSp>
        <p:nvCxnSpPr>
          <p:cNvPr id="36" name="Connecteur droit 35"/>
          <p:cNvCxnSpPr/>
          <p:nvPr/>
        </p:nvCxnSpPr>
        <p:spPr>
          <a:xfrm>
            <a:off x="7668344" y="5517232"/>
            <a:ext cx="8640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084168" y="6309320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0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kg.s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172400" y="6309320"/>
            <a:ext cx="567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(s) </a:t>
            </a:r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8100392" y="4293096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(kg)</a:t>
            </a:r>
            <a:endParaRPr lang="fr-FR" dirty="0"/>
          </a:p>
        </p:txBody>
      </p:sp>
      <p:cxnSp>
        <p:nvCxnSpPr>
          <p:cNvPr id="41" name="Connecteur droit 40"/>
          <p:cNvCxnSpPr/>
          <p:nvPr/>
        </p:nvCxnSpPr>
        <p:spPr>
          <a:xfrm flipV="1">
            <a:off x="6588224" y="5733256"/>
            <a:ext cx="288032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8028384" y="4653136"/>
            <a:ext cx="288032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H="1" flipV="1">
            <a:off x="7957847" y="6093297"/>
            <a:ext cx="286561" cy="288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1259632" y="1268760"/>
            <a:ext cx="6552728" cy="5040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0" y="1462584"/>
            <a:ext cx="151216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enthalpie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2123728" y="2254672"/>
            <a:ext cx="5040560" cy="40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u="sng" baseline="30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er</a:t>
            </a:r>
            <a:r>
              <a:rPr lang="fr-FR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principe en écoulement stationnaire</a:t>
            </a:r>
            <a:endParaRPr lang="fr-FR" sz="2800" u="sng" dirty="0" smtClean="0">
              <a:solidFill>
                <a:schemeClr val="accent2">
                  <a:lumMod val="7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6948264" y="2254672"/>
            <a:ext cx="2195736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Travail massique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Transfert thermique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51520" y="2398688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49" name="Rectangle 48"/>
          <p:cNvSpPr/>
          <p:nvPr/>
        </p:nvSpPr>
        <p:spPr>
          <a:xfrm>
            <a:off x="2123728" y="2902744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985675" y="2872199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51" name="Rectangle 50"/>
          <p:cNvSpPr/>
          <p:nvPr/>
        </p:nvSpPr>
        <p:spPr>
          <a:xfrm>
            <a:off x="5436096" y="2902744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1475656" y="1750616"/>
            <a:ext cx="6552728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 +</a:t>
            </a:r>
            <a:r>
              <a:rPr lang="fr-FR" sz="2400" b="1" dirty="0" smtClean="0">
                <a:latin typeface="Symbol" pitchFamily="18" charset="2"/>
                <a:cs typeface="Arial" pitchFamily="34" charset="0"/>
              </a:rPr>
              <a:t>    </a:t>
            </a: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+</a:t>
            </a:r>
            <a:r>
              <a:rPr lang="fr-FR" sz="2400" b="1" dirty="0" smtClean="0">
                <a:latin typeface="Symbol" pitchFamily="18" charset="2"/>
                <a:cs typeface="Arial" pitchFamily="34" charset="0"/>
              </a:rPr>
              <a:t>    </a:t>
            </a: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 + 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-199578" y="2730153"/>
            <a:ext cx="28083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énergie cinétique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3122315" y="2743870"/>
            <a:ext cx="28083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énergie potentielle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55" name="Connecteur droit 54"/>
          <p:cNvCxnSpPr/>
          <p:nvPr/>
        </p:nvCxnSpPr>
        <p:spPr>
          <a:xfrm flipV="1">
            <a:off x="1259632" y="1966640"/>
            <a:ext cx="72008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 flipV="1">
            <a:off x="2123728" y="2110656"/>
            <a:ext cx="1368152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 flipV="1">
            <a:off x="4427984" y="2110656"/>
            <a:ext cx="504056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 flipH="1" flipV="1">
            <a:off x="6372200" y="2110656"/>
            <a:ext cx="72008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flipH="1" flipV="1">
            <a:off x="7524328" y="2038648"/>
            <a:ext cx="720080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0" grpId="0"/>
      <p:bldP spid="30" grpId="0" animBg="1"/>
      <p:bldP spid="60421" grpId="0" animBg="1"/>
      <p:bldP spid="33" grpId="0"/>
      <p:bldP spid="34" grpId="0"/>
      <p:bldP spid="35" grpId="0"/>
      <p:bldP spid="38" grpId="0"/>
      <p:bldP spid="39" grpId="0"/>
      <p:bldP spid="4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67687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700" b="1" dirty="0" smtClean="0">
              <a:latin typeface="Times New Roman" pitchFamily="18" charset="0"/>
              <a:cs typeface="Times New Roman" pitchFamily="18" charset="0"/>
              <a:sym typeface="Wingdings 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en négligeant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faisant intervenir le débit massique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82231"/>
            <a:ext cx="6048672" cy="22467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 smtClean="0"/>
              <a:t>Débit massique</a:t>
            </a:r>
            <a:r>
              <a:rPr lang="fr-FR" sz="2800" u="sng" dirty="0" smtClean="0"/>
              <a:t> </a:t>
            </a:r>
            <a:r>
              <a:rPr lang="fr-FR" sz="2800" b="1" u="sng" dirty="0" smtClean="0">
                <a:solidFill>
                  <a:srgbClr val="FF0000"/>
                </a:solidFill>
              </a:rPr>
              <a:t>D</a:t>
            </a:r>
            <a:r>
              <a:rPr lang="fr-FR" sz="2800" b="1" u="sng" baseline="-25000" dirty="0" smtClean="0">
                <a:solidFill>
                  <a:srgbClr val="FF0000"/>
                </a:solidFill>
              </a:rPr>
              <a:t>m</a:t>
            </a:r>
            <a:r>
              <a:rPr lang="fr-FR" sz="2800" dirty="0" smtClean="0"/>
              <a:t> = </a:t>
            </a:r>
            <a:r>
              <a:rPr lang="fr-FR" sz="2800" b="1" i="1" dirty="0" smtClean="0"/>
              <a:t>masse de fluide traversant une section de canalisation par unité de temps</a:t>
            </a:r>
            <a:r>
              <a:rPr lang="fr-FR" sz="2800" dirty="0" smtClean="0"/>
              <a:t>. Dans notre cas, c’est la masse </a:t>
            </a:r>
            <a:r>
              <a:rPr lang="fr-FR" sz="2800" b="1" dirty="0" smtClean="0">
                <a:solidFill>
                  <a:srgbClr val="FF0000"/>
                </a:solidFill>
              </a:rPr>
              <a:t>m</a:t>
            </a:r>
            <a:r>
              <a:rPr lang="fr-FR" sz="2800" dirty="0" smtClean="0"/>
              <a:t> qui traverse la </a:t>
            </a:r>
            <a:r>
              <a:rPr lang="fr-FR" sz="2800" dirty="0" err="1" smtClean="0"/>
              <a:t>canali-sation</a:t>
            </a:r>
            <a:r>
              <a:rPr lang="fr-FR" sz="2800" dirty="0" smtClean="0"/>
              <a:t> pendant la durée </a:t>
            </a:r>
            <a:r>
              <a:rPr lang="fr-FR" sz="2800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fr-FR" sz="2800" b="1" dirty="0" err="1" smtClean="0">
                <a:solidFill>
                  <a:srgbClr val="FF0000"/>
                </a:solidFill>
              </a:rPr>
              <a:t>t</a:t>
            </a:r>
            <a:r>
              <a:rPr lang="fr-FR" sz="2800" dirty="0" smtClean="0"/>
              <a:t> : </a:t>
            </a:r>
            <a:endParaRPr lang="fr-FR" sz="28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516216" y="1556792"/>
            <a:ext cx="2232248" cy="1224136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88224" y="1988840"/>
            <a:ext cx="995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D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m  </a:t>
            </a:r>
            <a:r>
              <a:rPr lang="fr-FR" sz="3200" b="1" dirty="0" smtClean="0">
                <a:solidFill>
                  <a:srgbClr val="002060"/>
                </a:solidFill>
              </a:rPr>
              <a:t>=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12360" y="1484784"/>
            <a:ext cx="518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m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40352" y="2204864"/>
            <a:ext cx="579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fr-FR" sz="3200" b="1" dirty="0" err="1" smtClean="0">
                <a:solidFill>
                  <a:srgbClr val="002060"/>
                </a:solidFill>
              </a:rPr>
              <a:t>t</a:t>
            </a:r>
            <a:endParaRPr lang="fr-FR" sz="2000" dirty="0">
              <a:solidFill>
                <a:srgbClr val="002060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7668344" y="2132856"/>
            <a:ext cx="8640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095743" y="3052269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0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kg.s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72400" y="2708920"/>
            <a:ext cx="567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(s) 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8100392" y="908720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(kg)</a:t>
            </a:r>
            <a:endParaRPr lang="fr-FR" dirty="0"/>
          </a:p>
        </p:txBody>
      </p:sp>
      <p:cxnSp>
        <p:nvCxnSpPr>
          <p:cNvPr id="15" name="Connecteur droit 14"/>
          <p:cNvCxnSpPr/>
          <p:nvPr/>
        </p:nvCxnSpPr>
        <p:spPr>
          <a:xfrm flipV="1">
            <a:off x="6599799" y="2476205"/>
            <a:ext cx="288032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8028384" y="1234035"/>
            <a:ext cx="288032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 flipV="1">
            <a:off x="7957847" y="2708921"/>
            <a:ext cx="286561" cy="288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835696" y="3501008"/>
            <a:ext cx="453650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004939" y="4149081"/>
            <a:ext cx="1224136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J.s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4301083" y="4149081"/>
            <a:ext cx="1279029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J.s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1115616" y="4811285"/>
            <a:ext cx="5544616" cy="576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mécanique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transferts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thermiques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-69450" y="5526249"/>
            <a:ext cx="471601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Puissance mécanique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algébriquement reçue par le fluide </a:t>
            </a:r>
            <a:r>
              <a:rPr kumimoji="0" lang="fr-FR" sz="24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de la part des parties mobiles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de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D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en W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4644008" y="5517232"/>
            <a:ext cx="4499992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Puissance thermique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algébriquement reçue par le fluide lors de sa traversée de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D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en W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4811285"/>
            <a:ext cx="511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endParaRPr lang="fr-FR" dirty="0"/>
          </a:p>
        </p:txBody>
      </p:sp>
      <p:cxnSp>
        <p:nvCxnSpPr>
          <p:cNvPr id="27" name="Connecteur droit 26"/>
          <p:cNvCxnSpPr/>
          <p:nvPr/>
        </p:nvCxnSpPr>
        <p:spPr>
          <a:xfrm flipH="1" flipV="1">
            <a:off x="4860032" y="4581128"/>
            <a:ext cx="43204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 flipV="1">
            <a:off x="3491880" y="4581128"/>
            <a:ext cx="7200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utoShape 6"/>
          <p:cNvSpPr>
            <a:spLocks/>
          </p:cNvSpPr>
          <p:nvPr/>
        </p:nvSpPr>
        <p:spPr bwMode="auto">
          <a:xfrm rot="5400000">
            <a:off x="3472991" y="3681029"/>
            <a:ext cx="144016" cy="792088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4" name="AutoShape 6"/>
          <p:cNvSpPr>
            <a:spLocks/>
          </p:cNvSpPr>
          <p:nvPr/>
        </p:nvSpPr>
        <p:spPr bwMode="auto">
          <a:xfrm rot="5400000">
            <a:off x="4769135" y="3681029"/>
            <a:ext cx="144016" cy="792088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3491880" y="5301208"/>
            <a:ext cx="144016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 flipV="1">
            <a:off x="5580112" y="5301208"/>
            <a:ext cx="144016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5450229" y="116632"/>
            <a:ext cx="2160240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7645797" y="139782"/>
            <a:ext cx="149820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(J.kg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61443" grpId="0"/>
      <p:bldP spid="61444" grpId="0"/>
      <p:bldP spid="61445" grpId="0" animBg="1"/>
      <p:bldP spid="61446" grpId="0"/>
      <p:bldP spid="61447" grpId="0"/>
      <p:bldP spid="24" grpId="0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-27384"/>
            <a:ext cx="40286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Description du système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781" y="404664"/>
            <a:ext cx="886271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FLUIDE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gazeux et/ou 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liquide</a:t>
            </a:r>
            <a:r>
              <a:rPr kumimoji="0" lang="fr-FR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qui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circule dans une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ENCEINTE FERMEE</a:t>
            </a:r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endParaRPr lang="fr-FR" b="1" dirty="0"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918669"/>
            <a:ext cx="2664296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CYCLES</a:t>
            </a:r>
            <a:r>
              <a:rPr lang="fr-FR" sz="2400" b="1" i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b="1" i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 transformations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905418"/>
            <a:ext cx="4716016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ECHANGES ENERGETIQUES </a:t>
            </a:r>
            <a:r>
              <a:rPr lang="fr-FR" sz="24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avec </a:t>
            </a:r>
            <a:endParaRPr lang="fr-FR" sz="2400" b="1" dirty="0" smtClean="0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pPr algn="ctr"/>
            <a:r>
              <a:rPr lang="fr-FR" sz="2400" b="1" u="sng" dirty="0" smtClean="0">
                <a:solidFill>
                  <a:srgbClr val="0070C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 catégories de sources extérieures</a:t>
            </a:r>
            <a:endParaRPr lang="fr-FR" b="1" u="sng" dirty="0">
              <a:solidFill>
                <a:srgbClr val="0070C0"/>
              </a:solidFill>
            </a:endParaRPr>
          </a:p>
        </p:txBody>
      </p:sp>
      <p:sp>
        <p:nvSpPr>
          <p:cNvPr id="7" name="Virage 6"/>
          <p:cNvSpPr/>
          <p:nvPr/>
        </p:nvSpPr>
        <p:spPr>
          <a:xfrm rot="10800000">
            <a:off x="7668344" y="1810099"/>
            <a:ext cx="720080" cy="7200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4128" y="1916832"/>
            <a:ext cx="1826766" cy="830997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Sources </a:t>
            </a:r>
            <a:r>
              <a:rPr lang="fr-FR" sz="2400" b="1" dirty="0">
                <a:solidFill>
                  <a:srgbClr val="0070C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mécaniques 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0" name="Flèche droite à entaille 9"/>
          <p:cNvSpPr/>
          <p:nvPr/>
        </p:nvSpPr>
        <p:spPr>
          <a:xfrm flipH="1">
            <a:off x="4644008" y="2132856"/>
            <a:ext cx="936104" cy="4320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Virage 11"/>
          <p:cNvSpPr/>
          <p:nvPr/>
        </p:nvSpPr>
        <p:spPr>
          <a:xfrm rot="10800000">
            <a:off x="7740352" y="2924944"/>
            <a:ext cx="720080" cy="7200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24128" y="2996952"/>
            <a:ext cx="1826766" cy="830997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Sources de chaleur 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4" name="Flèche droite à entaille 13"/>
          <p:cNvSpPr/>
          <p:nvPr/>
        </p:nvSpPr>
        <p:spPr>
          <a:xfrm flipH="1">
            <a:off x="4644008" y="3212976"/>
            <a:ext cx="936104" cy="4320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3528" y="3140968"/>
            <a:ext cx="4131022" cy="58477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TRANSFERTS THERMIQUES </a:t>
            </a:r>
            <a:r>
              <a:rPr lang="fr-FR" sz="3200" b="1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endParaRPr lang="fr-FR" b="1" dirty="0"/>
          </a:p>
        </p:txBody>
      </p:sp>
      <p:sp>
        <p:nvSpPr>
          <p:cNvPr id="16" name="Rectangle 15"/>
          <p:cNvSpPr/>
          <p:nvPr/>
        </p:nvSpPr>
        <p:spPr>
          <a:xfrm>
            <a:off x="2483768" y="2060848"/>
            <a:ext cx="1979166" cy="58477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TRAVAIL </a:t>
            </a:r>
            <a:r>
              <a:rPr lang="fr-FR" sz="3200" b="1" dirty="0"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W</a:t>
            </a:r>
            <a:endParaRPr lang="fr-FR" b="1" dirty="0"/>
          </a:p>
        </p:txBody>
      </p:sp>
      <p:sp>
        <p:nvSpPr>
          <p:cNvPr id="17" name="Rectangle 16"/>
          <p:cNvSpPr/>
          <p:nvPr/>
        </p:nvSpPr>
        <p:spPr>
          <a:xfrm>
            <a:off x="5724128" y="378904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(Thermostats)</a:t>
            </a:r>
            <a:endParaRPr lang="fr-FR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4293096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438275" y="4293096"/>
            <a:ext cx="7705725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000" i="1" u="sng" dirty="0" smtClean="0"/>
              <a:t>Rappel </a:t>
            </a:r>
            <a:r>
              <a:rPr lang="fr-FR" sz="2000" i="1" dirty="0" smtClean="0"/>
              <a:t>: Un </a:t>
            </a:r>
            <a:r>
              <a:rPr lang="fr-FR" sz="2000" b="1" i="1" dirty="0"/>
              <a:t>THERMOSTAT</a:t>
            </a:r>
            <a:r>
              <a:rPr lang="fr-FR" sz="2000" i="1" dirty="0"/>
              <a:t> est un système dont la température est </a:t>
            </a:r>
            <a:r>
              <a:rPr lang="fr-FR" sz="2000" i="1" dirty="0" err="1"/>
              <a:t>cons-tante</a:t>
            </a:r>
            <a:r>
              <a:rPr lang="fr-FR" sz="2000" i="1" dirty="0"/>
              <a:t> quels que soient les échanges énergétiques qu’il effectue.</a:t>
            </a:r>
            <a:endParaRPr lang="fr-FR" sz="2000" dirty="0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07504" y="5157192"/>
            <a:ext cx="8928992" cy="158417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dirty="0" smtClean="0"/>
              <a:t>       Dans </a:t>
            </a:r>
            <a:r>
              <a:rPr lang="fr-FR" sz="2400" dirty="0"/>
              <a:t>la suite, on s’intéressera aux </a:t>
            </a:r>
            <a:r>
              <a:rPr lang="fr-FR" sz="2400" b="1" i="1" dirty="0"/>
              <a:t>machines </a:t>
            </a:r>
            <a:r>
              <a:rPr lang="fr-FR" sz="2400" b="1" i="1" u="sng" dirty="0"/>
              <a:t>DITHERMES</a:t>
            </a:r>
            <a:r>
              <a:rPr lang="fr-FR" sz="2400" dirty="0"/>
              <a:t> :</a:t>
            </a:r>
          </a:p>
          <a:p>
            <a:endParaRPr lang="fr-FR" dirty="0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27325" y="5635540"/>
            <a:ext cx="8837163" cy="10338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Une machine thermique est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si, au cours de son cycle,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elle n’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é-change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l’énergie thermique qu’avec 2 sources de chaleur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une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sour-ce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chaude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une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source froide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&lt;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9" grpId="0" animBg="1"/>
      <p:bldP spid="37890" grpId="0" animBg="1"/>
      <p:bldP spid="3789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345638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faisant intervenir le débit massique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259632" y="1637817"/>
            <a:ext cx="5544616" cy="576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mécanique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transferts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thermiques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35696" y="404664"/>
            <a:ext cx="453650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FR" sz="2400" b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.w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.q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87824" y="980728"/>
            <a:ext cx="1224136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J.s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83968" y="980728"/>
            <a:ext cx="1279029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J.s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34725" y="2276872"/>
            <a:ext cx="47160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Puissance mécanique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algébriquement reçue par le fluide </a:t>
            </a:r>
            <a:r>
              <a:rPr lang="fr-FR" sz="2400" u="sng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de la part des parties mobiles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de </a:t>
            </a:r>
            <a:r>
              <a:rPr lang="fr-FR" sz="2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D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en W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0" y="2276872"/>
            <a:ext cx="45720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Puissance thermique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algébriquement reçue par le fluide lors de sa traversée de </a:t>
            </a:r>
            <a:r>
              <a:rPr lang="fr-FR" sz="2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D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en W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1700808"/>
            <a:ext cx="511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 flipH="1" flipV="1">
            <a:off x="4860032" y="1412776"/>
            <a:ext cx="43204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 flipV="1">
            <a:off x="3491880" y="1412776"/>
            <a:ext cx="7200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6"/>
          <p:cNvSpPr>
            <a:spLocks/>
          </p:cNvSpPr>
          <p:nvPr/>
        </p:nvSpPr>
        <p:spPr bwMode="auto">
          <a:xfrm rot="5400000">
            <a:off x="3455876" y="512676"/>
            <a:ext cx="144016" cy="792088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6"/>
          <p:cNvSpPr>
            <a:spLocks/>
          </p:cNvSpPr>
          <p:nvPr/>
        </p:nvSpPr>
        <p:spPr bwMode="auto">
          <a:xfrm rot="5400000">
            <a:off x="4752020" y="512676"/>
            <a:ext cx="144016" cy="792088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403648" y="3745577"/>
            <a:ext cx="60821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Exploitation avec un diagramme (</a:t>
            </a:r>
            <a:r>
              <a:rPr lang="fr-FR" sz="2200" b="1" u="sng" dirty="0" err="1" smtClean="0">
                <a:latin typeface="Bookman Old Style" pitchFamily="18" charset="0"/>
              </a:rPr>
              <a:t>P,h</a:t>
            </a:r>
            <a:r>
              <a:rPr lang="fr-FR" sz="2200" b="1" u="sng" dirty="0" smtClean="0">
                <a:latin typeface="Bookman Old Style" pitchFamily="18" charset="0"/>
              </a:rPr>
              <a:t>)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-48090" y="4149080"/>
            <a:ext cx="53543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Description du diagramme (P, h)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1600" y="4653136"/>
            <a:ext cx="7128792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 smtClean="0">
                <a:solidFill>
                  <a:srgbClr val="0070C0"/>
                </a:solidFill>
              </a:rPr>
              <a:t>En abscisse</a:t>
            </a:r>
            <a:r>
              <a:rPr lang="fr-FR" sz="2800" b="1" dirty="0" smtClean="0"/>
              <a:t> :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fr-FR" sz="2800" b="1" dirty="0" smtClean="0"/>
              <a:t> (enthalpie massique du fluide)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71600" y="5157192"/>
            <a:ext cx="7128792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 smtClean="0">
                <a:solidFill>
                  <a:srgbClr val="0070C0"/>
                </a:solidFill>
              </a:rPr>
              <a:t>En ordonnée</a:t>
            </a:r>
            <a:r>
              <a:rPr lang="fr-FR" sz="2800" b="1" dirty="0" smtClean="0"/>
              <a:t> :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FR" sz="2800" b="1" dirty="0" smtClean="0"/>
              <a:t> (pression du fluide)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47664" y="5949280"/>
            <a:ext cx="612068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dirty="0" smtClean="0"/>
              <a:t>Chaque fluide a son propre diagramme</a:t>
            </a:r>
          </a:p>
        </p:txBody>
      </p:sp>
      <p:cxnSp>
        <p:nvCxnSpPr>
          <p:cNvPr id="19" name="Connecteur droit 18"/>
          <p:cNvCxnSpPr/>
          <p:nvPr/>
        </p:nvCxnSpPr>
        <p:spPr>
          <a:xfrm flipH="1" flipV="1">
            <a:off x="5580112" y="2060848"/>
            <a:ext cx="144016" cy="36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3347864" y="2132856"/>
            <a:ext cx="288032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1738" y="0"/>
            <a:ext cx="60821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Exploitation avec un diagramme (</a:t>
            </a:r>
            <a:r>
              <a:rPr lang="fr-FR" sz="2200" b="1" u="sng" dirty="0" err="1" smtClean="0">
                <a:latin typeface="Bookman Old Style" pitchFamily="18" charset="0"/>
              </a:rPr>
              <a:t>P,h</a:t>
            </a:r>
            <a:r>
              <a:rPr lang="fr-FR" sz="2200" b="1" u="sng" dirty="0" smtClean="0">
                <a:latin typeface="Bookman Old Style" pitchFamily="18" charset="0"/>
              </a:rPr>
              <a:t>)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03503"/>
            <a:ext cx="53543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Description du diagramme (P, h)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7243" t="33600" r="53068" b="53800"/>
          <a:stretch>
            <a:fillRect/>
          </a:stretch>
        </p:blipFill>
        <p:spPr bwMode="auto">
          <a:xfrm>
            <a:off x="179512" y="836712"/>
            <a:ext cx="3456384" cy="61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 l="31185" t="33600" r="11644" b="10121"/>
          <a:stretch>
            <a:fillRect/>
          </a:stretch>
        </p:blipFill>
        <p:spPr bwMode="auto">
          <a:xfrm>
            <a:off x="1187624" y="2708920"/>
            <a:ext cx="6552728" cy="362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à coins arrondis 6"/>
          <p:cNvSpPr/>
          <p:nvPr/>
        </p:nvSpPr>
        <p:spPr>
          <a:xfrm>
            <a:off x="3419872" y="4077072"/>
            <a:ext cx="180020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Arial Black" pitchFamily="34" charset="0"/>
              </a:rPr>
              <a:t>L + V</a:t>
            </a:r>
            <a:endParaRPr lang="fr-FR" sz="4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060104" y="3437384"/>
            <a:ext cx="72008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Arial Black" pitchFamily="34" charset="0"/>
              </a:rPr>
              <a:t>L</a:t>
            </a:r>
            <a:endParaRPr lang="fr-FR" sz="4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6228184" y="4365104"/>
            <a:ext cx="72008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Arial Black" pitchFamily="34" charset="0"/>
              </a:rPr>
              <a:t>V</a:t>
            </a:r>
            <a:endParaRPr lang="fr-FR" sz="4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2635250" y="3327400"/>
            <a:ext cx="1993900" cy="2374900"/>
          </a:xfrm>
          <a:custGeom>
            <a:avLst/>
            <a:gdLst>
              <a:gd name="connsiteX0" fmla="*/ 0 w 1993900"/>
              <a:gd name="connsiteY0" fmla="*/ 2374900 h 2374900"/>
              <a:gd name="connsiteX1" fmla="*/ 44450 w 1993900"/>
              <a:gd name="connsiteY1" fmla="*/ 1841500 h 2374900"/>
              <a:gd name="connsiteX2" fmla="*/ 146050 w 1993900"/>
              <a:gd name="connsiteY2" fmla="*/ 1168400 h 2374900"/>
              <a:gd name="connsiteX3" fmla="*/ 336550 w 1993900"/>
              <a:gd name="connsiteY3" fmla="*/ 666750 h 2374900"/>
              <a:gd name="connsiteX4" fmla="*/ 692150 w 1993900"/>
              <a:gd name="connsiteY4" fmla="*/ 330200 h 2374900"/>
              <a:gd name="connsiteX5" fmla="*/ 1174750 w 1993900"/>
              <a:gd name="connsiteY5" fmla="*/ 133350 h 2374900"/>
              <a:gd name="connsiteX6" fmla="*/ 1600200 w 1993900"/>
              <a:gd name="connsiteY6" fmla="*/ 25400 h 2374900"/>
              <a:gd name="connsiteX7" fmla="*/ 1993900 w 1993900"/>
              <a:gd name="connsiteY7" fmla="*/ 0 h 237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3900" h="2374900">
                <a:moveTo>
                  <a:pt x="0" y="2374900"/>
                </a:moveTo>
                <a:cubicBezTo>
                  <a:pt x="10054" y="2208741"/>
                  <a:pt x="20108" y="2042583"/>
                  <a:pt x="44450" y="1841500"/>
                </a:cubicBezTo>
                <a:cubicBezTo>
                  <a:pt x="68792" y="1640417"/>
                  <a:pt x="97367" y="1364192"/>
                  <a:pt x="146050" y="1168400"/>
                </a:cubicBezTo>
                <a:cubicBezTo>
                  <a:pt x="194733" y="972608"/>
                  <a:pt x="245533" y="806450"/>
                  <a:pt x="336550" y="666750"/>
                </a:cubicBezTo>
                <a:cubicBezTo>
                  <a:pt x="427567" y="527050"/>
                  <a:pt x="552450" y="419100"/>
                  <a:pt x="692150" y="330200"/>
                </a:cubicBezTo>
                <a:cubicBezTo>
                  <a:pt x="831850" y="241300"/>
                  <a:pt x="1023408" y="184150"/>
                  <a:pt x="1174750" y="133350"/>
                </a:cubicBezTo>
                <a:cubicBezTo>
                  <a:pt x="1326092" y="82550"/>
                  <a:pt x="1463675" y="47625"/>
                  <a:pt x="1600200" y="25400"/>
                </a:cubicBezTo>
                <a:cubicBezTo>
                  <a:pt x="1736725" y="3175"/>
                  <a:pt x="1865312" y="1587"/>
                  <a:pt x="1993900" y="0"/>
                </a:cubicBezTo>
              </a:path>
            </a:pathLst>
          </a:custGeom>
          <a:ln w="57150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4775200" y="3321050"/>
            <a:ext cx="945092" cy="2451100"/>
          </a:xfrm>
          <a:custGeom>
            <a:avLst/>
            <a:gdLst>
              <a:gd name="connsiteX0" fmla="*/ 0 w 976842"/>
              <a:gd name="connsiteY0" fmla="*/ 0 h 2451100"/>
              <a:gd name="connsiteX1" fmla="*/ 171450 w 976842"/>
              <a:gd name="connsiteY1" fmla="*/ 38100 h 2451100"/>
              <a:gd name="connsiteX2" fmla="*/ 431800 w 976842"/>
              <a:gd name="connsiteY2" fmla="*/ 203200 h 2451100"/>
              <a:gd name="connsiteX3" fmla="*/ 666750 w 976842"/>
              <a:gd name="connsiteY3" fmla="*/ 431800 h 2451100"/>
              <a:gd name="connsiteX4" fmla="*/ 863600 w 976842"/>
              <a:gd name="connsiteY4" fmla="*/ 711200 h 2451100"/>
              <a:gd name="connsiteX5" fmla="*/ 939800 w 976842"/>
              <a:gd name="connsiteY5" fmla="*/ 977900 h 2451100"/>
              <a:gd name="connsiteX6" fmla="*/ 958850 w 976842"/>
              <a:gd name="connsiteY6" fmla="*/ 1123950 h 2451100"/>
              <a:gd name="connsiteX7" fmla="*/ 831850 w 976842"/>
              <a:gd name="connsiteY7" fmla="*/ 1371600 h 2451100"/>
              <a:gd name="connsiteX8" fmla="*/ 584200 w 976842"/>
              <a:gd name="connsiteY8" fmla="*/ 1670050 h 2451100"/>
              <a:gd name="connsiteX9" fmla="*/ 368300 w 976842"/>
              <a:gd name="connsiteY9" fmla="*/ 1911350 h 2451100"/>
              <a:gd name="connsiteX10" fmla="*/ 203200 w 976842"/>
              <a:gd name="connsiteY10" fmla="*/ 2165350 h 2451100"/>
              <a:gd name="connsiteX11" fmla="*/ 120650 w 976842"/>
              <a:gd name="connsiteY11" fmla="*/ 2451100 h 2451100"/>
              <a:gd name="connsiteX0" fmla="*/ 0 w 945092"/>
              <a:gd name="connsiteY0" fmla="*/ 0 h 2451100"/>
              <a:gd name="connsiteX1" fmla="*/ 171450 w 945092"/>
              <a:gd name="connsiteY1" fmla="*/ 38100 h 2451100"/>
              <a:gd name="connsiteX2" fmla="*/ 431800 w 945092"/>
              <a:gd name="connsiteY2" fmla="*/ 203200 h 2451100"/>
              <a:gd name="connsiteX3" fmla="*/ 666750 w 945092"/>
              <a:gd name="connsiteY3" fmla="*/ 431800 h 2451100"/>
              <a:gd name="connsiteX4" fmla="*/ 863600 w 945092"/>
              <a:gd name="connsiteY4" fmla="*/ 711200 h 2451100"/>
              <a:gd name="connsiteX5" fmla="*/ 939800 w 945092"/>
              <a:gd name="connsiteY5" fmla="*/ 977900 h 2451100"/>
              <a:gd name="connsiteX6" fmla="*/ 831850 w 945092"/>
              <a:gd name="connsiteY6" fmla="*/ 1371600 h 2451100"/>
              <a:gd name="connsiteX7" fmla="*/ 584200 w 945092"/>
              <a:gd name="connsiteY7" fmla="*/ 1670050 h 2451100"/>
              <a:gd name="connsiteX8" fmla="*/ 368300 w 945092"/>
              <a:gd name="connsiteY8" fmla="*/ 1911350 h 2451100"/>
              <a:gd name="connsiteX9" fmla="*/ 203200 w 945092"/>
              <a:gd name="connsiteY9" fmla="*/ 2165350 h 2451100"/>
              <a:gd name="connsiteX10" fmla="*/ 120650 w 945092"/>
              <a:gd name="connsiteY10" fmla="*/ 24511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5092" h="2451100">
                <a:moveTo>
                  <a:pt x="0" y="0"/>
                </a:moveTo>
                <a:cubicBezTo>
                  <a:pt x="49741" y="2116"/>
                  <a:pt x="99483" y="4233"/>
                  <a:pt x="171450" y="38100"/>
                </a:cubicBezTo>
                <a:cubicBezTo>
                  <a:pt x="243417" y="71967"/>
                  <a:pt x="349250" y="137583"/>
                  <a:pt x="431800" y="203200"/>
                </a:cubicBezTo>
                <a:cubicBezTo>
                  <a:pt x="514350" y="268817"/>
                  <a:pt x="594783" y="347133"/>
                  <a:pt x="666750" y="431800"/>
                </a:cubicBezTo>
                <a:cubicBezTo>
                  <a:pt x="738717" y="516467"/>
                  <a:pt x="818092" y="620183"/>
                  <a:pt x="863600" y="711200"/>
                </a:cubicBezTo>
                <a:cubicBezTo>
                  <a:pt x="909108" y="802217"/>
                  <a:pt x="945092" y="867833"/>
                  <a:pt x="939800" y="977900"/>
                </a:cubicBezTo>
                <a:cubicBezTo>
                  <a:pt x="934508" y="1087967"/>
                  <a:pt x="891117" y="1256242"/>
                  <a:pt x="831850" y="1371600"/>
                </a:cubicBezTo>
                <a:cubicBezTo>
                  <a:pt x="772583" y="1486958"/>
                  <a:pt x="661458" y="1580092"/>
                  <a:pt x="584200" y="1670050"/>
                </a:cubicBezTo>
                <a:cubicBezTo>
                  <a:pt x="506942" y="1760008"/>
                  <a:pt x="431800" y="1828800"/>
                  <a:pt x="368300" y="1911350"/>
                </a:cubicBezTo>
                <a:cubicBezTo>
                  <a:pt x="304800" y="1993900"/>
                  <a:pt x="244475" y="2075392"/>
                  <a:pt x="203200" y="2165350"/>
                </a:cubicBezTo>
                <a:cubicBezTo>
                  <a:pt x="161925" y="2255308"/>
                  <a:pt x="141287" y="2353204"/>
                  <a:pt x="120650" y="24511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23728" y="2492896"/>
            <a:ext cx="2504628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Courbe d’EBULLITION</a:t>
            </a:r>
            <a:endParaRPr kumimoji="0" lang="fr-FR" sz="3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148064" y="2924944"/>
            <a:ext cx="1944216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Courbe de ROSEE</a:t>
            </a:r>
            <a:endParaRPr kumimoji="0" lang="fr-FR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067944" y="2060848"/>
            <a:ext cx="1728192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Point critique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4788024" y="2852936"/>
            <a:ext cx="72008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 animBg="1"/>
      <p:bldP spid="9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e libre 3"/>
          <p:cNvSpPr/>
          <p:nvPr/>
        </p:nvSpPr>
        <p:spPr>
          <a:xfrm>
            <a:off x="971549" y="453255"/>
            <a:ext cx="6264747" cy="5337941"/>
          </a:xfrm>
          <a:custGeom>
            <a:avLst/>
            <a:gdLst>
              <a:gd name="connsiteX0" fmla="*/ 0 w 7115175"/>
              <a:gd name="connsiteY0" fmla="*/ 5362575 h 5372100"/>
              <a:gd name="connsiteX1" fmla="*/ 333375 w 7115175"/>
              <a:gd name="connsiteY1" fmla="*/ 4695825 h 5372100"/>
              <a:gd name="connsiteX2" fmla="*/ 847725 w 7115175"/>
              <a:gd name="connsiteY2" fmla="*/ 3886200 h 5372100"/>
              <a:gd name="connsiteX3" fmla="*/ 1352550 w 7115175"/>
              <a:gd name="connsiteY3" fmla="*/ 3105150 h 5372100"/>
              <a:gd name="connsiteX4" fmla="*/ 1952625 w 7115175"/>
              <a:gd name="connsiteY4" fmla="*/ 2447925 h 5372100"/>
              <a:gd name="connsiteX5" fmla="*/ 2628900 w 7115175"/>
              <a:gd name="connsiteY5" fmla="*/ 1762125 h 5372100"/>
              <a:gd name="connsiteX6" fmla="*/ 3238500 w 7115175"/>
              <a:gd name="connsiteY6" fmla="*/ 1276350 h 5372100"/>
              <a:gd name="connsiteX7" fmla="*/ 3867150 w 7115175"/>
              <a:gd name="connsiteY7" fmla="*/ 828675 h 5372100"/>
              <a:gd name="connsiteX8" fmla="*/ 4743450 w 7115175"/>
              <a:gd name="connsiteY8" fmla="*/ 361950 h 5372100"/>
              <a:gd name="connsiteX9" fmla="*/ 5324475 w 7115175"/>
              <a:gd name="connsiteY9" fmla="*/ 123825 h 5372100"/>
              <a:gd name="connsiteX10" fmla="*/ 5857875 w 7115175"/>
              <a:gd name="connsiteY10" fmla="*/ 19050 h 5372100"/>
              <a:gd name="connsiteX11" fmla="*/ 6229350 w 7115175"/>
              <a:gd name="connsiteY11" fmla="*/ 9525 h 5372100"/>
              <a:gd name="connsiteX12" fmla="*/ 6600825 w 7115175"/>
              <a:gd name="connsiteY12" fmla="*/ 38100 h 5372100"/>
              <a:gd name="connsiteX13" fmla="*/ 6886575 w 7115175"/>
              <a:gd name="connsiteY13" fmla="*/ 152400 h 5372100"/>
              <a:gd name="connsiteX14" fmla="*/ 7067550 w 7115175"/>
              <a:gd name="connsiteY14" fmla="*/ 400050 h 5372100"/>
              <a:gd name="connsiteX15" fmla="*/ 7067550 w 7115175"/>
              <a:gd name="connsiteY15" fmla="*/ 828675 h 5372100"/>
              <a:gd name="connsiteX16" fmla="*/ 6781800 w 7115175"/>
              <a:gd name="connsiteY16" fmla="*/ 1733550 h 5372100"/>
              <a:gd name="connsiteX17" fmla="*/ 6362700 w 7115175"/>
              <a:gd name="connsiteY17" fmla="*/ 2895600 h 5372100"/>
              <a:gd name="connsiteX18" fmla="*/ 6086475 w 7115175"/>
              <a:gd name="connsiteY18" fmla="*/ 3752850 h 5372100"/>
              <a:gd name="connsiteX19" fmla="*/ 5829300 w 7115175"/>
              <a:gd name="connsiteY19" fmla="*/ 4619625 h 5372100"/>
              <a:gd name="connsiteX20" fmla="*/ 5638800 w 7115175"/>
              <a:gd name="connsiteY20" fmla="*/ 5372100 h 5372100"/>
              <a:gd name="connsiteX0" fmla="*/ 0 w 7115175"/>
              <a:gd name="connsiteY0" fmla="*/ 5375275 h 5384800"/>
              <a:gd name="connsiteX1" fmla="*/ 333375 w 7115175"/>
              <a:gd name="connsiteY1" fmla="*/ 4708525 h 5384800"/>
              <a:gd name="connsiteX2" fmla="*/ 847725 w 7115175"/>
              <a:gd name="connsiteY2" fmla="*/ 3898900 h 5384800"/>
              <a:gd name="connsiteX3" fmla="*/ 1352550 w 7115175"/>
              <a:gd name="connsiteY3" fmla="*/ 3117850 h 5384800"/>
              <a:gd name="connsiteX4" fmla="*/ 1952625 w 7115175"/>
              <a:gd name="connsiteY4" fmla="*/ 2460625 h 5384800"/>
              <a:gd name="connsiteX5" fmla="*/ 2628900 w 7115175"/>
              <a:gd name="connsiteY5" fmla="*/ 1774825 h 5384800"/>
              <a:gd name="connsiteX6" fmla="*/ 3238500 w 7115175"/>
              <a:gd name="connsiteY6" fmla="*/ 1289050 h 5384800"/>
              <a:gd name="connsiteX7" fmla="*/ 3867150 w 7115175"/>
              <a:gd name="connsiteY7" fmla="*/ 841375 h 5384800"/>
              <a:gd name="connsiteX8" fmla="*/ 4743450 w 7115175"/>
              <a:gd name="connsiteY8" fmla="*/ 374650 h 5384800"/>
              <a:gd name="connsiteX9" fmla="*/ 5324475 w 7115175"/>
              <a:gd name="connsiteY9" fmla="*/ 136525 h 5384800"/>
              <a:gd name="connsiteX10" fmla="*/ 5857875 w 7115175"/>
              <a:gd name="connsiteY10" fmla="*/ 31750 h 5384800"/>
              <a:gd name="connsiteX11" fmla="*/ 6229350 w 7115175"/>
              <a:gd name="connsiteY11" fmla="*/ 22225 h 5384800"/>
              <a:gd name="connsiteX12" fmla="*/ 6886575 w 7115175"/>
              <a:gd name="connsiteY12" fmla="*/ 165100 h 5384800"/>
              <a:gd name="connsiteX13" fmla="*/ 7067550 w 7115175"/>
              <a:gd name="connsiteY13" fmla="*/ 412750 h 5384800"/>
              <a:gd name="connsiteX14" fmla="*/ 7067550 w 7115175"/>
              <a:gd name="connsiteY14" fmla="*/ 841375 h 5384800"/>
              <a:gd name="connsiteX15" fmla="*/ 6781800 w 7115175"/>
              <a:gd name="connsiteY15" fmla="*/ 1746250 h 5384800"/>
              <a:gd name="connsiteX16" fmla="*/ 6362700 w 7115175"/>
              <a:gd name="connsiteY16" fmla="*/ 2908300 h 5384800"/>
              <a:gd name="connsiteX17" fmla="*/ 6086475 w 7115175"/>
              <a:gd name="connsiteY17" fmla="*/ 3765550 h 5384800"/>
              <a:gd name="connsiteX18" fmla="*/ 5829300 w 7115175"/>
              <a:gd name="connsiteY18" fmla="*/ 4632325 h 5384800"/>
              <a:gd name="connsiteX19" fmla="*/ 5638800 w 7115175"/>
              <a:gd name="connsiteY19" fmla="*/ 5384800 h 5384800"/>
              <a:gd name="connsiteX0" fmla="*/ 0 w 7207250"/>
              <a:gd name="connsiteY0" fmla="*/ 5416550 h 5426075"/>
              <a:gd name="connsiteX1" fmla="*/ 333375 w 7207250"/>
              <a:gd name="connsiteY1" fmla="*/ 4749800 h 5426075"/>
              <a:gd name="connsiteX2" fmla="*/ 847725 w 7207250"/>
              <a:gd name="connsiteY2" fmla="*/ 3940175 h 5426075"/>
              <a:gd name="connsiteX3" fmla="*/ 1352550 w 7207250"/>
              <a:gd name="connsiteY3" fmla="*/ 3159125 h 5426075"/>
              <a:gd name="connsiteX4" fmla="*/ 1952625 w 7207250"/>
              <a:gd name="connsiteY4" fmla="*/ 2501900 h 5426075"/>
              <a:gd name="connsiteX5" fmla="*/ 2628900 w 7207250"/>
              <a:gd name="connsiteY5" fmla="*/ 1816100 h 5426075"/>
              <a:gd name="connsiteX6" fmla="*/ 3238500 w 7207250"/>
              <a:gd name="connsiteY6" fmla="*/ 1330325 h 5426075"/>
              <a:gd name="connsiteX7" fmla="*/ 3867150 w 7207250"/>
              <a:gd name="connsiteY7" fmla="*/ 882650 h 5426075"/>
              <a:gd name="connsiteX8" fmla="*/ 4743450 w 7207250"/>
              <a:gd name="connsiteY8" fmla="*/ 415925 h 5426075"/>
              <a:gd name="connsiteX9" fmla="*/ 5324475 w 7207250"/>
              <a:gd name="connsiteY9" fmla="*/ 177800 h 5426075"/>
              <a:gd name="connsiteX10" fmla="*/ 5857875 w 7207250"/>
              <a:gd name="connsiteY10" fmla="*/ 73025 h 5426075"/>
              <a:gd name="connsiteX11" fmla="*/ 6229350 w 7207250"/>
              <a:gd name="connsiteY11" fmla="*/ 63500 h 5426075"/>
              <a:gd name="connsiteX12" fmla="*/ 7067550 w 7207250"/>
              <a:gd name="connsiteY12" fmla="*/ 454025 h 5426075"/>
              <a:gd name="connsiteX13" fmla="*/ 7067550 w 7207250"/>
              <a:gd name="connsiteY13" fmla="*/ 882650 h 5426075"/>
              <a:gd name="connsiteX14" fmla="*/ 6781800 w 7207250"/>
              <a:gd name="connsiteY14" fmla="*/ 1787525 h 5426075"/>
              <a:gd name="connsiteX15" fmla="*/ 6362700 w 7207250"/>
              <a:gd name="connsiteY15" fmla="*/ 2949575 h 5426075"/>
              <a:gd name="connsiteX16" fmla="*/ 6086475 w 7207250"/>
              <a:gd name="connsiteY16" fmla="*/ 3806825 h 5426075"/>
              <a:gd name="connsiteX17" fmla="*/ 5829300 w 7207250"/>
              <a:gd name="connsiteY17" fmla="*/ 4673600 h 5426075"/>
              <a:gd name="connsiteX18" fmla="*/ 5638800 w 7207250"/>
              <a:gd name="connsiteY18" fmla="*/ 5426075 h 5426075"/>
              <a:gd name="connsiteX0" fmla="*/ 0 w 7159625"/>
              <a:gd name="connsiteY0" fmla="*/ 5487987 h 5497512"/>
              <a:gd name="connsiteX1" fmla="*/ 333375 w 7159625"/>
              <a:gd name="connsiteY1" fmla="*/ 4821237 h 5497512"/>
              <a:gd name="connsiteX2" fmla="*/ 847725 w 7159625"/>
              <a:gd name="connsiteY2" fmla="*/ 4011612 h 5497512"/>
              <a:gd name="connsiteX3" fmla="*/ 1352550 w 7159625"/>
              <a:gd name="connsiteY3" fmla="*/ 3230562 h 5497512"/>
              <a:gd name="connsiteX4" fmla="*/ 1952625 w 7159625"/>
              <a:gd name="connsiteY4" fmla="*/ 2573337 h 5497512"/>
              <a:gd name="connsiteX5" fmla="*/ 2628900 w 7159625"/>
              <a:gd name="connsiteY5" fmla="*/ 1887537 h 5497512"/>
              <a:gd name="connsiteX6" fmla="*/ 3238500 w 7159625"/>
              <a:gd name="connsiteY6" fmla="*/ 1401762 h 5497512"/>
              <a:gd name="connsiteX7" fmla="*/ 3867150 w 7159625"/>
              <a:gd name="connsiteY7" fmla="*/ 954087 h 5497512"/>
              <a:gd name="connsiteX8" fmla="*/ 4743450 w 7159625"/>
              <a:gd name="connsiteY8" fmla="*/ 487362 h 5497512"/>
              <a:gd name="connsiteX9" fmla="*/ 5324475 w 7159625"/>
              <a:gd name="connsiteY9" fmla="*/ 249237 h 5497512"/>
              <a:gd name="connsiteX10" fmla="*/ 5857875 w 7159625"/>
              <a:gd name="connsiteY10" fmla="*/ 144462 h 5497512"/>
              <a:gd name="connsiteX11" fmla="*/ 6229350 w 7159625"/>
              <a:gd name="connsiteY11" fmla="*/ 134937 h 5497512"/>
              <a:gd name="connsiteX12" fmla="*/ 7067550 w 7159625"/>
              <a:gd name="connsiteY12" fmla="*/ 954087 h 5497512"/>
              <a:gd name="connsiteX13" fmla="*/ 6781800 w 7159625"/>
              <a:gd name="connsiteY13" fmla="*/ 1858962 h 5497512"/>
              <a:gd name="connsiteX14" fmla="*/ 6362700 w 7159625"/>
              <a:gd name="connsiteY14" fmla="*/ 3021012 h 5497512"/>
              <a:gd name="connsiteX15" fmla="*/ 6086475 w 7159625"/>
              <a:gd name="connsiteY15" fmla="*/ 3878262 h 5497512"/>
              <a:gd name="connsiteX16" fmla="*/ 5829300 w 7159625"/>
              <a:gd name="connsiteY16" fmla="*/ 4745037 h 5497512"/>
              <a:gd name="connsiteX17" fmla="*/ 5638800 w 7159625"/>
              <a:gd name="connsiteY17" fmla="*/ 5497512 h 5497512"/>
              <a:gd name="connsiteX0" fmla="*/ 0 w 6804025"/>
              <a:gd name="connsiteY0" fmla="*/ 5638800 h 5648325"/>
              <a:gd name="connsiteX1" fmla="*/ 333375 w 6804025"/>
              <a:gd name="connsiteY1" fmla="*/ 4972050 h 5648325"/>
              <a:gd name="connsiteX2" fmla="*/ 847725 w 6804025"/>
              <a:gd name="connsiteY2" fmla="*/ 4162425 h 5648325"/>
              <a:gd name="connsiteX3" fmla="*/ 1352550 w 6804025"/>
              <a:gd name="connsiteY3" fmla="*/ 3381375 h 5648325"/>
              <a:gd name="connsiteX4" fmla="*/ 1952625 w 6804025"/>
              <a:gd name="connsiteY4" fmla="*/ 2724150 h 5648325"/>
              <a:gd name="connsiteX5" fmla="*/ 2628900 w 6804025"/>
              <a:gd name="connsiteY5" fmla="*/ 2038350 h 5648325"/>
              <a:gd name="connsiteX6" fmla="*/ 3238500 w 6804025"/>
              <a:gd name="connsiteY6" fmla="*/ 1552575 h 5648325"/>
              <a:gd name="connsiteX7" fmla="*/ 3867150 w 6804025"/>
              <a:gd name="connsiteY7" fmla="*/ 1104900 h 5648325"/>
              <a:gd name="connsiteX8" fmla="*/ 4743450 w 6804025"/>
              <a:gd name="connsiteY8" fmla="*/ 638175 h 5648325"/>
              <a:gd name="connsiteX9" fmla="*/ 5324475 w 6804025"/>
              <a:gd name="connsiteY9" fmla="*/ 400050 h 5648325"/>
              <a:gd name="connsiteX10" fmla="*/ 5857875 w 6804025"/>
              <a:gd name="connsiteY10" fmla="*/ 295275 h 5648325"/>
              <a:gd name="connsiteX11" fmla="*/ 6229350 w 6804025"/>
              <a:gd name="connsiteY11" fmla="*/ 285750 h 5648325"/>
              <a:gd name="connsiteX12" fmla="*/ 6781800 w 6804025"/>
              <a:gd name="connsiteY12" fmla="*/ 2009775 h 5648325"/>
              <a:gd name="connsiteX13" fmla="*/ 6362700 w 6804025"/>
              <a:gd name="connsiteY13" fmla="*/ 3171825 h 5648325"/>
              <a:gd name="connsiteX14" fmla="*/ 6086475 w 6804025"/>
              <a:gd name="connsiteY14" fmla="*/ 4029075 h 5648325"/>
              <a:gd name="connsiteX15" fmla="*/ 5829300 w 6804025"/>
              <a:gd name="connsiteY15" fmla="*/ 4895850 h 5648325"/>
              <a:gd name="connsiteX16" fmla="*/ 5638800 w 6804025"/>
              <a:gd name="connsiteY16" fmla="*/ 5648325 h 5648325"/>
              <a:gd name="connsiteX0" fmla="*/ 0 w 6386513"/>
              <a:gd name="connsiteY0" fmla="*/ 5832475 h 5842000"/>
              <a:gd name="connsiteX1" fmla="*/ 333375 w 6386513"/>
              <a:gd name="connsiteY1" fmla="*/ 5165725 h 5842000"/>
              <a:gd name="connsiteX2" fmla="*/ 847725 w 6386513"/>
              <a:gd name="connsiteY2" fmla="*/ 4356100 h 5842000"/>
              <a:gd name="connsiteX3" fmla="*/ 1352550 w 6386513"/>
              <a:gd name="connsiteY3" fmla="*/ 3575050 h 5842000"/>
              <a:gd name="connsiteX4" fmla="*/ 1952625 w 6386513"/>
              <a:gd name="connsiteY4" fmla="*/ 2917825 h 5842000"/>
              <a:gd name="connsiteX5" fmla="*/ 2628900 w 6386513"/>
              <a:gd name="connsiteY5" fmla="*/ 2232025 h 5842000"/>
              <a:gd name="connsiteX6" fmla="*/ 3238500 w 6386513"/>
              <a:gd name="connsiteY6" fmla="*/ 1746250 h 5842000"/>
              <a:gd name="connsiteX7" fmla="*/ 3867150 w 6386513"/>
              <a:gd name="connsiteY7" fmla="*/ 1298575 h 5842000"/>
              <a:gd name="connsiteX8" fmla="*/ 4743450 w 6386513"/>
              <a:gd name="connsiteY8" fmla="*/ 831850 h 5842000"/>
              <a:gd name="connsiteX9" fmla="*/ 5324475 w 6386513"/>
              <a:gd name="connsiteY9" fmla="*/ 593725 h 5842000"/>
              <a:gd name="connsiteX10" fmla="*/ 5857875 w 6386513"/>
              <a:gd name="connsiteY10" fmla="*/ 488950 h 5842000"/>
              <a:gd name="connsiteX11" fmla="*/ 6229350 w 6386513"/>
              <a:gd name="connsiteY11" fmla="*/ 479425 h 5842000"/>
              <a:gd name="connsiteX12" fmla="*/ 6362700 w 6386513"/>
              <a:gd name="connsiteY12" fmla="*/ 3365500 h 5842000"/>
              <a:gd name="connsiteX13" fmla="*/ 6086475 w 6386513"/>
              <a:gd name="connsiteY13" fmla="*/ 4222750 h 5842000"/>
              <a:gd name="connsiteX14" fmla="*/ 5829300 w 6386513"/>
              <a:gd name="connsiteY14" fmla="*/ 5089525 h 5842000"/>
              <a:gd name="connsiteX15" fmla="*/ 5638800 w 6386513"/>
              <a:gd name="connsiteY15" fmla="*/ 5842000 h 5842000"/>
              <a:gd name="connsiteX0" fmla="*/ 0 w 6267450"/>
              <a:gd name="connsiteY0" fmla="*/ 5975350 h 5984875"/>
              <a:gd name="connsiteX1" fmla="*/ 333375 w 6267450"/>
              <a:gd name="connsiteY1" fmla="*/ 5308600 h 5984875"/>
              <a:gd name="connsiteX2" fmla="*/ 847725 w 6267450"/>
              <a:gd name="connsiteY2" fmla="*/ 4498975 h 5984875"/>
              <a:gd name="connsiteX3" fmla="*/ 1352550 w 6267450"/>
              <a:gd name="connsiteY3" fmla="*/ 3717925 h 5984875"/>
              <a:gd name="connsiteX4" fmla="*/ 1952625 w 6267450"/>
              <a:gd name="connsiteY4" fmla="*/ 3060700 h 5984875"/>
              <a:gd name="connsiteX5" fmla="*/ 2628900 w 6267450"/>
              <a:gd name="connsiteY5" fmla="*/ 2374900 h 5984875"/>
              <a:gd name="connsiteX6" fmla="*/ 3238500 w 6267450"/>
              <a:gd name="connsiteY6" fmla="*/ 1889125 h 5984875"/>
              <a:gd name="connsiteX7" fmla="*/ 3867150 w 6267450"/>
              <a:gd name="connsiteY7" fmla="*/ 1441450 h 5984875"/>
              <a:gd name="connsiteX8" fmla="*/ 4743450 w 6267450"/>
              <a:gd name="connsiteY8" fmla="*/ 974725 h 5984875"/>
              <a:gd name="connsiteX9" fmla="*/ 5324475 w 6267450"/>
              <a:gd name="connsiteY9" fmla="*/ 736600 h 5984875"/>
              <a:gd name="connsiteX10" fmla="*/ 5857875 w 6267450"/>
              <a:gd name="connsiteY10" fmla="*/ 631825 h 5984875"/>
              <a:gd name="connsiteX11" fmla="*/ 6229350 w 6267450"/>
              <a:gd name="connsiteY11" fmla="*/ 622300 h 5984875"/>
              <a:gd name="connsiteX12" fmla="*/ 6086475 w 6267450"/>
              <a:gd name="connsiteY12" fmla="*/ 4365625 h 5984875"/>
              <a:gd name="connsiteX13" fmla="*/ 5829300 w 6267450"/>
              <a:gd name="connsiteY13" fmla="*/ 5232400 h 5984875"/>
              <a:gd name="connsiteX14" fmla="*/ 5638800 w 6267450"/>
              <a:gd name="connsiteY14" fmla="*/ 5984875 h 5984875"/>
              <a:gd name="connsiteX0" fmla="*/ 0 w 6234112"/>
              <a:gd name="connsiteY0" fmla="*/ 6119812 h 6129337"/>
              <a:gd name="connsiteX1" fmla="*/ 333375 w 6234112"/>
              <a:gd name="connsiteY1" fmla="*/ 5453062 h 6129337"/>
              <a:gd name="connsiteX2" fmla="*/ 847725 w 6234112"/>
              <a:gd name="connsiteY2" fmla="*/ 4643437 h 6129337"/>
              <a:gd name="connsiteX3" fmla="*/ 1352550 w 6234112"/>
              <a:gd name="connsiteY3" fmla="*/ 3862387 h 6129337"/>
              <a:gd name="connsiteX4" fmla="*/ 1952625 w 6234112"/>
              <a:gd name="connsiteY4" fmla="*/ 3205162 h 6129337"/>
              <a:gd name="connsiteX5" fmla="*/ 2628900 w 6234112"/>
              <a:gd name="connsiteY5" fmla="*/ 2519362 h 6129337"/>
              <a:gd name="connsiteX6" fmla="*/ 3238500 w 6234112"/>
              <a:gd name="connsiteY6" fmla="*/ 2033587 h 6129337"/>
              <a:gd name="connsiteX7" fmla="*/ 3867150 w 6234112"/>
              <a:gd name="connsiteY7" fmla="*/ 1585912 h 6129337"/>
              <a:gd name="connsiteX8" fmla="*/ 4743450 w 6234112"/>
              <a:gd name="connsiteY8" fmla="*/ 1119187 h 6129337"/>
              <a:gd name="connsiteX9" fmla="*/ 5324475 w 6234112"/>
              <a:gd name="connsiteY9" fmla="*/ 881062 h 6129337"/>
              <a:gd name="connsiteX10" fmla="*/ 5857875 w 6234112"/>
              <a:gd name="connsiteY10" fmla="*/ 776287 h 6129337"/>
              <a:gd name="connsiteX11" fmla="*/ 6229350 w 6234112"/>
              <a:gd name="connsiteY11" fmla="*/ 766762 h 6129337"/>
              <a:gd name="connsiteX12" fmla="*/ 5829300 w 6234112"/>
              <a:gd name="connsiteY12" fmla="*/ 5376862 h 6129337"/>
              <a:gd name="connsiteX13" fmla="*/ 5638800 w 6234112"/>
              <a:gd name="connsiteY13" fmla="*/ 6129337 h 6129337"/>
              <a:gd name="connsiteX0" fmla="*/ 0 w 6265862"/>
              <a:gd name="connsiteY0" fmla="*/ 6245225 h 6254750"/>
              <a:gd name="connsiteX1" fmla="*/ 333375 w 6265862"/>
              <a:gd name="connsiteY1" fmla="*/ 5578475 h 6254750"/>
              <a:gd name="connsiteX2" fmla="*/ 847725 w 6265862"/>
              <a:gd name="connsiteY2" fmla="*/ 4768850 h 6254750"/>
              <a:gd name="connsiteX3" fmla="*/ 1352550 w 6265862"/>
              <a:gd name="connsiteY3" fmla="*/ 3987800 h 6254750"/>
              <a:gd name="connsiteX4" fmla="*/ 1952625 w 6265862"/>
              <a:gd name="connsiteY4" fmla="*/ 3330575 h 6254750"/>
              <a:gd name="connsiteX5" fmla="*/ 2628900 w 6265862"/>
              <a:gd name="connsiteY5" fmla="*/ 2644775 h 6254750"/>
              <a:gd name="connsiteX6" fmla="*/ 3238500 w 6265862"/>
              <a:gd name="connsiteY6" fmla="*/ 2159000 h 6254750"/>
              <a:gd name="connsiteX7" fmla="*/ 3867150 w 6265862"/>
              <a:gd name="connsiteY7" fmla="*/ 1711325 h 6254750"/>
              <a:gd name="connsiteX8" fmla="*/ 4743450 w 6265862"/>
              <a:gd name="connsiteY8" fmla="*/ 1244600 h 6254750"/>
              <a:gd name="connsiteX9" fmla="*/ 5324475 w 6265862"/>
              <a:gd name="connsiteY9" fmla="*/ 1006475 h 6254750"/>
              <a:gd name="connsiteX10" fmla="*/ 5857875 w 6265862"/>
              <a:gd name="connsiteY10" fmla="*/ 901700 h 6254750"/>
              <a:gd name="connsiteX11" fmla="*/ 6229350 w 6265862"/>
              <a:gd name="connsiteY11" fmla="*/ 892175 h 6254750"/>
              <a:gd name="connsiteX12" fmla="*/ 5638800 w 6265862"/>
              <a:gd name="connsiteY12" fmla="*/ 6254750 h 6254750"/>
              <a:gd name="connsiteX0" fmla="*/ 0 w 6265862"/>
              <a:gd name="connsiteY0" fmla="*/ 6245225 h 6245225"/>
              <a:gd name="connsiteX1" fmla="*/ 333375 w 6265862"/>
              <a:gd name="connsiteY1" fmla="*/ 5578475 h 6245225"/>
              <a:gd name="connsiteX2" fmla="*/ 847725 w 6265862"/>
              <a:gd name="connsiteY2" fmla="*/ 4768850 h 6245225"/>
              <a:gd name="connsiteX3" fmla="*/ 1352550 w 6265862"/>
              <a:gd name="connsiteY3" fmla="*/ 3987800 h 6245225"/>
              <a:gd name="connsiteX4" fmla="*/ 1952625 w 6265862"/>
              <a:gd name="connsiteY4" fmla="*/ 3330575 h 6245225"/>
              <a:gd name="connsiteX5" fmla="*/ 2628900 w 6265862"/>
              <a:gd name="connsiteY5" fmla="*/ 2644775 h 6245225"/>
              <a:gd name="connsiteX6" fmla="*/ 3238500 w 6265862"/>
              <a:gd name="connsiteY6" fmla="*/ 2159000 h 6245225"/>
              <a:gd name="connsiteX7" fmla="*/ 3867150 w 6265862"/>
              <a:gd name="connsiteY7" fmla="*/ 1711325 h 6245225"/>
              <a:gd name="connsiteX8" fmla="*/ 4743450 w 6265862"/>
              <a:gd name="connsiteY8" fmla="*/ 1244600 h 6245225"/>
              <a:gd name="connsiteX9" fmla="*/ 5324475 w 6265862"/>
              <a:gd name="connsiteY9" fmla="*/ 1006475 h 6245225"/>
              <a:gd name="connsiteX10" fmla="*/ 5857875 w 6265862"/>
              <a:gd name="connsiteY10" fmla="*/ 901700 h 6245225"/>
              <a:gd name="connsiteX11" fmla="*/ 6229350 w 6265862"/>
              <a:gd name="connsiteY11" fmla="*/ 892175 h 6245225"/>
              <a:gd name="connsiteX0" fmla="*/ 0 w 6229250"/>
              <a:gd name="connsiteY0" fmla="*/ 6206699 h 6206699"/>
              <a:gd name="connsiteX1" fmla="*/ 333375 w 6229250"/>
              <a:gd name="connsiteY1" fmla="*/ 5539949 h 6206699"/>
              <a:gd name="connsiteX2" fmla="*/ 847725 w 6229250"/>
              <a:gd name="connsiteY2" fmla="*/ 4730324 h 6206699"/>
              <a:gd name="connsiteX3" fmla="*/ 1352550 w 6229250"/>
              <a:gd name="connsiteY3" fmla="*/ 3949274 h 6206699"/>
              <a:gd name="connsiteX4" fmla="*/ 1952625 w 6229250"/>
              <a:gd name="connsiteY4" fmla="*/ 3292049 h 6206699"/>
              <a:gd name="connsiteX5" fmla="*/ 2628900 w 6229250"/>
              <a:gd name="connsiteY5" fmla="*/ 2606249 h 6206699"/>
              <a:gd name="connsiteX6" fmla="*/ 3238500 w 6229250"/>
              <a:gd name="connsiteY6" fmla="*/ 2120474 h 6206699"/>
              <a:gd name="connsiteX7" fmla="*/ 3867150 w 6229250"/>
              <a:gd name="connsiteY7" fmla="*/ 1672799 h 6206699"/>
              <a:gd name="connsiteX8" fmla="*/ 4743450 w 6229250"/>
              <a:gd name="connsiteY8" fmla="*/ 1206074 h 6206699"/>
              <a:gd name="connsiteX9" fmla="*/ 5324475 w 6229250"/>
              <a:gd name="connsiteY9" fmla="*/ 967949 h 6206699"/>
              <a:gd name="connsiteX10" fmla="*/ 5857875 w 6229250"/>
              <a:gd name="connsiteY10" fmla="*/ 863174 h 6206699"/>
              <a:gd name="connsiteX11" fmla="*/ 6192738 w 6229250"/>
              <a:gd name="connsiteY11" fmla="*/ 892175 h 6206699"/>
              <a:gd name="connsiteX0" fmla="*/ 0 w 6589290"/>
              <a:gd name="connsiteY0" fmla="*/ 5702643 h 5702643"/>
              <a:gd name="connsiteX1" fmla="*/ 333375 w 6589290"/>
              <a:gd name="connsiteY1" fmla="*/ 5035893 h 5702643"/>
              <a:gd name="connsiteX2" fmla="*/ 847725 w 6589290"/>
              <a:gd name="connsiteY2" fmla="*/ 4226268 h 5702643"/>
              <a:gd name="connsiteX3" fmla="*/ 1352550 w 6589290"/>
              <a:gd name="connsiteY3" fmla="*/ 3445218 h 5702643"/>
              <a:gd name="connsiteX4" fmla="*/ 1952625 w 6589290"/>
              <a:gd name="connsiteY4" fmla="*/ 2787993 h 5702643"/>
              <a:gd name="connsiteX5" fmla="*/ 2628900 w 6589290"/>
              <a:gd name="connsiteY5" fmla="*/ 2102193 h 5702643"/>
              <a:gd name="connsiteX6" fmla="*/ 3238500 w 6589290"/>
              <a:gd name="connsiteY6" fmla="*/ 1616418 h 5702643"/>
              <a:gd name="connsiteX7" fmla="*/ 3867150 w 6589290"/>
              <a:gd name="connsiteY7" fmla="*/ 1168743 h 5702643"/>
              <a:gd name="connsiteX8" fmla="*/ 4743450 w 6589290"/>
              <a:gd name="connsiteY8" fmla="*/ 702018 h 5702643"/>
              <a:gd name="connsiteX9" fmla="*/ 5324475 w 6589290"/>
              <a:gd name="connsiteY9" fmla="*/ 463893 h 5702643"/>
              <a:gd name="connsiteX10" fmla="*/ 5857875 w 6589290"/>
              <a:gd name="connsiteY10" fmla="*/ 359118 h 5702643"/>
              <a:gd name="connsiteX11" fmla="*/ 6552778 w 6589290"/>
              <a:gd name="connsiteY11" fmla="*/ 892175 h 5702643"/>
              <a:gd name="connsiteX0" fmla="*/ 0 w 6552778"/>
              <a:gd name="connsiteY0" fmla="*/ 5414905 h 5414905"/>
              <a:gd name="connsiteX1" fmla="*/ 333375 w 6552778"/>
              <a:gd name="connsiteY1" fmla="*/ 4748155 h 5414905"/>
              <a:gd name="connsiteX2" fmla="*/ 847725 w 6552778"/>
              <a:gd name="connsiteY2" fmla="*/ 3938530 h 5414905"/>
              <a:gd name="connsiteX3" fmla="*/ 1352550 w 6552778"/>
              <a:gd name="connsiteY3" fmla="*/ 3157480 h 5414905"/>
              <a:gd name="connsiteX4" fmla="*/ 1952625 w 6552778"/>
              <a:gd name="connsiteY4" fmla="*/ 2500255 h 5414905"/>
              <a:gd name="connsiteX5" fmla="*/ 2628900 w 6552778"/>
              <a:gd name="connsiteY5" fmla="*/ 1814455 h 5414905"/>
              <a:gd name="connsiteX6" fmla="*/ 3238500 w 6552778"/>
              <a:gd name="connsiteY6" fmla="*/ 1328680 h 5414905"/>
              <a:gd name="connsiteX7" fmla="*/ 3867150 w 6552778"/>
              <a:gd name="connsiteY7" fmla="*/ 881005 h 5414905"/>
              <a:gd name="connsiteX8" fmla="*/ 4743450 w 6552778"/>
              <a:gd name="connsiteY8" fmla="*/ 414280 h 5414905"/>
              <a:gd name="connsiteX9" fmla="*/ 5324475 w 6552778"/>
              <a:gd name="connsiteY9" fmla="*/ 176155 h 5414905"/>
              <a:gd name="connsiteX10" fmla="*/ 5857875 w 6552778"/>
              <a:gd name="connsiteY10" fmla="*/ 71380 h 5414905"/>
              <a:gd name="connsiteX11" fmla="*/ 6552778 w 6552778"/>
              <a:gd name="connsiteY11" fmla="*/ 604437 h 5414905"/>
              <a:gd name="connsiteX0" fmla="*/ 0 w 6192738"/>
              <a:gd name="connsiteY0" fmla="*/ 5386532 h 5386532"/>
              <a:gd name="connsiteX1" fmla="*/ 333375 w 6192738"/>
              <a:gd name="connsiteY1" fmla="*/ 4719782 h 5386532"/>
              <a:gd name="connsiteX2" fmla="*/ 847725 w 6192738"/>
              <a:gd name="connsiteY2" fmla="*/ 3910157 h 5386532"/>
              <a:gd name="connsiteX3" fmla="*/ 1352550 w 6192738"/>
              <a:gd name="connsiteY3" fmla="*/ 3129107 h 5386532"/>
              <a:gd name="connsiteX4" fmla="*/ 1952625 w 6192738"/>
              <a:gd name="connsiteY4" fmla="*/ 2471882 h 5386532"/>
              <a:gd name="connsiteX5" fmla="*/ 2628900 w 6192738"/>
              <a:gd name="connsiteY5" fmla="*/ 1786082 h 5386532"/>
              <a:gd name="connsiteX6" fmla="*/ 3238500 w 6192738"/>
              <a:gd name="connsiteY6" fmla="*/ 1300307 h 5386532"/>
              <a:gd name="connsiteX7" fmla="*/ 3867150 w 6192738"/>
              <a:gd name="connsiteY7" fmla="*/ 852632 h 5386532"/>
              <a:gd name="connsiteX8" fmla="*/ 4743450 w 6192738"/>
              <a:gd name="connsiteY8" fmla="*/ 385907 h 5386532"/>
              <a:gd name="connsiteX9" fmla="*/ 5324475 w 6192738"/>
              <a:gd name="connsiteY9" fmla="*/ 147782 h 5386532"/>
              <a:gd name="connsiteX10" fmla="*/ 5857875 w 6192738"/>
              <a:gd name="connsiteY10" fmla="*/ 43007 h 5386532"/>
              <a:gd name="connsiteX11" fmla="*/ 6192738 w 6192738"/>
              <a:gd name="connsiteY11" fmla="*/ 0 h 5386532"/>
              <a:gd name="connsiteX0" fmla="*/ 0 w 6264746"/>
              <a:gd name="connsiteY0" fmla="*/ 5386533 h 5386533"/>
              <a:gd name="connsiteX1" fmla="*/ 333375 w 6264746"/>
              <a:gd name="connsiteY1" fmla="*/ 4719783 h 5386533"/>
              <a:gd name="connsiteX2" fmla="*/ 847725 w 6264746"/>
              <a:gd name="connsiteY2" fmla="*/ 3910158 h 5386533"/>
              <a:gd name="connsiteX3" fmla="*/ 1352550 w 6264746"/>
              <a:gd name="connsiteY3" fmla="*/ 3129108 h 5386533"/>
              <a:gd name="connsiteX4" fmla="*/ 1952625 w 6264746"/>
              <a:gd name="connsiteY4" fmla="*/ 2471883 h 5386533"/>
              <a:gd name="connsiteX5" fmla="*/ 2628900 w 6264746"/>
              <a:gd name="connsiteY5" fmla="*/ 1786083 h 5386533"/>
              <a:gd name="connsiteX6" fmla="*/ 3238500 w 6264746"/>
              <a:gd name="connsiteY6" fmla="*/ 1300308 h 5386533"/>
              <a:gd name="connsiteX7" fmla="*/ 3867150 w 6264746"/>
              <a:gd name="connsiteY7" fmla="*/ 852633 h 5386533"/>
              <a:gd name="connsiteX8" fmla="*/ 4743450 w 6264746"/>
              <a:gd name="connsiteY8" fmla="*/ 385908 h 5386533"/>
              <a:gd name="connsiteX9" fmla="*/ 5324475 w 6264746"/>
              <a:gd name="connsiteY9" fmla="*/ 147783 h 5386533"/>
              <a:gd name="connsiteX10" fmla="*/ 5857875 w 6264746"/>
              <a:gd name="connsiteY10" fmla="*/ 43008 h 5386533"/>
              <a:gd name="connsiteX11" fmla="*/ 6264746 w 6264746"/>
              <a:gd name="connsiteY11" fmla="*/ 0 h 5386533"/>
              <a:gd name="connsiteX0" fmla="*/ 0 w 5857875"/>
              <a:gd name="connsiteY0" fmla="*/ 5343525 h 5343525"/>
              <a:gd name="connsiteX1" fmla="*/ 333375 w 5857875"/>
              <a:gd name="connsiteY1" fmla="*/ 4676775 h 5343525"/>
              <a:gd name="connsiteX2" fmla="*/ 847725 w 5857875"/>
              <a:gd name="connsiteY2" fmla="*/ 3867150 h 5343525"/>
              <a:gd name="connsiteX3" fmla="*/ 1352550 w 5857875"/>
              <a:gd name="connsiteY3" fmla="*/ 3086100 h 5343525"/>
              <a:gd name="connsiteX4" fmla="*/ 1952625 w 5857875"/>
              <a:gd name="connsiteY4" fmla="*/ 2428875 h 5343525"/>
              <a:gd name="connsiteX5" fmla="*/ 2628900 w 5857875"/>
              <a:gd name="connsiteY5" fmla="*/ 1743075 h 5343525"/>
              <a:gd name="connsiteX6" fmla="*/ 3238500 w 5857875"/>
              <a:gd name="connsiteY6" fmla="*/ 1257300 h 5343525"/>
              <a:gd name="connsiteX7" fmla="*/ 3867150 w 5857875"/>
              <a:gd name="connsiteY7" fmla="*/ 809625 h 5343525"/>
              <a:gd name="connsiteX8" fmla="*/ 4743450 w 5857875"/>
              <a:gd name="connsiteY8" fmla="*/ 342900 h 5343525"/>
              <a:gd name="connsiteX9" fmla="*/ 5324475 w 5857875"/>
              <a:gd name="connsiteY9" fmla="*/ 104775 h 5343525"/>
              <a:gd name="connsiteX10" fmla="*/ 5857875 w 5857875"/>
              <a:gd name="connsiteY10" fmla="*/ 0 h 5343525"/>
              <a:gd name="connsiteX0" fmla="*/ 0 w 6120731"/>
              <a:gd name="connsiteY0" fmla="*/ 5314524 h 5314524"/>
              <a:gd name="connsiteX1" fmla="*/ 333375 w 6120731"/>
              <a:gd name="connsiteY1" fmla="*/ 4647774 h 5314524"/>
              <a:gd name="connsiteX2" fmla="*/ 847725 w 6120731"/>
              <a:gd name="connsiteY2" fmla="*/ 3838149 h 5314524"/>
              <a:gd name="connsiteX3" fmla="*/ 1352550 w 6120731"/>
              <a:gd name="connsiteY3" fmla="*/ 3057099 h 5314524"/>
              <a:gd name="connsiteX4" fmla="*/ 1952625 w 6120731"/>
              <a:gd name="connsiteY4" fmla="*/ 2399874 h 5314524"/>
              <a:gd name="connsiteX5" fmla="*/ 2628900 w 6120731"/>
              <a:gd name="connsiteY5" fmla="*/ 1714074 h 5314524"/>
              <a:gd name="connsiteX6" fmla="*/ 3238500 w 6120731"/>
              <a:gd name="connsiteY6" fmla="*/ 1228299 h 5314524"/>
              <a:gd name="connsiteX7" fmla="*/ 3867150 w 6120731"/>
              <a:gd name="connsiteY7" fmla="*/ 780624 h 5314524"/>
              <a:gd name="connsiteX8" fmla="*/ 4743450 w 6120731"/>
              <a:gd name="connsiteY8" fmla="*/ 313899 h 5314524"/>
              <a:gd name="connsiteX9" fmla="*/ 5324475 w 6120731"/>
              <a:gd name="connsiteY9" fmla="*/ 75774 h 5314524"/>
              <a:gd name="connsiteX10" fmla="*/ 6120731 w 6120731"/>
              <a:gd name="connsiteY10" fmla="*/ 0 h 5314524"/>
              <a:gd name="connsiteX0" fmla="*/ 0 w 6120731"/>
              <a:gd name="connsiteY0" fmla="*/ 5337941 h 5337941"/>
              <a:gd name="connsiteX1" fmla="*/ 333375 w 6120731"/>
              <a:gd name="connsiteY1" fmla="*/ 4671191 h 5337941"/>
              <a:gd name="connsiteX2" fmla="*/ 847725 w 6120731"/>
              <a:gd name="connsiteY2" fmla="*/ 3861566 h 5337941"/>
              <a:gd name="connsiteX3" fmla="*/ 1352550 w 6120731"/>
              <a:gd name="connsiteY3" fmla="*/ 3080516 h 5337941"/>
              <a:gd name="connsiteX4" fmla="*/ 1952625 w 6120731"/>
              <a:gd name="connsiteY4" fmla="*/ 2423291 h 5337941"/>
              <a:gd name="connsiteX5" fmla="*/ 2628900 w 6120731"/>
              <a:gd name="connsiteY5" fmla="*/ 1737491 h 5337941"/>
              <a:gd name="connsiteX6" fmla="*/ 3238500 w 6120731"/>
              <a:gd name="connsiteY6" fmla="*/ 1251716 h 5337941"/>
              <a:gd name="connsiteX7" fmla="*/ 3867150 w 6120731"/>
              <a:gd name="connsiteY7" fmla="*/ 804041 h 5337941"/>
              <a:gd name="connsiteX8" fmla="*/ 4743450 w 6120731"/>
              <a:gd name="connsiteY8" fmla="*/ 337316 h 5337941"/>
              <a:gd name="connsiteX9" fmla="*/ 5324475 w 6120731"/>
              <a:gd name="connsiteY9" fmla="*/ 99191 h 5337941"/>
              <a:gd name="connsiteX10" fmla="*/ 6120731 w 6120731"/>
              <a:gd name="connsiteY10" fmla="*/ 23417 h 5337941"/>
              <a:gd name="connsiteX0" fmla="*/ 0 w 6264747"/>
              <a:gd name="connsiteY0" fmla="*/ 5337941 h 5337941"/>
              <a:gd name="connsiteX1" fmla="*/ 333375 w 6264747"/>
              <a:gd name="connsiteY1" fmla="*/ 4671191 h 5337941"/>
              <a:gd name="connsiteX2" fmla="*/ 847725 w 6264747"/>
              <a:gd name="connsiteY2" fmla="*/ 3861566 h 5337941"/>
              <a:gd name="connsiteX3" fmla="*/ 1352550 w 6264747"/>
              <a:gd name="connsiteY3" fmla="*/ 3080516 h 5337941"/>
              <a:gd name="connsiteX4" fmla="*/ 1952625 w 6264747"/>
              <a:gd name="connsiteY4" fmla="*/ 2423291 h 5337941"/>
              <a:gd name="connsiteX5" fmla="*/ 2628900 w 6264747"/>
              <a:gd name="connsiteY5" fmla="*/ 1737491 h 5337941"/>
              <a:gd name="connsiteX6" fmla="*/ 3238500 w 6264747"/>
              <a:gd name="connsiteY6" fmla="*/ 1251716 h 5337941"/>
              <a:gd name="connsiteX7" fmla="*/ 3867150 w 6264747"/>
              <a:gd name="connsiteY7" fmla="*/ 804041 h 5337941"/>
              <a:gd name="connsiteX8" fmla="*/ 4743450 w 6264747"/>
              <a:gd name="connsiteY8" fmla="*/ 337316 h 5337941"/>
              <a:gd name="connsiteX9" fmla="*/ 5324475 w 6264747"/>
              <a:gd name="connsiteY9" fmla="*/ 99191 h 5337941"/>
              <a:gd name="connsiteX10" fmla="*/ 6264747 w 6264747"/>
              <a:gd name="connsiteY10" fmla="*/ 23417 h 533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64747" h="5337941">
                <a:moveTo>
                  <a:pt x="0" y="5337941"/>
                </a:moveTo>
                <a:cubicBezTo>
                  <a:pt x="96044" y="5127597"/>
                  <a:pt x="192088" y="4917253"/>
                  <a:pt x="333375" y="4671191"/>
                </a:cubicBezTo>
                <a:cubicBezTo>
                  <a:pt x="474662" y="4425129"/>
                  <a:pt x="677862" y="4126679"/>
                  <a:pt x="847725" y="3861566"/>
                </a:cubicBezTo>
                <a:cubicBezTo>
                  <a:pt x="1017588" y="3596453"/>
                  <a:pt x="1168400" y="3320229"/>
                  <a:pt x="1352550" y="3080516"/>
                </a:cubicBezTo>
                <a:cubicBezTo>
                  <a:pt x="1536700" y="2840804"/>
                  <a:pt x="1739900" y="2647129"/>
                  <a:pt x="1952625" y="2423291"/>
                </a:cubicBezTo>
                <a:cubicBezTo>
                  <a:pt x="2165350" y="2199453"/>
                  <a:pt x="2414588" y="1932753"/>
                  <a:pt x="2628900" y="1737491"/>
                </a:cubicBezTo>
                <a:cubicBezTo>
                  <a:pt x="2843212" y="1542229"/>
                  <a:pt x="3032125" y="1407291"/>
                  <a:pt x="3238500" y="1251716"/>
                </a:cubicBezTo>
                <a:cubicBezTo>
                  <a:pt x="3444875" y="1096141"/>
                  <a:pt x="3616325" y="956441"/>
                  <a:pt x="3867150" y="804041"/>
                </a:cubicBezTo>
                <a:cubicBezTo>
                  <a:pt x="4117975" y="651641"/>
                  <a:pt x="4500563" y="454791"/>
                  <a:pt x="4743450" y="337316"/>
                </a:cubicBezTo>
                <a:cubicBezTo>
                  <a:pt x="4986338" y="219841"/>
                  <a:pt x="5070926" y="151507"/>
                  <a:pt x="5324475" y="99191"/>
                </a:cubicBezTo>
                <a:cubicBezTo>
                  <a:pt x="5578024" y="46875"/>
                  <a:pt x="6146929" y="0"/>
                  <a:pt x="6264747" y="23417"/>
                </a:cubicBezTo>
              </a:path>
            </a:pathLst>
          </a:cu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6588224" y="457622"/>
            <a:ext cx="1476375" cy="5353050"/>
          </a:xfrm>
          <a:custGeom>
            <a:avLst/>
            <a:gdLst>
              <a:gd name="connsiteX0" fmla="*/ 0 w 7115175"/>
              <a:gd name="connsiteY0" fmla="*/ 5362575 h 5372100"/>
              <a:gd name="connsiteX1" fmla="*/ 333375 w 7115175"/>
              <a:gd name="connsiteY1" fmla="*/ 4695825 h 5372100"/>
              <a:gd name="connsiteX2" fmla="*/ 847725 w 7115175"/>
              <a:gd name="connsiteY2" fmla="*/ 3886200 h 5372100"/>
              <a:gd name="connsiteX3" fmla="*/ 1352550 w 7115175"/>
              <a:gd name="connsiteY3" fmla="*/ 3105150 h 5372100"/>
              <a:gd name="connsiteX4" fmla="*/ 1952625 w 7115175"/>
              <a:gd name="connsiteY4" fmla="*/ 2447925 h 5372100"/>
              <a:gd name="connsiteX5" fmla="*/ 2628900 w 7115175"/>
              <a:gd name="connsiteY5" fmla="*/ 1762125 h 5372100"/>
              <a:gd name="connsiteX6" fmla="*/ 3238500 w 7115175"/>
              <a:gd name="connsiteY6" fmla="*/ 1276350 h 5372100"/>
              <a:gd name="connsiteX7" fmla="*/ 3867150 w 7115175"/>
              <a:gd name="connsiteY7" fmla="*/ 828675 h 5372100"/>
              <a:gd name="connsiteX8" fmla="*/ 4743450 w 7115175"/>
              <a:gd name="connsiteY8" fmla="*/ 361950 h 5372100"/>
              <a:gd name="connsiteX9" fmla="*/ 5324475 w 7115175"/>
              <a:gd name="connsiteY9" fmla="*/ 123825 h 5372100"/>
              <a:gd name="connsiteX10" fmla="*/ 5857875 w 7115175"/>
              <a:gd name="connsiteY10" fmla="*/ 19050 h 5372100"/>
              <a:gd name="connsiteX11" fmla="*/ 6229350 w 7115175"/>
              <a:gd name="connsiteY11" fmla="*/ 9525 h 5372100"/>
              <a:gd name="connsiteX12" fmla="*/ 6600825 w 7115175"/>
              <a:gd name="connsiteY12" fmla="*/ 38100 h 5372100"/>
              <a:gd name="connsiteX13" fmla="*/ 6886575 w 7115175"/>
              <a:gd name="connsiteY13" fmla="*/ 152400 h 5372100"/>
              <a:gd name="connsiteX14" fmla="*/ 7067550 w 7115175"/>
              <a:gd name="connsiteY14" fmla="*/ 400050 h 5372100"/>
              <a:gd name="connsiteX15" fmla="*/ 7067550 w 7115175"/>
              <a:gd name="connsiteY15" fmla="*/ 828675 h 5372100"/>
              <a:gd name="connsiteX16" fmla="*/ 6781800 w 7115175"/>
              <a:gd name="connsiteY16" fmla="*/ 1733550 h 5372100"/>
              <a:gd name="connsiteX17" fmla="*/ 6362700 w 7115175"/>
              <a:gd name="connsiteY17" fmla="*/ 2895600 h 5372100"/>
              <a:gd name="connsiteX18" fmla="*/ 6086475 w 7115175"/>
              <a:gd name="connsiteY18" fmla="*/ 3752850 h 5372100"/>
              <a:gd name="connsiteX19" fmla="*/ 5829300 w 7115175"/>
              <a:gd name="connsiteY19" fmla="*/ 4619625 h 5372100"/>
              <a:gd name="connsiteX20" fmla="*/ 5638800 w 7115175"/>
              <a:gd name="connsiteY20" fmla="*/ 5372100 h 5372100"/>
              <a:gd name="connsiteX0" fmla="*/ 0 w 7115175"/>
              <a:gd name="connsiteY0" fmla="*/ 5357812 h 5367337"/>
              <a:gd name="connsiteX1" fmla="*/ 333375 w 7115175"/>
              <a:gd name="connsiteY1" fmla="*/ 4691062 h 5367337"/>
              <a:gd name="connsiteX2" fmla="*/ 847725 w 7115175"/>
              <a:gd name="connsiteY2" fmla="*/ 3881437 h 5367337"/>
              <a:gd name="connsiteX3" fmla="*/ 1352550 w 7115175"/>
              <a:gd name="connsiteY3" fmla="*/ 3100387 h 5367337"/>
              <a:gd name="connsiteX4" fmla="*/ 1952625 w 7115175"/>
              <a:gd name="connsiteY4" fmla="*/ 2443162 h 5367337"/>
              <a:gd name="connsiteX5" fmla="*/ 2628900 w 7115175"/>
              <a:gd name="connsiteY5" fmla="*/ 1757362 h 5367337"/>
              <a:gd name="connsiteX6" fmla="*/ 3238500 w 7115175"/>
              <a:gd name="connsiteY6" fmla="*/ 1271587 h 5367337"/>
              <a:gd name="connsiteX7" fmla="*/ 3867150 w 7115175"/>
              <a:gd name="connsiteY7" fmla="*/ 823912 h 5367337"/>
              <a:gd name="connsiteX8" fmla="*/ 4743450 w 7115175"/>
              <a:gd name="connsiteY8" fmla="*/ 357187 h 5367337"/>
              <a:gd name="connsiteX9" fmla="*/ 5324475 w 7115175"/>
              <a:gd name="connsiteY9" fmla="*/ 119062 h 5367337"/>
              <a:gd name="connsiteX10" fmla="*/ 5857875 w 7115175"/>
              <a:gd name="connsiteY10" fmla="*/ 14287 h 5367337"/>
              <a:gd name="connsiteX11" fmla="*/ 6600825 w 7115175"/>
              <a:gd name="connsiteY11" fmla="*/ 33337 h 5367337"/>
              <a:gd name="connsiteX12" fmla="*/ 6886575 w 7115175"/>
              <a:gd name="connsiteY12" fmla="*/ 147637 h 5367337"/>
              <a:gd name="connsiteX13" fmla="*/ 7067550 w 7115175"/>
              <a:gd name="connsiteY13" fmla="*/ 395287 h 5367337"/>
              <a:gd name="connsiteX14" fmla="*/ 7067550 w 7115175"/>
              <a:gd name="connsiteY14" fmla="*/ 823912 h 5367337"/>
              <a:gd name="connsiteX15" fmla="*/ 6781800 w 7115175"/>
              <a:gd name="connsiteY15" fmla="*/ 1728787 h 5367337"/>
              <a:gd name="connsiteX16" fmla="*/ 6362700 w 7115175"/>
              <a:gd name="connsiteY16" fmla="*/ 2890837 h 5367337"/>
              <a:gd name="connsiteX17" fmla="*/ 6086475 w 7115175"/>
              <a:gd name="connsiteY17" fmla="*/ 3748087 h 5367337"/>
              <a:gd name="connsiteX18" fmla="*/ 5829300 w 7115175"/>
              <a:gd name="connsiteY18" fmla="*/ 4614862 h 5367337"/>
              <a:gd name="connsiteX19" fmla="*/ 5638800 w 7115175"/>
              <a:gd name="connsiteY19" fmla="*/ 5367337 h 5367337"/>
              <a:gd name="connsiteX0" fmla="*/ 0 w 7115175"/>
              <a:gd name="connsiteY0" fmla="*/ 5329237 h 5338762"/>
              <a:gd name="connsiteX1" fmla="*/ 333375 w 7115175"/>
              <a:gd name="connsiteY1" fmla="*/ 4662487 h 5338762"/>
              <a:gd name="connsiteX2" fmla="*/ 847725 w 7115175"/>
              <a:gd name="connsiteY2" fmla="*/ 3852862 h 5338762"/>
              <a:gd name="connsiteX3" fmla="*/ 1352550 w 7115175"/>
              <a:gd name="connsiteY3" fmla="*/ 3071812 h 5338762"/>
              <a:gd name="connsiteX4" fmla="*/ 1952625 w 7115175"/>
              <a:gd name="connsiteY4" fmla="*/ 2414587 h 5338762"/>
              <a:gd name="connsiteX5" fmla="*/ 2628900 w 7115175"/>
              <a:gd name="connsiteY5" fmla="*/ 1728787 h 5338762"/>
              <a:gd name="connsiteX6" fmla="*/ 3238500 w 7115175"/>
              <a:gd name="connsiteY6" fmla="*/ 1243012 h 5338762"/>
              <a:gd name="connsiteX7" fmla="*/ 3867150 w 7115175"/>
              <a:gd name="connsiteY7" fmla="*/ 795337 h 5338762"/>
              <a:gd name="connsiteX8" fmla="*/ 4743450 w 7115175"/>
              <a:gd name="connsiteY8" fmla="*/ 328612 h 5338762"/>
              <a:gd name="connsiteX9" fmla="*/ 5324475 w 7115175"/>
              <a:gd name="connsiteY9" fmla="*/ 90487 h 5338762"/>
              <a:gd name="connsiteX10" fmla="*/ 6600825 w 7115175"/>
              <a:gd name="connsiteY10" fmla="*/ 4762 h 5338762"/>
              <a:gd name="connsiteX11" fmla="*/ 6886575 w 7115175"/>
              <a:gd name="connsiteY11" fmla="*/ 119062 h 5338762"/>
              <a:gd name="connsiteX12" fmla="*/ 7067550 w 7115175"/>
              <a:gd name="connsiteY12" fmla="*/ 366712 h 5338762"/>
              <a:gd name="connsiteX13" fmla="*/ 7067550 w 7115175"/>
              <a:gd name="connsiteY13" fmla="*/ 795337 h 5338762"/>
              <a:gd name="connsiteX14" fmla="*/ 6781800 w 7115175"/>
              <a:gd name="connsiteY14" fmla="*/ 1700212 h 5338762"/>
              <a:gd name="connsiteX15" fmla="*/ 6362700 w 7115175"/>
              <a:gd name="connsiteY15" fmla="*/ 2862262 h 5338762"/>
              <a:gd name="connsiteX16" fmla="*/ 6086475 w 7115175"/>
              <a:gd name="connsiteY16" fmla="*/ 3719512 h 5338762"/>
              <a:gd name="connsiteX17" fmla="*/ 5829300 w 7115175"/>
              <a:gd name="connsiteY17" fmla="*/ 4586287 h 5338762"/>
              <a:gd name="connsiteX18" fmla="*/ 5638800 w 7115175"/>
              <a:gd name="connsiteY18" fmla="*/ 5338762 h 5338762"/>
              <a:gd name="connsiteX0" fmla="*/ 0 w 7115175"/>
              <a:gd name="connsiteY0" fmla="*/ 5359400 h 5368925"/>
              <a:gd name="connsiteX1" fmla="*/ 333375 w 7115175"/>
              <a:gd name="connsiteY1" fmla="*/ 4692650 h 5368925"/>
              <a:gd name="connsiteX2" fmla="*/ 847725 w 7115175"/>
              <a:gd name="connsiteY2" fmla="*/ 3883025 h 5368925"/>
              <a:gd name="connsiteX3" fmla="*/ 1352550 w 7115175"/>
              <a:gd name="connsiteY3" fmla="*/ 3101975 h 5368925"/>
              <a:gd name="connsiteX4" fmla="*/ 1952625 w 7115175"/>
              <a:gd name="connsiteY4" fmla="*/ 2444750 h 5368925"/>
              <a:gd name="connsiteX5" fmla="*/ 2628900 w 7115175"/>
              <a:gd name="connsiteY5" fmla="*/ 1758950 h 5368925"/>
              <a:gd name="connsiteX6" fmla="*/ 3238500 w 7115175"/>
              <a:gd name="connsiteY6" fmla="*/ 1273175 h 5368925"/>
              <a:gd name="connsiteX7" fmla="*/ 3867150 w 7115175"/>
              <a:gd name="connsiteY7" fmla="*/ 825500 h 5368925"/>
              <a:gd name="connsiteX8" fmla="*/ 4743450 w 7115175"/>
              <a:gd name="connsiteY8" fmla="*/ 358775 h 5368925"/>
              <a:gd name="connsiteX9" fmla="*/ 6600825 w 7115175"/>
              <a:gd name="connsiteY9" fmla="*/ 34925 h 5368925"/>
              <a:gd name="connsiteX10" fmla="*/ 6886575 w 7115175"/>
              <a:gd name="connsiteY10" fmla="*/ 149225 h 5368925"/>
              <a:gd name="connsiteX11" fmla="*/ 7067550 w 7115175"/>
              <a:gd name="connsiteY11" fmla="*/ 396875 h 5368925"/>
              <a:gd name="connsiteX12" fmla="*/ 7067550 w 7115175"/>
              <a:gd name="connsiteY12" fmla="*/ 825500 h 5368925"/>
              <a:gd name="connsiteX13" fmla="*/ 6781800 w 7115175"/>
              <a:gd name="connsiteY13" fmla="*/ 1730375 h 5368925"/>
              <a:gd name="connsiteX14" fmla="*/ 6362700 w 7115175"/>
              <a:gd name="connsiteY14" fmla="*/ 2892425 h 5368925"/>
              <a:gd name="connsiteX15" fmla="*/ 6086475 w 7115175"/>
              <a:gd name="connsiteY15" fmla="*/ 3749675 h 5368925"/>
              <a:gd name="connsiteX16" fmla="*/ 5829300 w 7115175"/>
              <a:gd name="connsiteY16" fmla="*/ 4616450 h 5368925"/>
              <a:gd name="connsiteX17" fmla="*/ 5638800 w 7115175"/>
              <a:gd name="connsiteY17" fmla="*/ 5368925 h 5368925"/>
              <a:gd name="connsiteX0" fmla="*/ 0 w 7115175"/>
              <a:gd name="connsiteY0" fmla="*/ 5437187 h 5446712"/>
              <a:gd name="connsiteX1" fmla="*/ 333375 w 7115175"/>
              <a:gd name="connsiteY1" fmla="*/ 4770437 h 5446712"/>
              <a:gd name="connsiteX2" fmla="*/ 847725 w 7115175"/>
              <a:gd name="connsiteY2" fmla="*/ 3960812 h 5446712"/>
              <a:gd name="connsiteX3" fmla="*/ 1352550 w 7115175"/>
              <a:gd name="connsiteY3" fmla="*/ 3179762 h 5446712"/>
              <a:gd name="connsiteX4" fmla="*/ 1952625 w 7115175"/>
              <a:gd name="connsiteY4" fmla="*/ 2522537 h 5446712"/>
              <a:gd name="connsiteX5" fmla="*/ 2628900 w 7115175"/>
              <a:gd name="connsiteY5" fmla="*/ 1836737 h 5446712"/>
              <a:gd name="connsiteX6" fmla="*/ 3238500 w 7115175"/>
              <a:gd name="connsiteY6" fmla="*/ 1350962 h 5446712"/>
              <a:gd name="connsiteX7" fmla="*/ 3867150 w 7115175"/>
              <a:gd name="connsiteY7" fmla="*/ 903287 h 5446712"/>
              <a:gd name="connsiteX8" fmla="*/ 6600825 w 7115175"/>
              <a:gd name="connsiteY8" fmla="*/ 112712 h 5446712"/>
              <a:gd name="connsiteX9" fmla="*/ 6886575 w 7115175"/>
              <a:gd name="connsiteY9" fmla="*/ 227012 h 5446712"/>
              <a:gd name="connsiteX10" fmla="*/ 7067550 w 7115175"/>
              <a:gd name="connsiteY10" fmla="*/ 474662 h 5446712"/>
              <a:gd name="connsiteX11" fmla="*/ 7067550 w 7115175"/>
              <a:gd name="connsiteY11" fmla="*/ 903287 h 5446712"/>
              <a:gd name="connsiteX12" fmla="*/ 6781800 w 7115175"/>
              <a:gd name="connsiteY12" fmla="*/ 1808162 h 5446712"/>
              <a:gd name="connsiteX13" fmla="*/ 6362700 w 7115175"/>
              <a:gd name="connsiteY13" fmla="*/ 2970212 h 5446712"/>
              <a:gd name="connsiteX14" fmla="*/ 6086475 w 7115175"/>
              <a:gd name="connsiteY14" fmla="*/ 3827462 h 5446712"/>
              <a:gd name="connsiteX15" fmla="*/ 5829300 w 7115175"/>
              <a:gd name="connsiteY15" fmla="*/ 4694237 h 5446712"/>
              <a:gd name="connsiteX16" fmla="*/ 5638800 w 7115175"/>
              <a:gd name="connsiteY16" fmla="*/ 5446712 h 5446712"/>
              <a:gd name="connsiteX0" fmla="*/ 0 w 7208837"/>
              <a:gd name="connsiteY0" fmla="*/ 5511800 h 5521325"/>
              <a:gd name="connsiteX1" fmla="*/ 333375 w 7208837"/>
              <a:gd name="connsiteY1" fmla="*/ 4845050 h 5521325"/>
              <a:gd name="connsiteX2" fmla="*/ 847725 w 7208837"/>
              <a:gd name="connsiteY2" fmla="*/ 4035425 h 5521325"/>
              <a:gd name="connsiteX3" fmla="*/ 1352550 w 7208837"/>
              <a:gd name="connsiteY3" fmla="*/ 3254375 h 5521325"/>
              <a:gd name="connsiteX4" fmla="*/ 1952625 w 7208837"/>
              <a:gd name="connsiteY4" fmla="*/ 2597150 h 5521325"/>
              <a:gd name="connsiteX5" fmla="*/ 2628900 w 7208837"/>
              <a:gd name="connsiteY5" fmla="*/ 1911350 h 5521325"/>
              <a:gd name="connsiteX6" fmla="*/ 3238500 w 7208837"/>
              <a:gd name="connsiteY6" fmla="*/ 1425575 h 5521325"/>
              <a:gd name="connsiteX7" fmla="*/ 6600825 w 7208837"/>
              <a:gd name="connsiteY7" fmla="*/ 187325 h 5521325"/>
              <a:gd name="connsiteX8" fmla="*/ 6886575 w 7208837"/>
              <a:gd name="connsiteY8" fmla="*/ 301625 h 5521325"/>
              <a:gd name="connsiteX9" fmla="*/ 7067550 w 7208837"/>
              <a:gd name="connsiteY9" fmla="*/ 549275 h 5521325"/>
              <a:gd name="connsiteX10" fmla="*/ 7067550 w 7208837"/>
              <a:gd name="connsiteY10" fmla="*/ 977900 h 5521325"/>
              <a:gd name="connsiteX11" fmla="*/ 6781800 w 7208837"/>
              <a:gd name="connsiteY11" fmla="*/ 1882775 h 5521325"/>
              <a:gd name="connsiteX12" fmla="*/ 6362700 w 7208837"/>
              <a:gd name="connsiteY12" fmla="*/ 3044825 h 5521325"/>
              <a:gd name="connsiteX13" fmla="*/ 6086475 w 7208837"/>
              <a:gd name="connsiteY13" fmla="*/ 3902075 h 5521325"/>
              <a:gd name="connsiteX14" fmla="*/ 5829300 w 7208837"/>
              <a:gd name="connsiteY14" fmla="*/ 4768850 h 5521325"/>
              <a:gd name="connsiteX15" fmla="*/ 5638800 w 7208837"/>
              <a:gd name="connsiteY15" fmla="*/ 5521325 h 5521325"/>
              <a:gd name="connsiteX0" fmla="*/ 0 w 7310437"/>
              <a:gd name="connsiteY0" fmla="*/ 5592762 h 5602287"/>
              <a:gd name="connsiteX1" fmla="*/ 333375 w 7310437"/>
              <a:gd name="connsiteY1" fmla="*/ 4926012 h 5602287"/>
              <a:gd name="connsiteX2" fmla="*/ 847725 w 7310437"/>
              <a:gd name="connsiteY2" fmla="*/ 4116387 h 5602287"/>
              <a:gd name="connsiteX3" fmla="*/ 1352550 w 7310437"/>
              <a:gd name="connsiteY3" fmla="*/ 3335337 h 5602287"/>
              <a:gd name="connsiteX4" fmla="*/ 1952625 w 7310437"/>
              <a:gd name="connsiteY4" fmla="*/ 2678112 h 5602287"/>
              <a:gd name="connsiteX5" fmla="*/ 2628900 w 7310437"/>
              <a:gd name="connsiteY5" fmla="*/ 1992312 h 5602287"/>
              <a:gd name="connsiteX6" fmla="*/ 6600825 w 7310437"/>
              <a:gd name="connsiteY6" fmla="*/ 268287 h 5602287"/>
              <a:gd name="connsiteX7" fmla="*/ 6886575 w 7310437"/>
              <a:gd name="connsiteY7" fmla="*/ 382587 h 5602287"/>
              <a:gd name="connsiteX8" fmla="*/ 7067550 w 7310437"/>
              <a:gd name="connsiteY8" fmla="*/ 630237 h 5602287"/>
              <a:gd name="connsiteX9" fmla="*/ 7067550 w 7310437"/>
              <a:gd name="connsiteY9" fmla="*/ 1058862 h 5602287"/>
              <a:gd name="connsiteX10" fmla="*/ 6781800 w 7310437"/>
              <a:gd name="connsiteY10" fmla="*/ 1963737 h 5602287"/>
              <a:gd name="connsiteX11" fmla="*/ 6362700 w 7310437"/>
              <a:gd name="connsiteY11" fmla="*/ 3125787 h 5602287"/>
              <a:gd name="connsiteX12" fmla="*/ 6086475 w 7310437"/>
              <a:gd name="connsiteY12" fmla="*/ 3983037 h 5602287"/>
              <a:gd name="connsiteX13" fmla="*/ 5829300 w 7310437"/>
              <a:gd name="connsiteY13" fmla="*/ 4849812 h 5602287"/>
              <a:gd name="connsiteX14" fmla="*/ 5638800 w 7310437"/>
              <a:gd name="connsiteY14" fmla="*/ 5602287 h 5602287"/>
              <a:gd name="connsiteX0" fmla="*/ 0 w 7423150"/>
              <a:gd name="connsiteY0" fmla="*/ 5707062 h 5716587"/>
              <a:gd name="connsiteX1" fmla="*/ 333375 w 7423150"/>
              <a:gd name="connsiteY1" fmla="*/ 5040312 h 5716587"/>
              <a:gd name="connsiteX2" fmla="*/ 847725 w 7423150"/>
              <a:gd name="connsiteY2" fmla="*/ 4230687 h 5716587"/>
              <a:gd name="connsiteX3" fmla="*/ 1352550 w 7423150"/>
              <a:gd name="connsiteY3" fmla="*/ 3449637 h 5716587"/>
              <a:gd name="connsiteX4" fmla="*/ 1952625 w 7423150"/>
              <a:gd name="connsiteY4" fmla="*/ 2792412 h 5716587"/>
              <a:gd name="connsiteX5" fmla="*/ 6600825 w 7423150"/>
              <a:gd name="connsiteY5" fmla="*/ 382587 h 5716587"/>
              <a:gd name="connsiteX6" fmla="*/ 6886575 w 7423150"/>
              <a:gd name="connsiteY6" fmla="*/ 496887 h 5716587"/>
              <a:gd name="connsiteX7" fmla="*/ 7067550 w 7423150"/>
              <a:gd name="connsiteY7" fmla="*/ 744537 h 5716587"/>
              <a:gd name="connsiteX8" fmla="*/ 7067550 w 7423150"/>
              <a:gd name="connsiteY8" fmla="*/ 1173162 h 5716587"/>
              <a:gd name="connsiteX9" fmla="*/ 6781800 w 7423150"/>
              <a:gd name="connsiteY9" fmla="*/ 2078037 h 5716587"/>
              <a:gd name="connsiteX10" fmla="*/ 6362700 w 7423150"/>
              <a:gd name="connsiteY10" fmla="*/ 3240087 h 5716587"/>
              <a:gd name="connsiteX11" fmla="*/ 6086475 w 7423150"/>
              <a:gd name="connsiteY11" fmla="*/ 4097337 h 5716587"/>
              <a:gd name="connsiteX12" fmla="*/ 5829300 w 7423150"/>
              <a:gd name="connsiteY12" fmla="*/ 4964112 h 5716587"/>
              <a:gd name="connsiteX13" fmla="*/ 5638800 w 7423150"/>
              <a:gd name="connsiteY13" fmla="*/ 5716587 h 5716587"/>
              <a:gd name="connsiteX0" fmla="*/ 0 w 7523163"/>
              <a:gd name="connsiteY0" fmla="*/ 5816600 h 5826125"/>
              <a:gd name="connsiteX1" fmla="*/ 333375 w 7523163"/>
              <a:gd name="connsiteY1" fmla="*/ 5149850 h 5826125"/>
              <a:gd name="connsiteX2" fmla="*/ 847725 w 7523163"/>
              <a:gd name="connsiteY2" fmla="*/ 4340225 h 5826125"/>
              <a:gd name="connsiteX3" fmla="*/ 1352550 w 7523163"/>
              <a:gd name="connsiteY3" fmla="*/ 3559175 h 5826125"/>
              <a:gd name="connsiteX4" fmla="*/ 6600825 w 7523163"/>
              <a:gd name="connsiteY4" fmla="*/ 492125 h 5826125"/>
              <a:gd name="connsiteX5" fmla="*/ 6886575 w 7523163"/>
              <a:gd name="connsiteY5" fmla="*/ 606425 h 5826125"/>
              <a:gd name="connsiteX6" fmla="*/ 7067550 w 7523163"/>
              <a:gd name="connsiteY6" fmla="*/ 854075 h 5826125"/>
              <a:gd name="connsiteX7" fmla="*/ 7067550 w 7523163"/>
              <a:gd name="connsiteY7" fmla="*/ 1282700 h 5826125"/>
              <a:gd name="connsiteX8" fmla="*/ 6781800 w 7523163"/>
              <a:gd name="connsiteY8" fmla="*/ 2187575 h 5826125"/>
              <a:gd name="connsiteX9" fmla="*/ 6362700 w 7523163"/>
              <a:gd name="connsiteY9" fmla="*/ 3349625 h 5826125"/>
              <a:gd name="connsiteX10" fmla="*/ 6086475 w 7523163"/>
              <a:gd name="connsiteY10" fmla="*/ 4206875 h 5826125"/>
              <a:gd name="connsiteX11" fmla="*/ 5829300 w 7523163"/>
              <a:gd name="connsiteY11" fmla="*/ 5073650 h 5826125"/>
              <a:gd name="connsiteX12" fmla="*/ 5638800 w 7523163"/>
              <a:gd name="connsiteY12" fmla="*/ 5826125 h 5826125"/>
              <a:gd name="connsiteX0" fmla="*/ 196850 w 7804150"/>
              <a:gd name="connsiteY0" fmla="*/ 5946775 h 5956300"/>
              <a:gd name="connsiteX1" fmla="*/ 530225 w 7804150"/>
              <a:gd name="connsiteY1" fmla="*/ 5280025 h 5956300"/>
              <a:gd name="connsiteX2" fmla="*/ 1044575 w 7804150"/>
              <a:gd name="connsiteY2" fmla="*/ 4470400 h 5956300"/>
              <a:gd name="connsiteX3" fmla="*/ 6797675 w 7804150"/>
              <a:gd name="connsiteY3" fmla="*/ 622300 h 5956300"/>
              <a:gd name="connsiteX4" fmla="*/ 7083425 w 7804150"/>
              <a:gd name="connsiteY4" fmla="*/ 736600 h 5956300"/>
              <a:gd name="connsiteX5" fmla="*/ 7264400 w 7804150"/>
              <a:gd name="connsiteY5" fmla="*/ 984250 h 5956300"/>
              <a:gd name="connsiteX6" fmla="*/ 7264400 w 7804150"/>
              <a:gd name="connsiteY6" fmla="*/ 1412875 h 5956300"/>
              <a:gd name="connsiteX7" fmla="*/ 6978650 w 7804150"/>
              <a:gd name="connsiteY7" fmla="*/ 2317750 h 5956300"/>
              <a:gd name="connsiteX8" fmla="*/ 6559550 w 7804150"/>
              <a:gd name="connsiteY8" fmla="*/ 3479800 h 5956300"/>
              <a:gd name="connsiteX9" fmla="*/ 6283325 w 7804150"/>
              <a:gd name="connsiteY9" fmla="*/ 4337050 h 5956300"/>
              <a:gd name="connsiteX10" fmla="*/ 6026150 w 7804150"/>
              <a:gd name="connsiteY10" fmla="*/ 5203825 h 5956300"/>
              <a:gd name="connsiteX11" fmla="*/ 5835650 w 7804150"/>
              <a:gd name="connsiteY11" fmla="*/ 5956300 h 5956300"/>
              <a:gd name="connsiteX0" fmla="*/ 766762 w 8459787"/>
              <a:gd name="connsiteY0" fmla="*/ 6081712 h 6302374"/>
              <a:gd name="connsiteX1" fmla="*/ 1100137 w 8459787"/>
              <a:gd name="connsiteY1" fmla="*/ 5414962 h 6302374"/>
              <a:gd name="connsiteX2" fmla="*/ 7367587 w 8459787"/>
              <a:gd name="connsiteY2" fmla="*/ 757237 h 6302374"/>
              <a:gd name="connsiteX3" fmla="*/ 7653337 w 8459787"/>
              <a:gd name="connsiteY3" fmla="*/ 871537 h 6302374"/>
              <a:gd name="connsiteX4" fmla="*/ 7834312 w 8459787"/>
              <a:gd name="connsiteY4" fmla="*/ 1119187 h 6302374"/>
              <a:gd name="connsiteX5" fmla="*/ 7834312 w 8459787"/>
              <a:gd name="connsiteY5" fmla="*/ 1547812 h 6302374"/>
              <a:gd name="connsiteX6" fmla="*/ 7548562 w 8459787"/>
              <a:gd name="connsiteY6" fmla="*/ 2452687 h 6302374"/>
              <a:gd name="connsiteX7" fmla="*/ 7129462 w 8459787"/>
              <a:gd name="connsiteY7" fmla="*/ 3614737 h 6302374"/>
              <a:gd name="connsiteX8" fmla="*/ 6853237 w 8459787"/>
              <a:gd name="connsiteY8" fmla="*/ 4471987 h 6302374"/>
              <a:gd name="connsiteX9" fmla="*/ 6596062 w 8459787"/>
              <a:gd name="connsiteY9" fmla="*/ 5338762 h 6302374"/>
              <a:gd name="connsiteX10" fmla="*/ 6405562 w 8459787"/>
              <a:gd name="connsiteY10" fmla="*/ 6091237 h 6302374"/>
              <a:gd name="connsiteX0" fmla="*/ 0 w 7748588"/>
              <a:gd name="connsiteY0" fmla="*/ 6192838 h 6202363"/>
              <a:gd name="connsiteX1" fmla="*/ 6600825 w 7748588"/>
              <a:gd name="connsiteY1" fmla="*/ 868363 h 6202363"/>
              <a:gd name="connsiteX2" fmla="*/ 6886575 w 7748588"/>
              <a:gd name="connsiteY2" fmla="*/ 982663 h 6202363"/>
              <a:gd name="connsiteX3" fmla="*/ 7067550 w 7748588"/>
              <a:gd name="connsiteY3" fmla="*/ 1230313 h 6202363"/>
              <a:gd name="connsiteX4" fmla="*/ 7067550 w 7748588"/>
              <a:gd name="connsiteY4" fmla="*/ 1658938 h 6202363"/>
              <a:gd name="connsiteX5" fmla="*/ 6781800 w 7748588"/>
              <a:gd name="connsiteY5" fmla="*/ 2563813 h 6202363"/>
              <a:gd name="connsiteX6" fmla="*/ 6362700 w 7748588"/>
              <a:gd name="connsiteY6" fmla="*/ 3725863 h 6202363"/>
              <a:gd name="connsiteX7" fmla="*/ 6086475 w 7748588"/>
              <a:gd name="connsiteY7" fmla="*/ 4583113 h 6202363"/>
              <a:gd name="connsiteX8" fmla="*/ 5829300 w 7748588"/>
              <a:gd name="connsiteY8" fmla="*/ 5449888 h 6202363"/>
              <a:gd name="connsiteX9" fmla="*/ 5638800 w 7748588"/>
              <a:gd name="connsiteY9" fmla="*/ 6202363 h 6202363"/>
              <a:gd name="connsiteX0" fmla="*/ 962025 w 2109788"/>
              <a:gd name="connsiteY0" fmla="*/ 868363 h 6202363"/>
              <a:gd name="connsiteX1" fmla="*/ 1247775 w 2109788"/>
              <a:gd name="connsiteY1" fmla="*/ 982663 h 6202363"/>
              <a:gd name="connsiteX2" fmla="*/ 1428750 w 2109788"/>
              <a:gd name="connsiteY2" fmla="*/ 1230313 h 6202363"/>
              <a:gd name="connsiteX3" fmla="*/ 1428750 w 2109788"/>
              <a:gd name="connsiteY3" fmla="*/ 1658938 h 6202363"/>
              <a:gd name="connsiteX4" fmla="*/ 1143000 w 2109788"/>
              <a:gd name="connsiteY4" fmla="*/ 2563813 h 6202363"/>
              <a:gd name="connsiteX5" fmla="*/ 723900 w 2109788"/>
              <a:gd name="connsiteY5" fmla="*/ 3725863 h 6202363"/>
              <a:gd name="connsiteX6" fmla="*/ 447675 w 2109788"/>
              <a:gd name="connsiteY6" fmla="*/ 4583113 h 6202363"/>
              <a:gd name="connsiteX7" fmla="*/ 190500 w 2109788"/>
              <a:gd name="connsiteY7" fmla="*/ 5449888 h 6202363"/>
              <a:gd name="connsiteX8" fmla="*/ 0 w 2109788"/>
              <a:gd name="connsiteY8" fmla="*/ 6202363 h 6202363"/>
              <a:gd name="connsiteX0" fmla="*/ 962025 w 1476375"/>
              <a:gd name="connsiteY0" fmla="*/ 0 h 5334000"/>
              <a:gd name="connsiteX1" fmla="*/ 1247775 w 1476375"/>
              <a:gd name="connsiteY1" fmla="*/ 114300 h 5334000"/>
              <a:gd name="connsiteX2" fmla="*/ 1428750 w 1476375"/>
              <a:gd name="connsiteY2" fmla="*/ 361950 h 5334000"/>
              <a:gd name="connsiteX3" fmla="*/ 1428750 w 1476375"/>
              <a:gd name="connsiteY3" fmla="*/ 790575 h 5334000"/>
              <a:gd name="connsiteX4" fmla="*/ 1143000 w 1476375"/>
              <a:gd name="connsiteY4" fmla="*/ 1695450 h 5334000"/>
              <a:gd name="connsiteX5" fmla="*/ 723900 w 1476375"/>
              <a:gd name="connsiteY5" fmla="*/ 2857500 h 5334000"/>
              <a:gd name="connsiteX6" fmla="*/ 447675 w 1476375"/>
              <a:gd name="connsiteY6" fmla="*/ 3714750 h 5334000"/>
              <a:gd name="connsiteX7" fmla="*/ 190500 w 1476375"/>
              <a:gd name="connsiteY7" fmla="*/ 4581525 h 5334000"/>
              <a:gd name="connsiteX8" fmla="*/ 0 w 1476375"/>
              <a:gd name="connsiteY8" fmla="*/ 5334000 h 5334000"/>
              <a:gd name="connsiteX0" fmla="*/ 648072 w 1476375"/>
              <a:gd name="connsiteY0" fmla="*/ 0 h 5334000"/>
              <a:gd name="connsiteX1" fmla="*/ 1247775 w 1476375"/>
              <a:gd name="connsiteY1" fmla="*/ 114300 h 5334000"/>
              <a:gd name="connsiteX2" fmla="*/ 1428750 w 1476375"/>
              <a:gd name="connsiteY2" fmla="*/ 361950 h 5334000"/>
              <a:gd name="connsiteX3" fmla="*/ 1428750 w 1476375"/>
              <a:gd name="connsiteY3" fmla="*/ 790575 h 5334000"/>
              <a:gd name="connsiteX4" fmla="*/ 1143000 w 1476375"/>
              <a:gd name="connsiteY4" fmla="*/ 1695450 h 5334000"/>
              <a:gd name="connsiteX5" fmla="*/ 723900 w 1476375"/>
              <a:gd name="connsiteY5" fmla="*/ 2857500 h 5334000"/>
              <a:gd name="connsiteX6" fmla="*/ 447675 w 1476375"/>
              <a:gd name="connsiteY6" fmla="*/ 3714750 h 5334000"/>
              <a:gd name="connsiteX7" fmla="*/ 190500 w 1476375"/>
              <a:gd name="connsiteY7" fmla="*/ 4581525 h 5334000"/>
              <a:gd name="connsiteX8" fmla="*/ 0 w 1476375"/>
              <a:gd name="connsiteY8" fmla="*/ 5334000 h 5334000"/>
              <a:gd name="connsiteX0" fmla="*/ 648072 w 1476375"/>
              <a:gd name="connsiteY0" fmla="*/ 0 h 5334000"/>
              <a:gd name="connsiteX1" fmla="*/ 955576 w 1476375"/>
              <a:gd name="connsiteY1" fmla="*/ 66253 h 5334000"/>
              <a:gd name="connsiteX2" fmla="*/ 1247775 w 1476375"/>
              <a:gd name="connsiteY2" fmla="*/ 114300 h 5334000"/>
              <a:gd name="connsiteX3" fmla="*/ 1428750 w 1476375"/>
              <a:gd name="connsiteY3" fmla="*/ 361950 h 5334000"/>
              <a:gd name="connsiteX4" fmla="*/ 1428750 w 1476375"/>
              <a:gd name="connsiteY4" fmla="*/ 790575 h 5334000"/>
              <a:gd name="connsiteX5" fmla="*/ 1143000 w 1476375"/>
              <a:gd name="connsiteY5" fmla="*/ 1695450 h 5334000"/>
              <a:gd name="connsiteX6" fmla="*/ 723900 w 1476375"/>
              <a:gd name="connsiteY6" fmla="*/ 2857500 h 5334000"/>
              <a:gd name="connsiteX7" fmla="*/ 447675 w 1476375"/>
              <a:gd name="connsiteY7" fmla="*/ 3714750 h 5334000"/>
              <a:gd name="connsiteX8" fmla="*/ 190500 w 1476375"/>
              <a:gd name="connsiteY8" fmla="*/ 4581525 h 5334000"/>
              <a:gd name="connsiteX9" fmla="*/ 0 w 1476375"/>
              <a:gd name="connsiteY9" fmla="*/ 5334000 h 5334000"/>
              <a:gd name="connsiteX0" fmla="*/ 648072 w 1476375"/>
              <a:gd name="connsiteY0" fmla="*/ 19050 h 5353050"/>
              <a:gd name="connsiteX1" fmla="*/ 1008112 w 1476375"/>
              <a:gd name="connsiteY1" fmla="*/ 19050 h 5353050"/>
              <a:gd name="connsiteX2" fmla="*/ 1247775 w 1476375"/>
              <a:gd name="connsiteY2" fmla="*/ 133350 h 5353050"/>
              <a:gd name="connsiteX3" fmla="*/ 1428750 w 1476375"/>
              <a:gd name="connsiteY3" fmla="*/ 381000 h 5353050"/>
              <a:gd name="connsiteX4" fmla="*/ 1428750 w 1476375"/>
              <a:gd name="connsiteY4" fmla="*/ 809625 h 5353050"/>
              <a:gd name="connsiteX5" fmla="*/ 1143000 w 1476375"/>
              <a:gd name="connsiteY5" fmla="*/ 1714500 h 5353050"/>
              <a:gd name="connsiteX6" fmla="*/ 723900 w 1476375"/>
              <a:gd name="connsiteY6" fmla="*/ 2876550 h 5353050"/>
              <a:gd name="connsiteX7" fmla="*/ 447675 w 1476375"/>
              <a:gd name="connsiteY7" fmla="*/ 3733800 h 5353050"/>
              <a:gd name="connsiteX8" fmla="*/ 190500 w 1476375"/>
              <a:gd name="connsiteY8" fmla="*/ 4600575 h 5353050"/>
              <a:gd name="connsiteX9" fmla="*/ 0 w 1476375"/>
              <a:gd name="connsiteY9" fmla="*/ 5353050 h 535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6375" h="5353050">
                <a:moveTo>
                  <a:pt x="648072" y="19050"/>
                </a:moveTo>
                <a:cubicBezTo>
                  <a:pt x="699323" y="30092"/>
                  <a:pt x="908162" y="0"/>
                  <a:pt x="1008112" y="19050"/>
                </a:cubicBezTo>
                <a:cubicBezTo>
                  <a:pt x="1108063" y="38100"/>
                  <a:pt x="1177669" y="73025"/>
                  <a:pt x="1247775" y="133350"/>
                </a:cubicBezTo>
                <a:cubicBezTo>
                  <a:pt x="1317881" y="193675"/>
                  <a:pt x="1398588" y="268288"/>
                  <a:pt x="1428750" y="381000"/>
                </a:cubicBezTo>
                <a:cubicBezTo>
                  <a:pt x="1458912" y="493712"/>
                  <a:pt x="1476375" y="587375"/>
                  <a:pt x="1428750" y="809625"/>
                </a:cubicBezTo>
                <a:cubicBezTo>
                  <a:pt x="1381125" y="1031875"/>
                  <a:pt x="1260475" y="1370012"/>
                  <a:pt x="1143000" y="1714500"/>
                </a:cubicBezTo>
                <a:cubicBezTo>
                  <a:pt x="1025525" y="2058988"/>
                  <a:pt x="839788" y="2540000"/>
                  <a:pt x="723900" y="2876550"/>
                </a:cubicBezTo>
                <a:cubicBezTo>
                  <a:pt x="608013" y="3213100"/>
                  <a:pt x="536575" y="3446463"/>
                  <a:pt x="447675" y="3733800"/>
                </a:cubicBezTo>
                <a:cubicBezTo>
                  <a:pt x="358775" y="4021137"/>
                  <a:pt x="265113" y="4330700"/>
                  <a:pt x="190500" y="4600575"/>
                </a:cubicBezTo>
                <a:cubicBezTo>
                  <a:pt x="115888" y="4870450"/>
                  <a:pt x="57944" y="5111750"/>
                  <a:pt x="0" y="535305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 l="35592" t="30240" r="21883" b="19361"/>
          <a:stretch>
            <a:fillRect/>
          </a:stretch>
        </p:blipFill>
        <p:spPr bwMode="auto">
          <a:xfrm>
            <a:off x="-1" y="0"/>
            <a:ext cx="3374947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243" t="33600" r="53068" b="53800"/>
          <a:stretch>
            <a:fillRect/>
          </a:stretch>
        </p:blipFill>
        <p:spPr bwMode="auto">
          <a:xfrm>
            <a:off x="467544" y="476672"/>
            <a:ext cx="3456384" cy="61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5592" t="30240" r="21883" b="19361"/>
          <a:stretch>
            <a:fillRect/>
          </a:stretch>
        </p:blipFill>
        <p:spPr bwMode="auto">
          <a:xfrm>
            <a:off x="5436096" y="0"/>
            <a:ext cx="3275856" cy="227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/>
          <a:srcRect l="2362" t="36959" r="74013" b="51361"/>
          <a:stretch>
            <a:fillRect/>
          </a:stretch>
        </p:blipFill>
        <p:spPr bwMode="auto">
          <a:xfrm>
            <a:off x="467544" y="1772816"/>
            <a:ext cx="2016224" cy="56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07504" y="2348880"/>
            <a:ext cx="8928992" cy="7200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79512" y="2348880"/>
            <a:ext cx="86409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Ce sont les courbes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titre massique en vapeur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ou 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5" cstate="print"/>
          <a:srcRect l="35910" t="30760" r="6919" b="12961"/>
          <a:stretch>
            <a:fillRect/>
          </a:stretch>
        </p:blipFill>
        <p:spPr bwMode="auto">
          <a:xfrm>
            <a:off x="1475656" y="3140968"/>
            <a:ext cx="598203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rme libre 10"/>
          <p:cNvSpPr/>
          <p:nvPr/>
        </p:nvSpPr>
        <p:spPr>
          <a:xfrm>
            <a:off x="2771800" y="3711260"/>
            <a:ext cx="1952162" cy="2236655"/>
          </a:xfrm>
          <a:custGeom>
            <a:avLst/>
            <a:gdLst>
              <a:gd name="connsiteX0" fmla="*/ 0 w 1993900"/>
              <a:gd name="connsiteY0" fmla="*/ 2374900 h 2374900"/>
              <a:gd name="connsiteX1" fmla="*/ 44450 w 1993900"/>
              <a:gd name="connsiteY1" fmla="*/ 1841500 h 2374900"/>
              <a:gd name="connsiteX2" fmla="*/ 146050 w 1993900"/>
              <a:gd name="connsiteY2" fmla="*/ 1168400 h 2374900"/>
              <a:gd name="connsiteX3" fmla="*/ 336550 w 1993900"/>
              <a:gd name="connsiteY3" fmla="*/ 666750 h 2374900"/>
              <a:gd name="connsiteX4" fmla="*/ 692150 w 1993900"/>
              <a:gd name="connsiteY4" fmla="*/ 330200 h 2374900"/>
              <a:gd name="connsiteX5" fmla="*/ 1174750 w 1993900"/>
              <a:gd name="connsiteY5" fmla="*/ 133350 h 2374900"/>
              <a:gd name="connsiteX6" fmla="*/ 1600200 w 1993900"/>
              <a:gd name="connsiteY6" fmla="*/ 25400 h 2374900"/>
              <a:gd name="connsiteX7" fmla="*/ 1993900 w 1993900"/>
              <a:gd name="connsiteY7" fmla="*/ 0 h 237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3900" h="2374900">
                <a:moveTo>
                  <a:pt x="0" y="2374900"/>
                </a:moveTo>
                <a:cubicBezTo>
                  <a:pt x="10054" y="2208741"/>
                  <a:pt x="20108" y="2042583"/>
                  <a:pt x="44450" y="1841500"/>
                </a:cubicBezTo>
                <a:cubicBezTo>
                  <a:pt x="68792" y="1640417"/>
                  <a:pt x="97367" y="1364192"/>
                  <a:pt x="146050" y="1168400"/>
                </a:cubicBezTo>
                <a:cubicBezTo>
                  <a:pt x="194733" y="972608"/>
                  <a:pt x="245533" y="806450"/>
                  <a:pt x="336550" y="666750"/>
                </a:cubicBezTo>
                <a:cubicBezTo>
                  <a:pt x="427567" y="527050"/>
                  <a:pt x="552450" y="419100"/>
                  <a:pt x="692150" y="330200"/>
                </a:cubicBezTo>
                <a:cubicBezTo>
                  <a:pt x="831850" y="241300"/>
                  <a:pt x="1023408" y="184150"/>
                  <a:pt x="1174750" y="133350"/>
                </a:cubicBezTo>
                <a:cubicBezTo>
                  <a:pt x="1326092" y="82550"/>
                  <a:pt x="1463675" y="47625"/>
                  <a:pt x="1600200" y="25400"/>
                </a:cubicBezTo>
                <a:cubicBezTo>
                  <a:pt x="1736725" y="3175"/>
                  <a:pt x="1865312" y="1587"/>
                  <a:pt x="1993900" y="0"/>
                </a:cubicBezTo>
              </a:path>
            </a:pathLst>
          </a:custGeom>
          <a:ln w="57150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4716016" y="3717032"/>
            <a:ext cx="906522" cy="2308420"/>
          </a:xfrm>
          <a:custGeom>
            <a:avLst/>
            <a:gdLst>
              <a:gd name="connsiteX0" fmla="*/ 0 w 976842"/>
              <a:gd name="connsiteY0" fmla="*/ 0 h 2451100"/>
              <a:gd name="connsiteX1" fmla="*/ 171450 w 976842"/>
              <a:gd name="connsiteY1" fmla="*/ 38100 h 2451100"/>
              <a:gd name="connsiteX2" fmla="*/ 431800 w 976842"/>
              <a:gd name="connsiteY2" fmla="*/ 203200 h 2451100"/>
              <a:gd name="connsiteX3" fmla="*/ 666750 w 976842"/>
              <a:gd name="connsiteY3" fmla="*/ 431800 h 2451100"/>
              <a:gd name="connsiteX4" fmla="*/ 863600 w 976842"/>
              <a:gd name="connsiteY4" fmla="*/ 711200 h 2451100"/>
              <a:gd name="connsiteX5" fmla="*/ 939800 w 976842"/>
              <a:gd name="connsiteY5" fmla="*/ 977900 h 2451100"/>
              <a:gd name="connsiteX6" fmla="*/ 958850 w 976842"/>
              <a:gd name="connsiteY6" fmla="*/ 1123950 h 2451100"/>
              <a:gd name="connsiteX7" fmla="*/ 831850 w 976842"/>
              <a:gd name="connsiteY7" fmla="*/ 1371600 h 2451100"/>
              <a:gd name="connsiteX8" fmla="*/ 584200 w 976842"/>
              <a:gd name="connsiteY8" fmla="*/ 1670050 h 2451100"/>
              <a:gd name="connsiteX9" fmla="*/ 368300 w 976842"/>
              <a:gd name="connsiteY9" fmla="*/ 1911350 h 2451100"/>
              <a:gd name="connsiteX10" fmla="*/ 203200 w 976842"/>
              <a:gd name="connsiteY10" fmla="*/ 2165350 h 2451100"/>
              <a:gd name="connsiteX11" fmla="*/ 120650 w 976842"/>
              <a:gd name="connsiteY11" fmla="*/ 2451100 h 2451100"/>
              <a:gd name="connsiteX0" fmla="*/ 0 w 976842"/>
              <a:gd name="connsiteY0" fmla="*/ 0 h 2451100"/>
              <a:gd name="connsiteX1" fmla="*/ 171450 w 976842"/>
              <a:gd name="connsiteY1" fmla="*/ 38100 h 2451100"/>
              <a:gd name="connsiteX2" fmla="*/ 431800 w 976842"/>
              <a:gd name="connsiteY2" fmla="*/ 203200 h 2451100"/>
              <a:gd name="connsiteX3" fmla="*/ 666750 w 976842"/>
              <a:gd name="connsiteY3" fmla="*/ 431800 h 2451100"/>
              <a:gd name="connsiteX4" fmla="*/ 863600 w 976842"/>
              <a:gd name="connsiteY4" fmla="*/ 711200 h 2451100"/>
              <a:gd name="connsiteX5" fmla="*/ 939800 w 976842"/>
              <a:gd name="connsiteY5" fmla="*/ 977900 h 2451100"/>
              <a:gd name="connsiteX6" fmla="*/ 958850 w 976842"/>
              <a:gd name="connsiteY6" fmla="*/ 1123950 h 2451100"/>
              <a:gd name="connsiteX7" fmla="*/ 831850 w 976842"/>
              <a:gd name="connsiteY7" fmla="*/ 1371600 h 2451100"/>
              <a:gd name="connsiteX8" fmla="*/ 525992 w 976842"/>
              <a:gd name="connsiteY8" fmla="*/ 1682092 h 2451100"/>
              <a:gd name="connsiteX9" fmla="*/ 368300 w 976842"/>
              <a:gd name="connsiteY9" fmla="*/ 1911350 h 2451100"/>
              <a:gd name="connsiteX10" fmla="*/ 203200 w 976842"/>
              <a:gd name="connsiteY10" fmla="*/ 2165350 h 2451100"/>
              <a:gd name="connsiteX11" fmla="*/ 120650 w 976842"/>
              <a:gd name="connsiteY11" fmla="*/ 2451100 h 2451100"/>
              <a:gd name="connsiteX0" fmla="*/ 0 w 977723"/>
              <a:gd name="connsiteY0" fmla="*/ 0 h 2451100"/>
              <a:gd name="connsiteX1" fmla="*/ 171450 w 977723"/>
              <a:gd name="connsiteY1" fmla="*/ 38100 h 2451100"/>
              <a:gd name="connsiteX2" fmla="*/ 431800 w 977723"/>
              <a:gd name="connsiteY2" fmla="*/ 203200 h 2451100"/>
              <a:gd name="connsiteX3" fmla="*/ 666750 w 977723"/>
              <a:gd name="connsiteY3" fmla="*/ 431800 h 2451100"/>
              <a:gd name="connsiteX4" fmla="*/ 863600 w 977723"/>
              <a:gd name="connsiteY4" fmla="*/ 711200 h 2451100"/>
              <a:gd name="connsiteX5" fmla="*/ 939800 w 977723"/>
              <a:gd name="connsiteY5" fmla="*/ 977900 h 2451100"/>
              <a:gd name="connsiteX6" fmla="*/ 958850 w 977723"/>
              <a:gd name="connsiteY6" fmla="*/ 1123950 h 2451100"/>
              <a:gd name="connsiteX7" fmla="*/ 826559 w 977723"/>
              <a:gd name="connsiteY7" fmla="*/ 1376257 h 2451100"/>
              <a:gd name="connsiteX8" fmla="*/ 525992 w 977723"/>
              <a:gd name="connsiteY8" fmla="*/ 1682092 h 2451100"/>
              <a:gd name="connsiteX9" fmla="*/ 368300 w 977723"/>
              <a:gd name="connsiteY9" fmla="*/ 1911350 h 2451100"/>
              <a:gd name="connsiteX10" fmla="*/ 203200 w 977723"/>
              <a:gd name="connsiteY10" fmla="*/ 2165350 h 2451100"/>
              <a:gd name="connsiteX11" fmla="*/ 120650 w 977723"/>
              <a:gd name="connsiteY11" fmla="*/ 2451100 h 2451100"/>
              <a:gd name="connsiteX0" fmla="*/ 0 w 945973"/>
              <a:gd name="connsiteY0" fmla="*/ 0 h 2451100"/>
              <a:gd name="connsiteX1" fmla="*/ 171450 w 945973"/>
              <a:gd name="connsiteY1" fmla="*/ 38100 h 2451100"/>
              <a:gd name="connsiteX2" fmla="*/ 431800 w 945973"/>
              <a:gd name="connsiteY2" fmla="*/ 203200 h 2451100"/>
              <a:gd name="connsiteX3" fmla="*/ 666750 w 945973"/>
              <a:gd name="connsiteY3" fmla="*/ 431800 h 2451100"/>
              <a:gd name="connsiteX4" fmla="*/ 863600 w 945973"/>
              <a:gd name="connsiteY4" fmla="*/ 711200 h 2451100"/>
              <a:gd name="connsiteX5" fmla="*/ 939800 w 945973"/>
              <a:gd name="connsiteY5" fmla="*/ 977900 h 2451100"/>
              <a:gd name="connsiteX6" fmla="*/ 826559 w 945973"/>
              <a:gd name="connsiteY6" fmla="*/ 1376257 h 2451100"/>
              <a:gd name="connsiteX7" fmla="*/ 525992 w 945973"/>
              <a:gd name="connsiteY7" fmla="*/ 1682092 h 2451100"/>
              <a:gd name="connsiteX8" fmla="*/ 368300 w 945973"/>
              <a:gd name="connsiteY8" fmla="*/ 1911350 h 2451100"/>
              <a:gd name="connsiteX9" fmla="*/ 203200 w 945973"/>
              <a:gd name="connsiteY9" fmla="*/ 2165350 h 2451100"/>
              <a:gd name="connsiteX10" fmla="*/ 120650 w 945973"/>
              <a:gd name="connsiteY10" fmla="*/ 2451100 h 2451100"/>
              <a:gd name="connsiteX0" fmla="*/ 0 w 945973"/>
              <a:gd name="connsiteY0" fmla="*/ 0 h 2451100"/>
              <a:gd name="connsiteX1" fmla="*/ 171450 w 945973"/>
              <a:gd name="connsiteY1" fmla="*/ 38100 h 2451100"/>
              <a:gd name="connsiteX2" fmla="*/ 431800 w 945973"/>
              <a:gd name="connsiteY2" fmla="*/ 203200 h 2451100"/>
              <a:gd name="connsiteX3" fmla="*/ 666750 w 945973"/>
              <a:gd name="connsiteY3" fmla="*/ 431800 h 2451100"/>
              <a:gd name="connsiteX4" fmla="*/ 863600 w 945973"/>
              <a:gd name="connsiteY4" fmla="*/ 711200 h 2451100"/>
              <a:gd name="connsiteX5" fmla="*/ 939800 w 945973"/>
              <a:gd name="connsiteY5" fmla="*/ 977900 h 2451100"/>
              <a:gd name="connsiteX6" fmla="*/ 826559 w 945973"/>
              <a:gd name="connsiteY6" fmla="*/ 1376257 h 2451100"/>
              <a:gd name="connsiteX7" fmla="*/ 525992 w 945973"/>
              <a:gd name="connsiteY7" fmla="*/ 1682092 h 2451100"/>
              <a:gd name="connsiteX8" fmla="*/ 368300 w 945973"/>
              <a:gd name="connsiteY8" fmla="*/ 1911350 h 2451100"/>
              <a:gd name="connsiteX9" fmla="*/ 203200 w 945973"/>
              <a:gd name="connsiteY9" fmla="*/ 2165350 h 2451100"/>
              <a:gd name="connsiteX10" fmla="*/ 120650 w 945973"/>
              <a:gd name="connsiteY10" fmla="*/ 24511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5973" h="2451100">
                <a:moveTo>
                  <a:pt x="0" y="0"/>
                </a:moveTo>
                <a:cubicBezTo>
                  <a:pt x="49741" y="2116"/>
                  <a:pt x="99483" y="4233"/>
                  <a:pt x="171450" y="38100"/>
                </a:cubicBezTo>
                <a:cubicBezTo>
                  <a:pt x="243417" y="71967"/>
                  <a:pt x="349250" y="137583"/>
                  <a:pt x="431800" y="203200"/>
                </a:cubicBezTo>
                <a:cubicBezTo>
                  <a:pt x="514350" y="268817"/>
                  <a:pt x="594783" y="347133"/>
                  <a:pt x="666750" y="431800"/>
                </a:cubicBezTo>
                <a:cubicBezTo>
                  <a:pt x="738717" y="516467"/>
                  <a:pt x="818092" y="620183"/>
                  <a:pt x="863600" y="711200"/>
                </a:cubicBezTo>
                <a:cubicBezTo>
                  <a:pt x="909108" y="802217"/>
                  <a:pt x="945973" y="867057"/>
                  <a:pt x="939800" y="977900"/>
                </a:cubicBezTo>
                <a:cubicBezTo>
                  <a:pt x="933627" y="1088743"/>
                  <a:pt x="895527" y="1258892"/>
                  <a:pt x="826559" y="1376257"/>
                </a:cubicBezTo>
                <a:cubicBezTo>
                  <a:pt x="757591" y="1493622"/>
                  <a:pt x="602368" y="1592910"/>
                  <a:pt x="525992" y="1682092"/>
                </a:cubicBezTo>
                <a:cubicBezTo>
                  <a:pt x="449616" y="1771274"/>
                  <a:pt x="422099" y="1830807"/>
                  <a:pt x="368300" y="1911350"/>
                </a:cubicBezTo>
                <a:cubicBezTo>
                  <a:pt x="314501" y="1991893"/>
                  <a:pt x="244475" y="2075392"/>
                  <a:pt x="203200" y="2165350"/>
                </a:cubicBezTo>
                <a:cubicBezTo>
                  <a:pt x="161925" y="2255308"/>
                  <a:pt x="141287" y="2353204"/>
                  <a:pt x="120650" y="24511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71800" y="3212976"/>
            <a:ext cx="36724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(liquide saturant)</a:t>
            </a:r>
            <a:endParaRPr kumimoji="0" lang="fr-FR" sz="3200" b="1" i="0" u="none" strike="noStrike" cap="none" normalizeH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580112" y="3933056"/>
            <a:ext cx="33123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1 </a:t>
            </a: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(vapeur saturante)</a:t>
            </a:r>
            <a:endParaRPr lang="fr-FR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Connecteur droit avec flèche 14"/>
          <p:cNvCxnSpPr>
            <a:endCxn id="17" idx="3"/>
          </p:cNvCxnSpPr>
          <p:nvPr/>
        </p:nvCxnSpPr>
        <p:spPr>
          <a:xfrm flipH="1">
            <a:off x="2555776" y="6050880"/>
            <a:ext cx="574100" cy="294444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1043608" y="6093296"/>
            <a:ext cx="1512168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fr-FR" sz="2400" baseline="-25000" dirty="0" smtClean="0">
                <a:solidFill>
                  <a:schemeClr val="tx1"/>
                </a:solidFill>
                <a:latin typeface="Arial Black" pitchFamily="34" charset="0"/>
              </a:rPr>
              <a:t>V</a:t>
            </a:r>
            <a:r>
              <a:rPr lang="fr-FR" sz="2400" dirty="0" smtClean="0">
                <a:solidFill>
                  <a:schemeClr val="tx1"/>
                </a:solidFill>
                <a:latin typeface="Arial Black" pitchFamily="34" charset="0"/>
              </a:rPr>
              <a:t> = 0,2</a:t>
            </a:r>
            <a:endParaRPr lang="fr-F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4016006" y="6021288"/>
            <a:ext cx="472703" cy="432048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à coins arrondis 22"/>
          <p:cNvSpPr/>
          <p:nvPr/>
        </p:nvSpPr>
        <p:spPr>
          <a:xfrm>
            <a:off x="4572000" y="6165304"/>
            <a:ext cx="1512168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fr-FR" sz="2400" baseline="-25000" dirty="0" smtClean="0">
                <a:solidFill>
                  <a:schemeClr val="tx1"/>
                </a:solidFill>
                <a:latin typeface="Arial Black" pitchFamily="34" charset="0"/>
              </a:rPr>
              <a:t>V</a:t>
            </a:r>
            <a:r>
              <a:rPr lang="fr-FR" sz="2400" dirty="0" smtClean="0">
                <a:solidFill>
                  <a:schemeClr val="tx1"/>
                </a:solidFill>
                <a:latin typeface="Arial Black" pitchFamily="34" charset="0"/>
              </a:rPr>
              <a:t> = 0,7</a:t>
            </a:r>
            <a:endParaRPr lang="fr-F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/>
      <p:bldP spid="11" grpId="0" animBg="1"/>
      <p:bldP spid="12" grpId="0" animBg="1"/>
      <p:bldP spid="13" grpId="0"/>
      <p:bldP spid="14" grpId="0"/>
      <p:bldP spid="17" grpId="0" animBg="1"/>
      <p:bldP spid="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l="37328" t="49559" r="21094" b="15161"/>
          <a:stretch>
            <a:fillRect/>
          </a:stretch>
        </p:blipFill>
        <p:spPr bwMode="auto">
          <a:xfrm>
            <a:off x="251520" y="-1"/>
            <a:ext cx="4016222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e libre 3"/>
          <p:cNvSpPr/>
          <p:nvPr/>
        </p:nvSpPr>
        <p:spPr>
          <a:xfrm>
            <a:off x="1531345" y="440675"/>
            <a:ext cx="5596568" cy="5376231"/>
          </a:xfrm>
          <a:custGeom>
            <a:avLst/>
            <a:gdLst>
              <a:gd name="connsiteX0" fmla="*/ 0 w 5596568"/>
              <a:gd name="connsiteY0" fmla="*/ 5376231 h 5376231"/>
              <a:gd name="connsiteX1" fmla="*/ 506775 w 5596568"/>
              <a:gd name="connsiteY1" fmla="*/ 4351662 h 5376231"/>
              <a:gd name="connsiteX2" fmla="*/ 1266939 w 5596568"/>
              <a:gd name="connsiteY2" fmla="*/ 3150824 h 5376231"/>
              <a:gd name="connsiteX3" fmla="*/ 2126255 w 5596568"/>
              <a:gd name="connsiteY3" fmla="*/ 2115238 h 5376231"/>
              <a:gd name="connsiteX4" fmla="*/ 3073706 w 5596568"/>
              <a:gd name="connsiteY4" fmla="*/ 1244906 h 5376231"/>
              <a:gd name="connsiteX5" fmla="*/ 4032173 w 5596568"/>
              <a:gd name="connsiteY5" fmla="*/ 572877 h 5376231"/>
              <a:gd name="connsiteX6" fmla="*/ 4737253 w 5596568"/>
              <a:gd name="connsiteY6" fmla="*/ 198303 h 5376231"/>
              <a:gd name="connsiteX7" fmla="*/ 5111826 w 5596568"/>
              <a:gd name="connsiteY7" fmla="*/ 55084 h 5376231"/>
              <a:gd name="connsiteX8" fmla="*/ 5596568 w 5596568"/>
              <a:gd name="connsiteY8" fmla="*/ 0 h 537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6568" h="5376231">
                <a:moveTo>
                  <a:pt x="0" y="5376231"/>
                </a:moveTo>
                <a:cubicBezTo>
                  <a:pt x="147809" y="5049397"/>
                  <a:pt x="295619" y="4722563"/>
                  <a:pt x="506775" y="4351662"/>
                </a:cubicBezTo>
                <a:cubicBezTo>
                  <a:pt x="717932" y="3980761"/>
                  <a:pt x="997026" y="3523561"/>
                  <a:pt x="1266939" y="3150824"/>
                </a:cubicBezTo>
                <a:cubicBezTo>
                  <a:pt x="1536852" y="2778087"/>
                  <a:pt x="1825127" y="2432891"/>
                  <a:pt x="2126255" y="2115238"/>
                </a:cubicBezTo>
                <a:cubicBezTo>
                  <a:pt x="2427383" y="1797585"/>
                  <a:pt x="2756053" y="1501966"/>
                  <a:pt x="3073706" y="1244906"/>
                </a:cubicBezTo>
                <a:cubicBezTo>
                  <a:pt x="3391359" y="987846"/>
                  <a:pt x="3754915" y="747311"/>
                  <a:pt x="4032173" y="572877"/>
                </a:cubicBezTo>
                <a:cubicBezTo>
                  <a:pt x="4309431" y="398443"/>
                  <a:pt x="4557311" y="284602"/>
                  <a:pt x="4737253" y="198303"/>
                </a:cubicBezTo>
                <a:cubicBezTo>
                  <a:pt x="4917195" y="112004"/>
                  <a:pt x="4968607" y="88134"/>
                  <a:pt x="5111826" y="55084"/>
                </a:cubicBezTo>
                <a:cubicBezTo>
                  <a:pt x="5255045" y="22034"/>
                  <a:pt x="5425806" y="11017"/>
                  <a:pt x="559656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2093205" y="451692"/>
            <a:ext cx="5012675" cy="5376231"/>
          </a:xfrm>
          <a:custGeom>
            <a:avLst/>
            <a:gdLst>
              <a:gd name="connsiteX0" fmla="*/ 0 w 5012675"/>
              <a:gd name="connsiteY0" fmla="*/ 5376231 h 5376231"/>
              <a:gd name="connsiteX1" fmla="*/ 462708 w 5012675"/>
              <a:gd name="connsiteY1" fmla="*/ 4417763 h 5376231"/>
              <a:gd name="connsiteX2" fmla="*/ 1079653 w 5012675"/>
              <a:gd name="connsiteY2" fmla="*/ 3349127 h 5376231"/>
              <a:gd name="connsiteX3" fmla="*/ 1751682 w 5012675"/>
              <a:gd name="connsiteY3" fmla="*/ 2401677 h 5376231"/>
              <a:gd name="connsiteX4" fmla="*/ 2544896 w 5012675"/>
              <a:gd name="connsiteY4" fmla="*/ 1553378 h 5376231"/>
              <a:gd name="connsiteX5" fmla="*/ 3393195 w 5012675"/>
              <a:gd name="connsiteY5" fmla="*/ 804231 h 5376231"/>
              <a:gd name="connsiteX6" fmla="*/ 4032173 w 5012675"/>
              <a:gd name="connsiteY6" fmla="*/ 363556 h 5376231"/>
              <a:gd name="connsiteX7" fmla="*/ 4538949 w 5012675"/>
              <a:gd name="connsiteY7" fmla="*/ 88135 h 5376231"/>
              <a:gd name="connsiteX8" fmla="*/ 5012675 w 5012675"/>
              <a:gd name="connsiteY8" fmla="*/ 0 h 537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2675" h="5376231">
                <a:moveTo>
                  <a:pt x="0" y="5376231"/>
                </a:moveTo>
                <a:cubicBezTo>
                  <a:pt x="141383" y="5065922"/>
                  <a:pt x="282766" y="4755614"/>
                  <a:pt x="462708" y="4417763"/>
                </a:cubicBezTo>
                <a:cubicBezTo>
                  <a:pt x="642650" y="4079912"/>
                  <a:pt x="864824" y="3685141"/>
                  <a:pt x="1079653" y="3349127"/>
                </a:cubicBezTo>
                <a:cubicBezTo>
                  <a:pt x="1294482" y="3013113"/>
                  <a:pt x="1507475" y="2700968"/>
                  <a:pt x="1751682" y="2401677"/>
                </a:cubicBezTo>
                <a:cubicBezTo>
                  <a:pt x="1995889" y="2102386"/>
                  <a:pt x="2271311" y="1819619"/>
                  <a:pt x="2544896" y="1553378"/>
                </a:cubicBezTo>
                <a:cubicBezTo>
                  <a:pt x="2818481" y="1287137"/>
                  <a:pt x="3145316" y="1002535"/>
                  <a:pt x="3393195" y="804231"/>
                </a:cubicBezTo>
                <a:cubicBezTo>
                  <a:pt x="3641074" y="605927"/>
                  <a:pt x="3841214" y="482905"/>
                  <a:pt x="4032173" y="363556"/>
                </a:cubicBezTo>
                <a:cubicBezTo>
                  <a:pt x="4223132" y="244207"/>
                  <a:pt x="4375532" y="148728"/>
                  <a:pt x="4538949" y="88135"/>
                </a:cubicBezTo>
                <a:cubicBezTo>
                  <a:pt x="4702366" y="27542"/>
                  <a:pt x="4857520" y="13771"/>
                  <a:pt x="5012675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2655065" y="462708"/>
            <a:ext cx="4417764" cy="5354198"/>
          </a:xfrm>
          <a:custGeom>
            <a:avLst/>
            <a:gdLst>
              <a:gd name="connsiteX0" fmla="*/ 0 w 4417764"/>
              <a:gd name="connsiteY0" fmla="*/ 5354198 h 5354198"/>
              <a:gd name="connsiteX1" fmla="*/ 528810 w 4417764"/>
              <a:gd name="connsiteY1" fmla="*/ 4197427 h 5354198"/>
              <a:gd name="connsiteX2" fmla="*/ 1123721 w 4417764"/>
              <a:gd name="connsiteY2" fmla="*/ 3172858 h 5354198"/>
              <a:gd name="connsiteX3" fmla="*/ 1575412 w 4417764"/>
              <a:gd name="connsiteY3" fmla="*/ 2478796 h 5354198"/>
              <a:gd name="connsiteX4" fmla="*/ 2291508 w 4417764"/>
              <a:gd name="connsiteY4" fmla="*/ 1630497 h 5354198"/>
              <a:gd name="connsiteX5" fmla="*/ 2941504 w 4417764"/>
              <a:gd name="connsiteY5" fmla="*/ 980502 h 5354198"/>
              <a:gd name="connsiteX6" fmla="*/ 3723701 w 4417764"/>
              <a:gd name="connsiteY6" fmla="*/ 341523 h 5354198"/>
              <a:gd name="connsiteX7" fmla="*/ 4153359 w 4417764"/>
              <a:gd name="connsiteY7" fmla="*/ 77119 h 5354198"/>
              <a:gd name="connsiteX8" fmla="*/ 4417764 w 4417764"/>
              <a:gd name="connsiteY8" fmla="*/ 0 h 535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7764" h="5354198">
                <a:moveTo>
                  <a:pt x="0" y="5354198"/>
                </a:moveTo>
                <a:cubicBezTo>
                  <a:pt x="170761" y="4957591"/>
                  <a:pt x="341523" y="4560984"/>
                  <a:pt x="528810" y="4197427"/>
                </a:cubicBezTo>
                <a:cubicBezTo>
                  <a:pt x="716097" y="3833870"/>
                  <a:pt x="949287" y="3459296"/>
                  <a:pt x="1123721" y="3172858"/>
                </a:cubicBezTo>
                <a:cubicBezTo>
                  <a:pt x="1298155" y="2886420"/>
                  <a:pt x="1380781" y="2735856"/>
                  <a:pt x="1575412" y="2478796"/>
                </a:cubicBezTo>
                <a:cubicBezTo>
                  <a:pt x="1770043" y="2221736"/>
                  <a:pt x="2063826" y="1880213"/>
                  <a:pt x="2291508" y="1630497"/>
                </a:cubicBezTo>
                <a:cubicBezTo>
                  <a:pt x="2519190" y="1380781"/>
                  <a:pt x="2702805" y="1195331"/>
                  <a:pt x="2941504" y="980502"/>
                </a:cubicBezTo>
                <a:cubicBezTo>
                  <a:pt x="3180203" y="765673"/>
                  <a:pt x="3521725" y="492087"/>
                  <a:pt x="3723701" y="341523"/>
                </a:cubicBezTo>
                <a:cubicBezTo>
                  <a:pt x="3925677" y="190959"/>
                  <a:pt x="4037682" y="134039"/>
                  <a:pt x="4153359" y="77119"/>
                </a:cubicBezTo>
                <a:cubicBezTo>
                  <a:pt x="4269036" y="20199"/>
                  <a:pt x="4343400" y="10099"/>
                  <a:pt x="4417764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3216925" y="451692"/>
            <a:ext cx="3822853" cy="5387248"/>
          </a:xfrm>
          <a:custGeom>
            <a:avLst/>
            <a:gdLst>
              <a:gd name="connsiteX0" fmla="*/ 0 w 3822853"/>
              <a:gd name="connsiteY0" fmla="*/ 5387248 h 5387248"/>
              <a:gd name="connsiteX1" fmla="*/ 363557 w 3822853"/>
              <a:gd name="connsiteY1" fmla="*/ 4538949 h 5387248"/>
              <a:gd name="connsiteX2" fmla="*/ 826265 w 3822853"/>
              <a:gd name="connsiteY2" fmla="*/ 3569465 h 5387248"/>
              <a:gd name="connsiteX3" fmla="*/ 1288974 w 3822853"/>
              <a:gd name="connsiteY3" fmla="*/ 2787267 h 5387248"/>
              <a:gd name="connsiteX4" fmla="*/ 1806767 w 3822853"/>
              <a:gd name="connsiteY4" fmla="*/ 2038120 h 5387248"/>
              <a:gd name="connsiteX5" fmla="*/ 2401677 w 3822853"/>
              <a:gd name="connsiteY5" fmla="*/ 1333041 h 5387248"/>
              <a:gd name="connsiteX6" fmla="*/ 2897436 w 3822853"/>
              <a:gd name="connsiteY6" fmla="*/ 837281 h 5387248"/>
              <a:gd name="connsiteX7" fmla="*/ 3415229 w 3822853"/>
              <a:gd name="connsiteY7" fmla="*/ 341522 h 5387248"/>
              <a:gd name="connsiteX8" fmla="*/ 3822853 w 3822853"/>
              <a:gd name="connsiteY8" fmla="*/ 0 h 538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2853" h="5387248">
                <a:moveTo>
                  <a:pt x="0" y="5387248"/>
                </a:moveTo>
                <a:cubicBezTo>
                  <a:pt x="112923" y="5114580"/>
                  <a:pt x="225846" y="4841913"/>
                  <a:pt x="363557" y="4538949"/>
                </a:cubicBezTo>
                <a:cubicBezTo>
                  <a:pt x="501268" y="4235985"/>
                  <a:pt x="672029" y="3861412"/>
                  <a:pt x="826265" y="3569465"/>
                </a:cubicBezTo>
                <a:cubicBezTo>
                  <a:pt x="980501" y="3277518"/>
                  <a:pt x="1125557" y="3042491"/>
                  <a:pt x="1288974" y="2787267"/>
                </a:cubicBezTo>
                <a:cubicBezTo>
                  <a:pt x="1452391" y="2532043"/>
                  <a:pt x="1621317" y="2280491"/>
                  <a:pt x="1806767" y="2038120"/>
                </a:cubicBezTo>
                <a:cubicBezTo>
                  <a:pt x="1992217" y="1795749"/>
                  <a:pt x="2219899" y="1533181"/>
                  <a:pt x="2401677" y="1333041"/>
                </a:cubicBezTo>
                <a:cubicBezTo>
                  <a:pt x="2583455" y="1132901"/>
                  <a:pt x="2728511" y="1002534"/>
                  <a:pt x="2897436" y="837281"/>
                </a:cubicBezTo>
                <a:cubicBezTo>
                  <a:pt x="3066361" y="672028"/>
                  <a:pt x="3260993" y="481069"/>
                  <a:pt x="3415229" y="341522"/>
                </a:cubicBezTo>
                <a:cubicBezTo>
                  <a:pt x="3569465" y="201975"/>
                  <a:pt x="3696159" y="100987"/>
                  <a:pt x="3822853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3778786" y="418641"/>
            <a:ext cx="3371161" cy="5387248"/>
          </a:xfrm>
          <a:custGeom>
            <a:avLst/>
            <a:gdLst>
              <a:gd name="connsiteX0" fmla="*/ 0 w 3371161"/>
              <a:gd name="connsiteY0" fmla="*/ 5387248 h 5387248"/>
              <a:gd name="connsiteX1" fmla="*/ 363556 w 3371161"/>
              <a:gd name="connsiteY1" fmla="*/ 4538949 h 5387248"/>
              <a:gd name="connsiteX2" fmla="*/ 749147 w 3371161"/>
              <a:gd name="connsiteY2" fmla="*/ 3646583 h 5387248"/>
              <a:gd name="connsiteX3" fmla="*/ 1222872 w 3371161"/>
              <a:gd name="connsiteY3" fmla="*/ 2820318 h 5387248"/>
              <a:gd name="connsiteX4" fmla="*/ 1751681 w 3371161"/>
              <a:gd name="connsiteY4" fmla="*/ 1994053 h 5387248"/>
              <a:gd name="connsiteX5" fmla="*/ 2346592 w 3371161"/>
              <a:gd name="connsiteY5" fmla="*/ 1200839 h 5387248"/>
              <a:gd name="connsiteX6" fmla="*/ 2864385 w 3371161"/>
              <a:gd name="connsiteY6" fmla="*/ 616945 h 5387248"/>
              <a:gd name="connsiteX7" fmla="*/ 3272009 w 3371161"/>
              <a:gd name="connsiteY7" fmla="*/ 176270 h 5387248"/>
              <a:gd name="connsiteX8" fmla="*/ 3371161 w 3371161"/>
              <a:gd name="connsiteY8" fmla="*/ 0 h 538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1161" h="5387248">
                <a:moveTo>
                  <a:pt x="0" y="5387248"/>
                </a:moveTo>
                <a:lnTo>
                  <a:pt x="363556" y="4538949"/>
                </a:lnTo>
                <a:cubicBezTo>
                  <a:pt x="488414" y="4248838"/>
                  <a:pt x="605928" y="3933021"/>
                  <a:pt x="749147" y="3646583"/>
                </a:cubicBezTo>
                <a:cubicBezTo>
                  <a:pt x="892366" y="3360145"/>
                  <a:pt x="1055783" y="3095740"/>
                  <a:pt x="1222872" y="2820318"/>
                </a:cubicBezTo>
                <a:cubicBezTo>
                  <a:pt x="1389961" y="2544896"/>
                  <a:pt x="1564394" y="2263966"/>
                  <a:pt x="1751681" y="1994053"/>
                </a:cubicBezTo>
                <a:cubicBezTo>
                  <a:pt x="1938968" y="1724140"/>
                  <a:pt x="2161141" y="1430357"/>
                  <a:pt x="2346592" y="1200839"/>
                </a:cubicBezTo>
                <a:cubicBezTo>
                  <a:pt x="2532043" y="971321"/>
                  <a:pt x="2710149" y="787707"/>
                  <a:pt x="2864385" y="616945"/>
                </a:cubicBezTo>
                <a:cubicBezTo>
                  <a:pt x="3018621" y="446184"/>
                  <a:pt x="3187546" y="279094"/>
                  <a:pt x="3272009" y="176270"/>
                </a:cubicBezTo>
                <a:cubicBezTo>
                  <a:pt x="3356472" y="73446"/>
                  <a:pt x="3363816" y="36723"/>
                  <a:pt x="3371161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4362680" y="451692"/>
            <a:ext cx="2868057" cy="5365214"/>
          </a:xfrm>
          <a:custGeom>
            <a:avLst/>
            <a:gdLst>
              <a:gd name="connsiteX0" fmla="*/ 0 w 2868057"/>
              <a:gd name="connsiteY0" fmla="*/ 5365214 h 5365214"/>
              <a:gd name="connsiteX1" fmla="*/ 319489 w 2868057"/>
              <a:gd name="connsiteY1" fmla="*/ 4472848 h 5365214"/>
              <a:gd name="connsiteX2" fmla="*/ 782197 w 2868057"/>
              <a:gd name="connsiteY2" fmla="*/ 3426245 h 5365214"/>
              <a:gd name="connsiteX3" fmla="*/ 1211855 w 2868057"/>
              <a:gd name="connsiteY3" fmla="*/ 2599980 h 5365214"/>
              <a:gd name="connsiteX4" fmla="*/ 1674563 w 2868057"/>
              <a:gd name="connsiteY4" fmla="*/ 1828800 h 5365214"/>
              <a:gd name="connsiteX5" fmla="*/ 2214390 w 2868057"/>
              <a:gd name="connsiteY5" fmla="*/ 1046602 h 5365214"/>
              <a:gd name="connsiteX6" fmla="*/ 2644048 w 2868057"/>
              <a:gd name="connsiteY6" fmla="*/ 462708 h 5365214"/>
              <a:gd name="connsiteX7" fmla="*/ 2831334 w 2868057"/>
              <a:gd name="connsiteY7" fmla="*/ 220337 h 5365214"/>
              <a:gd name="connsiteX8" fmla="*/ 2864385 w 2868057"/>
              <a:gd name="connsiteY8" fmla="*/ 55084 h 5365214"/>
              <a:gd name="connsiteX9" fmla="*/ 2842351 w 2868057"/>
              <a:gd name="connsiteY9" fmla="*/ 0 h 536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68057" h="5365214">
                <a:moveTo>
                  <a:pt x="0" y="5365214"/>
                </a:moveTo>
                <a:cubicBezTo>
                  <a:pt x="94561" y="5080612"/>
                  <a:pt x="189123" y="4796010"/>
                  <a:pt x="319489" y="4472848"/>
                </a:cubicBezTo>
                <a:cubicBezTo>
                  <a:pt x="449855" y="4149686"/>
                  <a:pt x="633469" y="3738390"/>
                  <a:pt x="782197" y="3426245"/>
                </a:cubicBezTo>
                <a:cubicBezTo>
                  <a:pt x="930925" y="3114100"/>
                  <a:pt x="1063127" y="2866221"/>
                  <a:pt x="1211855" y="2599980"/>
                </a:cubicBezTo>
                <a:cubicBezTo>
                  <a:pt x="1360583" y="2333739"/>
                  <a:pt x="1507474" y="2087696"/>
                  <a:pt x="1674563" y="1828800"/>
                </a:cubicBezTo>
                <a:cubicBezTo>
                  <a:pt x="1841652" y="1569904"/>
                  <a:pt x="2052809" y="1274284"/>
                  <a:pt x="2214390" y="1046602"/>
                </a:cubicBezTo>
                <a:cubicBezTo>
                  <a:pt x="2375971" y="818920"/>
                  <a:pt x="2541224" y="600419"/>
                  <a:pt x="2644048" y="462708"/>
                </a:cubicBezTo>
                <a:cubicBezTo>
                  <a:pt x="2746872" y="324997"/>
                  <a:pt x="2794611" y="288274"/>
                  <a:pt x="2831334" y="220337"/>
                </a:cubicBezTo>
                <a:cubicBezTo>
                  <a:pt x="2868057" y="152400"/>
                  <a:pt x="2862549" y="91807"/>
                  <a:pt x="2864385" y="55084"/>
                </a:cubicBezTo>
                <a:cubicBezTo>
                  <a:pt x="2866221" y="18361"/>
                  <a:pt x="2854286" y="9180"/>
                  <a:pt x="2842351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4913523" y="440675"/>
            <a:ext cx="2497156" cy="5365214"/>
          </a:xfrm>
          <a:custGeom>
            <a:avLst/>
            <a:gdLst>
              <a:gd name="connsiteX0" fmla="*/ 0 w 2497156"/>
              <a:gd name="connsiteY0" fmla="*/ 5365214 h 5365214"/>
              <a:gd name="connsiteX1" fmla="*/ 385590 w 2497156"/>
              <a:gd name="connsiteY1" fmla="*/ 4274544 h 5365214"/>
              <a:gd name="connsiteX2" fmla="*/ 826265 w 2497156"/>
              <a:gd name="connsiteY2" fmla="*/ 3249976 h 5365214"/>
              <a:gd name="connsiteX3" fmla="*/ 1333041 w 2497156"/>
              <a:gd name="connsiteY3" fmla="*/ 2192356 h 5365214"/>
              <a:gd name="connsiteX4" fmla="*/ 1828800 w 2497156"/>
              <a:gd name="connsiteY4" fmla="*/ 1355074 h 5365214"/>
              <a:gd name="connsiteX5" fmla="*/ 2214390 w 2497156"/>
              <a:gd name="connsiteY5" fmla="*/ 738130 h 5365214"/>
              <a:gd name="connsiteX6" fmla="*/ 2445744 w 2497156"/>
              <a:gd name="connsiteY6" fmla="*/ 297455 h 5365214"/>
              <a:gd name="connsiteX7" fmla="*/ 2467778 w 2497156"/>
              <a:gd name="connsiteY7" fmla="*/ 55084 h 5365214"/>
              <a:gd name="connsiteX8" fmla="*/ 2269475 w 2497156"/>
              <a:gd name="connsiteY8" fmla="*/ 0 h 536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7156" h="5365214">
                <a:moveTo>
                  <a:pt x="0" y="5365214"/>
                </a:moveTo>
                <a:cubicBezTo>
                  <a:pt x="123939" y="4996149"/>
                  <a:pt x="247879" y="4627084"/>
                  <a:pt x="385590" y="4274544"/>
                </a:cubicBezTo>
                <a:cubicBezTo>
                  <a:pt x="523301" y="3922004"/>
                  <a:pt x="668357" y="3597007"/>
                  <a:pt x="826265" y="3249976"/>
                </a:cubicBezTo>
                <a:cubicBezTo>
                  <a:pt x="984173" y="2902945"/>
                  <a:pt x="1165952" y="2508173"/>
                  <a:pt x="1333041" y="2192356"/>
                </a:cubicBezTo>
                <a:cubicBezTo>
                  <a:pt x="1500130" y="1876539"/>
                  <a:pt x="1681909" y="1597445"/>
                  <a:pt x="1828800" y="1355074"/>
                </a:cubicBezTo>
                <a:cubicBezTo>
                  <a:pt x="1975692" y="1112703"/>
                  <a:pt x="2111566" y="914400"/>
                  <a:pt x="2214390" y="738130"/>
                </a:cubicBezTo>
                <a:cubicBezTo>
                  <a:pt x="2317214" y="561860"/>
                  <a:pt x="2403513" y="411296"/>
                  <a:pt x="2445744" y="297455"/>
                </a:cubicBezTo>
                <a:cubicBezTo>
                  <a:pt x="2487975" y="183614"/>
                  <a:pt x="2497156" y="104660"/>
                  <a:pt x="2467778" y="55084"/>
                </a:cubicBezTo>
                <a:cubicBezTo>
                  <a:pt x="2438400" y="5508"/>
                  <a:pt x="2353937" y="2754"/>
                  <a:pt x="2269475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5486400" y="451692"/>
            <a:ext cx="2102386" cy="5354197"/>
          </a:xfrm>
          <a:custGeom>
            <a:avLst/>
            <a:gdLst>
              <a:gd name="connsiteX0" fmla="*/ 0 w 2102386"/>
              <a:gd name="connsiteY0" fmla="*/ 5354197 h 5354197"/>
              <a:gd name="connsiteX1" fmla="*/ 319489 w 2102386"/>
              <a:gd name="connsiteY1" fmla="*/ 4351662 h 5354197"/>
              <a:gd name="connsiteX2" fmla="*/ 572877 w 2102386"/>
              <a:gd name="connsiteY2" fmla="*/ 3646583 h 5354197"/>
              <a:gd name="connsiteX3" fmla="*/ 870333 w 2102386"/>
              <a:gd name="connsiteY3" fmla="*/ 2919469 h 5354197"/>
              <a:gd name="connsiteX4" fmla="*/ 1244906 w 2102386"/>
              <a:gd name="connsiteY4" fmla="*/ 2126255 h 5354197"/>
              <a:gd name="connsiteX5" fmla="*/ 1685581 w 2102386"/>
              <a:gd name="connsiteY5" fmla="*/ 1266939 h 5354197"/>
              <a:gd name="connsiteX6" fmla="*/ 1994053 w 2102386"/>
              <a:gd name="connsiteY6" fmla="*/ 649995 h 5354197"/>
              <a:gd name="connsiteX7" fmla="*/ 2093205 w 2102386"/>
              <a:gd name="connsiteY7" fmla="*/ 253388 h 5354197"/>
              <a:gd name="connsiteX8" fmla="*/ 2049137 w 2102386"/>
              <a:gd name="connsiteY8" fmla="*/ 132202 h 5354197"/>
              <a:gd name="connsiteX9" fmla="*/ 1961002 w 2102386"/>
              <a:gd name="connsiteY9" fmla="*/ 44067 h 5354197"/>
              <a:gd name="connsiteX10" fmla="*/ 1751682 w 2102386"/>
              <a:gd name="connsiteY10" fmla="*/ 0 h 535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2386" h="5354197">
                <a:moveTo>
                  <a:pt x="0" y="5354197"/>
                </a:moveTo>
                <a:cubicBezTo>
                  <a:pt x="112005" y="4995230"/>
                  <a:pt x="224010" y="4636264"/>
                  <a:pt x="319489" y="4351662"/>
                </a:cubicBezTo>
                <a:cubicBezTo>
                  <a:pt x="414969" y="4067060"/>
                  <a:pt x="481070" y="3885282"/>
                  <a:pt x="572877" y="3646583"/>
                </a:cubicBezTo>
                <a:cubicBezTo>
                  <a:pt x="664684" y="3407884"/>
                  <a:pt x="758328" y="3172857"/>
                  <a:pt x="870333" y="2919469"/>
                </a:cubicBezTo>
                <a:cubicBezTo>
                  <a:pt x="982338" y="2666081"/>
                  <a:pt x="1109031" y="2401677"/>
                  <a:pt x="1244906" y="2126255"/>
                </a:cubicBezTo>
                <a:cubicBezTo>
                  <a:pt x="1380781" y="1850833"/>
                  <a:pt x="1560723" y="1512982"/>
                  <a:pt x="1685581" y="1266939"/>
                </a:cubicBezTo>
                <a:cubicBezTo>
                  <a:pt x="1810439" y="1020896"/>
                  <a:pt x="1926116" y="818920"/>
                  <a:pt x="1994053" y="649995"/>
                </a:cubicBezTo>
                <a:cubicBezTo>
                  <a:pt x="2061990" y="481070"/>
                  <a:pt x="2084024" y="339687"/>
                  <a:pt x="2093205" y="253388"/>
                </a:cubicBezTo>
                <a:cubicBezTo>
                  <a:pt x="2102386" y="167089"/>
                  <a:pt x="2071171" y="167089"/>
                  <a:pt x="2049137" y="132202"/>
                </a:cubicBezTo>
                <a:cubicBezTo>
                  <a:pt x="2027103" y="97315"/>
                  <a:pt x="2010578" y="66101"/>
                  <a:pt x="1961002" y="44067"/>
                </a:cubicBezTo>
                <a:cubicBezTo>
                  <a:pt x="1911426" y="22033"/>
                  <a:pt x="1831554" y="11016"/>
                  <a:pt x="1751682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6059277" y="440675"/>
            <a:ext cx="1760863" cy="5354197"/>
          </a:xfrm>
          <a:custGeom>
            <a:avLst/>
            <a:gdLst>
              <a:gd name="connsiteX0" fmla="*/ 0 w 1760863"/>
              <a:gd name="connsiteY0" fmla="*/ 5354197 h 5354197"/>
              <a:gd name="connsiteX1" fmla="*/ 352540 w 1760863"/>
              <a:gd name="connsiteY1" fmla="*/ 4186409 h 5354197"/>
              <a:gd name="connsiteX2" fmla="*/ 848299 w 1760863"/>
              <a:gd name="connsiteY2" fmla="*/ 2798284 h 5354197"/>
              <a:gd name="connsiteX3" fmla="*/ 1277957 w 1760863"/>
              <a:gd name="connsiteY3" fmla="*/ 1762698 h 5354197"/>
              <a:gd name="connsiteX4" fmla="*/ 1608463 w 1760863"/>
              <a:gd name="connsiteY4" fmla="*/ 980501 h 5354197"/>
              <a:gd name="connsiteX5" fmla="*/ 1751682 w 1760863"/>
              <a:gd name="connsiteY5" fmla="*/ 385590 h 5354197"/>
              <a:gd name="connsiteX6" fmla="*/ 1663547 w 1760863"/>
              <a:gd name="connsiteY6" fmla="*/ 165253 h 5354197"/>
              <a:gd name="connsiteX7" fmla="*/ 1465243 w 1760863"/>
              <a:gd name="connsiteY7" fmla="*/ 33050 h 5354197"/>
              <a:gd name="connsiteX8" fmla="*/ 1112704 w 1760863"/>
              <a:gd name="connsiteY8" fmla="*/ 0 h 535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0863" h="5354197">
                <a:moveTo>
                  <a:pt x="0" y="5354197"/>
                </a:moveTo>
                <a:cubicBezTo>
                  <a:pt x="105578" y="4983296"/>
                  <a:pt x="211157" y="4612395"/>
                  <a:pt x="352540" y="4186409"/>
                </a:cubicBezTo>
                <a:cubicBezTo>
                  <a:pt x="493923" y="3760424"/>
                  <a:pt x="694063" y="3202236"/>
                  <a:pt x="848299" y="2798284"/>
                </a:cubicBezTo>
                <a:cubicBezTo>
                  <a:pt x="1002535" y="2394332"/>
                  <a:pt x="1151263" y="2065662"/>
                  <a:pt x="1277957" y="1762698"/>
                </a:cubicBezTo>
                <a:cubicBezTo>
                  <a:pt x="1404651" y="1459734"/>
                  <a:pt x="1529509" y="1210019"/>
                  <a:pt x="1608463" y="980501"/>
                </a:cubicBezTo>
                <a:cubicBezTo>
                  <a:pt x="1687417" y="750983"/>
                  <a:pt x="1742501" y="521464"/>
                  <a:pt x="1751682" y="385590"/>
                </a:cubicBezTo>
                <a:cubicBezTo>
                  <a:pt x="1760863" y="249716"/>
                  <a:pt x="1711287" y="224010"/>
                  <a:pt x="1663547" y="165253"/>
                </a:cubicBezTo>
                <a:cubicBezTo>
                  <a:pt x="1615807" y="106496"/>
                  <a:pt x="1557050" y="60592"/>
                  <a:pt x="1465243" y="33050"/>
                </a:cubicBezTo>
                <a:cubicBezTo>
                  <a:pt x="1373436" y="5508"/>
                  <a:pt x="1243070" y="2754"/>
                  <a:pt x="1112704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 rot="1541940">
            <a:off x="1354676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 rot="1541940">
            <a:off x="1858733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 rot="1541940">
            <a:off x="2506806" y="5770779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 rot="1541940">
            <a:off x="3010861" y="5770779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 rot="1541940">
            <a:off x="3586925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 rot="1541940">
            <a:off x="4162988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 rot="1541940">
            <a:off x="4739054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 rot="1541940">
            <a:off x="5315116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 rot="1541940">
            <a:off x="5891180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971549" y="404665"/>
            <a:ext cx="6264747" cy="5386532"/>
          </a:xfrm>
          <a:custGeom>
            <a:avLst/>
            <a:gdLst>
              <a:gd name="connsiteX0" fmla="*/ 0 w 7115175"/>
              <a:gd name="connsiteY0" fmla="*/ 5362575 h 5372100"/>
              <a:gd name="connsiteX1" fmla="*/ 333375 w 7115175"/>
              <a:gd name="connsiteY1" fmla="*/ 4695825 h 5372100"/>
              <a:gd name="connsiteX2" fmla="*/ 847725 w 7115175"/>
              <a:gd name="connsiteY2" fmla="*/ 3886200 h 5372100"/>
              <a:gd name="connsiteX3" fmla="*/ 1352550 w 7115175"/>
              <a:gd name="connsiteY3" fmla="*/ 3105150 h 5372100"/>
              <a:gd name="connsiteX4" fmla="*/ 1952625 w 7115175"/>
              <a:gd name="connsiteY4" fmla="*/ 2447925 h 5372100"/>
              <a:gd name="connsiteX5" fmla="*/ 2628900 w 7115175"/>
              <a:gd name="connsiteY5" fmla="*/ 1762125 h 5372100"/>
              <a:gd name="connsiteX6" fmla="*/ 3238500 w 7115175"/>
              <a:gd name="connsiteY6" fmla="*/ 1276350 h 5372100"/>
              <a:gd name="connsiteX7" fmla="*/ 3867150 w 7115175"/>
              <a:gd name="connsiteY7" fmla="*/ 828675 h 5372100"/>
              <a:gd name="connsiteX8" fmla="*/ 4743450 w 7115175"/>
              <a:gd name="connsiteY8" fmla="*/ 361950 h 5372100"/>
              <a:gd name="connsiteX9" fmla="*/ 5324475 w 7115175"/>
              <a:gd name="connsiteY9" fmla="*/ 123825 h 5372100"/>
              <a:gd name="connsiteX10" fmla="*/ 5857875 w 7115175"/>
              <a:gd name="connsiteY10" fmla="*/ 19050 h 5372100"/>
              <a:gd name="connsiteX11" fmla="*/ 6229350 w 7115175"/>
              <a:gd name="connsiteY11" fmla="*/ 9525 h 5372100"/>
              <a:gd name="connsiteX12" fmla="*/ 6600825 w 7115175"/>
              <a:gd name="connsiteY12" fmla="*/ 38100 h 5372100"/>
              <a:gd name="connsiteX13" fmla="*/ 6886575 w 7115175"/>
              <a:gd name="connsiteY13" fmla="*/ 152400 h 5372100"/>
              <a:gd name="connsiteX14" fmla="*/ 7067550 w 7115175"/>
              <a:gd name="connsiteY14" fmla="*/ 400050 h 5372100"/>
              <a:gd name="connsiteX15" fmla="*/ 7067550 w 7115175"/>
              <a:gd name="connsiteY15" fmla="*/ 828675 h 5372100"/>
              <a:gd name="connsiteX16" fmla="*/ 6781800 w 7115175"/>
              <a:gd name="connsiteY16" fmla="*/ 1733550 h 5372100"/>
              <a:gd name="connsiteX17" fmla="*/ 6362700 w 7115175"/>
              <a:gd name="connsiteY17" fmla="*/ 2895600 h 5372100"/>
              <a:gd name="connsiteX18" fmla="*/ 6086475 w 7115175"/>
              <a:gd name="connsiteY18" fmla="*/ 3752850 h 5372100"/>
              <a:gd name="connsiteX19" fmla="*/ 5829300 w 7115175"/>
              <a:gd name="connsiteY19" fmla="*/ 4619625 h 5372100"/>
              <a:gd name="connsiteX20" fmla="*/ 5638800 w 7115175"/>
              <a:gd name="connsiteY20" fmla="*/ 5372100 h 5372100"/>
              <a:gd name="connsiteX0" fmla="*/ 0 w 7115175"/>
              <a:gd name="connsiteY0" fmla="*/ 5375275 h 5384800"/>
              <a:gd name="connsiteX1" fmla="*/ 333375 w 7115175"/>
              <a:gd name="connsiteY1" fmla="*/ 4708525 h 5384800"/>
              <a:gd name="connsiteX2" fmla="*/ 847725 w 7115175"/>
              <a:gd name="connsiteY2" fmla="*/ 3898900 h 5384800"/>
              <a:gd name="connsiteX3" fmla="*/ 1352550 w 7115175"/>
              <a:gd name="connsiteY3" fmla="*/ 3117850 h 5384800"/>
              <a:gd name="connsiteX4" fmla="*/ 1952625 w 7115175"/>
              <a:gd name="connsiteY4" fmla="*/ 2460625 h 5384800"/>
              <a:gd name="connsiteX5" fmla="*/ 2628900 w 7115175"/>
              <a:gd name="connsiteY5" fmla="*/ 1774825 h 5384800"/>
              <a:gd name="connsiteX6" fmla="*/ 3238500 w 7115175"/>
              <a:gd name="connsiteY6" fmla="*/ 1289050 h 5384800"/>
              <a:gd name="connsiteX7" fmla="*/ 3867150 w 7115175"/>
              <a:gd name="connsiteY7" fmla="*/ 841375 h 5384800"/>
              <a:gd name="connsiteX8" fmla="*/ 4743450 w 7115175"/>
              <a:gd name="connsiteY8" fmla="*/ 374650 h 5384800"/>
              <a:gd name="connsiteX9" fmla="*/ 5324475 w 7115175"/>
              <a:gd name="connsiteY9" fmla="*/ 136525 h 5384800"/>
              <a:gd name="connsiteX10" fmla="*/ 5857875 w 7115175"/>
              <a:gd name="connsiteY10" fmla="*/ 31750 h 5384800"/>
              <a:gd name="connsiteX11" fmla="*/ 6229350 w 7115175"/>
              <a:gd name="connsiteY11" fmla="*/ 22225 h 5384800"/>
              <a:gd name="connsiteX12" fmla="*/ 6886575 w 7115175"/>
              <a:gd name="connsiteY12" fmla="*/ 165100 h 5384800"/>
              <a:gd name="connsiteX13" fmla="*/ 7067550 w 7115175"/>
              <a:gd name="connsiteY13" fmla="*/ 412750 h 5384800"/>
              <a:gd name="connsiteX14" fmla="*/ 7067550 w 7115175"/>
              <a:gd name="connsiteY14" fmla="*/ 841375 h 5384800"/>
              <a:gd name="connsiteX15" fmla="*/ 6781800 w 7115175"/>
              <a:gd name="connsiteY15" fmla="*/ 1746250 h 5384800"/>
              <a:gd name="connsiteX16" fmla="*/ 6362700 w 7115175"/>
              <a:gd name="connsiteY16" fmla="*/ 2908300 h 5384800"/>
              <a:gd name="connsiteX17" fmla="*/ 6086475 w 7115175"/>
              <a:gd name="connsiteY17" fmla="*/ 3765550 h 5384800"/>
              <a:gd name="connsiteX18" fmla="*/ 5829300 w 7115175"/>
              <a:gd name="connsiteY18" fmla="*/ 4632325 h 5384800"/>
              <a:gd name="connsiteX19" fmla="*/ 5638800 w 7115175"/>
              <a:gd name="connsiteY19" fmla="*/ 5384800 h 5384800"/>
              <a:gd name="connsiteX0" fmla="*/ 0 w 7207250"/>
              <a:gd name="connsiteY0" fmla="*/ 5416550 h 5426075"/>
              <a:gd name="connsiteX1" fmla="*/ 333375 w 7207250"/>
              <a:gd name="connsiteY1" fmla="*/ 4749800 h 5426075"/>
              <a:gd name="connsiteX2" fmla="*/ 847725 w 7207250"/>
              <a:gd name="connsiteY2" fmla="*/ 3940175 h 5426075"/>
              <a:gd name="connsiteX3" fmla="*/ 1352550 w 7207250"/>
              <a:gd name="connsiteY3" fmla="*/ 3159125 h 5426075"/>
              <a:gd name="connsiteX4" fmla="*/ 1952625 w 7207250"/>
              <a:gd name="connsiteY4" fmla="*/ 2501900 h 5426075"/>
              <a:gd name="connsiteX5" fmla="*/ 2628900 w 7207250"/>
              <a:gd name="connsiteY5" fmla="*/ 1816100 h 5426075"/>
              <a:gd name="connsiteX6" fmla="*/ 3238500 w 7207250"/>
              <a:gd name="connsiteY6" fmla="*/ 1330325 h 5426075"/>
              <a:gd name="connsiteX7" fmla="*/ 3867150 w 7207250"/>
              <a:gd name="connsiteY7" fmla="*/ 882650 h 5426075"/>
              <a:gd name="connsiteX8" fmla="*/ 4743450 w 7207250"/>
              <a:gd name="connsiteY8" fmla="*/ 415925 h 5426075"/>
              <a:gd name="connsiteX9" fmla="*/ 5324475 w 7207250"/>
              <a:gd name="connsiteY9" fmla="*/ 177800 h 5426075"/>
              <a:gd name="connsiteX10" fmla="*/ 5857875 w 7207250"/>
              <a:gd name="connsiteY10" fmla="*/ 73025 h 5426075"/>
              <a:gd name="connsiteX11" fmla="*/ 6229350 w 7207250"/>
              <a:gd name="connsiteY11" fmla="*/ 63500 h 5426075"/>
              <a:gd name="connsiteX12" fmla="*/ 7067550 w 7207250"/>
              <a:gd name="connsiteY12" fmla="*/ 454025 h 5426075"/>
              <a:gd name="connsiteX13" fmla="*/ 7067550 w 7207250"/>
              <a:gd name="connsiteY13" fmla="*/ 882650 h 5426075"/>
              <a:gd name="connsiteX14" fmla="*/ 6781800 w 7207250"/>
              <a:gd name="connsiteY14" fmla="*/ 1787525 h 5426075"/>
              <a:gd name="connsiteX15" fmla="*/ 6362700 w 7207250"/>
              <a:gd name="connsiteY15" fmla="*/ 2949575 h 5426075"/>
              <a:gd name="connsiteX16" fmla="*/ 6086475 w 7207250"/>
              <a:gd name="connsiteY16" fmla="*/ 3806825 h 5426075"/>
              <a:gd name="connsiteX17" fmla="*/ 5829300 w 7207250"/>
              <a:gd name="connsiteY17" fmla="*/ 4673600 h 5426075"/>
              <a:gd name="connsiteX18" fmla="*/ 5638800 w 7207250"/>
              <a:gd name="connsiteY18" fmla="*/ 5426075 h 5426075"/>
              <a:gd name="connsiteX0" fmla="*/ 0 w 7159625"/>
              <a:gd name="connsiteY0" fmla="*/ 5487987 h 5497512"/>
              <a:gd name="connsiteX1" fmla="*/ 333375 w 7159625"/>
              <a:gd name="connsiteY1" fmla="*/ 4821237 h 5497512"/>
              <a:gd name="connsiteX2" fmla="*/ 847725 w 7159625"/>
              <a:gd name="connsiteY2" fmla="*/ 4011612 h 5497512"/>
              <a:gd name="connsiteX3" fmla="*/ 1352550 w 7159625"/>
              <a:gd name="connsiteY3" fmla="*/ 3230562 h 5497512"/>
              <a:gd name="connsiteX4" fmla="*/ 1952625 w 7159625"/>
              <a:gd name="connsiteY4" fmla="*/ 2573337 h 5497512"/>
              <a:gd name="connsiteX5" fmla="*/ 2628900 w 7159625"/>
              <a:gd name="connsiteY5" fmla="*/ 1887537 h 5497512"/>
              <a:gd name="connsiteX6" fmla="*/ 3238500 w 7159625"/>
              <a:gd name="connsiteY6" fmla="*/ 1401762 h 5497512"/>
              <a:gd name="connsiteX7" fmla="*/ 3867150 w 7159625"/>
              <a:gd name="connsiteY7" fmla="*/ 954087 h 5497512"/>
              <a:gd name="connsiteX8" fmla="*/ 4743450 w 7159625"/>
              <a:gd name="connsiteY8" fmla="*/ 487362 h 5497512"/>
              <a:gd name="connsiteX9" fmla="*/ 5324475 w 7159625"/>
              <a:gd name="connsiteY9" fmla="*/ 249237 h 5497512"/>
              <a:gd name="connsiteX10" fmla="*/ 5857875 w 7159625"/>
              <a:gd name="connsiteY10" fmla="*/ 144462 h 5497512"/>
              <a:gd name="connsiteX11" fmla="*/ 6229350 w 7159625"/>
              <a:gd name="connsiteY11" fmla="*/ 134937 h 5497512"/>
              <a:gd name="connsiteX12" fmla="*/ 7067550 w 7159625"/>
              <a:gd name="connsiteY12" fmla="*/ 954087 h 5497512"/>
              <a:gd name="connsiteX13" fmla="*/ 6781800 w 7159625"/>
              <a:gd name="connsiteY13" fmla="*/ 1858962 h 5497512"/>
              <a:gd name="connsiteX14" fmla="*/ 6362700 w 7159625"/>
              <a:gd name="connsiteY14" fmla="*/ 3021012 h 5497512"/>
              <a:gd name="connsiteX15" fmla="*/ 6086475 w 7159625"/>
              <a:gd name="connsiteY15" fmla="*/ 3878262 h 5497512"/>
              <a:gd name="connsiteX16" fmla="*/ 5829300 w 7159625"/>
              <a:gd name="connsiteY16" fmla="*/ 4745037 h 5497512"/>
              <a:gd name="connsiteX17" fmla="*/ 5638800 w 7159625"/>
              <a:gd name="connsiteY17" fmla="*/ 5497512 h 5497512"/>
              <a:gd name="connsiteX0" fmla="*/ 0 w 6804025"/>
              <a:gd name="connsiteY0" fmla="*/ 5638800 h 5648325"/>
              <a:gd name="connsiteX1" fmla="*/ 333375 w 6804025"/>
              <a:gd name="connsiteY1" fmla="*/ 4972050 h 5648325"/>
              <a:gd name="connsiteX2" fmla="*/ 847725 w 6804025"/>
              <a:gd name="connsiteY2" fmla="*/ 4162425 h 5648325"/>
              <a:gd name="connsiteX3" fmla="*/ 1352550 w 6804025"/>
              <a:gd name="connsiteY3" fmla="*/ 3381375 h 5648325"/>
              <a:gd name="connsiteX4" fmla="*/ 1952625 w 6804025"/>
              <a:gd name="connsiteY4" fmla="*/ 2724150 h 5648325"/>
              <a:gd name="connsiteX5" fmla="*/ 2628900 w 6804025"/>
              <a:gd name="connsiteY5" fmla="*/ 2038350 h 5648325"/>
              <a:gd name="connsiteX6" fmla="*/ 3238500 w 6804025"/>
              <a:gd name="connsiteY6" fmla="*/ 1552575 h 5648325"/>
              <a:gd name="connsiteX7" fmla="*/ 3867150 w 6804025"/>
              <a:gd name="connsiteY7" fmla="*/ 1104900 h 5648325"/>
              <a:gd name="connsiteX8" fmla="*/ 4743450 w 6804025"/>
              <a:gd name="connsiteY8" fmla="*/ 638175 h 5648325"/>
              <a:gd name="connsiteX9" fmla="*/ 5324475 w 6804025"/>
              <a:gd name="connsiteY9" fmla="*/ 400050 h 5648325"/>
              <a:gd name="connsiteX10" fmla="*/ 5857875 w 6804025"/>
              <a:gd name="connsiteY10" fmla="*/ 295275 h 5648325"/>
              <a:gd name="connsiteX11" fmla="*/ 6229350 w 6804025"/>
              <a:gd name="connsiteY11" fmla="*/ 285750 h 5648325"/>
              <a:gd name="connsiteX12" fmla="*/ 6781800 w 6804025"/>
              <a:gd name="connsiteY12" fmla="*/ 2009775 h 5648325"/>
              <a:gd name="connsiteX13" fmla="*/ 6362700 w 6804025"/>
              <a:gd name="connsiteY13" fmla="*/ 3171825 h 5648325"/>
              <a:gd name="connsiteX14" fmla="*/ 6086475 w 6804025"/>
              <a:gd name="connsiteY14" fmla="*/ 4029075 h 5648325"/>
              <a:gd name="connsiteX15" fmla="*/ 5829300 w 6804025"/>
              <a:gd name="connsiteY15" fmla="*/ 4895850 h 5648325"/>
              <a:gd name="connsiteX16" fmla="*/ 5638800 w 6804025"/>
              <a:gd name="connsiteY16" fmla="*/ 5648325 h 5648325"/>
              <a:gd name="connsiteX0" fmla="*/ 0 w 6386513"/>
              <a:gd name="connsiteY0" fmla="*/ 5832475 h 5842000"/>
              <a:gd name="connsiteX1" fmla="*/ 333375 w 6386513"/>
              <a:gd name="connsiteY1" fmla="*/ 5165725 h 5842000"/>
              <a:gd name="connsiteX2" fmla="*/ 847725 w 6386513"/>
              <a:gd name="connsiteY2" fmla="*/ 4356100 h 5842000"/>
              <a:gd name="connsiteX3" fmla="*/ 1352550 w 6386513"/>
              <a:gd name="connsiteY3" fmla="*/ 3575050 h 5842000"/>
              <a:gd name="connsiteX4" fmla="*/ 1952625 w 6386513"/>
              <a:gd name="connsiteY4" fmla="*/ 2917825 h 5842000"/>
              <a:gd name="connsiteX5" fmla="*/ 2628900 w 6386513"/>
              <a:gd name="connsiteY5" fmla="*/ 2232025 h 5842000"/>
              <a:gd name="connsiteX6" fmla="*/ 3238500 w 6386513"/>
              <a:gd name="connsiteY6" fmla="*/ 1746250 h 5842000"/>
              <a:gd name="connsiteX7" fmla="*/ 3867150 w 6386513"/>
              <a:gd name="connsiteY7" fmla="*/ 1298575 h 5842000"/>
              <a:gd name="connsiteX8" fmla="*/ 4743450 w 6386513"/>
              <a:gd name="connsiteY8" fmla="*/ 831850 h 5842000"/>
              <a:gd name="connsiteX9" fmla="*/ 5324475 w 6386513"/>
              <a:gd name="connsiteY9" fmla="*/ 593725 h 5842000"/>
              <a:gd name="connsiteX10" fmla="*/ 5857875 w 6386513"/>
              <a:gd name="connsiteY10" fmla="*/ 488950 h 5842000"/>
              <a:gd name="connsiteX11" fmla="*/ 6229350 w 6386513"/>
              <a:gd name="connsiteY11" fmla="*/ 479425 h 5842000"/>
              <a:gd name="connsiteX12" fmla="*/ 6362700 w 6386513"/>
              <a:gd name="connsiteY12" fmla="*/ 3365500 h 5842000"/>
              <a:gd name="connsiteX13" fmla="*/ 6086475 w 6386513"/>
              <a:gd name="connsiteY13" fmla="*/ 4222750 h 5842000"/>
              <a:gd name="connsiteX14" fmla="*/ 5829300 w 6386513"/>
              <a:gd name="connsiteY14" fmla="*/ 5089525 h 5842000"/>
              <a:gd name="connsiteX15" fmla="*/ 5638800 w 6386513"/>
              <a:gd name="connsiteY15" fmla="*/ 5842000 h 5842000"/>
              <a:gd name="connsiteX0" fmla="*/ 0 w 6267450"/>
              <a:gd name="connsiteY0" fmla="*/ 5975350 h 5984875"/>
              <a:gd name="connsiteX1" fmla="*/ 333375 w 6267450"/>
              <a:gd name="connsiteY1" fmla="*/ 5308600 h 5984875"/>
              <a:gd name="connsiteX2" fmla="*/ 847725 w 6267450"/>
              <a:gd name="connsiteY2" fmla="*/ 4498975 h 5984875"/>
              <a:gd name="connsiteX3" fmla="*/ 1352550 w 6267450"/>
              <a:gd name="connsiteY3" fmla="*/ 3717925 h 5984875"/>
              <a:gd name="connsiteX4" fmla="*/ 1952625 w 6267450"/>
              <a:gd name="connsiteY4" fmla="*/ 3060700 h 5984875"/>
              <a:gd name="connsiteX5" fmla="*/ 2628900 w 6267450"/>
              <a:gd name="connsiteY5" fmla="*/ 2374900 h 5984875"/>
              <a:gd name="connsiteX6" fmla="*/ 3238500 w 6267450"/>
              <a:gd name="connsiteY6" fmla="*/ 1889125 h 5984875"/>
              <a:gd name="connsiteX7" fmla="*/ 3867150 w 6267450"/>
              <a:gd name="connsiteY7" fmla="*/ 1441450 h 5984875"/>
              <a:gd name="connsiteX8" fmla="*/ 4743450 w 6267450"/>
              <a:gd name="connsiteY8" fmla="*/ 974725 h 5984875"/>
              <a:gd name="connsiteX9" fmla="*/ 5324475 w 6267450"/>
              <a:gd name="connsiteY9" fmla="*/ 736600 h 5984875"/>
              <a:gd name="connsiteX10" fmla="*/ 5857875 w 6267450"/>
              <a:gd name="connsiteY10" fmla="*/ 631825 h 5984875"/>
              <a:gd name="connsiteX11" fmla="*/ 6229350 w 6267450"/>
              <a:gd name="connsiteY11" fmla="*/ 622300 h 5984875"/>
              <a:gd name="connsiteX12" fmla="*/ 6086475 w 6267450"/>
              <a:gd name="connsiteY12" fmla="*/ 4365625 h 5984875"/>
              <a:gd name="connsiteX13" fmla="*/ 5829300 w 6267450"/>
              <a:gd name="connsiteY13" fmla="*/ 5232400 h 5984875"/>
              <a:gd name="connsiteX14" fmla="*/ 5638800 w 6267450"/>
              <a:gd name="connsiteY14" fmla="*/ 5984875 h 5984875"/>
              <a:gd name="connsiteX0" fmla="*/ 0 w 6234112"/>
              <a:gd name="connsiteY0" fmla="*/ 6119812 h 6129337"/>
              <a:gd name="connsiteX1" fmla="*/ 333375 w 6234112"/>
              <a:gd name="connsiteY1" fmla="*/ 5453062 h 6129337"/>
              <a:gd name="connsiteX2" fmla="*/ 847725 w 6234112"/>
              <a:gd name="connsiteY2" fmla="*/ 4643437 h 6129337"/>
              <a:gd name="connsiteX3" fmla="*/ 1352550 w 6234112"/>
              <a:gd name="connsiteY3" fmla="*/ 3862387 h 6129337"/>
              <a:gd name="connsiteX4" fmla="*/ 1952625 w 6234112"/>
              <a:gd name="connsiteY4" fmla="*/ 3205162 h 6129337"/>
              <a:gd name="connsiteX5" fmla="*/ 2628900 w 6234112"/>
              <a:gd name="connsiteY5" fmla="*/ 2519362 h 6129337"/>
              <a:gd name="connsiteX6" fmla="*/ 3238500 w 6234112"/>
              <a:gd name="connsiteY6" fmla="*/ 2033587 h 6129337"/>
              <a:gd name="connsiteX7" fmla="*/ 3867150 w 6234112"/>
              <a:gd name="connsiteY7" fmla="*/ 1585912 h 6129337"/>
              <a:gd name="connsiteX8" fmla="*/ 4743450 w 6234112"/>
              <a:gd name="connsiteY8" fmla="*/ 1119187 h 6129337"/>
              <a:gd name="connsiteX9" fmla="*/ 5324475 w 6234112"/>
              <a:gd name="connsiteY9" fmla="*/ 881062 h 6129337"/>
              <a:gd name="connsiteX10" fmla="*/ 5857875 w 6234112"/>
              <a:gd name="connsiteY10" fmla="*/ 776287 h 6129337"/>
              <a:gd name="connsiteX11" fmla="*/ 6229350 w 6234112"/>
              <a:gd name="connsiteY11" fmla="*/ 766762 h 6129337"/>
              <a:gd name="connsiteX12" fmla="*/ 5829300 w 6234112"/>
              <a:gd name="connsiteY12" fmla="*/ 5376862 h 6129337"/>
              <a:gd name="connsiteX13" fmla="*/ 5638800 w 6234112"/>
              <a:gd name="connsiteY13" fmla="*/ 6129337 h 6129337"/>
              <a:gd name="connsiteX0" fmla="*/ 0 w 6265862"/>
              <a:gd name="connsiteY0" fmla="*/ 6245225 h 6254750"/>
              <a:gd name="connsiteX1" fmla="*/ 333375 w 6265862"/>
              <a:gd name="connsiteY1" fmla="*/ 5578475 h 6254750"/>
              <a:gd name="connsiteX2" fmla="*/ 847725 w 6265862"/>
              <a:gd name="connsiteY2" fmla="*/ 4768850 h 6254750"/>
              <a:gd name="connsiteX3" fmla="*/ 1352550 w 6265862"/>
              <a:gd name="connsiteY3" fmla="*/ 3987800 h 6254750"/>
              <a:gd name="connsiteX4" fmla="*/ 1952625 w 6265862"/>
              <a:gd name="connsiteY4" fmla="*/ 3330575 h 6254750"/>
              <a:gd name="connsiteX5" fmla="*/ 2628900 w 6265862"/>
              <a:gd name="connsiteY5" fmla="*/ 2644775 h 6254750"/>
              <a:gd name="connsiteX6" fmla="*/ 3238500 w 6265862"/>
              <a:gd name="connsiteY6" fmla="*/ 2159000 h 6254750"/>
              <a:gd name="connsiteX7" fmla="*/ 3867150 w 6265862"/>
              <a:gd name="connsiteY7" fmla="*/ 1711325 h 6254750"/>
              <a:gd name="connsiteX8" fmla="*/ 4743450 w 6265862"/>
              <a:gd name="connsiteY8" fmla="*/ 1244600 h 6254750"/>
              <a:gd name="connsiteX9" fmla="*/ 5324475 w 6265862"/>
              <a:gd name="connsiteY9" fmla="*/ 1006475 h 6254750"/>
              <a:gd name="connsiteX10" fmla="*/ 5857875 w 6265862"/>
              <a:gd name="connsiteY10" fmla="*/ 901700 h 6254750"/>
              <a:gd name="connsiteX11" fmla="*/ 6229350 w 6265862"/>
              <a:gd name="connsiteY11" fmla="*/ 892175 h 6254750"/>
              <a:gd name="connsiteX12" fmla="*/ 5638800 w 6265862"/>
              <a:gd name="connsiteY12" fmla="*/ 6254750 h 6254750"/>
              <a:gd name="connsiteX0" fmla="*/ 0 w 6265862"/>
              <a:gd name="connsiteY0" fmla="*/ 6245225 h 6245225"/>
              <a:gd name="connsiteX1" fmla="*/ 333375 w 6265862"/>
              <a:gd name="connsiteY1" fmla="*/ 5578475 h 6245225"/>
              <a:gd name="connsiteX2" fmla="*/ 847725 w 6265862"/>
              <a:gd name="connsiteY2" fmla="*/ 4768850 h 6245225"/>
              <a:gd name="connsiteX3" fmla="*/ 1352550 w 6265862"/>
              <a:gd name="connsiteY3" fmla="*/ 3987800 h 6245225"/>
              <a:gd name="connsiteX4" fmla="*/ 1952625 w 6265862"/>
              <a:gd name="connsiteY4" fmla="*/ 3330575 h 6245225"/>
              <a:gd name="connsiteX5" fmla="*/ 2628900 w 6265862"/>
              <a:gd name="connsiteY5" fmla="*/ 2644775 h 6245225"/>
              <a:gd name="connsiteX6" fmla="*/ 3238500 w 6265862"/>
              <a:gd name="connsiteY6" fmla="*/ 2159000 h 6245225"/>
              <a:gd name="connsiteX7" fmla="*/ 3867150 w 6265862"/>
              <a:gd name="connsiteY7" fmla="*/ 1711325 h 6245225"/>
              <a:gd name="connsiteX8" fmla="*/ 4743450 w 6265862"/>
              <a:gd name="connsiteY8" fmla="*/ 1244600 h 6245225"/>
              <a:gd name="connsiteX9" fmla="*/ 5324475 w 6265862"/>
              <a:gd name="connsiteY9" fmla="*/ 1006475 h 6245225"/>
              <a:gd name="connsiteX10" fmla="*/ 5857875 w 6265862"/>
              <a:gd name="connsiteY10" fmla="*/ 901700 h 6245225"/>
              <a:gd name="connsiteX11" fmla="*/ 6229350 w 6265862"/>
              <a:gd name="connsiteY11" fmla="*/ 892175 h 6245225"/>
              <a:gd name="connsiteX0" fmla="*/ 0 w 6229250"/>
              <a:gd name="connsiteY0" fmla="*/ 6206699 h 6206699"/>
              <a:gd name="connsiteX1" fmla="*/ 333375 w 6229250"/>
              <a:gd name="connsiteY1" fmla="*/ 5539949 h 6206699"/>
              <a:gd name="connsiteX2" fmla="*/ 847725 w 6229250"/>
              <a:gd name="connsiteY2" fmla="*/ 4730324 h 6206699"/>
              <a:gd name="connsiteX3" fmla="*/ 1352550 w 6229250"/>
              <a:gd name="connsiteY3" fmla="*/ 3949274 h 6206699"/>
              <a:gd name="connsiteX4" fmla="*/ 1952625 w 6229250"/>
              <a:gd name="connsiteY4" fmla="*/ 3292049 h 6206699"/>
              <a:gd name="connsiteX5" fmla="*/ 2628900 w 6229250"/>
              <a:gd name="connsiteY5" fmla="*/ 2606249 h 6206699"/>
              <a:gd name="connsiteX6" fmla="*/ 3238500 w 6229250"/>
              <a:gd name="connsiteY6" fmla="*/ 2120474 h 6206699"/>
              <a:gd name="connsiteX7" fmla="*/ 3867150 w 6229250"/>
              <a:gd name="connsiteY7" fmla="*/ 1672799 h 6206699"/>
              <a:gd name="connsiteX8" fmla="*/ 4743450 w 6229250"/>
              <a:gd name="connsiteY8" fmla="*/ 1206074 h 6206699"/>
              <a:gd name="connsiteX9" fmla="*/ 5324475 w 6229250"/>
              <a:gd name="connsiteY9" fmla="*/ 967949 h 6206699"/>
              <a:gd name="connsiteX10" fmla="*/ 5857875 w 6229250"/>
              <a:gd name="connsiteY10" fmla="*/ 863174 h 6206699"/>
              <a:gd name="connsiteX11" fmla="*/ 6192738 w 6229250"/>
              <a:gd name="connsiteY11" fmla="*/ 892175 h 6206699"/>
              <a:gd name="connsiteX0" fmla="*/ 0 w 6589290"/>
              <a:gd name="connsiteY0" fmla="*/ 5702643 h 5702643"/>
              <a:gd name="connsiteX1" fmla="*/ 333375 w 6589290"/>
              <a:gd name="connsiteY1" fmla="*/ 5035893 h 5702643"/>
              <a:gd name="connsiteX2" fmla="*/ 847725 w 6589290"/>
              <a:gd name="connsiteY2" fmla="*/ 4226268 h 5702643"/>
              <a:gd name="connsiteX3" fmla="*/ 1352550 w 6589290"/>
              <a:gd name="connsiteY3" fmla="*/ 3445218 h 5702643"/>
              <a:gd name="connsiteX4" fmla="*/ 1952625 w 6589290"/>
              <a:gd name="connsiteY4" fmla="*/ 2787993 h 5702643"/>
              <a:gd name="connsiteX5" fmla="*/ 2628900 w 6589290"/>
              <a:gd name="connsiteY5" fmla="*/ 2102193 h 5702643"/>
              <a:gd name="connsiteX6" fmla="*/ 3238500 w 6589290"/>
              <a:gd name="connsiteY6" fmla="*/ 1616418 h 5702643"/>
              <a:gd name="connsiteX7" fmla="*/ 3867150 w 6589290"/>
              <a:gd name="connsiteY7" fmla="*/ 1168743 h 5702643"/>
              <a:gd name="connsiteX8" fmla="*/ 4743450 w 6589290"/>
              <a:gd name="connsiteY8" fmla="*/ 702018 h 5702643"/>
              <a:gd name="connsiteX9" fmla="*/ 5324475 w 6589290"/>
              <a:gd name="connsiteY9" fmla="*/ 463893 h 5702643"/>
              <a:gd name="connsiteX10" fmla="*/ 5857875 w 6589290"/>
              <a:gd name="connsiteY10" fmla="*/ 359118 h 5702643"/>
              <a:gd name="connsiteX11" fmla="*/ 6552778 w 6589290"/>
              <a:gd name="connsiteY11" fmla="*/ 892175 h 5702643"/>
              <a:gd name="connsiteX0" fmla="*/ 0 w 6552778"/>
              <a:gd name="connsiteY0" fmla="*/ 5414905 h 5414905"/>
              <a:gd name="connsiteX1" fmla="*/ 333375 w 6552778"/>
              <a:gd name="connsiteY1" fmla="*/ 4748155 h 5414905"/>
              <a:gd name="connsiteX2" fmla="*/ 847725 w 6552778"/>
              <a:gd name="connsiteY2" fmla="*/ 3938530 h 5414905"/>
              <a:gd name="connsiteX3" fmla="*/ 1352550 w 6552778"/>
              <a:gd name="connsiteY3" fmla="*/ 3157480 h 5414905"/>
              <a:gd name="connsiteX4" fmla="*/ 1952625 w 6552778"/>
              <a:gd name="connsiteY4" fmla="*/ 2500255 h 5414905"/>
              <a:gd name="connsiteX5" fmla="*/ 2628900 w 6552778"/>
              <a:gd name="connsiteY5" fmla="*/ 1814455 h 5414905"/>
              <a:gd name="connsiteX6" fmla="*/ 3238500 w 6552778"/>
              <a:gd name="connsiteY6" fmla="*/ 1328680 h 5414905"/>
              <a:gd name="connsiteX7" fmla="*/ 3867150 w 6552778"/>
              <a:gd name="connsiteY7" fmla="*/ 881005 h 5414905"/>
              <a:gd name="connsiteX8" fmla="*/ 4743450 w 6552778"/>
              <a:gd name="connsiteY8" fmla="*/ 414280 h 5414905"/>
              <a:gd name="connsiteX9" fmla="*/ 5324475 w 6552778"/>
              <a:gd name="connsiteY9" fmla="*/ 176155 h 5414905"/>
              <a:gd name="connsiteX10" fmla="*/ 5857875 w 6552778"/>
              <a:gd name="connsiteY10" fmla="*/ 71380 h 5414905"/>
              <a:gd name="connsiteX11" fmla="*/ 6552778 w 6552778"/>
              <a:gd name="connsiteY11" fmla="*/ 604437 h 5414905"/>
              <a:gd name="connsiteX0" fmla="*/ 0 w 6192738"/>
              <a:gd name="connsiteY0" fmla="*/ 5386532 h 5386532"/>
              <a:gd name="connsiteX1" fmla="*/ 333375 w 6192738"/>
              <a:gd name="connsiteY1" fmla="*/ 4719782 h 5386532"/>
              <a:gd name="connsiteX2" fmla="*/ 847725 w 6192738"/>
              <a:gd name="connsiteY2" fmla="*/ 3910157 h 5386532"/>
              <a:gd name="connsiteX3" fmla="*/ 1352550 w 6192738"/>
              <a:gd name="connsiteY3" fmla="*/ 3129107 h 5386532"/>
              <a:gd name="connsiteX4" fmla="*/ 1952625 w 6192738"/>
              <a:gd name="connsiteY4" fmla="*/ 2471882 h 5386532"/>
              <a:gd name="connsiteX5" fmla="*/ 2628900 w 6192738"/>
              <a:gd name="connsiteY5" fmla="*/ 1786082 h 5386532"/>
              <a:gd name="connsiteX6" fmla="*/ 3238500 w 6192738"/>
              <a:gd name="connsiteY6" fmla="*/ 1300307 h 5386532"/>
              <a:gd name="connsiteX7" fmla="*/ 3867150 w 6192738"/>
              <a:gd name="connsiteY7" fmla="*/ 852632 h 5386532"/>
              <a:gd name="connsiteX8" fmla="*/ 4743450 w 6192738"/>
              <a:gd name="connsiteY8" fmla="*/ 385907 h 5386532"/>
              <a:gd name="connsiteX9" fmla="*/ 5324475 w 6192738"/>
              <a:gd name="connsiteY9" fmla="*/ 147782 h 5386532"/>
              <a:gd name="connsiteX10" fmla="*/ 5857875 w 6192738"/>
              <a:gd name="connsiteY10" fmla="*/ 43007 h 5386532"/>
              <a:gd name="connsiteX11" fmla="*/ 6192738 w 6192738"/>
              <a:gd name="connsiteY11" fmla="*/ 0 h 5386532"/>
              <a:gd name="connsiteX0" fmla="*/ 0 w 6264746"/>
              <a:gd name="connsiteY0" fmla="*/ 5386533 h 5386533"/>
              <a:gd name="connsiteX1" fmla="*/ 333375 w 6264746"/>
              <a:gd name="connsiteY1" fmla="*/ 4719783 h 5386533"/>
              <a:gd name="connsiteX2" fmla="*/ 847725 w 6264746"/>
              <a:gd name="connsiteY2" fmla="*/ 3910158 h 5386533"/>
              <a:gd name="connsiteX3" fmla="*/ 1352550 w 6264746"/>
              <a:gd name="connsiteY3" fmla="*/ 3129108 h 5386533"/>
              <a:gd name="connsiteX4" fmla="*/ 1952625 w 6264746"/>
              <a:gd name="connsiteY4" fmla="*/ 2471883 h 5386533"/>
              <a:gd name="connsiteX5" fmla="*/ 2628900 w 6264746"/>
              <a:gd name="connsiteY5" fmla="*/ 1786083 h 5386533"/>
              <a:gd name="connsiteX6" fmla="*/ 3238500 w 6264746"/>
              <a:gd name="connsiteY6" fmla="*/ 1300308 h 5386533"/>
              <a:gd name="connsiteX7" fmla="*/ 3867150 w 6264746"/>
              <a:gd name="connsiteY7" fmla="*/ 852633 h 5386533"/>
              <a:gd name="connsiteX8" fmla="*/ 4743450 w 6264746"/>
              <a:gd name="connsiteY8" fmla="*/ 385908 h 5386533"/>
              <a:gd name="connsiteX9" fmla="*/ 5324475 w 6264746"/>
              <a:gd name="connsiteY9" fmla="*/ 147783 h 5386533"/>
              <a:gd name="connsiteX10" fmla="*/ 5857875 w 6264746"/>
              <a:gd name="connsiteY10" fmla="*/ 43008 h 5386533"/>
              <a:gd name="connsiteX11" fmla="*/ 6264746 w 6264746"/>
              <a:gd name="connsiteY11" fmla="*/ 0 h 5386533"/>
              <a:gd name="connsiteX0" fmla="*/ 0 w 5857875"/>
              <a:gd name="connsiteY0" fmla="*/ 5343525 h 5343525"/>
              <a:gd name="connsiteX1" fmla="*/ 333375 w 5857875"/>
              <a:gd name="connsiteY1" fmla="*/ 4676775 h 5343525"/>
              <a:gd name="connsiteX2" fmla="*/ 847725 w 5857875"/>
              <a:gd name="connsiteY2" fmla="*/ 3867150 h 5343525"/>
              <a:gd name="connsiteX3" fmla="*/ 1352550 w 5857875"/>
              <a:gd name="connsiteY3" fmla="*/ 3086100 h 5343525"/>
              <a:gd name="connsiteX4" fmla="*/ 1952625 w 5857875"/>
              <a:gd name="connsiteY4" fmla="*/ 2428875 h 5343525"/>
              <a:gd name="connsiteX5" fmla="*/ 2628900 w 5857875"/>
              <a:gd name="connsiteY5" fmla="*/ 1743075 h 5343525"/>
              <a:gd name="connsiteX6" fmla="*/ 3238500 w 5857875"/>
              <a:gd name="connsiteY6" fmla="*/ 1257300 h 5343525"/>
              <a:gd name="connsiteX7" fmla="*/ 3867150 w 5857875"/>
              <a:gd name="connsiteY7" fmla="*/ 809625 h 5343525"/>
              <a:gd name="connsiteX8" fmla="*/ 4743450 w 5857875"/>
              <a:gd name="connsiteY8" fmla="*/ 342900 h 5343525"/>
              <a:gd name="connsiteX9" fmla="*/ 5324475 w 5857875"/>
              <a:gd name="connsiteY9" fmla="*/ 104775 h 5343525"/>
              <a:gd name="connsiteX10" fmla="*/ 5857875 w 5857875"/>
              <a:gd name="connsiteY10" fmla="*/ 0 h 5343525"/>
              <a:gd name="connsiteX0" fmla="*/ 0 w 6120731"/>
              <a:gd name="connsiteY0" fmla="*/ 5314524 h 5314524"/>
              <a:gd name="connsiteX1" fmla="*/ 333375 w 6120731"/>
              <a:gd name="connsiteY1" fmla="*/ 4647774 h 5314524"/>
              <a:gd name="connsiteX2" fmla="*/ 847725 w 6120731"/>
              <a:gd name="connsiteY2" fmla="*/ 3838149 h 5314524"/>
              <a:gd name="connsiteX3" fmla="*/ 1352550 w 6120731"/>
              <a:gd name="connsiteY3" fmla="*/ 3057099 h 5314524"/>
              <a:gd name="connsiteX4" fmla="*/ 1952625 w 6120731"/>
              <a:gd name="connsiteY4" fmla="*/ 2399874 h 5314524"/>
              <a:gd name="connsiteX5" fmla="*/ 2628900 w 6120731"/>
              <a:gd name="connsiteY5" fmla="*/ 1714074 h 5314524"/>
              <a:gd name="connsiteX6" fmla="*/ 3238500 w 6120731"/>
              <a:gd name="connsiteY6" fmla="*/ 1228299 h 5314524"/>
              <a:gd name="connsiteX7" fmla="*/ 3867150 w 6120731"/>
              <a:gd name="connsiteY7" fmla="*/ 780624 h 5314524"/>
              <a:gd name="connsiteX8" fmla="*/ 4743450 w 6120731"/>
              <a:gd name="connsiteY8" fmla="*/ 313899 h 5314524"/>
              <a:gd name="connsiteX9" fmla="*/ 5324475 w 6120731"/>
              <a:gd name="connsiteY9" fmla="*/ 75774 h 5314524"/>
              <a:gd name="connsiteX10" fmla="*/ 6120731 w 6120731"/>
              <a:gd name="connsiteY10" fmla="*/ 0 h 5314524"/>
              <a:gd name="connsiteX0" fmla="*/ 0 w 6120731"/>
              <a:gd name="connsiteY0" fmla="*/ 5337941 h 5337941"/>
              <a:gd name="connsiteX1" fmla="*/ 333375 w 6120731"/>
              <a:gd name="connsiteY1" fmla="*/ 4671191 h 5337941"/>
              <a:gd name="connsiteX2" fmla="*/ 847725 w 6120731"/>
              <a:gd name="connsiteY2" fmla="*/ 3861566 h 5337941"/>
              <a:gd name="connsiteX3" fmla="*/ 1352550 w 6120731"/>
              <a:gd name="connsiteY3" fmla="*/ 3080516 h 5337941"/>
              <a:gd name="connsiteX4" fmla="*/ 1952625 w 6120731"/>
              <a:gd name="connsiteY4" fmla="*/ 2423291 h 5337941"/>
              <a:gd name="connsiteX5" fmla="*/ 2628900 w 6120731"/>
              <a:gd name="connsiteY5" fmla="*/ 1737491 h 5337941"/>
              <a:gd name="connsiteX6" fmla="*/ 3238500 w 6120731"/>
              <a:gd name="connsiteY6" fmla="*/ 1251716 h 5337941"/>
              <a:gd name="connsiteX7" fmla="*/ 3867150 w 6120731"/>
              <a:gd name="connsiteY7" fmla="*/ 804041 h 5337941"/>
              <a:gd name="connsiteX8" fmla="*/ 4743450 w 6120731"/>
              <a:gd name="connsiteY8" fmla="*/ 337316 h 5337941"/>
              <a:gd name="connsiteX9" fmla="*/ 5324475 w 6120731"/>
              <a:gd name="connsiteY9" fmla="*/ 99191 h 5337941"/>
              <a:gd name="connsiteX10" fmla="*/ 6120731 w 6120731"/>
              <a:gd name="connsiteY10" fmla="*/ 23417 h 5337941"/>
              <a:gd name="connsiteX0" fmla="*/ 0 w 6264747"/>
              <a:gd name="connsiteY0" fmla="*/ 5337941 h 5337941"/>
              <a:gd name="connsiteX1" fmla="*/ 333375 w 6264747"/>
              <a:gd name="connsiteY1" fmla="*/ 4671191 h 5337941"/>
              <a:gd name="connsiteX2" fmla="*/ 847725 w 6264747"/>
              <a:gd name="connsiteY2" fmla="*/ 3861566 h 5337941"/>
              <a:gd name="connsiteX3" fmla="*/ 1352550 w 6264747"/>
              <a:gd name="connsiteY3" fmla="*/ 3080516 h 5337941"/>
              <a:gd name="connsiteX4" fmla="*/ 1952625 w 6264747"/>
              <a:gd name="connsiteY4" fmla="*/ 2423291 h 5337941"/>
              <a:gd name="connsiteX5" fmla="*/ 2628900 w 6264747"/>
              <a:gd name="connsiteY5" fmla="*/ 1737491 h 5337941"/>
              <a:gd name="connsiteX6" fmla="*/ 3238500 w 6264747"/>
              <a:gd name="connsiteY6" fmla="*/ 1251716 h 5337941"/>
              <a:gd name="connsiteX7" fmla="*/ 3867150 w 6264747"/>
              <a:gd name="connsiteY7" fmla="*/ 804041 h 5337941"/>
              <a:gd name="connsiteX8" fmla="*/ 4743450 w 6264747"/>
              <a:gd name="connsiteY8" fmla="*/ 337316 h 5337941"/>
              <a:gd name="connsiteX9" fmla="*/ 5324475 w 6264747"/>
              <a:gd name="connsiteY9" fmla="*/ 99191 h 5337941"/>
              <a:gd name="connsiteX10" fmla="*/ 6264747 w 6264747"/>
              <a:gd name="connsiteY10" fmla="*/ 23417 h 533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64747" h="5337941">
                <a:moveTo>
                  <a:pt x="0" y="5337941"/>
                </a:moveTo>
                <a:cubicBezTo>
                  <a:pt x="96044" y="5127597"/>
                  <a:pt x="192088" y="4917253"/>
                  <a:pt x="333375" y="4671191"/>
                </a:cubicBezTo>
                <a:cubicBezTo>
                  <a:pt x="474662" y="4425129"/>
                  <a:pt x="677862" y="4126679"/>
                  <a:pt x="847725" y="3861566"/>
                </a:cubicBezTo>
                <a:cubicBezTo>
                  <a:pt x="1017588" y="3596453"/>
                  <a:pt x="1168400" y="3320229"/>
                  <a:pt x="1352550" y="3080516"/>
                </a:cubicBezTo>
                <a:cubicBezTo>
                  <a:pt x="1536700" y="2840804"/>
                  <a:pt x="1739900" y="2647129"/>
                  <a:pt x="1952625" y="2423291"/>
                </a:cubicBezTo>
                <a:cubicBezTo>
                  <a:pt x="2165350" y="2199453"/>
                  <a:pt x="2414588" y="1932753"/>
                  <a:pt x="2628900" y="1737491"/>
                </a:cubicBezTo>
                <a:cubicBezTo>
                  <a:pt x="2843212" y="1542229"/>
                  <a:pt x="3032125" y="1407291"/>
                  <a:pt x="3238500" y="1251716"/>
                </a:cubicBezTo>
                <a:cubicBezTo>
                  <a:pt x="3444875" y="1096141"/>
                  <a:pt x="3616325" y="956441"/>
                  <a:pt x="3867150" y="804041"/>
                </a:cubicBezTo>
                <a:cubicBezTo>
                  <a:pt x="4117975" y="651641"/>
                  <a:pt x="4500563" y="454791"/>
                  <a:pt x="4743450" y="337316"/>
                </a:cubicBezTo>
                <a:cubicBezTo>
                  <a:pt x="4986338" y="219841"/>
                  <a:pt x="5070926" y="151507"/>
                  <a:pt x="5324475" y="99191"/>
                </a:cubicBezTo>
                <a:cubicBezTo>
                  <a:pt x="5578024" y="46875"/>
                  <a:pt x="6146929" y="0"/>
                  <a:pt x="6264747" y="23417"/>
                </a:cubicBezTo>
              </a:path>
            </a:pathLst>
          </a:cu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/>
          <p:cNvSpPr/>
          <p:nvPr/>
        </p:nvSpPr>
        <p:spPr>
          <a:xfrm>
            <a:off x="6588224" y="408893"/>
            <a:ext cx="1476375" cy="5401779"/>
          </a:xfrm>
          <a:custGeom>
            <a:avLst/>
            <a:gdLst>
              <a:gd name="connsiteX0" fmla="*/ 0 w 7115175"/>
              <a:gd name="connsiteY0" fmla="*/ 5362575 h 5372100"/>
              <a:gd name="connsiteX1" fmla="*/ 333375 w 7115175"/>
              <a:gd name="connsiteY1" fmla="*/ 4695825 h 5372100"/>
              <a:gd name="connsiteX2" fmla="*/ 847725 w 7115175"/>
              <a:gd name="connsiteY2" fmla="*/ 3886200 h 5372100"/>
              <a:gd name="connsiteX3" fmla="*/ 1352550 w 7115175"/>
              <a:gd name="connsiteY3" fmla="*/ 3105150 h 5372100"/>
              <a:gd name="connsiteX4" fmla="*/ 1952625 w 7115175"/>
              <a:gd name="connsiteY4" fmla="*/ 2447925 h 5372100"/>
              <a:gd name="connsiteX5" fmla="*/ 2628900 w 7115175"/>
              <a:gd name="connsiteY5" fmla="*/ 1762125 h 5372100"/>
              <a:gd name="connsiteX6" fmla="*/ 3238500 w 7115175"/>
              <a:gd name="connsiteY6" fmla="*/ 1276350 h 5372100"/>
              <a:gd name="connsiteX7" fmla="*/ 3867150 w 7115175"/>
              <a:gd name="connsiteY7" fmla="*/ 828675 h 5372100"/>
              <a:gd name="connsiteX8" fmla="*/ 4743450 w 7115175"/>
              <a:gd name="connsiteY8" fmla="*/ 361950 h 5372100"/>
              <a:gd name="connsiteX9" fmla="*/ 5324475 w 7115175"/>
              <a:gd name="connsiteY9" fmla="*/ 123825 h 5372100"/>
              <a:gd name="connsiteX10" fmla="*/ 5857875 w 7115175"/>
              <a:gd name="connsiteY10" fmla="*/ 19050 h 5372100"/>
              <a:gd name="connsiteX11" fmla="*/ 6229350 w 7115175"/>
              <a:gd name="connsiteY11" fmla="*/ 9525 h 5372100"/>
              <a:gd name="connsiteX12" fmla="*/ 6600825 w 7115175"/>
              <a:gd name="connsiteY12" fmla="*/ 38100 h 5372100"/>
              <a:gd name="connsiteX13" fmla="*/ 6886575 w 7115175"/>
              <a:gd name="connsiteY13" fmla="*/ 152400 h 5372100"/>
              <a:gd name="connsiteX14" fmla="*/ 7067550 w 7115175"/>
              <a:gd name="connsiteY14" fmla="*/ 400050 h 5372100"/>
              <a:gd name="connsiteX15" fmla="*/ 7067550 w 7115175"/>
              <a:gd name="connsiteY15" fmla="*/ 828675 h 5372100"/>
              <a:gd name="connsiteX16" fmla="*/ 6781800 w 7115175"/>
              <a:gd name="connsiteY16" fmla="*/ 1733550 h 5372100"/>
              <a:gd name="connsiteX17" fmla="*/ 6362700 w 7115175"/>
              <a:gd name="connsiteY17" fmla="*/ 2895600 h 5372100"/>
              <a:gd name="connsiteX18" fmla="*/ 6086475 w 7115175"/>
              <a:gd name="connsiteY18" fmla="*/ 3752850 h 5372100"/>
              <a:gd name="connsiteX19" fmla="*/ 5829300 w 7115175"/>
              <a:gd name="connsiteY19" fmla="*/ 4619625 h 5372100"/>
              <a:gd name="connsiteX20" fmla="*/ 5638800 w 7115175"/>
              <a:gd name="connsiteY20" fmla="*/ 5372100 h 5372100"/>
              <a:gd name="connsiteX0" fmla="*/ 0 w 7115175"/>
              <a:gd name="connsiteY0" fmla="*/ 5357812 h 5367337"/>
              <a:gd name="connsiteX1" fmla="*/ 333375 w 7115175"/>
              <a:gd name="connsiteY1" fmla="*/ 4691062 h 5367337"/>
              <a:gd name="connsiteX2" fmla="*/ 847725 w 7115175"/>
              <a:gd name="connsiteY2" fmla="*/ 3881437 h 5367337"/>
              <a:gd name="connsiteX3" fmla="*/ 1352550 w 7115175"/>
              <a:gd name="connsiteY3" fmla="*/ 3100387 h 5367337"/>
              <a:gd name="connsiteX4" fmla="*/ 1952625 w 7115175"/>
              <a:gd name="connsiteY4" fmla="*/ 2443162 h 5367337"/>
              <a:gd name="connsiteX5" fmla="*/ 2628900 w 7115175"/>
              <a:gd name="connsiteY5" fmla="*/ 1757362 h 5367337"/>
              <a:gd name="connsiteX6" fmla="*/ 3238500 w 7115175"/>
              <a:gd name="connsiteY6" fmla="*/ 1271587 h 5367337"/>
              <a:gd name="connsiteX7" fmla="*/ 3867150 w 7115175"/>
              <a:gd name="connsiteY7" fmla="*/ 823912 h 5367337"/>
              <a:gd name="connsiteX8" fmla="*/ 4743450 w 7115175"/>
              <a:gd name="connsiteY8" fmla="*/ 357187 h 5367337"/>
              <a:gd name="connsiteX9" fmla="*/ 5324475 w 7115175"/>
              <a:gd name="connsiteY9" fmla="*/ 119062 h 5367337"/>
              <a:gd name="connsiteX10" fmla="*/ 5857875 w 7115175"/>
              <a:gd name="connsiteY10" fmla="*/ 14287 h 5367337"/>
              <a:gd name="connsiteX11" fmla="*/ 6600825 w 7115175"/>
              <a:gd name="connsiteY11" fmla="*/ 33337 h 5367337"/>
              <a:gd name="connsiteX12" fmla="*/ 6886575 w 7115175"/>
              <a:gd name="connsiteY12" fmla="*/ 147637 h 5367337"/>
              <a:gd name="connsiteX13" fmla="*/ 7067550 w 7115175"/>
              <a:gd name="connsiteY13" fmla="*/ 395287 h 5367337"/>
              <a:gd name="connsiteX14" fmla="*/ 7067550 w 7115175"/>
              <a:gd name="connsiteY14" fmla="*/ 823912 h 5367337"/>
              <a:gd name="connsiteX15" fmla="*/ 6781800 w 7115175"/>
              <a:gd name="connsiteY15" fmla="*/ 1728787 h 5367337"/>
              <a:gd name="connsiteX16" fmla="*/ 6362700 w 7115175"/>
              <a:gd name="connsiteY16" fmla="*/ 2890837 h 5367337"/>
              <a:gd name="connsiteX17" fmla="*/ 6086475 w 7115175"/>
              <a:gd name="connsiteY17" fmla="*/ 3748087 h 5367337"/>
              <a:gd name="connsiteX18" fmla="*/ 5829300 w 7115175"/>
              <a:gd name="connsiteY18" fmla="*/ 4614862 h 5367337"/>
              <a:gd name="connsiteX19" fmla="*/ 5638800 w 7115175"/>
              <a:gd name="connsiteY19" fmla="*/ 5367337 h 5367337"/>
              <a:gd name="connsiteX0" fmla="*/ 0 w 7115175"/>
              <a:gd name="connsiteY0" fmla="*/ 5329237 h 5338762"/>
              <a:gd name="connsiteX1" fmla="*/ 333375 w 7115175"/>
              <a:gd name="connsiteY1" fmla="*/ 4662487 h 5338762"/>
              <a:gd name="connsiteX2" fmla="*/ 847725 w 7115175"/>
              <a:gd name="connsiteY2" fmla="*/ 3852862 h 5338762"/>
              <a:gd name="connsiteX3" fmla="*/ 1352550 w 7115175"/>
              <a:gd name="connsiteY3" fmla="*/ 3071812 h 5338762"/>
              <a:gd name="connsiteX4" fmla="*/ 1952625 w 7115175"/>
              <a:gd name="connsiteY4" fmla="*/ 2414587 h 5338762"/>
              <a:gd name="connsiteX5" fmla="*/ 2628900 w 7115175"/>
              <a:gd name="connsiteY5" fmla="*/ 1728787 h 5338762"/>
              <a:gd name="connsiteX6" fmla="*/ 3238500 w 7115175"/>
              <a:gd name="connsiteY6" fmla="*/ 1243012 h 5338762"/>
              <a:gd name="connsiteX7" fmla="*/ 3867150 w 7115175"/>
              <a:gd name="connsiteY7" fmla="*/ 795337 h 5338762"/>
              <a:gd name="connsiteX8" fmla="*/ 4743450 w 7115175"/>
              <a:gd name="connsiteY8" fmla="*/ 328612 h 5338762"/>
              <a:gd name="connsiteX9" fmla="*/ 5324475 w 7115175"/>
              <a:gd name="connsiteY9" fmla="*/ 90487 h 5338762"/>
              <a:gd name="connsiteX10" fmla="*/ 6600825 w 7115175"/>
              <a:gd name="connsiteY10" fmla="*/ 4762 h 5338762"/>
              <a:gd name="connsiteX11" fmla="*/ 6886575 w 7115175"/>
              <a:gd name="connsiteY11" fmla="*/ 119062 h 5338762"/>
              <a:gd name="connsiteX12" fmla="*/ 7067550 w 7115175"/>
              <a:gd name="connsiteY12" fmla="*/ 366712 h 5338762"/>
              <a:gd name="connsiteX13" fmla="*/ 7067550 w 7115175"/>
              <a:gd name="connsiteY13" fmla="*/ 795337 h 5338762"/>
              <a:gd name="connsiteX14" fmla="*/ 6781800 w 7115175"/>
              <a:gd name="connsiteY14" fmla="*/ 1700212 h 5338762"/>
              <a:gd name="connsiteX15" fmla="*/ 6362700 w 7115175"/>
              <a:gd name="connsiteY15" fmla="*/ 2862262 h 5338762"/>
              <a:gd name="connsiteX16" fmla="*/ 6086475 w 7115175"/>
              <a:gd name="connsiteY16" fmla="*/ 3719512 h 5338762"/>
              <a:gd name="connsiteX17" fmla="*/ 5829300 w 7115175"/>
              <a:gd name="connsiteY17" fmla="*/ 4586287 h 5338762"/>
              <a:gd name="connsiteX18" fmla="*/ 5638800 w 7115175"/>
              <a:gd name="connsiteY18" fmla="*/ 5338762 h 5338762"/>
              <a:gd name="connsiteX0" fmla="*/ 0 w 7115175"/>
              <a:gd name="connsiteY0" fmla="*/ 5359400 h 5368925"/>
              <a:gd name="connsiteX1" fmla="*/ 333375 w 7115175"/>
              <a:gd name="connsiteY1" fmla="*/ 4692650 h 5368925"/>
              <a:gd name="connsiteX2" fmla="*/ 847725 w 7115175"/>
              <a:gd name="connsiteY2" fmla="*/ 3883025 h 5368925"/>
              <a:gd name="connsiteX3" fmla="*/ 1352550 w 7115175"/>
              <a:gd name="connsiteY3" fmla="*/ 3101975 h 5368925"/>
              <a:gd name="connsiteX4" fmla="*/ 1952625 w 7115175"/>
              <a:gd name="connsiteY4" fmla="*/ 2444750 h 5368925"/>
              <a:gd name="connsiteX5" fmla="*/ 2628900 w 7115175"/>
              <a:gd name="connsiteY5" fmla="*/ 1758950 h 5368925"/>
              <a:gd name="connsiteX6" fmla="*/ 3238500 w 7115175"/>
              <a:gd name="connsiteY6" fmla="*/ 1273175 h 5368925"/>
              <a:gd name="connsiteX7" fmla="*/ 3867150 w 7115175"/>
              <a:gd name="connsiteY7" fmla="*/ 825500 h 5368925"/>
              <a:gd name="connsiteX8" fmla="*/ 4743450 w 7115175"/>
              <a:gd name="connsiteY8" fmla="*/ 358775 h 5368925"/>
              <a:gd name="connsiteX9" fmla="*/ 6600825 w 7115175"/>
              <a:gd name="connsiteY9" fmla="*/ 34925 h 5368925"/>
              <a:gd name="connsiteX10" fmla="*/ 6886575 w 7115175"/>
              <a:gd name="connsiteY10" fmla="*/ 149225 h 5368925"/>
              <a:gd name="connsiteX11" fmla="*/ 7067550 w 7115175"/>
              <a:gd name="connsiteY11" fmla="*/ 396875 h 5368925"/>
              <a:gd name="connsiteX12" fmla="*/ 7067550 w 7115175"/>
              <a:gd name="connsiteY12" fmla="*/ 825500 h 5368925"/>
              <a:gd name="connsiteX13" fmla="*/ 6781800 w 7115175"/>
              <a:gd name="connsiteY13" fmla="*/ 1730375 h 5368925"/>
              <a:gd name="connsiteX14" fmla="*/ 6362700 w 7115175"/>
              <a:gd name="connsiteY14" fmla="*/ 2892425 h 5368925"/>
              <a:gd name="connsiteX15" fmla="*/ 6086475 w 7115175"/>
              <a:gd name="connsiteY15" fmla="*/ 3749675 h 5368925"/>
              <a:gd name="connsiteX16" fmla="*/ 5829300 w 7115175"/>
              <a:gd name="connsiteY16" fmla="*/ 4616450 h 5368925"/>
              <a:gd name="connsiteX17" fmla="*/ 5638800 w 7115175"/>
              <a:gd name="connsiteY17" fmla="*/ 5368925 h 5368925"/>
              <a:gd name="connsiteX0" fmla="*/ 0 w 7115175"/>
              <a:gd name="connsiteY0" fmla="*/ 5437187 h 5446712"/>
              <a:gd name="connsiteX1" fmla="*/ 333375 w 7115175"/>
              <a:gd name="connsiteY1" fmla="*/ 4770437 h 5446712"/>
              <a:gd name="connsiteX2" fmla="*/ 847725 w 7115175"/>
              <a:gd name="connsiteY2" fmla="*/ 3960812 h 5446712"/>
              <a:gd name="connsiteX3" fmla="*/ 1352550 w 7115175"/>
              <a:gd name="connsiteY3" fmla="*/ 3179762 h 5446712"/>
              <a:gd name="connsiteX4" fmla="*/ 1952625 w 7115175"/>
              <a:gd name="connsiteY4" fmla="*/ 2522537 h 5446712"/>
              <a:gd name="connsiteX5" fmla="*/ 2628900 w 7115175"/>
              <a:gd name="connsiteY5" fmla="*/ 1836737 h 5446712"/>
              <a:gd name="connsiteX6" fmla="*/ 3238500 w 7115175"/>
              <a:gd name="connsiteY6" fmla="*/ 1350962 h 5446712"/>
              <a:gd name="connsiteX7" fmla="*/ 3867150 w 7115175"/>
              <a:gd name="connsiteY7" fmla="*/ 903287 h 5446712"/>
              <a:gd name="connsiteX8" fmla="*/ 6600825 w 7115175"/>
              <a:gd name="connsiteY8" fmla="*/ 112712 h 5446712"/>
              <a:gd name="connsiteX9" fmla="*/ 6886575 w 7115175"/>
              <a:gd name="connsiteY9" fmla="*/ 227012 h 5446712"/>
              <a:gd name="connsiteX10" fmla="*/ 7067550 w 7115175"/>
              <a:gd name="connsiteY10" fmla="*/ 474662 h 5446712"/>
              <a:gd name="connsiteX11" fmla="*/ 7067550 w 7115175"/>
              <a:gd name="connsiteY11" fmla="*/ 903287 h 5446712"/>
              <a:gd name="connsiteX12" fmla="*/ 6781800 w 7115175"/>
              <a:gd name="connsiteY12" fmla="*/ 1808162 h 5446712"/>
              <a:gd name="connsiteX13" fmla="*/ 6362700 w 7115175"/>
              <a:gd name="connsiteY13" fmla="*/ 2970212 h 5446712"/>
              <a:gd name="connsiteX14" fmla="*/ 6086475 w 7115175"/>
              <a:gd name="connsiteY14" fmla="*/ 3827462 h 5446712"/>
              <a:gd name="connsiteX15" fmla="*/ 5829300 w 7115175"/>
              <a:gd name="connsiteY15" fmla="*/ 4694237 h 5446712"/>
              <a:gd name="connsiteX16" fmla="*/ 5638800 w 7115175"/>
              <a:gd name="connsiteY16" fmla="*/ 5446712 h 5446712"/>
              <a:gd name="connsiteX0" fmla="*/ 0 w 7208837"/>
              <a:gd name="connsiteY0" fmla="*/ 5511800 h 5521325"/>
              <a:gd name="connsiteX1" fmla="*/ 333375 w 7208837"/>
              <a:gd name="connsiteY1" fmla="*/ 4845050 h 5521325"/>
              <a:gd name="connsiteX2" fmla="*/ 847725 w 7208837"/>
              <a:gd name="connsiteY2" fmla="*/ 4035425 h 5521325"/>
              <a:gd name="connsiteX3" fmla="*/ 1352550 w 7208837"/>
              <a:gd name="connsiteY3" fmla="*/ 3254375 h 5521325"/>
              <a:gd name="connsiteX4" fmla="*/ 1952625 w 7208837"/>
              <a:gd name="connsiteY4" fmla="*/ 2597150 h 5521325"/>
              <a:gd name="connsiteX5" fmla="*/ 2628900 w 7208837"/>
              <a:gd name="connsiteY5" fmla="*/ 1911350 h 5521325"/>
              <a:gd name="connsiteX6" fmla="*/ 3238500 w 7208837"/>
              <a:gd name="connsiteY6" fmla="*/ 1425575 h 5521325"/>
              <a:gd name="connsiteX7" fmla="*/ 6600825 w 7208837"/>
              <a:gd name="connsiteY7" fmla="*/ 187325 h 5521325"/>
              <a:gd name="connsiteX8" fmla="*/ 6886575 w 7208837"/>
              <a:gd name="connsiteY8" fmla="*/ 301625 h 5521325"/>
              <a:gd name="connsiteX9" fmla="*/ 7067550 w 7208837"/>
              <a:gd name="connsiteY9" fmla="*/ 549275 h 5521325"/>
              <a:gd name="connsiteX10" fmla="*/ 7067550 w 7208837"/>
              <a:gd name="connsiteY10" fmla="*/ 977900 h 5521325"/>
              <a:gd name="connsiteX11" fmla="*/ 6781800 w 7208837"/>
              <a:gd name="connsiteY11" fmla="*/ 1882775 h 5521325"/>
              <a:gd name="connsiteX12" fmla="*/ 6362700 w 7208837"/>
              <a:gd name="connsiteY12" fmla="*/ 3044825 h 5521325"/>
              <a:gd name="connsiteX13" fmla="*/ 6086475 w 7208837"/>
              <a:gd name="connsiteY13" fmla="*/ 3902075 h 5521325"/>
              <a:gd name="connsiteX14" fmla="*/ 5829300 w 7208837"/>
              <a:gd name="connsiteY14" fmla="*/ 4768850 h 5521325"/>
              <a:gd name="connsiteX15" fmla="*/ 5638800 w 7208837"/>
              <a:gd name="connsiteY15" fmla="*/ 5521325 h 5521325"/>
              <a:gd name="connsiteX0" fmla="*/ 0 w 7310437"/>
              <a:gd name="connsiteY0" fmla="*/ 5592762 h 5602287"/>
              <a:gd name="connsiteX1" fmla="*/ 333375 w 7310437"/>
              <a:gd name="connsiteY1" fmla="*/ 4926012 h 5602287"/>
              <a:gd name="connsiteX2" fmla="*/ 847725 w 7310437"/>
              <a:gd name="connsiteY2" fmla="*/ 4116387 h 5602287"/>
              <a:gd name="connsiteX3" fmla="*/ 1352550 w 7310437"/>
              <a:gd name="connsiteY3" fmla="*/ 3335337 h 5602287"/>
              <a:gd name="connsiteX4" fmla="*/ 1952625 w 7310437"/>
              <a:gd name="connsiteY4" fmla="*/ 2678112 h 5602287"/>
              <a:gd name="connsiteX5" fmla="*/ 2628900 w 7310437"/>
              <a:gd name="connsiteY5" fmla="*/ 1992312 h 5602287"/>
              <a:gd name="connsiteX6" fmla="*/ 6600825 w 7310437"/>
              <a:gd name="connsiteY6" fmla="*/ 268287 h 5602287"/>
              <a:gd name="connsiteX7" fmla="*/ 6886575 w 7310437"/>
              <a:gd name="connsiteY7" fmla="*/ 382587 h 5602287"/>
              <a:gd name="connsiteX8" fmla="*/ 7067550 w 7310437"/>
              <a:gd name="connsiteY8" fmla="*/ 630237 h 5602287"/>
              <a:gd name="connsiteX9" fmla="*/ 7067550 w 7310437"/>
              <a:gd name="connsiteY9" fmla="*/ 1058862 h 5602287"/>
              <a:gd name="connsiteX10" fmla="*/ 6781800 w 7310437"/>
              <a:gd name="connsiteY10" fmla="*/ 1963737 h 5602287"/>
              <a:gd name="connsiteX11" fmla="*/ 6362700 w 7310437"/>
              <a:gd name="connsiteY11" fmla="*/ 3125787 h 5602287"/>
              <a:gd name="connsiteX12" fmla="*/ 6086475 w 7310437"/>
              <a:gd name="connsiteY12" fmla="*/ 3983037 h 5602287"/>
              <a:gd name="connsiteX13" fmla="*/ 5829300 w 7310437"/>
              <a:gd name="connsiteY13" fmla="*/ 4849812 h 5602287"/>
              <a:gd name="connsiteX14" fmla="*/ 5638800 w 7310437"/>
              <a:gd name="connsiteY14" fmla="*/ 5602287 h 5602287"/>
              <a:gd name="connsiteX0" fmla="*/ 0 w 7423150"/>
              <a:gd name="connsiteY0" fmla="*/ 5707062 h 5716587"/>
              <a:gd name="connsiteX1" fmla="*/ 333375 w 7423150"/>
              <a:gd name="connsiteY1" fmla="*/ 5040312 h 5716587"/>
              <a:gd name="connsiteX2" fmla="*/ 847725 w 7423150"/>
              <a:gd name="connsiteY2" fmla="*/ 4230687 h 5716587"/>
              <a:gd name="connsiteX3" fmla="*/ 1352550 w 7423150"/>
              <a:gd name="connsiteY3" fmla="*/ 3449637 h 5716587"/>
              <a:gd name="connsiteX4" fmla="*/ 1952625 w 7423150"/>
              <a:gd name="connsiteY4" fmla="*/ 2792412 h 5716587"/>
              <a:gd name="connsiteX5" fmla="*/ 6600825 w 7423150"/>
              <a:gd name="connsiteY5" fmla="*/ 382587 h 5716587"/>
              <a:gd name="connsiteX6" fmla="*/ 6886575 w 7423150"/>
              <a:gd name="connsiteY6" fmla="*/ 496887 h 5716587"/>
              <a:gd name="connsiteX7" fmla="*/ 7067550 w 7423150"/>
              <a:gd name="connsiteY7" fmla="*/ 744537 h 5716587"/>
              <a:gd name="connsiteX8" fmla="*/ 7067550 w 7423150"/>
              <a:gd name="connsiteY8" fmla="*/ 1173162 h 5716587"/>
              <a:gd name="connsiteX9" fmla="*/ 6781800 w 7423150"/>
              <a:gd name="connsiteY9" fmla="*/ 2078037 h 5716587"/>
              <a:gd name="connsiteX10" fmla="*/ 6362700 w 7423150"/>
              <a:gd name="connsiteY10" fmla="*/ 3240087 h 5716587"/>
              <a:gd name="connsiteX11" fmla="*/ 6086475 w 7423150"/>
              <a:gd name="connsiteY11" fmla="*/ 4097337 h 5716587"/>
              <a:gd name="connsiteX12" fmla="*/ 5829300 w 7423150"/>
              <a:gd name="connsiteY12" fmla="*/ 4964112 h 5716587"/>
              <a:gd name="connsiteX13" fmla="*/ 5638800 w 7423150"/>
              <a:gd name="connsiteY13" fmla="*/ 5716587 h 5716587"/>
              <a:gd name="connsiteX0" fmla="*/ 0 w 7523163"/>
              <a:gd name="connsiteY0" fmla="*/ 5816600 h 5826125"/>
              <a:gd name="connsiteX1" fmla="*/ 333375 w 7523163"/>
              <a:gd name="connsiteY1" fmla="*/ 5149850 h 5826125"/>
              <a:gd name="connsiteX2" fmla="*/ 847725 w 7523163"/>
              <a:gd name="connsiteY2" fmla="*/ 4340225 h 5826125"/>
              <a:gd name="connsiteX3" fmla="*/ 1352550 w 7523163"/>
              <a:gd name="connsiteY3" fmla="*/ 3559175 h 5826125"/>
              <a:gd name="connsiteX4" fmla="*/ 6600825 w 7523163"/>
              <a:gd name="connsiteY4" fmla="*/ 492125 h 5826125"/>
              <a:gd name="connsiteX5" fmla="*/ 6886575 w 7523163"/>
              <a:gd name="connsiteY5" fmla="*/ 606425 h 5826125"/>
              <a:gd name="connsiteX6" fmla="*/ 7067550 w 7523163"/>
              <a:gd name="connsiteY6" fmla="*/ 854075 h 5826125"/>
              <a:gd name="connsiteX7" fmla="*/ 7067550 w 7523163"/>
              <a:gd name="connsiteY7" fmla="*/ 1282700 h 5826125"/>
              <a:gd name="connsiteX8" fmla="*/ 6781800 w 7523163"/>
              <a:gd name="connsiteY8" fmla="*/ 2187575 h 5826125"/>
              <a:gd name="connsiteX9" fmla="*/ 6362700 w 7523163"/>
              <a:gd name="connsiteY9" fmla="*/ 3349625 h 5826125"/>
              <a:gd name="connsiteX10" fmla="*/ 6086475 w 7523163"/>
              <a:gd name="connsiteY10" fmla="*/ 4206875 h 5826125"/>
              <a:gd name="connsiteX11" fmla="*/ 5829300 w 7523163"/>
              <a:gd name="connsiteY11" fmla="*/ 5073650 h 5826125"/>
              <a:gd name="connsiteX12" fmla="*/ 5638800 w 7523163"/>
              <a:gd name="connsiteY12" fmla="*/ 5826125 h 5826125"/>
              <a:gd name="connsiteX0" fmla="*/ 196850 w 7804150"/>
              <a:gd name="connsiteY0" fmla="*/ 5946775 h 5956300"/>
              <a:gd name="connsiteX1" fmla="*/ 530225 w 7804150"/>
              <a:gd name="connsiteY1" fmla="*/ 5280025 h 5956300"/>
              <a:gd name="connsiteX2" fmla="*/ 1044575 w 7804150"/>
              <a:gd name="connsiteY2" fmla="*/ 4470400 h 5956300"/>
              <a:gd name="connsiteX3" fmla="*/ 6797675 w 7804150"/>
              <a:gd name="connsiteY3" fmla="*/ 622300 h 5956300"/>
              <a:gd name="connsiteX4" fmla="*/ 7083425 w 7804150"/>
              <a:gd name="connsiteY4" fmla="*/ 736600 h 5956300"/>
              <a:gd name="connsiteX5" fmla="*/ 7264400 w 7804150"/>
              <a:gd name="connsiteY5" fmla="*/ 984250 h 5956300"/>
              <a:gd name="connsiteX6" fmla="*/ 7264400 w 7804150"/>
              <a:gd name="connsiteY6" fmla="*/ 1412875 h 5956300"/>
              <a:gd name="connsiteX7" fmla="*/ 6978650 w 7804150"/>
              <a:gd name="connsiteY7" fmla="*/ 2317750 h 5956300"/>
              <a:gd name="connsiteX8" fmla="*/ 6559550 w 7804150"/>
              <a:gd name="connsiteY8" fmla="*/ 3479800 h 5956300"/>
              <a:gd name="connsiteX9" fmla="*/ 6283325 w 7804150"/>
              <a:gd name="connsiteY9" fmla="*/ 4337050 h 5956300"/>
              <a:gd name="connsiteX10" fmla="*/ 6026150 w 7804150"/>
              <a:gd name="connsiteY10" fmla="*/ 5203825 h 5956300"/>
              <a:gd name="connsiteX11" fmla="*/ 5835650 w 7804150"/>
              <a:gd name="connsiteY11" fmla="*/ 5956300 h 5956300"/>
              <a:gd name="connsiteX0" fmla="*/ 766762 w 8459787"/>
              <a:gd name="connsiteY0" fmla="*/ 6081712 h 6302374"/>
              <a:gd name="connsiteX1" fmla="*/ 1100137 w 8459787"/>
              <a:gd name="connsiteY1" fmla="*/ 5414962 h 6302374"/>
              <a:gd name="connsiteX2" fmla="*/ 7367587 w 8459787"/>
              <a:gd name="connsiteY2" fmla="*/ 757237 h 6302374"/>
              <a:gd name="connsiteX3" fmla="*/ 7653337 w 8459787"/>
              <a:gd name="connsiteY3" fmla="*/ 871537 h 6302374"/>
              <a:gd name="connsiteX4" fmla="*/ 7834312 w 8459787"/>
              <a:gd name="connsiteY4" fmla="*/ 1119187 h 6302374"/>
              <a:gd name="connsiteX5" fmla="*/ 7834312 w 8459787"/>
              <a:gd name="connsiteY5" fmla="*/ 1547812 h 6302374"/>
              <a:gd name="connsiteX6" fmla="*/ 7548562 w 8459787"/>
              <a:gd name="connsiteY6" fmla="*/ 2452687 h 6302374"/>
              <a:gd name="connsiteX7" fmla="*/ 7129462 w 8459787"/>
              <a:gd name="connsiteY7" fmla="*/ 3614737 h 6302374"/>
              <a:gd name="connsiteX8" fmla="*/ 6853237 w 8459787"/>
              <a:gd name="connsiteY8" fmla="*/ 4471987 h 6302374"/>
              <a:gd name="connsiteX9" fmla="*/ 6596062 w 8459787"/>
              <a:gd name="connsiteY9" fmla="*/ 5338762 h 6302374"/>
              <a:gd name="connsiteX10" fmla="*/ 6405562 w 8459787"/>
              <a:gd name="connsiteY10" fmla="*/ 6091237 h 6302374"/>
              <a:gd name="connsiteX0" fmla="*/ 0 w 7748588"/>
              <a:gd name="connsiteY0" fmla="*/ 6192838 h 6202363"/>
              <a:gd name="connsiteX1" fmla="*/ 6600825 w 7748588"/>
              <a:gd name="connsiteY1" fmla="*/ 868363 h 6202363"/>
              <a:gd name="connsiteX2" fmla="*/ 6886575 w 7748588"/>
              <a:gd name="connsiteY2" fmla="*/ 982663 h 6202363"/>
              <a:gd name="connsiteX3" fmla="*/ 7067550 w 7748588"/>
              <a:gd name="connsiteY3" fmla="*/ 1230313 h 6202363"/>
              <a:gd name="connsiteX4" fmla="*/ 7067550 w 7748588"/>
              <a:gd name="connsiteY4" fmla="*/ 1658938 h 6202363"/>
              <a:gd name="connsiteX5" fmla="*/ 6781800 w 7748588"/>
              <a:gd name="connsiteY5" fmla="*/ 2563813 h 6202363"/>
              <a:gd name="connsiteX6" fmla="*/ 6362700 w 7748588"/>
              <a:gd name="connsiteY6" fmla="*/ 3725863 h 6202363"/>
              <a:gd name="connsiteX7" fmla="*/ 6086475 w 7748588"/>
              <a:gd name="connsiteY7" fmla="*/ 4583113 h 6202363"/>
              <a:gd name="connsiteX8" fmla="*/ 5829300 w 7748588"/>
              <a:gd name="connsiteY8" fmla="*/ 5449888 h 6202363"/>
              <a:gd name="connsiteX9" fmla="*/ 5638800 w 7748588"/>
              <a:gd name="connsiteY9" fmla="*/ 6202363 h 6202363"/>
              <a:gd name="connsiteX0" fmla="*/ 962025 w 2109788"/>
              <a:gd name="connsiteY0" fmla="*/ 868363 h 6202363"/>
              <a:gd name="connsiteX1" fmla="*/ 1247775 w 2109788"/>
              <a:gd name="connsiteY1" fmla="*/ 982663 h 6202363"/>
              <a:gd name="connsiteX2" fmla="*/ 1428750 w 2109788"/>
              <a:gd name="connsiteY2" fmla="*/ 1230313 h 6202363"/>
              <a:gd name="connsiteX3" fmla="*/ 1428750 w 2109788"/>
              <a:gd name="connsiteY3" fmla="*/ 1658938 h 6202363"/>
              <a:gd name="connsiteX4" fmla="*/ 1143000 w 2109788"/>
              <a:gd name="connsiteY4" fmla="*/ 2563813 h 6202363"/>
              <a:gd name="connsiteX5" fmla="*/ 723900 w 2109788"/>
              <a:gd name="connsiteY5" fmla="*/ 3725863 h 6202363"/>
              <a:gd name="connsiteX6" fmla="*/ 447675 w 2109788"/>
              <a:gd name="connsiteY6" fmla="*/ 4583113 h 6202363"/>
              <a:gd name="connsiteX7" fmla="*/ 190500 w 2109788"/>
              <a:gd name="connsiteY7" fmla="*/ 5449888 h 6202363"/>
              <a:gd name="connsiteX8" fmla="*/ 0 w 2109788"/>
              <a:gd name="connsiteY8" fmla="*/ 6202363 h 6202363"/>
              <a:gd name="connsiteX0" fmla="*/ 962025 w 1476375"/>
              <a:gd name="connsiteY0" fmla="*/ 0 h 5334000"/>
              <a:gd name="connsiteX1" fmla="*/ 1247775 w 1476375"/>
              <a:gd name="connsiteY1" fmla="*/ 114300 h 5334000"/>
              <a:gd name="connsiteX2" fmla="*/ 1428750 w 1476375"/>
              <a:gd name="connsiteY2" fmla="*/ 361950 h 5334000"/>
              <a:gd name="connsiteX3" fmla="*/ 1428750 w 1476375"/>
              <a:gd name="connsiteY3" fmla="*/ 790575 h 5334000"/>
              <a:gd name="connsiteX4" fmla="*/ 1143000 w 1476375"/>
              <a:gd name="connsiteY4" fmla="*/ 1695450 h 5334000"/>
              <a:gd name="connsiteX5" fmla="*/ 723900 w 1476375"/>
              <a:gd name="connsiteY5" fmla="*/ 2857500 h 5334000"/>
              <a:gd name="connsiteX6" fmla="*/ 447675 w 1476375"/>
              <a:gd name="connsiteY6" fmla="*/ 3714750 h 5334000"/>
              <a:gd name="connsiteX7" fmla="*/ 190500 w 1476375"/>
              <a:gd name="connsiteY7" fmla="*/ 4581525 h 5334000"/>
              <a:gd name="connsiteX8" fmla="*/ 0 w 1476375"/>
              <a:gd name="connsiteY8" fmla="*/ 5334000 h 5334000"/>
              <a:gd name="connsiteX0" fmla="*/ 648072 w 1476375"/>
              <a:gd name="connsiteY0" fmla="*/ 0 h 5334000"/>
              <a:gd name="connsiteX1" fmla="*/ 1247775 w 1476375"/>
              <a:gd name="connsiteY1" fmla="*/ 114300 h 5334000"/>
              <a:gd name="connsiteX2" fmla="*/ 1428750 w 1476375"/>
              <a:gd name="connsiteY2" fmla="*/ 361950 h 5334000"/>
              <a:gd name="connsiteX3" fmla="*/ 1428750 w 1476375"/>
              <a:gd name="connsiteY3" fmla="*/ 790575 h 5334000"/>
              <a:gd name="connsiteX4" fmla="*/ 1143000 w 1476375"/>
              <a:gd name="connsiteY4" fmla="*/ 1695450 h 5334000"/>
              <a:gd name="connsiteX5" fmla="*/ 723900 w 1476375"/>
              <a:gd name="connsiteY5" fmla="*/ 2857500 h 5334000"/>
              <a:gd name="connsiteX6" fmla="*/ 447675 w 1476375"/>
              <a:gd name="connsiteY6" fmla="*/ 3714750 h 5334000"/>
              <a:gd name="connsiteX7" fmla="*/ 190500 w 1476375"/>
              <a:gd name="connsiteY7" fmla="*/ 4581525 h 5334000"/>
              <a:gd name="connsiteX8" fmla="*/ 0 w 1476375"/>
              <a:gd name="connsiteY8" fmla="*/ 5334000 h 5334000"/>
              <a:gd name="connsiteX0" fmla="*/ 648072 w 1476375"/>
              <a:gd name="connsiteY0" fmla="*/ 0 h 5334000"/>
              <a:gd name="connsiteX1" fmla="*/ 955576 w 1476375"/>
              <a:gd name="connsiteY1" fmla="*/ 66253 h 5334000"/>
              <a:gd name="connsiteX2" fmla="*/ 1247775 w 1476375"/>
              <a:gd name="connsiteY2" fmla="*/ 114300 h 5334000"/>
              <a:gd name="connsiteX3" fmla="*/ 1428750 w 1476375"/>
              <a:gd name="connsiteY3" fmla="*/ 361950 h 5334000"/>
              <a:gd name="connsiteX4" fmla="*/ 1428750 w 1476375"/>
              <a:gd name="connsiteY4" fmla="*/ 790575 h 5334000"/>
              <a:gd name="connsiteX5" fmla="*/ 1143000 w 1476375"/>
              <a:gd name="connsiteY5" fmla="*/ 1695450 h 5334000"/>
              <a:gd name="connsiteX6" fmla="*/ 723900 w 1476375"/>
              <a:gd name="connsiteY6" fmla="*/ 2857500 h 5334000"/>
              <a:gd name="connsiteX7" fmla="*/ 447675 w 1476375"/>
              <a:gd name="connsiteY7" fmla="*/ 3714750 h 5334000"/>
              <a:gd name="connsiteX8" fmla="*/ 190500 w 1476375"/>
              <a:gd name="connsiteY8" fmla="*/ 4581525 h 5334000"/>
              <a:gd name="connsiteX9" fmla="*/ 0 w 1476375"/>
              <a:gd name="connsiteY9" fmla="*/ 5334000 h 5334000"/>
              <a:gd name="connsiteX0" fmla="*/ 648072 w 1476375"/>
              <a:gd name="connsiteY0" fmla="*/ 19050 h 5353050"/>
              <a:gd name="connsiteX1" fmla="*/ 1008112 w 1476375"/>
              <a:gd name="connsiteY1" fmla="*/ 19050 h 5353050"/>
              <a:gd name="connsiteX2" fmla="*/ 1247775 w 1476375"/>
              <a:gd name="connsiteY2" fmla="*/ 133350 h 5353050"/>
              <a:gd name="connsiteX3" fmla="*/ 1428750 w 1476375"/>
              <a:gd name="connsiteY3" fmla="*/ 381000 h 5353050"/>
              <a:gd name="connsiteX4" fmla="*/ 1428750 w 1476375"/>
              <a:gd name="connsiteY4" fmla="*/ 809625 h 5353050"/>
              <a:gd name="connsiteX5" fmla="*/ 1143000 w 1476375"/>
              <a:gd name="connsiteY5" fmla="*/ 1714500 h 5353050"/>
              <a:gd name="connsiteX6" fmla="*/ 723900 w 1476375"/>
              <a:gd name="connsiteY6" fmla="*/ 2876550 h 5353050"/>
              <a:gd name="connsiteX7" fmla="*/ 447675 w 1476375"/>
              <a:gd name="connsiteY7" fmla="*/ 3733800 h 5353050"/>
              <a:gd name="connsiteX8" fmla="*/ 190500 w 1476375"/>
              <a:gd name="connsiteY8" fmla="*/ 4600575 h 5353050"/>
              <a:gd name="connsiteX9" fmla="*/ 0 w 1476375"/>
              <a:gd name="connsiteY9" fmla="*/ 5353050 h 535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6375" h="5353050">
                <a:moveTo>
                  <a:pt x="648072" y="19050"/>
                </a:moveTo>
                <a:cubicBezTo>
                  <a:pt x="699323" y="30092"/>
                  <a:pt x="908162" y="0"/>
                  <a:pt x="1008112" y="19050"/>
                </a:cubicBezTo>
                <a:cubicBezTo>
                  <a:pt x="1108063" y="38100"/>
                  <a:pt x="1177669" y="73025"/>
                  <a:pt x="1247775" y="133350"/>
                </a:cubicBezTo>
                <a:cubicBezTo>
                  <a:pt x="1317881" y="193675"/>
                  <a:pt x="1398588" y="268288"/>
                  <a:pt x="1428750" y="381000"/>
                </a:cubicBezTo>
                <a:cubicBezTo>
                  <a:pt x="1458912" y="493712"/>
                  <a:pt x="1476375" y="587375"/>
                  <a:pt x="1428750" y="809625"/>
                </a:cubicBezTo>
                <a:cubicBezTo>
                  <a:pt x="1381125" y="1031875"/>
                  <a:pt x="1260475" y="1370012"/>
                  <a:pt x="1143000" y="1714500"/>
                </a:cubicBezTo>
                <a:cubicBezTo>
                  <a:pt x="1025525" y="2058988"/>
                  <a:pt x="839788" y="2540000"/>
                  <a:pt x="723900" y="2876550"/>
                </a:cubicBezTo>
                <a:cubicBezTo>
                  <a:pt x="608013" y="3213100"/>
                  <a:pt x="536575" y="3446463"/>
                  <a:pt x="447675" y="3733800"/>
                </a:cubicBezTo>
                <a:cubicBezTo>
                  <a:pt x="358775" y="4021137"/>
                  <a:pt x="265113" y="4330700"/>
                  <a:pt x="190500" y="4600575"/>
                </a:cubicBezTo>
                <a:cubicBezTo>
                  <a:pt x="115888" y="4870450"/>
                  <a:pt x="57944" y="5111750"/>
                  <a:pt x="0" y="535305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7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8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36959" r="74013" b="51361"/>
          <a:stretch>
            <a:fillRect/>
          </a:stretch>
        </p:blipFill>
        <p:spPr bwMode="auto">
          <a:xfrm>
            <a:off x="467544" y="44624"/>
            <a:ext cx="2016224" cy="56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620688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92696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titre massique en vapeur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ou 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 l="8977" t="36119" r="68455" b="51613"/>
          <a:stretch>
            <a:fillRect/>
          </a:stretch>
        </p:blipFill>
        <p:spPr bwMode="auto">
          <a:xfrm>
            <a:off x="467544" y="1988840"/>
            <a:ext cx="202981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7328" t="49559" r="21094" b="15161"/>
          <a:stretch>
            <a:fillRect/>
          </a:stretch>
        </p:blipFill>
        <p:spPr bwMode="auto">
          <a:xfrm>
            <a:off x="4788024" y="0"/>
            <a:ext cx="4016222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7504" y="2636912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9512" y="2708920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droites horizontales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P</a:t>
            </a:r>
            <a:r>
              <a:rPr kumimoji="0" lang="fr-FR" sz="2400" b="1" i="0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5" cstate="print"/>
          <a:srcRect l="4725" t="33600" r="39993" b="18521"/>
          <a:stretch>
            <a:fillRect/>
          </a:stretch>
        </p:blipFill>
        <p:spPr bwMode="auto">
          <a:xfrm>
            <a:off x="0" y="4005064"/>
            <a:ext cx="4194774" cy="20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8" y="-1142999"/>
            <a:ext cx="6858003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à coins arrondis 3"/>
          <p:cNvSpPr/>
          <p:nvPr/>
        </p:nvSpPr>
        <p:spPr>
          <a:xfrm rot="5400000">
            <a:off x="287524" y="1016732"/>
            <a:ext cx="360040" cy="5760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755576" y="1301811"/>
            <a:ext cx="83884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 rot="5400000">
            <a:off x="287524" y="2999905"/>
            <a:ext cx="360040" cy="576064"/>
          </a:xfrm>
          <a:prstGeom prst="round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>
            <a:off x="755576" y="3284984"/>
            <a:ext cx="8388424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 rot="5400000">
            <a:off x="287524" y="4656089"/>
            <a:ext cx="360040" cy="57606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>
            <a:off x="755576" y="4941168"/>
            <a:ext cx="8388424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8977" t="36119" r="68455" b="51613"/>
          <a:stretch>
            <a:fillRect/>
          </a:stretch>
        </p:blipFill>
        <p:spPr bwMode="auto">
          <a:xfrm>
            <a:off x="0" y="0"/>
            <a:ext cx="202981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195736" y="0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267744" y="72008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droites horizontales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36959" r="74013" b="51361"/>
          <a:stretch>
            <a:fillRect/>
          </a:stretch>
        </p:blipFill>
        <p:spPr bwMode="auto">
          <a:xfrm>
            <a:off x="467544" y="44624"/>
            <a:ext cx="2016224" cy="56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620688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92696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titre massique en vapeur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ou 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 l="8977" t="36119" r="68455" b="51613"/>
          <a:stretch>
            <a:fillRect/>
          </a:stretch>
        </p:blipFill>
        <p:spPr bwMode="auto">
          <a:xfrm>
            <a:off x="467544" y="2177480"/>
            <a:ext cx="202981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7328" t="49559" r="21094" b="15161"/>
          <a:stretch>
            <a:fillRect/>
          </a:stretch>
        </p:blipFill>
        <p:spPr bwMode="auto">
          <a:xfrm>
            <a:off x="4788024" y="0"/>
            <a:ext cx="4016222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7504" y="2825552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9512" y="2897560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droites horizontales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5" cstate="print"/>
          <a:srcRect l="4725" t="33600" r="39993" b="18521"/>
          <a:stretch>
            <a:fillRect/>
          </a:stretch>
        </p:blipFill>
        <p:spPr bwMode="auto">
          <a:xfrm>
            <a:off x="0" y="4193704"/>
            <a:ext cx="4194774" cy="20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4008" y="2824996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716016" y="2897004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droites verticales où </a:t>
            </a:r>
            <a:r>
              <a:rPr lang="fr-FR" sz="2000" b="1" u="sng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l’enthalpie massique</a:t>
            </a:r>
            <a:r>
              <a:rPr lang="fr-FR" sz="2000" b="1" noProof="1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noProof="1" smtClean="0"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6" cstate="print"/>
          <a:srcRect l="26932" t="34440" r="48971" b="55480"/>
          <a:stretch>
            <a:fillRect/>
          </a:stretch>
        </p:blipFill>
        <p:spPr bwMode="auto">
          <a:xfrm>
            <a:off x="4427984" y="2176924"/>
            <a:ext cx="2376264" cy="55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7" cstate="print"/>
          <a:srcRect l="33075" t="32760" r="12589" b="12641"/>
          <a:stretch>
            <a:fillRect/>
          </a:stretch>
        </p:blipFill>
        <p:spPr bwMode="auto">
          <a:xfrm>
            <a:off x="4355976" y="4077072"/>
            <a:ext cx="4392488" cy="248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à coins arrondis 2"/>
          <p:cNvSpPr/>
          <p:nvPr/>
        </p:nvSpPr>
        <p:spPr>
          <a:xfrm rot="5400000">
            <a:off x="4608004" y="6201308"/>
            <a:ext cx="360040" cy="5760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/>
          <p:cNvCxnSpPr>
            <a:stCxn id="3" idx="1"/>
          </p:cNvCxnSpPr>
          <p:nvPr/>
        </p:nvCxnSpPr>
        <p:spPr>
          <a:xfrm flipV="1">
            <a:off x="4788024" y="188640"/>
            <a:ext cx="0" cy="61206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à coins arrondis 4"/>
          <p:cNvSpPr/>
          <p:nvPr/>
        </p:nvSpPr>
        <p:spPr>
          <a:xfrm rot="5400000">
            <a:off x="8136396" y="6201308"/>
            <a:ext cx="360040" cy="576064"/>
          </a:xfrm>
          <a:prstGeom prst="round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/>
          <p:cNvCxnSpPr>
            <a:stCxn id="5" idx="1"/>
          </p:cNvCxnSpPr>
          <p:nvPr/>
        </p:nvCxnSpPr>
        <p:spPr>
          <a:xfrm flipV="1">
            <a:off x="8316416" y="188640"/>
            <a:ext cx="0" cy="612068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à coins arrondis 6"/>
          <p:cNvSpPr/>
          <p:nvPr/>
        </p:nvSpPr>
        <p:spPr>
          <a:xfrm rot="5400000">
            <a:off x="1583668" y="6201308"/>
            <a:ext cx="360040" cy="57606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1763688" y="116632"/>
            <a:ext cx="0" cy="619268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16024" y="648072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88032" y="720080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droites verticales où </a:t>
            </a:r>
            <a:r>
              <a:rPr lang="fr-FR" sz="2000" b="1" u="sng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l’enthalpie massique</a:t>
            </a:r>
            <a:r>
              <a:rPr lang="fr-FR" sz="2000" b="1" noProof="1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noProof="1" smtClean="0"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26932" t="34440" r="48971" b="55480"/>
          <a:stretch>
            <a:fillRect/>
          </a:stretch>
        </p:blipFill>
        <p:spPr bwMode="auto">
          <a:xfrm>
            <a:off x="0" y="0"/>
            <a:ext cx="2376264" cy="55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179512" y="2732727"/>
            <a:ext cx="88204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-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comptées POSITIVEMENT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si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 fluide RECOIT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effectivement de l’</a:t>
            </a:r>
            <a:r>
              <a:rPr kumimoji="0" lang="fr-FR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é-nergie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de l’extérieur ;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-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comptées NEGATIVEMENT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si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 fluide CEDE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de l’énergie à l’extérieur.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7504" y="44624"/>
            <a:ext cx="8928992" cy="669674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dirty="0" smtClean="0"/>
              <a:t>       Dans </a:t>
            </a:r>
            <a:r>
              <a:rPr lang="fr-FR" sz="2400" dirty="0"/>
              <a:t>la suite, on s’intéressera aux </a:t>
            </a:r>
            <a:r>
              <a:rPr lang="fr-FR" sz="2400" b="1" i="1" dirty="0"/>
              <a:t>machines </a:t>
            </a:r>
            <a:r>
              <a:rPr lang="fr-FR" sz="2400" b="1" i="1" u="sng" dirty="0"/>
              <a:t>DITHERMES</a:t>
            </a:r>
            <a:r>
              <a:rPr lang="fr-FR" sz="2400" dirty="0"/>
              <a:t> :</a:t>
            </a:r>
          </a:p>
          <a:p>
            <a:endParaRPr lang="fr-FR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4787" y="441947"/>
            <a:ext cx="8837163" cy="10428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Une machine thermique est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si, au cours de son cycle,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elle n’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é-change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l’énergie thermique qu’avec 2 sources de chaleur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une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sour-ce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chaude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une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source froide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&lt;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483768" y="4365104"/>
            <a:ext cx="864096" cy="5619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Q</a:t>
            </a:r>
            <a:r>
              <a:rPr kumimoji="0" lang="fr-FR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6012160" y="4365104"/>
            <a:ext cx="79208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Q</a:t>
            </a:r>
            <a:r>
              <a:rPr kumimoji="0" lang="fr-FR" sz="2800" b="1" i="0" u="none" strike="noStrike" cap="none" normalizeH="0" baseline="-30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4860032" y="3933056"/>
            <a:ext cx="648072" cy="50405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W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73550" y="1619783"/>
            <a:ext cx="900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La représentation ci-contre est la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schématisation conventionnelle d’une machine </a:t>
            </a:r>
            <a:r>
              <a:rPr kumimoji="0" lang="fr-FR" sz="2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ditherme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les grandeurs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W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</a:t>
            </a:r>
            <a:r>
              <a:rPr kumimoji="0" lang="fr-FR" sz="24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</a:t>
            </a:r>
            <a:r>
              <a:rPr kumimoji="0" lang="fr-FR" sz="24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étant des </a:t>
            </a:r>
            <a:r>
              <a:rPr kumimoji="0" lang="fr-FR" sz="2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gran-deurs</a:t>
            </a:r>
            <a:r>
              <a:rPr kumimoji="0" lang="fr-FR" sz="2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algébriquement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reçues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par le système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251520" y="3933056"/>
            <a:ext cx="8640960" cy="1656184"/>
            <a:chOff x="251520" y="3933056"/>
            <a:chExt cx="8640960" cy="1656184"/>
          </a:xfrm>
        </p:grpSpPr>
        <p:sp>
          <p:nvSpPr>
            <p:cNvPr id="36867" name="Rectangle 3"/>
            <p:cNvSpPr>
              <a:spLocks noChangeArrowheads="1"/>
            </p:cNvSpPr>
            <p:nvPr/>
          </p:nvSpPr>
          <p:spPr bwMode="auto">
            <a:xfrm>
              <a:off x="251520" y="4653136"/>
              <a:ext cx="2016224" cy="93610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68" name="Rectangle 4"/>
            <p:cNvSpPr>
              <a:spLocks noChangeArrowheads="1"/>
            </p:cNvSpPr>
            <p:nvPr/>
          </p:nvSpPr>
          <p:spPr bwMode="auto">
            <a:xfrm>
              <a:off x="7092280" y="4653136"/>
              <a:ext cx="1800200" cy="93610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3" name="Oval 9"/>
            <p:cNvSpPr>
              <a:spLocks noChangeArrowheads="1"/>
            </p:cNvSpPr>
            <p:nvPr/>
          </p:nvSpPr>
          <p:spPr bwMode="auto">
            <a:xfrm>
              <a:off x="3779912" y="4797152"/>
              <a:ext cx="1728192" cy="7143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Fluide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AutoShape 1"/>
            <p:cNvSpPr>
              <a:spLocks noChangeArrowheads="1"/>
            </p:cNvSpPr>
            <p:nvPr/>
          </p:nvSpPr>
          <p:spPr bwMode="auto">
            <a:xfrm flipH="1">
              <a:off x="5652120" y="4941168"/>
              <a:ext cx="1124433" cy="360040"/>
            </a:xfrm>
            <a:prstGeom prst="rightArrow">
              <a:avLst>
                <a:gd name="adj1" fmla="val 50000"/>
                <a:gd name="adj2" fmla="val 108721"/>
              </a:avLst>
            </a:prstGeom>
            <a:solidFill>
              <a:srgbClr val="00B0F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36865" name="AutoShape 1"/>
            <p:cNvSpPr>
              <a:spLocks noChangeArrowheads="1"/>
            </p:cNvSpPr>
            <p:nvPr/>
          </p:nvSpPr>
          <p:spPr bwMode="auto">
            <a:xfrm>
              <a:off x="2483768" y="4941168"/>
              <a:ext cx="1035807" cy="360040"/>
            </a:xfrm>
            <a:prstGeom prst="rightArrow">
              <a:avLst>
                <a:gd name="adj1" fmla="val 50000"/>
                <a:gd name="adj2" fmla="val 108721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36872" name="AutoShape 8"/>
            <p:cNvSpPr>
              <a:spLocks noChangeArrowheads="1"/>
            </p:cNvSpPr>
            <p:nvPr/>
          </p:nvSpPr>
          <p:spPr bwMode="auto">
            <a:xfrm rot="5400000">
              <a:off x="4322212" y="4110836"/>
              <a:ext cx="715600" cy="360040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008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</p:grp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179512" y="5589240"/>
            <a:ext cx="896448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Au cours d’un cycle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# 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W &lt;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pour un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moteur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qui fournit globalement un travail au milieu extérieur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9512" y="4725144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Source 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chaude</a:t>
            </a: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(T</a:t>
            </a:r>
            <a:r>
              <a:rPr lang="fr-FR" sz="2400" b="1" baseline="-30000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lang="fr-FR" sz="2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8000" y="4653136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B0F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Source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froide 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(T</a:t>
            </a:r>
            <a:r>
              <a:rPr lang="fr-FR" sz="2400" b="1" baseline="-30000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lang="fr-FR" sz="2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2" grpId="0"/>
      <p:bldP spid="36869" grpId="0" animBg="1"/>
      <p:bldP spid="36870" grpId="0" animBg="1"/>
      <p:bldP spid="36871" grpId="0" animBg="1"/>
      <p:bldP spid="36881" grpId="0"/>
      <p:bldP spid="36883" grpId="0"/>
      <p:bldP spid="17" grpId="0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860032" y="764704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004048" y="836712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où          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température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1520" y="764704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95536" y="836712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droites verticales où </a:t>
            </a:r>
            <a:r>
              <a:rPr lang="fr-FR" sz="2000" b="1" u="sng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l’enthalpie massique</a:t>
            </a:r>
            <a:r>
              <a:rPr lang="fr-FR" sz="2000" b="1" noProof="1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noProof="1" smtClean="0"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26932" t="34440" r="48971" b="55480"/>
          <a:stretch>
            <a:fillRect/>
          </a:stretch>
        </p:blipFill>
        <p:spPr bwMode="auto">
          <a:xfrm>
            <a:off x="107504" y="116632"/>
            <a:ext cx="2376264" cy="55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 l="33075" t="32760" r="12589" b="12641"/>
          <a:stretch>
            <a:fillRect/>
          </a:stretch>
        </p:blipFill>
        <p:spPr bwMode="auto">
          <a:xfrm>
            <a:off x="107504" y="2060848"/>
            <a:ext cx="4392488" cy="248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 cstate="print"/>
          <a:srcRect l="12285" t="22680" r="64563" b="67240"/>
          <a:stretch>
            <a:fillRect/>
          </a:stretch>
        </p:blipFill>
        <p:spPr bwMode="auto">
          <a:xfrm>
            <a:off x="4788024" y="89487"/>
            <a:ext cx="2448272" cy="59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5" cstate="print"/>
          <a:srcRect l="15120" t="21000" r="29126" b="31121"/>
          <a:stretch>
            <a:fillRect/>
          </a:stretch>
        </p:blipFill>
        <p:spPr bwMode="auto">
          <a:xfrm>
            <a:off x="4499992" y="2132856"/>
            <a:ext cx="44720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cteur droit 16"/>
          <p:cNvCxnSpPr/>
          <p:nvPr/>
        </p:nvCxnSpPr>
        <p:spPr>
          <a:xfrm flipH="1">
            <a:off x="5724128" y="2830902"/>
            <a:ext cx="13681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5591129" y="1844824"/>
            <a:ext cx="0" cy="9361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5508104" y="3573016"/>
            <a:ext cx="136815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5375105" y="2586938"/>
            <a:ext cx="0" cy="93610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cteur droit 2"/>
          <p:cNvCxnSpPr/>
          <p:nvPr/>
        </p:nvCxnSpPr>
        <p:spPr>
          <a:xfrm flipH="1">
            <a:off x="2987824" y="2841919"/>
            <a:ext cx="45365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 flipV="1">
            <a:off x="2987824" y="-99392"/>
            <a:ext cx="0" cy="25922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rme libre 6"/>
          <p:cNvSpPr/>
          <p:nvPr/>
        </p:nvSpPr>
        <p:spPr>
          <a:xfrm>
            <a:off x="7502487" y="2853369"/>
            <a:ext cx="345195" cy="2963537"/>
          </a:xfrm>
          <a:custGeom>
            <a:avLst/>
            <a:gdLst>
              <a:gd name="connsiteX0" fmla="*/ 0 w 345195"/>
              <a:gd name="connsiteY0" fmla="*/ 0 h 2963537"/>
              <a:gd name="connsiteX1" fmla="*/ 176270 w 345195"/>
              <a:gd name="connsiteY1" fmla="*/ 550843 h 2963537"/>
              <a:gd name="connsiteX2" fmla="*/ 253388 w 345195"/>
              <a:gd name="connsiteY2" fmla="*/ 1255923 h 2963537"/>
              <a:gd name="connsiteX3" fmla="*/ 319489 w 345195"/>
              <a:gd name="connsiteY3" fmla="*/ 2192356 h 2963537"/>
              <a:gd name="connsiteX4" fmla="*/ 341523 w 345195"/>
              <a:gd name="connsiteY4" fmla="*/ 2710149 h 2963537"/>
              <a:gd name="connsiteX5" fmla="*/ 341523 w 345195"/>
              <a:gd name="connsiteY5" fmla="*/ 2963537 h 296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195" h="2963537">
                <a:moveTo>
                  <a:pt x="0" y="0"/>
                </a:moveTo>
                <a:cubicBezTo>
                  <a:pt x="67019" y="170761"/>
                  <a:pt x="134039" y="341523"/>
                  <a:pt x="176270" y="550843"/>
                </a:cubicBezTo>
                <a:cubicBezTo>
                  <a:pt x="218501" y="760163"/>
                  <a:pt x="229518" y="982337"/>
                  <a:pt x="253388" y="1255923"/>
                </a:cubicBezTo>
                <a:cubicBezTo>
                  <a:pt x="277258" y="1529509"/>
                  <a:pt x="304800" y="1949985"/>
                  <a:pt x="319489" y="2192356"/>
                </a:cubicBezTo>
                <a:cubicBezTo>
                  <a:pt x="334178" y="2434727"/>
                  <a:pt x="337851" y="2581619"/>
                  <a:pt x="341523" y="2710149"/>
                </a:cubicBezTo>
                <a:cubicBezTo>
                  <a:pt x="345195" y="2838679"/>
                  <a:pt x="343359" y="2901108"/>
                  <a:pt x="341523" y="296353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 rot="5400000">
            <a:off x="7596336" y="5877272"/>
            <a:ext cx="504056" cy="3600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2987824" y="2708920"/>
            <a:ext cx="0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 rot="5400000">
            <a:off x="2879812" y="2384884"/>
            <a:ext cx="216024" cy="4320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2008" y="675216"/>
            <a:ext cx="2555776" cy="152964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79512" y="747225"/>
            <a:ext cx="244827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où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température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2285" t="22680" r="64563" b="67240"/>
          <a:stretch>
            <a:fillRect/>
          </a:stretch>
        </p:blipFill>
        <p:spPr bwMode="auto">
          <a:xfrm>
            <a:off x="-1" y="0"/>
            <a:ext cx="2470215" cy="59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79512" y="764704"/>
            <a:ext cx="2952328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1520" y="836712"/>
            <a:ext cx="280831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où          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température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285" t="22680" r="64563" b="67240"/>
          <a:stretch>
            <a:fillRect/>
          </a:stretch>
        </p:blipFill>
        <p:spPr bwMode="auto">
          <a:xfrm>
            <a:off x="323528" y="89487"/>
            <a:ext cx="2448272" cy="59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5120" t="21000" r="29126" b="31121"/>
          <a:stretch>
            <a:fillRect/>
          </a:stretch>
        </p:blipFill>
        <p:spPr bwMode="auto">
          <a:xfrm>
            <a:off x="35496" y="2132856"/>
            <a:ext cx="44720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 flipH="1">
            <a:off x="1259632" y="2830902"/>
            <a:ext cx="13681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1126633" y="1844824"/>
            <a:ext cx="0" cy="9361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>
            <a:off x="1043608" y="3573016"/>
            <a:ext cx="136815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910609" y="2586938"/>
            <a:ext cx="0" cy="93610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/>
          <a:srcRect l="21417" t="39479" r="25191" b="50441"/>
          <a:stretch>
            <a:fillRect/>
          </a:stretch>
        </p:blipFill>
        <p:spPr bwMode="auto">
          <a:xfrm>
            <a:off x="3719393" y="116632"/>
            <a:ext cx="542460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067944" y="764704"/>
            <a:ext cx="4896544" cy="864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427984" y="836712"/>
            <a:ext cx="424847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pour lesquelles           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Elles ont une pente positive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5" cstate="print"/>
          <a:srcRect l="27877" t="21840" r="21566" b="29441"/>
          <a:stretch>
            <a:fillRect/>
          </a:stretch>
        </p:blipFill>
        <p:spPr bwMode="auto">
          <a:xfrm>
            <a:off x="4499992" y="1916832"/>
            <a:ext cx="45166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e libre 3"/>
          <p:cNvSpPr/>
          <p:nvPr/>
        </p:nvSpPr>
        <p:spPr>
          <a:xfrm>
            <a:off x="7138930" y="1773716"/>
            <a:ext cx="2005070" cy="4021156"/>
          </a:xfrm>
          <a:custGeom>
            <a:avLst/>
            <a:gdLst>
              <a:gd name="connsiteX0" fmla="*/ 0 w 2005070"/>
              <a:gd name="connsiteY0" fmla="*/ 4021156 h 4021156"/>
              <a:gd name="connsiteX1" fmla="*/ 1013552 w 2005070"/>
              <a:gd name="connsiteY1" fmla="*/ 1938968 h 4021156"/>
              <a:gd name="connsiteX2" fmla="*/ 2005070 w 2005070"/>
              <a:gd name="connsiteY2" fmla="*/ 0 h 402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5070" h="4021156">
                <a:moveTo>
                  <a:pt x="0" y="4021156"/>
                </a:moveTo>
                <a:cubicBezTo>
                  <a:pt x="339687" y="3315158"/>
                  <a:pt x="679374" y="2609161"/>
                  <a:pt x="1013552" y="1938968"/>
                </a:cubicBezTo>
                <a:cubicBezTo>
                  <a:pt x="1347730" y="1268775"/>
                  <a:pt x="1676400" y="634387"/>
                  <a:pt x="2005070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8240617" y="4164376"/>
            <a:ext cx="914400" cy="1630496"/>
          </a:xfrm>
          <a:custGeom>
            <a:avLst/>
            <a:gdLst>
              <a:gd name="connsiteX0" fmla="*/ 0 w 914400"/>
              <a:gd name="connsiteY0" fmla="*/ 1630496 h 1630496"/>
              <a:gd name="connsiteX1" fmla="*/ 539826 w 914400"/>
              <a:gd name="connsiteY1" fmla="*/ 694063 h 1630496"/>
              <a:gd name="connsiteX2" fmla="*/ 914400 w 914400"/>
              <a:gd name="connsiteY2" fmla="*/ 0 h 163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630496">
                <a:moveTo>
                  <a:pt x="0" y="1630496"/>
                </a:moveTo>
                <a:cubicBezTo>
                  <a:pt x="193713" y="1298154"/>
                  <a:pt x="387426" y="965812"/>
                  <a:pt x="539826" y="694063"/>
                </a:cubicBezTo>
                <a:cubicBezTo>
                  <a:pt x="692226" y="422314"/>
                  <a:pt x="803313" y="211157"/>
                  <a:pt x="914400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5662670" y="187287"/>
            <a:ext cx="1806766" cy="5618602"/>
          </a:xfrm>
          <a:custGeom>
            <a:avLst/>
            <a:gdLst>
              <a:gd name="connsiteX0" fmla="*/ 0 w 1806766"/>
              <a:gd name="connsiteY0" fmla="*/ 5618602 h 5618602"/>
              <a:gd name="connsiteX1" fmla="*/ 550843 w 1806766"/>
              <a:gd name="connsiteY1" fmla="*/ 3999123 h 5618602"/>
              <a:gd name="connsiteX2" fmla="*/ 991518 w 1806766"/>
              <a:gd name="connsiteY2" fmla="*/ 2743200 h 5618602"/>
              <a:gd name="connsiteX3" fmla="*/ 1542361 w 1806766"/>
              <a:gd name="connsiteY3" fmla="*/ 1079653 h 5618602"/>
              <a:gd name="connsiteX4" fmla="*/ 1806766 w 1806766"/>
              <a:gd name="connsiteY4" fmla="*/ 0 h 561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766" h="5618602">
                <a:moveTo>
                  <a:pt x="0" y="5618602"/>
                </a:moveTo>
                <a:cubicBezTo>
                  <a:pt x="192795" y="5048479"/>
                  <a:pt x="385590" y="4478357"/>
                  <a:pt x="550843" y="3999123"/>
                </a:cubicBezTo>
                <a:cubicBezTo>
                  <a:pt x="716096" y="3519889"/>
                  <a:pt x="826265" y="3229778"/>
                  <a:pt x="991518" y="2743200"/>
                </a:cubicBezTo>
                <a:cubicBezTo>
                  <a:pt x="1156771" y="2256622"/>
                  <a:pt x="1406486" y="1536853"/>
                  <a:pt x="1542361" y="1079653"/>
                </a:cubicBezTo>
                <a:cubicBezTo>
                  <a:pt x="1678236" y="622453"/>
                  <a:pt x="1742501" y="311226"/>
                  <a:pt x="1806766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4505899" y="903383"/>
            <a:ext cx="1002535" cy="4902506"/>
          </a:xfrm>
          <a:custGeom>
            <a:avLst/>
            <a:gdLst>
              <a:gd name="connsiteX0" fmla="*/ 0 w 1002535"/>
              <a:gd name="connsiteY0" fmla="*/ 4902506 h 4902506"/>
              <a:gd name="connsiteX1" fmla="*/ 374573 w 1002535"/>
              <a:gd name="connsiteY1" fmla="*/ 3272010 h 4902506"/>
              <a:gd name="connsiteX2" fmla="*/ 661012 w 1002535"/>
              <a:gd name="connsiteY2" fmla="*/ 2115239 h 4902506"/>
              <a:gd name="connsiteX3" fmla="*/ 837282 w 1002535"/>
              <a:gd name="connsiteY3" fmla="*/ 1189822 h 4902506"/>
              <a:gd name="connsiteX4" fmla="*/ 1002535 w 1002535"/>
              <a:gd name="connsiteY4" fmla="*/ 0 h 4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535" h="4902506">
                <a:moveTo>
                  <a:pt x="0" y="4902506"/>
                </a:moveTo>
                <a:cubicBezTo>
                  <a:pt x="132202" y="4319530"/>
                  <a:pt x="264404" y="3736554"/>
                  <a:pt x="374573" y="3272010"/>
                </a:cubicBezTo>
                <a:cubicBezTo>
                  <a:pt x="484742" y="2807466"/>
                  <a:pt x="583894" y="2462270"/>
                  <a:pt x="661012" y="2115239"/>
                </a:cubicBezTo>
                <a:cubicBezTo>
                  <a:pt x="738130" y="1768208"/>
                  <a:pt x="780362" y="1542362"/>
                  <a:pt x="837282" y="1189822"/>
                </a:cubicBezTo>
                <a:cubicBezTo>
                  <a:pt x="894203" y="837282"/>
                  <a:pt x="948369" y="418641"/>
                  <a:pt x="1002535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3040655" y="2390660"/>
            <a:ext cx="330506" cy="3415229"/>
          </a:xfrm>
          <a:custGeom>
            <a:avLst/>
            <a:gdLst>
              <a:gd name="connsiteX0" fmla="*/ 0 w 330506"/>
              <a:gd name="connsiteY0" fmla="*/ 3415229 h 3415229"/>
              <a:gd name="connsiteX1" fmla="*/ 154237 w 330506"/>
              <a:gd name="connsiteY1" fmla="*/ 2225407 h 3415229"/>
              <a:gd name="connsiteX2" fmla="*/ 275422 w 330506"/>
              <a:gd name="connsiteY2" fmla="*/ 1057620 h 3415229"/>
              <a:gd name="connsiteX3" fmla="*/ 330506 w 330506"/>
              <a:gd name="connsiteY3" fmla="*/ 0 h 34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506" h="3415229">
                <a:moveTo>
                  <a:pt x="0" y="3415229"/>
                </a:moveTo>
                <a:cubicBezTo>
                  <a:pt x="54166" y="3016785"/>
                  <a:pt x="108333" y="2618342"/>
                  <a:pt x="154237" y="2225407"/>
                </a:cubicBezTo>
                <a:cubicBezTo>
                  <a:pt x="200141" y="1832472"/>
                  <a:pt x="246044" y="1428521"/>
                  <a:pt x="275422" y="1057620"/>
                </a:cubicBezTo>
                <a:cubicBezTo>
                  <a:pt x="304800" y="686719"/>
                  <a:pt x="317653" y="343359"/>
                  <a:pt x="330506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1872867" y="4131325"/>
            <a:ext cx="51413" cy="1685581"/>
          </a:xfrm>
          <a:custGeom>
            <a:avLst/>
            <a:gdLst>
              <a:gd name="connsiteX0" fmla="*/ 0 w 51413"/>
              <a:gd name="connsiteY0" fmla="*/ 1685581 h 1685581"/>
              <a:gd name="connsiteX1" fmla="*/ 44068 w 51413"/>
              <a:gd name="connsiteY1" fmla="*/ 572877 h 1685581"/>
              <a:gd name="connsiteX2" fmla="*/ 44068 w 51413"/>
              <a:gd name="connsiteY2" fmla="*/ 0 h 168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13" h="1685581">
                <a:moveTo>
                  <a:pt x="0" y="1685581"/>
                </a:moveTo>
                <a:cubicBezTo>
                  <a:pt x="18361" y="1269694"/>
                  <a:pt x="36723" y="853807"/>
                  <a:pt x="44068" y="572877"/>
                </a:cubicBezTo>
                <a:cubicBezTo>
                  <a:pt x="51413" y="291947"/>
                  <a:pt x="47740" y="145973"/>
                  <a:pt x="44068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1417" t="39479" r="25191" b="50441"/>
          <a:stretch>
            <a:fillRect/>
          </a:stretch>
        </p:blipFill>
        <p:spPr bwMode="auto">
          <a:xfrm>
            <a:off x="0" y="0"/>
            <a:ext cx="542460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79513" y="648072"/>
            <a:ext cx="3528392" cy="11967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23529" y="720080"/>
            <a:ext cx="331236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pour lesquelles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Elles ont une pente positive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37705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Exemple d’utilisation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0" y="384339"/>
            <a:ext cx="9144000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5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Un frigoriste veut concevoir un congélateur à compression en utilisant comme fluide frigorigène le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R134a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Il veut réaliser le cycle suivant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isobare J → K→ A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(Evaporateur)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le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ﬂuide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est sous forme diphasée (70 % de liquide et 30 % de gaz) à la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– 30 °C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et à la pression de vapeur saturante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Il est alors complètement vaporisé suivant une transformation isobare jusqu’à l’état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vapeur saturante. Pour éviter d’injecter du liquide dans le compresseur, on réalise une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surchauﬀe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vapeur à la pression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sat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jusqu’à l’état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caractérisé par une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– 20 °C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isentropique A → B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(Compresseur)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la vapeur sèche subit une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com-pression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adiabatique, supposée réversible, dans le compresseur calorifugé ; il passe ainsi de l’état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à l’état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pression est maximale et vaut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10 bar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isobare B → D → E → G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(Condenseur)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la vapeur est refroidie à pression constante. On passe par l’état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1</a:t>
            </a:r>
            <a:r>
              <a:rPr kumimoji="0" lang="fr-FR" sz="2000" b="0" i="1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ère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goutte de liquide apparaît puis par l’état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où la dernière bulle de gaz se condense. On poursuit alors la transformation isobare en réalisant un sous-refroidissement du liquide obtenu jusqu’à un état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G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température atteint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G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20 °C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</a:t>
            </a:r>
            <a:r>
              <a:rPr kumimoji="0" lang="fr-FR" sz="2000" b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isenthalpique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G → H → J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(Détendeur)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liquide subit une détente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isenthalpique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qui le refroidit jusqu’à la température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la pression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kumimoji="0" lang="fr-FR" sz="20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en le vaporisant partiellement.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La vaporisation commence au point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168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4"/>
          <p:cNvCxnSpPr/>
          <p:nvPr/>
        </p:nvCxnSpPr>
        <p:spPr>
          <a:xfrm>
            <a:off x="1331640" y="5157192"/>
            <a:ext cx="540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 rot="5400000">
            <a:off x="1151620" y="4617132"/>
            <a:ext cx="360040" cy="5760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515719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isobare J → K→ A 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(Evaporateur)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le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ﬂuide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est sous forme diphasée (70 % de liquide et 30 % de gaz) à la température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– 30 °C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et à la pression de vapeur saturante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Il est alors complètement vaporisé suivant une transformation isobare jusqu’à l’état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vapeur saturante. Pour éviter d’injecter du liquide dans le compresseur, on réalise une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surchauﬀe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vapeur à la pression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b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sat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jusqu’à l’état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caractérisé par une température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– 20 °C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lang="fr-FR" sz="2000" i="1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14"/>
          <p:cNvCxnSpPr/>
          <p:nvPr/>
        </p:nvCxnSpPr>
        <p:spPr>
          <a:xfrm>
            <a:off x="1331640" y="5157192"/>
            <a:ext cx="540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755576" y="2132856"/>
            <a:ext cx="8388424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 flipV="1">
            <a:off x="6948264" y="692696"/>
            <a:ext cx="2016224" cy="447551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515719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2055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 rot="5400000">
            <a:off x="287524" y="1808820"/>
            <a:ext cx="360040" cy="576064"/>
          </a:xfrm>
          <a:prstGeom prst="round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388424" y="2204864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isentropique A → B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(Compresseur)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la vapeur sèche subit une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com-pression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adiabatique, supposée réversible, dans le compresseur calorifugé ; il passe ainsi de l’état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à l’état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pression est maximale et vaut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10 bar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Connecteur droit 24"/>
          <p:cNvCxnSpPr/>
          <p:nvPr/>
        </p:nvCxnSpPr>
        <p:spPr>
          <a:xfrm>
            <a:off x="1331640" y="5157192"/>
            <a:ext cx="540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6948264" y="692696"/>
            <a:ext cx="2016224" cy="447551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755576" y="2132856"/>
            <a:ext cx="8388424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 flipH="1" flipV="1">
            <a:off x="2954773" y="1190846"/>
            <a:ext cx="1" cy="12961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515719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2055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 rot="5400000">
            <a:off x="287524" y="1808820"/>
            <a:ext cx="360040" cy="576064"/>
          </a:xfrm>
          <a:prstGeom prst="round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388424" y="2204864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isobare B → D → E → G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la vapeur est refroidie à pression constante. On passe par l’état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1</a:t>
            </a:r>
            <a:r>
              <a:rPr lang="fr-FR" sz="2000" i="1" baseline="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ère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goutte de liquide apparaît puis par l’état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où la dernière bulle de gaz se condense. On poursuit alors la transformation isobare en réalisant un sous-refroidissement du liquide obtenu jusqu’à un état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G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température atteint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G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20 °C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</a:p>
        </p:txBody>
      </p:sp>
      <p:sp>
        <p:nvSpPr>
          <p:cNvPr id="15" name="Rectangle à coins arrondis 14"/>
          <p:cNvSpPr/>
          <p:nvPr/>
        </p:nvSpPr>
        <p:spPr>
          <a:xfrm rot="5400000">
            <a:off x="2915816" y="2420888"/>
            <a:ext cx="216024" cy="3600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2970901" y="2708920"/>
            <a:ext cx="0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7668344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812360" y="220997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707904" y="220997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83768" y="2204864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Connecteur droit 23"/>
          <p:cNvCxnSpPr/>
          <p:nvPr/>
        </p:nvCxnSpPr>
        <p:spPr>
          <a:xfrm>
            <a:off x="1331640" y="5157192"/>
            <a:ext cx="540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6948264" y="692696"/>
            <a:ext cx="2016224" cy="447551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755576" y="2132856"/>
            <a:ext cx="8388424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 flipV="1">
            <a:off x="2954773" y="1268760"/>
            <a:ext cx="0" cy="532859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515719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2055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 rot="5400000">
            <a:off x="287524" y="1808820"/>
            <a:ext cx="360040" cy="576064"/>
          </a:xfrm>
          <a:prstGeom prst="round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388424" y="2204864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</a:t>
            </a:r>
            <a:r>
              <a:rPr lang="fr-FR" sz="2000" b="1" u="sng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isenthalpique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G → H → J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liquide subit une détente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-pique qui le refroidit jusqu’à la température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la pression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en le vaporisant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partiel-lement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La vaporisation commence au point H.</a:t>
            </a:r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68344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812360" y="220997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707904" y="220997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83768" y="2204864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865842" y="275889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477862" y="2902910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" name="Groupe 57"/>
          <p:cNvGrpSpPr/>
          <p:nvPr/>
        </p:nvGrpSpPr>
        <p:grpSpPr>
          <a:xfrm>
            <a:off x="2915816" y="5163098"/>
            <a:ext cx="3971457" cy="5111"/>
            <a:chOff x="2915816" y="5163098"/>
            <a:chExt cx="3971457" cy="5111"/>
          </a:xfrm>
        </p:grpSpPr>
        <p:cxnSp>
          <p:nvCxnSpPr>
            <p:cNvPr id="33" name="Connecteur droit 32"/>
            <p:cNvCxnSpPr>
              <a:endCxn id="9" idx="2"/>
            </p:cNvCxnSpPr>
            <p:nvPr/>
          </p:nvCxnSpPr>
          <p:spPr>
            <a:xfrm>
              <a:off x="2915816" y="5163098"/>
              <a:ext cx="3971457" cy="511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4355976" y="5168209"/>
              <a:ext cx="792088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/>
          <p:cNvGrpSpPr/>
          <p:nvPr/>
        </p:nvGrpSpPr>
        <p:grpSpPr>
          <a:xfrm>
            <a:off x="6948264" y="2178662"/>
            <a:ext cx="1317235" cy="2989548"/>
            <a:chOff x="6948264" y="2178662"/>
            <a:chExt cx="1317235" cy="2989548"/>
          </a:xfrm>
        </p:grpSpPr>
        <p:cxnSp>
          <p:nvCxnSpPr>
            <p:cNvPr id="39" name="Connecteur droit 38"/>
            <p:cNvCxnSpPr>
              <a:endCxn id="17" idx="3"/>
            </p:cNvCxnSpPr>
            <p:nvPr/>
          </p:nvCxnSpPr>
          <p:spPr>
            <a:xfrm flipV="1">
              <a:off x="6948264" y="2178662"/>
              <a:ext cx="1317235" cy="2989548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flipV="1">
              <a:off x="7513311" y="3573017"/>
              <a:ext cx="144016" cy="360039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e 59"/>
          <p:cNvGrpSpPr/>
          <p:nvPr/>
        </p:nvGrpSpPr>
        <p:grpSpPr>
          <a:xfrm>
            <a:off x="2871748" y="2127745"/>
            <a:ext cx="5372660" cy="10223"/>
            <a:chOff x="2871748" y="2127745"/>
            <a:chExt cx="5372660" cy="10223"/>
          </a:xfrm>
        </p:grpSpPr>
        <p:cxnSp>
          <p:nvCxnSpPr>
            <p:cNvPr id="18" name="Connecteur droit 17"/>
            <p:cNvCxnSpPr>
              <a:stCxn id="31" idx="2"/>
              <a:endCxn id="17" idx="2"/>
            </p:cNvCxnSpPr>
            <p:nvPr/>
          </p:nvCxnSpPr>
          <p:spPr>
            <a:xfrm flipV="1">
              <a:off x="2871748" y="2127745"/>
              <a:ext cx="5372660" cy="5111"/>
            </a:xfrm>
            <a:prstGeom prst="line">
              <a:avLst/>
            </a:prstGeom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>
              <a:off x="5076057" y="2137967"/>
              <a:ext cx="576063" cy="1"/>
            </a:xfrm>
            <a:prstGeom prst="straightConnector1">
              <a:avLst/>
            </a:prstGeom>
            <a:ln w="762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/>
          <p:cNvGrpSpPr/>
          <p:nvPr/>
        </p:nvGrpSpPr>
        <p:grpSpPr>
          <a:xfrm>
            <a:off x="2943756" y="2060848"/>
            <a:ext cx="11017" cy="3168352"/>
            <a:chOff x="2943756" y="2060848"/>
            <a:chExt cx="11017" cy="3168352"/>
          </a:xfrm>
        </p:grpSpPr>
        <p:cxnSp>
          <p:nvCxnSpPr>
            <p:cNvPr id="5" name="Connecteur droit 4"/>
            <p:cNvCxnSpPr>
              <a:stCxn id="3" idx="4"/>
              <a:endCxn id="31" idx="0"/>
            </p:cNvCxnSpPr>
            <p:nvPr/>
          </p:nvCxnSpPr>
          <p:spPr>
            <a:xfrm flipH="1" flipV="1">
              <a:off x="2943756" y="2060848"/>
              <a:ext cx="11017" cy="3168352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2948867" y="3501008"/>
              <a:ext cx="0" cy="648072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515719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2055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191683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</a:t>
            </a:r>
            <a:r>
              <a:rPr lang="fr-FR" sz="2000" b="1" u="sng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isenthalpique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G → H → J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liquide subit une détente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-pique qui le refroidit jusqu’à la température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la pression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en le vaporisant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partiel-lement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La vaporisation commence au point H.</a:t>
            </a:r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68344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96336" y="17008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91880" y="1628800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83768" y="191683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865842" y="275889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477862" y="2902910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4"/>
          <p:cNvSpPr>
            <a:spLocks noChangeArrowheads="1"/>
          </p:cNvSpPr>
          <p:nvPr/>
        </p:nvSpPr>
        <p:spPr bwMode="auto">
          <a:xfrm>
            <a:off x="3995936" y="5373216"/>
            <a:ext cx="1800200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Evaporateur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7308304" y="4437112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4427984" y="2348880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Condenseur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899592" y="3284984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Détendeur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7504" y="44624"/>
            <a:ext cx="8928992" cy="360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856704"/>
            <a:ext cx="2016224" cy="93610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Source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chaude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(T</a:t>
            </a:r>
            <a:r>
              <a:rPr kumimoji="0" lang="fr-FR" sz="2400" b="1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kumimoji="0" lang="fr-FR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092280" y="856704"/>
            <a:ext cx="1800200" cy="93610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Source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froide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(T</a:t>
            </a:r>
            <a:r>
              <a:rPr kumimoji="0" lang="fr-FR" sz="2400" b="1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kumimoji="0" lang="fr-FR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3779912" y="1000720"/>
            <a:ext cx="1728192" cy="71437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Fluide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83768" y="568672"/>
            <a:ext cx="864096" cy="5619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Q</a:t>
            </a:r>
            <a:r>
              <a:rPr kumimoji="0" lang="fr-FR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12160" y="568672"/>
            <a:ext cx="79208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Q</a:t>
            </a:r>
            <a:r>
              <a:rPr kumimoji="0" lang="fr-FR" sz="2800" b="1" i="0" u="none" strike="noStrike" cap="none" normalizeH="0" baseline="-30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60032" y="136624"/>
            <a:ext cx="648072" cy="50405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W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1"/>
          <p:cNvSpPr>
            <a:spLocks noChangeArrowheads="1"/>
          </p:cNvSpPr>
          <p:nvPr/>
        </p:nvSpPr>
        <p:spPr bwMode="auto">
          <a:xfrm flipH="1">
            <a:off x="5652120" y="1144736"/>
            <a:ext cx="1124433" cy="360040"/>
          </a:xfrm>
          <a:prstGeom prst="rightArrow">
            <a:avLst>
              <a:gd name="adj1" fmla="val 50000"/>
              <a:gd name="adj2" fmla="val 108721"/>
            </a:avLst>
          </a:prstGeom>
          <a:solidFill>
            <a:srgbClr val="00B0F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sp>
        <p:nvSpPr>
          <p:cNvPr id="10" name="AutoShape 1"/>
          <p:cNvSpPr>
            <a:spLocks noChangeArrowheads="1"/>
          </p:cNvSpPr>
          <p:nvPr/>
        </p:nvSpPr>
        <p:spPr bwMode="auto">
          <a:xfrm>
            <a:off x="2483768" y="1144736"/>
            <a:ext cx="1035807" cy="360040"/>
          </a:xfrm>
          <a:prstGeom prst="rightArrow">
            <a:avLst>
              <a:gd name="adj1" fmla="val 50000"/>
              <a:gd name="adj2" fmla="val 108721"/>
            </a:avLst>
          </a:pr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5400000">
            <a:off x="4322212" y="314404"/>
            <a:ext cx="715600" cy="36004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8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179512" y="1792808"/>
            <a:ext cx="896448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Au cours d’un cycle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# 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W &lt;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pour un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moteur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qui fournit globalement un travail au milieu extérieur </a:t>
            </a: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401725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Compléter le tableau en indiquant ce qui joue le rôle de fluide, de source froide et de source chaude dans le cas du réfrigérateur et du moteur de voiture.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/>
        </p:nvGraphicFramePr>
        <p:xfrm>
          <a:off x="0" y="4809346"/>
          <a:ext cx="9144001" cy="1348162"/>
        </p:xfrm>
        <a:graphic>
          <a:graphicData uri="http://schemas.openxmlformats.org/drawingml/2006/table">
            <a:tbl>
              <a:tblPr/>
              <a:tblGrid>
                <a:gridCol w="1970983"/>
                <a:gridCol w="2705124"/>
                <a:gridCol w="2233947"/>
                <a:gridCol w="2233947"/>
              </a:tblGrid>
              <a:tr h="2846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600" dirty="0">
                        <a:solidFill>
                          <a:srgbClr val="000000"/>
                        </a:solidFill>
                        <a:latin typeface="Comic Sans MS"/>
                        <a:ea typeface="Arial Unicode MS"/>
                        <a:cs typeface="Calibri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Fluide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Source chaude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Source froide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REFRIGERATEUR</a:t>
                      </a:r>
                      <a:endParaRPr lang="fr-FR" sz="200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MOTEUR DE VOITURE</a:t>
                      </a:r>
                      <a:endParaRPr lang="fr-FR" sz="20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 smtClean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2195736" y="5169386"/>
            <a:ext cx="2122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Fluide réfrigérant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04048" y="5169386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extérieur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08304" y="5169386"/>
            <a:ext cx="1495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intérieur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23728" y="5529426"/>
            <a:ext cx="2286001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Mélange </a:t>
            </a:r>
            <a:endParaRPr lang="fr-FR" sz="2000" dirty="0" smtClean="0">
              <a:solidFill>
                <a:srgbClr val="002060"/>
              </a:solidFill>
              <a:latin typeface="Arial"/>
              <a:ea typeface="Arial Unicode MS"/>
              <a:cs typeface="Arial Unicode MS"/>
            </a:endParaRPr>
          </a:p>
          <a:p>
            <a:pPr lvl="0" algn="ctr"/>
            <a:r>
              <a:rPr lang="fr-FR" sz="2000" dirty="0" smtClean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«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 Air / Essence »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88024" y="5673442"/>
            <a:ext cx="1952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Fluide « brûlé »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08304" y="5673442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extérieur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179512" y="2924944"/>
            <a:ext cx="896448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pour un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récepteur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qui reçoit globalement un travail de l’extérieur. 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e 57"/>
          <p:cNvGrpSpPr/>
          <p:nvPr/>
        </p:nvGrpSpPr>
        <p:grpSpPr>
          <a:xfrm>
            <a:off x="2915816" y="5163098"/>
            <a:ext cx="3971457" cy="5111"/>
            <a:chOff x="2915816" y="5163098"/>
            <a:chExt cx="3971457" cy="5111"/>
          </a:xfrm>
        </p:grpSpPr>
        <p:cxnSp>
          <p:nvCxnSpPr>
            <p:cNvPr id="33" name="Connecteur droit 32"/>
            <p:cNvCxnSpPr>
              <a:endCxn id="9" idx="2"/>
            </p:cNvCxnSpPr>
            <p:nvPr/>
          </p:nvCxnSpPr>
          <p:spPr>
            <a:xfrm>
              <a:off x="2915816" y="5163098"/>
              <a:ext cx="3971457" cy="511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4355976" y="5168209"/>
              <a:ext cx="792088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8"/>
          <p:cNvGrpSpPr/>
          <p:nvPr/>
        </p:nvGrpSpPr>
        <p:grpSpPr>
          <a:xfrm>
            <a:off x="6948264" y="2178662"/>
            <a:ext cx="1317235" cy="2989548"/>
            <a:chOff x="6948264" y="2178662"/>
            <a:chExt cx="1317235" cy="2989548"/>
          </a:xfrm>
        </p:grpSpPr>
        <p:cxnSp>
          <p:nvCxnSpPr>
            <p:cNvPr id="39" name="Connecteur droit 38"/>
            <p:cNvCxnSpPr>
              <a:endCxn id="17" idx="3"/>
            </p:cNvCxnSpPr>
            <p:nvPr/>
          </p:nvCxnSpPr>
          <p:spPr>
            <a:xfrm flipV="1">
              <a:off x="6948264" y="2178662"/>
              <a:ext cx="1317235" cy="2989548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flipV="1">
              <a:off x="7513311" y="3573017"/>
              <a:ext cx="144016" cy="360039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59"/>
          <p:cNvGrpSpPr/>
          <p:nvPr/>
        </p:nvGrpSpPr>
        <p:grpSpPr>
          <a:xfrm>
            <a:off x="2871748" y="2127745"/>
            <a:ext cx="5372660" cy="10223"/>
            <a:chOff x="2871748" y="2127745"/>
            <a:chExt cx="5372660" cy="10223"/>
          </a:xfrm>
        </p:grpSpPr>
        <p:cxnSp>
          <p:nvCxnSpPr>
            <p:cNvPr id="18" name="Connecteur droit 17"/>
            <p:cNvCxnSpPr>
              <a:stCxn id="31" idx="2"/>
              <a:endCxn id="17" idx="2"/>
            </p:cNvCxnSpPr>
            <p:nvPr/>
          </p:nvCxnSpPr>
          <p:spPr>
            <a:xfrm flipV="1">
              <a:off x="2871748" y="2127745"/>
              <a:ext cx="5372660" cy="5111"/>
            </a:xfrm>
            <a:prstGeom prst="line">
              <a:avLst/>
            </a:prstGeom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>
              <a:off x="5076057" y="2137967"/>
              <a:ext cx="576063" cy="1"/>
            </a:xfrm>
            <a:prstGeom prst="straightConnector1">
              <a:avLst/>
            </a:prstGeom>
            <a:ln w="762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60"/>
          <p:cNvGrpSpPr/>
          <p:nvPr/>
        </p:nvGrpSpPr>
        <p:grpSpPr>
          <a:xfrm>
            <a:off x="2943756" y="2060848"/>
            <a:ext cx="11017" cy="3168352"/>
            <a:chOff x="2943756" y="2060848"/>
            <a:chExt cx="11017" cy="3168352"/>
          </a:xfrm>
        </p:grpSpPr>
        <p:cxnSp>
          <p:nvCxnSpPr>
            <p:cNvPr id="5" name="Connecteur droit 4"/>
            <p:cNvCxnSpPr>
              <a:stCxn id="3" idx="4"/>
              <a:endCxn id="31" idx="0"/>
            </p:cNvCxnSpPr>
            <p:nvPr/>
          </p:nvCxnSpPr>
          <p:spPr>
            <a:xfrm flipH="1" flipV="1">
              <a:off x="2943756" y="2060848"/>
              <a:ext cx="11017" cy="3168352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2948867" y="3501008"/>
              <a:ext cx="0" cy="648072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515719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2055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1988840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68344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96336" y="2204864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91880" y="2204864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11760" y="1988840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865842" y="275889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411760" y="263691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À l’aide du diagramme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(P, h)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des données précédentes, déterminer 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pression de l’évaporateur :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</a:t>
            </a:r>
            <a:r>
              <a:rPr kumimoji="0" lang="fr-FR" sz="2000" b="0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év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pression du condenseur :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</a:t>
            </a:r>
            <a:r>
              <a:rPr kumimoji="0" lang="fr-FR" sz="2000" b="0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cond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=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le titre en vapeur à l’entrée de l’évaporateur :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x</a:t>
            </a:r>
            <a:r>
              <a:rPr kumimoji="0" lang="fr-FR" sz="2000" b="0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température à la sortie du compresseur :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kumimoji="0" lang="fr-FR" sz="20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MAX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température à laquelle la condensation a lieu :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kumimoji="0" lang="fr-FR" sz="20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COND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995936" y="5373216"/>
            <a:ext cx="1800200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Evaporateur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7308304" y="4437112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4427984" y="2348880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Condenseur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899592" y="3284984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Détendeur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390701" y="26320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0,85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bar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4402276" y="562813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10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bar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6012160" y="883012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0,3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6046885" y="1196752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60 °C</a:t>
            </a: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6732240" y="1484784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40 °C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6" grpId="0"/>
      <p:bldP spid="4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26340" t="20537" r="2148"/>
          <a:stretch>
            <a:fillRect/>
          </a:stretch>
        </p:blipFill>
        <p:spPr bwMode="auto">
          <a:xfrm rot="5400000">
            <a:off x="1912775" y="-1912776"/>
            <a:ext cx="5318449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Connecteur droit 32"/>
          <p:cNvCxnSpPr/>
          <p:nvPr/>
        </p:nvCxnSpPr>
        <p:spPr>
          <a:xfrm>
            <a:off x="2987824" y="3628261"/>
            <a:ext cx="3971457" cy="51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427984" y="3628656"/>
            <a:ext cx="79208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V="1">
            <a:off x="6971414" y="620688"/>
            <a:ext cx="1317235" cy="298954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7513311" y="2033464"/>
            <a:ext cx="144016" cy="360039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59"/>
          <p:cNvGrpSpPr/>
          <p:nvPr/>
        </p:nvGrpSpPr>
        <p:grpSpPr>
          <a:xfrm>
            <a:off x="2871748" y="588192"/>
            <a:ext cx="5372660" cy="10223"/>
            <a:chOff x="2871748" y="2127745"/>
            <a:chExt cx="5372660" cy="10223"/>
          </a:xfrm>
        </p:grpSpPr>
        <p:cxnSp>
          <p:nvCxnSpPr>
            <p:cNvPr id="18" name="Connecteur droit 17"/>
            <p:cNvCxnSpPr>
              <a:stCxn id="31" idx="2"/>
              <a:endCxn id="17" idx="2"/>
            </p:cNvCxnSpPr>
            <p:nvPr/>
          </p:nvCxnSpPr>
          <p:spPr>
            <a:xfrm flipV="1">
              <a:off x="2871748" y="2127745"/>
              <a:ext cx="5372660" cy="5111"/>
            </a:xfrm>
            <a:prstGeom prst="line">
              <a:avLst/>
            </a:prstGeom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>
              <a:off x="5076057" y="2137967"/>
              <a:ext cx="576063" cy="1"/>
            </a:xfrm>
            <a:prstGeom prst="straightConnector1">
              <a:avLst/>
            </a:prstGeom>
            <a:ln w="762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60"/>
          <p:cNvGrpSpPr/>
          <p:nvPr/>
        </p:nvGrpSpPr>
        <p:grpSpPr>
          <a:xfrm>
            <a:off x="2943756" y="521295"/>
            <a:ext cx="11017" cy="3168352"/>
            <a:chOff x="2943756" y="2060848"/>
            <a:chExt cx="11017" cy="3168352"/>
          </a:xfrm>
        </p:grpSpPr>
        <p:cxnSp>
          <p:nvCxnSpPr>
            <p:cNvPr id="5" name="Connecteur droit 4"/>
            <p:cNvCxnSpPr>
              <a:stCxn id="3" idx="4"/>
              <a:endCxn id="31" idx="0"/>
            </p:cNvCxnSpPr>
            <p:nvPr/>
          </p:nvCxnSpPr>
          <p:spPr>
            <a:xfrm flipH="1" flipV="1">
              <a:off x="2943756" y="2060848"/>
              <a:ext cx="11017" cy="3168352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2948867" y="3501008"/>
              <a:ext cx="0" cy="648072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llipse 2"/>
          <p:cNvSpPr/>
          <p:nvPr/>
        </p:nvSpPr>
        <p:spPr>
          <a:xfrm>
            <a:off x="2882765" y="354563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376165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354563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35566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376165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3617639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516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44928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68344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96336" y="665311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91880" y="665311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11760" y="44928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865842" y="121934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411760" y="1097359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f-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transfert thermique massique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fr-FR" sz="2000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réalisé avec la source chaude 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995936" y="3833663"/>
            <a:ext cx="1800200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Evaporateur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7308304" y="2897559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4427984" y="809327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Condenseur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899592" y="1745431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Détendeur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5145617"/>
            <a:ext cx="90265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transfert thermique a lieu </a:t>
            </a:r>
            <a:r>
              <a:rPr kumimoji="0" lang="fr-FR" sz="2000" b="1" i="1" u="sng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le condenseur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sur le trajet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5447782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L’application du 1</a:t>
            </a:r>
            <a:r>
              <a:rPr kumimoji="0" lang="fr-FR" sz="2000" b="0" i="0" u="none" strike="noStrike" cap="none" normalizeH="0" baseline="30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principe pour un fluide en écoulement stationnaire entre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conduit à la relation : </a:t>
            </a:r>
            <a:r>
              <a:rPr lang="fr-FR" sz="2000" noProof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0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G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condenseur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condenseur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6084279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il n’y a aucune pièce mobile dans le condenseur, donc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condenseur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6427263"/>
            <a:ext cx="825767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condenseur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3059832" y="6438838"/>
            <a:ext cx="432048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227 – 445 =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– 218 kJ.kg</a:t>
            </a:r>
            <a:r>
              <a:rPr kumimoji="0" lang="fr-FR" sz="20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000" b="1" i="0" u="none" strike="noStrike" cap="none" normalizeH="0" baseline="30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= 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86019" grpId="0"/>
      <p:bldP spid="86020" grpId="0"/>
      <p:bldP spid="86021" grpId="0"/>
      <p:bldP spid="8602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26340" t="20537" r="2148"/>
          <a:stretch>
            <a:fillRect/>
          </a:stretch>
        </p:blipFill>
        <p:spPr bwMode="auto">
          <a:xfrm rot="5400000">
            <a:off x="1912775" y="-1912776"/>
            <a:ext cx="5318449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Connecteur droit 32"/>
          <p:cNvCxnSpPr/>
          <p:nvPr/>
        </p:nvCxnSpPr>
        <p:spPr>
          <a:xfrm>
            <a:off x="2987824" y="3628261"/>
            <a:ext cx="3971457" cy="51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427984" y="3628656"/>
            <a:ext cx="79208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V="1">
            <a:off x="6971414" y="620688"/>
            <a:ext cx="1317235" cy="298954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7513311" y="2033464"/>
            <a:ext cx="144016" cy="360039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59"/>
          <p:cNvGrpSpPr/>
          <p:nvPr/>
        </p:nvGrpSpPr>
        <p:grpSpPr>
          <a:xfrm>
            <a:off x="2871748" y="588192"/>
            <a:ext cx="5372660" cy="10223"/>
            <a:chOff x="2871748" y="2127745"/>
            <a:chExt cx="5372660" cy="10223"/>
          </a:xfrm>
        </p:grpSpPr>
        <p:cxnSp>
          <p:nvCxnSpPr>
            <p:cNvPr id="18" name="Connecteur droit 17"/>
            <p:cNvCxnSpPr>
              <a:stCxn id="31" idx="2"/>
              <a:endCxn id="17" idx="2"/>
            </p:cNvCxnSpPr>
            <p:nvPr/>
          </p:nvCxnSpPr>
          <p:spPr>
            <a:xfrm flipV="1">
              <a:off x="2871748" y="2127745"/>
              <a:ext cx="5372660" cy="5111"/>
            </a:xfrm>
            <a:prstGeom prst="line">
              <a:avLst/>
            </a:prstGeom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>
              <a:off x="5076057" y="2137967"/>
              <a:ext cx="576063" cy="1"/>
            </a:xfrm>
            <a:prstGeom prst="straightConnector1">
              <a:avLst/>
            </a:prstGeom>
            <a:ln w="762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60"/>
          <p:cNvGrpSpPr/>
          <p:nvPr/>
        </p:nvGrpSpPr>
        <p:grpSpPr>
          <a:xfrm>
            <a:off x="2943756" y="521295"/>
            <a:ext cx="11017" cy="3168352"/>
            <a:chOff x="2943756" y="2060848"/>
            <a:chExt cx="11017" cy="3168352"/>
          </a:xfrm>
        </p:grpSpPr>
        <p:cxnSp>
          <p:nvCxnSpPr>
            <p:cNvPr id="5" name="Connecteur droit 4"/>
            <p:cNvCxnSpPr>
              <a:stCxn id="3" idx="4"/>
              <a:endCxn id="31" idx="0"/>
            </p:cNvCxnSpPr>
            <p:nvPr/>
          </p:nvCxnSpPr>
          <p:spPr>
            <a:xfrm flipH="1" flipV="1">
              <a:off x="2943756" y="2060848"/>
              <a:ext cx="11017" cy="3168352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2948867" y="3501008"/>
              <a:ext cx="0" cy="648072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llipse 2"/>
          <p:cNvSpPr/>
          <p:nvPr/>
        </p:nvSpPr>
        <p:spPr>
          <a:xfrm>
            <a:off x="2882765" y="354563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376165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354563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35566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376165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3617639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516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44928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68344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96336" y="665311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91880" y="665311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11760" y="44928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865842" y="121934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411760" y="1097359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g-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transfert thermique massique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fr-FR" sz="2000" baseline="-25000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réalisé avec la source froide 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995936" y="3833663"/>
            <a:ext cx="1800200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Evaporateur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7308304" y="2897559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4427984" y="809327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Condenseur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899592" y="1745431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Détendeur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5145617"/>
            <a:ext cx="90265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transfert thermique a lieu </a:t>
            </a:r>
            <a:r>
              <a:rPr kumimoji="0" lang="fr-FR" sz="2000" b="1" i="1" u="sng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l’évaporateur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sur le trajet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J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5447782"/>
            <a:ext cx="9144000" cy="78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L’application du 1</a:t>
            </a:r>
            <a:r>
              <a:rPr kumimoji="0" lang="fr-FR" sz="2000" b="0" i="0" u="none" strike="noStrike" cap="none" normalizeH="0" baseline="30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principe pour un fluide en écoulement stationnaire entre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J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conduit à la relation :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J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évaporateur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évaporateur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6084279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il n’y a aucune pièce mobile dans l’évaporateur, donc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évaporateur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6427263"/>
            <a:ext cx="825767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évaporateur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3059832" y="6438838"/>
            <a:ext cx="432048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387 – 227 =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160 kJ.kg</a:t>
            </a:r>
            <a:r>
              <a:rPr kumimoji="0" lang="fr-FR" sz="20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000" b="1" i="0" u="none" strike="noStrike" cap="none" normalizeH="0" baseline="30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= 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86019" grpId="0"/>
      <p:bldP spid="86020" grpId="0"/>
      <p:bldP spid="86021" grpId="0"/>
      <p:bldP spid="8602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26340" t="20537" r="14967"/>
          <a:stretch>
            <a:fillRect/>
          </a:stretch>
        </p:blipFill>
        <p:spPr bwMode="auto">
          <a:xfrm rot="5400000">
            <a:off x="2389447" y="-2389448"/>
            <a:ext cx="4365105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Connecteur droit 32"/>
          <p:cNvCxnSpPr/>
          <p:nvPr/>
        </p:nvCxnSpPr>
        <p:spPr>
          <a:xfrm>
            <a:off x="2987824" y="3628261"/>
            <a:ext cx="3971457" cy="51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427984" y="3628656"/>
            <a:ext cx="79208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V="1">
            <a:off x="6971414" y="620688"/>
            <a:ext cx="1317235" cy="298954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7513311" y="2033464"/>
            <a:ext cx="144016" cy="360039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59"/>
          <p:cNvGrpSpPr/>
          <p:nvPr/>
        </p:nvGrpSpPr>
        <p:grpSpPr>
          <a:xfrm>
            <a:off x="2871748" y="588192"/>
            <a:ext cx="5372660" cy="10223"/>
            <a:chOff x="2871748" y="2127745"/>
            <a:chExt cx="5372660" cy="10223"/>
          </a:xfrm>
        </p:grpSpPr>
        <p:cxnSp>
          <p:nvCxnSpPr>
            <p:cNvPr id="18" name="Connecteur droit 17"/>
            <p:cNvCxnSpPr>
              <a:stCxn id="31" idx="2"/>
              <a:endCxn id="17" idx="2"/>
            </p:cNvCxnSpPr>
            <p:nvPr/>
          </p:nvCxnSpPr>
          <p:spPr>
            <a:xfrm flipV="1">
              <a:off x="2871748" y="2127745"/>
              <a:ext cx="5372660" cy="5111"/>
            </a:xfrm>
            <a:prstGeom prst="line">
              <a:avLst/>
            </a:prstGeom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>
              <a:off x="5076057" y="2137967"/>
              <a:ext cx="576063" cy="1"/>
            </a:xfrm>
            <a:prstGeom prst="straightConnector1">
              <a:avLst/>
            </a:prstGeom>
            <a:ln w="762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60"/>
          <p:cNvGrpSpPr/>
          <p:nvPr/>
        </p:nvGrpSpPr>
        <p:grpSpPr>
          <a:xfrm>
            <a:off x="2943756" y="521295"/>
            <a:ext cx="11017" cy="3168352"/>
            <a:chOff x="2943756" y="2060848"/>
            <a:chExt cx="11017" cy="3168352"/>
          </a:xfrm>
        </p:grpSpPr>
        <p:cxnSp>
          <p:nvCxnSpPr>
            <p:cNvPr id="5" name="Connecteur droit 4"/>
            <p:cNvCxnSpPr>
              <a:stCxn id="3" idx="4"/>
              <a:endCxn id="31" idx="0"/>
            </p:cNvCxnSpPr>
            <p:nvPr/>
          </p:nvCxnSpPr>
          <p:spPr>
            <a:xfrm flipH="1" flipV="1">
              <a:off x="2943756" y="2060848"/>
              <a:ext cx="11017" cy="3168352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2948867" y="3501008"/>
              <a:ext cx="0" cy="648072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llipse 2"/>
          <p:cNvSpPr/>
          <p:nvPr/>
        </p:nvSpPr>
        <p:spPr>
          <a:xfrm>
            <a:off x="2882765" y="354563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376165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354563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35566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376165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3617639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516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44928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68344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96336" y="665311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91880" y="665311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11760" y="44928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865842" y="121934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411760" y="1097359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h-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travail mécanique massique reçu au cours du cycle 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995936" y="3833663"/>
            <a:ext cx="1800200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Evaporateur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7308304" y="2897559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4427984" y="809327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Condenseur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899592" y="1745431"/>
            <a:ext cx="1980728" cy="459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Détendeur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4437112"/>
            <a:ext cx="90265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Ce travail n’a lieu que </a:t>
            </a:r>
            <a:r>
              <a:rPr kumimoji="0" lang="fr-FR" sz="2000" b="1" i="1" u="sng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le compresseur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qui est le seul organe possédant une pièce mobile. </a:t>
            </a:r>
            <a:r>
              <a:rPr lang="fr-FR" sz="2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 sur le trajet </a:t>
            </a:r>
            <a:r>
              <a:rPr lang="fr-FR" sz="20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fr-FR" sz="20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5107086"/>
            <a:ext cx="9144000" cy="75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L’application du 1</a:t>
            </a:r>
            <a:r>
              <a:rPr kumimoji="0" lang="fr-FR" sz="2000" b="0" i="0" u="none" strike="noStrike" cap="none" normalizeH="0" baseline="30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principe pour un fluide en écoulement stationnaire entre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conduit à la relation : </a:t>
            </a:r>
            <a:r>
              <a:rPr lang="fr-FR" sz="2000" noProof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0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B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5827166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La compression étant</a:t>
            </a:r>
            <a:r>
              <a:rPr kumimoji="0" lang="fr-FR" sz="2000" b="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a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diabatique,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6165304"/>
            <a:ext cx="825767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Donc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3347864" y="6187207"/>
            <a:ext cx="432048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445 – 387 =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58 kJ.kg</a:t>
            </a:r>
            <a:r>
              <a:rPr kumimoji="0" lang="fr-FR" sz="20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86019" grpId="0"/>
      <p:bldP spid="86020" grpId="0"/>
      <p:bldP spid="86021" grpId="0"/>
      <p:bldP spid="8602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h-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travail mécanique massique reçu au cours du cycle 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476672"/>
            <a:ext cx="90265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Ce travail n’a lieu que </a:t>
            </a:r>
            <a:r>
              <a:rPr kumimoji="0" lang="fr-FR" sz="2000" b="1" i="1" u="sng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le compresseur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qui est le seul organe possédant une pièce mobile. Donc sur le trajet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1146646"/>
            <a:ext cx="9144000" cy="75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L’application du 1</a:t>
            </a:r>
            <a:r>
              <a:rPr kumimoji="0" lang="fr-FR" sz="2000" b="0" i="0" u="none" strike="noStrike" cap="none" normalizeH="0" baseline="30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principe pour un fluide en écoulement stationnaire entre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conduit à la relation : </a:t>
            </a:r>
            <a:r>
              <a:rPr lang="fr-FR" sz="2000" noProof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0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B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1866726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La compression étant</a:t>
            </a:r>
            <a:r>
              <a:rPr kumimoji="0" lang="fr-FR" sz="2000" b="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a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diabatique,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2204864"/>
            <a:ext cx="825767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Donc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3347864" y="2226767"/>
            <a:ext cx="432048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445 – 387 =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58 kJ.kg</a:t>
            </a:r>
            <a:r>
              <a:rPr kumimoji="0" lang="fr-FR" sz="20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0" y="2780928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i-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l’efficacité e de ce congélateur :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 l="24097" t="36119" r="63618" b="49601"/>
          <a:stretch>
            <a:fillRect/>
          </a:stretch>
        </p:blipFill>
        <p:spPr bwMode="auto">
          <a:xfrm>
            <a:off x="611560" y="3284984"/>
            <a:ext cx="1440160" cy="94164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0" y="4437112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j-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Comparaison avec l’efficacité maximale sachant que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="1" baseline="-250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= - 18 °C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et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="1" baseline="-25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= 20 °C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 cstate="print"/>
          <a:srcRect l="15592" t="58799" r="57948" b="25241"/>
          <a:stretch>
            <a:fillRect/>
          </a:stretch>
        </p:blipFill>
        <p:spPr bwMode="auto">
          <a:xfrm>
            <a:off x="395536" y="4941168"/>
            <a:ext cx="2389599" cy="8107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275856" y="5038884"/>
            <a:ext cx="1296144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8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941057" y="4797152"/>
            <a:ext cx="7920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255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499992" y="5373216"/>
            <a:ext cx="20162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293 – 255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4572000" y="5347508"/>
            <a:ext cx="172819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059832" y="6021288"/>
            <a:ext cx="432048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</a:t>
            </a:r>
            <a:r>
              <a:rPr kumimoji="0" lang="fr-FR" sz="280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800" b="1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8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800" b="1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8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6,7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5819286" y="5995580"/>
            <a:ext cx="432048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(On a bien</a:t>
            </a:r>
            <a:r>
              <a:rPr kumimoji="0" lang="fr-FR" sz="280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800" b="1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&lt; e</a:t>
            </a:r>
            <a:r>
              <a:rPr kumimoji="0" lang="fr-FR" sz="28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80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059832" y="3501008"/>
            <a:ext cx="792088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851920" y="3212976"/>
            <a:ext cx="7920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160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995936" y="3861048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58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 flipV="1">
            <a:off x="3851920" y="3789040"/>
            <a:ext cx="864096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5436096" y="3501008"/>
            <a:ext cx="43204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</a:t>
            </a:r>
            <a:r>
              <a:rPr kumimoji="0" lang="fr-FR" sz="280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800" b="1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</a:t>
            </a: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8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2,8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1" grpId="0"/>
      <p:bldP spid="22" grpId="0"/>
      <p:bldP spid="23" grpId="0"/>
      <p:bldP spid="24" grpId="0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2738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Compléter le tableau en indiquant ce qui joue le rôle de fluide, de source froide et de source chaude dans le cas du réfrigérateur et du moteur de voiture.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0" y="764704"/>
          <a:ext cx="9144001" cy="1348162"/>
        </p:xfrm>
        <a:graphic>
          <a:graphicData uri="http://schemas.openxmlformats.org/drawingml/2006/table">
            <a:tbl>
              <a:tblPr/>
              <a:tblGrid>
                <a:gridCol w="1970983"/>
                <a:gridCol w="2705124"/>
                <a:gridCol w="2233947"/>
                <a:gridCol w="2233947"/>
              </a:tblGrid>
              <a:tr h="2846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600" dirty="0">
                        <a:solidFill>
                          <a:srgbClr val="000000"/>
                        </a:solidFill>
                        <a:latin typeface="Comic Sans MS"/>
                        <a:ea typeface="Arial Unicode MS"/>
                        <a:cs typeface="Calibri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Fluide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Source chaude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Source froide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REFRIGERATEUR</a:t>
                      </a:r>
                      <a:endParaRPr lang="fr-FR" sz="200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MOTEUR DE VOITURE</a:t>
                      </a:r>
                      <a:endParaRPr lang="fr-FR" sz="20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 smtClean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95736" y="1124744"/>
            <a:ext cx="2122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Fluide réfrigérant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4048" y="1124744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extérieur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08304" y="1124744"/>
            <a:ext cx="1495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intérieur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3728" y="1484784"/>
            <a:ext cx="2286001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Mélange </a:t>
            </a:r>
            <a:endParaRPr lang="fr-FR" sz="2000" dirty="0" smtClean="0">
              <a:solidFill>
                <a:srgbClr val="002060"/>
              </a:solidFill>
              <a:latin typeface="Arial"/>
              <a:ea typeface="Arial Unicode MS"/>
              <a:cs typeface="Arial Unicode MS"/>
            </a:endParaRPr>
          </a:p>
          <a:p>
            <a:pPr lvl="0" algn="ctr"/>
            <a:r>
              <a:rPr lang="fr-FR" sz="2000" dirty="0" smtClean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«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 Air / Essence »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024" y="1628800"/>
            <a:ext cx="1952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Fluide « brûlé »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08304" y="1628800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extérieur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611560" y="2348880"/>
            <a:ext cx="716285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1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	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	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3)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Relations entre les énergies échangées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2780928"/>
            <a:ext cx="79944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Utilisation du 1</a:t>
            </a:r>
            <a:r>
              <a:rPr kumimoji="0" lang="fr-FR" sz="2200" b="1" i="0" u="sng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er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principe de la thermodynamique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07504" y="3645024"/>
            <a:ext cx="8928992" cy="187220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51520" y="3717032"/>
            <a:ext cx="871296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D’après le 1</a:t>
            </a:r>
            <a:r>
              <a:rPr kumimoji="0" lang="fr-FR" sz="2000" b="0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principe appliqué à un système fermé macroscopiquement au repos 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= 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251520" y="4437112"/>
            <a:ext cx="8424936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Pour un cycle,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INITIAL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FINAL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donc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= 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FINAL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INITIAL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203848" y="4869160"/>
            <a:ext cx="2592288" cy="485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55586" y="3244334"/>
            <a:ext cx="30060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W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U </a:t>
            </a:r>
            <a:endParaRPr lang="fr-FR" dirty="0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0" y="5805264"/>
            <a:ext cx="36792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Inégalité de Clausius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5856" y="6237312"/>
            <a:ext cx="290335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  <p:bldP spid="11" grpId="0"/>
      <p:bldP spid="34818" grpId="0" animBg="1"/>
      <p:bldP spid="34819" grpId="0"/>
      <p:bldP spid="34820" grpId="0"/>
      <p:bldP spid="34821" grpId="0" animBg="1"/>
      <p:bldP spid="17" grpId="0" animBg="1"/>
      <p:bldP spid="18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79944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Utilisation du 1</a:t>
            </a:r>
            <a:r>
              <a:rPr kumimoji="0" lang="fr-FR" sz="2200" b="1" i="0" u="sng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er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principe de la thermodynamique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7504" y="836712"/>
            <a:ext cx="8928992" cy="170080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809328"/>
            <a:ext cx="871296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D’après le 1</a:t>
            </a:r>
            <a:r>
              <a:rPr kumimoji="0" lang="fr-FR" sz="2000" b="0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principe appliqué à un système fermé macroscopiquement au repos 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= 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1529408"/>
            <a:ext cx="8424936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Pour un cycle,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INITIAL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FINAL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donc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= 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FINAL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INITIAL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03848" y="1961456"/>
            <a:ext cx="2592288" cy="485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5586" y="436022"/>
            <a:ext cx="30060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W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U </a:t>
            </a:r>
            <a:endParaRPr lang="fr-FR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780928"/>
            <a:ext cx="36792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Inégalité de Clausius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07904" y="2825552"/>
            <a:ext cx="290335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endParaRPr lang="fr-FR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07504" y="3257600"/>
            <a:ext cx="6048672" cy="165618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 l="56699" t="27719" r="12589" b="48761"/>
          <a:stretch>
            <a:fillRect/>
          </a:stretch>
        </p:blipFill>
        <p:spPr bwMode="auto">
          <a:xfrm>
            <a:off x="6228184" y="3401616"/>
            <a:ext cx="2808312" cy="120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6732240" y="2825552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Joule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(J)</a:t>
            </a:r>
            <a:endParaRPr lang="fr-FR" b="1" dirty="0"/>
          </a:p>
        </p:txBody>
      </p:sp>
      <p:sp>
        <p:nvSpPr>
          <p:cNvPr id="14" name="Rectangle 13"/>
          <p:cNvSpPr/>
          <p:nvPr/>
        </p:nvSpPr>
        <p:spPr>
          <a:xfrm>
            <a:off x="6444208" y="4697760"/>
            <a:ext cx="173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Kelvin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(K)</a:t>
            </a:r>
            <a:endParaRPr lang="fr-FR" b="1" dirty="0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79512" y="3257600"/>
            <a:ext cx="57606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L’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EGALITE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correspond au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cas idéal d’une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ma-chine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thermique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fonctionnant de manière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ré-versible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ce qui n’est jamais observé 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9512" y="3856814"/>
            <a:ext cx="5904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en effet, </a:t>
            </a:r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 transferts thermiques qui ont lieu ne peuvent se faire que dans un sens … </a:t>
            </a:r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>
          <a:xfrm flipV="1">
            <a:off x="6876256" y="3185592"/>
            <a:ext cx="288032" cy="360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 flipV="1">
            <a:off x="7452320" y="3185592"/>
            <a:ext cx="360041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 flipV="1">
            <a:off x="6732240" y="4409728"/>
            <a:ext cx="288032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7164288" y="4409728"/>
            <a:ext cx="360041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0" y="5229200"/>
            <a:ext cx="81868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Rendement ou efficacité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d’une machine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56176" y="5733256"/>
            <a:ext cx="250581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W</a:t>
            </a:r>
            <a:endParaRPr lang="fr-FR" dirty="0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395536" y="6093296"/>
            <a:ext cx="18722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les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MOTEURS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Flèche vers le bas 33"/>
          <p:cNvSpPr/>
          <p:nvPr/>
        </p:nvSpPr>
        <p:spPr>
          <a:xfrm>
            <a:off x="1115616" y="558924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e bas 34"/>
          <p:cNvSpPr/>
          <p:nvPr/>
        </p:nvSpPr>
        <p:spPr>
          <a:xfrm>
            <a:off x="3203848" y="558924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2483768" y="6093296"/>
            <a:ext cx="201622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les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RECEPTEURS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635896" y="5589240"/>
            <a:ext cx="41229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e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47664" y="5589240"/>
            <a:ext cx="43473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b="1" dirty="0" smtClean="0">
                <a:latin typeface="Symbol" pitchFamily="18" charset="2"/>
                <a:cs typeface="Arial" pitchFamily="34" charset="0"/>
              </a:rPr>
              <a:t>h</a:t>
            </a:r>
            <a:endParaRPr lang="fr-FR" sz="2800" b="1" dirty="0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33794" grpId="0"/>
      <p:bldP spid="16" grpId="0"/>
      <p:bldP spid="29" grpId="0"/>
      <p:bldP spid="30" grpId="0" animBg="1"/>
      <p:bldP spid="32" grpId="0"/>
      <p:bldP spid="34" grpId="0" animBg="1"/>
      <p:bldP spid="35" grpId="0" animBg="1"/>
      <p:bldP spid="36" grpId="0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5423</Words>
  <Application>Microsoft Office PowerPoint</Application>
  <PresentationFormat>Affichage à l'écran (4:3)</PresentationFormat>
  <Paragraphs>997</Paragraphs>
  <Slides>74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7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Marty</dc:creator>
  <cp:lastModifiedBy>Marty</cp:lastModifiedBy>
  <cp:revision>162</cp:revision>
  <dcterms:created xsi:type="dcterms:W3CDTF">2022-06-04T11:05:49Z</dcterms:created>
  <dcterms:modified xsi:type="dcterms:W3CDTF">2024-06-19T11:40:21Z</dcterms:modified>
</cp:coreProperties>
</file>