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2" r:id="rId23"/>
    <p:sldId id="283" r:id="rId24"/>
    <p:sldId id="284" r:id="rId25"/>
    <p:sldId id="289" r:id="rId26"/>
    <p:sldId id="290" r:id="rId27"/>
    <p:sldId id="291" r:id="rId28"/>
    <p:sldId id="292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3E5C-A92A-4DE5-BEEB-AFFCFB6E70B5}" type="datetimeFigureOut">
              <a:rPr lang="fr-FR" smtClean="0"/>
              <a:pPr/>
              <a:t>28/02/2024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022-489D-484B-AFE5-EE5133A907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3E5C-A92A-4DE5-BEEB-AFFCFB6E70B5}" type="datetimeFigureOut">
              <a:rPr lang="fr-FR" smtClean="0"/>
              <a:pPr/>
              <a:t>28/02/2024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022-489D-484B-AFE5-EE5133A907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3E5C-A92A-4DE5-BEEB-AFFCFB6E70B5}" type="datetimeFigureOut">
              <a:rPr lang="fr-FR" smtClean="0"/>
              <a:pPr/>
              <a:t>28/02/2024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022-489D-484B-AFE5-EE5133A907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3E5C-A92A-4DE5-BEEB-AFFCFB6E70B5}" type="datetimeFigureOut">
              <a:rPr lang="fr-FR" smtClean="0"/>
              <a:pPr/>
              <a:t>28/02/2024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022-489D-484B-AFE5-EE5133A907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3E5C-A92A-4DE5-BEEB-AFFCFB6E70B5}" type="datetimeFigureOut">
              <a:rPr lang="fr-FR" smtClean="0"/>
              <a:pPr/>
              <a:t>28/02/2024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022-489D-484B-AFE5-EE5133A907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3E5C-A92A-4DE5-BEEB-AFFCFB6E70B5}" type="datetimeFigureOut">
              <a:rPr lang="fr-FR" smtClean="0"/>
              <a:pPr/>
              <a:t>28/02/2024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022-489D-484B-AFE5-EE5133A907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3E5C-A92A-4DE5-BEEB-AFFCFB6E70B5}" type="datetimeFigureOut">
              <a:rPr lang="fr-FR" smtClean="0"/>
              <a:pPr/>
              <a:t>28/02/2024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022-489D-484B-AFE5-EE5133A907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3E5C-A92A-4DE5-BEEB-AFFCFB6E70B5}" type="datetimeFigureOut">
              <a:rPr lang="fr-FR" smtClean="0"/>
              <a:pPr/>
              <a:t>28/02/2024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022-489D-484B-AFE5-EE5133A907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3E5C-A92A-4DE5-BEEB-AFFCFB6E70B5}" type="datetimeFigureOut">
              <a:rPr lang="fr-FR" smtClean="0"/>
              <a:pPr/>
              <a:t>28/02/2024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022-489D-484B-AFE5-EE5133A907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3E5C-A92A-4DE5-BEEB-AFFCFB6E70B5}" type="datetimeFigureOut">
              <a:rPr lang="fr-FR" smtClean="0"/>
              <a:pPr/>
              <a:t>28/02/2024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022-489D-484B-AFE5-EE5133A907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3E5C-A92A-4DE5-BEEB-AFFCFB6E70B5}" type="datetimeFigureOut">
              <a:rPr lang="fr-FR" smtClean="0"/>
              <a:pPr/>
              <a:t>28/02/2024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C022-489D-484B-AFE5-EE5133A907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A3E5C-A92A-4DE5-BEEB-AFFCFB6E70B5}" type="datetimeFigureOut">
              <a:rPr lang="fr-FR" smtClean="0"/>
              <a:pPr/>
              <a:t>28/02/2024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9C022-489D-484B-AFE5-EE5133A907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07504" y="1187735"/>
          <a:ext cx="8928992" cy="3021224"/>
        </p:xfrm>
        <a:graphic>
          <a:graphicData uri="http://schemas.openxmlformats.org/drawingml/2006/table">
            <a:tbl>
              <a:tblPr/>
              <a:tblGrid>
                <a:gridCol w="3996464"/>
                <a:gridCol w="4932528"/>
              </a:tblGrid>
              <a:tr h="322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 dirty="0">
                          <a:latin typeface="Times New Roman"/>
                          <a:ea typeface="Arial Unicode MS"/>
                          <a:cs typeface="Times New Roman"/>
                        </a:rPr>
                        <a:t>Notions et contenus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 dirty="0">
                          <a:latin typeface="Times New Roman"/>
                          <a:ea typeface="Arial Unicode MS"/>
                          <a:cs typeface="Times New Roman"/>
                        </a:rPr>
                        <a:t>Capacités exigibles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85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-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Flux thermique 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conductif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 en géométrie </a:t>
                      </a:r>
                      <a:r>
                        <a:rPr lang="fr-FR" sz="14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unidi-mensionnelle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; 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résistance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thermique.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-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Exploiter la relation entre 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ﬂux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 thermique, résistance </a:t>
                      </a:r>
                      <a:r>
                        <a:rPr lang="fr-FR" sz="14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thermi-que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et écart de 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température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, l’expression de la résistance 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thermique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étant fournie.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59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Flux thermique 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conducto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-convectif : loi de </a:t>
                      </a:r>
                      <a:r>
                        <a:rPr lang="fr-FR" sz="14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New-ton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Modélisation de l’évolution de la température d’un système 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incompressible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et indilatable au 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contact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d’un thermostat.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Effectuer un bilan d’énergie pour un système </a:t>
                      </a:r>
                      <a:r>
                        <a:rPr lang="fr-FR" sz="14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incompres-sible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et indilatable en contact avec un thermostat : établir et 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résoudre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l’équation différentielle 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vériﬁée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 par la température du système.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28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Approche descriptive du rayonnement du corps noir. Loi du 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déplacement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de Wien, loi de Stefan-Boltzmann.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Utiliser les expressions fournies des lois du déplacement de Wien et de Stefan-Boltzmann pour expliquer qualitativement l’effet de serre.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2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3" cstate="print"/>
          <a:srcRect l="37111" t="31341" r="12657" b="6997"/>
          <a:stretch>
            <a:fillRect/>
          </a:stretch>
        </p:blipFill>
        <p:spPr bwMode="auto">
          <a:xfrm>
            <a:off x="2351327" y="4269946"/>
            <a:ext cx="36004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04664"/>
            <a:ext cx="59154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Paroi constituée de plusieurs matériaux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19672" y="0"/>
            <a:ext cx="55226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2)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Résistance thermique d’une paroi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340768"/>
            <a:ext cx="3610757" cy="119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1520" y="836712"/>
            <a:ext cx="32255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Association en SERIE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: 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560" y="1340768"/>
            <a:ext cx="4104456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FF0000"/>
                </a:solidFill>
                <a:cs typeface="Arial" pitchFamily="34" charset="0"/>
              </a:rPr>
              <a:t>MÊME flux thermique </a:t>
            </a:r>
            <a:r>
              <a:rPr lang="fr-FR" sz="2400" b="1" u="sng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FF0000"/>
                </a:solidFill>
                <a:cs typeface="Arial" pitchFamily="34" charset="0"/>
              </a:rPr>
              <a:t> qui traverse les matériaux</a:t>
            </a:r>
            <a:r>
              <a:rPr lang="fr-FR" sz="2400" dirty="0" smtClean="0">
                <a:cs typeface="Arial" pitchFamily="34" charset="0"/>
              </a:rPr>
              <a:t> les uns après les autres.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467544" y="2708920"/>
            <a:ext cx="813690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400" b="1" dirty="0" err="1">
                <a:latin typeface="Cambria" pitchFamily="18" charset="0"/>
                <a:ea typeface="Cambria" pitchFamily="18" charset="0"/>
              </a:rPr>
              <a:t>R</a:t>
            </a:r>
            <a:r>
              <a:rPr lang="fr-FR" sz="2400" b="1" baseline="-25000" dirty="0" err="1">
                <a:latin typeface="Cambria" pitchFamily="18" charset="0"/>
                <a:ea typeface="Cambria" pitchFamily="18" charset="0"/>
              </a:rPr>
              <a:t>Th</a:t>
            </a:r>
            <a:r>
              <a:rPr lang="fr-FR" sz="2400" b="1" dirty="0">
                <a:latin typeface="Cambria" pitchFamily="18" charset="0"/>
                <a:ea typeface="Cambria" pitchFamily="18" charset="0"/>
              </a:rPr>
              <a:t> (équivalent) = </a:t>
            </a:r>
            <a:r>
              <a:rPr lang="fr-FR" sz="2400" b="1" dirty="0" err="1">
                <a:latin typeface="Cambria" pitchFamily="18" charset="0"/>
                <a:ea typeface="Cambria" pitchFamily="18" charset="0"/>
              </a:rPr>
              <a:t>R</a:t>
            </a:r>
            <a:r>
              <a:rPr lang="fr-FR" sz="2400" b="1" baseline="-25000" dirty="0" err="1">
                <a:latin typeface="Cambria" pitchFamily="18" charset="0"/>
                <a:ea typeface="Cambria" pitchFamily="18" charset="0"/>
              </a:rPr>
              <a:t>Th</a:t>
            </a:r>
            <a:r>
              <a:rPr lang="fr-FR" sz="2400" b="1" dirty="0">
                <a:latin typeface="Cambria" pitchFamily="18" charset="0"/>
                <a:ea typeface="Cambria" pitchFamily="18" charset="0"/>
              </a:rPr>
              <a:t> (matériau 1) + … + </a:t>
            </a:r>
            <a:r>
              <a:rPr lang="fr-FR" sz="2400" b="1" dirty="0" err="1">
                <a:latin typeface="Cambria" pitchFamily="18" charset="0"/>
                <a:ea typeface="Cambria" pitchFamily="18" charset="0"/>
              </a:rPr>
              <a:t>R</a:t>
            </a:r>
            <a:r>
              <a:rPr lang="fr-FR" sz="2400" b="1" baseline="-25000" dirty="0" err="1">
                <a:latin typeface="Cambria" pitchFamily="18" charset="0"/>
                <a:ea typeface="Cambria" pitchFamily="18" charset="0"/>
              </a:rPr>
              <a:t>Th</a:t>
            </a:r>
            <a:r>
              <a:rPr lang="fr-FR" sz="2400" b="1" dirty="0">
                <a:latin typeface="Cambria" pitchFamily="18" charset="0"/>
                <a:ea typeface="Cambria" pitchFamily="18" charset="0"/>
              </a:rPr>
              <a:t>(matériau n)</a:t>
            </a:r>
            <a:endParaRPr lang="fr-FR" sz="24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23528" y="3573016"/>
            <a:ext cx="3908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Association en PARALLELE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: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5536" y="4077072"/>
            <a:ext cx="4464496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FF0000"/>
                </a:solidFill>
                <a:cs typeface="Arial" pitchFamily="34" charset="0"/>
              </a:rPr>
              <a:t>Flux thermique </a:t>
            </a:r>
            <a:r>
              <a:rPr lang="fr-FR" sz="2400" b="1" u="sng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u="sng" dirty="0" smtClean="0">
                <a:solidFill>
                  <a:srgbClr val="FF0000"/>
                </a:solidFill>
                <a:cs typeface="Arial" pitchFamily="34" charset="0"/>
              </a:rPr>
              <a:t> DIFFERENT</a:t>
            </a:r>
            <a:r>
              <a:rPr lang="fr-FR" sz="2400" b="1" dirty="0" smtClean="0">
                <a:solidFill>
                  <a:srgbClr val="FF0000"/>
                </a:solidFill>
                <a:cs typeface="Arial" pitchFamily="34" charset="0"/>
              </a:rPr>
              <a:t> qui traverse chaque matériau</a:t>
            </a:r>
            <a:r>
              <a:rPr lang="fr-FR" sz="2400" dirty="0" smtClean="0">
                <a:cs typeface="Arial" pitchFamily="34" charset="0"/>
              </a:rPr>
              <a:t> mais </a:t>
            </a:r>
            <a:r>
              <a:rPr lang="fr-FR" sz="2400" b="1" dirty="0" smtClean="0">
                <a:solidFill>
                  <a:srgbClr val="006600"/>
                </a:solidFill>
                <a:cs typeface="Arial" pitchFamily="34" charset="0"/>
              </a:rPr>
              <a:t>tous sont soumis à la</a:t>
            </a:r>
            <a:r>
              <a:rPr lang="fr-FR" sz="2400" dirty="0" smtClean="0">
                <a:cs typeface="Arial" pitchFamily="34" charset="0"/>
              </a:rPr>
              <a:t> </a:t>
            </a:r>
            <a:r>
              <a:rPr lang="fr-FR" sz="2400" b="1" u="sng" dirty="0" smtClean="0">
                <a:solidFill>
                  <a:srgbClr val="006600"/>
                </a:solidFill>
                <a:cs typeface="Arial" pitchFamily="34" charset="0"/>
              </a:rPr>
              <a:t>même différence de température</a:t>
            </a:r>
            <a:endParaRPr lang="fr-FR" sz="2400" b="1" u="sng" dirty="0">
              <a:solidFill>
                <a:srgbClr val="0066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l="54337" t="36959" r="16841" b="13481"/>
          <a:stretch>
            <a:fillRect/>
          </a:stretch>
        </p:blipFill>
        <p:spPr bwMode="auto">
          <a:xfrm>
            <a:off x="5580112" y="3356992"/>
            <a:ext cx="2572760" cy="248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e 14"/>
          <p:cNvGrpSpPr/>
          <p:nvPr/>
        </p:nvGrpSpPr>
        <p:grpSpPr>
          <a:xfrm>
            <a:off x="274670" y="5863139"/>
            <a:ext cx="8568952" cy="864096"/>
            <a:chOff x="274670" y="5863139"/>
            <a:chExt cx="8568952" cy="864096"/>
          </a:xfrm>
        </p:grpSpPr>
        <p:sp>
          <p:nvSpPr>
            <p:cNvPr id="18" name="Rectangle 17"/>
            <p:cNvSpPr/>
            <p:nvPr/>
          </p:nvSpPr>
          <p:spPr>
            <a:xfrm>
              <a:off x="274670" y="5863139"/>
              <a:ext cx="8568952" cy="86409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80" t="47560" r="5029" b="37320"/>
            <a:stretch>
              <a:fillRect/>
            </a:stretch>
          </p:blipFill>
          <p:spPr bwMode="auto">
            <a:xfrm>
              <a:off x="323528" y="5870556"/>
              <a:ext cx="8496944" cy="792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409" grpId="0"/>
      <p:bldP spid="6" grpId="0" animBg="1"/>
      <p:bldP spid="7" grpId="0" animBg="1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76177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III- Le</a:t>
            </a:r>
            <a:r>
              <a:rPr kumimoji="0" lang="fr-FR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400" b="1" u="sng" dirty="0"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f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lux thermique CONDUCTO-CONVECTIF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47122" y="404664"/>
            <a:ext cx="226055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1)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Description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 l="57644" t="21840" r="11644" b="17681"/>
          <a:stretch>
            <a:fillRect/>
          </a:stretch>
        </p:blipFill>
        <p:spPr bwMode="auto">
          <a:xfrm>
            <a:off x="5652120" y="836712"/>
            <a:ext cx="3240360" cy="358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1520" y="1196752"/>
            <a:ext cx="5184576" cy="144655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cs typeface="Arial" pitchFamily="34" charset="0"/>
              </a:rPr>
              <a:t>2 transferts thermiques simultanés</a:t>
            </a:r>
            <a:r>
              <a:rPr lang="fr-FR" sz="2400" dirty="0" smtClean="0">
                <a:cs typeface="Arial" pitchFamily="34" charset="0"/>
              </a:rPr>
              <a:t> : </a:t>
            </a:r>
          </a:p>
          <a:p>
            <a:pPr algn="just"/>
            <a:endParaRPr lang="fr-FR" sz="800" dirty="0" smtClean="0">
              <a:cs typeface="Arial" pitchFamily="34" charset="0"/>
            </a:endParaRPr>
          </a:p>
          <a:p>
            <a:pPr algn="just"/>
            <a:r>
              <a:rPr lang="fr-FR" sz="2400" dirty="0" smtClean="0">
                <a:cs typeface="Arial" pitchFamily="34" charset="0"/>
                <a:sym typeface="Wingdings" pitchFamily="2" charset="2"/>
              </a:rPr>
              <a:t>	</a:t>
            </a:r>
            <a:r>
              <a:rPr lang="fr-FR" sz="2400" dirty="0" smtClean="0">
                <a:cs typeface="Arial" pitchFamily="34" charset="0"/>
              </a:rPr>
              <a:t> Transfert </a:t>
            </a:r>
            <a:r>
              <a:rPr lang="fr-FR" sz="2400" b="1" u="sng" dirty="0" smtClean="0">
                <a:solidFill>
                  <a:srgbClr val="FF0000"/>
                </a:solidFill>
                <a:cs typeface="Arial" pitchFamily="34" charset="0"/>
              </a:rPr>
              <a:t>CONDUCTIF</a:t>
            </a:r>
            <a:endParaRPr lang="fr-FR" sz="2400" dirty="0" smtClean="0">
              <a:cs typeface="Arial" pitchFamily="34" charset="0"/>
            </a:endParaRPr>
          </a:p>
          <a:p>
            <a:pPr algn="just"/>
            <a:endParaRPr lang="fr-FR" sz="800" dirty="0" smtClean="0">
              <a:cs typeface="Arial" pitchFamily="34" charset="0"/>
            </a:endParaRPr>
          </a:p>
          <a:p>
            <a:pPr algn="just"/>
            <a:r>
              <a:rPr lang="fr-FR" sz="2400" dirty="0" smtClean="0">
                <a:cs typeface="Arial" pitchFamily="34" charset="0"/>
                <a:sym typeface="Wingdings" pitchFamily="2" charset="2"/>
              </a:rPr>
              <a:t>	</a:t>
            </a:r>
            <a:r>
              <a:rPr lang="fr-FR" sz="2400" dirty="0" smtClean="0">
                <a:cs typeface="Arial" pitchFamily="34" charset="0"/>
              </a:rPr>
              <a:t> Transfert </a:t>
            </a:r>
            <a:r>
              <a:rPr lang="fr-FR" sz="2400" b="1" u="sng" dirty="0" smtClean="0">
                <a:solidFill>
                  <a:srgbClr val="006600"/>
                </a:solidFill>
                <a:cs typeface="Arial" pitchFamily="34" charset="0"/>
              </a:rPr>
              <a:t>CONVECTIF</a:t>
            </a:r>
            <a:endParaRPr lang="fr-FR" sz="2400" dirty="0">
              <a:solidFill>
                <a:srgbClr val="006600"/>
              </a:solidFill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2339752" y="2708920"/>
            <a:ext cx="57606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115616" y="3501008"/>
            <a:ext cx="324036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cs typeface="Arial" pitchFamily="34" charset="0"/>
              </a:rPr>
              <a:t>Transfert thermique </a:t>
            </a:r>
          </a:p>
          <a:p>
            <a:pPr algn="ctr"/>
            <a:r>
              <a:rPr lang="fr-FR" sz="2400" b="1" dirty="0" smtClean="0">
                <a:solidFill>
                  <a:srgbClr val="FF0000"/>
                </a:solidFill>
                <a:cs typeface="Arial" pitchFamily="34" charset="0"/>
              </a:rPr>
              <a:t>CONDUCTO</a:t>
            </a:r>
            <a:r>
              <a:rPr lang="fr-FR" sz="2400" b="1" dirty="0" smtClean="0">
                <a:cs typeface="Arial" pitchFamily="34" charset="0"/>
              </a:rPr>
              <a:t>-</a:t>
            </a:r>
            <a:r>
              <a:rPr lang="fr-FR" sz="2400" b="1" dirty="0" smtClean="0">
                <a:solidFill>
                  <a:srgbClr val="006600"/>
                </a:solidFill>
                <a:cs typeface="Arial" pitchFamily="34" charset="0"/>
              </a:rPr>
              <a:t>CONVECTIF</a:t>
            </a:r>
            <a:endParaRPr lang="fr-FR" sz="2400" dirty="0" smtClean="0"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44208" y="404664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Thermostat</a:t>
            </a:r>
            <a:endParaRPr lang="fr-FR" sz="2400" b="1" dirty="0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57875" y="4462820"/>
            <a:ext cx="9036496" cy="234888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Loi phénoménologique de NEWTON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: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07504" y="4509121"/>
            <a:ext cx="903649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flux thermique CONDUCTO-</a:t>
            </a:r>
          </a:p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CONVECTIF </a:t>
            </a:r>
            <a:r>
              <a:rPr lang="fr-FR" sz="2000" b="1" dirty="0" smtClean="0">
                <a:latin typeface="Symbol" pitchFamily="18" charset="2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algébriquement reçu par un système de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température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dont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surface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au contact d’un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thermostat 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température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vaut :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55776" y="5805264"/>
            <a:ext cx="351410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Symbol" pitchFamily="18" charset="2"/>
              </a:rPr>
              <a:t>F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= h × S × (T</a:t>
            </a:r>
            <a:r>
              <a:rPr lang="fr-FR" sz="2800" b="1" baseline="-25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– T)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4932040" y="5661248"/>
            <a:ext cx="1296144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3275856" y="6237312"/>
            <a:ext cx="144016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3563888" y="5589240"/>
            <a:ext cx="432048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084168" y="5445224"/>
            <a:ext cx="1065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K)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2555776" y="5373216"/>
            <a:ext cx="1037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m²)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1115616" y="5733256"/>
            <a:ext cx="1008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W)</a:t>
            </a:r>
            <a:endParaRPr lang="fr-FR" sz="2000" dirty="0"/>
          </a:p>
        </p:txBody>
      </p:sp>
      <p:cxnSp>
        <p:nvCxnSpPr>
          <p:cNvPr id="30" name="Connecteur droit 29"/>
          <p:cNvCxnSpPr/>
          <p:nvPr/>
        </p:nvCxnSpPr>
        <p:spPr>
          <a:xfrm flipV="1">
            <a:off x="5796136" y="5733256"/>
            <a:ext cx="504056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2051720" y="5949280"/>
            <a:ext cx="576065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334198" y="6423992"/>
            <a:ext cx="82089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Coefficient de transfert </a:t>
            </a:r>
            <a:r>
              <a:rPr kumimoji="0" lang="fr-FR" sz="22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conducto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-convectif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(W.K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1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.m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7" grpId="0" animBg="1"/>
      <p:bldP spid="8" grpId="0" animBg="1"/>
      <p:bldP spid="9" grpId="0" animBg="1"/>
      <p:bldP spid="21" grpId="0" animBg="1"/>
      <p:bldP spid="22" grpId="0"/>
      <p:bldP spid="23" grpId="0" animBg="1"/>
      <p:bldP spid="27" grpId="0"/>
      <p:bldP spid="28" grpId="0"/>
      <p:bldP spid="29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875" y="44624"/>
            <a:ext cx="9036496" cy="234888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Loi phénoménologique de NEWTON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: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4" y="90925"/>
            <a:ext cx="903649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flux thermique CONDUCTO-</a:t>
            </a:r>
          </a:p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CONVECTIF </a:t>
            </a:r>
            <a:r>
              <a:rPr lang="fr-FR" sz="2000" b="1" dirty="0" smtClean="0">
                <a:latin typeface="Symbol" pitchFamily="18" charset="2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algébriquement reçu par un système de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température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dont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surface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au contact d’un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thermostat 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température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vaut :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5776" y="1387068"/>
            <a:ext cx="351410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Symbol" pitchFamily="18" charset="2"/>
              </a:rPr>
              <a:t>F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= h × S × (T</a:t>
            </a:r>
            <a:r>
              <a:rPr lang="fr-FR" sz="2800" b="1" baseline="-25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– T)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4932040" y="1243052"/>
            <a:ext cx="1296144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H="1">
            <a:off x="3275856" y="1819116"/>
            <a:ext cx="144016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3563888" y="1171044"/>
            <a:ext cx="432048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084168" y="1027028"/>
            <a:ext cx="1065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K)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555776" y="955020"/>
            <a:ext cx="1037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m²)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115616" y="1315060"/>
            <a:ext cx="1008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W)</a:t>
            </a:r>
            <a:endParaRPr lang="fr-FR" sz="2000" dirty="0"/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5796136" y="1315060"/>
            <a:ext cx="504056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051720" y="1531084"/>
            <a:ext cx="576065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334198" y="2005796"/>
            <a:ext cx="82089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Coefficient de transfert </a:t>
            </a:r>
            <a:r>
              <a:rPr kumimoji="0" lang="fr-FR" sz="22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conducto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-convectif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(W.K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1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.m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– 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2492896"/>
            <a:ext cx="9144000" cy="15388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@"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4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Commenter le signe obtenu pour le flux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conducto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-convectif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algébri-quement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reçu dans le cas où 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fr-FR" sz="6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i="1" dirty="0" smtClean="0"/>
              <a:t>	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 &gt; T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fr-FR" sz="8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	#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 &lt; T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23728" y="3641526"/>
            <a:ext cx="61468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&gt; 0 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: le système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gagne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de l’énergie.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123728" y="3209478"/>
            <a:ext cx="61468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&lt; 0 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: le système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perd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de l’énergie.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691680" y="4271107"/>
            <a:ext cx="67505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2)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Evolution</a:t>
            </a:r>
            <a:r>
              <a:rPr kumimoji="0" lang="fr-FR" sz="2200" b="1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de la température d’un système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4642009"/>
            <a:ext cx="9144000" cy="221599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3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Arial Unicode MS" pitchFamily="34" charset="-128"/>
                <a:cs typeface="Calibri" pitchFamily="34" charset="0"/>
              </a:rPr>
              <a:t>Système</a:t>
            </a:r>
            <a:r>
              <a:rPr kumimoji="0" lang="fr-FR" sz="23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: 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300" i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kumimoji="0" lang="fr-FR" sz="23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incompressible</a:t>
            </a:r>
            <a:r>
              <a:rPr kumimoji="0" lang="fr-FR" sz="23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et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indilatable</a:t>
            </a:r>
            <a:r>
              <a:rPr kumimoji="0" lang="fr-FR" sz="23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(solide ou liquide)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3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- de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température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3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	- </a:t>
            </a:r>
            <a:r>
              <a:rPr kumimoji="0" lang="fr-FR" sz="23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de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capacité thermique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3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	-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sans mouvement macroscopique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3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	- </a:t>
            </a:r>
            <a:r>
              <a:rPr kumimoji="0" lang="fr-FR" sz="23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dont la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surface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</a:t>
            </a:r>
            <a:r>
              <a:rPr kumimoji="0" lang="fr-FR" sz="23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est au contact d’un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thermostat de température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</a:t>
            </a:r>
            <a:r>
              <a:rPr kumimoji="0" lang="fr-FR" sz="2300" b="1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th</a:t>
            </a:r>
            <a:r>
              <a:rPr kumimoji="0" lang="fr-FR" sz="23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</a:t>
            </a:r>
            <a:endParaRPr kumimoji="0" lang="fr-FR" sz="2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385" grpId="0"/>
      <p:bldP spid="18" grpId="0"/>
      <p:bldP spid="19" grpId="0"/>
      <p:bldP spid="163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91680" y="0"/>
            <a:ext cx="67505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2)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Evolution</a:t>
            </a:r>
            <a:r>
              <a:rPr kumimoji="0" lang="fr-FR" sz="2200" b="1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de la température d’un système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370902"/>
            <a:ext cx="9144000" cy="221599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3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Arial Unicode MS" pitchFamily="34" charset="-128"/>
                <a:cs typeface="Calibri" pitchFamily="34" charset="0"/>
              </a:rPr>
              <a:t>Système</a:t>
            </a:r>
            <a:r>
              <a:rPr kumimoji="0" lang="fr-FR" sz="23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: 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300" i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kumimoji="0" lang="fr-FR" sz="23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incompressible</a:t>
            </a:r>
            <a:r>
              <a:rPr kumimoji="0" lang="fr-FR" sz="23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et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indilatable</a:t>
            </a:r>
            <a:r>
              <a:rPr kumimoji="0" lang="fr-FR" sz="23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(solide ou liquide)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3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- de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température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3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	- </a:t>
            </a:r>
            <a:r>
              <a:rPr kumimoji="0" lang="fr-FR" sz="23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de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capacité thermique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3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	-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sans mouvement macroscopique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3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	- </a:t>
            </a:r>
            <a:r>
              <a:rPr kumimoji="0" lang="fr-FR" sz="23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dont la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surface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</a:t>
            </a:r>
            <a:r>
              <a:rPr kumimoji="0" lang="fr-FR" sz="23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est au contact d’un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thermostat de température </a:t>
            </a:r>
            <a:r>
              <a:rPr kumimoji="0" lang="fr-FR" sz="23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</a:t>
            </a:r>
            <a:r>
              <a:rPr kumimoji="0" lang="fr-FR" sz="2300" b="1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th</a:t>
            </a:r>
            <a:r>
              <a:rPr kumimoji="0" lang="fr-FR" sz="23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</a:t>
            </a:r>
            <a:endParaRPr kumimoji="0" lang="fr-FR" sz="2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8054" y="2674195"/>
            <a:ext cx="9036496" cy="4149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Application du 1</a:t>
            </a:r>
            <a:r>
              <a:rPr kumimoji="0" lang="fr-FR" sz="2000" b="1" i="1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er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principe de la thermodynamique sur une durée élémentaire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Intervention de la capacité thermique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C (= C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 = C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du système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Equation différentielle vérifiée par la température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7504" y="3019873"/>
            <a:ext cx="30963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dU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6366" y="3011085"/>
            <a:ext cx="7252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avec :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(pas de mouvement macroscopique)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633338" y="3356763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(transformation isochore)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8" name="Rectangle 7"/>
          <p:cNvSpPr/>
          <p:nvPr/>
        </p:nvSpPr>
        <p:spPr>
          <a:xfrm>
            <a:off x="3633338" y="3716803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dt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23890" y="3710573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3" lvl="1" fontAlgn="base">
              <a:spcBef>
                <a:spcPct val="0"/>
              </a:spcBef>
              <a:spcAft>
                <a:spcPts val="1000"/>
              </a:spcAft>
              <a:tabLst>
                <a:tab pos="531813" algn="l"/>
              </a:tabLst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h × S × (T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T) × dt	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79512" y="4140063"/>
            <a:ext cx="56886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763" lvl="1" fontAlgn="base">
              <a:spcBef>
                <a:spcPct val="0"/>
              </a:spcBef>
              <a:spcAft>
                <a:spcPts val="1000"/>
              </a:spcAft>
              <a:tabLst>
                <a:tab pos="531813" algn="l"/>
              </a:tabLs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Finalement,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dU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 × S × (T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T) × dt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55183" y="4880735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 fontAlgn="base">
              <a:spcBef>
                <a:spcPct val="0"/>
              </a:spcBef>
              <a:spcAft>
                <a:spcPts val="1000"/>
              </a:spcAft>
              <a:tabLst>
                <a:tab pos="531813" algn="l"/>
              </a:tabLst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h × S × (T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T) ×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25700" y="5747389"/>
            <a:ext cx="4464496" cy="93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-10804" y="5963413"/>
            <a:ext cx="72008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11176" y="5967948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470392" y="5747389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0392" y="6251445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dirty="0">
              <a:solidFill>
                <a:srgbClr val="FF0000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542400" y="6214162"/>
            <a:ext cx="3600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015623" y="5747389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15623" y="6251445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dirty="0">
              <a:solidFill>
                <a:srgbClr val="006600"/>
              </a:solidFill>
            </a:endParaRPr>
          </a:p>
        </p:txBody>
      </p:sp>
      <p:cxnSp>
        <p:nvCxnSpPr>
          <p:cNvPr id="32" name="Connecteur droit 31"/>
          <p:cNvCxnSpPr/>
          <p:nvPr/>
        </p:nvCxnSpPr>
        <p:spPr>
          <a:xfrm>
            <a:off x="5087631" y="6214162"/>
            <a:ext cx="36004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925300" y="5963413"/>
            <a:ext cx="32403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</a:t>
            </a:r>
            <a:r>
              <a:rPr kumimoji="0" lang="fr-FR" sz="12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h ×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47908" y="5967948"/>
            <a:ext cx="3635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h × S ×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h × S × 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0" grpId="0"/>
      <p:bldP spid="11" grpId="0"/>
      <p:bldP spid="12" grpId="0"/>
      <p:bldP spid="24" grpId="0" animBg="1"/>
      <p:bldP spid="25" grpId="0"/>
      <p:bldP spid="26" grpId="0"/>
      <p:bldP spid="27" grpId="0"/>
      <p:bldP spid="28" grpId="0"/>
      <p:bldP spid="30" grpId="0"/>
      <p:bldP spid="31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8054" y="44624"/>
            <a:ext cx="9036496" cy="67687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Application du 1</a:t>
            </a:r>
            <a:r>
              <a:rPr kumimoji="0" lang="fr-FR" sz="2000" b="1" i="1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er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principe de la thermodynamique sur une durée élémentaire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Intervention de la capacité thermique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C (= C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 = C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du système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Equation différentielle vérifiée par la température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7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Solution de l’équation différentielle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499992" y="4581128"/>
            <a:ext cx="4464496" cy="93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07504" y="390302"/>
            <a:ext cx="30963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dU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6366" y="381514"/>
            <a:ext cx="7252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avec :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(pas de mouvement macroscopique)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633338" y="727192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(transformation isochore)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3338" y="1087232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dt</a:t>
            </a:r>
          </a:p>
        </p:txBody>
      </p:sp>
      <p:sp>
        <p:nvSpPr>
          <p:cNvPr id="7" name="Rectangle 6"/>
          <p:cNvSpPr/>
          <p:nvPr/>
        </p:nvSpPr>
        <p:spPr>
          <a:xfrm>
            <a:off x="5323890" y="1081002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3" lvl="1" fontAlgn="base">
              <a:spcBef>
                <a:spcPct val="0"/>
              </a:spcBef>
              <a:spcAft>
                <a:spcPts val="1000"/>
              </a:spcAft>
              <a:tabLst>
                <a:tab pos="531813" algn="l"/>
              </a:tabLst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h × S × (T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T) × dt	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79512" y="1510492"/>
            <a:ext cx="56886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763" lvl="1" fontAlgn="base">
              <a:spcBef>
                <a:spcPct val="0"/>
              </a:spcBef>
              <a:spcAft>
                <a:spcPts val="1000"/>
              </a:spcAft>
              <a:tabLst>
                <a:tab pos="531813" algn="l"/>
              </a:tabLs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Finalement,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dU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 × S × (T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T) × dt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1055183" y="2251164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 fontAlgn="base">
              <a:spcBef>
                <a:spcPct val="0"/>
              </a:spcBef>
              <a:spcAft>
                <a:spcPts val="1000"/>
              </a:spcAft>
              <a:tabLst>
                <a:tab pos="531813" algn="l"/>
              </a:tabLst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h × S × (T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T) ×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25700" y="3117818"/>
            <a:ext cx="4464496" cy="93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-10804" y="3333842"/>
            <a:ext cx="72008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11176" y="3338377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470392" y="3117818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0392" y="3621874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dirty="0">
              <a:solidFill>
                <a:srgbClr val="FF0000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565550" y="3573016"/>
            <a:ext cx="3600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015623" y="3117818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15623" y="3621874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dirty="0">
              <a:solidFill>
                <a:srgbClr val="00660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5099206" y="3584591"/>
            <a:ext cx="36004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925300" y="3333842"/>
            <a:ext cx="32403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</a:t>
            </a:r>
            <a:r>
              <a:rPr kumimoji="0" lang="fr-FR" sz="12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h ×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47908" y="3338377"/>
            <a:ext cx="3635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h × S ×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h × S × 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fr-FR" sz="2000" dirty="0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781284" y="4111797"/>
            <a:ext cx="76328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Equation différentielle linéaire du 1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ordre à coefficients constants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55576" y="4699436"/>
            <a:ext cx="3168352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Forme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CANONIQUE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coeff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devant la dérivée)</a:t>
            </a:r>
            <a:endParaRPr kumimoji="0" lang="fr-FR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43771" y="4576593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43771" y="5080649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dirty="0">
              <a:solidFill>
                <a:srgbClr val="006600"/>
              </a:solidFill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4727354" y="5043366"/>
            <a:ext cx="36004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152256" y="4797152"/>
            <a:ext cx="36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000" dirty="0"/>
          </a:p>
        </p:txBody>
      </p:sp>
      <p:sp>
        <p:nvSpPr>
          <p:cNvPr id="29" name="Rectangle 28"/>
          <p:cNvSpPr/>
          <p:nvPr/>
        </p:nvSpPr>
        <p:spPr>
          <a:xfrm>
            <a:off x="5508104" y="4581128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 × S</a:t>
            </a:r>
            <a:endParaRPr lang="fr-FR" sz="2000" dirty="0"/>
          </a:p>
        </p:txBody>
      </p:sp>
      <p:cxnSp>
        <p:nvCxnSpPr>
          <p:cNvPr id="30" name="Connecteur droit 29"/>
          <p:cNvCxnSpPr/>
          <p:nvPr/>
        </p:nvCxnSpPr>
        <p:spPr>
          <a:xfrm>
            <a:off x="5592812" y="5038576"/>
            <a:ext cx="72008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724128" y="5085184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6300192" y="4797152"/>
            <a:ext cx="648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sz="2000" dirty="0"/>
          </a:p>
        </p:txBody>
      </p:sp>
      <p:sp>
        <p:nvSpPr>
          <p:cNvPr id="34" name="Rectangle 33"/>
          <p:cNvSpPr/>
          <p:nvPr/>
        </p:nvSpPr>
        <p:spPr>
          <a:xfrm>
            <a:off x="6876256" y="4797152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/>
          </a:p>
        </p:txBody>
      </p:sp>
      <p:sp>
        <p:nvSpPr>
          <p:cNvPr id="35" name="Rectangle 34"/>
          <p:cNvSpPr/>
          <p:nvPr/>
        </p:nvSpPr>
        <p:spPr>
          <a:xfrm>
            <a:off x="7308304" y="4581128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 × S</a:t>
            </a:r>
            <a:endParaRPr lang="fr-FR" sz="2000" dirty="0"/>
          </a:p>
        </p:txBody>
      </p:sp>
      <p:cxnSp>
        <p:nvCxnSpPr>
          <p:cNvPr id="36" name="Connecteur droit 35"/>
          <p:cNvCxnSpPr/>
          <p:nvPr/>
        </p:nvCxnSpPr>
        <p:spPr>
          <a:xfrm>
            <a:off x="7393012" y="5038576"/>
            <a:ext cx="72008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524328" y="5085184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8100392" y="4797152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fr-FR" sz="2000" dirty="0"/>
          </a:p>
        </p:txBody>
      </p:sp>
      <p:sp>
        <p:nvSpPr>
          <p:cNvPr id="40" name="Flèche droite 39"/>
          <p:cNvSpPr/>
          <p:nvPr/>
        </p:nvSpPr>
        <p:spPr>
          <a:xfrm>
            <a:off x="3923928" y="4883293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755576" y="5851335"/>
            <a:ext cx="3197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/>
              <a:t>Solution particulière</a:t>
            </a:r>
            <a:r>
              <a:rPr lang="fr-FR" sz="2000" b="1" dirty="0" smtClean="0"/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 smtClean="0"/>
              <a:t> : </a:t>
            </a:r>
            <a:endParaRPr lang="fr-FR" sz="2000" dirty="0"/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3765779" y="5923343"/>
            <a:ext cx="3096344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propose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78726" y="6262791"/>
            <a:ext cx="5597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/>
              <a:t>Solution générale</a:t>
            </a:r>
            <a:r>
              <a:rPr lang="fr-FR" sz="2000" b="1" dirty="0" smtClean="0"/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/>
              <a:t> </a:t>
            </a:r>
            <a:r>
              <a:rPr lang="fr-FR" sz="2000" b="1" u="sng" dirty="0" smtClean="0"/>
              <a:t>de l’équation homogène </a:t>
            </a:r>
            <a:r>
              <a:rPr lang="fr-FR" sz="2000" dirty="0" smtClean="0"/>
              <a:t> :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1" grpId="0" animBg="1"/>
      <p:bldP spid="14337" grpId="0" animBg="1"/>
      <p:bldP spid="23" grpId="0"/>
      <p:bldP spid="24" grpId="0"/>
      <p:bldP spid="26" grpId="0"/>
      <p:bldP spid="29" grpId="0"/>
      <p:bldP spid="32" grpId="0"/>
      <p:bldP spid="33" grpId="0"/>
      <p:bldP spid="34" grpId="0"/>
      <p:bldP spid="35" grpId="0"/>
      <p:bldP spid="37" grpId="0"/>
      <p:bldP spid="38" grpId="0"/>
      <p:bldP spid="40" grpId="0" animBg="1"/>
      <p:bldP spid="41" grpId="0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8054" y="44624"/>
            <a:ext cx="9036496" cy="67687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Equation différentielle vérifiée par la température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7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Solution de l’équation différentielle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9992" y="1879549"/>
            <a:ext cx="4464496" cy="93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4525700" y="416239"/>
            <a:ext cx="4464496" cy="93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0804" y="632263"/>
            <a:ext cx="72008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1176" y="636798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70392" y="416239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0392" y="920295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dirty="0">
              <a:solidFill>
                <a:srgbClr val="FF0000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65550" y="871437"/>
            <a:ext cx="3600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015623" y="416239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15623" y="920295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dirty="0">
              <a:solidFill>
                <a:srgbClr val="006600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5099206" y="883012"/>
            <a:ext cx="36004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925300" y="632263"/>
            <a:ext cx="32403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</a:t>
            </a:r>
            <a:r>
              <a:rPr kumimoji="0" lang="fr-FR" sz="12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h ×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47908" y="636798"/>
            <a:ext cx="3635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h × S ×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h × S × 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fr-FR" sz="2000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81284" y="1410218"/>
            <a:ext cx="76328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Equation différentielle linéaire du 1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ordre à coefficients constants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755576" y="1997857"/>
            <a:ext cx="3168352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Forme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CANONIQUE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coeff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1 devant la dérivée)</a:t>
            </a:r>
            <a:endParaRPr kumimoji="0" lang="fr-FR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3771" y="1875014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3771" y="2379070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dirty="0">
              <a:solidFill>
                <a:srgbClr val="006600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4727354" y="2341787"/>
            <a:ext cx="36004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152256" y="2095573"/>
            <a:ext cx="36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000" dirty="0"/>
          </a:p>
        </p:txBody>
      </p:sp>
      <p:sp>
        <p:nvSpPr>
          <p:cNvPr id="21" name="Rectangle 20"/>
          <p:cNvSpPr/>
          <p:nvPr/>
        </p:nvSpPr>
        <p:spPr>
          <a:xfrm>
            <a:off x="5508104" y="1879549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 × S</a:t>
            </a:r>
            <a:endParaRPr lang="fr-FR" sz="2000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5592812" y="2336997"/>
            <a:ext cx="72008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724128" y="2383605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6300192" y="2095573"/>
            <a:ext cx="648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sz="2000" dirty="0"/>
          </a:p>
        </p:txBody>
      </p:sp>
      <p:sp>
        <p:nvSpPr>
          <p:cNvPr id="25" name="Rectangle 24"/>
          <p:cNvSpPr/>
          <p:nvPr/>
        </p:nvSpPr>
        <p:spPr>
          <a:xfrm>
            <a:off x="6876256" y="2095573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/>
          </a:p>
        </p:txBody>
      </p:sp>
      <p:sp>
        <p:nvSpPr>
          <p:cNvPr id="26" name="Rectangle 25"/>
          <p:cNvSpPr/>
          <p:nvPr/>
        </p:nvSpPr>
        <p:spPr>
          <a:xfrm>
            <a:off x="7308304" y="1879549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 × S</a:t>
            </a:r>
            <a:endParaRPr lang="fr-FR" sz="2000" dirty="0"/>
          </a:p>
        </p:txBody>
      </p:sp>
      <p:cxnSp>
        <p:nvCxnSpPr>
          <p:cNvPr id="27" name="Connecteur droit 26"/>
          <p:cNvCxnSpPr/>
          <p:nvPr/>
        </p:nvCxnSpPr>
        <p:spPr>
          <a:xfrm>
            <a:off x="7393012" y="2336997"/>
            <a:ext cx="72008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524328" y="2383605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8100392" y="2095573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fr-FR" sz="2000" dirty="0"/>
          </a:p>
        </p:txBody>
      </p:sp>
      <p:sp>
        <p:nvSpPr>
          <p:cNvPr id="30" name="Flèche droite 29"/>
          <p:cNvSpPr/>
          <p:nvPr/>
        </p:nvSpPr>
        <p:spPr>
          <a:xfrm>
            <a:off x="3923928" y="2181714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323528" y="3149756"/>
            <a:ext cx="3197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/>
              <a:t>Solution particulière</a:t>
            </a:r>
            <a:r>
              <a:rPr lang="fr-FR" sz="2000" b="1" dirty="0" smtClean="0"/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 smtClean="0"/>
              <a:t> : </a:t>
            </a:r>
            <a:endParaRPr lang="fr-FR" sz="2000" dirty="0"/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3333731" y="3152314"/>
            <a:ext cx="3096344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propose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6678" y="3561212"/>
            <a:ext cx="5597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/>
              <a:t>Solution générale</a:t>
            </a:r>
            <a:r>
              <a:rPr lang="fr-FR" sz="2000" b="1" dirty="0" smtClean="0"/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/>
              <a:t> </a:t>
            </a:r>
            <a:r>
              <a:rPr lang="fr-FR" sz="2000" b="1" u="sng" dirty="0" smtClean="0"/>
              <a:t>de l’équation homogène </a:t>
            </a:r>
            <a:r>
              <a:rPr lang="fr-FR" sz="2000" dirty="0" smtClean="0"/>
              <a:t> : </a:t>
            </a:r>
            <a:endParaRPr lang="fr-FR" sz="2000" dirty="0"/>
          </a:p>
        </p:txBody>
      </p:sp>
      <p:pic>
        <p:nvPicPr>
          <p:cNvPr id="34" name="Image 3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996277"/>
            <a:ext cx="4752528" cy="1656184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dash"/>
            <a:miter lim="800000"/>
            <a:headEnd/>
            <a:tailEnd/>
          </a:ln>
        </p:spPr>
      </p:pic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4168527" y="5724468"/>
            <a:ext cx="4824536" cy="72008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Extrait du cours de Mathématiques de Mme MOREL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« Equations différentielles linéaires »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0" y="4581128"/>
            <a:ext cx="3096344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propose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K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2900912" y="3956206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140178" y="437555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000" dirty="0"/>
          </a:p>
        </p:txBody>
      </p:sp>
      <p:cxnSp>
        <p:nvCxnSpPr>
          <p:cNvPr id="39" name="Connecteur droit 38"/>
          <p:cNvCxnSpPr/>
          <p:nvPr/>
        </p:nvCxnSpPr>
        <p:spPr>
          <a:xfrm>
            <a:off x="2972920" y="4353529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3631396" y="4118455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38588" y="412337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42" name="Rectangle 41"/>
          <p:cNvSpPr/>
          <p:nvPr/>
        </p:nvSpPr>
        <p:spPr>
          <a:xfrm>
            <a:off x="323528" y="4964318"/>
            <a:ext cx="38884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/>
              <a:t>Solution générale de l’équation  différentielle</a:t>
            </a:r>
            <a:r>
              <a:rPr lang="fr-FR" sz="2000" dirty="0" smtClean="0"/>
              <a:t> : </a:t>
            </a:r>
            <a:endParaRPr lang="fr-FR" sz="2000" dirty="0"/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467544" y="5661248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0" y="6330702"/>
            <a:ext cx="31683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T 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K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2937286" y="5718398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170202" y="6150446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000" dirty="0"/>
          </a:p>
        </p:txBody>
      </p:sp>
      <p:cxnSp>
        <p:nvCxnSpPr>
          <p:cNvPr id="47" name="Connecteur droit 46"/>
          <p:cNvCxnSpPr/>
          <p:nvPr/>
        </p:nvCxnSpPr>
        <p:spPr>
          <a:xfrm>
            <a:off x="3021732" y="6140921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3635896" y="5915372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661692" y="5924897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8054" y="44624"/>
            <a:ext cx="9036496" cy="67687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Solution de l’équation différentielle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332656"/>
            <a:ext cx="3197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/>
              <a:t>Solution particulière</a:t>
            </a:r>
            <a:r>
              <a:rPr lang="fr-FR" sz="2000" b="1" dirty="0" smtClean="0"/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 smtClean="0"/>
              <a:t> : </a:t>
            </a:r>
            <a:endParaRPr lang="fr-FR" sz="20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765779" y="335214"/>
            <a:ext cx="3096344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propose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8726" y="744112"/>
            <a:ext cx="5597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/>
              <a:t>Solution générale</a:t>
            </a:r>
            <a:r>
              <a:rPr lang="fr-FR" sz="2000" b="1" dirty="0" smtClean="0"/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/>
              <a:t> </a:t>
            </a:r>
            <a:r>
              <a:rPr lang="fr-FR" sz="2000" b="1" u="sng" dirty="0" smtClean="0"/>
              <a:t>de l’équation homogène </a:t>
            </a:r>
            <a:r>
              <a:rPr lang="fr-FR" sz="2000" dirty="0" smtClean="0"/>
              <a:t> : </a:t>
            </a:r>
            <a:endParaRPr lang="fr-FR" sz="2000" dirty="0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179177"/>
            <a:ext cx="4752528" cy="1656184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dash"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68527" y="2907368"/>
            <a:ext cx="4824536" cy="72008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Extrait du cours de Mathématiques de Mme MOREL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« Equations différentielles linéaires »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764028"/>
            <a:ext cx="3096344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propose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K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900912" y="1139106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40178" y="155845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000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2972920" y="1536429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631396" y="1301355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38588" y="130627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23528" y="2147218"/>
            <a:ext cx="38884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/>
              <a:t>Solution générale de l’équation  différentielle</a:t>
            </a:r>
            <a:r>
              <a:rPr lang="fr-FR" sz="2000" dirty="0" smtClean="0"/>
              <a:t> : </a:t>
            </a:r>
            <a:endParaRPr lang="fr-FR" sz="2000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7544" y="2844148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3513602"/>
            <a:ext cx="31683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T 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K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937286" y="2901298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70202" y="3333346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000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3021732" y="3323821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635896" y="3098272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61692" y="3107797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23528" y="4005064"/>
            <a:ext cx="85026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Utilisation de la condition initiale pour trouver la valeur de la constante K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: </a:t>
            </a:r>
            <a:endParaRPr kumimoji="0" lang="fr-FR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323528" y="4365104"/>
            <a:ext cx="59046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la date t = 0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la température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corps vaut 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0" y="5276825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Or, à cette date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835696" y="5229200"/>
            <a:ext cx="27363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K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163194" y="4719811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392935" y="5094709"/>
            <a:ext cx="2701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000" dirty="0"/>
          </a:p>
        </p:txBody>
      </p:sp>
      <p:cxnSp>
        <p:nvCxnSpPr>
          <p:cNvPr id="28" name="Connecteur droit 27"/>
          <p:cNvCxnSpPr/>
          <p:nvPr/>
        </p:nvCxnSpPr>
        <p:spPr>
          <a:xfrm>
            <a:off x="4239394" y="5119092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932040" y="4869160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900870" y="4886977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1259632" y="5708873"/>
            <a:ext cx="30243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K</a:t>
            </a:r>
            <a:endParaRPr lang="fr-F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1259632" y="6212929"/>
            <a:ext cx="30963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 = 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fr-F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94570" y="6184354"/>
            <a:ext cx="1872208" cy="50405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427984" y="5589240"/>
            <a:ext cx="4536504" cy="11521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010794" y="6222454"/>
            <a:ext cx="380156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T 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(T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7703531" y="5627340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914222" y="602128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400" dirty="0"/>
          </a:p>
        </p:txBody>
      </p:sp>
      <p:cxnSp>
        <p:nvCxnSpPr>
          <p:cNvPr id="38" name="Connecteur droit 37"/>
          <p:cNvCxnSpPr/>
          <p:nvPr/>
        </p:nvCxnSpPr>
        <p:spPr>
          <a:xfrm>
            <a:off x="7775539" y="6024663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8427665" y="5799114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441207" y="579450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/>
      <p:bldP spid="36" grpId="0"/>
      <p:bldP spid="37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8054" y="44624"/>
            <a:ext cx="9036496" cy="67687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Solution de l’équation différentielle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528" y="416239"/>
            <a:ext cx="85026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Utilisation de la condition initiale pour trouver la valeur de la constante K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: </a:t>
            </a:r>
            <a:endParaRPr kumimoji="0" lang="fr-FR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528" y="776279"/>
            <a:ext cx="59046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la date t = 0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la température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corps vaut 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688000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Or, à cette date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35696" y="1640375"/>
            <a:ext cx="27363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K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163194" y="1130986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8" name="Rectangle 7"/>
          <p:cNvSpPr/>
          <p:nvPr/>
        </p:nvSpPr>
        <p:spPr>
          <a:xfrm>
            <a:off x="4392935" y="1505884"/>
            <a:ext cx="2701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0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4239394" y="1530267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932040" y="1280335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00870" y="129815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259632" y="2120048"/>
            <a:ext cx="30243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K</a:t>
            </a:r>
            <a:endParaRPr lang="fr-F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259632" y="2624104"/>
            <a:ext cx="30963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 = 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fr-FR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94570" y="2595529"/>
            <a:ext cx="1872208" cy="50405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427984" y="2000415"/>
            <a:ext cx="4536504" cy="11521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010794" y="2633629"/>
            <a:ext cx="380156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T 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(T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7703531" y="2038515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14222" y="243246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400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7775539" y="2435838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8427665" y="2210289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41207" y="220568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400" dirty="0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23528" y="3284984"/>
            <a:ext cx="74754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u="sng" dirty="0" smtClean="0"/>
              <a:t>Evolution de la température T du système en fonction du temps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: </a:t>
            </a:r>
            <a:endParaRPr kumimoji="0" lang="fr-FR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3779912" y="3619624"/>
            <a:ext cx="5364087" cy="10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(Convergence de la température du système vers celle du thermostat quand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∞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07504" y="3645024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note que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(T)  = 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47664" y="3933056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 smtClean="0">
                <a:solidFill>
                  <a:srgbClr val="002060"/>
                </a:solidFill>
                <a:latin typeface="MS Gothic" pitchFamily="49" charset="-128"/>
                <a:cs typeface="Arial" pitchFamily="34" charset="0"/>
              </a:rPr>
              <a:t>∞</a:t>
            </a:r>
            <a:endParaRPr lang="fr-FR" dirty="0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/>
          <a:srcRect l="12052" t="31920" r="50388" b="43720"/>
          <a:stretch>
            <a:fillRect/>
          </a:stretch>
        </p:blipFill>
        <p:spPr bwMode="auto">
          <a:xfrm>
            <a:off x="323528" y="4581128"/>
            <a:ext cx="41308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 cstate="print"/>
          <a:srcRect l="53955" t="31920" r="7415" b="43720"/>
          <a:stretch>
            <a:fillRect/>
          </a:stretch>
        </p:blipFill>
        <p:spPr bwMode="auto">
          <a:xfrm>
            <a:off x="4727591" y="4581128"/>
            <a:ext cx="424847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0" y="4653136"/>
            <a:ext cx="550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7504" y="5877272"/>
            <a:ext cx="436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27984" y="5877272"/>
            <a:ext cx="550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35488" y="4653136"/>
            <a:ext cx="436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539552" y="5517232"/>
            <a:ext cx="2088232" cy="9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TRANSITOIRE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(T varie)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2411760" y="5523137"/>
            <a:ext cx="2016224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PERMANENT</a:t>
            </a:r>
          </a:p>
          <a:p>
            <a:pPr lvl="0" algn="ctr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(T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>
            <a:off x="2555776" y="4725144"/>
            <a:ext cx="0" cy="187220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5004048" y="4581128"/>
            <a:ext cx="2088232" cy="9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TRANSITOIRE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(T varie)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6876256" y="4581128"/>
            <a:ext cx="2016224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PERMANENT</a:t>
            </a:r>
          </a:p>
          <a:p>
            <a:pPr lvl="0" algn="ctr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(T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Connecteur droit 36"/>
          <p:cNvCxnSpPr/>
          <p:nvPr/>
        </p:nvCxnSpPr>
        <p:spPr>
          <a:xfrm>
            <a:off x="7020272" y="4653136"/>
            <a:ext cx="0" cy="187220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1912273" y="4427820"/>
            <a:ext cx="107555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Si T</a:t>
            </a:r>
            <a:r>
              <a:rPr lang="fr-FR" b="1" baseline="-25000" dirty="0" smtClean="0"/>
              <a:t>0 </a:t>
            </a:r>
            <a:r>
              <a:rPr lang="fr-FR" b="1" dirty="0" smtClean="0"/>
              <a:t>&lt; </a:t>
            </a:r>
            <a:r>
              <a:rPr lang="fr-FR" b="1" dirty="0" err="1" smtClean="0"/>
              <a:t>T</a:t>
            </a:r>
            <a:r>
              <a:rPr lang="fr-FR" b="1" baseline="-25000" dirty="0" err="1" smtClean="0"/>
              <a:t>Th</a:t>
            </a:r>
            <a:endParaRPr lang="fr-FR" b="1" baseline="-25000" dirty="0"/>
          </a:p>
        </p:txBody>
      </p:sp>
      <p:sp>
        <p:nvSpPr>
          <p:cNvPr id="39" name="ZoneTexte 38"/>
          <p:cNvSpPr txBox="1"/>
          <p:nvPr/>
        </p:nvSpPr>
        <p:spPr>
          <a:xfrm>
            <a:off x="6372200" y="4365104"/>
            <a:ext cx="107555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Si T</a:t>
            </a:r>
            <a:r>
              <a:rPr lang="fr-FR" b="1" baseline="-25000" dirty="0" smtClean="0"/>
              <a:t>0 </a:t>
            </a:r>
            <a:r>
              <a:rPr lang="fr-FR" b="1" dirty="0" smtClean="0"/>
              <a:t>&gt; </a:t>
            </a:r>
            <a:r>
              <a:rPr lang="fr-FR" b="1" dirty="0" err="1" smtClean="0"/>
              <a:t>T</a:t>
            </a:r>
            <a:r>
              <a:rPr lang="fr-FR" b="1" baseline="-25000" dirty="0" err="1" smtClean="0"/>
              <a:t>Th</a:t>
            </a:r>
            <a:endParaRPr lang="fr-FR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8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8054" y="44624"/>
            <a:ext cx="9036496" cy="34563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528" y="44624"/>
            <a:ext cx="74754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u="sng" dirty="0" smtClean="0"/>
              <a:t>Evolution de la température T du système en fonction du temps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: </a:t>
            </a:r>
            <a:endParaRPr kumimoji="0" lang="fr-FR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779912" y="379264"/>
            <a:ext cx="5364087" cy="74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(Convergence de la température du système vers celle du thermostat quand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∞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7504" y="404664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note que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(T)  = 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l="12052" t="31920" r="50388" b="43720"/>
          <a:stretch>
            <a:fillRect/>
          </a:stretch>
        </p:blipFill>
        <p:spPr bwMode="auto">
          <a:xfrm>
            <a:off x="323528" y="1340768"/>
            <a:ext cx="41308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 l="53955" t="31920" r="7415" b="43720"/>
          <a:stretch>
            <a:fillRect/>
          </a:stretch>
        </p:blipFill>
        <p:spPr bwMode="auto">
          <a:xfrm>
            <a:off x="4727591" y="1340768"/>
            <a:ext cx="424847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1412776"/>
            <a:ext cx="550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504" y="2636912"/>
            <a:ext cx="436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27984" y="2636912"/>
            <a:ext cx="550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35488" y="1412776"/>
            <a:ext cx="436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39552" y="2276872"/>
            <a:ext cx="2088232" cy="9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TRANSITOIRE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(T varie)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411760" y="2276872"/>
            <a:ext cx="2016224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PERMANENT</a:t>
            </a:r>
          </a:p>
          <a:p>
            <a:pPr lvl="0" algn="ctr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(T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2555776" y="1484784"/>
            <a:ext cx="0" cy="187220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004048" y="1340768"/>
            <a:ext cx="2088232" cy="9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TRANSITOIRE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(T varie)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876256" y="1340768"/>
            <a:ext cx="2016224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PERMANENT</a:t>
            </a:r>
          </a:p>
          <a:p>
            <a:pPr lvl="0" algn="ctr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(T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7020272" y="1412776"/>
            <a:ext cx="0" cy="187220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e 32"/>
          <p:cNvGrpSpPr/>
          <p:nvPr/>
        </p:nvGrpSpPr>
        <p:grpSpPr>
          <a:xfrm>
            <a:off x="0" y="3573016"/>
            <a:ext cx="9144000" cy="892552"/>
            <a:chOff x="0" y="3573016"/>
            <a:chExt cx="9144000" cy="892552"/>
          </a:xfrm>
        </p:grpSpPr>
        <p:sp>
          <p:nvSpPr>
            <p:cNvPr id="2" name="Rectangle 1"/>
            <p:cNvSpPr>
              <a:spLocks noChangeArrowheads="1"/>
            </p:cNvSpPr>
            <p:nvPr/>
          </p:nvSpPr>
          <p:spPr bwMode="auto">
            <a:xfrm>
              <a:off x="0" y="3573016"/>
              <a:ext cx="9144000" cy="89255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@"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Application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5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 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: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fr-FR" sz="2000" i="1" dirty="0" smtClean="0">
                  <a:latin typeface="Times New Roman" pitchFamily="18" charset="0"/>
                  <a:cs typeface="Times New Roman" pitchFamily="18" charset="0"/>
                </a:rPr>
                <a:t>A l’aide de la forme canonique de l’équation différentielle, </a:t>
              </a:r>
              <a:r>
                <a:rPr lang="fr-FR" sz="2000" i="1" dirty="0" err="1" smtClean="0">
                  <a:latin typeface="Times New Roman" pitchFamily="18" charset="0"/>
                  <a:cs typeface="Times New Roman" pitchFamily="18" charset="0"/>
                </a:rPr>
                <a:t>détermi-ner</a:t>
              </a:r>
              <a:r>
                <a:rPr lang="fr-FR" sz="2000" i="1" dirty="0" smtClean="0">
                  <a:latin typeface="Times New Roman" pitchFamily="18" charset="0"/>
                  <a:cs typeface="Times New Roman" pitchFamily="18" charset="0"/>
                </a:rPr>
                <a:t> la dimension du terme       .</a:t>
              </a:r>
              <a:endParaRPr lang="fr-FR" sz="11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endParaRPr lang="fr-FR" sz="1050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41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9379" t="50399" r="15424" b="34481"/>
            <a:stretch>
              <a:fillRect/>
            </a:stretch>
          </p:blipFill>
          <p:spPr bwMode="auto">
            <a:xfrm>
              <a:off x="2820659" y="3907348"/>
              <a:ext cx="30803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4097" t="61319" r="16369" b="15161"/>
          <a:stretch>
            <a:fillRect/>
          </a:stretch>
        </p:blipFill>
        <p:spPr bwMode="auto">
          <a:xfrm>
            <a:off x="4427984" y="4005064"/>
            <a:ext cx="45365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 l="8505" t="34440" r="66707" b="49600"/>
          <a:stretch>
            <a:fillRect/>
          </a:stretch>
        </p:blipFill>
        <p:spPr bwMode="auto">
          <a:xfrm>
            <a:off x="57875" y="5032425"/>
            <a:ext cx="2569909" cy="93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 cstate="print"/>
          <a:srcRect l="44324" t="34440" r="30672" b="49600"/>
          <a:stretch>
            <a:fillRect/>
          </a:stretch>
        </p:blipFill>
        <p:spPr bwMode="auto">
          <a:xfrm>
            <a:off x="3491880" y="5041442"/>
            <a:ext cx="2592288" cy="93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/>
          <a:srcRect l="79666" t="34440" r="5029" b="49600"/>
          <a:stretch>
            <a:fillRect/>
          </a:stretch>
        </p:blipFill>
        <p:spPr bwMode="auto">
          <a:xfrm>
            <a:off x="7164288" y="5041442"/>
            <a:ext cx="1586811" cy="93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2722942" y="5243333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6297634" y="5240775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 cstate="print"/>
          <a:srcRect l="81148" t="34440" r="14925" b="51173"/>
          <a:stretch>
            <a:fillRect/>
          </a:stretch>
        </p:blipFill>
        <p:spPr bwMode="auto">
          <a:xfrm>
            <a:off x="2855383" y="5974106"/>
            <a:ext cx="383583" cy="79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2987824" y="6165304"/>
            <a:ext cx="594015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donc la dimension de l’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inverse d’une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durée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62902" y="6188454"/>
            <a:ext cx="413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1907704" y="1124744"/>
            <a:ext cx="107555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Si T</a:t>
            </a:r>
            <a:r>
              <a:rPr lang="fr-FR" b="1" baseline="-25000" dirty="0" smtClean="0"/>
              <a:t>0 </a:t>
            </a:r>
            <a:r>
              <a:rPr lang="fr-FR" b="1" dirty="0" smtClean="0"/>
              <a:t>&lt; </a:t>
            </a:r>
            <a:r>
              <a:rPr lang="fr-FR" b="1" dirty="0" err="1" smtClean="0"/>
              <a:t>T</a:t>
            </a:r>
            <a:r>
              <a:rPr lang="fr-FR" b="1" baseline="-25000" dirty="0" err="1" smtClean="0"/>
              <a:t>Th</a:t>
            </a:r>
            <a:endParaRPr lang="fr-FR" b="1" baseline="-25000" dirty="0"/>
          </a:p>
        </p:txBody>
      </p:sp>
      <p:sp>
        <p:nvSpPr>
          <p:cNvPr id="35" name="ZoneTexte 34"/>
          <p:cNvSpPr txBox="1"/>
          <p:nvPr/>
        </p:nvSpPr>
        <p:spPr>
          <a:xfrm>
            <a:off x="6367631" y="1062028"/>
            <a:ext cx="107555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Si T</a:t>
            </a:r>
            <a:r>
              <a:rPr lang="fr-FR" b="1" baseline="-25000" dirty="0" smtClean="0"/>
              <a:t>0 </a:t>
            </a:r>
            <a:r>
              <a:rPr lang="fr-FR" b="1" dirty="0" smtClean="0"/>
              <a:t>&gt; </a:t>
            </a:r>
            <a:r>
              <a:rPr lang="fr-FR" b="1" dirty="0" err="1" smtClean="0"/>
              <a:t>T</a:t>
            </a:r>
            <a:r>
              <a:rPr lang="fr-FR" b="1" baseline="-25000" dirty="0" err="1" smtClean="0"/>
              <a:t>Th</a:t>
            </a:r>
            <a:endParaRPr lang="fr-FR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676"/>
            <a:ext cx="9144000" cy="892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@"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5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A l’aide de la forme canonique de l’équation différentielle,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détermi-ner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la dimension du terme       .</a:t>
            </a:r>
            <a:endParaRPr lang="fr-FR" sz="11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fr-FR" sz="105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4097" t="61319" r="16369" b="15161"/>
          <a:stretch>
            <a:fillRect/>
          </a:stretch>
        </p:blipFill>
        <p:spPr bwMode="auto">
          <a:xfrm>
            <a:off x="4427984" y="430372"/>
            <a:ext cx="45365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8505" t="34440" r="66707" b="49600"/>
          <a:stretch>
            <a:fillRect/>
          </a:stretch>
        </p:blipFill>
        <p:spPr bwMode="auto">
          <a:xfrm>
            <a:off x="57875" y="1457733"/>
            <a:ext cx="2569909" cy="93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44324" t="34440" r="30672" b="49600"/>
          <a:stretch>
            <a:fillRect/>
          </a:stretch>
        </p:blipFill>
        <p:spPr bwMode="auto">
          <a:xfrm>
            <a:off x="3491880" y="1466750"/>
            <a:ext cx="2592288" cy="93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79666" t="34440" r="5029" b="49600"/>
          <a:stretch>
            <a:fillRect/>
          </a:stretch>
        </p:blipFill>
        <p:spPr bwMode="auto">
          <a:xfrm>
            <a:off x="7164288" y="1466750"/>
            <a:ext cx="1586811" cy="93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722942" y="1668641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297634" y="1666083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81148" t="34440" r="14925" b="51173"/>
          <a:stretch>
            <a:fillRect/>
          </a:stretch>
        </p:blipFill>
        <p:spPr bwMode="auto">
          <a:xfrm>
            <a:off x="2855383" y="2399414"/>
            <a:ext cx="383583" cy="79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987824" y="2590612"/>
            <a:ext cx="594015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donc la dimension de l’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inverse d’une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durée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902" y="2613762"/>
            <a:ext cx="413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endParaRPr lang="fr-FR" dirty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379" t="50399" r="15424" b="34481"/>
          <a:stretch>
            <a:fillRect/>
          </a:stretch>
        </p:blipFill>
        <p:spPr bwMode="auto">
          <a:xfrm>
            <a:off x="2820659" y="335214"/>
            <a:ext cx="30803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58646" y="3356992"/>
            <a:ext cx="9036496" cy="28803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Durée caractéristique de l’évolution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r>
              <a:rPr lang="fr-FR" sz="700" b="1" dirty="0" smtClean="0"/>
              <a:t> </a:t>
            </a:r>
            <a:endParaRPr lang="fr-FR" sz="400" b="1" dirty="0" smtClean="0"/>
          </a:p>
          <a:p>
            <a:pPr algn="just"/>
            <a:r>
              <a:rPr lang="fr-FR" sz="2000" b="1" dirty="0" smtClean="0">
                <a:sym typeface="Wingdings 2"/>
              </a:rPr>
              <a:t>      </a:t>
            </a:r>
            <a:r>
              <a:rPr lang="fr-FR" sz="2000" dirty="0" smtClean="0"/>
              <a:t> </a:t>
            </a:r>
            <a:r>
              <a:rPr lang="fr-FR" sz="2000" b="1" u="sng" dirty="0" smtClean="0"/>
              <a:t>Expression</a:t>
            </a:r>
            <a:r>
              <a:rPr lang="fr-FR" sz="2000" b="1" dirty="0" smtClean="0"/>
              <a:t> :</a:t>
            </a:r>
            <a:r>
              <a:rPr lang="fr-FR" sz="2000" dirty="0" smtClean="0"/>
              <a:t>  Le temps caractéristique </a:t>
            </a:r>
            <a:r>
              <a:rPr lang="fr-FR" sz="2000" b="1" dirty="0" smtClean="0">
                <a:latin typeface="Symbol" pitchFamily="18" charset="2"/>
              </a:rPr>
              <a:t>t</a:t>
            </a:r>
            <a:r>
              <a:rPr lang="fr-FR" sz="2000" dirty="0" smtClean="0"/>
              <a:t> d’évolution de </a:t>
            </a:r>
          </a:p>
          <a:p>
            <a:pPr algn="just"/>
            <a:r>
              <a:rPr lang="fr-FR" sz="2000" dirty="0" smtClean="0"/>
              <a:t>      la température du système est : </a:t>
            </a:r>
          </a:p>
          <a:p>
            <a:r>
              <a:rPr lang="fr-FR" sz="700" dirty="0" smtClean="0"/>
              <a:t> </a:t>
            </a:r>
            <a:endParaRPr lang="fr-FR" sz="400" dirty="0" smtClean="0"/>
          </a:p>
          <a:p>
            <a:r>
              <a:rPr lang="fr-FR" sz="2000" b="1" dirty="0" smtClean="0"/>
              <a:t>      </a:t>
            </a:r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/>
              <a:t>Interprétation</a:t>
            </a:r>
            <a:r>
              <a:rPr lang="fr-FR" sz="2000" b="1" dirty="0" smtClean="0"/>
              <a:t> :</a:t>
            </a:r>
            <a:endParaRPr lang="fr-FR" sz="2000" dirty="0" smtClean="0"/>
          </a:p>
          <a:p>
            <a:r>
              <a:rPr lang="fr-FR" sz="1400" dirty="0" smtClean="0"/>
              <a:t> </a:t>
            </a:r>
            <a:endParaRPr lang="fr-FR" sz="1000" dirty="0" smtClean="0"/>
          </a:p>
          <a:p>
            <a:r>
              <a:rPr lang="fr-FR" sz="900" dirty="0" smtClean="0"/>
              <a:t>  </a:t>
            </a:r>
          </a:p>
          <a:p>
            <a:pPr algn="just"/>
            <a:r>
              <a:rPr lang="fr-FR" sz="2000" b="1" dirty="0" smtClean="0"/>
              <a:t>      </a:t>
            </a:r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/>
              <a:t>Détermination graphique</a:t>
            </a:r>
            <a:r>
              <a:rPr lang="fr-FR" sz="2000" b="1" dirty="0" smtClean="0"/>
              <a:t> : </a:t>
            </a:r>
            <a:r>
              <a:rPr lang="fr-FR" sz="2000" dirty="0" smtClean="0"/>
              <a:t>On lit la valeur de </a:t>
            </a:r>
            <a:r>
              <a:rPr lang="fr-FR" sz="2000" b="1" dirty="0" smtClean="0">
                <a:latin typeface="Symbol" pitchFamily="18" charset="2"/>
              </a:rPr>
              <a:t>t</a:t>
            </a:r>
            <a:r>
              <a:rPr lang="fr-FR" sz="2000" dirty="0" smtClean="0"/>
              <a:t> à l’abscisse du point de croise-  </a:t>
            </a:r>
          </a:p>
          <a:p>
            <a:pPr algn="just"/>
            <a:r>
              <a:rPr lang="fr-FR" sz="2000" dirty="0" smtClean="0"/>
              <a:t>        ment de l’asymptote horizontale du graphique </a:t>
            </a:r>
            <a:r>
              <a:rPr lang="fr-FR" sz="2000" b="1" dirty="0" smtClean="0"/>
              <a:t>T = f(t) </a:t>
            </a:r>
            <a:r>
              <a:rPr lang="fr-FR" sz="2000" dirty="0" smtClean="0"/>
              <a:t>et de la tangente à l’origine </a:t>
            </a:r>
          </a:p>
          <a:p>
            <a:pPr algn="just"/>
            <a:r>
              <a:rPr lang="fr-FR" sz="2000" dirty="0" smtClean="0"/>
              <a:t>        de ce même graphique</a:t>
            </a:r>
            <a:endParaRPr lang="fr-FR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369828" y="4485970"/>
            <a:ext cx="8496944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On estime que 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régime permanent est atteint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bout d’une durée égale 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5 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88224" y="3503566"/>
            <a:ext cx="1779748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6683382" y="3596166"/>
            <a:ext cx="699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7501178" y="347530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</a:t>
            </a:r>
            <a:endParaRPr lang="fr-FR" b="1" baseline="-25000" dirty="0"/>
          </a:p>
        </p:txBody>
      </p:sp>
      <p:cxnSp>
        <p:nvCxnSpPr>
          <p:cNvPr id="32" name="Connecteur droit 31"/>
          <p:cNvCxnSpPr/>
          <p:nvPr/>
        </p:nvCxnSpPr>
        <p:spPr>
          <a:xfrm>
            <a:off x="7285154" y="3907348"/>
            <a:ext cx="9081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308304" y="3965223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fr-FR" sz="2000" b="1" dirty="0" smtClean="0">
                <a:latin typeface="Arial"/>
                <a:cs typeface="Arial"/>
              </a:rPr>
              <a:t>×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S</a:t>
            </a:r>
            <a:endParaRPr lang="fr-FR" b="1" dirty="0"/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7812360" y="3291214"/>
            <a:ext cx="216024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 flipV="1">
            <a:off x="8039477" y="4155310"/>
            <a:ext cx="420955" cy="7200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6228184" y="3579246"/>
            <a:ext cx="498847" cy="229057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956376" y="2996952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8467236" y="4011294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m²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5937594" y="3317151"/>
            <a:ext cx="43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fr-FR" sz="2000" dirty="0"/>
          </a:p>
        </p:txBody>
      </p:sp>
      <p:sp>
        <p:nvSpPr>
          <p:cNvPr id="40" name="Rectangle 39"/>
          <p:cNvSpPr/>
          <p:nvPr/>
        </p:nvSpPr>
        <p:spPr>
          <a:xfrm>
            <a:off x="4644008" y="4155310"/>
            <a:ext cx="1523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W.K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.m</a:t>
            </a:r>
            <a:r>
              <a:rPr lang="fr-FR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2 </a:t>
            </a:r>
            <a:endParaRPr lang="fr-FR" dirty="0"/>
          </a:p>
        </p:txBody>
      </p:sp>
      <p:cxnSp>
        <p:nvCxnSpPr>
          <p:cNvPr id="41" name="Connecteur droit 40"/>
          <p:cNvCxnSpPr>
            <a:stCxn id="40" idx="3"/>
          </p:cNvCxnSpPr>
          <p:nvPr/>
        </p:nvCxnSpPr>
        <p:spPr>
          <a:xfrm flipV="1">
            <a:off x="6167438" y="4168343"/>
            <a:ext cx="1135657" cy="18702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0" y="6381328"/>
            <a:ext cx="914400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@"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6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Repérer </a:t>
            </a:r>
            <a:r>
              <a:rPr lang="fr-FR" sz="2000" b="1" dirty="0" smtClean="0">
                <a:latin typeface="Symbol" pitchFamily="18" charset="2"/>
                <a:cs typeface="Times New Roman" pitchFamily="18" charset="0"/>
              </a:rPr>
              <a:t>t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sur les graphiques précédents.</a:t>
            </a:r>
            <a:r>
              <a:rPr lang="fr-FR" sz="20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  <p:bldP spid="30" grpId="0"/>
      <p:bldP spid="31" grpId="0"/>
      <p:bldP spid="33" grpId="0"/>
      <p:bldP spid="37" grpId="0"/>
      <p:bldP spid="38" grpId="0"/>
      <p:bldP spid="39" grpId="0"/>
      <p:bldP spid="40" grpId="0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 l="41580" t="31920" r="10699" b="44560"/>
          <a:stretch>
            <a:fillRect/>
          </a:stretch>
        </p:blipFill>
        <p:spPr bwMode="auto">
          <a:xfrm>
            <a:off x="5220072" y="1637618"/>
            <a:ext cx="3707904" cy="110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73933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I- Définition générale du FLUX</a:t>
            </a:r>
            <a:r>
              <a:rPr kumimoji="0" lang="fr-FR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THERMIQUE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4" y="1205570"/>
            <a:ext cx="8964488" cy="194421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: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7504" y="1205570"/>
            <a:ext cx="511256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fr-FR" sz="2000" dirty="0" smtClean="0"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flux thermique </a:t>
            </a:r>
            <a:r>
              <a:rPr lang="fr-FR" sz="2000" b="1" dirty="0" err="1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reçu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algé-briquement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reçu par un système est égal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rapport de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quantité d’énergie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ther-mique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Q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reçu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(ou </a:t>
            </a:r>
            <a:r>
              <a:rPr lang="fr-FR" sz="2000" b="1" dirty="0" err="1"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Q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reçu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algébriquement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re-çue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 celui-ci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divisée par la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durée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t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(ou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dt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pendant laquelle il la reçoit.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548680"/>
            <a:ext cx="675049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latin typeface="+mj-lt"/>
                <a:cs typeface="Arial" pitchFamily="34" charset="0"/>
              </a:rPr>
              <a:t>Un transfert thermique </a:t>
            </a:r>
            <a:r>
              <a:rPr lang="fr-FR" sz="2400" b="1" dirty="0" smtClean="0">
                <a:latin typeface="+mj-lt"/>
                <a:cs typeface="Arial" pitchFamily="34" charset="0"/>
              </a:rPr>
              <a:t>n’a pas lieu instantanément</a:t>
            </a:r>
            <a:endParaRPr lang="fr-FR" sz="2400" b="1" dirty="0">
              <a:latin typeface="+mj-lt"/>
              <a:cs typeface="Arial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6752832" y="1565610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6948264" y="2573722"/>
            <a:ext cx="504056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5508104" y="2420888"/>
            <a:ext cx="296185" cy="43204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54842" y="1196553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Energie (en J)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944520" y="2783486"/>
            <a:ext cx="2877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Flux thermique (en W)</a:t>
            </a:r>
            <a:endParaRPr lang="fr-FR" sz="2000" dirty="0"/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7668344" y="2573722"/>
            <a:ext cx="504056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 flipV="1">
            <a:off x="7688936" y="1565610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020272" y="2789746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Durée (en s)</a:t>
            </a:r>
            <a:endParaRPr lang="fr-FR" sz="2000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212777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267744" y="3356793"/>
            <a:ext cx="6732240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Le flux thermique est aussi appelé </a:t>
            </a:r>
            <a:r>
              <a:rPr lang="fr-FR" sz="2000" b="1" i="1" dirty="0" smtClean="0"/>
              <a:t>PUISSANCE THERMIQUE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95158" y="4077072"/>
            <a:ext cx="8964488" cy="16561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Interprétation du signe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un flux thermique algébriquement reçu est une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cs typeface="Arial" pitchFamily="34" charset="0"/>
              </a:rPr>
              <a:t>grandeur algébrique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sa valeur pourra donc être positive ou négative.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reçu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&gt; 0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baseline="-25000" dirty="0" err="1" smtClean="0">
                <a:cs typeface="Arial" pitchFamily="34" charset="0"/>
              </a:rPr>
              <a:t>reçu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&lt; 0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547664" y="4860747"/>
            <a:ext cx="8698836" cy="37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reçoit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réellement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l’énergie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par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transfert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thermique.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547664" y="5272203"/>
            <a:ext cx="7704856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réalité, le système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perd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l’énergie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 transfert thermique.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144588" y="733425"/>
            <a:ext cx="19621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805264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2195736" y="5877272"/>
            <a:ext cx="6732240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On peut aussi rencontrer la notion de </a:t>
            </a:r>
            <a:r>
              <a:rPr lang="fr-FR" sz="2000" b="1" i="1" dirty="0" smtClean="0"/>
              <a:t>flux thermique PERDU</a:t>
            </a:r>
            <a:r>
              <a:rPr lang="fr-FR" sz="2000" dirty="0" smtClean="0"/>
              <a:t> :</a:t>
            </a:r>
          </a:p>
          <a:p>
            <a:pPr algn="ctr"/>
            <a:r>
              <a:rPr lang="fr-FR" sz="2000" dirty="0" smtClean="0"/>
              <a:t>Formules similaires  -  Interprétation inverse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10" grpId="0"/>
      <p:bldP spid="11" grpId="0"/>
      <p:bldP spid="26" grpId="0"/>
      <p:bldP spid="28" grpId="0" animBg="1"/>
      <p:bldP spid="24578" grpId="0" animBg="1"/>
      <p:bldP spid="24579" grpId="0"/>
      <p:bldP spid="24580" grpId="0"/>
      <p:bldP spid="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5279380" y="5498068"/>
            <a:ext cx="43204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atin typeface="Symbol" pitchFamily="18" charset="2"/>
                <a:cs typeface="Arial" pitchFamily="34" charset="0"/>
              </a:rPr>
              <a:t>t</a:t>
            </a:r>
            <a:endParaRPr lang="fr-FR" dirty="0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72008" y="57875"/>
            <a:ext cx="9036496" cy="279506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Durée caractéristique de l’évolution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r>
              <a:rPr lang="fr-FR" sz="700" b="1" dirty="0" smtClean="0"/>
              <a:t> </a:t>
            </a:r>
            <a:endParaRPr lang="fr-FR" sz="400" b="1" dirty="0" smtClean="0"/>
          </a:p>
          <a:p>
            <a:pPr algn="just"/>
            <a:r>
              <a:rPr lang="fr-FR" sz="2000" b="1" dirty="0" smtClean="0">
                <a:sym typeface="Wingdings 2"/>
              </a:rPr>
              <a:t>      </a:t>
            </a:r>
            <a:r>
              <a:rPr lang="fr-FR" sz="2000" dirty="0" smtClean="0"/>
              <a:t> </a:t>
            </a:r>
            <a:r>
              <a:rPr lang="fr-FR" sz="2000" b="1" u="sng" dirty="0" smtClean="0"/>
              <a:t>Expression</a:t>
            </a:r>
            <a:r>
              <a:rPr lang="fr-FR" sz="2000" b="1" dirty="0" smtClean="0"/>
              <a:t> :</a:t>
            </a:r>
            <a:r>
              <a:rPr lang="fr-FR" sz="2000" dirty="0" smtClean="0"/>
              <a:t>  Le temps caractéristique </a:t>
            </a:r>
            <a:r>
              <a:rPr lang="fr-FR" sz="2000" b="1" dirty="0" smtClean="0">
                <a:latin typeface="Symbol" pitchFamily="18" charset="2"/>
              </a:rPr>
              <a:t>t</a:t>
            </a:r>
            <a:r>
              <a:rPr lang="fr-FR" sz="2000" dirty="0" smtClean="0"/>
              <a:t> d’évolution de </a:t>
            </a:r>
          </a:p>
          <a:p>
            <a:pPr algn="just"/>
            <a:r>
              <a:rPr lang="fr-FR" sz="2000" dirty="0" smtClean="0"/>
              <a:t>      la température du système est : </a:t>
            </a:r>
          </a:p>
          <a:p>
            <a:r>
              <a:rPr lang="fr-FR" sz="700" dirty="0" smtClean="0"/>
              <a:t> </a:t>
            </a:r>
            <a:endParaRPr lang="fr-FR" sz="400" dirty="0" smtClean="0"/>
          </a:p>
          <a:p>
            <a:r>
              <a:rPr lang="fr-FR" sz="2000" b="1" dirty="0" smtClean="0"/>
              <a:t>      </a:t>
            </a:r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/>
              <a:t>Interprétation</a:t>
            </a:r>
            <a:r>
              <a:rPr lang="fr-FR" sz="2000" b="1" dirty="0" smtClean="0"/>
              <a:t> :</a:t>
            </a:r>
            <a:endParaRPr lang="fr-FR" sz="2000" dirty="0" smtClean="0"/>
          </a:p>
          <a:p>
            <a:r>
              <a:rPr lang="fr-FR" sz="1400" dirty="0" smtClean="0"/>
              <a:t> </a:t>
            </a:r>
            <a:endParaRPr lang="fr-FR" sz="1000" dirty="0" smtClean="0"/>
          </a:p>
          <a:p>
            <a:r>
              <a:rPr lang="fr-FR" sz="900" dirty="0" smtClean="0"/>
              <a:t>  </a:t>
            </a:r>
          </a:p>
          <a:p>
            <a:pPr algn="just"/>
            <a:r>
              <a:rPr lang="fr-FR" sz="2000" b="1" dirty="0" smtClean="0"/>
              <a:t>      </a:t>
            </a:r>
            <a:r>
              <a:rPr lang="fr-FR" sz="2000" b="1" dirty="0" smtClean="0">
                <a:sym typeface="Wingdings 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/>
              <a:t>Détermination graphique</a:t>
            </a:r>
            <a:r>
              <a:rPr lang="fr-FR" sz="2000" b="1" dirty="0" smtClean="0"/>
              <a:t> : </a:t>
            </a:r>
            <a:r>
              <a:rPr lang="fr-FR" sz="2000" dirty="0" smtClean="0"/>
              <a:t>On lit la valeur de </a:t>
            </a:r>
            <a:r>
              <a:rPr lang="fr-FR" sz="2000" b="1" dirty="0" smtClean="0">
                <a:latin typeface="Symbol" pitchFamily="18" charset="2"/>
              </a:rPr>
              <a:t>t</a:t>
            </a:r>
            <a:r>
              <a:rPr lang="fr-FR" sz="2000" dirty="0" smtClean="0"/>
              <a:t> à l’abscisse du point de croise-  </a:t>
            </a:r>
          </a:p>
          <a:p>
            <a:pPr algn="just"/>
            <a:r>
              <a:rPr lang="fr-FR" sz="2000" dirty="0" smtClean="0"/>
              <a:t>        ment de l’asymptote horizontale du graphique </a:t>
            </a:r>
            <a:r>
              <a:rPr lang="fr-FR" sz="2000" b="1" dirty="0" smtClean="0"/>
              <a:t>T = f(t) </a:t>
            </a:r>
            <a:r>
              <a:rPr lang="fr-FR" sz="2000" dirty="0" smtClean="0"/>
              <a:t>et de la tangente à l’origine </a:t>
            </a:r>
          </a:p>
          <a:p>
            <a:pPr algn="just"/>
            <a:r>
              <a:rPr lang="fr-FR" sz="2000" dirty="0" smtClean="0"/>
              <a:t>        de ce même graphique</a:t>
            </a:r>
            <a:endParaRPr lang="fr-FR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9828" y="1173602"/>
            <a:ext cx="8496944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On estime que 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régime permanent est atteint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bout d’une durée égale 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5 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88224" y="191198"/>
            <a:ext cx="1779748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7501178" y="162932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</a:t>
            </a:r>
            <a:endParaRPr lang="fr-FR" b="1" baseline="-25000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7285154" y="594980"/>
            <a:ext cx="9081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308304" y="652855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fr-FR" sz="2000" b="1" dirty="0" smtClean="0">
                <a:latin typeface="Arial"/>
                <a:cs typeface="Arial"/>
              </a:rPr>
              <a:t>×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S</a:t>
            </a:r>
            <a:endParaRPr lang="fr-FR" b="1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7812360" y="332656"/>
            <a:ext cx="648072" cy="7200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 flipV="1">
            <a:off x="8039477" y="842942"/>
            <a:ext cx="420955" cy="7200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228184" y="266878"/>
            <a:ext cx="498847" cy="229057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316416" y="188640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8467236" y="698926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m²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5937594" y="4783"/>
            <a:ext cx="43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fr-FR" sz="2000" dirty="0"/>
          </a:p>
        </p:txBody>
      </p:sp>
      <p:sp>
        <p:nvSpPr>
          <p:cNvPr id="14" name="Rectangle 13"/>
          <p:cNvSpPr/>
          <p:nvPr/>
        </p:nvSpPr>
        <p:spPr>
          <a:xfrm>
            <a:off x="4644008" y="842942"/>
            <a:ext cx="1523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W.K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.m</a:t>
            </a:r>
            <a:r>
              <a:rPr lang="fr-FR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2 </a:t>
            </a:r>
            <a:endParaRPr lang="fr-FR" dirty="0"/>
          </a:p>
        </p:txBody>
      </p:sp>
      <p:cxnSp>
        <p:nvCxnSpPr>
          <p:cNvPr id="15" name="Connecteur droit 14"/>
          <p:cNvCxnSpPr>
            <a:stCxn id="14" idx="3"/>
          </p:cNvCxnSpPr>
          <p:nvPr/>
        </p:nvCxnSpPr>
        <p:spPr>
          <a:xfrm flipV="1">
            <a:off x="6167438" y="855975"/>
            <a:ext cx="1135657" cy="18702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2924944"/>
            <a:ext cx="914400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@"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6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Repérer </a:t>
            </a:r>
            <a:r>
              <a:rPr lang="fr-FR" sz="2000" b="1" dirty="0" smtClean="0">
                <a:latin typeface="Symbol" pitchFamily="18" charset="2"/>
                <a:cs typeface="Times New Roman" pitchFamily="18" charset="0"/>
              </a:rPr>
              <a:t>t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sur les graphiques précédents.</a:t>
            </a:r>
            <a:r>
              <a:rPr lang="fr-FR" sz="20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83382" y="260648"/>
            <a:ext cx="699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grpSp>
        <p:nvGrpSpPr>
          <p:cNvPr id="47" name="Groupe 46"/>
          <p:cNvGrpSpPr/>
          <p:nvPr/>
        </p:nvGrpSpPr>
        <p:grpSpPr>
          <a:xfrm>
            <a:off x="0" y="3573016"/>
            <a:ext cx="8976063" cy="2016224"/>
            <a:chOff x="0" y="3573016"/>
            <a:chExt cx="8976063" cy="2016224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2052" t="31920" r="50388" b="43720"/>
            <a:stretch>
              <a:fillRect/>
            </a:stretch>
          </p:blipFill>
          <p:spPr bwMode="auto">
            <a:xfrm>
              <a:off x="323528" y="3573016"/>
              <a:ext cx="4130824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53955" t="31920" r="7415" b="43720"/>
            <a:stretch>
              <a:fillRect/>
            </a:stretch>
          </p:blipFill>
          <p:spPr bwMode="auto">
            <a:xfrm>
              <a:off x="4727591" y="3573016"/>
              <a:ext cx="4248472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0" y="3645024"/>
              <a:ext cx="5501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fr-FR" sz="2000" b="1" baseline="-25000" dirty="0" err="1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Th</a:t>
              </a:r>
              <a:endParaRPr lang="fr-FR" dirty="0">
                <a:solidFill>
                  <a:srgbClr val="0066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7504" y="4869160"/>
              <a:ext cx="4363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fr-FR" sz="2000" b="1" baseline="-250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dirty="0">
                <a:solidFill>
                  <a:srgbClr val="0066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427984" y="4869160"/>
              <a:ext cx="5501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fr-FR" sz="2000" b="1" baseline="-25000" dirty="0" err="1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Th</a:t>
              </a:r>
              <a:endParaRPr lang="fr-FR" dirty="0">
                <a:solidFill>
                  <a:srgbClr val="0066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35488" y="3645024"/>
              <a:ext cx="4363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fr-FR" sz="2000" b="1" baseline="-250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dirty="0">
                <a:solidFill>
                  <a:srgbClr val="006600"/>
                </a:solidFill>
              </a:endParaRPr>
            </a:p>
          </p:txBody>
        </p:sp>
      </p:grpSp>
      <p:cxnSp>
        <p:nvCxnSpPr>
          <p:cNvPr id="26" name="Connecteur droit 25"/>
          <p:cNvCxnSpPr/>
          <p:nvPr/>
        </p:nvCxnSpPr>
        <p:spPr>
          <a:xfrm flipV="1">
            <a:off x="539552" y="3429000"/>
            <a:ext cx="720080" cy="172819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 flipV="1">
            <a:off x="4969323" y="3886756"/>
            <a:ext cx="731655" cy="177449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1071166" y="3933056"/>
            <a:ext cx="0" cy="15841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863526" y="5517232"/>
            <a:ext cx="43204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atin typeface="Symbol" pitchFamily="18" charset="2"/>
                <a:cs typeface="Arial" pitchFamily="34" charset="0"/>
              </a:rPr>
              <a:t>t</a:t>
            </a:r>
            <a:endParaRPr lang="fr-FR" dirty="0"/>
          </a:p>
        </p:txBody>
      </p:sp>
      <p:sp>
        <p:nvSpPr>
          <p:cNvPr id="35" name="Ellipse 34"/>
          <p:cNvSpPr/>
          <p:nvPr/>
        </p:nvSpPr>
        <p:spPr>
          <a:xfrm>
            <a:off x="990650" y="3835648"/>
            <a:ext cx="144016" cy="14401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5489054" y="5112742"/>
            <a:ext cx="0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lipse 47"/>
          <p:cNvSpPr/>
          <p:nvPr/>
        </p:nvSpPr>
        <p:spPr>
          <a:xfrm>
            <a:off x="5403929" y="5050459"/>
            <a:ext cx="144016" cy="14401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3" presetClass="entr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3" presetClass="entr" presetSubtype="3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ntr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3" presetClass="entr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3" presetClass="entr" presetSubtype="3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35" grpId="0" animBg="1"/>
      <p:bldP spid="35" grpId="1" animBg="1"/>
      <p:bldP spid="35" grpId="2" animBg="1"/>
      <p:bldP spid="35" grpId="3" animBg="1"/>
      <p:bldP spid="35" grpId="4" animBg="1"/>
      <p:bldP spid="48" grpId="0" animBg="1"/>
      <p:bldP spid="48" grpId="1" animBg="1"/>
      <p:bldP spid="48" grpId="2" animBg="1"/>
      <p:bldP spid="48" grpId="3" animBg="1"/>
      <p:bldP spid="48" grpId="4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107504" y="4941168"/>
            <a:ext cx="8928992" cy="18722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latin typeface="Calibri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Conséquence</a:t>
            </a:r>
            <a:r>
              <a:rPr lang="fr-FR" sz="2000" b="1" dirty="0" smtClean="0">
                <a:latin typeface="Times New Roman" pitchFamily="18" charset="0"/>
                <a:cs typeface="Arial" pitchFamily="34" charset="0"/>
              </a:rPr>
              <a:t> </a:t>
            </a:r>
            <a:r>
              <a:rPr lang="fr-FR" sz="2000" b="1" dirty="0" smtClean="0">
                <a:latin typeface="Calibri" pitchFamily="34" charset="0"/>
                <a:cs typeface="Arial" pitchFamily="34" charset="0"/>
              </a:rPr>
              <a:t>:</a:t>
            </a:r>
            <a:r>
              <a:rPr lang="fr-FR" sz="2000" dirty="0" smtClean="0"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05027" y="6378770"/>
            <a:ext cx="2088232" cy="4195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5279380" y="2617748"/>
            <a:ext cx="43204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atin typeface="Symbol" pitchFamily="18" charset="2"/>
                <a:cs typeface="Arial" pitchFamily="34" charset="0"/>
              </a:rPr>
              <a:t>t</a:t>
            </a:r>
            <a:endParaRPr lang="fr-FR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4624"/>
            <a:ext cx="914400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@"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6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Repérer </a:t>
            </a:r>
            <a:r>
              <a:rPr lang="fr-FR" sz="2000" b="1" dirty="0" smtClean="0">
                <a:latin typeface="Symbol" pitchFamily="18" charset="2"/>
                <a:cs typeface="Times New Roman" pitchFamily="18" charset="0"/>
              </a:rPr>
              <a:t>t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sur les graphiques précédents.</a:t>
            </a:r>
            <a:r>
              <a:rPr lang="fr-FR" sz="20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2052" t="31920" r="50388" b="43720"/>
          <a:stretch>
            <a:fillRect/>
          </a:stretch>
        </p:blipFill>
        <p:spPr bwMode="auto">
          <a:xfrm>
            <a:off x="323528" y="692696"/>
            <a:ext cx="41308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53955" t="31920" r="7415" b="43720"/>
          <a:stretch>
            <a:fillRect/>
          </a:stretch>
        </p:blipFill>
        <p:spPr bwMode="auto">
          <a:xfrm>
            <a:off x="4727591" y="692696"/>
            <a:ext cx="424847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764704"/>
            <a:ext cx="550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1988840"/>
            <a:ext cx="436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27984" y="1988840"/>
            <a:ext cx="550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35488" y="764704"/>
            <a:ext cx="436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dirty="0">
              <a:solidFill>
                <a:srgbClr val="006600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539552" y="548680"/>
            <a:ext cx="720080" cy="172819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 flipV="1">
            <a:off x="4992473" y="1006436"/>
            <a:ext cx="731655" cy="177449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1071166" y="1052736"/>
            <a:ext cx="0" cy="15841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63526" y="2636912"/>
            <a:ext cx="43204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atin typeface="Symbol" pitchFamily="18" charset="2"/>
                <a:cs typeface="Arial" pitchFamily="34" charset="0"/>
              </a:rPr>
              <a:t>t</a:t>
            </a:r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>
            <a:off x="990650" y="955328"/>
            <a:ext cx="144016" cy="14401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5489054" y="2232422"/>
            <a:ext cx="0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5410696" y="2173114"/>
            <a:ext cx="144016" cy="14401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3212976"/>
            <a:ext cx="71096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IV- Le</a:t>
            </a:r>
            <a:r>
              <a:rPr kumimoji="0" lang="fr-FR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400" b="1" u="sng" dirty="0"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f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lux thermique par RAYONNEMENT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rganigramme : Alternative 18"/>
          <p:cNvSpPr/>
          <p:nvPr/>
        </p:nvSpPr>
        <p:spPr>
          <a:xfrm>
            <a:off x="3995936" y="3861048"/>
            <a:ext cx="1800200" cy="6480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SYSTEME</a:t>
            </a:r>
            <a:endParaRPr lang="fr-FR" sz="2800" b="1" dirty="0"/>
          </a:p>
        </p:txBody>
      </p:sp>
      <p:sp>
        <p:nvSpPr>
          <p:cNvPr id="20" name="Forme libre 19"/>
          <p:cNvSpPr/>
          <p:nvPr/>
        </p:nvSpPr>
        <p:spPr>
          <a:xfrm>
            <a:off x="467544" y="4005064"/>
            <a:ext cx="3384376" cy="360040"/>
          </a:xfrm>
          <a:custGeom>
            <a:avLst/>
            <a:gdLst>
              <a:gd name="connsiteX0" fmla="*/ 0 w 1643605"/>
              <a:gd name="connsiteY0" fmla="*/ 682906 h 1126602"/>
              <a:gd name="connsiteX1" fmla="*/ 81023 w 1643605"/>
              <a:gd name="connsiteY1" fmla="*/ 69448 h 1126602"/>
              <a:gd name="connsiteX2" fmla="*/ 185195 w 1643605"/>
              <a:gd name="connsiteY2" fmla="*/ 1099595 h 1126602"/>
              <a:gd name="connsiteX3" fmla="*/ 266218 w 1643605"/>
              <a:gd name="connsiteY3" fmla="*/ 81023 h 1126602"/>
              <a:gd name="connsiteX4" fmla="*/ 358815 w 1643605"/>
              <a:gd name="connsiteY4" fmla="*/ 1088020 h 1126602"/>
              <a:gd name="connsiteX5" fmla="*/ 451413 w 1643605"/>
              <a:gd name="connsiteY5" fmla="*/ 81023 h 1126602"/>
              <a:gd name="connsiteX6" fmla="*/ 555585 w 1643605"/>
              <a:gd name="connsiteY6" fmla="*/ 1099595 h 1126602"/>
              <a:gd name="connsiteX7" fmla="*/ 625033 w 1643605"/>
              <a:gd name="connsiteY7" fmla="*/ 104172 h 1126602"/>
              <a:gd name="connsiteX8" fmla="*/ 729205 w 1643605"/>
              <a:gd name="connsiteY8" fmla="*/ 1122744 h 1126602"/>
              <a:gd name="connsiteX9" fmla="*/ 810228 w 1643605"/>
              <a:gd name="connsiteY9" fmla="*/ 81023 h 1126602"/>
              <a:gd name="connsiteX10" fmla="*/ 902825 w 1643605"/>
              <a:gd name="connsiteY10" fmla="*/ 1099595 h 1126602"/>
              <a:gd name="connsiteX11" fmla="*/ 983848 w 1643605"/>
              <a:gd name="connsiteY11" fmla="*/ 104172 h 1126602"/>
              <a:gd name="connsiteX12" fmla="*/ 1088020 w 1643605"/>
              <a:gd name="connsiteY12" fmla="*/ 1111169 h 1126602"/>
              <a:gd name="connsiteX13" fmla="*/ 1157468 w 1643605"/>
              <a:gd name="connsiteY13" fmla="*/ 104172 h 1126602"/>
              <a:gd name="connsiteX14" fmla="*/ 1261640 w 1643605"/>
              <a:gd name="connsiteY14" fmla="*/ 1111169 h 1126602"/>
              <a:gd name="connsiteX15" fmla="*/ 1331088 w 1643605"/>
              <a:gd name="connsiteY15" fmla="*/ 115747 h 1126602"/>
              <a:gd name="connsiteX16" fmla="*/ 1423686 w 1643605"/>
              <a:gd name="connsiteY16" fmla="*/ 601883 h 1126602"/>
              <a:gd name="connsiteX17" fmla="*/ 1643605 w 1643605"/>
              <a:gd name="connsiteY17" fmla="*/ 671331 h 112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43605" h="1126602">
                <a:moveTo>
                  <a:pt x="0" y="682906"/>
                </a:moveTo>
                <a:cubicBezTo>
                  <a:pt x="25078" y="341453"/>
                  <a:pt x="50157" y="0"/>
                  <a:pt x="81023" y="69448"/>
                </a:cubicBezTo>
                <a:cubicBezTo>
                  <a:pt x="111889" y="138896"/>
                  <a:pt x="154329" y="1097666"/>
                  <a:pt x="185195" y="1099595"/>
                </a:cubicBezTo>
                <a:cubicBezTo>
                  <a:pt x="216061" y="1101524"/>
                  <a:pt x="237281" y="82952"/>
                  <a:pt x="266218" y="81023"/>
                </a:cubicBezTo>
                <a:cubicBezTo>
                  <a:pt x="295155" y="79094"/>
                  <a:pt x="327949" y="1088020"/>
                  <a:pt x="358815" y="1088020"/>
                </a:cubicBezTo>
                <a:cubicBezTo>
                  <a:pt x="389681" y="1088020"/>
                  <a:pt x="418618" y="79094"/>
                  <a:pt x="451413" y="81023"/>
                </a:cubicBezTo>
                <a:cubicBezTo>
                  <a:pt x="484208" y="82952"/>
                  <a:pt x="526648" y="1095737"/>
                  <a:pt x="555585" y="1099595"/>
                </a:cubicBezTo>
                <a:cubicBezTo>
                  <a:pt x="584522" y="1103453"/>
                  <a:pt x="596096" y="100314"/>
                  <a:pt x="625033" y="104172"/>
                </a:cubicBezTo>
                <a:cubicBezTo>
                  <a:pt x="653970" y="108030"/>
                  <a:pt x="698339" y="1126602"/>
                  <a:pt x="729205" y="1122744"/>
                </a:cubicBezTo>
                <a:cubicBezTo>
                  <a:pt x="760071" y="1118886"/>
                  <a:pt x="781291" y="84881"/>
                  <a:pt x="810228" y="81023"/>
                </a:cubicBezTo>
                <a:cubicBezTo>
                  <a:pt x="839165" y="77165"/>
                  <a:pt x="873888" y="1095737"/>
                  <a:pt x="902825" y="1099595"/>
                </a:cubicBezTo>
                <a:cubicBezTo>
                  <a:pt x="931762" y="1103453"/>
                  <a:pt x="952982" y="102243"/>
                  <a:pt x="983848" y="104172"/>
                </a:cubicBezTo>
                <a:cubicBezTo>
                  <a:pt x="1014714" y="106101"/>
                  <a:pt x="1059083" y="1111169"/>
                  <a:pt x="1088020" y="1111169"/>
                </a:cubicBezTo>
                <a:cubicBezTo>
                  <a:pt x="1116957" y="1111169"/>
                  <a:pt x="1128531" y="104172"/>
                  <a:pt x="1157468" y="104172"/>
                </a:cubicBezTo>
                <a:cubicBezTo>
                  <a:pt x="1186405" y="104172"/>
                  <a:pt x="1232703" y="1109240"/>
                  <a:pt x="1261640" y="1111169"/>
                </a:cubicBezTo>
                <a:cubicBezTo>
                  <a:pt x="1290577" y="1113098"/>
                  <a:pt x="1304080" y="200628"/>
                  <a:pt x="1331088" y="115747"/>
                </a:cubicBezTo>
                <a:cubicBezTo>
                  <a:pt x="1358096" y="30866"/>
                  <a:pt x="1371600" y="509286"/>
                  <a:pt x="1423686" y="601883"/>
                </a:cubicBezTo>
                <a:cubicBezTo>
                  <a:pt x="1475772" y="694480"/>
                  <a:pt x="1559688" y="682905"/>
                  <a:pt x="1643605" y="671331"/>
                </a:cubicBezTo>
              </a:path>
            </a:pathLst>
          </a:custGeom>
          <a:ln w="571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251520" y="4513674"/>
            <a:ext cx="3672408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Rayonnement électromagnétique</a:t>
            </a:r>
            <a:endParaRPr lang="fr-FR" sz="14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7092280" y="3429000"/>
            <a:ext cx="1738746" cy="430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ABSORPTION</a:t>
            </a:r>
            <a:endParaRPr kumimoji="0" lang="fr-FR" sz="22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6948264" y="3933056"/>
            <a:ext cx="2013693" cy="430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TRANSMISSION</a:t>
            </a:r>
            <a:endParaRPr kumimoji="0" lang="fr-FR" sz="22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7236296" y="4437112"/>
            <a:ext cx="1475084" cy="430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REFLEXION</a:t>
            </a:r>
            <a:endParaRPr kumimoji="0" lang="fr-FR" sz="22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lèche droite 24"/>
          <p:cNvSpPr/>
          <p:nvPr/>
        </p:nvSpPr>
        <p:spPr>
          <a:xfrm>
            <a:off x="6084168" y="4077072"/>
            <a:ext cx="864096" cy="21602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 rot="1044196">
            <a:off x="6024689" y="4417375"/>
            <a:ext cx="864096" cy="21602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droite 26"/>
          <p:cNvSpPr/>
          <p:nvPr/>
        </p:nvSpPr>
        <p:spPr>
          <a:xfrm rot="20518189">
            <a:off x="5952366" y="3773446"/>
            <a:ext cx="864096" cy="21602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323528" y="4941168"/>
            <a:ext cx="88204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Un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CORPS NOIR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un modèle de corps qui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ABSORBE LA TOTALITE du rayonnement électromagnétique qu’il reçoit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3528" y="5651523"/>
            <a:ext cx="8712968" cy="108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Pour qu’un corps noir soit à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équilibre thermique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),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doit émettre un rayonnement dont l’énergie est égale à celle qu’il a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absor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endParaRPr lang="fr-FR" sz="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bée ;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71600" y="6303218"/>
            <a:ext cx="46037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a donc 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reçu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perdu</a:t>
            </a:r>
            <a:endParaRPr kumimoji="0" lang="fr-FR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17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/>
      <p:bldP spid="1026" grpId="0"/>
      <p:bldP spid="10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547664" y="2467188"/>
            <a:ext cx="6192688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Description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de corps comme le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CHARBON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les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ETOILES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…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3461167"/>
            <a:ext cx="4283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/>
              <a:t>        Parmi toutes les ondes </a:t>
            </a:r>
            <a:r>
              <a:rPr lang="fr-FR" sz="2000" dirty="0" err="1" smtClean="0"/>
              <a:t>électroma-gnétiques</a:t>
            </a:r>
            <a:r>
              <a:rPr lang="fr-FR" sz="2000" dirty="0" smtClean="0"/>
              <a:t> émises par un corps noir à la température </a:t>
            </a:r>
            <a:r>
              <a:rPr lang="fr-FR" sz="2400" b="1" dirty="0" smtClean="0">
                <a:solidFill>
                  <a:srgbClr val="FF0000"/>
                </a:solidFill>
              </a:rPr>
              <a:t>T</a:t>
            </a:r>
            <a:r>
              <a:rPr lang="fr-FR" sz="2000" dirty="0" smtClean="0"/>
              <a:t> (</a:t>
            </a:r>
            <a:r>
              <a:rPr lang="fr-FR" sz="2000" b="1" dirty="0" smtClean="0">
                <a:solidFill>
                  <a:srgbClr val="006600"/>
                </a:solidFill>
              </a:rPr>
              <a:t>en K</a:t>
            </a:r>
            <a:r>
              <a:rPr lang="fr-FR" sz="2000" dirty="0" smtClean="0"/>
              <a:t>), celle émise avec la plus grande intensité est caractérisée par une longueur d’onde </a:t>
            </a:r>
            <a:r>
              <a:rPr lang="fr-FR" sz="2400" b="1" dirty="0" err="1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fr-FR" sz="2400" b="1" baseline="-25000" dirty="0" err="1" smtClean="0">
                <a:solidFill>
                  <a:srgbClr val="FF0000"/>
                </a:solidFill>
              </a:rPr>
              <a:t>max</a:t>
            </a:r>
            <a:r>
              <a:rPr lang="fr-FR" sz="2000" dirty="0" smtClean="0"/>
              <a:t> (</a:t>
            </a:r>
            <a:r>
              <a:rPr lang="fr-FR" sz="2000" b="1" dirty="0" smtClean="0">
                <a:solidFill>
                  <a:srgbClr val="006600"/>
                </a:solidFill>
              </a:rPr>
              <a:t>en m</a:t>
            </a:r>
            <a:r>
              <a:rPr lang="fr-FR" sz="2000" dirty="0" smtClean="0"/>
              <a:t>) vérifiant la relation :</a:t>
            </a:r>
            <a:endParaRPr lang="fr-FR" sz="2000" dirty="0"/>
          </a:p>
        </p:txBody>
      </p:sp>
      <p:pic>
        <p:nvPicPr>
          <p:cNvPr id="33" name="Image 3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056503"/>
            <a:ext cx="4752528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67545" y="5549399"/>
            <a:ext cx="3312368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539552" y="5656132"/>
            <a:ext cx="1872208" cy="5091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 ×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k</a:t>
            </a:r>
            <a:r>
              <a:rPr kumimoji="0" lang="fr-FR" sz="2400" b="1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34910" y="5531365"/>
            <a:ext cx="1250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6838" lvl="1" algn="ctr" fontAlgn="base">
              <a:spcBef>
                <a:spcPct val="0"/>
              </a:spcBef>
            </a:pPr>
            <a:r>
              <a:rPr lang="fr-FR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(Formule </a:t>
            </a:r>
          </a:p>
          <a:p>
            <a:pPr marL="96838" lvl="1" algn="ctr" fontAlgn="base">
              <a:spcBef>
                <a:spcPct val="0"/>
              </a:spcBef>
            </a:pPr>
            <a:r>
              <a:rPr lang="fr-FR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fournie)</a:t>
            </a: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720080" y="6197471"/>
            <a:ext cx="313184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 k = 2,89.10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K.m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3056503"/>
            <a:ext cx="4644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000" dirty="0" smtClean="0">
                <a:solidFill>
                  <a:prstClr val="black"/>
                </a:solidFill>
                <a:latin typeface="Bookman Old Style" pitchFamily="18" charset="0"/>
                <a:sym typeface="Wingdings"/>
              </a:rPr>
              <a:t></a:t>
            </a:r>
            <a:r>
              <a:rPr lang="fr-FR" sz="2000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fr-FR" sz="2000" b="1" i="1" u="sng" dirty="0" smtClean="0">
                <a:solidFill>
                  <a:prstClr val="black"/>
                </a:solidFill>
                <a:latin typeface="Bookman Old Style" pitchFamily="18" charset="0"/>
              </a:rPr>
              <a:t>Loi de déplacement de WIEN</a:t>
            </a:r>
            <a:r>
              <a:rPr lang="fr-FR" sz="2000" dirty="0" smtClean="0">
                <a:solidFill>
                  <a:prstClr val="black"/>
                </a:solidFill>
                <a:latin typeface="Bookman Old Style" pitchFamily="18" charset="0"/>
              </a:rPr>
              <a:t> :      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0"/>
            <a:ext cx="71096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IV- Le</a:t>
            </a:r>
            <a:r>
              <a:rPr kumimoji="0" lang="fr-FR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400" b="1" u="sng" dirty="0"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f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lux thermique par RAYONNEMENT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07504" y="476672"/>
            <a:ext cx="8928992" cy="18722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latin typeface="Calibri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Conséquence</a:t>
            </a:r>
            <a:r>
              <a:rPr lang="fr-FR" sz="2000" b="1" dirty="0" smtClean="0">
                <a:latin typeface="Times New Roman" pitchFamily="18" charset="0"/>
                <a:cs typeface="Arial" pitchFamily="34" charset="0"/>
              </a:rPr>
              <a:t> </a:t>
            </a:r>
            <a:r>
              <a:rPr lang="fr-FR" sz="2000" b="1" dirty="0" smtClean="0">
                <a:latin typeface="Calibri" pitchFamily="34" charset="0"/>
                <a:cs typeface="Arial" pitchFamily="34" charset="0"/>
              </a:rPr>
              <a:t>:</a:t>
            </a:r>
            <a:r>
              <a:rPr lang="fr-FR" sz="2000" dirty="0" smtClean="0"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323528" y="476672"/>
            <a:ext cx="88204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Un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CORPS NOIR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un modèle de corps qui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ABSORBE LA TOTALITE du rayonnement électromagnétique qu’il reçoit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323528" y="1187027"/>
            <a:ext cx="8712968" cy="108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Pour qu’un corps noir soit à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équilibre thermique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),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doit émettre un rayonnement dont l’énergie est égale à celle qu’il a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absor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endParaRPr lang="fr-FR" sz="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bée ;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05027" y="1943526"/>
            <a:ext cx="2088232" cy="4195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971600" y="1867974"/>
            <a:ext cx="46037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a donc 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reçu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perdu</a:t>
            </a:r>
            <a:endParaRPr kumimoji="0" lang="fr-FR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32" grpId="0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4283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/>
              <a:t>        Parmi toutes les ondes </a:t>
            </a:r>
            <a:r>
              <a:rPr lang="fr-FR" sz="2000" dirty="0" err="1" smtClean="0"/>
              <a:t>électroma-gnétiques</a:t>
            </a:r>
            <a:r>
              <a:rPr lang="fr-FR" sz="2000" dirty="0" smtClean="0"/>
              <a:t> émises par un corps noir à la température </a:t>
            </a:r>
            <a:r>
              <a:rPr lang="fr-FR" sz="2400" b="1" dirty="0" smtClean="0">
                <a:solidFill>
                  <a:srgbClr val="FF0000"/>
                </a:solidFill>
              </a:rPr>
              <a:t>T</a:t>
            </a:r>
            <a:r>
              <a:rPr lang="fr-FR" sz="2000" dirty="0" smtClean="0"/>
              <a:t> (</a:t>
            </a:r>
            <a:r>
              <a:rPr lang="fr-FR" sz="2000" b="1" dirty="0" smtClean="0">
                <a:solidFill>
                  <a:srgbClr val="006600"/>
                </a:solidFill>
              </a:rPr>
              <a:t>en K</a:t>
            </a:r>
            <a:r>
              <a:rPr lang="fr-FR" sz="2000" dirty="0" smtClean="0"/>
              <a:t>), celle émise avec la plus grande intensité est caractérisée par une longueur d’onde </a:t>
            </a:r>
            <a:r>
              <a:rPr lang="fr-FR" sz="2400" b="1" dirty="0" err="1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fr-FR" sz="2400" b="1" baseline="-25000" dirty="0" err="1" smtClean="0">
                <a:solidFill>
                  <a:srgbClr val="FF0000"/>
                </a:solidFill>
              </a:rPr>
              <a:t>max</a:t>
            </a:r>
            <a:r>
              <a:rPr lang="fr-FR" sz="2000" dirty="0" smtClean="0"/>
              <a:t> (</a:t>
            </a:r>
            <a:r>
              <a:rPr lang="fr-FR" sz="2000" b="1" dirty="0" smtClean="0">
                <a:solidFill>
                  <a:srgbClr val="006600"/>
                </a:solidFill>
              </a:rPr>
              <a:t>en m</a:t>
            </a:r>
            <a:r>
              <a:rPr lang="fr-FR" sz="2000" dirty="0" smtClean="0"/>
              <a:t>) vérifiant la relation :</a:t>
            </a:r>
            <a:endParaRPr lang="fr-FR" sz="2000" dirty="0"/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0"/>
            <a:ext cx="4608512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7545" y="2492896"/>
            <a:ext cx="3312368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9552" y="2599628"/>
            <a:ext cx="1944216" cy="469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 ×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k</a:t>
            </a:r>
            <a:r>
              <a:rPr kumimoji="0" lang="fr-FR" sz="2400" b="1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83768" y="2492896"/>
            <a:ext cx="1250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6838" lvl="1" algn="ctr" fontAlgn="base">
              <a:spcBef>
                <a:spcPct val="0"/>
              </a:spcBef>
            </a:pPr>
            <a:r>
              <a:rPr lang="fr-FR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(Formule </a:t>
            </a:r>
          </a:p>
          <a:p>
            <a:pPr marL="96838" lvl="1" algn="ctr" fontAlgn="base">
              <a:spcBef>
                <a:spcPct val="0"/>
              </a:spcBef>
            </a:pPr>
            <a:r>
              <a:rPr lang="fr-FR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fournie)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20080" y="3140968"/>
            <a:ext cx="313184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 k = 2,89.10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K.m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378904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Loi de Stefan-Boltzmann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 Le flux thermique surfacique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  <a:sym typeface="Wingdings" pitchFamily="2" charset="2"/>
              </a:rPr>
              <a:t>j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(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en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W.m</a:t>
            </a:r>
            <a:r>
              <a:rPr kumimoji="0" lang="fr-FR" sz="24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-2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) rayonné par la surface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(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en m</a:t>
            </a:r>
            <a:r>
              <a:rPr kumimoji="0" lang="fr-FR" sz="24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) d’un corps noir à la température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(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en K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) vaut :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4644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000" dirty="0" smtClean="0">
                <a:solidFill>
                  <a:prstClr val="black"/>
                </a:solidFill>
                <a:latin typeface="Bookman Old Style" pitchFamily="18" charset="0"/>
                <a:sym typeface="Wingdings"/>
              </a:rPr>
              <a:t></a:t>
            </a:r>
            <a:r>
              <a:rPr lang="fr-FR" sz="2000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fr-FR" sz="2000" b="1" i="1" u="sng" dirty="0" smtClean="0">
                <a:solidFill>
                  <a:prstClr val="black"/>
                </a:solidFill>
                <a:latin typeface="Bookman Old Style" pitchFamily="18" charset="0"/>
              </a:rPr>
              <a:t>Loi de déplacement de WIEN</a:t>
            </a:r>
            <a:r>
              <a:rPr lang="fr-FR" sz="2000" dirty="0" smtClean="0">
                <a:solidFill>
                  <a:prstClr val="black"/>
                </a:solidFill>
                <a:latin typeface="Bookman Old Style" pitchFamily="18" charset="0"/>
              </a:rPr>
              <a:t> :      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9512" y="4631108"/>
            <a:ext cx="8784976" cy="73165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23528" y="4703116"/>
            <a:ext cx="2088233" cy="5156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latin typeface="Symbol" pitchFamily="18" charset="2"/>
              </a:rPr>
              <a:t>j</a:t>
            </a:r>
            <a:r>
              <a:rPr lang="fr-FR" sz="2400" b="1" dirty="0" smtClean="0"/>
              <a:t> = </a:t>
            </a:r>
            <a:r>
              <a:rPr lang="fr-FR" sz="2400" b="1" dirty="0" smtClean="0">
                <a:latin typeface="Symbol" pitchFamily="18" charset="2"/>
              </a:rPr>
              <a:t>s</a:t>
            </a:r>
            <a:r>
              <a:rPr lang="fr-FR" sz="2400" b="1" dirty="0" smtClean="0"/>
              <a:t> × T</a:t>
            </a:r>
            <a:r>
              <a:rPr lang="fr-FR" sz="2400" b="1" baseline="30000" dirty="0" smtClean="0"/>
              <a:t>4</a:t>
            </a:r>
            <a:endParaRPr kumimoji="0" lang="fr-FR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28184" y="4714691"/>
            <a:ext cx="2915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 lvl="1" algn="ctr" fontAlgn="base">
              <a:spcBef>
                <a:spcPct val="0"/>
              </a:spcBef>
            </a:pPr>
            <a:r>
              <a:rPr lang="fr-FR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(Formule fournie)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483768" y="4642683"/>
            <a:ext cx="403244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avec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5,67.10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8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W.m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.K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4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5816" y="4930715"/>
            <a:ext cx="3929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(constante de Stefan-Boltzmann)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5534561"/>
            <a:ext cx="91440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7 :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Effet de serre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En hiver, on estime le flux thermique surfacique provenant du Soleil et absorbé par le sol à </a:t>
            </a:r>
            <a:r>
              <a:rPr lang="fr-FR" sz="2000" b="1" dirty="0" err="1" smtClean="0">
                <a:latin typeface="Symbol" pitchFamily="18" charset="2"/>
                <a:cs typeface="Times New Roman" pitchFamily="18" charset="0"/>
              </a:rPr>
              <a:t>j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solaire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 reçu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290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W.m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 – 2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En assimilant le sol à un corps noir, déterminer sa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tem-pérature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sol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une fois l’équilibre thermique atteint.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10" grpId="0" animBg="1"/>
      <p:bldP spid="11" grpId="0" animBg="1"/>
      <p:bldP spid="12" grpId="0"/>
      <p:bldP spid="13" grpId="0"/>
      <p:bldP spid="14" grpId="0"/>
      <p:bldP spid="819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788024" y="5013176"/>
            <a:ext cx="3456384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Image 3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24944"/>
            <a:ext cx="30243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788024" y="404664"/>
            <a:ext cx="4032448" cy="10081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9552" y="404664"/>
            <a:ext cx="3312368" cy="10081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259632" y="476672"/>
            <a:ext cx="1944216" cy="469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 ×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k</a:t>
            </a:r>
            <a:r>
              <a:rPr kumimoji="0" lang="fr-FR" sz="2400" b="1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3568" y="980728"/>
            <a:ext cx="313184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k = 2,89.10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K.m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860032" y="0"/>
            <a:ext cx="3923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Loi de Stefan-Boltzmann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644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000" dirty="0" smtClean="0">
                <a:solidFill>
                  <a:prstClr val="black"/>
                </a:solidFill>
                <a:latin typeface="Bookman Old Style" pitchFamily="18" charset="0"/>
                <a:sym typeface="Wingdings"/>
              </a:rPr>
              <a:t></a:t>
            </a:r>
            <a:r>
              <a:rPr lang="fr-FR" sz="2000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fr-FR" sz="2000" b="1" i="1" u="sng" dirty="0" smtClean="0">
                <a:solidFill>
                  <a:prstClr val="black"/>
                </a:solidFill>
                <a:latin typeface="Bookman Old Style" pitchFamily="18" charset="0"/>
              </a:rPr>
              <a:t>Loi de déplacement de WIEN</a:t>
            </a:r>
            <a:r>
              <a:rPr lang="fr-FR" sz="2000" dirty="0" smtClean="0">
                <a:solidFill>
                  <a:prstClr val="black"/>
                </a:solidFill>
                <a:latin typeface="Bookman Old Style" pitchFamily="18" charset="0"/>
              </a:rPr>
              <a:t> :     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96136" y="476672"/>
            <a:ext cx="2088233" cy="5156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latin typeface="Symbol" pitchFamily="18" charset="2"/>
              </a:rPr>
              <a:t>j</a:t>
            </a:r>
            <a:r>
              <a:rPr lang="fr-FR" sz="2400" b="1" dirty="0" smtClean="0"/>
              <a:t> = </a:t>
            </a:r>
            <a:r>
              <a:rPr lang="fr-FR" sz="2400" b="1" dirty="0" smtClean="0">
                <a:latin typeface="Symbol" pitchFamily="18" charset="2"/>
              </a:rPr>
              <a:t>s</a:t>
            </a:r>
            <a:r>
              <a:rPr lang="fr-FR" sz="2400" b="1" dirty="0" smtClean="0"/>
              <a:t> × T</a:t>
            </a:r>
            <a:r>
              <a:rPr lang="fr-FR" sz="2400" b="1" baseline="30000" dirty="0" smtClean="0"/>
              <a:t>4</a:t>
            </a:r>
            <a:endParaRPr kumimoji="0" lang="fr-FR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860032" y="1052736"/>
            <a:ext cx="403244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avec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5,67.10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8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W.m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.K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4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716016" y="6165304"/>
            <a:ext cx="3240360" cy="5040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sol</a:t>
            </a:r>
            <a:r>
              <a:rPr kumimoji="0" lang="fr-FR" sz="24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=  267 K  (– 6</a:t>
            </a:r>
            <a:r>
              <a:rPr kumimoji="0" lang="fr-FR" sz="24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°C)</a:t>
            </a:r>
            <a:endParaRPr kumimoji="0" lang="fr-FR" sz="32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3843432"/>
            <a:ext cx="1296144" cy="109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solaire reçu par le sol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42075" y="4941168"/>
            <a:ext cx="1898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solaire reçu</a:t>
            </a:r>
            <a:endParaRPr lang="fr-FR" sz="2400" dirty="0"/>
          </a:p>
        </p:txBody>
      </p:sp>
      <p:sp>
        <p:nvSpPr>
          <p:cNvPr id="27" name="Rectangle 26"/>
          <p:cNvSpPr/>
          <p:nvPr/>
        </p:nvSpPr>
        <p:spPr>
          <a:xfrm>
            <a:off x="6516216" y="5517232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s</a:t>
            </a:r>
            <a:endParaRPr lang="fr-FR" sz="2400" dirty="0">
              <a:solidFill>
                <a:srgbClr val="0070C0"/>
              </a:solidFill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5940152" y="5517232"/>
            <a:ext cx="16561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renthèses 28"/>
          <p:cNvSpPr/>
          <p:nvPr/>
        </p:nvSpPr>
        <p:spPr>
          <a:xfrm>
            <a:off x="5796136" y="5085184"/>
            <a:ext cx="1944216" cy="864096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7740352" y="5013176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1/4</a:t>
            </a:r>
            <a:endParaRPr lang="fr-FR" dirty="0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179512" y="6093296"/>
            <a:ext cx="1944216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8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</a:t>
            </a:r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0" y="1484784"/>
            <a:ext cx="91440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7 :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Effet de serre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En hiver, on estime le flux thermique surfacique provenant du Soleil et absorbé par le sol à </a:t>
            </a:r>
            <a:r>
              <a:rPr lang="fr-FR" sz="2000" b="1" dirty="0" err="1" smtClean="0">
                <a:latin typeface="Symbol" pitchFamily="18" charset="2"/>
                <a:cs typeface="Times New Roman" pitchFamily="18" charset="0"/>
              </a:rPr>
              <a:t>j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solaire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 reçu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290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W.m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 – 2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En assimilant le sol à un corps noir, déterminer sa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tem-pérature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sol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une fois l’équilibre thermique atteint.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Flèche vers le bas 35"/>
          <p:cNvSpPr/>
          <p:nvPr/>
        </p:nvSpPr>
        <p:spPr>
          <a:xfrm>
            <a:off x="1187624" y="3933056"/>
            <a:ext cx="360040" cy="136815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 vers le bas 38"/>
          <p:cNvSpPr/>
          <p:nvPr/>
        </p:nvSpPr>
        <p:spPr>
          <a:xfrm flipV="1">
            <a:off x="1907704" y="3933056"/>
            <a:ext cx="360040" cy="1376536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2195736" y="4149080"/>
            <a:ext cx="1296144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émis par le sol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347864" y="2852936"/>
            <a:ext cx="5796136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sol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Pour que le sol soit à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équilibre thermique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faut que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779912" y="3789040"/>
            <a:ext cx="53640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solaire reçu par le sol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émis par le sol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851921" y="5229200"/>
            <a:ext cx="2016224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 :    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sol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779912" y="4376464"/>
            <a:ext cx="55594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solaire reçu par le sol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s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sol</a:t>
            </a:r>
            <a:r>
              <a:rPr kumimoji="0" lang="fr-FR" sz="2800" b="1" i="0" u="none" strike="noStrike" cap="none" normalizeH="0" baseline="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4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483768" y="5805264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290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979712" y="6334780"/>
            <a:ext cx="1816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5,67.10 </a:t>
            </a:r>
            <a:r>
              <a:rPr lang="fr-FR" sz="28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8</a:t>
            </a:r>
            <a:endParaRPr lang="fr-FR" sz="2400" dirty="0">
              <a:solidFill>
                <a:srgbClr val="0070C0"/>
              </a:solidFill>
            </a:endParaRPr>
          </a:p>
        </p:txBody>
      </p:sp>
      <p:cxnSp>
        <p:nvCxnSpPr>
          <p:cNvPr id="50" name="Connecteur droit 49"/>
          <p:cNvCxnSpPr/>
          <p:nvPr/>
        </p:nvCxnSpPr>
        <p:spPr>
          <a:xfrm>
            <a:off x="2065156" y="6362164"/>
            <a:ext cx="165618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arenthèses 50"/>
          <p:cNvSpPr/>
          <p:nvPr/>
        </p:nvSpPr>
        <p:spPr>
          <a:xfrm>
            <a:off x="1921140" y="5930116"/>
            <a:ext cx="1944216" cy="864096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865356" y="5858108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1/4</a:t>
            </a:r>
            <a:endParaRPr lang="fr-F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172" grpId="0" animBg="1"/>
      <p:bldP spid="21" grpId="0"/>
      <p:bldP spid="26" grpId="0"/>
      <p:bldP spid="27" grpId="0"/>
      <p:bldP spid="29" grpId="0" animBg="1"/>
      <p:bldP spid="30" grpId="0"/>
      <p:bldP spid="33" grpId="0"/>
      <p:bldP spid="36" grpId="0" animBg="1"/>
      <p:bldP spid="39" grpId="0" animBg="1"/>
      <p:bldP spid="40" grpId="0"/>
      <p:bldP spid="2051" grpId="0"/>
      <p:bldP spid="2052" grpId="0"/>
      <p:bldP spid="41" grpId="0"/>
      <p:bldP spid="48" grpId="0"/>
      <p:bldP spid="49" grpId="0"/>
      <p:bldP spid="51" grpId="0" animBg="1"/>
      <p:bldP spid="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724300" y="5917289"/>
            <a:ext cx="1944216" cy="9087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4788024" y="3356992"/>
            <a:ext cx="3456384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Image 3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0243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788024" y="404664"/>
            <a:ext cx="4032448" cy="10081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9552" y="404664"/>
            <a:ext cx="3312368" cy="10081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259632" y="476672"/>
            <a:ext cx="1944216" cy="469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 ×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k</a:t>
            </a:r>
            <a:r>
              <a:rPr kumimoji="0" lang="fr-FR" sz="2400" b="1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3568" y="980728"/>
            <a:ext cx="313184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k = 2,89.10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K.m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860032" y="0"/>
            <a:ext cx="3923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Loi de Stefan-Boltzmann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644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000" dirty="0" smtClean="0">
                <a:solidFill>
                  <a:prstClr val="black"/>
                </a:solidFill>
                <a:latin typeface="Bookman Old Style" pitchFamily="18" charset="0"/>
                <a:sym typeface="Wingdings"/>
              </a:rPr>
              <a:t></a:t>
            </a:r>
            <a:r>
              <a:rPr lang="fr-FR" sz="2000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fr-FR" sz="2000" b="1" i="1" u="sng" dirty="0" smtClean="0">
                <a:solidFill>
                  <a:prstClr val="black"/>
                </a:solidFill>
                <a:latin typeface="Bookman Old Style" pitchFamily="18" charset="0"/>
              </a:rPr>
              <a:t>Loi de déplacement de WIEN</a:t>
            </a:r>
            <a:r>
              <a:rPr lang="fr-FR" sz="2000" dirty="0" smtClean="0">
                <a:solidFill>
                  <a:prstClr val="black"/>
                </a:solidFill>
                <a:latin typeface="Bookman Old Style" pitchFamily="18" charset="0"/>
              </a:rPr>
              <a:t> :     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96136" y="476672"/>
            <a:ext cx="2088233" cy="5156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latin typeface="Symbol" pitchFamily="18" charset="2"/>
              </a:rPr>
              <a:t>j</a:t>
            </a:r>
            <a:r>
              <a:rPr lang="fr-FR" sz="2400" b="1" dirty="0" smtClean="0"/>
              <a:t> = </a:t>
            </a:r>
            <a:r>
              <a:rPr lang="fr-FR" sz="2400" b="1" dirty="0" smtClean="0">
                <a:latin typeface="Symbol" pitchFamily="18" charset="2"/>
              </a:rPr>
              <a:t>s</a:t>
            </a:r>
            <a:r>
              <a:rPr lang="fr-FR" sz="2400" b="1" dirty="0" smtClean="0"/>
              <a:t> × T</a:t>
            </a:r>
            <a:r>
              <a:rPr lang="fr-FR" sz="2400" b="1" baseline="30000" dirty="0" smtClean="0"/>
              <a:t>4</a:t>
            </a:r>
            <a:endParaRPr kumimoji="0" lang="fr-FR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860032" y="1052736"/>
            <a:ext cx="403244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avec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5,67.10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8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W.m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.K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4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716016" y="4528284"/>
            <a:ext cx="3240360" cy="5040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400" b="1" i="0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sol</a:t>
            </a:r>
            <a:r>
              <a:rPr kumimoji="0" lang="fr-FR" sz="24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=  267 K  (– 6</a:t>
            </a:r>
            <a:r>
              <a:rPr kumimoji="0" lang="fr-FR" sz="24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°C)</a:t>
            </a:r>
            <a:endParaRPr kumimoji="0" lang="fr-FR" sz="32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420888"/>
            <a:ext cx="1296144" cy="109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solaire reçu par le sol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004" y="6180813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D’après la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loi de Wien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5842075" y="3284984"/>
            <a:ext cx="1898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solaire reçu</a:t>
            </a:r>
            <a:endParaRPr lang="fr-FR" sz="2400" dirty="0"/>
          </a:p>
        </p:txBody>
      </p:sp>
      <p:sp>
        <p:nvSpPr>
          <p:cNvPr id="27" name="Rectangle 26"/>
          <p:cNvSpPr/>
          <p:nvPr/>
        </p:nvSpPr>
        <p:spPr>
          <a:xfrm>
            <a:off x="6516216" y="3861048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s</a:t>
            </a:r>
            <a:endParaRPr lang="fr-FR" sz="2400" dirty="0">
              <a:solidFill>
                <a:srgbClr val="0070C0"/>
              </a:solidFill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5940152" y="3861048"/>
            <a:ext cx="16561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renthèses 28"/>
          <p:cNvSpPr/>
          <p:nvPr/>
        </p:nvSpPr>
        <p:spPr>
          <a:xfrm>
            <a:off x="5796136" y="3429000"/>
            <a:ext cx="1944216" cy="864096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7740352" y="3356992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1/4</a:t>
            </a:r>
            <a:endParaRPr lang="fr-FR" dirty="0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179512" y="4456276"/>
            <a:ext cx="1944216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lèche vers le bas 35"/>
          <p:cNvSpPr/>
          <p:nvPr/>
        </p:nvSpPr>
        <p:spPr>
          <a:xfrm>
            <a:off x="1187624" y="2420888"/>
            <a:ext cx="360040" cy="136815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 vers le bas 38"/>
          <p:cNvSpPr/>
          <p:nvPr/>
        </p:nvSpPr>
        <p:spPr>
          <a:xfrm flipV="1">
            <a:off x="1907704" y="2420888"/>
            <a:ext cx="360040" cy="1376536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2195736" y="2636912"/>
            <a:ext cx="1296144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émis par le sol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563888" y="1412776"/>
            <a:ext cx="5580112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sol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Pour que le sol soit à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équilibre thermique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faut que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779912" y="2348880"/>
            <a:ext cx="53640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solaire reçu par le sol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émis par le sol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851921" y="3573016"/>
            <a:ext cx="2016224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 :    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sol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779912" y="2852936"/>
            <a:ext cx="55594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solaire reçu par le sol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s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sol</a:t>
            </a:r>
            <a:r>
              <a:rPr kumimoji="0" lang="fr-FR" sz="2800" b="1" i="0" u="none" strike="noStrike" cap="none" normalizeH="0" baseline="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4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339752" y="4221088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290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979712" y="4750604"/>
            <a:ext cx="1582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5,67.10 </a:t>
            </a:r>
            <a:r>
              <a:rPr lang="fr-FR" sz="24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8</a:t>
            </a:r>
            <a:endParaRPr lang="fr-FR" sz="2000" dirty="0">
              <a:solidFill>
                <a:srgbClr val="0070C0"/>
              </a:solidFill>
            </a:endParaRPr>
          </a:p>
        </p:txBody>
      </p:sp>
      <p:cxnSp>
        <p:nvCxnSpPr>
          <p:cNvPr id="50" name="Connecteur droit 49"/>
          <p:cNvCxnSpPr/>
          <p:nvPr/>
        </p:nvCxnSpPr>
        <p:spPr>
          <a:xfrm>
            <a:off x="2065156" y="4725144"/>
            <a:ext cx="149873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arenthèses 50"/>
          <p:cNvSpPr/>
          <p:nvPr/>
        </p:nvSpPr>
        <p:spPr>
          <a:xfrm>
            <a:off x="1921140" y="4293096"/>
            <a:ext cx="1786764" cy="864096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707904" y="4149080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1/4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0" y="5174414"/>
            <a:ext cx="91440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b)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Dans quel domaine d’ondes électromagnétiques se situe le principal rayonnement émis par le sol ?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020444" y="5856398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051420" y="6385914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Connecteur droit 56"/>
          <p:cNvCxnSpPr/>
          <p:nvPr/>
        </p:nvCxnSpPr>
        <p:spPr>
          <a:xfrm>
            <a:off x="3876428" y="6360454"/>
            <a:ext cx="72008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2724300" y="6097882"/>
            <a:ext cx="1224136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4932040" y="6102007"/>
            <a:ext cx="1944216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703474" y="5866819"/>
            <a:ext cx="161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2,89.10</a:t>
            </a:r>
            <a:r>
              <a:rPr lang="fr-FR" sz="24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185138" y="6396335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267</a:t>
            </a:r>
            <a:endParaRPr lang="fr-FR" sz="2000" dirty="0">
              <a:solidFill>
                <a:srgbClr val="0070C0"/>
              </a:solidFill>
            </a:endParaRPr>
          </a:p>
        </p:txBody>
      </p:sp>
      <p:cxnSp>
        <p:nvCxnSpPr>
          <p:cNvPr id="64" name="Connecteur droit 63"/>
          <p:cNvCxnSpPr/>
          <p:nvPr/>
        </p:nvCxnSpPr>
        <p:spPr>
          <a:xfrm>
            <a:off x="6817684" y="6370875"/>
            <a:ext cx="149873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22" grpId="0"/>
      <p:bldP spid="46" grpId="0" animBg="1"/>
      <p:bldP spid="55" grpId="0"/>
      <p:bldP spid="56" grpId="0"/>
      <p:bldP spid="58" grpId="0"/>
      <p:bldP spid="61" grpId="0"/>
      <p:bldP spid="62" grpId="0"/>
      <p:bldP spid="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664296" y="717204"/>
            <a:ext cx="1944216" cy="9087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7052" y="2405812"/>
            <a:ext cx="3528392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980728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D’après la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loi de Wien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fr-FR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b)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Dans quel domaine d’ondes électromagnétiques se situe le principal rayonnement émis par le sol ?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0440" y="656313"/>
            <a:ext cx="381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91416" y="1185829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3816424" y="1160369"/>
            <a:ext cx="72008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664296" y="897797"/>
            <a:ext cx="1224136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4932040" y="1052736"/>
            <a:ext cx="1944216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03474" y="817548"/>
            <a:ext cx="161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2,89.10</a:t>
            </a:r>
            <a:r>
              <a:rPr lang="fr-FR" sz="24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85138" y="1347064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267</a:t>
            </a:r>
            <a:endParaRPr lang="fr-FR" sz="2000" dirty="0">
              <a:solidFill>
                <a:srgbClr val="0070C0"/>
              </a:solidFill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6817684" y="1321604"/>
            <a:ext cx="149873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4788024" y="1844824"/>
            <a:ext cx="4355976" cy="5040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err="1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400" b="1" i="0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4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=  1,08.10</a:t>
            </a:r>
            <a:r>
              <a:rPr kumimoji="0" lang="fr-FR" sz="2400" b="1" i="0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–</a:t>
            </a:r>
            <a:r>
              <a:rPr kumimoji="0" lang="fr-FR" sz="24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5</a:t>
            </a:r>
            <a:r>
              <a:rPr kumimoji="0" lang="fr-FR" sz="24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m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(10,8 µm</a:t>
            </a:r>
            <a:r>
              <a:rPr kumimoji="0" lang="fr-FR" sz="24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32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51520" y="1844824"/>
            <a:ext cx="44279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  <a:sym typeface="Wingdings 3"/>
              </a:rPr>
              <a:t> </a:t>
            </a:r>
            <a:r>
              <a:rPr kumimoji="0" lang="fr-FR" sz="24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400" b="1" i="0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appartient au domaine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l’infrarouge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[800 nm ; 100 µm]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endParaRPr kumimoji="0" lang="fr-FR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0" y="2780928"/>
            <a:ext cx="4572000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c)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Une vitre plane et horizontale est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dis-posée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à quelques mètres au-dessus du sol. Elle est totalement transparente au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rayon-nement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solaire. En revanche, elle se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com-porte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comme un corps noir dans le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domai-ne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d’ondes électromagnétiques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principale-ment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émis par le sol. Déterminer la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tempé-rature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sol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du sol une fois l’équilibre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ther-mique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atteint pour le sol et pour la vitre.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Flèche vers le bas 27"/>
          <p:cNvSpPr/>
          <p:nvPr/>
        </p:nvSpPr>
        <p:spPr>
          <a:xfrm flipV="1">
            <a:off x="6372200" y="5085184"/>
            <a:ext cx="360040" cy="1088504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6588224" y="5517232"/>
            <a:ext cx="2339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émis par le sol</a:t>
            </a:r>
          </a:p>
        </p:txBody>
      </p:sp>
      <p:grpSp>
        <p:nvGrpSpPr>
          <p:cNvPr id="27" name="Groupe 26"/>
          <p:cNvGrpSpPr/>
          <p:nvPr/>
        </p:nvGrpSpPr>
        <p:grpSpPr>
          <a:xfrm>
            <a:off x="4596383" y="4836993"/>
            <a:ext cx="1559793" cy="1472327"/>
            <a:chOff x="4596383" y="4836993"/>
            <a:chExt cx="1559793" cy="1472327"/>
          </a:xfrm>
        </p:grpSpPr>
        <p:sp>
          <p:nvSpPr>
            <p:cNvPr id="26" name="Rectangle 25"/>
            <p:cNvSpPr/>
            <p:nvPr/>
          </p:nvSpPr>
          <p:spPr>
            <a:xfrm>
              <a:off x="4596383" y="4836993"/>
              <a:ext cx="1296144" cy="10977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800" b="1" dirty="0" smtClean="0">
                  <a:solidFill>
                    <a:srgbClr val="FF0000"/>
                  </a:solidFill>
                  <a:latin typeface="Symbol" pitchFamily="18" charset="2"/>
                  <a:cs typeface="Arial" pitchFamily="34" charset="0"/>
                </a:rPr>
                <a:t>j</a:t>
              </a:r>
              <a:r>
                <a:rPr lang="fr-FR" sz="2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8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solaire reçu par le sol</a:t>
              </a:r>
            </a:p>
          </p:txBody>
        </p:sp>
        <p:sp>
          <p:nvSpPr>
            <p:cNvPr id="30" name="Flèche vers le bas 29"/>
            <p:cNvSpPr/>
            <p:nvPr/>
          </p:nvSpPr>
          <p:spPr>
            <a:xfrm>
              <a:off x="5796136" y="5006826"/>
              <a:ext cx="360040" cy="130249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5868144" y="3501008"/>
            <a:ext cx="216024" cy="11521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vers le bas 32"/>
          <p:cNvSpPr/>
          <p:nvPr/>
        </p:nvSpPr>
        <p:spPr>
          <a:xfrm flipV="1">
            <a:off x="6948264" y="3789040"/>
            <a:ext cx="360040" cy="87248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vers le bas 33"/>
          <p:cNvSpPr/>
          <p:nvPr/>
        </p:nvSpPr>
        <p:spPr>
          <a:xfrm>
            <a:off x="6948264" y="5013176"/>
            <a:ext cx="360040" cy="64807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7308304" y="3527296"/>
            <a:ext cx="1547664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½ </a:t>
            </a: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émis par la vitre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308304" y="4941168"/>
            <a:ext cx="1547664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½ </a:t>
            </a: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émis par la vitre</a:t>
            </a: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23150" y="5686956"/>
            <a:ext cx="462085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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sol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Pour que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équilibre thermique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soit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atteint au niveau du sol,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faut que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74" grpId="0"/>
      <p:bldP spid="24" grpId="0" animBg="1"/>
      <p:bldP spid="28" grpId="0" animBg="1"/>
      <p:bldP spid="29" grpId="0"/>
      <p:bldP spid="32" grpId="0" animBg="1"/>
      <p:bldP spid="33" grpId="0" animBg="1"/>
      <p:bldP spid="34" grpId="0" animBg="1"/>
      <p:bldP spid="35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/>
          <p:cNvGrpSpPr/>
          <p:nvPr/>
        </p:nvGrpSpPr>
        <p:grpSpPr>
          <a:xfrm>
            <a:off x="179512" y="5949280"/>
            <a:ext cx="7992888" cy="462558"/>
            <a:chOff x="179512" y="5949280"/>
            <a:chExt cx="7992888" cy="462558"/>
          </a:xfrm>
        </p:grpSpPr>
        <p:sp>
          <p:nvSpPr>
            <p:cNvPr id="48" name="Rectangle 47"/>
            <p:cNvSpPr/>
            <p:nvPr/>
          </p:nvSpPr>
          <p:spPr>
            <a:xfrm>
              <a:off x="1691680" y="5949280"/>
              <a:ext cx="504056" cy="4320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987824" y="5949280"/>
              <a:ext cx="504056" cy="4320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2"/>
            <p:cNvSpPr>
              <a:spLocks noChangeArrowheads="1"/>
            </p:cNvSpPr>
            <p:nvPr/>
          </p:nvSpPr>
          <p:spPr bwMode="auto">
            <a:xfrm>
              <a:off x="179512" y="5949280"/>
              <a:ext cx="7992888" cy="462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r-FR" sz="20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En injectant</a:t>
              </a:r>
              <a:r>
                <a:rPr lang="fr-FR" sz="2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(2)   </a:t>
              </a:r>
              <a:r>
                <a:rPr lang="fr-FR" sz="20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dans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(1)  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, on a donc :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1" name="Image 3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7052" y="-387424"/>
            <a:ext cx="3528392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0" y="-12308"/>
            <a:ext cx="4572000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c)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Une vitre plane et horizontale est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dis-posée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à quelques mètres au-dessus du sol. Elle est totalement transparente au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rayon-nement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solaire. En revanche, elle se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com-porte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comme un corps noir dans le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domai-ne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d’ondes électromagnétiques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principale-ment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émis par le sol. Déterminer la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tempé-rature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sol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du sol une fois l’équilibre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ther-mique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atteint pour le sol et pour la vitre.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96383" y="2043757"/>
            <a:ext cx="1296144" cy="109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solaire reçu par le sol</a:t>
            </a:r>
          </a:p>
        </p:txBody>
      </p:sp>
      <p:sp>
        <p:nvSpPr>
          <p:cNvPr id="28" name="Flèche vers le bas 27"/>
          <p:cNvSpPr/>
          <p:nvPr/>
        </p:nvSpPr>
        <p:spPr>
          <a:xfrm flipV="1">
            <a:off x="6372200" y="2291948"/>
            <a:ext cx="360040" cy="1088504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6588224" y="2723996"/>
            <a:ext cx="2339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émis par le sol</a:t>
            </a:r>
          </a:p>
        </p:txBody>
      </p:sp>
      <p:sp>
        <p:nvSpPr>
          <p:cNvPr id="30" name="Flèche vers le bas 29"/>
          <p:cNvSpPr/>
          <p:nvPr/>
        </p:nvSpPr>
        <p:spPr>
          <a:xfrm>
            <a:off x="5796136" y="2213590"/>
            <a:ext cx="360040" cy="130249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5868144" y="707772"/>
            <a:ext cx="216024" cy="11521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vers le bas 32"/>
          <p:cNvSpPr/>
          <p:nvPr/>
        </p:nvSpPr>
        <p:spPr>
          <a:xfrm flipV="1">
            <a:off x="6948264" y="995804"/>
            <a:ext cx="360040" cy="87248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vers le bas 33"/>
          <p:cNvSpPr/>
          <p:nvPr/>
        </p:nvSpPr>
        <p:spPr>
          <a:xfrm>
            <a:off x="6948264" y="2219940"/>
            <a:ext cx="360040" cy="64807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7308304" y="734060"/>
            <a:ext cx="1547664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½ </a:t>
            </a: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émis par la vitre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308304" y="2147932"/>
            <a:ext cx="1547664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½ </a:t>
            </a: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émis par la vitre</a:t>
            </a: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179512" y="2921818"/>
            <a:ext cx="45720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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sol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Pour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équilibre thermique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soit atteint au niveau du sol, il faut que :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95536" y="4005064"/>
            <a:ext cx="89644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solaire reçu par le sol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½ </a:t>
            </a: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émis par la vitre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émis par le sol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3793" y="2924944"/>
            <a:ext cx="45719" cy="158417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179512" y="4653136"/>
            <a:ext cx="896448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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vitre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équilibre thermique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soit atteint au niveau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la vitre,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faut que 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2267744" y="5373216"/>
            <a:ext cx="89644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émis par le sol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émis par la vitre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33793" y="4656262"/>
            <a:ext cx="45719" cy="12210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216024" y="6248672"/>
            <a:ext cx="8964488" cy="6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solaire reçu par le sol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½ </a:t>
            </a: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émis par le sol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émis par le sol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948264" y="5517232"/>
            <a:ext cx="497252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(2)</a:t>
            </a:r>
            <a:endParaRPr lang="fr-FR" dirty="0"/>
          </a:p>
        </p:txBody>
      </p:sp>
      <p:sp>
        <p:nvSpPr>
          <p:cNvPr id="47" name="Rectangle 46"/>
          <p:cNvSpPr/>
          <p:nvPr/>
        </p:nvSpPr>
        <p:spPr>
          <a:xfrm>
            <a:off x="8460432" y="4077072"/>
            <a:ext cx="497252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(1)</a:t>
            </a:r>
            <a:endParaRPr lang="fr-FR" dirty="0"/>
          </a:p>
        </p:txBody>
      </p:sp>
      <p:sp>
        <p:nvSpPr>
          <p:cNvPr id="38" name="Rectangle à coins arrondis 37"/>
          <p:cNvSpPr/>
          <p:nvPr/>
        </p:nvSpPr>
        <p:spPr>
          <a:xfrm>
            <a:off x="4572000" y="5517232"/>
            <a:ext cx="2304256" cy="432048"/>
          </a:xfrm>
          <a:prstGeom prst="round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3995936" y="4149080"/>
            <a:ext cx="2160240" cy="432048"/>
          </a:xfrm>
          <a:prstGeom prst="round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0" name="Connecteur droit avec flèche 49"/>
          <p:cNvCxnSpPr>
            <a:stCxn id="43" idx="2"/>
            <a:endCxn id="38" idx="0"/>
          </p:cNvCxnSpPr>
          <p:nvPr/>
        </p:nvCxnSpPr>
        <p:spPr>
          <a:xfrm>
            <a:off x="5076056" y="4581128"/>
            <a:ext cx="648072" cy="936104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1" grpId="0"/>
      <p:bldP spid="42" grpId="0" animBg="1"/>
      <p:bldP spid="44" grpId="0"/>
      <p:bldP spid="46" grpId="0" animBg="1"/>
      <p:bldP spid="47" grpId="0" animBg="1"/>
      <p:bldP spid="38" grpId="0" animBg="1"/>
      <p:bldP spid="38" grpId="1" animBg="1"/>
      <p:bldP spid="43" grpId="0" animBg="1"/>
      <p:bldP spid="4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41498"/>
            <a:ext cx="896448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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sol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Pour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équilibre thermique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soit atteint au niveau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sol,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faut que 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536" y="764704"/>
            <a:ext cx="89644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solaire reçu par le sol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½ </a:t>
            </a: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émis par la vitre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émis par le sol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793" y="44624"/>
            <a:ext cx="45719" cy="122413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9512" y="1412776"/>
            <a:ext cx="896448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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vitre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équilibre thermique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soit atteint au niveau de la vitre, il faut que 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67744" y="2132856"/>
            <a:ext cx="89644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émis par le sol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émis par la vitre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793" y="1415902"/>
            <a:ext cx="45719" cy="12210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16024" y="3008312"/>
            <a:ext cx="89644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solaire reçu par le sol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½ </a:t>
            </a: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émis par le sol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émis par le sol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48264" y="2276872"/>
            <a:ext cx="497252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(2)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8604448" y="836712"/>
            <a:ext cx="497252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(1)</a:t>
            </a:r>
            <a:endParaRPr lang="fr-FR" dirty="0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915816" y="3573016"/>
            <a:ext cx="6372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solaire reçu par le sol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½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mbol" pitchFamily="18" charset="2"/>
                <a:cs typeface="Arial" pitchFamily="34" charset="0"/>
              </a:rPr>
              <a:t>j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émis par le sol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15816" y="4149080"/>
            <a:ext cx="5200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solaire reçu par le sol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½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fr-FR" sz="28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× T’</a:t>
            </a:r>
            <a:r>
              <a:rPr lang="fr-FR" sz="28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sol</a:t>
            </a:r>
            <a:r>
              <a:rPr lang="fr-FR" sz="28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60032" y="4752528"/>
            <a:ext cx="4032448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5039579" y="5904656"/>
            <a:ext cx="3240360" cy="5040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T’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sol</a:t>
            </a:r>
            <a:r>
              <a:rPr kumimoji="0" lang="fr-FR" sz="24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=  318 K  (45</a:t>
            </a:r>
            <a:r>
              <a:rPr kumimoji="0" lang="fr-FR" sz="24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°C)</a:t>
            </a:r>
            <a:endParaRPr kumimoji="0" lang="fr-FR" sz="32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65638" y="4680520"/>
            <a:ext cx="2140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j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solaire reçu</a:t>
            </a:r>
            <a:endParaRPr lang="fr-FR" sz="2400" dirty="0"/>
          </a:p>
        </p:txBody>
      </p:sp>
      <p:sp>
        <p:nvSpPr>
          <p:cNvPr id="20" name="Rectangle 19"/>
          <p:cNvSpPr/>
          <p:nvPr/>
        </p:nvSpPr>
        <p:spPr>
          <a:xfrm>
            <a:off x="6839779" y="5256584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s</a:t>
            </a:r>
            <a:endParaRPr lang="fr-FR" sz="2400" dirty="0">
              <a:solidFill>
                <a:srgbClr val="0070C0"/>
              </a:solidFill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6263715" y="5256584"/>
            <a:ext cx="16561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arenthèses 21"/>
          <p:cNvSpPr/>
          <p:nvPr/>
        </p:nvSpPr>
        <p:spPr>
          <a:xfrm>
            <a:off x="6012160" y="4824536"/>
            <a:ext cx="2304256" cy="864096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8316416" y="4727702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1/4</a:t>
            </a:r>
            <a:endParaRPr lang="fr-FR" dirty="0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323528" y="5832648"/>
            <a:ext cx="1944216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T’</a:t>
            </a:r>
            <a:r>
              <a:rPr lang="fr-FR" sz="28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</a:t>
            </a:r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4067944" y="4968552"/>
            <a:ext cx="2123764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 : 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T’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sol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54702" y="5528807"/>
            <a:ext cx="1394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800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290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03275" y="6074132"/>
            <a:ext cx="1816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5,67.10 </a:t>
            </a:r>
            <a:r>
              <a:rPr lang="fr-FR" sz="28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8</a:t>
            </a:r>
            <a:endParaRPr lang="fr-FR" sz="2400" dirty="0">
              <a:solidFill>
                <a:srgbClr val="0070C0"/>
              </a:solidFill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2388719" y="6101516"/>
            <a:ext cx="165618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renthèses 28"/>
          <p:cNvSpPr/>
          <p:nvPr/>
        </p:nvSpPr>
        <p:spPr>
          <a:xfrm>
            <a:off x="2244703" y="5669468"/>
            <a:ext cx="1944216" cy="864096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88919" y="5597460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1/4</a:t>
            </a:r>
            <a:endParaRPr lang="fr-FR" dirty="0">
              <a:solidFill>
                <a:srgbClr val="002060"/>
              </a:solidFill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179512" y="2678410"/>
            <a:ext cx="7992888" cy="462558"/>
            <a:chOff x="179512" y="5949280"/>
            <a:chExt cx="7992888" cy="462558"/>
          </a:xfrm>
        </p:grpSpPr>
        <p:sp>
          <p:nvSpPr>
            <p:cNvPr id="33" name="Rectangle 32"/>
            <p:cNvSpPr/>
            <p:nvPr/>
          </p:nvSpPr>
          <p:spPr>
            <a:xfrm>
              <a:off x="1691680" y="5949280"/>
              <a:ext cx="504056" cy="4320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87824" y="5949280"/>
              <a:ext cx="504056" cy="4320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2"/>
            <p:cNvSpPr>
              <a:spLocks noChangeArrowheads="1"/>
            </p:cNvSpPr>
            <p:nvPr/>
          </p:nvSpPr>
          <p:spPr bwMode="auto">
            <a:xfrm>
              <a:off x="179512" y="5949280"/>
              <a:ext cx="7992888" cy="462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r-FR" sz="20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En injectant</a:t>
              </a:r>
              <a:r>
                <a:rPr lang="fr-FR" sz="2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(2)   </a:t>
              </a:r>
              <a:r>
                <a:rPr lang="fr-FR" sz="20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dans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(1)  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, on a donc :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Rectangle à coins arrondis 30"/>
          <p:cNvSpPr/>
          <p:nvPr/>
        </p:nvSpPr>
        <p:spPr>
          <a:xfrm>
            <a:off x="4572000" y="2276872"/>
            <a:ext cx="2304256" cy="432048"/>
          </a:xfrm>
          <a:prstGeom prst="round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à coins arrondis 35"/>
          <p:cNvSpPr/>
          <p:nvPr/>
        </p:nvSpPr>
        <p:spPr>
          <a:xfrm>
            <a:off x="3995936" y="908720"/>
            <a:ext cx="2160240" cy="432048"/>
          </a:xfrm>
          <a:prstGeom prst="round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avec flèche 37"/>
          <p:cNvCxnSpPr>
            <a:stCxn id="36" idx="2"/>
            <a:endCxn id="31" idx="0"/>
          </p:cNvCxnSpPr>
          <p:nvPr/>
        </p:nvCxnSpPr>
        <p:spPr>
          <a:xfrm>
            <a:off x="5076056" y="1340768"/>
            <a:ext cx="648072" cy="936104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 animBg="1"/>
      <p:bldP spid="18" grpId="0" animBg="1"/>
      <p:bldP spid="19" grpId="0"/>
      <p:bldP spid="20" grpId="0"/>
      <p:bldP spid="22" grpId="0" animBg="1"/>
      <p:bldP spid="23" grpId="0"/>
      <p:bldP spid="24" grpId="0"/>
      <p:bldP spid="25" grpId="0"/>
      <p:bldP spid="26" grpId="0"/>
      <p:bldP spid="27" grpId="0"/>
      <p:bldP spid="29" grpId="0" animBg="1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2780928"/>
            <a:ext cx="91440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Application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Alors qu’il fait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5 °C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 dehors, une pièce est chauffée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20 °C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. On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esti-me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 que le flux thermique perdu au travers de la fenêtre est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0,10 kW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. Quelle énergie est perdue par la pièce au travers de cette fenêtre pendant une journée entière ?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5158" y="116632"/>
            <a:ext cx="8964488" cy="16561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Interprétation du signe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un flux thermique algébriquement reçu est une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cs typeface="Arial" pitchFamily="34" charset="0"/>
              </a:rPr>
              <a:t>grandeur algébrique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sa valeur pourra donc être positive ou négative.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</a:pPr>
            <a:r>
              <a:rPr lang="fr-FR" sz="2400" dirty="0" smtClean="0"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lang="fr-FR" sz="24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baseline="-25000" dirty="0" err="1" smtClean="0">
                <a:cs typeface="Arial" pitchFamily="34" charset="0"/>
              </a:rPr>
              <a:t>reçu</a:t>
            </a:r>
            <a:r>
              <a:rPr lang="fr-FR" sz="2400" b="1" dirty="0" smtClean="0">
                <a:latin typeface="Calibri" pitchFamily="34" charset="0"/>
                <a:cs typeface="Arial" pitchFamily="34" charset="0"/>
              </a:rPr>
              <a:t> &gt; 0</a:t>
            </a:r>
            <a:r>
              <a:rPr lang="fr-FR" sz="2400" dirty="0" smtClean="0">
                <a:latin typeface="Calibri" pitchFamily="34" charset="0"/>
                <a:cs typeface="Arial" pitchFamily="34" charset="0"/>
              </a:rPr>
              <a:t> : </a:t>
            </a:r>
          </a:p>
          <a:p>
            <a:pPr lvl="0" algn="just" fontAlgn="base">
              <a:spcBef>
                <a:spcPct val="0"/>
              </a:spcBef>
            </a:pPr>
            <a:endParaRPr lang="fr-FR" sz="300" dirty="0" smtClean="0">
              <a:latin typeface="Calibri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</a:pPr>
            <a:r>
              <a:rPr lang="fr-FR" sz="2400" dirty="0" smtClean="0"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lang="fr-FR" sz="24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baseline="-25000" dirty="0" err="1" smtClean="0">
                <a:cs typeface="Arial" pitchFamily="34" charset="0"/>
              </a:rPr>
              <a:t>reçu</a:t>
            </a:r>
            <a:r>
              <a:rPr lang="fr-FR" sz="2400" b="1" dirty="0" smtClean="0">
                <a:latin typeface="Calibri" pitchFamily="34" charset="0"/>
                <a:cs typeface="Arial" pitchFamily="34" charset="0"/>
              </a:rPr>
              <a:t> &lt; 0</a:t>
            </a:r>
            <a:r>
              <a:rPr lang="fr-FR" sz="2400" dirty="0" smtClean="0">
                <a:latin typeface="Calibri" pitchFamily="34" charset="0"/>
                <a:cs typeface="Arial" pitchFamily="34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89788" y="900307"/>
            <a:ext cx="8698836" cy="37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reçoit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réellement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l’énergie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par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transfert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thermique.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10381" y="1311763"/>
            <a:ext cx="7704856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réalité, le système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perd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l’énergie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 transfert thermique.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95736" y="1916832"/>
            <a:ext cx="6732240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On peut aussi rencontrer la notion de </a:t>
            </a:r>
            <a:r>
              <a:rPr lang="fr-FR" sz="2000" b="1" i="1" dirty="0" smtClean="0"/>
              <a:t>flux thermique PERDU</a:t>
            </a:r>
            <a:r>
              <a:rPr lang="fr-FR" sz="2000" dirty="0" smtClean="0"/>
              <a:t> :</a:t>
            </a:r>
          </a:p>
          <a:p>
            <a:pPr algn="ctr"/>
            <a:r>
              <a:rPr lang="fr-FR" sz="2000" dirty="0" smtClean="0"/>
              <a:t>Formules similaires  -  Interprétation inverse</a:t>
            </a:r>
            <a:endParaRPr lang="fr-FR" sz="2000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/>
          <a:srcRect l="5197" t="52919" r="44958" b="30281"/>
          <a:stretch>
            <a:fillRect/>
          </a:stretch>
        </p:blipFill>
        <p:spPr bwMode="auto">
          <a:xfrm>
            <a:off x="179512" y="4005064"/>
            <a:ext cx="4752528" cy="90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 l="51029" t="56279" r="1721" b="33641"/>
          <a:stretch>
            <a:fillRect/>
          </a:stretch>
        </p:blipFill>
        <p:spPr bwMode="auto">
          <a:xfrm>
            <a:off x="1259632" y="5013176"/>
            <a:ext cx="4608512" cy="553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123728" y="4941168"/>
            <a:ext cx="3744416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 l="5197" t="73079" r="50483" b="19865"/>
          <a:stretch>
            <a:fillRect/>
          </a:stretch>
        </p:blipFill>
        <p:spPr bwMode="auto">
          <a:xfrm>
            <a:off x="2123728" y="5733256"/>
            <a:ext cx="48245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 l="52086" t="73079" r="15424" b="20002"/>
          <a:stretch>
            <a:fillRect/>
          </a:stretch>
        </p:blipFill>
        <p:spPr bwMode="auto">
          <a:xfrm>
            <a:off x="5436096" y="6237312"/>
            <a:ext cx="3536776" cy="42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187624" y="5782114"/>
            <a:ext cx="957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Application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Alors qu’il fait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5 °C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 dehors, une pièce est chauffée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20 °C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. On estime que le flux thermique perdu au travers de la fenêtre est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0,10 kW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. Quelle énergie est perdue par la pièce au travers de cette fenêtre pendant une journée entière ?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 l="5197" t="52919" r="44958" b="30281"/>
          <a:stretch>
            <a:fillRect/>
          </a:stretch>
        </p:blipFill>
        <p:spPr bwMode="auto">
          <a:xfrm>
            <a:off x="179512" y="1224136"/>
            <a:ext cx="4752528" cy="90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51029" t="56279" r="1721" b="33641"/>
          <a:stretch>
            <a:fillRect/>
          </a:stretch>
        </p:blipFill>
        <p:spPr bwMode="auto">
          <a:xfrm>
            <a:off x="1259632" y="2232248"/>
            <a:ext cx="4608512" cy="553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23728" y="2160240"/>
            <a:ext cx="3744416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5197" t="73079" r="50483" b="19865"/>
          <a:stretch>
            <a:fillRect/>
          </a:stretch>
        </p:blipFill>
        <p:spPr bwMode="auto">
          <a:xfrm>
            <a:off x="2123728" y="2952328"/>
            <a:ext cx="48245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52086" t="73079" r="15424" b="20002"/>
          <a:stretch>
            <a:fillRect/>
          </a:stretch>
        </p:blipFill>
        <p:spPr bwMode="auto">
          <a:xfrm>
            <a:off x="5436096" y="3456384"/>
            <a:ext cx="3536776" cy="42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187624" y="3001186"/>
            <a:ext cx="957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endParaRPr lang="fr-FR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3861048"/>
            <a:ext cx="55499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II- Le</a:t>
            </a:r>
            <a:r>
              <a:rPr kumimoji="0" lang="fr-FR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400" b="1" u="sng" dirty="0"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f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lux thermique CONDUCTIF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247122" y="4365104"/>
            <a:ext cx="226055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1)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Description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5656" y="4869160"/>
            <a:ext cx="1152128" cy="1872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Mur</a:t>
            </a:r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  <p:grpSp>
        <p:nvGrpSpPr>
          <p:cNvPr id="12" name="Groupe 11"/>
          <p:cNvGrpSpPr/>
          <p:nvPr/>
        </p:nvGrpSpPr>
        <p:grpSpPr>
          <a:xfrm>
            <a:off x="-180528" y="5157192"/>
            <a:ext cx="4608726" cy="1335014"/>
            <a:chOff x="-180528" y="5085184"/>
            <a:chExt cx="4608726" cy="1335014"/>
          </a:xfrm>
        </p:grpSpPr>
        <p:sp>
          <p:nvSpPr>
            <p:cNvPr id="13" name="Flèche droite 12"/>
            <p:cNvSpPr/>
            <p:nvPr/>
          </p:nvSpPr>
          <p:spPr>
            <a:xfrm>
              <a:off x="683568" y="5445224"/>
              <a:ext cx="2880320" cy="576064"/>
            </a:xfrm>
            <a:prstGeom prst="rightArrow">
              <a:avLst/>
            </a:prstGeom>
            <a:gradFill flip="none" rotWithShape="1">
              <a:gsLst>
                <a:gs pos="19000">
                  <a:schemeClr val="tx2">
                    <a:lumMod val="75000"/>
                  </a:schemeClr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180528" y="5085184"/>
              <a:ext cx="161911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rgbClr val="FF0000"/>
                  </a:solidFill>
                  <a:latin typeface="Comic Sans MS" pitchFamily="66" charset="0"/>
                  <a:cs typeface="Arial" pitchFamily="34" charset="0"/>
                </a:rPr>
                <a:t>Zone </a:t>
              </a:r>
            </a:p>
            <a:p>
              <a:pPr algn="ctr"/>
              <a:endParaRPr lang="fr-FR" sz="20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endParaRPr>
            </a:p>
            <a:p>
              <a:pPr algn="ctr"/>
              <a:endParaRPr lang="fr-FR" sz="20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endParaRPr>
            </a:p>
            <a:p>
              <a:pPr algn="ctr"/>
              <a:r>
                <a:rPr lang="fr-FR" sz="2000" b="1" dirty="0" smtClean="0">
                  <a:solidFill>
                    <a:srgbClr val="FF0000"/>
                  </a:solidFill>
                  <a:latin typeface="Comic Sans MS" pitchFamily="66" charset="0"/>
                  <a:cs typeface="Arial" pitchFamily="34" charset="0"/>
                </a:rPr>
                <a:t>CHAUDE </a:t>
              </a:r>
              <a:endParaRPr lang="fr-FR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09083" y="5096759"/>
              <a:ext cx="161911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  <a:cs typeface="Arial" pitchFamily="34" charset="0"/>
                </a:rPr>
                <a:t>Zone </a:t>
              </a:r>
            </a:p>
            <a:p>
              <a:pPr algn="ctr"/>
              <a:endParaRPr lang="fr-FR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endParaRPr>
            </a:p>
            <a:p>
              <a:pPr algn="ctr"/>
              <a:endParaRPr lang="fr-FR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endParaRPr>
            </a:p>
            <a:p>
              <a:pPr algn="ctr"/>
              <a:r>
                <a:rPr lang="fr-FR" sz="2000" b="1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  <a:cs typeface="Arial" pitchFamily="34" charset="0"/>
                </a:rPr>
                <a:t>FROIDE</a:t>
              </a:r>
              <a:endParaRPr lang="fr-FR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35696" y="5479949"/>
              <a:ext cx="45878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b="1" dirty="0" smtClean="0">
                  <a:latin typeface="Symbol" pitchFamily="18" charset="2"/>
                  <a:cs typeface="Arial" pitchFamily="34" charset="0"/>
                </a:rPr>
                <a:t>F</a:t>
              </a:r>
              <a:endParaRPr lang="fr-FR" sz="24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4355976" y="4820302"/>
            <a:ext cx="4716016" cy="184665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latin typeface="Symbol" pitchFamily="18" charset="2"/>
                <a:cs typeface="Arial" pitchFamily="34" charset="0"/>
              </a:rPr>
              <a:t>F</a:t>
            </a:r>
            <a:r>
              <a:rPr lang="fr-FR" sz="2400" dirty="0" smtClean="0">
                <a:cs typeface="Arial" pitchFamily="34" charset="0"/>
              </a:rPr>
              <a:t> est </a:t>
            </a:r>
            <a:r>
              <a:rPr lang="fr-FR" sz="2400" b="1" u="sng" dirty="0" smtClean="0">
                <a:cs typeface="Arial" pitchFamily="34" charset="0"/>
              </a:rPr>
              <a:t>d’autant plus grand </a:t>
            </a:r>
            <a:r>
              <a:rPr lang="fr-FR" sz="2400" dirty="0" smtClean="0">
                <a:cs typeface="Arial" pitchFamily="34" charset="0"/>
              </a:rPr>
              <a:t>que : </a:t>
            </a:r>
          </a:p>
          <a:p>
            <a:pPr algn="just"/>
            <a:endParaRPr lang="fr-FR" sz="800" dirty="0" smtClean="0">
              <a:cs typeface="Arial" pitchFamily="34" charset="0"/>
            </a:endParaRPr>
          </a:p>
          <a:p>
            <a:pPr algn="just"/>
            <a:r>
              <a:rPr lang="fr-FR" sz="2400" dirty="0" smtClean="0">
                <a:cs typeface="Arial" pitchFamily="34" charset="0"/>
              </a:rPr>
              <a:t>- la </a:t>
            </a:r>
            <a:r>
              <a:rPr lang="fr-FR" sz="2400" b="1" u="sng" dirty="0" smtClean="0">
                <a:solidFill>
                  <a:srgbClr val="FF0000"/>
                </a:solidFill>
                <a:cs typeface="Arial" pitchFamily="34" charset="0"/>
              </a:rPr>
              <a:t>différence de température</a:t>
            </a:r>
            <a:r>
              <a:rPr lang="fr-FR" sz="2400" dirty="0" smtClean="0">
                <a:cs typeface="Arial" pitchFamily="34" charset="0"/>
              </a:rPr>
              <a:t> entre zone chaude et froide </a:t>
            </a:r>
            <a:r>
              <a:rPr lang="fr-FR" sz="2400" b="1" u="sng" dirty="0" smtClean="0">
                <a:solidFill>
                  <a:srgbClr val="FF0000"/>
                </a:solidFill>
                <a:cs typeface="Arial" pitchFamily="34" charset="0"/>
              </a:rPr>
              <a:t>est grande</a:t>
            </a:r>
            <a:endParaRPr lang="fr-FR" sz="2400" dirty="0" smtClean="0">
              <a:cs typeface="Arial" pitchFamily="34" charset="0"/>
            </a:endParaRPr>
          </a:p>
          <a:p>
            <a:pPr algn="just"/>
            <a:endParaRPr lang="fr-FR" sz="800" dirty="0" smtClean="0">
              <a:cs typeface="Arial" pitchFamily="34" charset="0"/>
            </a:endParaRPr>
          </a:p>
          <a:p>
            <a:pPr algn="just"/>
            <a:r>
              <a:rPr lang="fr-FR" sz="2400" dirty="0" smtClean="0">
                <a:cs typeface="Arial" pitchFamily="34" charset="0"/>
              </a:rPr>
              <a:t>- le matériau est </a:t>
            </a:r>
            <a:r>
              <a:rPr lang="fr-FR" sz="2400" b="1" u="sng" dirty="0" smtClean="0">
                <a:solidFill>
                  <a:srgbClr val="006600"/>
                </a:solidFill>
                <a:cs typeface="Arial" pitchFamily="34" charset="0"/>
              </a:rPr>
              <a:t>peu résistant</a:t>
            </a:r>
            <a:r>
              <a:rPr lang="fr-FR" sz="2400" dirty="0" smtClean="0">
                <a:cs typeface="Arial" pitchFamily="34" charset="0"/>
              </a:rPr>
              <a:t>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55499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II- Le</a:t>
            </a:r>
            <a:r>
              <a:rPr kumimoji="0" lang="fr-FR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400" b="1" u="sng" dirty="0"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f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lux thermique CONDUCTIF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5656" y="980728"/>
            <a:ext cx="1152128" cy="1872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Mur</a:t>
            </a:r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-180528" y="1268760"/>
            <a:ext cx="4608726" cy="1335014"/>
            <a:chOff x="-180528" y="5085184"/>
            <a:chExt cx="4608726" cy="1335014"/>
          </a:xfrm>
        </p:grpSpPr>
        <p:sp>
          <p:nvSpPr>
            <p:cNvPr id="5" name="Flèche droite 4"/>
            <p:cNvSpPr/>
            <p:nvPr/>
          </p:nvSpPr>
          <p:spPr>
            <a:xfrm>
              <a:off x="683568" y="5445224"/>
              <a:ext cx="2880320" cy="576064"/>
            </a:xfrm>
            <a:prstGeom prst="rightArrow">
              <a:avLst/>
            </a:prstGeom>
            <a:gradFill flip="none" rotWithShape="1">
              <a:gsLst>
                <a:gs pos="19000">
                  <a:schemeClr val="tx2">
                    <a:lumMod val="75000"/>
                  </a:schemeClr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-180528" y="5085184"/>
              <a:ext cx="161911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rgbClr val="FF0000"/>
                  </a:solidFill>
                  <a:latin typeface="Comic Sans MS" pitchFamily="66" charset="0"/>
                  <a:cs typeface="Arial" pitchFamily="34" charset="0"/>
                </a:rPr>
                <a:t>Zone </a:t>
              </a:r>
            </a:p>
            <a:p>
              <a:pPr algn="ctr"/>
              <a:endParaRPr lang="fr-FR" sz="20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endParaRPr>
            </a:p>
            <a:p>
              <a:pPr algn="ctr"/>
              <a:endParaRPr lang="fr-FR" sz="20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endParaRPr>
            </a:p>
            <a:p>
              <a:pPr algn="ctr"/>
              <a:r>
                <a:rPr lang="fr-FR" sz="2000" b="1" dirty="0" smtClean="0">
                  <a:solidFill>
                    <a:srgbClr val="FF0000"/>
                  </a:solidFill>
                  <a:latin typeface="Comic Sans MS" pitchFamily="66" charset="0"/>
                  <a:cs typeface="Arial" pitchFamily="34" charset="0"/>
                </a:rPr>
                <a:t>CHAUDE </a:t>
              </a:r>
              <a:endParaRPr lang="fr-FR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09083" y="5096759"/>
              <a:ext cx="161911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  <a:cs typeface="Arial" pitchFamily="34" charset="0"/>
                </a:rPr>
                <a:t>Zone </a:t>
              </a:r>
            </a:p>
            <a:p>
              <a:pPr algn="ctr"/>
              <a:endParaRPr lang="fr-FR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endParaRPr>
            </a:p>
            <a:p>
              <a:pPr algn="ctr"/>
              <a:endParaRPr lang="fr-FR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endParaRPr>
            </a:p>
            <a:p>
              <a:pPr algn="ctr"/>
              <a:r>
                <a:rPr lang="fr-FR" sz="2000" b="1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  <a:cs typeface="Arial" pitchFamily="34" charset="0"/>
                </a:rPr>
                <a:t>FROIDE</a:t>
              </a:r>
              <a:endParaRPr lang="fr-FR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35696" y="5479949"/>
              <a:ext cx="45878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b="1" dirty="0" smtClean="0">
                  <a:latin typeface="Symbol" pitchFamily="18" charset="2"/>
                  <a:cs typeface="Arial" pitchFamily="34" charset="0"/>
                </a:rPr>
                <a:t>F</a:t>
              </a:r>
              <a:endParaRPr lang="fr-FR" sz="24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4355976" y="931870"/>
            <a:ext cx="4716016" cy="184665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latin typeface="Symbol" pitchFamily="18" charset="2"/>
                <a:cs typeface="Arial" pitchFamily="34" charset="0"/>
              </a:rPr>
              <a:t>F</a:t>
            </a:r>
            <a:r>
              <a:rPr lang="fr-FR" sz="2400" dirty="0" smtClean="0">
                <a:cs typeface="Arial" pitchFamily="34" charset="0"/>
              </a:rPr>
              <a:t> est </a:t>
            </a:r>
            <a:r>
              <a:rPr lang="fr-FR" sz="2400" b="1" u="sng" dirty="0" smtClean="0">
                <a:cs typeface="Arial" pitchFamily="34" charset="0"/>
              </a:rPr>
              <a:t>d’autant plus grand </a:t>
            </a:r>
            <a:r>
              <a:rPr lang="fr-FR" sz="2400" dirty="0" smtClean="0">
                <a:cs typeface="Arial" pitchFamily="34" charset="0"/>
              </a:rPr>
              <a:t>que : </a:t>
            </a:r>
          </a:p>
          <a:p>
            <a:pPr algn="just"/>
            <a:endParaRPr lang="fr-FR" sz="800" dirty="0" smtClean="0">
              <a:cs typeface="Arial" pitchFamily="34" charset="0"/>
            </a:endParaRPr>
          </a:p>
          <a:p>
            <a:pPr algn="just"/>
            <a:r>
              <a:rPr lang="fr-FR" sz="2400" dirty="0" smtClean="0">
                <a:cs typeface="Arial" pitchFamily="34" charset="0"/>
              </a:rPr>
              <a:t>- la </a:t>
            </a:r>
            <a:r>
              <a:rPr lang="fr-FR" sz="2400" b="1" u="sng" dirty="0" smtClean="0">
                <a:solidFill>
                  <a:srgbClr val="FF0000"/>
                </a:solidFill>
                <a:cs typeface="Arial" pitchFamily="34" charset="0"/>
              </a:rPr>
              <a:t>différence de température</a:t>
            </a:r>
            <a:r>
              <a:rPr lang="fr-FR" sz="2400" dirty="0" smtClean="0">
                <a:cs typeface="Arial" pitchFamily="34" charset="0"/>
              </a:rPr>
              <a:t> entre zone chaude et froide </a:t>
            </a:r>
            <a:r>
              <a:rPr lang="fr-FR" sz="2400" b="1" u="sng" dirty="0" smtClean="0">
                <a:solidFill>
                  <a:srgbClr val="FF0000"/>
                </a:solidFill>
                <a:cs typeface="Arial" pitchFamily="34" charset="0"/>
              </a:rPr>
              <a:t>est grande</a:t>
            </a:r>
            <a:endParaRPr lang="fr-FR" sz="2400" dirty="0" smtClean="0">
              <a:cs typeface="Arial" pitchFamily="34" charset="0"/>
            </a:endParaRPr>
          </a:p>
          <a:p>
            <a:pPr algn="just"/>
            <a:endParaRPr lang="fr-FR" sz="800" dirty="0" smtClean="0">
              <a:cs typeface="Arial" pitchFamily="34" charset="0"/>
            </a:endParaRPr>
          </a:p>
          <a:p>
            <a:pPr algn="just"/>
            <a:r>
              <a:rPr lang="fr-FR" sz="2400" dirty="0" smtClean="0">
                <a:cs typeface="Arial" pitchFamily="34" charset="0"/>
              </a:rPr>
              <a:t>- le matériau est </a:t>
            </a:r>
            <a:r>
              <a:rPr lang="fr-FR" sz="2400" b="1" u="sng" dirty="0" smtClean="0">
                <a:solidFill>
                  <a:srgbClr val="006600"/>
                </a:solidFill>
                <a:cs typeface="Arial" pitchFamily="34" charset="0"/>
              </a:rPr>
              <a:t>peu résistant</a:t>
            </a:r>
            <a:r>
              <a:rPr lang="fr-FR" sz="2400" dirty="0" smtClean="0">
                <a:cs typeface="Arial" pitchFamily="34" charset="0"/>
              </a:rPr>
              <a:t>.</a:t>
            </a:r>
            <a:endParaRPr lang="fr-FR" sz="24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247122" y="404664"/>
            <a:ext cx="226055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1)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Description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5796136" y="3284984"/>
            <a:ext cx="3121112" cy="1304727"/>
            <a:chOff x="5796136" y="2348880"/>
            <a:chExt cx="3121112" cy="1304727"/>
          </a:xfrm>
        </p:grpSpPr>
        <p:pic>
          <p:nvPicPr>
            <p:cNvPr id="21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96136" y="2348880"/>
              <a:ext cx="3121112" cy="1304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22803" t="71105" r="72583" b="12338"/>
            <a:stretch>
              <a:fillRect/>
            </a:stretch>
          </p:blipFill>
          <p:spPr bwMode="auto">
            <a:xfrm>
              <a:off x="6488657" y="3008635"/>
              <a:ext cx="192021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07504" y="2964785"/>
            <a:ext cx="8964488" cy="204839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: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07504" y="3356992"/>
            <a:ext cx="5616624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Le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flux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thermique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CONDUCTIF </a:t>
            </a:r>
            <a:r>
              <a:rPr lang="fr-FR" sz="2000" b="1" dirty="0" smtClean="0">
                <a:latin typeface="Symbol" pitchFamily="18" charset="2"/>
                <a:cs typeface="Arial" pitchFamily="34" charset="0"/>
              </a:rPr>
              <a:t>F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travers d’un matériau 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résistance thermique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Th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séparant une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zone chaude de température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zone froide de température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vaut :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 flipH="1" flipV="1">
            <a:off x="6588224" y="3212976"/>
            <a:ext cx="648072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7668344" y="4437112"/>
            <a:ext cx="144016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5796136" y="4077072"/>
            <a:ext cx="432048" cy="64807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80112" y="2924944"/>
            <a:ext cx="1065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K)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6228184" y="4653136"/>
            <a:ext cx="1508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K.W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4860032" y="4653136"/>
            <a:ext cx="1008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W)</a:t>
            </a:r>
            <a:endParaRPr lang="fr-FR" sz="2000" dirty="0"/>
          </a:p>
        </p:txBody>
      </p:sp>
      <p:cxnSp>
        <p:nvCxnSpPr>
          <p:cNvPr id="31" name="Connecteur droit 30"/>
          <p:cNvCxnSpPr/>
          <p:nvPr/>
        </p:nvCxnSpPr>
        <p:spPr>
          <a:xfrm flipH="1" flipV="1">
            <a:off x="6588224" y="3140968"/>
            <a:ext cx="151216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085184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1907704" y="5085184"/>
            <a:ext cx="7236296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Relation à rapprocher de la </a:t>
            </a:r>
            <a:r>
              <a:rPr lang="fr-FR" sz="2000" b="1" dirty="0" smtClean="0"/>
              <a:t>loi d’Ohm </a:t>
            </a:r>
            <a:r>
              <a:rPr lang="fr-FR" sz="2000" i="1" dirty="0" smtClean="0"/>
              <a:t>pour un conducteur ohmique</a:t>
            </a:r>
            <a:endParaRPr lang="fr-FR" sz="2000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 cstate="print"/>
          <a:srcRect l="69220" t="20160" r="18731" b="68080"/>
          <a:stretch>
            <a:fillRect/>
          </a:stretch>
        </p:blipFill>
        <p:spPr bwMode="auto">
          <a:xfrm>
            <a:off x="2699792" y="5661248"/>
            <a:ext cx="1800200" cy="98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4788024" y="5477162"/>
            <a:ext cx="4355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Différence de potentiel 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électrique</a:t>
            </a:r>
          </a:p>
          <a:p>
            <a:pPr algn="ctr"/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(V</a:t>
            </a:r>
            <a:r>
              <a:rPr lang="fr-FR" sz="20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 V</a:t>
            </a:r>
            <a:r>
              <a:rPr lang="fr-FR" sz="20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88024" y="6341258"/>
            <a:ext cx="5112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Résistance du conducteur ohmique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5805264"/>
            <a:ext cx="230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Flux de charges électriques</a:t>
            </a:r>
            <a:endParaRPr lang="fr-FR" sz="2000" dirty="0">
              <a:solidFill>
                <a:srgbClr val="7030A0"/>
              </a:solidFill>
            </a:endParaRPr>
          </a:p>
        </p:txBody>
      </p:sp>
      <p:cxnSp>
        <p:nvCxnSpPr>
          <p:cNvPr id="38" name="Connecteur droit 37"/>
          <p:cNvCxnSpPr/>
          <p:nvPr/>
        </p:nvCxnSpPr>
        <p:spPr>
          <a:xfrm>
            <a:off x="2195736" y="6021288"/>
            <a:ext cx="432048" cy="72008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4499992" y="5661248"/>
            <a:ext cx="360040" cy="103947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endCxn id="36" idx="1"/>
          </p:cNvCxnSpPr>
          <p:nvPr/>
        </p:nvCxnSpPr>
        <p:spPr>
          <a:xfrm>
            <a:off x="4355976" y="6485274"/>
            <a:ext cx="432048" cy="56039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8" grpId="0"/>
      <p:bldP spid="29" grpId="0"/>
      <p:bldP spid="30" grpId="0"/>
      <p:bldP spid="33" grpId="0" animBg="1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5796136" y="404664"/>
            <a:ext cx="3121112" cy="1304727"/>
            <a:chOff x="5796136" y="2348880"/>
            <a:chExt cx="3121112" cy="1304727"/>
          </a:xfrm>
        </p:grpSpPr>
        <p:pic>
          <p:nvPicPr>
            <p:cNvPr id="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96136" y="2348880"/>
              <a:ext cx="3121112" cy="1304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22803" t="71105" r="72583" b="12338"/>
            <a:stretch>
              <a:fillRect/>
            </a:stretch>
          </p:blipFill>
          <p:spPr bwMode="auto">
            <a:xfrm>
              <a:off x="6488657" y="3008635"/>
              <a:ext cx="192021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7504" y="84465"/>
            <a:ext cx="8964488" cy="204839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: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9512" y="476672"/>
            <a:ext cx="5544616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flux thermique CONDUCTIF </a:t>
            </a:r>
            <a:r>
              <a:rPr lang="fr-FR" sz="2000" b="1" dirty="0" smtClean="0">
                <a:latin typeface="Symbol" pitchFamily="18" charset="2"/>
                <a:cs typeface="Arial" pitchFamily="34" charset="0"/>
              </a:rPr>
              <a:t>F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au travers d’un matériau 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résistance thermique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Th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séparant une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zone chaude de température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zone froide de température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vaut :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H="1" flipV="1">
            <a:off x="6588224" y="332656"/>
            <a:ext cx="648072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7668344" y="1556792"/>
            <a:ext cx="144016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5796136" y="1196752"/>
            <a:ext cx="432048" cy="64807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580112" y="44624"/>
            <a:ext cx="1065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K)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228184" y="1772816"/>
            <a:ext cx="1508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K.W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4860032" y="1772816"/>
            <a:ext cx="1008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W)</a:t>
            </a:r>
            <a:endParaRPr lang="fr-FR" sz="2000" dirty="0"/>
          </a:p>
        </p:txBody>
      </p:sp>
      <p:cxnSp>
        <p:nvCxnSpPr>
          <p:cNvPr id="13" name="Connecteur droit 12"/>
          <p:cNvCxnSpPr/>
          <p:nvPr/>
        </p:nvCxnSpPr>
        <p:spPr>
          <a:xfrm flipH="1" flipV="1">
            <a:off x="6588224" y="260648"/>
            <a:ext cx="151216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907704" y="2204864"/>
            <a:ext cx="7236296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Relation à rapprocher de la </a:t>
            </a:r>
            <a:r>
              <a:rPr lang="fr-FR" sz="2000" b="1" dirty="0" smtClean="0"/>
              <a:t>loi d’Ohm </a:t>
            </a:r>
            <a:r>
              <a:rPr lang="fr-FR" sz="2000" i="1" dirty="0" smtClean="0"/>
              <a:t>pour un conducteur ohmique</a:t>
            </a:r>
            <a:endParaRPr lang="fr-FR" sz="2000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 cstate="print"/>
          <a:srcRect l="69220" t="20160" r="18731" b="68080"/>
          <a:stretch>
            <a:fillRect/>
          </a:stretch>
        </p:blipFill>
        <p:spPr bwMode="auto">
          <a:xfrm>
            <a:off x="2699792" y="2780928"/>
            <a:ext cx="1800200" cy="98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4788024" y="2636912"/>
            <a:ext cx="4355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Différence de potentiel électrique</a:t>
            </a:r>
          </a:p>
          <a:p>
            <a:pPr algn="ctr"/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(V</a:t>
            </a:r>
            <a:r>
              <a:rPr lang="fr-FR" sz="20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 V</a:t>
            </a:r>
            <a:r>
              <a:rPr lang="fr-FR" sz="20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88024" y="3356992"/>
            <a:ext cx="5112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Résistance du conducteur ohmique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2924944"/>
            <a:ext cx="230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Flux de charges électriques</a:t>
            </a:r>
            <a:endParaRPr lang="fr-FR" sz="2000" dirty="0">
              <a:solidFill>
                <a:srgbClr val="7030A0"/>
              </a:solidFill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2195736" y="3140968"/>
            <a:ext cx="432048" cy="72008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4499992" y="2852936"/>
            <a:ext cx="288032" cy="72009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endCxn id="18" idx="1"/>
          </p:cNvCxnSpPr>
          <p:nvPr/>
        </p:nvCxnSpPr>
        <p:spPr>
          <a:xfrm>
            <a:off x="4355976" y="3501008"/>
            <a:ext cx="432048" cy="56039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3861048"/>
            <a:ext cx="91440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Exprimer</a:t>
            </a:r>
            <a:r>
              <a:rPr kumimoji="0" lang="fr-FR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</a:t>
            </a:r>
            <a:r>
              <a:rPr kumimoji="0" lang="fr-FR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flux thermique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reçu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algébriquement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par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l’air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de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la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pièce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au travers de la fenêtre en fonction de la température de la pièce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pièce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de la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tempéra-ture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extérieure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ext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de la résistance thermique du verre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verre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24" name="Image 23"/>
          <p:cNvPicPr/>
          <p:nvPr/>
        </p:nvPicPr>
        <p:blipFill>
          <a:blip r:embed="rId5" cstate="print"/>
          <a:srcRect l="58094" t="3249" b="2882"/>
          <a:stretch>
            <a:fillRect/>
          </a:stretch>
        </p:blipFill>
        <p:spPr bwMode="auto">
          <a:xfrm>
            <a:off x="5076056" y="4950185"/>
            <a:ext cx="3721567" cy="17911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" name="Image 24"/>
          <p:cNvPicPr/>
          <p:nvPr/>
        </p:nvPicPr>
        <p:blipFill>
          <a:blip r:embed="rId5" cstate="print"/>
          <a:srcRect t="2889" r="57177" b="1758"/>
          <a:stretch>
            <a:fillRect/>
          </a:stretch>
        </p:blipFill>
        <p:spPr bwMode="auto">
          <a:xfrm>
            <a:off x="395536" y="4941168"/>
            <a:ext cx="3672408" cy="1779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Exprimer</a:t>
            </a:r>
            <a:r>
              <a:rPr kumimoji="0" lang="fr-FR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</a:t>
            </a:r>
            <a:r>
              <a:rPr kumimoji="0" lang="fr-FR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flux thermique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reçu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algébriquement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par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l’air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de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la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pièce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au travers de la fenêtre en fonction de la température de la pièce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pièce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de la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tempéra-ture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extérieure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ext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de la résistance thermique du verre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verre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 l="58094" t="3249" b="2882"/>
          <a:stretch>
            <a:fillRect/>
          </a:stretch>
        </p:blipFill>
        <p:spPr bwMode="auto">
          <a:xfrm>
            <a:off x="5076056" y="1089137"/>
            <a:ext cx="3721567" cy="17911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2" cstate="print"/>
          <a:srcRect t="2889" r="57177" b="1758"/>
          <a:stretch>
            <a:fillRect/>
          </a:stretch>
        </p:blipFill>
        <p:spPr bwMode="auto">
          <a:xfrm>
            <a:off x="395536" y="1080120"/>
            <a:ext cx="3672408" cy="1779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3528" y="2924944"/>
            <a:ext cx="37973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L’air de la pièce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PERD de l’énergie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reçu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&lt; 0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030663" y="2924944"/>
            <a:ext cx="393382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L’air de la pièce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GAGNE de l’énergie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reçu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&gt; 0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 l="57644" t="40319" r="14951" b="43721"/>
          <a:stretch>
            <a:fillRect/>
          </a:stretch>
        </p:blipFill>
        <p:spPr bwMode="auto">
          <a:xfrm>
            <a:off x="683568" y="3789040"/>
            <a:ext cx="2857581" cy="93610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57644" t="40319" r="14951" b="43721"/>
          <a:stretch>
            <a:fillRect/>
          </a:stretch>
        </p:blipFill>
        <p:spPr bwMode="auto">
          <a:xfrm>
            <a:off x="5508104" y="3789040"/>
            <a:ext cx="2857581" cy="93610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-42863" y="746125"/>
            <a:ext cx="3025776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084513" y="254000"/>
            <a:ext cx="3889375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962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1914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5013176"/>
            <a:ext cx="91440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Application 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Que vaut l’énergie algébriquement reçue par l’air de la pièce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pen-dant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20 minutes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 dans la situation de droite (on prendra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R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verre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 = 2,0.10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 – 2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K.W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 – 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).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4" cstate="print"/>
          <a:srcRect l="7087" t="25200" r="57907" b="56320"/>
          <a:stretch>
            <a:fillRect/>
          </a:stretch>
        </p:blipFill>
        <p:spPr bwMode="auto">
          <a:xfrm>
            <a:off x="35496" y="5791131"/>
            <a:ext cx="2952328" cy="87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4" cstate="print"/>
          <a:srcRect l="42093" t="25200" r="44246" b="56320"/>
          <a:stretch>
            <a:fillRect/>
          </a:stretch>
        </p:blipFill>
        <p:spPr bwMode="auto">
          <a:xfrm>
            <a:off x="2987824" y="5805264"/>
            <a:ext cx="1152128" cy="87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5" cstate="print"/>
          <a:srcRect l="34019" t="23520" r="57331" b="58000"/>
          <a:stretch>
            <a:fillRect/>
          </a:stretch>
        </p:blipFill>
        <p:spPr bwMode="auto">
          <a:xfrm>
            <a:off x="4499992" y="5877272"/>
            <a:ext cx="576064" cy="69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5" cstate="print"/>
          <a:srcRect l="47759" t="23520" r="9754" b="58000"/>
          <a:stretch>
            <a:fillRect/>
          </a:stretch>
        </p:blipFill>
        <p:spPr bwMode="auto">
          <a:xfrm>
            <a:off x="5292080" y="5805264"/>
            <a:ext cx="3536776" cy="86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5148064" y="5805264"/>
            <a:ext cx="3744416" cy="9361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9458" grpId="0"/>
      <p:bldP spid="19467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-27384"/>
            <a:ext cx="91440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Application 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Que vaut l’énergie algébriquement reçue par l’air de la pièce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pen-dant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20 minutes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 dans la situation de droite (on prendra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R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verre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 = 2,0.10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 – 2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K.W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 – 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).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 cstate="print"/>
          <a:srcRect l="7087" t="25200" r="57907" b="56320"/>
          <a:stretch>
            <a:fillRect/>
          </a:stretch>
        </p:blipFill>
        <p:spPr bwMode="auto">
          <a:xfrm>
            <a:off x="35496" y="750571"/>
            <a:ext cx="2952328" cy="87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 l="42093" t="25200" r="44246" b="56320"/>
          <a:stretch>
            <a:fillRect/>
          </a:stretch>
        </p:blipFill>
        <p:spPr bwMode="auto">
          <a:xfrm>
            <a:off x="2987824" y="764704"/>
            <a:ext cx="1152128" cy="87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 l="34019" t="23520" r="57331" b="58000"/>
          <a:stretch>
            <a:fillRect/>
          </a:stretch>
        </p:blipFill>
        <p:spPr bwMode="auto">
          <a:xfrm>
            <a:off x="4499992" y="836712"/>
            <a:ext cx="576064" cy="69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/>
          <a:srcRect l="47759" t="23520" r="9754" b="58000"/>
          <a:stretch>
            <a:fillRect/>
          </a:stretch>
        </p:blipFill>
        <p:spPr bwMode="auto">
          <a:xfrm>
            <a:off x="5292080" y="764704"/>
            <a:ext cx="3536776" cy="86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148064" y="764704"/>
            <a:ext cx="3744416" cy="9361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 cstate="print"/>
          <a:srcRect l="4859" t="45054" r="33246" b="36732"/>
          <a:stretch>
            <a:fillRect/>
          </a:stretch>
        </p:blipFill>
        <p:spPr bwMode="auto">
          <a:xfrm>
            <a:off x="0" y="1844824"/>
            <a:ext cx="522007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3" cstate="print"/>
          <a:srcRect l="40738" t="46409" r="30716" b="44364"/>
          <a:stretch>
            <a:fillRect/>
          </a:stretch>
        </p:blipFill>
        <p:spPr bwMode="auto">
          <a:xfrm>
            <a:off x="6444208" y="2035140"/>
            <a:ext cx="23762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3" cstate="print"/>
          <a:srcRect l="34019" t="23520" r="57331" b="58000"/>
          <a:stretch>
            <a:fillRect/>
          </a:stretch>
        </p:blipFill>
        <p:spPr bwMode="auto">
          <a:xfrm>
            <a:off x="5796136" y="1916832"/>
            <a:ext cx="576064" cy="69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691680" y="2924944"/>
            <a:ext cx="55226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2)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Résistance thermique d’une paroi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3356992"/>
            <a:ext cx="57326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Paroi constituée d’un unique matériau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789040"/>
            <a:ext cx="3312368" cy="27809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9605" t="43093" r="72440" b="43721"/>
          <a:stretch>
            <a:fillRect/>
          </a:stretch>
        </p:blipFill>
        <p:spPr bwMode="auto">
          <a:xfrm>
            <a:off x="5796136" y="4581128"/>
            <a:ext cx="261461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14"/>
          <p:cNvCxnSpPr/>
          <p:nvPr/>
        </p:nvCxnSpPr>
        <p:spPr>
          <a:xfrm flipH="1" flipV="1">
            <a:off x="7524328" y="3933056"/>
            <a:ext cx="288032" cy="72008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19" idx="2"/>
          </p:cNvCxnSpPr>
          <p:nvPr/>
        </p:nvCxnSpPr>
        <p:spPr>
          <a:xfrm>
            <a:off x="5830429" y="4333166"/>
            <a:ext cx="253739" cy="53599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6948264" y="5589240"/>
            <a:ext cx="432048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804248" y="3587149"/>
            <a:ext cx="1065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m)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5076056" y="3933056"/>
            <a:ext cx="1508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K.W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4716016" y="5949280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Conductivité thermique du matériau (en 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W.K</a:t>
            </a:r>
            <a:r>
              <a:rPr lang="fr-FR" sz="2000" b="1" baseline="30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.m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8172400" y="5517232"/>
            <a:ext cx="360040" cy="50405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8078078" y="6021288"/>
            <a:ext cx="1065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m²)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19" grpId="0"/>
      <p:bldP spid="20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404664"/>
            <a:ext cx="57326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Paroi constituée d’un unique matériau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3312368" cy="27809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9605" t="43093" r="72440" b="43721"/>
          <a:stretch>
            <a:fillRect/>
          </a:stretch>
        </p:blipFill>
        <p:spPr bwMode="auto">
          <a:xfrm>
            <a:off x="1043608" y="4737338"/>
            <a:ext cx="261461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14"/>
          <p:cNvCxnSpPr/>
          <p:nvPr/>
        </p:nvCxnSpPr>
        <p:spPr>
          <a:xfrm flipH="1" flipV="1">
            <a:off x="2771800" y="4089266"/>
            <a:ext cx="288032" cy="72008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19" idx="2"/>
          </p:cNvCxnSpPr>
          <p:nvPr/>
        </p:nvCxnSpPr>
        <p:spPr>
          <a:xfrm>
            <a:off x="1077901" y="4489376"/>
            <a:ext cx="253739" cy="53599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2195736" y="5745450"/>
            <a:ext cx="432048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051720" y="3743359"/>
            <a:ext cx="1065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m)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323528" y="4089266"/>
            <a:ext cx="1508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K.W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-36512" y="6105490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Conductivité thermique du matériau (en 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W.K</a:t>
            </a:r>
            <a:r>
              <a:rPr lang="fr-FR" sz="2000" b="1" baseline="30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.m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3419872" y="5673442"/>
            <a:ext cx="360040" cy="50405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619672" y="0"/>
            <a:ext cx="55226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2)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Résistance thermique d’une paroi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Image 2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836712"/>
            <a:ext cx="4896544" cy="5832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3325550" y="6177498"/>
            <a:ext cx="1065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m²)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2932</Words>
  <Application>Microsoft Office PowerPoint</Application>
  <PresentationFormat>Affichage à l'écran (4:3)</PresentationFormat>
  <Paragraphs>658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59</cp:revision>
  <dcterms:created xsi:type="dcterms:W3CDTF">2023-01-28T08:51:18Z</dcterms:created>
  <dcterms:modified xsi:type="dcterms:W3CDTF">2024-02-28T09:32:08Z</dcterms:modified>
</cp:coreProperties>
</file>