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257" r:id="rId6"/>
    <p:sldId id="258" r:id="rId7"/>
    <p:sldId id="259" r:id="rId8"/>
    <p:sldId id="25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7" r:id="rId34"/>
    <p:sldId id="302" r:id="rId35"/>
    <p:sldId id="303" r:id="rId36"/>
    <p:sldId id="305" r:id="rId37"/>
    <p:sldId id="289" r:id="rId38"/>
    <p:sldId id="290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348" autoAdjust="0"/>
  </p:normalViewPr>
  <p:slideViewPr>
    <p:cSldViewPr>
      <p:cViewPr varScale="1">
        <p:scale>
          <a:sx n="82" d="100"/>
          <a:sy n="82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AF3AD-186F-4230-B32A-909B61D41067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2F3A-31C8-4570-A7C8-8840602825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20" t="31920" r="7864" b="53800"/>
          <a:stretch>
            <a:fillRect/>
          </a:stretch>
        </p:blipFill>
        <p:spPr bwMode="auto">
          <a:xfrm>
            <a:off x="0" y="44624"/>
            <a:ext cx="9144000" cy="95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052736"/>
          <a:ext cx="8856984" cy="3200400"/>
        </p:xfrm>
        <a:graphic>
          <a:graphicData uri="http://schemas.openxmlformats.org/drawingml/2006/table">
            <a:tbl>
              <a:tblPr/>
              <a:tblGrid>
                <a:gridCol w="4427672"/>
                <a:gridCol w="4429312"/>
              </a:tblGrid>
              <a:tr h="185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69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Substitutions nucléophiles aliphatiques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Mécanismes limites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1 et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2.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Lois de vitesses associées.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Application à la conversion d’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halogénoalcanes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les différences de réactivité en termes de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polarisabilité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 choix d’un mécanisme limite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1 ou S</a:t>
                      </a:r>
                      <a:r>
                        <a:rPr lang="fr-FR" sz="1400" i="1" baseline="-25000" dirty="0">
                          <a:latin typeface="Arial"/>
                          <a:ea typeface="Arial Unicode MS"/>
                          <a:cs typeface="Times New Roman"/>
                        </a:rPr>
                        <a:t>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2 par des arguments structuraux ou à partir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informa-tions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cinétiques.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Utiliser une banque de réactions pour proposer une modification du groupe partant dans le but d’en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amé-liorer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l’aptitude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nucléofuge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Organomagnésiens mixtes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Préparation à partir des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halogénoalcanes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inversion de polarité par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insertion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atome de magnésium,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in-térêt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d’un carbone nucléophile pour l’allongement de la chaîne carbonée.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Relier le caractère nucléophile d’un 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organomagné-sien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mixte à sa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structure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le choix d’un solvant d’une synthèse 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orga-nomagnésien</a:t>
                      </a:r>
                      <a:r>
                        <a:rPr lang="fr-FR" sz="14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mixte.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70402" t="34440" r="12116" b="26921"/>
          <a:stretch>
            <a:fillRect/>
          </a:stretch>
        </p:blipFill>
        <p:spPr bwMode="auto">
          <a:xfrm>
            <a:off x="7348496" y="4437112"/>
            <a:ext cx="17955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60479" t="28560" r="8809" b="45401"/>
          <a:stretch>
            <a:fillRect/>
          </a:stretch>
        </p:blipFill>
        <p:spPr bwMode="auto">
          <a:xfrm>
            <a:off x="3995936" y="4365104"/>
            <a:ext cx="31706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323528" y="5680248"/>
            <a:ext cx="4896544" cy="1133128"/>
            <a:chOff x="323528" y="5680248"/>
            <a:chExt cx="4896544" cy="113312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t="18182" r="30618" b="23468"/>
            <a:stretch>
              <a:fillRect/>
            </a:stretch>
          </p:blipFill>
          <p:spPr bwMode="auto">
            <a:xfrm>
              <a:off x="1907704" y="6046114"/>
              <a:ext cx="331236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70715" t="-2023"/>
            <a:stretch>
              <a:fillRect/>
            </a:stretch>
          </p:blipFill>
          <p:spPr bwMode="auto">
            <a:xfrm>
              <a:off x="323528" y="5680248"/>
              <a:ext cx="1398117" cy="1133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9343" y="404665"/>
            <a:ext cx="8937153" cy="63367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1 seul acte élémentaire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3851921" y="1628800"/>
            <a:ext cx="2016224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ym typeface="Wingdings" pitchFamily="2" charset="2"/>
              </a:rPr>
              <a:t>(</a:t>
            </a:r>
            <a:r>
              <a:rPr lang="fr-FR" b="1" i="1" dirty="0" err="1">
                <a:sym typeface="Wingdings" pitchFamily="2" charset="2"/>
              </a:rPr>
              <a:t>Halogénoalcane</a:t>
            </a:r>
            <a:r>
              <a:rPr lang="fr-FR" b="1" i="1" dirty="0">
                <a:sym typeface="Wingdings" pitchFamily="2" charset="2"/>
              </a:rPr>
              <a:t>)</a:t>
            </a:r>
            <a:endParaRPr lang="fr-FR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6917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765175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727075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908050"/>
            <a:ext cx="11525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9"/>
          <p:cNvSpPr txBox="1">
            <a:spLocks noChangeArrowheads="1"/>
          </p:cNvSpPr>
          <p:nvPr/>
        </p:nvSpPr>
        <p:spPr bwMode="auto">
          <a:xfrm>
            <a:off x="3563938" y="94138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Symbol" pitchFamily="18" charset="2"/>
              </a:rPr>
              <a:t> +           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0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Forme libre 7"/>
          <p:cNvSpPr/>
          <p:nvPr/>
        </p:nvSpPr>
        <p:spPr>
          <a:xfrm rot="4184032">
            <a:off x="3871829" y="870954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899592" y="1556792"/>
            <a:ext cx="16557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 i="1" dirty="0">
                <a:sym typeface="Wingdings" pitchFamily="2" charset="2"/>
              </a:rPr>
              <a:t>(Nucléophile)</a:t>
            </a:r>
            <a:endParaRPr lang="fr-FR" b="1" i="1" dirty="0"/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79512" y="2060848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n’y a qu’un seul acte élémentaire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bimoléculaire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où la liaison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C–O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 forme en même temps 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liaison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C–Cl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 casse : o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parle de </a:t>
            </a:r>
            <a:r>
              <a:rPr lang="fr-FR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méca-nisme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concerté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synchrone</a:t>
            </a:r>
          </a:p>
        </p:txBody>
      </p:sp>
      <p:sp>
        <p:nvSpPr>
          <p:cNvPr id="12" name="Forme libre 11"/>
          <p:cNvSpPr/>
          <p:nvPr/>
        </p:nvSpPr>
        <p:spPr>
          <a:xfrm rot="7435994" flipH="1">
            <a:off x="2327275" y="788988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51520" y="5373216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79512" y="5877272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211960" y="3039368"/>
            <a:ext cx="4859098" cy="3575835"/>
            <a:chOff x="4211960" y="3039368"/>
            <a:chExt cx="4859098" cy="3575835"/>
          </a:xfrm>
        </p:grpSpPr>
        <p:grpSp>
          <p:nvGrpSpPr>
            <p:cNvPr id="28" name="Groupe 27"/>
            <p:cNvGrpSpPr/>
            <p:nvPr/>
          </p:nvGrpSpPr>
          <p:grpSpPr>
            <a:xfrm>
              <a:off x="4211960" y="3471757"/>
              <a:ext cx="4693915" cy="3143446"/>
              <a:chOff x="4211960" y="3471757"/>
              <a:chExt cx="4693915" cy="3143446"/>
            </a:xfrm>
          </p:grpSpPr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11960" y="3573016"/>
                <a:ext cx="4693915" cy="3042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Forme libre 22"/>
              <p:cNvSpPr/>
              <p:nvPr/>
            </p:nvSpPr>
            <p:spPr>
              <a:xfrm>
                <a:off x="5425440" y="3471757"/>
                <a:ext cx="3230880" cy="1199303"/>
              </a:xfrm>
              <a:custGeom>
                <a:avLst/>
                <a:gdLst>
                  <a:gd name="connsiteX0" fmla="*/ 68580 w 3230880"/>
                  <a:gd name="connsiteY0" fmla="*/ 1016423 h 1199303"/>
                  <a:gd name="connsiteX1" fmla="*/ 68580 w 3230880"/>
                  <a:gd name="connsiteY1" fmla="*/ 1016423 h 1199303"/>
                  <a:gd name="connsiteX2" fmla="*/ 304800 w 3230880"/>
                  <a:gd name="connsiteY2" fmla="*/ 1024043 h 1199303"/>
                  <a:gd name="connsiteX3" fmla="*/ 373380 w 3230880"/>
                  <a:gd name="connsiteY3" fmla="*/ 1016423 h 1199303"/>
                  <a:gd name="connsiteX4" fmla="*/ 449580 w 3230880"/>
                  <a:gd name="connsiteY4" fmla="*/ 1001183 h 1199303"/>
                  <a:gd name="connsiteX5" fmla="*/ 495300 w 3230880"/>
                  <a:gd name="connsiteY5" fmla="*/ 985943 h 1199303"/>
                  <a:gd name="connsiteX6" fmla="*/ 541020 w 3230880"/>
                  <a:gd name="connsiteY6" fmla="*/ 970703 h 1199303"/>
                  <a:gd name="connsiteX7" fmla="*/ 563880 w 3230880"/>
                  <a:gd name="connsiteY7" fmla="*/ 963083 h 1199303"/>
                  <a:gd name="connsiteX8" fmla="*/ 624840 w 3230880"/>
                  <a:gd name="connsiteY8" fmla="*/ 947843 h 1199303"/>
                  <a:gd name="connsiteX9" fmla="*/ 777240 w 3230880"/>
                  <a:gd name="connsiteY9" fmla="*/ 955463 h 1199303"/>
                  <a:gd name="connsiteX10" fmla="*/ 807720 w 3230880"/>
                  <a:gd name="connsiteY10" fmla="*/ 963083 h 1199303"/>
                  <a:gd name="connsiteX11" fmla="*/ 861060 w 3230880"/>
                  <a:gd name="connsiteY11" fmla="*/ 970703 h 1199303"/>
                  <a:gd name="connsiteX12" fmla="*/ 952500 w 3230880"/>
                  <a:gd name="connsiteY12" fmla="*/ 1001183 h 1199303"/>
                  <a:gd name="connsiteX13" fmla="*/ 975360 w 3230880"/>
                  <a:gd name="connsiteY13" fmla="*/ 1008803 h 1199303"/>
                  <a:gd name="connsiteX14" fmla="*/ 998220 w 3230880"/>
                  <a:gd name="connsiteY14" fmla="*/ 1024043 h 1199303"/>
                  <a:gd name="connsiteX15" fmla="*/ 1043940 w 3230880"/>
                  <a:gd name="connsiteY15" fmla="*/ 1039283 h 1199303"/>
                  <a:gd name="connsiteX16" fmla="*/ 1066800 w 3230880"/>
                  <a:gd name="connsiteY16" fmla="*/ 1046903 h 1199303"/>
                  <a:gd name="connsiteX17" fmla="*/ 1089660 w 3230880"/>
                  <a:gd name="connsiteY17" fmla="*/ 1069763 h 1199303"/>
                  <a:gd name="connsiteX18" fmla="*/ 1120140 w 3230880"/>
                  <a:gd name="connsiteY18" fmla="*/ 1077383 h 1199303"/>
                  <a:gd name="connsiteX19" fmla="*/ 1165860 w 3230880"/>
                  <a:gd name="connsiteY19" fmla="*/ 1092623 h 1199303"/>
                  <a:gd name="connsiteX20" fmla="*/ 1188720 w 3230880"/>
                  <a:gd name="connsiteY20" fmla="*/ 1100243 h 1199303"/>
                  <a:gd name="connsiteX21" fmla="*/ 1211580 w 3230880"/>
                  <a:gd name="connsiteY21" fmla="*/ 1107863 h 1199303"/>
                  <a:gd name="connsiteX22" fmla="*/ 1249680 w 3230880"/>
                  <a:gd name="connsiteY22" fmla="*/ 1115483 h 1199303"/>
                  <a:gd name="connsiteX23" fmla="*/ 1272540 w 3230880"/>
                  <a:gd name="connsiteY23" fmla="*/ 1123103 h 1199303"/>
                  <a:gd name="connsiteX24" fmla="*/ 1333500 w 3230880"/>
                  <a:gd name="connsiteY24" fmla="*/ 1138343 h 1199303"/>
                  <a:gd name="connsiteX25" fmla="*/ 1356360 w 3230880"/>
                  <a:gd name="connsiteY25" fmla="*/ 1145963 h 1199303"/>
                  <a:gd name="connsiteX26" fmla="*/ 1440180 w 3230880"/>
                  <a:gd name="connsiteY26" fmla="*/ 1153583 h 1199303"/>
                  <a:gd name="connsiteX27" fmla="*/ 1470660 w 3230880"/>
                  <a:gd name="connsiteY27" fmla="*/ 1168823 h 1199303"/>
                  <a:gd name="connsiteX28" fmla="*/ 1508760 w 3230880"/>
                  <a:gd name="connsiteY28" fmla="*/ 1176443 h 1199303"/>
                  <a:gd name="connsiteX29" fmla="*/ 1531620 w 3230880"/>
                  <a:gd name="connsiteY29" fmla="*/ 1184063 h 1199303"/>
                  <a:gd name="connsiteX30" fmla="*/ 1638300 w 3230880"/>
                  <a:gd name="connsiteY30" fmla="*/ 1199303 h 1199303"/>
                  <a:gd name="connsiteX31" fmla="*/ 2179320 w 3230880"/>
                  <a:gd name="connsiteY31" fmla="*/ 1191683 h 1199303"/>
                  <a:gd name="connsiteX32" fmla="*/ 2240280 w 3230880"/>
                  <a:gd name="connsiteY32" fmla="*/ 1176443 h 1199303"/>
                  <a:gd name="connsiteX33" fmla="*/ 2278380 w 3230880"/>
                  <a:gd name="connsiteY33" fmla="*/ 1161203 h 1199303"/>
                  <a:gd name="connsiteX34" fmla="*/ 2308860 w 3230880"/>
                  <a:gd name="connsiteY34" fmla="*/ 1138343 h 1199303"/>
                  <a:gd name="connsiteX35" fmla="*/ 2339340 w 3230880"/>
                  <a:gd name="connsiteY35" fmla="*/ 1130723 h 1199303"/>
                  <a:gd name="connsiteX36" fmla="*/ 2362200 w 3230880"/>
                  <a:gd name="connsiteY36" fmla="*/ 1123103 h 1199303"/>
                  <a:gd name="connsiteX37" fmla="*/ 2438400 w 3230880"/>
                  <a:gd name="connsiteY37" fmla="*/ 1100243 h 1199303"/>
                  <a:gd name="connsiteX38" fmla="*/ 2461260 w 3230880"/>
                  <a:gd name="connsiteY38" fmla="*/ 1092623 h 1199303"/>
                  <a:gd name="connsiteX39" fmla="*/ 2522220 w 3230880"/>
                  <a:gd name="connsiteY39" fmla="*/ 1069763 h 1199303"/>
                  <a:gd name="connsiteX40" fmla="*/ 2636520 w 3230880"/>
                  <a:gd name="connsiteY40" fmla="*/ 1062143 h 1199303"/>
                  <a:gd name="connsiteX41" fmla="*/ 3208020 w 3230880"/>
                  <a:gd name="connsiteY41" fmla="*/ 1046903 h 1199303"/>
                  <a:gd name="connsiteX42" fmla="*/ 3230880 w 3230880"/>
                  <a:gd name="connsiteY42" fmla="*/ 993563 h 1199303"/>
                  <a:gd name="connsiteX43" fmla="*/ 3223260 w 3230880"/>
                  <a:gd name="connsiteY43" fmla="*/ 818303 h 1199303"/>
                  <a:gd name="connsiteX44" fmla="*/ 3208020 w 3230880"/>
                  <a:gd name="connsiteY44" fmla="*/ 307763 h 1199303"/>
                  <a:gd name="connsiteX45" fmla="*/ 3192780 w 3230880"/>
                  <a:gd name="connsiteY45" fmla="*/ 284903 h 1199303"/>
                  <a:gd name="connsiteX46" fmla="*/ 3185160 w 3230880"/>
                  <a:gd name="connsiteY46" fmla="*/ 262043 h 1199303"/>
                  <a:gd name="connsiteX47" fmla="*/ 3131820 w 3230880"/>
                  <a:gd name="connsiteY47" fmla="*/ 193463 h 1199303"/>
                  <a:gd name="connsiteX48" fmla="*/ 3116580 w 3230880"/>
                  <a:gd name="connsiteY48" fmla="*/ 170603 h 1199303"/>
                  <a:gd name="connsiteX49" fmla="*/ 3093720 w 3230880"/>
                  <a:gd name="connsiteY49" fmla="*/ 155363 h 1199303"/>
                  <a:gd name="connsiteX50" fmla="*/ 3070860 w 3230880"/>
                  <a:gd name="connsiteY50" fmla="*/ 132503 h 1199303"/>
                  <a:gd name="connsiteX51" fmla="*/ 3017520 w 3230880"/>
                  <a:gd name="connsiteY51" fmla="*/ 109643 h 1199303"/>
                  <a:gd name="connsiteX52" fmla="*/ 2971800 w 3230880"/>
                  <a:gd name="connsiteY52" fmla="*/ 79163 h 1199303"/>
                  <a:gd name="connsiteX53" fmla="*/ 2918460 w 3230880"/>
                  <a:gd name="connsiteY53" fmla="*/ 63923 h 1199303"/>
                  <a:gd name="connsiteX54" fmla="*/ 2895600 w 3230880"/>
                  <a:gd name="connsiteY54" fmla="*/ 56303 h 1199303"/>
                  <a:gd name="connsiteX55" fmla="*/ 2834640 w 3230880"/>
                  <a:gd name="connsiteY55" fmla="*/ 48683 h 1199303"/>
                  <a:gd name="connsiteX56" fmla="*/ 2430780 w 3230880"/>
                  <a:gd name="connsiteY56" fmla="*/ 56303 h 1199303"/>
                  <a:gd name="connsiteX57" fmla="*/ 236220 w 3230880"/>
                  <a:gd name="connsiteY57" fmla="*/ 71543 h 1199303"/>
                  <a:gd name="connsiteX58" fmla="*/ 213360 w 3230880"/>
                  <a:gd name="connsiteY58" fmla="*/ 86783 h 1199303"/>
                  <a:gd name="connsiteX59" fmla="*/ 167640 w 3230880"/>
                  <a:gd name="connsiteY59" fmla="*/ 102023 h 1199303"/>
                  <a:gd name="connsiteX60" fmla="*/ 106680 w 3230880"/>
                  <a:gd name="connsiteY60" fmla="*/ 124883 h 1199303"/>
                  <a:gd name="connsiteX61" fmla="*/ 60960 w 3230880"/>
                  <a:gd name="connsiteY61" fmla="*/ 162983 h 1199303"/>
                  <a:gd name="connsiteX62" fmla="*/ 38100 w 3230880"/>
                  <a:gd name="connsiteY62" fmla="*/ 178223 h 1199303"/>
                  <a:gd name="connsiteX63" fmla="*/ 0 w 3230880"/>
                  <a:gd name="connsiteY63" fmla="*/ 246803 h 1199303"/>
                  <a:gd name="connsiteX64" fmla="*/ 7620 w 3230880"/>
                  <a:gd name="connsiteY64" fmla="*/ 422063 h 1199303"/>
                  <a:gd name="connsiteX65" fmla="*/ 15240 w 3230880"/>
                  <a:gd name="connsiteY65" fmla="*/ 444923 h 1199303"/>
                  <a:gd name="connsiteX66" fmla="*/ 22860 w 3230880"/>
                  <a:gd name="connsiteY66" fmla="*/ 483023 h 1199303"/>
                  <a:gd name="connsiteX67" fmla="*/ 30480 w 3230880"/>
                  <a:gd name="connsiteY67" fmla="*/ 505883 h 1199303"/>
                  <a:gd name="connsiteX68" fmla="*/ 45720 w 3230880"/>
                  <a:gd name="connsiteY68" fmla="*/ 582083 h 1199303"/>
                  <a:gd name="connsiteX69" fmla="*/ 53340 w 3230880"/>
                  <a:gd name="connsiteY69" fmla="*/ 681143 h 1199303"/>
                  <a:gd name="connsiteX70" fmla="*/ 60960 w 3230880"/>
                  <a:gd name="connsiteY70" fmla="*/ 719243 h 1199303"/>
                  <a:gd name="connsiteX71" fmla="*/ 53340 w 3230880"/>
                  <a:gd name="connsiteY71" fmla="*/ 864023 h 1199303"/>
                  <a:gd name="connsiteX72" fmla="*/ 38100 w 3230880"/>
                  <a:gd name="connsiteY72" fmla="*/ 909743 h 1199303"/>
                  <a:gd name="connsiteX73" fmla="*/ 60960 w 3230880"/>
                  <a:gd name="connsiteY73" fmla="*/ 1008803 h 1199303"/>
                  <a:gd name="connsiteX74" fmla="*/ 68580 w 3230880"/>
                  <a:gd name="connsiteY74" fmla="*/ 1016423 h 119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3230880" h="1199303">
                    <a:moveTo>
                      <a:pt x="68580" y="1016423"/>
                    </a:moveTo>
                    <a:lnTo>
                      <a:pt x="68580" y="1016423"/>
                    </a:lnTo>
                    <a:cubicBezTo>
                      <a:pt x="190703" y="1040848"/>
                      <a:pt x="132184" y="1035551"/>
                      <a:pt x="304800" y="1024043"/>
                    </a:cubicBezTo>
                    <a:cubicBezTo>
                      <a:pt x="327750" y="1022513"/>
                      <a:pt x="350581" y="1019463"/>
                      <a:pt x="373380" y="1016423"/>
                    </a:cubicBezTo>
                    <a:cubicBezTo>
                      <a:pt x="398096" y="1013127"/>
                      <a:pt x="425350" y="1008452"/>
                      <a:pt x="449580" y="1001183"/>
                    </a:cubicBezTo>
                    <a:cubicBezTo>
                      <a:pt x="464967" y="996567"/>
                      <a:pt x="480060" y="991023"/>
                      <a:pt x="495300" y="985943"/>
                    </a:cubicBezTo>
                    <a:lnTo>
                      <a:pt x="541020" y="970703"/>
                    </a:lnTo>
                    <a:cubicBezTo>
                      <a:pt x="548640" y="968163"/>
                      <a:pt x="556088" y="965031"/>
                      <a:pt x="563880" y="963083"/>
                    </a:cubicBezTo>
                    <a:lnTo>
                      <a:pt x="624840" y="947843"/>
                    </a:lnTo>
                    <a:cubicBezTo>
                      <a:pt x="675640" y="950383"/>
                      <a:pt x="726552" y="951239"/>
                      <a:pt x="777240" y="955463"/>
                    </a:cubicBezTo>
                    <a:cubicBezTo>
                      <a:pt x="787677" y="956333"/>
                      <a:pt x="797416" y="961210"/>
                      <a:pt x="807720" y="963083"/>
                    </a:cubicBezTo>
                    <a:cubicBezTo>
                      <a:pt x="825391" y="966296"/>
                      <a:pt x="843280" y="968163"/>
                      <a:pt x="861060" y="970703"/>
                    </a:cubicBezTo>
                    <a:lnTo>
                      <a:pt x="952500" y="1001183"/>
                    </a:lnTo>
                    <a:cubicBezTo>
                      <a:pt x="960120" y="1003723"/>
                      <a:pt x="968677" y="1004348"/>
                      <a:pt x="975360" y="1008803"/>
                    </a:cubicBezTo>
                    <a:cubicBezTo>
                      <a:pt x="982980" y="1013883"/>
                      <a:pt x="989851" y="1020324"/>
                      <a:pt x="998220" y="1024043"/>
                    </a:cubicBezTo>
                    <a:cubicBezTo>
                      <a:pt x="1012900" y="1030567"/>
                      <a:pt x="1028700" y="1034203"/>
                      <a:pt x="1043940" y="1039283"/>
                    </a:cubicBezTo>
                    <a:lnTo>
                      <a:pt x="1066800" y="1046903"/>
                    </a:lnTo>
                    <a:cubicBezTo>
                      <a:pt x="1074420" y="1054523"/>
                      <a:pt x="1080304" y="1064416"/>
                      <a:pt x="1089660" y="1069763"/>
                    </a:cubicBezTo>
                    <a:cubicBezTo>
                      <a:pt x="1098753" y="1074959"/>
                      <a:pt x="1110109" y="1074374"/>
                      <a:pt x="1120140" y="1077383"/>
                    </a:cubicBezTo>
                    <a:cubicBezTo>
                      <a:pt x="1135527" y="1081999"/>
                      <a:pt x="1150620" y="1087543"/>
                      <a:pt x="1165860" y="1092623"/>
                    </a:cubicBezTo>
                    <a:lnTo>
                      <a:pt x="1188720" y="1100243"/>
                    </a:lnTo>
                    <a:cubicBezTo>
                      <a:pt x="1196340" y="1102783"/>
                      <a:pt x="1203704" y="1106288"/>
                      <a:pt x="1211580" y="1107863"/>
                    </a:cubicBezTo>
                    <a:cubicBezTo>
                      <a:pt x="1224280" y="1110403"/>
                      <a:pt x="1237115" y="1112342"/>
                      <a:pt x="1249680" y="1115483"/>
                    </a:cubicBezTo>
                    <a:cubicBezTo>
                      <a:pt x="1257472" y="1117431"/>
                      <a:pt x="1264791" y="1120990"/>
                      <a:pt x="1272540" y="1123103"/>
                    </a:cubicBezTo>
                    <a:cubicBezTo>
                      <a:pt x="1292747" y="1128614"/>
                      <a:pt x="1313629" y="1131719"/>
                      <a:pt x="1333500" y="1138343"/>
                    </a:cubicBezTo>
                    <a:cubicBezTo>
                      <a:pt x="1341120" y="1140883"/>
                      <a:pt x="1348409" y="1144827"/>
                      <a:pt x="1356360" y="1145963"/>
                    </a:cubicBezTo>
                    <a:cubicBezTo>
                      <a:pt x="1384133" y="1149931"/>
                      <a:pt x="1412240" y="1151043"/>
                      <a:pt x="1440180" y="1153583"/>
                    </a:cubicBezTo>
                    <a:cubicBezTo>
                      <a:pt x="1450340" y="1158663"/>
                      <a:pt x="1459884" y="1165231"/>
                      <a:pt x="1470660" y="1168823"/>
                    </a:cubicBezTo>
                    <a:cubicBezTo>
                      <a:pt x="1482947" y="1172919"/>
                      <a:pt x="1496195" y="1173302"/>
                      <a:pt x="1508760" y="1176443"/>
                    </a:cubicBezTo>
                    <a:cubicBezTo>
                      <a:pt x="1516552" y="1178391"/>
                      <a:pt x="1523779" y="1182321"/>
                      <a:pt x="1531620" y="1184063"/>
                    </a:cubicBezTo>
                    <a:cubicBezTo>
                      <a:pt x="1559871" y="1190341"/>
                      <a:pt x="1611936" y="1196007"/>
                      <a:pt x="1638300" y="1199303"/>
                    </a:cubicBezTo>
                    <a:lnTo>
                      <a:pt x="2179320" y="1191683"/>
                    </a:lnTo>
                    <a:cubicBezTo>
                      <a:pt x="2195623" y="1191254"/>
                      <a:pt x="2223536" y="1182722"/>
                      <a:pt x="2240280" y="1176443"/>
                    </a:cubicBezTo>
                    <a:cubicBezTo>
                      <a:pt x="2253087" y="1171640"/>
                      <a:pt x="2266423" y="1167846"/>
                      <a:pt x="2278380" y="1161203"/>
                    </a:cubicBezTo>
                    <a:cubicBezTo>
                      <a:pt x="2289482" y="1155035"/>
                      <a:pt x="2297501" y="1144023"/>
                      <a:pt x="2308860" y="1138343"/>
                    </a:cubicBezTo>
                    <a:cubicBezTo>
                      <a:pt x="2318227" y="1133659"/>
                      <a:pt x="2329270" y="1133600"/>
                      <a:pt x="2339340" y="1130723"/>
                    </a:cubicBezTo>
                    <a:cubicBezTo>
                      <a:pt x="2347063" y="1128516"/>
                      <a:pt x="2355016" y="1126695"/>
                      <a:pt x="2362200" y="1123103"/>
                    </a:cubicBezTo>
                    <a:cubicBezTo>
                      <a:pt x="2417646" y="1095380"/>
                      <a:pt x="2341395" y="1114101"/>
                      <a:pt x="2438400" y="1100243"/>
                    </a:cubicBezTo>
                    <a:cubicBezTo>
                      <a:pt x="2446020" y="1097703"/>
                      <a:pt x="2453877" y="1095787"/>
                      <a:pt x="2461260" y="1092623"/>
                    </a:cubicBezTo>
                    <a:cubicBezTo>
                      <a:pt x="2489759" y="1080409"/>
                      <a:pt x="2491182" y="1073030"/>
                      <a:pt x="2522220" y="1069763"/>
                    </a:cubicBezTo>
                    <a:cubicBezTo>
                      <a:pt x="2560195" y="1065766"/>
                      <a:pt x="2598420" y="1064683"/>
                      <a:pt x="2636520" y="1062143"/>
                    </a:cubicBezTo>
                    <a:cubicBezTo>
                      <a:pt x="2865798" y="1016287"/>
                      <a:pt x="2430841" y="1100874"/>
                      <a:pt x="3208020" y="1046903"/>
                    </a:cubicBezTo>
                    <a:cubicBezTo>
                      <a:pt x="3214446" y="1046457"/>
                      <a:pt x="3228440" y="1000882"/>
                      <a:pt x="3230880" y="993563"/>
                    </a:cubicBezTo>
                    <a:cubicBezTo>
                      <a:pt x="3228340" y="935143"/>
                      <a:pt x="3225208" y="876746"/>
                      <a:pt x="3223260" y="818303"/>
                    </a:cubicBezTo>
                    <a:cubicBezTo>
                      <a:pt x="3217588" y="648142"/>
                      <a:pt x="3217733" y="477742"/>
                      <a:pt x="3208020" y="307763"/>
                    </a:cubicBezTo>
                    <a:cubicBezTo>
                      <a:pt x="3207498" y="298620"/>
                      <a:pt x="3196876" y="293094"/>
                      <a:pt x="3192780" y="284903"/>
                    </a:cubicBezTo>
                    <a:cubicBezTo>
                      <a:pt x="3189188" y="277719"/>
                      <a:pt x="3189061" y="269064"/>
                      <a:pt x="3185160" y="262043"/>
                    </a:cubicBezTo>
                    <a:cubicBezTo>
                      <a:pt x="3146642" y="192710"/>
                      <a:pt x="3168844" y="237892"/>
                      <a:pt x="3131820" y="193463"/>
                    </a:cubicBezTo>
                    <a:cubicBezTo>
                      <a:pt x="3125957" y="186428"/>
                      <a:pt x="3123056" y="177079"/>
                      <a:pt x="3116580" y="170603"/>
                    </a:cubicBezTo>
                    <a:cubicBezTo>
                      <a:pt x="3110104" y="164127"/>
                      <a:pt x="3100755" y="161226"/>
                      <a:pt x="3093720" y="155363"/>
                    </a:cubicBezTo>
                    <a:cubicBezTo>
                      <a:pt x="3085441" y="148464"/>
                      <a:pt x="3079629" y="138767"/>
                      <a:pt x="3070860" y="132503"/>
                    </a:cubicBezTo>
                    <a:cubicBezTo>
                      <a:pt x="3017446" y="94350"/>
                      <a:pt x="3062293" y="134517"/>
                      <a:pt x="3017520" y="109643"/>
                    </a:cubicBezTo>
                    <a:cubicBezTo>
                      <a:pt x="3001509" y="100748"/>
                      <a:pt x="2989176" y="84955"/>
                      <a:pt x="2971800" y="79163"/>
                    </a:cubicBezTo>
                    <a:cubicBezTo>
                      <a:pt x="2916990" y="60893"/>
                      <a:pt x="2985437" y="83059"/>
                      <a:pt x="2918460" y="63923"/>
                    </a:cubicBezTo>
                    <a:cubicBezTo>
                      <a:pt x="2910737" y="61716"/>
                      <a:pt x="2903503" y="57740"/>
                      <a:pt x="2895600" y="56303"/>
                    </a:cubicBezTo>
                    <a:cubicBezTo>
                      <a:pt x="2875452" y="52640"/>
                      <a:pt x="2854960" y="51223"/>
                      <a:pt x="2834640" y="48683"/>
                    </a:cubicBezTo>
                    <a:lnTo>
                      <a:pt x="2430780" y="56303"/>
                    </a:lnTo>
                    <a:cubicBezTo>
                      <a:pt x="230215" y="69640"/>
                      <a:pt x="1023198" y="0"/>
                      <a:pt x="236220" y="71543"/>
                    </a:cubicBezTo>
                    <a:cubicBezTo>
                      <a:pt x="228600" y="76623"/>
                      <a:pt x="221729" y="83064"/>
                      <a:pt x="213360" y="86783"/>
                    </a:cubicBezTo>
                    <a:cubicBezTo>
                      <a:pt x="198680" y="93307"/>
                      <a:pt x="181006" y="93112"/>
                      <a:pt x="167640" y="102023"/>
                    </a:cubicBezTo>
                    <a:cubicBezTo>
                      <a:pt x="134004" y="124447"/>
                      <a:pt x="153760" y="115467"/>
                      <a:pt x="106680" y="124883"/>
                    </a:cubicBezTo>
                    <a:cubicBezTo>
                      <a:pt x="49923" y="162721"/>
                      <a:pt x="119632" y="114090"/>
                      <a:pt x="60960" y="162983"/>
                    </a:cubicBezTo>
                    <a:cubicBezTo>
                      <a:pt x="53925" y="168846"/>
                      <a:pt x="45720" y="173143"/>
                      <a:pt x="38100" y="178223"/>
                    </a:cubicBezTo>
                    <a:cubicBezTo>
                      <a:pt x="3165" y="230626"/>
                      <a:pt x="13412" y="206567"/>
                      <a:pt x="0" y="246803"/>
                    </a:cubicBezTo>
                    <a:cubicBezTo>
                      <a:pt x="2540" y="305223"/>
                      <a:pt x="3135" y="363760"/>
                      <a:pt x="7620" y="422063"/>
                    </a:cubicBezTo>
                    <a:cubicBezTo>
                      <a:pt x="8236" y="430072"/>
                      <a:pt x="13292" y="437131"/>
                      <a:pt x="15240" y="444923"/>
                    </a:cubicBezTo>
                    <a:cubicBezTo>
                      <a:pt x="18381" y="457488"/>
                      <a:pt x="19719" y="470458"/>
                      <a:pt x="22860" y="483023"/>
                    </a:cubicBezTo>
                    <a:cubicBezTo>
                      <a:pt x="24808" y="490815"/>
                      <a:pt x="28738" y="498042"/>
                      <a:pt x="30480" y="505883"/>
                    </a:cubicBezTo>
                    <a:cubicBezTo>
                      <a:pt x="67847" y="674034"/>
                      <a:pt x="15356" y="460629"/>
                      <a:pt x="45720" y="582083"/>
                    </a:cubicBezTo>
                    <a:cubicBezTo>
                      <a:pt x="48260" y="615103"/>
                      <a:pt x="49683" y="648228"/>
                      <a:pt x="53340" y="681143"/>
                    </a:cubicBezTo>
                    <a:cubicBezTo>
                      <a:pt x="54770" y="694015"/>
                      <a:pt x="60960" y="706291"/>
                      <a:pt x="60960" y="719243"/>
                    </a:cubicBezTo>
                    <a:cubicBezTo>
                      <a:pt x="60960" y="767570"/>
                      <a:pt x="59098" y="816040"/>
                      <a:pt x="53340" y="864023"/>
                    </a:cubicBezTo>
                    <a:cubicBezTo>
                      <a:pt x="51426" y="879973"/>
                      <a:pt x="38100" y="909743"/>
                      <a:pt x="38100" y="909743"/>
                    </a:cubicBezTo>
                    <a:cubicBezTo>
                      <a:pt x="40196" y="924412"/>
                      <a:pt x="47014" y="994857"/>
                      <a:pt x="60960" y="1008803"/>
                    </a:cubicBezTo>
                    <a:lnTo>
                      <a:pt x="68580" y="10164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2448" y="3039368"/>
              <a:ext cx="4168610" cy="150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79512" y="3645024"/>
            <a:ext cx="417646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omplexe activé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pentacoordiné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9512" y="4149080"/>
            <a:ext cx="453650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Faible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énergie d’activation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pas de chauffage nécessaire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148064" y="4437112"/>
            <a:ext cx="0" cy="57606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4716016" y="4437112"/>
            <a:ext cx="13681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99992" y="4509120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1" grpId="0" animBg="1"/>
      <p:bldP spid="3" grpId="0"/>
      <p:bldP spid="7" grpId="0"/>
      <p:bldP spid="8" grpId="0" animBg="1"/>
      <p:bldP spid="9" grpId="0" animBg="1"/>
      <p:bldP spid="10" grpId="0"/>
      <p:bldP spid="12" grpId="0" animBg="1"/>
      <p:bldP spid="1027" grpId="0" animBg="1"/>
      <p:bldP spid="1028" grpId="0"/>
      <p:bldP spid="1030" grpId="0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6967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000" dirty="0" smtClean="0"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4693915" cy="30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2204864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636912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476672"/>
            <a:ext cx="417646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Complexe activé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pentacoordiné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9512" y="908720"/>
            <a:ext cx="4536504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Faible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énergie d’activation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donc pas de chauffage nécessaire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148064" y="1124744"/>
            <a:ext cx="0" cy="57606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4716016" y="1124744"/>
            <a:ext cx="136815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9992" y="1196752"/>
            <a:ext cx="556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3740462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702362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4184032">
            <a:off x="3871829" y="3846241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 rot="7435994" flipH="1">
            <a:off x="2327275" y="3764275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95288" y="4943177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 attaque le carbone électrophile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côté opposé de l’halogène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(attaque dorsale). Le substrat se retourne alors comme un parapluie un jour de grand vent : c’est l’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inversion de WALDEN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49280"/>
            <a:ext cx="500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619672" y="5951240"/>
            <a:ext cx="734481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Cette inversion s’accompagne souvent d’une </a:t>
            </a:r>
            <a:r>
              <a:rPr lang="fr-FR" sz="2000" b="1" i="1" u="sng" dirty="0"/>
              <a:t>inversion du descripteur </a:t>
            </a:r>
            <a:r>
              <a:rPr lang="fr-FR" sz="2000" b="1" i="1" u="sng" dirty="0" smtClean="0"/>
              <a:t>stéréochimique </a:t>
            </a:r>
            <a:r>
              <a:rPr lang="fr-FR" sz="2000" b="1" i="1" u="sng" dirty="0"/>
              <a:t>(R/S</a:t>
            </a:r>
            <a:r>
              <a:rPr lang="fr-FR" sz="2000" b="1" i="1" u="sng" dirty="0" smtClean="0"/>
              <a:t>)</a:t>
            </a:r>
            <a:r>
              <a:rPr lang="fr-FR" sz="2000" i="1" dirty="0" smtClean="0"/>
              <a:t> mais pas toujours …</a:t>
            </a:r>
            <a:endParaRPr lang="fr-FR" sz="20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084168" y="3284984"/>
            <a:ext cx="20136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707904" y="4581128"/>
            <a:ext cx="26642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chlorobutane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6967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590" y="1282172"/>
            <a:ext cx="4324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203" y="1244072"/>
            <a:ext cx="17287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184032">
            <a:off x="3800069" y="1387951"/>
            <a:ext cx="410052" cy="44908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 rot="7435994" flipH="1">
            <a:off x="2255515" y="1305985"/>
            <a:ext cx="903287" cy="121443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23528" y="2484887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Le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 attaque le carbone électrophile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 côté opposé de l’halogène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(attaque dorsale). Le substrat se retourne alors comme un parapluie un jour de grand vent : c’est l’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inversion de WALDEN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78" y="3540189"/>
            <a:ext cx="500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47664" y="3513202"/>
            <a:ext cx="7416824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/>
              <a:t>Cette inversion s’accompagne souvent d’une </a:t>
            </a:r>
            <a:r>
              <a:rPr lang="fr-FR" sz="2000" b="1" i="1" u="sng" dirty="0"/>
              <a:t>inversion du descripteur </a:t>
            </a:r>
            <a:r>
              <a:rPr lang="fr-FR" sz="2000" b="1" i="1" u="sng" dirty="0" smtClean="0"/>
              <a:t>stéréochimique </a:t>
            </a:r>
            <a:r>
              <a:rPr lang="fr-FR" sz="2000" b="1" i="1" u="sng" dirty="0"/>
              <a:t>(R/S</a:t>
            </a:r>
            <a:r>
              <a:rPr lang="fr-FR" sz="2000" b="1" i="1" u="sng" dirty="0" smtClean="0"/>
              <a:t>)</a:t>
            </a:r>
            <a:r>
              <a:rPr lang="fr-FR" sz="2000" i="1" dirty="0" smtClean="0"/>
              <a:t> mais pas toujours …</a:t>
            </a:r>
            <a:endParaRPr lang="fr-FR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56042" y="1531424"/>
            <a:ext cx="20136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butan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636144" y="2122838"/>
            <a:ext cx="26642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2-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chlorobutane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9079" y="4522351"/>
            <a:ext cx="8918188" cy="1138773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7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STEREOSELECTIVITE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Une réaction </a:t>
            </a:r>
            <a:r>
              <a:rPr lang="fr-FR" sz="2200" b="1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une réaction qui peut conduire à la formation de plusieurs </a:t>
            </a:r>
            <a:r>
              <a:rPr lang="fr-FR" sz="2200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lang="fr-FR" sz="2200" dirty="0" err="1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configu-ration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mais qui ne forme préférentiellement que l’un d’eux.</a:t>
            </a:r>
            <a:endParaRPr lang="fr-FR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7504" y="5707732"/>
            <a:ext cx="871378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     </a:t>
            </a:r>
            <a:r>
              <a:rPr lang="fr-FR" dirty="0" smtClean="0">
                <a:solidFill>
                  <a:srgbClr val="002060"/>
                </a:solidFill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l’exemple précédent,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n’obtient qu’un seul énantiomère du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(celui où le carbone asymétrique est de configuration (S))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endParaRPr lang="fr-FR" sz="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</a:t>
            </a:r>
            <a:r>
              <a:rPr lang="fr-FR" sz="20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92212" y="442764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[Nu]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355976" y="260648"/>
            <a:ext cx="403244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67687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521" y="116632"/>
            <a:ext cx="8918188" cy="110799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STEREOSELECTIVITE</a:t>
            </a:r>
            <a:r>
              <a:rPr lang="fr-F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Une réaction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une réaction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qui 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peut conduire à la formation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plusieurs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stéréoisomères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configu-ration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mais qui ne forme préférentiellement que l’un d’eux.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512" y="1261209"/>
            <a:ext cx="87137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l’exemple précédent,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n’obtient qu’un seul énantiomère du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butan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(celui où le carbone asymétrique est de configuration (S))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</a:t>
            </a:r>
            <a:r>
              <a:rPr lang="fr-FR" sz="20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0866" y="2362235"/>
            <a:ext cx="8918188" cy="113877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STEREOSPECIFICITE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ne réaction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stéréospéci-fique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si 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2 substrats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 de configuration sont transformés en 2 produits liés par la même relation de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stéréoisomérie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99592" y="5949280"/>
            <a:ext cx="367240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 substrats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99992" y="5949280"/>
            <a:ext cx="352839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produits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2" t="29400" r="11644" b="32801"/>
          <a:stretch>
            <a:fillRect/>
          </a:stretch>
        </p:blipFill>
        <p:spPr bwMode="auto">
          <a:xfrm>
            <a:off x="899592" y="3573016"/>
            <a:ext cx="6943106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à coins arrondis 18"/>
          <p:cNvSpPr/>
          <p:nvPr/>
        </p:nvSpPr>
        <p:spPr>
          <a:xfrm>
            <a:off x="2195736" y="3501008"/>
            <a:ext cx="1656184" cy="244827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148064" y="3522216"/>
            <a:ext cx="1656184" cy="244827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91680" y="6329362"/>
            <a:ext cx="568863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 Conclusion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stéréospécifique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747" grpId="0"/>
      <p:bldP spid="14" grpId="0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44624"/>
            <a:ext cx="8937153" cy="446449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Représenter le(s) produit(s) obtenu(s) par action de soude diluée sur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(R) 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iodo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-1-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méthoxyéthane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selon un mécanisme de type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96746"/>
            <a:ext cx="3931634" cy="16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779912" y="63435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15719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696" y="630932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5816" y="64578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 rot="4184032">
            <a:off x="3424778" y="5361343"/>
            <a:ext cx="399046" cy="6867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 rot="7435994" flipH="1">
            <a:off x="1370677" y="5199777"/>
            <a:ext cx="1146062" cy="15722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49956 w 691118"/>
              <a:gd name="connsiteY0" fmla="*/ 1433729 h 1520470"/>
              <a:gd name="connsiteX1" fmla="*/ 49957 w 691118"/>
              <a:gd name="connsiteY1" fmla="*/ 1433731 h 1520470"/>
              <a:gd name="connsiteX2" fmla="*/ 51077 w 691118"/>
              <a:gd name="connsiteY2" fmla="*/ 913293 h 1520470"/>
              <a:gd name="connsiteX3" fmla="*/ 356420 w 691118"/>
              <a:gd name="connsiteY3" fmla="*/ 535520 h 1520470"/>
              <a:gd name="connsiteX4" fmla="*/ 691118 w 691118"/>
              <a:gd name="connsiteY4" fmla="*/ 0 h 1520470"/>
              <a:gd name="connsiteX0" fmla="*/ 63986 w 705148"/>
              <a:gd name="connsiteY0" fmla="*/ 1433729 h 1520470"/>
              <a:gd name="connsiteX1" fmla="*/ 63987 w 705148"/>
              <a:gd name="connsiteY1" fmla="*/ 1433731 h 1520470"/>
              <a:gd name="connsiteX2" fmla="*/ 65107 w 705148"/>
              <a:gd name="connsiteY2" fmla="*/ 913293 h 1520470"/>
              <a:gd name="connsiteX3" fmla="*/ 454631 w 705148"/>
              <a:gd name="connsiteY3" fmla="*/ 836799 h 1520470"/>
              <a:gd name="connsiteX4" fmla="*/ 705148 w 705148"/>
              <a:gd name="connsiteY4" fmla="*/ 0 h 1520470"/>
              <a:gd name="connsiteX0" fmla="*/ 43348 w 684510"/>
              <a:gd name="connsiteY0" fmla="*/ 1433729 h 1472018"/>
              <a:gd name="connsiteX1" fmla="*/ 43349 w 684510"/>
              <a:gd name="connsiteY1" fmla="*/ 1433731 h 1472018"/>
              <a:gd name="connsiteX2" fmla="*/ 303444 w 684510"/>
              <a:gd name="connsiteY2" fmla="*/ 1204009 h 1472018"/>
              <a:gd name="connsiteX3" fmla="*/ 433993 w 684510"/>
              <a:gd name="connsiteY3" fmla="*/ 836799 h 1472018"/>
              <a:gd name="connsiteX4" fmla="*/ 684510 w 684510"/>
              <a:gd name="connsiteY4" fmla="*/ 0 h 1472018"/>
              <a:gd name="connsiteX0" fmla="*/ 65106 w 706268"/>
              <a:gd name="connsiteY0" fmla="*/ 1433729 h 1533219"/>
              <a:gd name="connsiteX1" fmla="*/ 65107 w 706268"/>
              <a:gd name="connsiteY1" fmla="*/ 1433731 h 1533219"/>
              <a:gd name="connsiteX2" fmla="*/ 455751 w 706268"/>
              <a:gd name="connsiteY2" fmla="*/ 836799 h 1533219"/>
              <a:gd name="connsiteX3" fmla="*/ 706268 w 706268"/>
              <a:gd name="connsiteY3" fmla="*/ 0 h 1533219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455751 w 620352"/>
              <a:gd name="connsiteY2" fmla="*/ 914155 h 1610575"/>
              <a:gd name="connsiteX3" fmla="*/ 620352 w 620352"/>
              <a:gd name="connsiteY3" fmla="*/ 0 h 1610575"/>
              <a:gd name="connsiteX0" fmla="*/ 65106 w 620352"/>
              <a:gd name="connsiteY0" fmla="*/ 1511085 h 1611764"/>
              <a:gd name="connsiteX1" fmla="*/ 65107 w 620352"/>
              <a:gd name="connsiteY1" fmla="*/ 1511087 h 1611764"/>
              <a:gd name="connsiteX2" fmla="*/ 411562 w 620352"/>
              <a:gd name="connsiteY2" fmla="*/ 1512275 h 1611764"/>
              <a:gd name="connsiteX3" fmla="*/ 455751 w 620352"/>
              <a:gd name="connsiteY3" fmla="*/ 914155 h 1611764"/>
              <a:gd name="connsiteX4" fmla="*/ 620352 w 620352"/>
              <a:gd name="connsiteY4" fmla="*/ 0 h 1611764"/>
              <a:gd name="connsiteX0" fmla="*/ 65106 w 620352"/>
              <a:gd name="connsiteY0" fmla="*/ 1511085 h 1651920"/>
              <a:gd name="connsiteX1" fmla="*/ 65107 w 620352"/>
              <a:gd name="connsiteY1" fmla="*/ 1511087 h 1651920"/>
              <a:gd name="connsiteX2" fmla="*/ 411562 w 620352"/>
              <a:gd name="connsiteY2" fmla="*/ 1512275 h 1651920"/>
              <a:gd name="connsiteX3" fmla="*/ 381012 w 620352"/>
              <a:gd name="connsiteY3" fmla="*/ 673218 h 1651920"/>
              <a:gd name="connsiteX4" fmla="*/ 620352 w 620352"/>
              <a:gd name="connsiteY4" fmla="*/ 0 h 1651920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293383 w 620352"/>
              <a:gd name="connsiteY2" fmla="*/ 1183984 h 1610575"/>
              <a:gd name="connsiteX3" fmla="*/ 381012 w 620352"/>
              <a:gd name="connsiteY3" fmla="*/ 673218 h 1610575"/>
              <a:gd name="connsiteX4" fmla="*/ 620352 w 620352"/>
              <a:gd name="connsiteY4" fmla="*/ 0 h 16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2" h="1610575">
                <a:moveTo>
                  <a:pt x="65106" y="1511085"/>
                </a:moveTo>
                <a:cubicBezTo>
                  <a:pt x="65120" y="1509116"/>
                  <a:pt x="0" y="1610575"/>
                  <a:pt x="65107" y="1511087"/>
                </a:cubicBezTo>
                <a:cubicBezTo>
                  <a:pt x="100045" y="1461846"/>
                  <a:pt x="240732" y="1323629"/>
                  <a:pt x="293383" y="1183984"/>
                </a:cubicBezTo>
                <a:cubicBezTo>
                  <a:pt x="346034" y="1044339"/>
                  <a:pt x="323409" y="875825"/>
                  <a:pt x="381012" y="673218"/>
                </a:cubicBezTo>
                <a:cubicBezTo>
                  <a:pt x="444523" y="472550"/>
                  <a:pt x="575462" y="141282"/>
                  <a:pt x="62035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4355976" y="5805264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r="29311"/>
          <a:stretch>
            <a:fillRect/>
          </a:stretch>
        </p:blipFill>
        <p:spPr bwMode="auto">
          <a:xfrm>
            <a:off x="5092172" y="5237708"/>
            <a:ext cx="28642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70482"/>
          <a:stretch>
            <a:fillRect/>
          </a:stretch>
        </p:blipFill>
        <p:spPr bwMode="auto">
          <a:xfrm>
            <a:off x="7956376" y="5254600"/>
            <a:ext cx="119600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6444208" y="515719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08104" y="623731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96336" y="609329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92280" y="6457890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8166" y="57324"/>
            <a:ext cx="8918188" cy="113877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STEREOSPECIFICITE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fr-FR" sz="2200" dirty="0" smtClean="0"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ne réaction </a:t>
            </a:r>
            <a:r>
              <a:rPr kumimoji="0" lang="fr-FR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stéréosélective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est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stéréospéci-fique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 Unicode MS" pitchFamily="34" charset="-128"/>
                <a:cs typeface="Times New Roman" pitchFamily="18" charset="0"/>
              </a:rPr>
              <a:t> si 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2 substrats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stéréoisomères</a:t>
            </a:r>
            <a:r>
              <a:rPr lang="fr-FR" sz="2200" dirty="0" smtClean="0">
                <a:latin typeface="Cambria" pitchFamily="18" charset="0"/>
                <a:ea typeface="Cambria" pitchFamily="18" charset="0"/>
              </a:rPr>
              <a:t> de configuration sont transformés en 2 produits liés par la même relation de </a:t>
            </a:r>
            <a:r>
              <a:rPr lang="fr-FR" sz="2200" dirty="0" err="1" smtClean="0">
                <a:latin typeface="Cambria" pitchFamily="18" charset="0"/>
                <a:ea typeface="Cambria" pitchFamily="18" charset="0"/>
              </a:rPr>
              <a:t>stéréoisomérie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886892" y="3644369"/>
            <a:ext cx="367240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2 substrats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487292" y="3644369"/>
            <a:ext cx="352839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produits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énantiomères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42" t="29400" r="11644" b="32801"/>
          <a:stretch>
            <a:fillRect/>
          </a:stretch>
        </p:blipFill>
        <p:spPr bwMode="auto">
          <a:xfrm>
            <a:off x="886892" y="1268105"/>
            <a:ext cx="6943106" cy="23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à coins arrondis 41"/>
          <p:cNvSpPr/>
          <p:nvPr/>
        </p:nvSpPr>
        <p:spPr>
          <a:xfrm>
            <a:off x="2183036" y="1196097"/>
            <a:ext cx="1656184" cy="2448272"/>
          </a:xfrm>
          <a:prstGeom prst="roundRect">
            <a:avLst/>
          </a:prstGeom>
          <a:noFill/>
          <a:ln w="381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5135364" y="1217305"/>
            <a:ext cx="1656184" cy="2448272"/>
          </a:xfrm>
          <a:prstGeom prst="round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678980" y="4024451"/>
            <a:ext cx="568863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 Conclusion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stéréospécifique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732"/>
            <a:ext cx="3931634" cy="166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79912" y="11725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-1382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12868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 rot="4184032">
            <a:off x="3424778" y="190329"/>
            <a:ext cx="399046" cy="686776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8653 w 138653"/>
              <a:gd name="connsiteY0" fmla="*/ 339701 h 339701"/>
              <a:gd name="connsiteX1" fmla="*/ 708 w 138653"/>
              <a:gd name="connsiteY1" fmla="*/ 48739 h 339701"/>
              <a:gd name="connsiteX2" fmla="*/ 134402 w 138653"/>
              <a:gd name="connsiteY2" fmla="*/ 47264 h 33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53" h="339701">
                <a:moveTo>
                  <a:pt x="138653" y="339701"/>
                </a:moveTo>
                <a:cubicBezTo>
                  <a:pt x="88866" y="233035"/>
                  <a:pt x="1416" y="97478"/>
                  <a:pt x="708" y="48739"/>
                </a:cubicBezTo>
                <a:cubicBezTo>
                  <a:pt x="0" y="0"/>
                  <a:pt x="98398" y="71984"/>
                  <a:pt x="134402" y="47264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 rot="7435994" flipH="1">
            <a:off x="1370677" y="28763"/>
            <a:ext cx="1146062" cy="1572223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49956 w 691118"/>
              <a:gd name="connsiteY0" fmla="*/ 1433729 h 1520470"/>
              <a:gd name="connsiteX1" fmla="*/ 49957 w 691118"/>
              <a:gd name="connsiteY1" fmla="*/ 1433731 h 1520470"/>
              <a:gd name="connsiteX2" fmla="*/ 51077 w 691118"/>
              <a:gd name="connsiteY2" fmla="*/ 913293 h 1520470"/>
              <a:gd name="connsiteX3" fmla="*/ 356420 w 691118"/>
              <a:gd name="connsiteY3" fmla="*/ 535520 h 1520470"/>
              <a:gd name="connsiteX4" fmla="*/ 691118 w 691118"/>
              <a:gd name="connsiteY4" fmla="*/ 0 h 1520470"/>
              <a:gd name="connsiteX0" fmla="*/ 63986 w 705148"/>
              <a:gd name="connsiteY0" fmla="*/ 1433729 h 1520470"/>
              <a:gd name="connsiteX1" fmla="*/ 63987 w 705148"/>
              <a:gd name="connsiteY1" fmla="*/ 1433731 h 1520470"/>
              <a:gd name="connsiteX2" fmla="*/ 65107 w 705148"/>
              <a:gd name="connsiteY2" fmla="*/ 913293 h 1520470"/>
              <a:gd name="connsiteX3" fmla="*/ 454631 w 705148"/>
              <a:gd name="connsiteY3" fmla="*/ 836799 h 1520470"/>
              <a:gd name="connsiteX4" fmla="*/ 705148 w 705148"/>
              <a:gd name="connsiteY4" fmla="*/ 0 h 1520470"/>
              <a:gd name="connsiteX0" fmla="*/ 43348 w 684510"/>
              <a:gd name="connsiteY0" fmla="*/ 1433729 h 1472018"/>
              <a:gd name="connsiteX1" fmla="*/ 43349 w 684510"/>
              <a:gd name="connsiteY1" fmla="*/ 1433731 h 1472018"/>
              <a:gd name="connsiteX2" fmla="*/ 303444 w 684510"/>
              <a:gd name="connsiteY2" fmla="*/ 1204009 h 1472018"/>
              <a:gd name="connsiteX3" fmla="*/ 433993 w 684510"/>
              <a:gd name="connsiteY3" fmla="*/ 836799 h 1472018"/>
              <a:gd name="connsiteX4" fmla="*/ 684510 w 684510"/>
              <a:gd name="connsiteY4" fmla="*/ 0 h 1472018"/>
              <a:gd name="connsiteX0" fmla="*/ 65106 w 706268"/>
              <a:gd name="connsiteY0" fmla="*/ 1433729 h 1533219"/>
              <a:gd name="connsiteX1" fmla="*/ 65107 w 706268"/>
              <a:gd name="connsiteY1" fmla="*/ 1433731 h 1533219"/>
              <a:gd name="connsiteX2" fmla="*/ 455751 w 706268"/>
              <a:gd name="connsiteY2" fmla="*/ 836799 h 1533219"/>
              <a:gd name="connsiteX3" fmla="*/ 706268 w 706268"/>
              <a:gd name="connsiteY3" fmla="*/ 0 h 1533219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455751 w 620352"/>
              <a:gd name="connsiteY2" fmla="*/ 914155 h 1610575"/>
              <a:gd name="connsiteX3" fmla="*/ 620352 w 620352"/>
              <a:gd name="connsiteY3" fmla="*/ 0 h 1610575"/>
              <a:gd name="connsiteX0" fmla="*/ 65106 w 620352"/>
              <a:gd name="connsiteY0" fmla="*/ 1511085 h 1611764"/>
              <a:gd name="connsiteX1" fmla="*/ 65107 w 620352"/>
              <a:gd name="connsiteY1" fmla="*/ 1511087 h 1611764"/>
              <a:gd name="connsiteX2" fmla="*/ 411562 w 620352"/>
              <a:gd name="connsiteY2" fmla="*/ 1512275 h 1611764"/>
              <a:gd name="connsiteX3" fmla="*/ 455751 w 620352"/>
              <a:gd name="connsiteY3" fmla="*/ 914155 h 1611764"/>
              <a:gd name="connsiteX4" fmla="*/ 620352 w 620352"/>
              <a:gd name="connsiteY4" fmla="*/ 0 h 1611764"/>
              <a:gd name="connsiteX0" fmla="*/ 65106 w 620352"/>
              <a:gd name="connsiteY0" fmla="*/ 1511085 h 1651920"/>
              <a:gd name="connsiteX1" fmla="*/ 65107 w 620352"/>
              <a:gd name="connsiteY1" fmla="*/ 1511087 h 1651920"/>
              <a:gd name="connsiteX2" fmla="*/ 411562 w 620352"/>
              <a:gd name="connsiteY2" fmla="*/ 1512275 h 1651920"/>
              <a:gd name="connsiteX3" fmla="*/ 381012 w 620352"/>
              <a:gd name="connsiteY3" fmla="*/ 673218 h 1651920"/>
              <a:gd name="connsiteX4" fmla="*/ 620352 w 620352"/>
              <a:gd name="connsiteY4" fmla="*/ 0 h 1651920"/>
              <a:gd name="connsiteX0" fmla="*/ 65106 w 620352"/>
              <a:gd name="connsiteY0" fmla="*/ 1511085 h 1610575"/>
              <a:gd name="connsiteX1" fmla="*/ 65107 w 620352"/>
              <a:gd name="connsiteY1" fmla="*/ 1511087 h 1610575"/>
              <a:gd name="connsiteX2" fmla="*/ 293383 w 620352"/>
              <a:gd name="connsiteY2" fmla="*/ 1183984 h 1610575"/>
              <a:gd name="connsiteX3" fmla="*/ 381012 w 620352"/>
              <a:gd name="connsiteY3" fmla="*/ 673218 h 1610575"/>
              <a:gd name="connsiteX4" fmla="*/ 620352 w 620352"/>
              <a:gd name="connsiteY4" fmla="*/ 0 h 16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352" h="1610575">
                <a:moveTo>
                  <a:pt x="65106" y="1511085"/>
                </a:moveTo>
                <a:cubicBezTo>
                  <a:pt x="65120" y="1509116"/>
                  <a:pt x="0" y="1610575"/>
                  <a:pt x="65107" y="1511087"/>
                </a:cubicBezTo>
                <a:cubicBezTo>
                  <a:pt x="100045" y="1461846"/>
                  <a:pt x="240732" y="1323629"/>
                  <a:pt x="293383" y="1183984"/>
                </a:cubicBezTo>
                <a:cubicBezTo>
                  <a:pt x="346034" y="1044339"/>
                  <a:pt x="323409" y="875825"/>
                  <a:pt x="381012" y="673218"/>
                </a:cubicBezTo>
                <a:cubicBezTo>
                  <a:pt x="444523" y="472550"/>
                  <a:pt x="575462" y="141282"/>
                  <a:pt x="620352" y="0"/>
                </a:cubicBezTo>
              </a:path>
            </a:pathLst>
          </a:custGeom>
          <a:ln w="38100">
            <a:solidFill>
              <a:srgbClr val="007E3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8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52243" t="53759" r="42356" b="40723"/>
          <a:stretch>
            <a:fillRect/>
          </a:stretch>
        </p:blipFill>
        <p:spPr bwMode="auto">
          <a:xfrm>
            <a:off x="4355976" y="634250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r="29311"/>
          <a:stretch>
            <a:fillRect/>
          </a:stretch>
        </p:blipFill>
        <p:spPr bwMode="auto">
          <a:xfrm>
            <a:off x="5092172" y="66694"/>
            <a:ext cx="286420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0482"/>
          <a:stretch>
            <a:fillRect/>
          </a:stretch>
        </p:blipFill>
        <p:spPr bwMode="auto">
          <a:xfrm>
            <a:off x="7956376" y="83586"/>
            <a:ext cx="119600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44208" y="-1382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104" y="1066298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96336" y="922282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2280" y="1286876"/>
            <a:ext cx="35618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 Black" pitchFamily="34" charset="0"/>
                <a:cs typeface="Arial" pitchFamily="34" charset="0"/>
              </a:rPr>
              <a:t>4</a:t>
            </a:r>
            <a:endParaRPr lang="fr-FR" b="1" dirty="0">
              <a:latin typeface="Arial Black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004048" y="1714370"/>
            <a:ext cx="373171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méthoxyéthan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9343" y="2838078"/>
            <a:ext cx="8937153" cy="396044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2 actes élémentaires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ym typeface="Wingdings"/>
              </a:rPr>
              <a:t></a:t>
            </a:r>
            <a:endParaRPr lang="fr-FR" sz="2400" dirty="0" smtClean="0"/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</a:t>
            </a:r>
            <a:endParaRPr lang="fr-FR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2420888"/>
            <a:ext cx="7423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monomoléculaire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122"/>
          <a:stretch>
            <a:fillRect/>
          </a:stretch>
        </p:blipFill>
        <p:spPr bwMode="auto">
          <a:xfrm>
            <a:off x="395536" y="3212976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36"/>
          <a:stretch>
            <a:fillRect/>
          </a:stretch>
        </p:blipFill>
        <p:spPr bwMode="auto">
          <a:xfrm>
            <a:off x="395536" y="4941168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/>
          <p:cNvPicPr/>
          <p:nvPr/>
        </p:nvPicPr>
        <p:blipFill>
          <a:blip r:embed="rId5" cstate="print"/>
          <a:srcRect l="57175" r="24532"/>
          <a:stretch>
            <a:fillRect/>
          </a:stretch>
        </p:blipFill>
        <p:spPr bwMode="auto">
          <a:xfrm>
            <a:off x="3635896" y="3212976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5" cstate="print"/>
          <a:srcRect l="77764"/>
          <a:stretch>
            <a:fillRect/>
          </a:stretch>
        </p:blipFill>
        <p:spPr bwMode="auto">
          <a:xfrm>
            <a:off x="4788024" y="3212976"/>
            <a:ext cx="1312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rme libre 23"/>
          <p:cNvSpPr/>
          <p:nvPr/>
        </p:nvSpPr>
        <p:spPr>
          <a:xfrm rot="7435994" flipH="1">
            <a:off x="1522097" y="4068984"/>
            <a:ext cx="639842" cy="5957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35" h="409617">
                <a:moveTo>
                  <a:pt x="143758" y="409617"/>
                </a:moveTo>
                <a:cubicBezTo>
                  <a:pt x="93971" y="302951"/>
                  <a:pt x="0" y="186924"/>
                  <a:pt x="5813" y="118655"/>
                </a:cubicBezTo>
                <a:cubicBezTo>
                  <a:pt x="11626" y="50386"/>
                  <a:pt x="142631" y="24720"/>
                  <a:pt x="17863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19"/>
          <p:cNvSpPr txBox="1">
            <a:spLocks noChangeArrowheads="1"/>
          </p:cNvSpPr>
          <p:nvPr/>
        </p:nvSpPr>
        <p:spPr bwMode="auto">
          <a:xfrm>
            <a:off x="1979712" y="342900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598613" y="3189826"/>
            <a:ext cx="1152128" cy="1728192"/>
          </a:xfrm>
          <a:prstGeom prst="roundRect">
            <a:avLst/>
          </a:prstGeom>
          <a:solidFill>
            <a:srgbClr val="FF0000">
              <a:alpha val="27843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788024" y="3356992"/>
            <a:ext cx="8640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5724128" y="2852936"/>
            <a:ext cx="3671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Formation d’un </a:t>
            </a:r>
            <a:r>
              <a:rPr lang="fr-F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carbocation plan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(IR avec lacune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élec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tronique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l’atome de </a:t>
            </a:r>
            <a:endParaRPr lang="fr-F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carbone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: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868144" y="4077072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Etape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cinéti-quement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déterminante.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1259632" y="3501008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39552" y="1700808"/>
            <a:ext cx="381642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iodo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-1-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méthoxyéthane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3" name="Forme libre 32"/>
          <p:cNvSpPr/>
          <p:nvPr/>
        </p:nvSpPr>
        <p:spPr>
          <a:xfrm rot="7435994" flipV="1">
            <a:off x="1298098" y="5327310"/>
            <a:ext cx="643148" cy="9559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orme libre 33"/>
          <p:cNvSpPr/>
          <p:nvPr/>
        </p:nvSpPr>
        <p:spPr>
          <a:xfrm rot="3654323" flipH="1" flipV="1">
            <a:off x="571088" y="5093187"/>
            <a:ext cx="1338354" cy="19833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188783 w 627768"/>
              <a:gd name="connsiteY0" fmla="*/ 1449165 h 1665743"/>
              <a:gd name="connsiteX1" fmla="*/ 188784 w 627768"/>
              <a:gd name="connsiteY1" fmla="*/ 1449167 h 1665743"/>
              <a:gd name="connsiteX2" fmla="*/ 51077 w 627768"/>
              <a:gd name="connsiteY2" fmla="*/ 149702 h 1665743"/>
              <a:gd name="connsiteX3" fmla="*/ 495247 w 627768"/>
              <a:gd name="connsiteY3" fmla="*/ 550956 h 1665743"/>
              <a:gd name="connsiteX4" fmla="*/ 627768 w 627768"/>
              <a:gd name="connsiteY4" fmla="*/ 291842 h 1665743"/>
              <a:gd name="connsiteX0" fmla="*/ 192450 w 631435"/>
              <a:gd name="connsiteY0" fmla="*/ 2169214 h 2385793"/>
              <a:gd name="connsiteX1" fmla="*/ 192451 w 631435"/>
              <a:gd name="connsiteY1" fmla="*/ 2169216 h 2385793"/>
              <a:gd name="connsiteX2" fmla="*/ 54744 w 631435"/>
              <a:gd name="connsiteY2" fmla="*/ 869751 h 2385793"/>
              <a:gd name="connsiteX3" fmla="*/ 520918 w 631435"/>
              <a:gd name="connsiteY3" fmla="*/ 23691 h 2385793"/>
              <a:gd name="connsiteX4" fmla="*/ 631435 w 631435"/>
              <a:gd name="connsiteY4" fmla="*/ 1011891 h 2385793"/>
              <a:gd name="connsiteX0" fmla="*/ 192450 w 806389"/>
              <a:gd name="connsiteY0" fmla="*/ 2231720 h 2448299"/>
              <a:gd name="connsiteX1" fmla="*/ 192451 w 806389"/>
              <a:gd name="connsiteY1" fmla="*/ 2231722 h 2448299"/>
              <a:gd name="connsiteX2" fmla="*/ 54744 w 806389"/>
              <a:gd name="connsiteY2" fmla="*/ 932257 h 2448299"/>
              <a:gd name="connsiteX3" fmla="*/ 520918 w 806389"/>
              <a:gd name="connsiteY3" fmla="*/ 86197 h 2448299"/>
              <a:gd name="connsiteX4" fmla="*/ 787970 w 806389"/>
              <a:gd name="connsiteY4" fmla="*/ 415074 h 2448299"/>
              <a:gd name="connsiteX5" fmla="*/ 631435 w 806389"/>
              <a:gd name="connsiteY5" fmla="*/ 1074397 h 2448299"/>
              <a:gd name="connsiteX0" fmla="*/ 192450 w 817424"/>
              <a:gd name="connsiteY0" fmla="*/ 2231720 h 2448299"/>
              <a:gd name="connsiteX1" fmla="*/ 192451 w 817424"/>
              <a:gd name="connsiteY1" fmla="*/ 2231722 h 2448299"/>
              <a:gd name="connsiteX2" fmla="*/ 54744 w 817424"/>
              <a:gd name="connsiteY2" fmla="*/ 932257 h 2448299"/>
              <a:gd name="connsiteX3" fmla="*/ 520918 w 817424"/>
              <a:gd name="connsiteY3" fmla="*/ 86197 h 2448299"/>
              <a:gd name="connsiteX4" fmla="*/ 787970 w 817424"/>
              <a:gd name="connsiteY4" fmla="*/ 415074 h 2448299"/>
              <a:gd name="connsiteX5" fmla="*/ 697640 w 817424"/>
              <a:gd name="connsiteY5" fmla="*/ 871894 h 2448299"/>
              <a:gd name="connsiteX0" fmla="*/ 233512 w 858486"/>
              <a:gd name="connsiteY0" fmla="*/ 2231720 h 2448299"/>
              <a:gd name="connsiteX1" fmla="*/ 233513 w 858486"/>
              <a:gd name="connsiteY1" fmla="*/ 2231722 h 2448299"/>
              <a:gd name="connsiteX2" fmla="*/ 22951 w 858486"/>
              <a:gd name="connsiteY2" fmla="*/ 1552614 h 2448299"/>
              <a:gd name="connsiteX3" fmla="*/ 95806 w 858486"/>
              <a:gd name="connsiteY3" fmla="*/ 932257 h 2448299"/>
              <a:gd name="connsiteX4" fmla="*/ 561980 w 858486"/>
              <a:gd name="connsiteY4" fmla="*/ 86197 h 2448299"/>
              <a:gd name="connsiteX5" fmla="*/ 829032 w 858486"/>
              <a:gd name="connsiteY5" fmla="*/ 415074 h 2448299"/>
              <a:gd name="connsiteX6" fmla="*/ 738702 w 858486"/>
              <a:gd name="connsiteY6" fmla="*/ 871894 h 2448299"/>
              <a:gd name="connsiteX0" fmla="*/ 233512 w 1497450"/>
              <a:gd name="connsiteY0" fmla="*/ 2231720 h 2448299"/>
              <a:gd name="connsiteX1" fmla="*/ 233513 w 1497450"/>
              <a:gd name="connsiteY1" fmla="*/ 2231722 h 2448299"/>
              <a:gd name="connsiteX2" fmla="*/ 22951 w 1497450"/>
              <a:gd name="connsiteY2" fmla="*/ 1552614 h 2448299"/>
              <a:gd name="connsiteX3" fmla="*/ 95806 w 1497450"/>
              <a:gd name="connsiteY3" fmla="*/ 932257 h 2448299"/>
              <a:gd name="connsiteX4" fmla="*/ 561980 w 1497450"/>
              <a:gd name="connsiteY4" fmla="*/ 86197 h 2448299"/>
              <a:gd name="connsiteX5" fmla="*/ 829032 w 1497450"/>
              <a:gd name="connsiteY5" fmla="*/ 415074 h 2448299"/>
              <a:gd name="connsiteX6" fmla="*/ 1497450 w 1497450"/>
              <a:gd name="connsiteY6" fmla="*/ 747454 h 2448299"/>
              <a:gd name="connsiteX0" fmla="*/ 233512 w 1734136"/>
              <a:gd name="connsiteY0" fmla="*/ 2597293 h 2813872"/>
              <a:gd name="connsiteX1" fmla="*/ 233513 w 1734136"/>
              <a:gd name="connsiteY1" fmla="*/ 2597295 h 2813872"/>
              <a:gd name="connsiteX2" fmla="*/ 22951 w 1734136"/>
              <a:gd name="connsiteY2" fmla="*/ 1918187 h 2813872"/>
              <a:gd name="connsiteX3" fmla="*/ 95806 w 1734136"/>
              <a:gd name="connsiteY3" fmla="*/ 1297830 h 2813872"/>
              <a:gd name="connsiteX4" fmla="*/ 561980 w 1734136"/>
              <a:gd name="connsiteY4" fmla="*/ 451770 h 2813872"/>
              <a:gd name="connsiteX5" fmla="*/ 1578223 w 1734136"/>
              <a:gd name="connsiteY5" fmla="*/ 110208 h 2813872"/>
              <a:gd name="connsiteX6" fmla="*/ 1497450 w 1734136"/>
              <a:gd name="connsiteY6" fmla="*/ 1113027 h 2813872"/>
              <a:gd name="connsiteX0" fmla="*/ 233512 w 1729512"/>
              <a:gd name="connsiteY0" fmla="*/ 2639456 h 2856035"/>
              <a:gd name="connsiteX1" fmla="*/ 233513 w 1729512"/>
              <a:gd name="connsiteY1" fmla="*/ 2639458 h 2856035"/>
              <a:gd name="connsiteX2" fmla="*/ 22951 w 1729512"/>
              <a:gd name="connsiteY2" fmla="*/ 1960350 h 2856035"/>
              <a:gd name="connsiteX3" fmla="*/ 95806 w 1729512"/>
              <a:gd name="connsiteY3" fmla="*/ 1339993 h 2856035"/>
              <a:gd name="connsiteX4" fmla="*/ 589718 w 1729512"/>
              <a:gd name="connsiteY4" fmla="*/ 240967 h 2856035"/>
              <a:gd name="connsiteX5" fmla="*/ 1578223 w 1729512"/>
              <a:gd name="connsiteY5" fmla="*/ 152371 h 2856035"/>
              <a:gd name="connsiteX6" fmla="*/ 1497450 w 1729512"/>
              <a:gd name="connsiteY6" fmla="*/ 1155190 h 2856035"/>
              <a:gd name="connsiteX0" fmla="*/ 233512 w 1702807"/>
              <a:gd name="connsiteY0" fmla="*/ 2622885 h 2839464"/>
              <a:gd name="connsiteX1" fmla="*/ 233513 w 1702807"/>
              <a:gd name="connsiteY1" fmla="*/ 2622887 h 2839464"/>
              <a:gd name="connsiteX2" fmla="*/ 22951 w 1702807"/>
              <a:gd name="connsiteY2" fmla="*/ 1943779 h 2839464"/>
              <a:gd name="connsiteX3" fmla="*/ 95806 w 1702807"/>
              <a:gd name="connsiteY3" fmla="*/ 1323422 h 2839464"/>
              <a:gd name="connsiteX4" fmla="*/ 589718 w 1702807"/>
              <a:gd name="connsiteY4" fmla="*/ 224396 h 2839464"/>
              <a:gd name="connsiteX5" fmla="*/ 1578223 w 1702807"/>
              <a:gd name="connsiteY5" fmla="*/ 135800 h 2839464"/>
              <a:gd name="connsiteX6" fmla="*/ 1337225 w 1702807"/>
              <a:gd name="connsiteY6" fmla="*/ 1039198 h 2839464"/>
              <a:gd name="connsiteX0" fmla="*/ 242157 w 1711452"/>
              <a:gd name="connsiteY0" fmla="*/ 2622885 h 2942975"/>
              <a:gd name="connsiteX1" fmla="*/ 294027 w 1711452"/>
              <a:gd name="connsiteY1" fmla="*/ 2726399 h 2942975"/>
              <a:gd name="connsiteX2" fmla="*/ 31596 w 1711452"/>
              <a:gd name="connsiteY2" fmla="*/ 1943779 h 2942975"/>
              <a:gd name="connsiteX3" fmla="*/ 104451 w 1711452"/>
              <a:gd name="connsiteY3" fmla="*/ 1323422 h 2942975"/>
              <a:gd name="connsiteX4" fmla="*/ 598363 w 1711452"/>
              <a:gd name="connsiteY4" fmla="*/ 224396 h 2942975"/>
              <a:gd name="connsiteX5" fmla="*/ 1586868 w 1711452"/>
              <a:gd name="connsiteY5" fmla="*/ 135800 h 2942975"/>
              <a:gd name="connsiteX6" fmla="*/ 1345870 w 1711452"/>
              <a:gd name="connsiteY6" fmla="*/ 1039198 h 2942975"/>
              <a:gd name="connsiteX0" fmla="*/ 294027 w 1711452"/>
              <a:gd name="connsiteY0" fmla="*/ 2726399 h 2726399"/>
              <a:gd name="connsiteX1" fmla="*/ 31596 w 1711452"/>
              <a:gd name="connsiteY1" fmla="*/ 1943779 h 2726399"/>
              <a:gd name="connsiteX2" fmla="*/ 104451 w 1711452"/>
              <a:gd name="connsiteY2" fmla="*/ 1323422 h 2726399"/>
              <a:gd name="connsiteX3" fmla="*/ 598363 w 1711452"/>
              <a:gd name="connsiteY3" fmla="*/ 224396 h 2726399"/>
              <a:gd name="connsiteX4" fmla="*/ 1586868 w 1711452"/>
              <a:gd name="connsiteY4" fmla="*/ 135800 h 2726399"/>
              <a:gd name="connsiteX5" fmla="*/ 1345870 w 1711452"/>
              <a:gd name="connsiteY5" fmla="*/ 1039198 h 2726399"/>
              <a:gd name="connsiteX0" fmla="*/ 242016 w 1704021"/>
              <a:gd name="connsiteY0" fmla="*/ 2815730 h 2815730"/>
              <a:gd name="connsiteX1" fmla="*/ 24165 w 1704021"/>
              <a:gd name="connsiteY1" fmla="*/ 1943779 h 2815730"/>
              <a:gd name="connsiteX2" fmla="*/ 97020 w 1704021"/>
              <a:gd name="connsiteY2" fmla="*/ 1323422 h 2815730"/>
              <a:gd name="connsiteX3" fmla="*/ 590932 w 1704021"/>
              <a:gd name="connsiteY3" fmla="*/ 224396 h 2815730"/>
              <a:gd name="connsiteX4" fmla="*/ 1579437 w 1704021"/>
              <a:gd name="connsiteY4" fmla="*/ 135800 h 2815730"/>
              <a:gd name="connsiteX5" fmla="*/ 1338439 w 1704021"/>
              <a:gd name="connsiteY5" fmla="*/ 1039198 h 2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21" h="2815730">
                <a:moveTo>
                  <a:pt x="242016" y="2815730"/>
                </a:moveTo>
                <a:cubicBezTo>
                  <a:pt x="224449" y="2720761"/>
                  <a:pt x="48331" y="2192497"/>
                  <a:pt x="24165" y="1943779"/>
                </a:cubicBezTo>
                <a:cubicBezTo>
                  <a:pt x="-1" y="1695061"/>
                  <a:pt x="2559" y="1609986"/>
                  <a:pt x="97020" y="1323422"/>
                </a:cubicBezTo>
                <a:cubicBezTo>
                  <a:pt x="191481" y="1036858"/>
                  <a:pt x="343863" y="422333"/>
                  <a:pt x="590932" y="224396"/>
                </a:cubicBezTo>
                <a:cubicBezTo>
                  <a:pt x="838001" y="26459"/>
                  <a:pt x="1454853" y="0"/>
                  <a:pt x="1579437" y="135800"/>
                </a:cubicBezTo>
                <a:cubicBezTo>
                  <a:pt x="1704021" y="271600"/>
                  <a:pt x="1331675" y="939956"/>
                  <a:pt x="1338439" y="1039198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7030A0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3923928" y="5085184"/>
            <a:ext cx="2160240" cy="158417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6732240" y="5013176"/>
            <a:ext cx="2232248" cy="1656184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ZoneTexte 3"/>
          <p:cNvSpPr txBox="1">
            <a:spLocks noChangeArrowheads="1"/>
          </p:cNvSpPr>
          <p:nvPr/>
        </p:nvSpPr>
        <p:spPr bwMode="auto">
          <a:xfrm>
            <a:off x="5292080" y="6237312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6803827" y="6237312"/>
            <a:ext cx="864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41" name="Image 4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14" r="33008"/>
          <a:stretch>
            <a:fillRect/>
          </a:stretch>
        </p:blipFill>
        <p:spPr bwMode="auto">
          <a:xfrm>
            <a:off x="3851920" y="494116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90"/>
          <a:stretch>
            <a:fillRect/>
          </a:stretch>
        </p:blipFill>
        <p:spPr bwMode="auto">
          <a:xfrm>
            <a:off x="6444208" y="4869160"/>
            <a:ext cx="25191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4" grpId="0" animBg="1"/>
      <p:bldP spid="25" grpId="0"/>
      <p:bldP spid="26" grpId="0" animBg="1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9343" y="411446"/>
            <a:ext cx="8937153" cy="632992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Mécanisme réactionnel en 2 actes élémentaires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ym typeface="Wingdings"/>
              </a:rPr>
              <a:t></a:t>
            </a:r>
            <a:endParaRPr lang="fr-FR" sz="2400" dirty="0" smtClean="0"/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endParaRPr lang="fr-FR" sz="2400" dirty="0" smtClean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</a:t>
            </a:r>
            <a:endParaRPr lang="fr-FR" sz="2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1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-5744"/>
            <a:ext cx="7423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Substitution Nucléophile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monomoléculaire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(S</a:t>
            </a:r>
            <a:r>
              <a:rPr lang="fr-FR" sz="2000" b="1" u="sng" baseline="-25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122"/>
          <a:stretch>
            <a:fillRect/>
          </a:stretch>
        </p:blipFill>
        <p:spPr bwMode="auto">
          <a:xfrm>
            <a:off x="395536" y="786344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36"/>
          <a:stretch>
            <a:fillRect/>
          </a:stretch>
        </p:blipFill>
        <p:spPr bwMode="auto">
          <a:xfrm>
            <a:off x="395536" y="2514536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2" cstate="print"/>
          <a:srcRect l="57175" r="24532"/>
          <a:stretch>
            <a:fillRect/>
          </a:stretch>
        </p:blipFill>
        <p:spPr bwMode="auto">
          <a:xfrm>
            <a:off x="3635896" y="790412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2" cstate="print"/>
          <a:srcRect l="77764"/>
          <a:stretch>
            <a:fillRect/>
          </a:stretch>
        </p:blipFill>
        <p:spPr bwMode="auto">
          <a:xfrm>
            <a:off x="4788024" y="786344"/>
            <a:ext cx="1312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 rot="7435994" flipH="1">
            <a:off x="1522097" y="1646420"/>
            <a:ext cx="639842" cy="5957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635" h="409617">
                <a:moveTo>
                  <a:pt x="143758" y="409617"/>
                </a:moveTo>
                <a:cubicBezTo>
                  <a:pt x="93971" y="302951"/>
                  <a:pt x="0" y="186924"/>
                  <a:pt x="5813" y="118655"/>
                </a:cubicBezTo>
                <a:cubicBezTo>
                  <a:pt x="11626" y="50386"/>
                  <a:pt x="142631" y="24720"/>
                  <a:pt x="17863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1979712" y="100236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3635896" y="786344"/>
            <a:ext cx="1152128" cy="1728192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788024" y="930360"/>
            <a:ext cx="8640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5724128" y="426304"/>
            <a:ext cx="3671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Formation d’un </a:t>
            </a:r>
            <a:r>
              <a:rPr lang="fr-FR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carbocation plan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(IR avec lacune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élec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-</a:t>
            </a: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</a:t>
            </a:r>
            <a:r>
              <a:rPr lang="fr-FR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tronique</a:t>
            </a:r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sur l’atome de </a:t>
            </a:r>
            <a:endParaRPr lang="fr-FR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r>
              <a:rPr lang="fr-FR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        carbone</a:t>
            </a:r>
            <a:r>
              <a:rPr lang="fr-FR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) :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868144" y="1650440"/>
            <a:ext cx="30243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Etape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cinéti-quement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déterminante.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19"/>
          <p:cNvSpPr txBox="1">
            <a:spLocks noChangeArrowheads="1"/>
          </p:cNvSpPr>
          <p:nvPr/>
        </p:nvSpPr>
        <p:spPr bwMode="auto">
          <a:xfrm>
            <a:off x="1259632" y="1074376"/>
            <a:ext cx="6480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800" b="1" baseline="30000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endParaRPr lang="fr-FR" sz="2800" b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30" name="Forme libre 29"/>
          <p:cNvSpPr/>
          <p:nvPr/>
        </p:nvSpPr>
        <p:spPr>
          <a:xfrm rot="7435994" flipV="1">
            <a:off x="1298098" y="2900678"/>
            <a:ext cx="643148" cy="95590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41" h="1244064">
                <a:moveTo>
                  <a:pt x="49956" y="1157323"/>
                </a:moveTo>
                <a:cubicBezTo>
                  <a:pt x="49970" y="1155354"/>
                  <a:pt x="49770" y="1244064"/>
                  <a:pt x="49957" y="1157325"/>
                </a:cubicBezTo>
                <a:cubicBezTo>
                  <a:pt x="50144" y="1070586"/>
                  <a:pt x="0" y="786589"/>
                  <a:pt x="51077" y="636887"/>
                </a:cubicBezTo>
                <a:cubicBezTo>
                  <a:pt x="102154" y="487185"/>
                  <a:pt x="283443" y="365262"/>
                  <a:pt x="356420" y="259114"/>
                </a:cubicBezTo>
                <a:cubicBezTo>
                  <a:pt x="429397" y="152966"/>
                  <a:pt x="444051" y="141282"/>
                  <a:pt x="488941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orme libre 30"/>
          <p:cNvSpPr/>
          <p:nvPr/>
        </p:nvSpPr>
        <p:spPr>
          <a:xfrm rot="3654323" flipH="1" flipV="1">
            <a:off x="571088" y="2666555"/>
            <a:ext cx="1338354" cy="198330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188783 w 627768"/>
              <a:gd name="connsiteY0" fmla="*/ 1449165 h 1665743"/>
              <a:gd name="connsiteX1" fmla="*/ 188784 w 627768"/>
              <a:gd name="connsiteY1" fmla="*/ 1449167 h 1665743"/>
              <a:gd name="connsiteX2" fmla="*/ 51077 w 627768"/>
              <a:gd name="connsiteY2" fmla="*/ 149702 h 1665743"/>
              <a:gd name="connsiteX3" fmla="*/ 495247 w 627768"/>
              <a:gd name="connsiteY3" fmla="*/ 550956 h 1665743"/>
              <a:gd name="connsiteX4" fmla="*/ 627768 w 627768"/>
              <a:gd name="connsiteY4" fmla="*/ 291842 h 1665743"/>
              <a:gd name="connsiteX0" fmla="*/ 192450 w 631435"/>
              <a:gd name="connsiteY0" fmla="*/ 2169214 h 2385793"/>
              <a:gd name="connsiteX1" fmla="*/ 192451 w 631435"/>
              <a:gd name="connsiteY1" fmla="*/ 2169216 h 2385793"/>
              <a:gd name="connsiteX2" fmla="*/ 54744 w 631435"/>
              <a:gd name="connsiteY2" fmla="*/ 869751 h 2385793"/>
              <a:gd name="connsiteX3" fmla="*/ 520918 w 631435"/>
              <a:gd name="connsiteY3" fmla="*/ 23691 h 2385793"/>
              <a:gd name="connsiteX4" fmla="*/ 631435 w 631435"/>
              <a:gd name="connsiteY4" fmla="*/ 1011891 h 2385793"/>
              <a:gd name="connsiteX0" fmla="*/ 192450 w 806389"/>
              <a:gd name="connsiteY0" fmla="*/ 2231720 h 2448299"/>
              <a:gd name="connsiteX1" fmla="*/ 192451 w 806389"/>
              <a:gd name="connsiteY1" fmla="*/ 2231722 h 2448299"/>
              <a:gd name="connsiteX2" fmla="*/ 54744 w 806389"/>
              <a:gd name="connsiteY2" fmla="*/ 932257 h 2448299"/>
              <a:gd name="connsiteX3" fmla="*/ 520918 w 806389"/>
              <a:gd name="connsiteY3" fmla="*/ 86197 h 2448299"/>
              <a:gd name="connsiteX4" fmla="*/ 787970 w 806389"/>
              <a:gd name="connsiteY4" fmla="*/ 415074 h 2448299"/>
              <a:gd name="connsiteX5" fmla="*/ 631435 w 806389"/>
              <a:gd name="connsiteY5" fmla="*/ 1074397 h 2448299"/>
              <a:gd name="connsiteX0" fmla="*/ 192450 w 817424"/>
              <a:gd name="connsiteY0" fmla="*/ 2231720 h 2448299"/>
              <a:gd name="connsiteX1" fmla="*/ 192451 w 817424"/>
              <a:gd name="connsiteY1" fmla="*/ 2231722 h 2448299"/>
              <a:gd name="connsiteX2" fmla="*/ 54744 w 817424"/>
              <a:gd name="connsiteY2" fmla="*/ 932257 h 2448299"/>
              <a:gd name="connsiteX3" fmla="*/ 520918 w 817424"/>
              <a:gd name="connsiteY3" fmla="*/ 86197 h 2448299"/>
              <a:gd name="connsiteX4" fmla="*/ 787970 w 817424"/>
              <a:gd name="connsiteY4" fmla="*/ 415074 h 2448299"/>
              <a:gd name="connsiteX5" fmla="*/ 697640 w 817424"/>
              <a:gd name="connsiteY5" fmla="*/ 871894 h 2448299"/>
              <a:gd name="connsiteX0" fmla="*/ 233512 w 858486"/>
              <a:gd name="connsiteY0" fmla="*/ 2231720 h 2448299"/>
              <a:gd name="connsiteX1" fmla="*/ 233513 w 858486"/>
              <a:gd name="connsiteY1" fmla="*/ 2231722 h 2448299"/>
              <a:gd name="connsiteX2" fmla="*/ 22951 w 858486"/>
              <a:gd name="connsiteY2" fmla="*/ 1552614 h 2448299"/>
              <a:gd name="connsiteX3" fmla="*/ 95806 w 858486"/>
              <a:gd name="connsiteY3" fmla="*/ 932257 h 2448299"/>
              <a:gd name="connsiteX4" fmla="*/ 561980 w 858486"/>
              <a:gd name="connsiteY4" fmla="*/ 86197 h 2448299"/>
              <a:gd name="connsiteX5" fmla="*/ 829032 w 858486"/>
              <a:gd name="connsiteY5" fmla="*/ 415074 h 2448299"/>
              <a:gd name="connsiteX6" fmla="*/ 738702 w 858486"/>
              <a:gd name="connsiteY6" fmla="*/ 871894 h 2448299"/>
              <a:gd name="connsiteX0" fmla="*/ 233512 w 1497450"/>
              <a:gd name="connsiteY0" fmla="*/ 2231720 h 2448299"/>
              <a:gd name="connsiteX1" fmla="*/ 233513 w 1497450"/>
              <a:gd name="connsiteY1" fmla="*/ 2231722 h 2448299"/>
              <a:gd name="connsiteX2" fmla="*/ 22951 w 1497450"/>
              <a:gd name="connsiteY2" fmla="*/ 1552614 h 2448299"/>
              <a:gd name="connsiteX3" fmla="*/ 95806 w 1497450"/>
              <a:gd name="connsiteY3" fmla="*/ 932257 h 2448299"/>
              <a:gd name="connsiteX4" fmla="*/ 561980 w 1497450"/>
              <a:gd name="connsiteY4" fmla="*/ 86197 h 2448299"/>
              <a:gd name="connsiteX5" fmla="*/ 829032 w 1497450"/>
              <a:gd name="connsiteY5" fmla="*/ 415074 h 2448299"/>
              <a:gd name="connsiteX6" fmla="*/ 1497450 w 1497450"/>
              <a:gd name="connsiteY6" fmla="*/ 747454 h 2448299"/>
              <a:gd name="connsiteX0" fmla="*/ 233512 w 1734136"/>
              <a:gd name="connsiteY0" fmla="*/ 2597293 h 2813872"/>
              <a:gd name="connsiteX1" fmla="*/ 233513 w 1734136"/>
              <a:gd name="connsiteY1" fmla="*/ 2597295 h 2813872"/>
              <a:gd name="connsiteX2" fmla="*/ 22951 w 1734136"/>
              <a:gd name="connsiteY2" fmla="*/ 1918187 h 2813872"/>
              <a:gd name="connsiteX3" fmla="*/ 95806 w 1734136"/>
              <a:gd name="connsiteY3" fmla="*/ 1297830 h 2813872"/>
              <a:gd name="connsiteX4" fmla="*/ 561980 w 1734136"/>
              <a:gd name="connsiteY4" fmla="*/ 451770 h 2813872"/>
              <a:gd name="connsiteX5" fmla="*/ 1578223 w 1734136"/>
              <a:gd name="connsiteY5" fmla="*/ 110208 h 2813872"/>
              <a:gd name="connsiteX6" fmla="*/ 1497450 w 1734136"/>
              <a:gd name="connsiteY6" fmla="*/ 1113027 h 2813872"/>
              <a:gd name="connsiteX0" fmla="*/ 233512 w 1729512"/>
              <a:gd name="connsiteY0" fmla="*/ 2639456 h 2856035"/>
              <a:gd name="connsiteX1" fmla="*/ 233513 w 1729512"/>
              <a:gd name="connsiteY1" fmla="*/ 2639458 h 2856035"/>
              <a:gd name="connsiteX2" fmla="*/ 22951 w 1729512"/>
              <a:gd name="connsiteY2" fmla="*/ 1960350 h 2856035"/>
              <a:gd name="connsiteX3" fmla="*/ 95806 w 1729512"/>
              <a:gd name="connsiteY3" fmla="*/ 1339993 h 2856035"/>
              <a:gd name="connsiteX4" fmla="*/ 589718 w 1729512"/>
              <a:gd name="connsiteY4" fmla="*/ 240967 h 2856035"/>
              <a:gd name="connsiteX5" fmla="*/ 1578223 w 1729512"/>
              <a:gd name="connsiteY5" fmla="*/ 152371 h 2856035"/>
              <a:gd name="connsiteX6" fmla="*/ 1497450 w 1729512"/>
              <a:gd name="connsiteY6" fmla="*/ 1155190 h 2856035"/>
              <a:gd name="connsiteX0" fmla="*/ 233512 w 1702807"/>
              <a:gd name="connsiteY0" fmla="*/ 2622885 h 2839464"/>
              <a:gd name="connsiteX1" fmla="*/ 233513 w 1702807"/>
              <a:gd name="connsiteY1" fmla="*/ 2622887 h 2839464"/>
              <a:gd name="connsiteX2" fmla="*/ 22951 w 1702807"/>
              <a:gd name="connsiteY2" fmla="*/ 1943779 h 2839464"/>
              <a:gd name="connsiteX3" fmla="*/ 95806 w 1702807"/>
              <a:gd name="connsiteY3" fmla="*/ 1323422 h 2839464"/>
              <a:gd name="connsiteX4" fmla="*/ 589718 w 1702807"/>
              <a:gd name="connsiteY4" fmla="*/ 224396 h 2839464"/>
              <a:gd name="connsiteX5" fmla="*/ 1578223 w 1702807"/>
              <a:gd name="connsiteY5" fmla="*/ 135800 h 2839464"/>
              <a:gd name="connsiteX6" fmla="*/ 1337225 w 1702807"/>
              <a:gd name="connsiteY6" fmla="*/ 1039198 h 2839464"/>
              <a:gd name="connsiteX0" fmla="*/ 242157 w 1711452"/>
              <a:gd name="connsiteY0" fmla="*/ 2622885 h 2942975"/>
              <a:gd name="connsiteX1" fmla="*/ 294027 w 1711452"/>
              <a:gd name="connsiteY1" fmla="*/ 2726399 h 2942975"/>
              <a:gd name="connsiteX2" fmla="*/ 31596 w 1711452"/>
              <a:gd name="connsiteY2" fmla="*/ 1943779 h 2942975"/>
              <a:gd name="connsiteX3" fmla="*/ 104451 w 1711452"/>
              <a:gd name="connsiteY3" fmla="*/ 1323422 h 2942975"/>
              <a:gd name="connsiteX4" fmla="*/ 598363 w 1711452"/>
              <a:gd name="connsiteY4" fmla="*/ 224396 h 2942975"/>
              <a:gd name="connsiteX5" fmla="*/ 1586868 w 1711452"/>
              <a:gd name="connsiteY5" fmla="*/ 135800 h 2942975"/>
              <a:gd name="connsiteX6" fmla="*/ 1345870 w 1711452"/>
              <a:gd name="connsiteY6" fmla="*/ 1039198 h 2942975"/>
              <a:gd name="connsiteX0" fmla="*/ 294027 w 1711452"/>
              <a:gd name="connsiteY0" fmla="*/ 2726399 h 2726399"/>
              <a:gd name="connsiteX1" fmla="*/ 31596 w 1711452"/>
              <a:gd name="connsiteY1" fmla="*/ 1943779 h 2726399"/>
              <a:gd name="connsiteX2" fmla="*/ 104451 w 1711452"/>
              <a:gd name="connsiteY2" fmla="*/ 1323422 h 2726399"/>
              <a:gd name="connsiteX3" fmla="*/ 598363 w 1711452"/>
              <a:gd name="connsiteY3" fmla="*/ 224396 h 2726399"/>
              <a:gd name="connsiteX4" fmla="*/ 1586868 w 1711452"/>
              <a:gd name="connsiteY4" fmla="*/ 135800 h 2726399"/>
              <a:gd name="connsiteX5" fmla="*/ 1345870 w 1711452"/>
              <a:gd name="connsiteY5" fmla="*/ 1039198 h 2726399"/>
              <a:gd name="connsiteX0" fmla="*/ 242016 w 1704021"/>
              <a:gd name="connsiteY0" fmla="*/ 2815730 h 2815730"/>
              <a:gd name="connsiteX1" fmla="*/ 24165 w 1704021"/>
              <a:gd name="connsiteY1" fmla="*/ 1943779 h 2815730"/>
              <a:gd name="connsiteX2" fmla="*/ 97020 w 1704021"/>
              <a:gd name="connsiteY2" fmla="*/ 1323422 h 2815730"/>
              <a:gd name="connsiteX3" fmla="*/ 590932 w 1704021"/>
              <a:gd name="connsiteY3" fmla="*/ 224396 h 2815730"/>
              <a:gd name="connsiteX4" fmla="*/ 1579437 w 1704021"/>
              <a:gd name="connsiteY4" fmla="*/ 135800 h 2815730"/>
              <a:gd name="connsiteX5" fmla="*/ 1338439 w 1704021"/>
              <a:gd name="connsiteY5" fmla="*/ 1039198 h 28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021" h="2815730">
                <a:moveTo>
                  <a:pt x="242016" y="2815730"/>
                </a:moveTo>
                <a:cubicBezTo>
                  <a:pt x="224449" y="2720761"/>
                  <a:pt x="48331" y="2192497"/>
                  <a:pt x="24165" y="1943779"/>
                </a:cubicBezTo>
                <a:cubicBezTo>
                  <a:pt x="-1" y="1695061"/>
                  <a:pt x="2559" y="1609986"/>
                  <a:pt x="97020" y="1323422"/>
                </a:cubicBezTo>
                <a:cubicBezTo>
                  <a:pt x="191481" y="1036858"/>
                  <a:pt x="343863" y="422333"/>
                  <a:pt x="590932" y="224396"/>
                </a:cubicBezTo>
                <a:cubicBezTo>
                  <a:pt x="838001" y="26459"/>
                  <a:pt x="1454853" y="0"/>
                  <a:pt x="1579437" y="135800"/>
                </a:cubicBezTo>
                <a:cubicBezTo>
                  <a:pt x="1704021" y="271600"/>
                  <a:pt x="1331675" y="939956"/>
                  <a:pt x="1338439" y="1039198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7030A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923928" y="2658552"/>
            <a:ext cx="2160240" cy="1584176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732240" y="2586544"/>
            <a:ext cx="2232248" cy="1656184"/>
          </a:xfrm>
          <a:prstGeom prst="roundRect">
            <a:avLst/>
          </a:prstGeom>
          <a:solidFill>
            <a:srgbClr val="7030A0">
              <a:alpha val="40000"/>
            </a:srgbClr>
          </a:solidFill>
          <a:ln>
            <a:solidFill>
              <a:srgbClr val="7030A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ZoneTexte 3"/>
          <p:cNvSpPr txBox="1">
            <a:spLocks noChangeArrowheads="1"/>
          </p:cNvSpPr>
          <p:nvPr/>
        </p:nvSpPr>
        <p:spPr bwMode="auto">
          <a:xfrm>
            <a:off x="5292080" y="381068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5" name="ZoneTexte 3"/>
          <p:cNvSpPr txBox="1">
            <a:spLocks noChangeArrowheads="1"/>
          </p:cNvSpPr>
          <p:nvPr/>
        </p:nvSpPr>
        <p:spPr bwMode="auto">
          <a:xfrm>
            <a:off x="6803827" y="3810680"/>
            <a:ext cx="864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36" name="Image 3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14" r="33008"/>
          <a:stretch>
            <a:fillRect/>
          </a:stretch>
        </p:blipFill>
        <p:spPr bwMode="auto">
          <a:xfrm>
            <a:off x="3851920" y="2514536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age 3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90"/>
          <a:stretch>
            <a:fillRect/>
          </a:stretch>
        </p:blipFill>
        <p:spPr bwMode="auto">
          <a:xfrm>
            <a:off x="6444208" y="2442528"/>
            <a:ext cx="251912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627784" y="5503099"/>
            <a:ext cx="3960440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1835696" y="6007155"/>
            <a:ext cx="5544616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051720" y="5071051"/>
            <a:ext cx="511256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imposée par l’acte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est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203848" y="4365104"/>
            <a:ext cx="288032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(R) 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méthylhexan</a:t>
            </a: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300192" y="4365104"/>
            <a:ext cx="2843808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(S) 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méthylhexan</a:t>
            </a:r>
            <a:r>
              <a:rPr lang="fr-FR" sz="22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-3-</a:t>
            </a:r>
            <a:r>
              <a:rPr lang="fr-FR" sz="2200" b="1" dirty="0" err="1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ol</a:t>
            </a:r>
            <a:endParaRPr kumimoji="0" lang="fr-FR" sz="2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28673" grpId="0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6741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vitesse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Profil réactionnel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3312368" cy="432048"/>
          </a:xfrm>
          <a:prstGeom prst="rect">
            <a:avLst/>
          </a:prstGeom>
          <a:solidFill>
            <a:srgbClr val="DBE5F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= k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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[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Halogénoalcane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41509" y="476672"/>
            <a:ext cx="5544616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vitesse d’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(d’où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47545" y="69450"/>
            <a:ext cx="511256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imposée par l’acte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est l’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25" y="1282893"/>
            <a:ext cx="90219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3923928" y="3717032"/>
            <a:ext cx="936104" cy="10081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771800" y="1412776"/>
            <a:ext cx="1728192" cy="10801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499992" y="2276872"/>
            <a:ext cx="3960440" cy="10801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419872" y="4725144"/>
            <a:ext cx="198072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Intermédiaire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réactionnel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444208" y="3356992"/>
            <a:ext cx="2520280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Complexes activés du 2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acte élémentaire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55776" y="980728"/>
            <a:ext cx="6192688" cy="5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Complexe activé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acte élémentaire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572000" y="3356992"/>
            <a:ext cx="0" cy="36004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611560" y="2420888"/>
            <a:ext cx="230425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5620" y="3160217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2400" b="1" dirty="0">
              <a:solidFill>
                <a:srgbClr val="008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899592" y="2420888"/>
            <a:ext cx="0" cy="22322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995936" y="3356992"/>
            <a:ext cx="172819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99592" y="3284984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79512" y="5733256"/>
            <a:ext cx="4680520" cy="1008112"/>
            <a:chOff x="179512" y="5733256"/>
            <a:chExt cx="4680520" cy="1008112"/>
          </a:xfrm>
        </p:grpSpPr>
        <p:sp>
          <p:nvSpPr>
            <p:cNvPr id="28" name="Rectangle 27"/>
            <p:cNvSpPr/>
            <p:nvPr/>
          </p:nvSpPr>
          <p:spPr>
            <a:xfrm>
              <a:off x="179512" y="5733256"/>
              <a:ext cx="4680520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649" name="Text Box 1"/>
            <p:cNvSpPr txBox="1">
              <a:spLocks noChangeArrowheads="1"/>
            </p:cNvSpPr>
            <p:nvPr/>
          </p:nvSpPr>
          <p:spPr bwMode="auto">
            <a:xfrm>
              <a:off x="323528" y="5805264"/>
              <a:ext cx="4536504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L’acte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est l’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ECD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&gt;&gt; 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323528" y="6237312"/>
              <a:ext cx="310515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Réaction exothermique 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3" grpId="0"/>
      <p:bldP spid="14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6741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25" y="-1035496"/>
            <a:ext cx="902191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4572000" y="1038603"/>
            <a:ext cx="0" cy="36004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>
            <a:off x="611560" y="102499"/>
            <a:ext cx="2304256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05620" y="841828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fr-FR" sz="2400" b="1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899592" y="102499"/>
            <a:ext cx="0" cy="22322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3995936" y="1038603"/>
            <a:ext cx="172819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99592" y="966595"/>
            <a:ext cx="68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8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79512" y="3284984"/>
            <a:ext cx="4680520" cy="1008112"/>
            <a:chOff x="179512" y="5603373"/>
            <a:chExt cx="4680520" cy="1008112"/>
          </a:xfrm>
        </p:grpSpPr>
        <p:sp>
          <p:nvSpPr>
            <p:cNvPr id="11" name="Rectangle 10"/>
            <p:cNvSpPr/>
            <p:nvPr/>
          </p:nvSpPr>
          <p:spPr>
            <a:xfrm>
              <a:off x="179512" y="5603373"/>
              <a:ext cx="4680520" cy="10081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 Box 1"/>
            <p:cNvSpPr txBox="1">
              <a:spLocks noChangeArrowheads="1"/>
            </p:cNvSpPr>
            <p:nvPr/>
          </p:nvSpPr>
          <p:spPr bwMode="auto">
            <a:xfrm>
              <a:off x="323528" y="5654789"/>
              <a:ext cx="4536504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L’acte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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est l’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ECD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&gt;&gt; E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a2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23528" y="6086837"/>
              <a:ext cx="310515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- Réaction exothermique 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 l="55042" t="26880" r="11644" b="61360"/>
          <a:stretch>
            <a:fillRect/>
          </a:stretch>
        </p:blipFill>
        <p:spPr bwMode="auto">
          <a:xfrm>
            <a:off x="3059832" y="4725144"/>
            <a:ext cx="2700808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512" y="5301208"/>
            <a:ext cx="8713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Lors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l’acte élémentaire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l’attaque du nucléophile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EQUIPRO-BABLE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d’un côté ou de l’autre du plan du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carbocation.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39552" y="594928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Cela conduit à 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racémique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méthyhexan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195736" y="6309320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n’est donc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0" y="36112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: mais le mélange final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compensation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on obtient un mélange racémique (quantités égales de 2 énantiomères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343" y="57875"/>
            <a:ext cx="8937153" cy="286706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Aspect stéréochimique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5042" t="26880" r="11644" b="61360"/>
          <a:stretch>
            <a:fillRect/>
          </a:stretch>
        </p:blipFill>
        <p:spPr bwMode="auto">
          <a:xfrm>
            <a:off x="3059832" y="101600"/>
            <a:ext cx="2700808" cy="53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512" y="612556"/>
            <a:ext cx="8713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Lors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l’acte élémentaire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l’attaque du nucléophile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EQUIPROBA-BLE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d’un côté ou de l’autre du plan du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carbocation.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528" y="1268760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Cela conduit à 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mélange racémique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 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méthyhexan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95736" y="1620668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n’est donc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55042" t="76526" r="11644" b="10842"/>
          <a:stretch>
            <a:fillRect/>
          </a:stretch>
        </p:blipFill>
        <p:spPr bwMode="auto">
          <a:xfrm>
            <a:off x="3059832" y="1988840"/>
            <a:ext cx="2700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39552" y="2518296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n’étant pas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stéréosélective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elle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n’est pas stéréospécifique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1" y="3009146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peut-on dire de l’activité optique du mélange réactionnel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précé-dent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fin de réaction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5536" y="361124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produits obtenus sont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CHIRAUX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optiquement actifs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(2R,4S) 2-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méthylhexane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réagit avec le méthanol selon un mécanisme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Quel(s) produit(s) obtient-on et que vaut le pouvoir rotatoire final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8" y="5369024"/>
            <a:ext cx="2591991" cy="1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3275856" y="6211961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 flipH="1">
            <a:off x="3203848" y="5995937"/>
            <a:ext cx="5844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707905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orme libre 17"/>
          <p:cNvSpPr/>
          <p:nvPr/>
        </p:nvSpPr>
        <p:spPr>
          <a:xfrm rot="1170979" flipH="1">
            <a:off x="895489" y="5547534"/>
            <a:ext cx="498570" cy="649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765577"/>
            <a:ext cx="908497" cy="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236296" y="606794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12" grpId="0"/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/>
          <p:cNvGrpSpPr/>
          <p:nvPr/>
        </p:nvGrpSpPr>
        <p:grpSpPr>
          <a:xfrm>
            <a:off x="0" y="2564904"/>
            <a:ext cx="1619354" cy="400110"/>
            <a:chOff x="0" y="2564904"/>
            <a:chExt cx="1619354" cy="400110"/>
          </a:xfrm>
        </p:grpSpPr>
        <p:sp>
          <p:nvSpPr>
            <p:cNvPr id="10" name="Rectangle 9"/>
            <p:cNvSpPr/>
            <p:nvPr/>
          </p:nvSpPr>
          <p:spPr>
            <a:xfrm>
              <a:off x="323528" y="2564904"/>
              <a:ext cx="115212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0" y="2564904"/>
              <a:ext cx="16193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Solubilité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5496" y="836712"/>
            <a:ext cx="9064404" cy="400110"/>
            <a:chOff x="35496" y="4653136"/>
            <a:chExt cx="9064404" cy="400110"/>
          </a:xfrm>
        </p:grpSpPr>
        <p:sp>
          <p:nvSpPr>
            <p:cNvPr id="3" name="Rectangle 2"/>
            <p:cNvSpPr/>
            <p:nvPr/>
          </p:nvSpPr>
          <p:spPr>
            <a:xfrm>
              <a:off x="323528" y="4653136"/>
              <a:ext cx="151216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35496" y="4653136"/>
              <a:ext cx="90644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Etat physique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(données pour une pression de 1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bar et une température de 25 °C)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833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</a:rPr>
              <a:t>Principales caractéristiques des </a:t>
            </a:r>
            <a:r>
              <a:rPr lang="fr-FR" sz="2400" b="1" u="sng" dirty="0" err="1" smtClean="0">
                <a:latin typeface="Bookman Old Style" pitchFamily="18" charset="0"/>
              </a:rPr>
              <a:t>halogénoalcanes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576" y="404664"/>
            <a:ext cx="45512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Propriétés physiques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1268760"/>
            <a:ext cx="77023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C-Cl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C-F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C-</a:t>
            </a:r>
            <a:r>
              <a:rPr kumimoji="0" lang="fr-FR" sz="2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3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C-CH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-Cl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sont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GAZEUX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Tous les autres sont </a:t>
            </a: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LIQUIDES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9552" y="3068960"/>
            <a:ext cx="77023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 miscibles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 l’eau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Miscibles</a:t>
            </a: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à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la plupart des liquides organiques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0" y="4365104"/>
            <a:ext cx="2396810" cy="400110"/>
            <a:chOff x="0" y="4365104"/>
            <a:chExt cx="2396810" cy="400110"/>
          </a:xfrm>
        </p:grpSpPr>
        <p:sp>
          <p:nvSpPr>
            <p:cNvPr id="13" name="Rectangle 12"/>
            <p:cNvSpPr/>
            <p:nvPr/>
          </p:nvSpPr>
          <p:spPr>
            <a:xfrm>
              <a:off x="323528" y="4365104"/>
              <a:ext cx="194421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0" y="4365104"/>
              <a:ext cx="23968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Spectroscopie </a:t>
              </a:r>
              <a:r>
                <a:rPr kumimoji="0" lang="fr-FR" sz="2000" b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IR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4725144"/>
            <a:ext cx="8964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liaison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C–Halogène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pour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entre 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et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1050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cm</a:t>
            </a:r>
            <a:r>
              <a:rPr kumimoji="0" lang="fr-FR" sz="32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788024" y="5229200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Pas facile à repérer !</a:t>
            </a:r>
            <a:endParaRPr kumimoji="0" lang="fr-F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9512" y="6021288"/>
            <a:ext cx="896448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(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 C – Halogène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entre 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et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ppm</a:t>
            </a:r>
            <a:endParaRPr kumimoji="0" lang="fr-F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0" y="5661248"/>
            <a:ext cx="3344185" cy="400110"/>
            <a:chOff x="0" y="5661248"/>
            <a:chExt cx="3344185" cy="400110"/>
          </a:xfrm>
        </p:grpSpPr>
        <p:sp>
          <p:nvSpPr>
            <p:cNvPr id="18" name="Rectangle 17"/>
            <p:cNvSpPr/>
            <p:nvPr/>
          </p:nvSpPr>
          <p:spPr>
            <a:xfrm>
              <a:off x="395536" y="5661248"/>
              <a:ext cx="266429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0" y="5661248"/>
              <a:ext cx="33441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Spectroscopie de </a:t>
              </a:r>
              <a:r>
                <a:rPr kumimoji="0" lang="fr-FR" sz="2000" b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RMN</a:t>
              </a:r>
              <a:r>
                <a:rPr kumimoji="0" lang="fr-FR" sz="2000" b="1" u="sng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1</a:t>
              </a:r>
              <a:r>
                <a:rPr kumimoji="0" lang="fr-FR" sz="2000" b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H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313" grpId="0"/>
      <p:bldP spid="11" grpId="0"/>
      <p:bldP spid="14" grpId="1"/>
      <p:bldP spid="15" grpId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52243" t="53759" r="42356" b="40723"/>
          <a:stretch>
            <a:fillRect/>
          </a:stretch>
        </p:blipFill>
        <p:spPr bwMode="auto">
          <a:xfrm>
            <a:off x="3275856" y="3001268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7172"/>
            <a:ext cx="2591991" cy="12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l="52243" t="53759" r="42356" b="40723"/>
          <a:stretch>
            <a:fillRect/>
          </a:stretch>
        </p:blipFill>
        <p:spPr bwMode="auto">
          <a:xfrm flipH="1">
            <a:off x="3203848" y="2785244"/>
            <a:ext cx="5844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97212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1170979" flipH="1">
            <a:off x="895489" y="2336841"/>
            <a:ext cx="498570" cy="64952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554884"/>
            <a:ext cx="908497" cy="8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7236296" y="285725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87259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890416" y="442834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375291"/>
            <a:ext cx="1518097" cy="5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l="52243" t="53759" r="42356" b="40723"/>
          <a:stretch>
            <a:fillRect/>
          </a:stretch>
        </p:blipFill>
        <p:spPr bwMode="auto">
          <a:xfrm>
            <a:off x="5076056" y="4534520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rme libre 18"/>
          <p:cNvSpPr/>
          <p:nvPr/>
        </p:nvSpPr>
        <p:spPr>
          <a:xfrm rot="1170979" flipH="1">
            <a:off x="873172" y="3814294"/>
            <a:ext cx="3259312" cy="1264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56" h="869470">
                <a:moveTo>
                  <a:pt x="811" y="72824"/>
                </a:moveTo>
                <a:cubicBezTo>
                  <a:pt x="0" y="70251"/>
                  <a:pt x="264279" y="0"/>
                  <a:pt x="388899" y="43886"/>
                </a:cubicBezTo>
                <a:cubicBezTo>
                  <a:pt x="513519" y="87772"/>
                  <a:pt x="661691" y="202661"/>
                  <a:pt x="748534" y="336138"/>
                </a:cubicBezTo>
                <a:cubicBezTo>
                  <a:pt x="835377" y="469615"/>
                  <a:pt x="873952" y="869470"/>
                  <a:pt x="909956" y="84475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39187"/>
            <a:ext cx="2833406" cy="15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843808" y="3557803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0" y="57471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: mais le mélange final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INACTIF par compensation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on obtient un mélange racémique (quantités égales de 2 énantiomères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-1" y="-27384"/>
            <a:ext cx="9144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peut-on dire de l’activité optique du mélange réactionnel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précé-dent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fin de réaction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95536" y="57471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deux produits obtenus sont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CHIRAUX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donc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optiquement actifs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155310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(2R,4S) 2-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-4-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méthylhexane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réagit avec le méthanol selon un mécanisme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Quel(s) produit(s) obtient-on et que vaut le pouvoir rotatoire final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150374"/>
            <a:ext cx="2880320" cy="15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170979" flipH="1" flipV="1">
            <a:off x="743645" y="4268203"/>
            <a:ext cx="3315177" cy="153770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136577 h 2391348"/>
              <a:gd name="connsiteX1" fmla="*/ 46732 w 909145"/>
              <a:gd name="connsiteY1" fmla="*/ 2239823 h 2391348"/>
              <a:gd name="connsiteX2" fmla="*/ 213670 w 909145"/>
              <a:gd name="connsiteY2" fmla="*/ 1045722 h 2391348"/>
              <a:gd name="connsiteX3" fmla="*/ 388088 w 909145"/>
              <a:gd name="connsiteY3" fmla="*/ 107639 h 2391348"/>
              <a:gd name="connsiteX4" fmla="*/ 747723 w 909145"/>
              <a:gd name="connsiteY4" fmla="*/ 399891 h 2391348"/>
              <a:gd name="connsiteX5" fmla="*/ 909145 w 909145"/>
              <a:gd name="connsiteY5" fmla="*/ 908503 h 2391348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72824 h 869470"/>
              <a:gd name="connsiteX1" fmla="*/ 388088 w 909145"/>
              <a:gd name="connsiteY1" fmla="*/ 43886 h 869470"/>
              <a:gd name="connsiteX2" fmla="*/ 747723 w 909145"/>
              <a:gd name="connsiteY2" fmla="*/ 336138 h 869470"/>
              <a:gd name="connsiteX3" fmla="*/ 909145 w 909145"/>
              <a:gd name="connsiteY3" fmla="*/ 844750 h 869470"/>
              <a:gd name="connsiteX0" fmla="*/ 0 w 905827"/>
              <a:gd name="connsiteY0" fmla="*/ 2760837 h 2760837"/>
              <a:gd name="connsiteX1" fmla="*/ 384770 w 905827"/>
              <a:gd name="connsiteY1" fmla="*/ 352655 h 2760837"/>
              <a:gd name="connsiteX2" fmla="*/ 744405 w 905827"/>
              <a:gd name="connsiteY2" fmla="*/ 644907 h 2760837"/>
              <a:gd name="connsiteX3" fmla="*/ 905827 w 905827"/>
              <a:gd name="connsiteY3" fmla="*/ 1153519 h 2760837"/>
              <a:gd name="connsiteX0" fmla="*/ 49867 w 955694"/>
              <a:gd name="connsiteY0" fmla="*/ 2760837 h 2760837"/>
              <a:gd name="connsiteX1" fmla="*/ 434637 w 955694"/>
              <a:gd name="connsiteY1" fmla="*/ 352655 h 2760837"/>
              <a:gd name="connsiteX2" fmla="*/ 794272 w 955694"/>
              <a:gd name="connsiteY2" fmla="*/ 644907 h 2760837"/>
              <a:gd name="connsiteX3" fmla="*/ 955694 w 955694"/>
              <a:gd name="connsiteY3" fmla="*/ 1153519 h 2760837"/>
              <a:gd name="connsiteX0" fmla="*/ 49867 w 975420"/>
              <a:gd name="connsiteY0" fmla="*/ 2760837 h 2760837"/>
              <a:gd name="connsiteX1" fmla="*/ 434637 w 975420"/>
              <a:gd name="connsiteY1" fmla="*/ 352655 h 2760837"/>
              <a:gd name="connsiteX2" fmla="*/ 794272 w 975420"/>
              <a:gd name="connsiteY2" fmla="*/ 644907 h 2760837"/>
              <a:gd name="connsiteX3" fmla="*/ 975420 w 975420"/>
              <a:gd name="connsiteY3" fmla="*/ 1409168 h 2760837"/>
              <a:gd name="connsiteX0" fmla="*/ 0 w 925553"/>
              <a:gd name="connsiteY0" fmla="*/ 2115931 h 2115931"/>
              <a:gd name="connsiteX1" fmla="*/ 744405 w 925553"/>
              <a:gd name="connsiteY1" fmla="*/ 1 h 2115931"/>
              <a:gd name="connsiteX2" fmla="*/ 925553 w 925553"/>
              <a:gd name="connsiteY2" fmla="*/ 764262 h 2115931"/>
              <a:gd name="connsiteX0" fmla="*/ 0 w 925553"/>
              <a:gd name="connsiteY0" fmla="*/ 1895670 h 1895670"/>
              <a:gd name="connsiteX1" fmla="*/ 586395 w 925553"/>
              <a:gd name="connsiteY1" fmla="*/ 0 h 1895670"/>
              <a:gd name="connsiteX2" fmla="*/ 925553 w 925553"/>
              <a:gd name="connsiteY2" fmla="*/ 544001 h 1895670"/>
              <a:gd name="connsiteX0" fmla="*/ 0 w 925553"/>
              <a:gd name="connsiteY0" fmla="*/ 2041301 h 2041301"/>
              <a:gd name="connsiteX1" fmla="*/ 586395 w 925553"/>
              <a:gd name="connsiteY1" fmla="*/ 145631 h 2041301"/>
              <a:gd name="connsiteX2" fmla="*/ 925553 w 925553"/>
              <a:gd name="connsiteY2" fmla="*/ 689632 h 20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553" h="2041301">
                <a:moveTo>
                  <a:pt x="0" y="2041301"/>
                </a:moveTo>
                <a:cubicBezTo>
                  <a:pt x="155085" y="1600482"/>
                  <a:pt x="432136" y="370909"/>
                  <a:pt x="586395" y="145631"/>
                </a:cubicBezTo>
                <a:cubicBezTo>
                  <a:pt x="698793" y="0"/>
                  <a:pt x="889549" y="714352"/>
                  <a:pt x="925553" y="68963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2843808" y="4941168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5796136" y="5114900"/>
            <a:ext cx="2952328" cy="165618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5796136" y="3403600"/>
            <a:ext cx="2880320" cy="165618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"/>
          <p:cNvSpPr txBox="1">
            <a:spLocks noChangeArrowheads="1"/>
          </p:cNvSpPr>
          <p:nvPr/>
        </p:nvSpPr>
        <p:spPr bwMode="auto">
          <a:xfrm>
            <a:off x="7740352" y="5347816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"/>
          <p:cNvSpPr txBox="1">
            <a:spLocks noChangeArrowheads="1"/>
          </p:cNvSpPr>
          <p:nvPr/>
        </p:nvSpPr>
        <p:spPr bwMode="auto">
          <a:xfrm>
            <a:off x="7740352" y="3547616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64088" y="580526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 build="allAtOnce"/>
      <p:bldP spid="28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1798"/>
            <a:ext cx="2578167" cy="88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15816" y="103983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39830"/>
            <a:ext cx="1518097" cy="5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5076056" y="1183846"/>
            <a:ext cx="62655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e libre 13"/>
          <p:cNvSpPr/>
          <p:nvPr/>
        </p:nvSpPr>
        <p:spPr>
          <a:xfrm rot="1170979" flipH="1">
            <a:off x="873172" y="504233"/>
            <a:ext cx="3259312" cy="126453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9956" h="869470">
                <a:moveTo>
                  <a:pt x="811" y="72824"/>
                </a:moveTo>
                <a:cubicBezTo>
                  <a:pt x="0" y="70251"/>
                  <a:pt x="264279" y="0"/>
                  <a:pt x="388899" y="43886"/>
                </a:cubicBezTo>
                <a:cubicBezTo>
                  <a:pt x="513519" y="87772"/>
                  <a:pt x="661691" y="202661"/>
                  <a:pt x="748534" y="336138"/>
                </a:cubicBezTo>
                <a:cubicBezTo>
                  <a:pt x="835377" y="469615"/>
                  <a:pt x="873952" y="869470"/>
                  <a:pt x="909956" y="84475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6632"/>
            <a:ext cx="2833406" cy="15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44824"/>
            <a:ext cx="2880320" cy="15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>
          <a:xfrm>
            <a:off x="5796136" y="1844824"/>
            <a:ext cx="2952328" cy="165618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5796136" y="44624"/>
            <a:ext cx="2880320" cy="1656184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rot="1170979" flipH="1" flipV="1">
            <a:off x="743645" y="962653"/>
            <a:ext cx="3315177" cy="1537705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288976 w 1195165"/>
              <a:gd name="connsiteY0" fmla="*/ 427159 h 1269063"/>
              <a:gd name="connsiteX1" fmla="*/ 151031 w 1195165"/>
              <a:gd name="connsiteY1" fmla="*/ 136197 h 1269063"/>
              <a:gd name="connsiteX2" fmla="*/ 1195165 w 1195165"/>
              <a:gd name="connsiteY2" fmla="*/ 1244343 h 1269063"/>
              <a:gd name="connsiteX0" fmla="*/ 49787 w 955976"/>
              <a:gd name="connsiteY0" fmla="*/ 106666 h 948570"/>
              <a:gd name="connsiteX1" fmla="*/ 794554 w 955976"/>
              <a:gd name="connsiteY1" fmla="*/ 415238 h 948570"/>
              <a:gd name="connsiteX2" fmla="*/ 955976 w 955976"/>
              <a:gd name="connsiteY2" fmla="*/ 923850 h 948570"/>
              <a:gd name="connsiteX0" fmla="*/ 811 w 907000"/>
              <a:gd name="connsiteY0" fmla="*/ 35109 h 877013"/>
              <a:gd name="connsiteX1" fmla="*/ 385943 w 907000"/>
              <a:gd name="connsiteY1" fmla="*/ 51429 h 877013"/>
              <a:gd name="connsiteX2" fmla="*/ 745578 w 907000"/>
              <a:gd name="connsiteY2" fmla="*/ 343681 h 877013"/>
              <a:gd name="connsiteX3" fmla="*/ 907000 w 907000"/>
              <a:gd name="connsiteY3" fmla="*/ 852293 h 877013"/>
              <a:gd name="connsiteX0" fmla="*/ 811 w 909956"/>
              <a:gd name="connsiteY0" fmla="*/ 72824 h 869470"/>
              <a:gd name="connsiteX1" fmla="*/ 388899 w 909956"/>
              <a:gd name="connsiteY1" fmla="*/ 43886 h 869470"/>
              <a:gd name="connsiteX2" fmla="*/ 748534 w 909956"/>
              <a:gd name="connsiteY2" fmla="*/ 336138 h 869470"/>
              <a:gd name="connsiteX3" fmla="*/ 909956 w 909956"/>
              <a:gd name="connsiteY3" fmla="*/ 844750 h 869470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136577 h 2391348"/>
              <a:gd name="connsiteX1" fmla="*/ 46732 w 909145"/>
              <a:gd name="connsiteY1" fmla="*/ 2239823 h 2391348"/>
              <a:gd name="connsiteX2" fmla="*/ 213670 w 909145"/>
              <a:gd name="connsiteY2" fmla="*/ 1045722 h 2391348"/>
              <a:gd name="connsiteX3" fmla="*/ 388088 w 909145"/>
              <a:gd name="connsiteY3" fmla="*/ 107639 h 2391348"/>
              <a:gd name="connsiteX4" fmla="*/ 747723 w 909145"/>
              <a:gd name="connsiteY4" fmla="*/ 399891 h 2391348"/>
              <a:gd name="connsiteX5" fmla="*/ 909145 w 909145"/>
              <a:gd name="connsiteY5" fmla="*/ 908503 h 2391348"/>
              <a:gd name="connsiteX0" fmla="*/ 0 w 909145"/>
              <a:gd name="connsiteY0" fmla="*/ 136577 h 1050545"/>
              <a:gd name="connsiteX1" fmla="*/ 213670 w 909145"/>
              <a:gd name="connsiteY1" fmla="*/ 1045722 h 1050545"/>
              <a:gd name="connsiteX2" fmla="*/ 388088 w 909145"/>
              <a:gd name="connsiteY2" fmla="*/ 107639 h 1050545"/>
              <a:gd name="connsiteX3" fmla="*/ 747723 w 909145"/>
              <a:gd name="connsiteY3" fmla="*/ 399891 h 1050545"/>
              <a:gd name="connsiteX4" fmla="*/ 909145 w 909145"/>
              <a:gd name="connsiteY4" fmla="*/ 908503 h 1050545"/>
              <a:gd name="connsiteX0" fmla="*/ 0 w 909145"/>
              <a:gd name="connsiteY0" fmla="*/ 72824 h 869470"/>
              <a:gd name="connsiteX1" fmla="*/ 388088 w 909145"/>
              <a:gd name="connsiteY1" fmla="*/ 43886 h 869470"/>
              <a:gd name="connsiteX2" fmla="*/ 747723 w 909145"/>
              <a:gd name="connsiteY2" fmla="*/ 336138 h 869470"/>
              <a:gd name="connsiteX3" fmla="*/ 909145 w 909145"/>
              <a:gd name="connsiteY3" fmla="*/ 844750 h 869470"/>
              <a:gd name="connsiteX0" fmla="*/ 0 w 905827"/>
              <a:gd name="connsiteY0" fmla="*/ 2760837 h 2760837"/>
              <a:gd name="connsiteX1" fmla="*/ 384770 w 905827"/>
              <a:gd name="connsiteY1" fmla="*/ 352655 h 2760837"/>
              <a:gd name="connsiteX2" fmla="*/ 744405 w 905827"/>
              <a:gd name="connsiteY2" fmla="*/ 644907 h 2760837"/>
              <a:gd name="connsiteX3" fmla="*/ 905827 w 905827"/>
              <a:gd name="connsiteY3" fmla="*/ 1153519 h 2760837"/>
              <a:gd name="connsiteX0" fmla="*/ 49867 w 955694"/>
              <a:gd name="connsiteY0" fmla="*/ 2760837 h 2760837"/>
              <a:gd name="connsiteX1" fmla="*/ 434637 w 955694"/>
              <a:gd name="connsiteY1" fmla="*/ 352655 h 2760837"/>
              <a:gd name="connsiteX2" fmla="*/ 794272 w 955694"/>
              <a:gd name="connsiteY2" fmla="*/ 644907 h 2760837"/>
              <a:gd name="connsiteX3" fmla="*/ 955694 w 955694"/>
              <a:gd name="connsiteY3" fmla="*/ 1153519 h 2760837"/>
              <a:gd name="connsiteX0" fmla="*/ 49867 w 975420"/>
              <a:gd name="connsiteY0" fmla="*/ 2760837 h 2760837"/>
              <a:gd name="connsiteX1" fmla="*/ 434637 w 975420"/>
              <a:gd name="connsiteY1" fmla="*/ 352655 h 2760837"/>
              <a:gd name="connsiteX2" fmla="*/ 794272 w 975420"/>
              <a:gd name="connsiteY2" fmla="*/ 644907 h 2760837"/>
              <a:gd name="connsiteX3" fmla="*/ 975420 w 975420"/>
              <a:gd name="connsiteY3" fmla="*/ 1409168 h 2760837"/>
              <a:gd name="connsiteX0" fmla="*/ 0 w 925553"/>
              <a:gd name="connsiteY0" fmla="*/ 2115931 h 2115931"/>
              <a:gd name="connsiteX1" fmla="*/ 744405 w 925553"/>
              <a:gd name="connsiteY1" fmla="*/ 1 h 2115931"/>
              <a:gd name="connsiteX2" fmla="*/ 925553 w 925553"/>
              <a:gd name="connsiteY2" fmla="*/ 764262 h 2115931"/>
              <a:gd name="connsiteX0" fmla="*/ 0 w 925553"/>
              <a:gd name="connsiteY0" fmla="*/ 1895670 h 1895670"/>
              <a:gd name="connsiteX1" fmla="*/ 586395 w 925553"/>
              <a:gd name="connsiteY1" fmla="*/ 0 h 1895670"/>
              <a:gd name="connsiteX2" fmla="*/ 925553 w 925553"/>
              <a:gd name="connsiteY2" fmla="*/ 544001 h 1895670"/>
              <a:gd name="connsiteX0" fmla="*/ 0 w 925553"/>
              <a:gd name="connsiteY0" fmla="*/ 2041301 h 2041301"/>
              <a:gd name="connsiteX1" fmla="*/ 586395 w 925553"/>
              <a:gd name="connsiteY1" fmla="*/ 145631 h 2041301"/>
              <a:gd name="connsiteX2" fmla="*/ 925553 w 925553"/>
              <a:gd name="connsiteY2" fmla="*/ 689632 h 204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553" h="2041301">
                <a:moveTo>
                  <a:pt x="0" y="2041301"/>
                </a:moveTo>
                <a:cubicBezTo>
                  <a:pt x="155085" y="1600482"/>
                  <a:pt x="432136" y="370909"/>
                  <a:pt x="586395" y="145631"/>
                </a:cubicBezTo>
                <a:cubicBezTo>
                  <a:pt x="698793" y="0"/>
                  <a:pt x="889549" y="714352"/>
                  <a:pt x="925553" y="689632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915816" y="260648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2843808" y="1556792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Attaque </a:t>
            </a:r>
          </a:p>
          <a:p>
            <a:pPr algn="ctr"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Forme libre 27"/>
          <p:cNvSpPr/>
          <p:nvPr/>
        </p:nvSpPr>
        <p:spPr>
          <a:xfrm rot="19543299" flipH="1">
            <a:off x="6793096" y="232815"/>
            <a:ext cx="496193" cy="36912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9543299" flipH="1">
            <a:off x="6793096" y="1952499"/>
            <a:ext cx="496193" cy="369127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94" h="446603">
                <a:moveTo>
                  <a:pt x="139194" y="446603"/>
                </a:moveTo>
                <a:cubicBezTo>
                  <a:pt x="89407" y="339937"/>
                  <a:pt x="2498" y="230075"/>
                  <a:pt x="1249" y="155641"/>
                </a:cubicBezTo>
                <a:cubicBezTo>
                  <a:pt x="0" y="81207"/>
                  <a:pt x="95696" y="24720"/>
                  <a:pt x="131700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005064"/>
            <a:ext cx="2843808" cy="12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4499992" y="450912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et</a:t>
            </a:r>
            <a:endParaRPr lang="fr-FR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05064"/>
            <a:ext cx="2791552" cy="12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7668344" y="1916832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1" name="ZoneTexte 3"/>
          <p:cNvSpPr txBox="1">
            <a:spLocks noChangeArrowheads="1"/>
          </p:cNvSpPr>
          <p:nvPr/>
        </p:nvSpPr>
        <p:spPr bwMode="auto">
          <a:xfrm>
            <a:off x="7668344" y="116632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4" name="ZoneTexte 3"/>
          <p:cNvSpPr txBox="1">
            <a:spLocks noChangeArrowheads="1"/>
          </p:cNvSpPr>
          <p:nvPr/>
        </p:nvSpPr>
        <p:spPr bwMode="auto">
          <a:xfrm>
            <a:off x="7092280" y="4149080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5" name="ZoneTexte 3"/>
          <p:cNvSpPr txBox="1">
            <a:spLocks noChangeArrowheads="1"/>
          </p:cNvSpPr>
          <p:nvPr/>
        </p:nvSpPr>
        <p:spPr bwMode="auto">
          <a:xfrm>
            <a:off x="3347864" y="4077072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827584" y="5589240"/>
            <a:ext cx="5436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Couple de DIASTEREOISOMERES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chiraux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6516216" y="5445224"/>
            <a:ext cx="24117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final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actif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0" y="35730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perte d’un proton H</a:t>
            </a:r>
            <a:r>
              <a:rPr lang="fr-FR" sz="2000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conduit enfin à la formation des deux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étheroxydes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/>
      <p:bldP spid="44" grpId="0" animBg="1"/>
      <p:bldP spid="45" grpId="0" animBg="1"/>
      <p:bldP spid="46" grpId="0" animBg="1"/>
      <p:bldP spid="47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7504" y="3717032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1520" y="2492896"/>
            <a:ext cx="89723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Quel mécanisme selon les conditions opératoires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861444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nucléofuge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 X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–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225676"/>
            <a:ext cx="88204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Pour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1 et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2, </a:t>
            </a:r>
            <a:r>
              <a:rPr lang="fr-FR" sz="2400" b="1" i="1" dirty="0" smtClean="0"/>
              <a:t>la liaison </a:t>
            </a:r>
            <a:r>
              <a:rPr lang="fr-FR" sz="2400" b="1" i="1" u="sng" dirty="0" smtClean="0"/>
              <a:t>Carbone-Halogène</a:t>
            </a:r>
            <a:r>
              <a:rPr lang="fr-FR" sz="2400" b="1" i="1" dirty="0" smtClean="0"/>
              <a:t> doit être rompue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512" y="3717032"/>
            <a:ext cx="84969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Dans le sens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de plus en plus polarisable, longue et fragile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01800" y="4399829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liaison C – X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 casse donc de plus en plus facilement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92088" y="4759869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et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3864"/>
            <a:ext cx="2843808" cy="12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499992" y="857920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et</a:t>
            </a:r>
            <a:endParaRPr lang="fr-FR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3864"/>
            <a:ext cx="2791552" cy="12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3"/>
          <p:cNvSpPr txBox="1">
            <a:spLocks noChangeArrowheads="1"/>
          </p:cNvSpPr>
          <p:nvPr/>
        </p:nvSpPr>
        <p:spPr bwMode="auto">
          <a:xfrm>
            <a:off x="7092280" y="497880"/>
            <a:ext cx="9361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2" name="ZoneTexte 3"/>
          <p:cNvSpPr txBox="1">
            <a:spLocks noChangeArrowheads="1"/>
          </p:cNvSpPr>
          <p:nvPr/>
        </p:nvSpPr>
        <p:spPr bwMode="auto">
          <a:xfrm>
            <a:off x="3347864" y="425872"/>
            <a:ext cx="864517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50 %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827584" y="1785010"/>
            <a:ext cx="543609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Couple de DIASTEREOISOMERES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chiraux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6516216" y="1640994"/>
            <a:ext cx="24117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Mélange final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optiquement actif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perte d’un proton H</a:t>
            </a:r>
            <a:r>
              <a:rPr lang="fr-FR" sz="2000" u="sng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conduit à la formation des deux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étheroxydes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5267300"/>
            <a:ext cx="3534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nucléophile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 cstate="print"/>
          <a:srcRect l="2835" t="26040" r="39521" b="62200"/>
          <a:stretch>
            <a:fillRect/>
          </a:stretch>
        </p:blipFill>
        <p:spPr bwMode="auto">
          <a:xfrm>
            <a:off x="251520" y="5627340"/>
            <a:ext cx="5472608" cy="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07504" y="6275412"/>
            <a:ext cx="8928992" cy="4659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40886" y="6347420"/>
            <a:ext cx="850671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de la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donc pas de la nature du nucléophile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/>
      <p:bldP spid="22529" grpId="0"/>
      <p:bldP spid="23" grpId="0" animBg="1"/>
      <p:bldP spid="22530" grpId="0"/>
      <p:bldP spid="22531" grpId="0"/>
      <p:bldP spid="22532" grpId="0"/>
      <p:bldP spid="36" grpId="0"/>
      <p:bldP spid="38" grpId="0" animBg="1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04" y="5902980"/>
            <a:ext cx="892899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412776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76672"/>
            <a:ext cx="38876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nucléofuge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 X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–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908720"/>
            <a:ext cx="88204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Pour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1 et la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2, </a:t>
            </a:r>
            <a:r>
              <a:rPr lang="fr-FR" sz="2400" b="1" i="1" dirty="0" smtClean="0"/>
              <a:t>la liaison </a:t>
            </a:r>
            <a:r>
              <a:rPr lang="fr-FR" sz="2400" b="1" i="1" u="sng" dirty="0" smtClean="0"/>
              <a:t>Carbone-Halogène</a:t>
            </a:r>
            <a:r>
              <a:rPr lang="fr-FR" sz="2400" b="1" i="1" dirty="0" smtClean="0"/>
              <a:t> doit être rompue</a:t>
            </a:r>
            <a:r>
              <a:rPr lang="fr-FR" sz="2400" dirty="0" smtClean="0"/>
              <a:t> … </a:t>
            </a:r>
            <a:endParaRPr lang="fr-FR" sz="24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1484784"/>
            <a:ext cx="84969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Dans le sens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Cl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de plus en plus polarisable, longue et fragile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01800" y="2167581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liaison C – X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 casse donc de plus en plus facilement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92088" y="2527621"/>
            <a:ext cx="8166744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et de la S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 augmente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-27384"/>
            <a:ext cx="89723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Quel mécanisme selon les conditions opératoires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12976"/>
            <a:ext cx="3534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nucléophile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26040" r="39521" b="62200"/>
          <a:stretch>
            <a:fillRect/>
          </a:stretch>
        </p:blipFill>
        <p:spPr bwMode="auto">
          <a:xfrm>
            <a:off x="251520" y="3573016"/>
            <a:ext cx="5472608" cy="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58401" r="29661" b="29463"/>
          <a:stretch>
            <a:fillRect/>
          </a:stretch>
        </p:blipFill>
        <p:spPr bwMode="auto">
          <a:xfrm>
            <a:off x="251520" y="5229200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504" y="4221088"/>
            <a:ext cx="892899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886" y="4293096"/>
            <a:ext cx="850671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donc pas de la nature du nucléophile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762" y="6009713"/>
            <a:ext cx="97930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l’utilisation d’un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nucléophile concentré et puissant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5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004" y="4725144"/>
            <a:ext cx="899019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Comparaison de la nucléophilie de deux espèces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95536" y="5589240"/>
            <a:ext cx="7848872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95536" y="5157192"/>
            <a:ext cx="8640960" cy="36036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2230572"/>
            <a:ext cx="8928992" cy="4783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3092"/>
            <a:ext cx="35349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du nucléophile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26040" r="39521" b="62200"/>
          <a:stretch>
            <a:fillRect/>
          </a:stretch>
        </p:blipFill>
        <p:spPr bwMode="auto">
          <a:xfrm>
            <a:off x="251520" y="306948"/>
            <a:ext cx="5472608" cy="6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835" t="58401" r="29661" b="29463"/>
          <a:stretch>
            <a:fillRect/>
          </a:stretch>
        </p:blipFill>
        <p:spPr bwMode="auto">
          <a:xfrm>
            <a:off x="251520" y="1556792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955020"/>
            <a:ext cx="8928992" cy="4577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886" y="970310"/>
            <a:ext cx="850671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vitesse de 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donc pas de la nature du nucléophile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3762" y="2279430"/>
            <a:ext cx="97930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l’utilisation d’un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nucléophile concentré et puissant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500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744" y="2785690"/>
            <a:ext cx="6876256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Un </a:t>
            </a:r>
            <a:r>
              <a:rPr lang="fr-FR" sz="2000" i="1" dirty="0"/>
              <a:t>nucléophile est d’autant plus puissant qu’il </a:t>
            </a:r>
            <a:r>
              <a:rPr lang="fr-FR" sz="2000" b="1" i="1" u="sng" dirty="0">
                <a:solidFill>
                  <a:srgbClr val="007E39"/>
                </a:solidFill>
              </a:rPr>
              <a:t>cède rapidement son doublet d’électrons</a:t>
            </a:r>
            <a:r>
              <a:rPr lang="fr-FR" sz="2000" i="1" dirty="0"/>
              <a:t>.</a:t>
            </a:r>
            <a:endParaRPr lang="fr-FR" sz="20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222349" y="3573016"/>
          <a:ext cx="7776864" cy="731520"/>
        </p:xfrm>
        <a:graphic>
          <a:graphicData uri="http://schemas.openxmlformats.org/drawingml/2006/table">
            <a:tbl>
              <a:tblPr/>
              <a:tblGrid>
                <a:gridCol w="1296143"/>
                <a:gridCol w="1080121"/>
                <a:gridCol w="1080120"/>
                <a:gridCol w="1080120"/>
                <a:gridCol w="1080120"/>
                <a:gridCol w="648072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Nucléophile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(CH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 CO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b="1" dirty="0" err="1">
                          <a:latin typeface="Comic Sans MS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1600" b="1" baseline="-25000" dirty="0" err="1">
                          <a:latin typeface="Comic Sans MS"/>
                          <a:ea typeface="Calibri"/>
                          <a:cs typeface="Times New Roman"/>
                        </a:rPr>
                        <a:t>Nu</a:t>
                      </a: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 / k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H2O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1,6.10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5,1.10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31640" y="4385890"/>
            <a:ext cx="76218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14325" algn="l"/>
              </a:tabLst>
            </a:pPr>
            <a:r>
              <a:rPr lang="fr-FR" sz="1600" b="1" i="1" u="sng" dirty="0"/>
              <a:t>Constantes de vitesse relatives pour la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du </a:t>
            </a:r>
            <a:r>
              <a:rPr lang="fr-FR" sz="1600" b="1" i="1" u="sng" dirty="0" err="1"/>
              <a:t>bromométhane</a:t>
            </a:r>
            <a:r>
              <a:rPr lang="fr-FR" sz="1600" b="1" i="1" u="sng" dirty="0"/>
              <a:t> dans le méthanol à 25 °C.</a:t>
            </a:r>
            <a:endParaRPr lang="fr-FR" sz="3600" dirty="0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5157192"/>
            <a:ext cx="9390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chargée négativement est + nucléophile qu’une espèce neutre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877014" y="3573016"/>
            <a:ext cx="576064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627784" y="3573016"/>
            <a:ext cx="936625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3573016"/>
            <a:ext cx="1008112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796136" y="3573016"/>
            <a:ext cx="1008633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596336" y="3597524"/>
            <a:ext cx="1368425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647771" y="3585649"/>
            <a:ext cx="936625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5564732"/>
            <a:ext cx="8582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plus polarisable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95536" y="6056913"/>
            <a:ext cx="8136904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0" y="6021288"/>
            <a:ext cx="856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moins encombrée.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15" grpId="0" animBg="1"/>
      <p:bldP spid="10" grpId="0" animBg="1"/>
      <p:bldP spid="12" grpId="0"/>
      <p:bldP spid="14" grpId="0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22349" y="116632"/>
          <a:ext cx="7776864" cy="731520"/>
        </p:xfrm>
        <a:graphic>
          <a:graphicData uri="http://schemas.openxmlformats.org/drawingml/2006/table">
            <a:tbl>
              <a:tblPr/>
              <a:tblGrid>
                <a:gridCol w="1296143"/>
                <a:gridCol w="1080121"/>
                <a:gridCol w="1080120"/>
                <a:gridCol w="1080120"/>
                <a:gridCol w="1080120"/>
                <a:gridCol w="648072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Nucléophile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(CH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fr-FR" sz="2400" b="1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fr-FR" sz="2400" b="1" dirty="0">
                          <a:latin typeface="Calibri"/>
                          <a:ea typeface="Calibri"/>
                          <a:cs typeface="Times New Roman"/>
                        </a:rPr>
                        <a:t> CO</a:t>
                      </a:r>
                      <a:r>
                        <a:rPr lang="fr-FR" sz="2400" b="1" baseline="30000" dirty="0">
                          <a:latin typeface="Calibri"/>
                          <a:ea typeface="Calibri"/>
                          <a:cs typeface="Times New Roman"/>
                        </a:rPr>
                        <a:t> –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14960" algn="l"/>
                        </a:tabLst>
                      </a:pPr>
                      <a:r>
                        <a:rPr lang="fr-FR" sz="1600" b="1" dirty="0" err="1">
                          <a:latin typeface="Comic Sans MS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fr-FR" sz="1600" b="1" baseline="-25000" dirty="0" err="1">
                          <a:latin typeface="Comic Sans MS"/>
                          <a:ea typeface="Calibri"/>
                          <a:cs typeface="Times New Roman"/>
                        </a:rPr>
                        <a:t>Nu</a:t>
                      </a:r>
                      <a:r>
                        <a:rPr lang="fr-FR" sz="1600" b="1" dirty="0">
                          <a:latin typeface="Comic Sans MS"/>
                          <a:ea typeface="Calibri"/>
                          <a:cs typeface="Times New Roman"/>
                        </a:rPr>
                        <a:t> / k</a:t>
                      </a:r>
                      <a:r>
                        <a:rPr lang="fr-FR" sz="1600" b="1" baseline="-25000" dirty="0">
                          <a:latin typeface="Comic Sans MS"/>
                          <a:ea typeface="Calibri"/>
                          <a:cs typeface="Times New Roman"/>
                        </a:rPr>
                        <a:t>H2O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1,6.10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1,1.10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5,1.10</a:t>
                      </a:r>
                      <a:r>
                        <a:rPr lang="fr-FR" sz="2400" baseline="30000" dirty="0">
                          <a:latin typeface="Calibri"/>
                          <a:ea typeface="Calibri"/>
                          <a:cs typeface="Times New Roman"/>
                        </a:rPr>
                        <a:t> 1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31640" y="836712"/>
            <a:ext cx="762186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314325" algn="l"/>
              </a:tabLst>
            </a:pPr>
            <a:r>
              <a:rPr lang="fr-FR" sz="1600" b="1" i="1" u="sng" dirty="0"/>
              <a:t>Constantes de vitesse relatives pour la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du </a:t>
            </a:r>
            <a:r>
              <a:rPr lang="fr-FR" sz="1600" b="1" i="1" u="sng" dirty="0" err="1"/>
              <a:t>bromométhane</a:t>
            </a:r>
            <a:r>
              <a:rPr lang="fr-FR" sz="1600" b="1" i="1" u="sng" dirty="0"/>
              <a:t> dans le méthanol à 25 °C.</a:t>
            </a:r>
            <a:endParaRPr lang="fr-FR" sz="3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004" y="1268760"/>
            <a:ext cx="8990196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Comparaison de la nucléophilie de deux espèces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1700808"/>
            <a:ext cx="9390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chargée négativement est + nucléophile qu’une espèce neutre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1700808"/>
            <a:ext cx="8640960" cy="36036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877014" y="116632"/>
            <a:ext cx="576064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116632"/>
            <a:ext cx="936625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716016" y="116632"/>
            <a:ext cx="1008112" cy="72072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796136" y="116632"/>
            <a:ext cx="1008633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596336" y="141140"/>
            <a:ext cx="1368425" cy="7207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47771" y="129265"/>
            <a:ext cx="936625" cy="720725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solidFill>
              <a:srgbClr val="FFC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2108348"/>
            <a:ext cx="8582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plus polarisable 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5536" y="2132856"/>
            <a:ext cx="7848872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2564904"/>
            <a:ext cx="8565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espèce est d’autant plus nucléophile qu’elle est moins encombrée.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5536" y="2564905"/>
            <a:ext cx="8064896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3356992"/>
            <a:ext cx="4180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de 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halogénoalcane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" y="3714474"/>
            <a:ext cx="9055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51149" y="6509060"/>
            <a:ext cx="9246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sz="1600" b="1" i="1" u="sng" dirty="0"/>
              <a:t>Constantes de vitesse des mécanismes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1 (k</a:t>
            </a:r>
            <a:r>
              <a:rPr lang="fr-FR" sz="1600" b="1" i="1" u="sng" baseline="-30000" dirty="0"/>
              <a:t>1</a:t>
            </a:r>
            <a:r>
              <a:rPr lang="fr-FR" sz="1600" b="1" i="1" u="sng" dirty="0"/>
              <a:t>) et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(k</a:t>
            </a:r>
            <a:r>
              <a:rPr lang="fr-FR" sz="1600" b="1" i="1" u="sng" baseline="-30000" dirty="0"/>
              <a:t>2</a:t>
            </a:r>
            <a:r>
              <a:rPr lang="fr-FR" sz="1600" b="1" i="1" u="sng" dirty="0"/>
              <a:t>) par action de l’ion chlorure dans l’acétone à 25 °C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41809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c/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Nature de l’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halogénoalcane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5" y="357482"/>
            <a:ext cx="90551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1149" y="3152068"/>
            <a:ext cx="9246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fr-FR" sz="1600" b="1" i="1" u="sng" dirty="0"/>
              <a:t>Constantes de vitesse des mécanismes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1 (k</a:t>
            </a:r>
            <a:r>
              <a:rPr lang="fr-FR" sz="1600" b="1" i="1" u="sng" baseline="-30000" dirty="0"/>
              <a:t>1</a:t>
            </a:r>
            <a:r>
              <a:rPr lang="fr-FR" sz="1600" b="1" i="1" u="sng" dirty="0"/>
              <a:t>) et S</a:t>
            </a:r>
            <a:r>
              <a:rPr lang="fr-FR" sz="1600" b="1" i="1" u="sng" baseline="-30000" dirty="0"/>
              <a:t>N</a:t>
            </a:r>
            <a:r>
              <a:rPr lang="fr-FR" sz="1600" b="1" i="1" u="sng" dirty="0"/>
              <a:t>2 (k</a:t>
            </a:r>
            <a:r>
              <a:rPr lang="fr-FR" sz="1600" b="1" i="1" u="sng" baseline="-30000" dirty="0"/>
              <a:t>2</a:t>
            </a:r>
            <a:r>
              <a:rPr lang="fr-FR" sz="1600" b="1" i="1" u="sng" dirty="0"/>
              <a:t>) par action de l’ion chlorure dans l’acétone à 25 °C</a:t>
            </a:r>
            <a:endParaRPr lang="fr-FR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450" y="3477858"/>
            <a:ext cx="8990196" cy="8152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350100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primaire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secondaire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09120"/>
            <a:ext cx="4472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Proposer une explication pour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94116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carbone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8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b="1" u="sng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000" b="1" u="sng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 encombré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que celui des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fr-FR" sz="2000" b="1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L’attaque directe du carbone</a:t>
            </a:r>
            <a:r>
              <a:rPr kumimoji="0" lang="fr-FR" sz="20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800" b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kumimoji="0" lang="fr-FR" sz="2800" b="1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kumimoji="0" lang="fr-FR" sz="2000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par le nucléophile est 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alors facilitée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car </a:t>
            </a:r>
            <a:r>
              <a:rPr kumimoji="0" lang="fr-FR" sz="20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    </a:t>
            </a:r>
            <a:r>
              <a:rPr kumimoji="0" lang="fr-FR" sz="20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il y a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moins de gêne stérique</a:t>
            </a:r>
            <a:r>
              <a:rPr kumimoji="0" lang="fr-FR" sz="200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09" grpId="0"/>
      <p:bldP spid="174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89699"/>
            <a:ext cx="4472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Proposer une explication pour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84984"/>
            <a:ext cx="4472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Proposer une explication pour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645024"/>
            <a:ext cx="87852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483768" y="4284079"/>
            <a:ext cx="180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primaire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483768" y="4716127"/>
            <a:ext cx="2103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secondaire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483768" y="5148175"/>
            <a:ext cx="1753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tertiaire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55650" y="5394251"/>
            <a:ext cx="0" cy="5762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187450" y="4170288"/>
            <a:ext cx="0" cy="18002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971550" y="4817988"/>
            <a:ext cx="0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1187450" y="4178424"/>
            <a:ext cx="936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958850" y="4778499"/>
            <a:ext cx="1009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755650" y="5373812"/>
            <a:ext cx="11525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112713" y="5440487"/>
            <a:ext cx="71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8000"/>
                </a:solidFill>
              </a:rPr>
              <a:t>E</a:t>
            </a:r>
            <a:r>
              <a:rPr lang="fr-FR" sz="2400" b="1" baseline="-25000">
                <a:solidFill>
                  <a:srgbClr val="008000"/>
                </a:solidFill>
              </a:rPr>
              <a:t>a </a:t>
            </a:r>
            <a:r>
              <a:rPr lang="fr-FR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fr-FR" sz="2400">
              <a:solidFill>
                <a:srgbClr val="008000"/>
              </a:solidFill>
            </a:endParaRPr>
          </a:p>
        </p:txBody>
      </p:sp>
      <p:sp>
        <p:nvSpPr>
          <p:cNvPr id="17" name="Rectangle 57"/>
          <p:cNvSpPr>
            <a:spLocks noChangeArrowheads="1"/>
          </p:cNvSpPr>
          <p:nvPr/>
        </p:nvSpPr>
        <p:spPr bwMode="auto">
          <a:xfrm>
            <a:off x="385763" y="4691187"/>
            <a:ext cx="661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auto">
          <a:xfrm>
            <a:off x="698500" y="4173662"/>
            <a:ext cx="58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787107" y="4994995"/>
            <a:ext cx="4356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&gt;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4427984" y="5415607"/>
            <a:ext cx="5041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4644008" y="5901482"/>
            <a:ext cx="4248472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&gt;    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&gt;    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3059832" y="6371655"/>
            <a:ext cx="6084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S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est plus rapide avec un RX tertiaire !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427984" y="3986883"/>
            <a:ext cx="4283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carbocations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kumimoji="0" lang="fr-FR" sz="2000" b="1" i="0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sont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stabilisés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l’effet inductif donneur des groupes alkyle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14847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Le carbone</a:t>
            </a:r>
            <a:r>
              <a:rPr lang="fr-FR" sz="28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8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des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b="1" u="sng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II</a:t>
            </a:r>
            <a:r>
              <a:rPr lang="fr-FR" sz="2000" b="1" u="sng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moins encombré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que celui des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halogénoalcanes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lang="fr-FR" sz="2000" b="1" baseline="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L’attaque directe du carbone </a:t>
            </a:r>
            <a:r>
              <a:rPr lang="fr-FR" sz="28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  <a:sym typeface="Wingdings" pitchFamily="2" charset="2"/>
              </a:rPr>
              <a:t>d</a:t>
            </a:r>
            <a:r>
              <a:rPr lang="fr-FR" sz="2800" b="1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+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par le nucléophile est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alors facilitée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car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        il y a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moins de gêne stérique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.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450" y="116632"/>
            <a:ext cx="8990196" cy="8152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23528" y="139782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tertiaire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favorisée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RX de classe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primaire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ou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secondaire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44726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Proposer une explication pour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2656"/>
            <a:ext cx="87852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483768" y="971711"/>
            <a:ext cx="1801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primaire</a:t>
            </a: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483768" y="1403759"/>
            <a:ext cx="2103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secondaire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483768" y="1835807"/>
            <a:ext cx="1753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R</a:t>
            </a:r>
            <a:r>
              <a:rPr lang="fr-FR" sz="2400" b="1" dirty="0">
                <a:solidFill>
                  <a:srgbClr val="0070C0"/>
                </a:solidFill>
                <a:sym typeface="Symbol" pitchFamily="18" charset="2"/>
              </a:rPr>
              <a:t></a:t>
            </a:r>
            <a:r>
              <a:rPr lang="fr-FR" sz="2400" b="1" baseline="30000" dirty="0">
                <a:solidFill>
                  <a:srgbClr val="0070C0"/>
                </a:solidFill>
              </a:rPr>
              <a:t>+</a:t>
            </a:r>
            <a:r>
              <a:rPr lang="fr-FR" sz="2400" b="1" dirty="0">
                <a:solidFill>
                  <a:srgbClr val="0070C0"/>
                </a:solidFill>
              </a:rPr>
              <a:t> tertiaire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55650" y="2061444"/>
            <a:ext cx="0" cy="57626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187450" y="837481"/>
            <a:ext cx="0" cy="18002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971550" y="1485181"/>
            <a:ext cx="0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187450" y="866056"/>
            <a:ext cx="936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958850" y="1466131"/>
            <a:ext cx="1009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755650" y="2061444"/>
            <a:ext cx="11525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6"/>
          <p:cNvSpPr>
            <a:spLocks noChangeArrowheads="1"/>
          </p:cNvSpPr>
          <p:nvPr/>
        </p:nvSpPr>
        <p:spPr bwMode="auto">
          <a:xfrm>
            <a:off x="112713" y="2128119"/>
            <a:ext cx="719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8000"/>
                </a:solidFill>
              </a:rPr>
              <a:t>E</a:t>
            </a:r>
            <a:r>
              <a:rPr lang="fr-FR" sz="2400" b="1" baseline="-25000">
                <a:solidFill>
                  <a:srgbClr val="008000"/>
                </a:solidFill>
              </a:rPr>
              <a:t>a </a:t>
            </a:r>
            <a:r>
              <a:rPr lang="fr-FR" sz="2400" b="1" baseline="-250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fr-FR" sz="2400">
              <a:solidFill>
                <a:srgbClr val="008000"/>
              </a:solidFill>
            </a:endParaRP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385763" y="1378819"/>
            <a:ext cx="661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auto">
          <a:xfrm>
            <a:off x="698500" y="861294"/>
            <a:ext cx="58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</a:rPr>
              <a:t>a</a:t>
            </a:r>
            <a:r>
              <a:rPr lang="fr-FR" sz="2400" b="1" dirty="0">
                <a:solidFill>
                  <a:srgbClr val="008000"/>
                </a:solidFill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4564" y="3933056"/>
            <a:ext cx="8709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Substitutions nucléophiles sur d’autres substrats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36510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D’autres substrats que les </a:t>
            </a:r>
            <a:r>
              <a:rPr kumimoji="0" lang="fr-FR" sz="2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monohalogénoalcanes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peuvent subir des substitutions</a:t>
            </a:r>
            <a:r>
              <a:rPr kumimoji="0" lang="fr-FR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nucléophiles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condition qu’ils possèdent un BON GROU-PE PARTANT</a:t>
            </a: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8308" y="5517232"/>
            <a:ext cx="8990196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3095" y="5580223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meilleurs groupes partants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(les plus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polarisables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sont souvent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bases très faibles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parfois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stabilisées par mésomérie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787107" y="1652230"/>
            <a:ext cx="4356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&gt;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(R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4427984" y="2072842"/>
            <a:ext cx="5041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&gt;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(CA)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644008" y="2558717"/>
            <a:ext cx="4248472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&gt;    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&gt;     </a:t>
            </a:r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3059832" y="3028890"/>
            <a:ext cx="6084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S</a:t>
            </a:r>
            <a:r>
              <a:rPr lang="fr-FR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est plus rapide avec un RX tertiaire !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427984" y="644118"/>
            <a:ext cx="4283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carbocations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III</a:t>
            </a:r>
            <a:r>
              <a:rPr kumimoji="0" lang="fr-FR" sz="2000" b="1" i="0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aires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sont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stabilisés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l’effet inductif donneur des groupes alkyle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endParaRPr kumimoji="0" lang="fr-FR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361" grpId="0"/>
      <p:bldP spid="22" grpId="0" animBg="1"/>
      <p:bldP spid="153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2699792" y="5085184"/>
            <a:ext cx="6331836" cy="1528861"/>
            <a:chOff x="2699792" y="5085184"/>
            <a:chExt cx="6331836" cy="1528861"/>
          </a:xfrm>
        </p:grpSpPr>
        <p:pic>
          <p:nvPicPr>
            <p:cNvPr id="7" name="Image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5085184"/>
              <a:ext cx="6331836" cy="1528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Connecteur droit avec flèche 12"/>
            <p:cNvCxnSpPr/>
            <p:nvPr/>
          </p:nvCxnSpPr>
          <p:spPr>
            <a:xfrm>
              <a:off x="4572000" y="580526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6778848" y="5839172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564" y="-27384"/>
            <a:ext cx="87094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Substitutions nucléophiles sur d’autres substrats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308" y="404664"/>
            <a:ext cx="8990196" cy="11521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63095" y="467655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meilleurs groupes partants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(les plus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nucléofuges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plus polarisables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sont souvent des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bases très faibles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parfois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stabilisées par mésomérie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57346"/>
            <a:ext cx="8292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 de bons groupes partants usuellement rencontrés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1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4701378" flipH="1">
            <a:off x="3064873" y="5904207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orme libre 8"/>
          <p:cNvSpPr/>
          <p:nvPr/>
        </p:nvSpPr>
        <p:spPr>
          <a:xfrm rot="2092379" flipH="1">
            <a:off x="3617358" y="5335166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 rot="10600757" flipH="1">
            <a:off x="5249038" y="5314724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2087089" flipH="1">
            <a:off x="5265133" y="5952725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4869160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MsOH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 = – 2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763688" y="5229200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5589240"/>
            <a:ext cx="2555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Base très faible car stabilisée par mésomérie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orme libre 19"/>
          <p:cNvSpPr/>
          <p:nvPr/>
        </p:nvSpPr>
        <p:spPr>
          <a:xfrm rot="4701378" flipH="1" flipV="1">
            <a:off x="2082415" y="3354788"/>
            <a:ext cx="318747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 rot="4701378" flipH="1" flipV="1">
            <a:off x="5105654" y="3343902"/>
            <a:ext cx="336860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 rot="4701378" flipH="1" flipV="1">
            <a:off x="7092747" y="3350803"/>
            <a:ext cx="335395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Forme libre 22"/>
          <p:cNvSpPr/>
          <p:nvPr/>
        </p:nvSpPr>
        <p:spPr>
          <a:xfrm rot="4701378" flipH="1" flipV="1">
            <a:off x="8263644" y="3611693"/>
            <a:ext cx="373330" cy="265724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13391"/>
              <a:gd name="connsiteY0" fmla="*/ 143756 h 163081"/>
              <a:gd name="connsiteX1" fmla="*/ 90167 w 113391"/>
              <a:gd name="connsiteY1" fmla="*/ 155543 h 163081"/>
              <a:gd name="connsiteX2" fmla="*/ 3292 w 113391"/>
              <a:gd name="connsiteY2" fmla="*/ 98528 h 163081"/>
              <a:gd name="connsiteX3" fmla="*/ 86932 w 113391"/>
              <a:gd name="connsiteY3" fmla="*/ 0 h 163081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110787 w 110787"/>
              <a:gd name="connsiteY0" fmla="*/ 143756 h 169464"/>
              <a:gd name="connsiteX1" fmla="*/ 48408 w 110787"/>
              <a:gd name="connsiteY1" fmla="*/ 161926 h 169464"/>
              <a:gd name="connsiteX2" fmla="*/ 688 w 110787"/>
              <a:gd name="connsiteY2" fmla="*/ 98528 h 169464"/>
              <a:gd name="connsiteX3" fmla="*/ 84328 w 110787"/>
              <a:gd name="connsiteY3" fmla="*/ 0 h 169464"/>
              <a:gd name="connsiteX0" fmla="*/ 110787 w 110787"/>
              <a:gd name="connsiteY0" fmla="*/ 143756 h 143756"/>
              <a:gd name="connsiteX1" fmla="*/ 688 w 110787"/>
              <a:gd name="connsiteY1" fmla="*/ 98528 h 143756"/>
              <a:gd name="connsiteX2" fmla="*/ 84328 w 110787"/>
              <a:gd name="connsiteY2" fmla="*/ 0 h 143756"/>
              <a:gd name="connsiteX0" fmla="*/ 87788 w 87788"/>
              <a:gd name="connsiteY0" fmla="*/ 179516 h 179516"/>
              <a:gd name="connsiteX1" fmla="*/ 688 w 87788"/>
              <a:gd name="connsiteY1" fmla="*/ 98528 h 179516"/>
              <a:gd name="connsiteX2" fmla="*/ 84328 w 87788"/>
              <a:gd name="connsiteY2" fmla="*/ 0 h 179516"/>
              <a:gd name="connsiteX0" fmla="*/ 107478 w 107478"/>
              <a:gd name="connsiteY0" fmla="*/ 188311 h 188311"/>
              <a:gd name="connsiteX1" fmla="*/ 688 w 107478"/>
              <a:gd name="connsiteY1" fmla="*/ 98528 h 188311"/>
              <a:gd name="connsiteX2" fmla="*/ 84328 w 107478"/>
              <a:gd name="connsiteY2" fmla="*/ 0 h 188311"/>
              <a:gd name="connsiteX0" fmla="*/ 107478 w 107478"/>
              <a:gd name="connsiteY0" fmla="*/ 185899 h 185899"/>
              <a:gd name="connsiteX1" fmla="*/ 688 w 107478"/>
              <a:gd name="connsiteY1" fmla="*/ 96116 h 185899"/>
              <a:gd name="connsiteX2" fmla="*/ 89730 w 107478"/>
              <a:gd name="connsiteY2" fmla="*/ 0 h 185899"/>
              <a:gd name="connsiteX0" fmla="*/ 107478 w 107478"/>
              <a:gd name="connsiteY0" fmla="*/ 143219 h 143219"/>
              <a:gd name="connsiteX1" fmla="*/ 688 w 107478"/>
              <a:gd name="connsiteY1" fmla="*/ 53436 h 143219"/>
              <a:gd name="connsiteX2" fmla="*/ 85673 w 107478"/>
              <a:gd name="connsiteY2" fmla="*/ 0 h 143219"/>
              <a:gd name="connsiteX0" fmla="*/ 107478 w 107478"/>
              <a:gd name="connsiteY0" fmla="*/ 134424 h 134424"/>
              <a:gd name="connsiteX1" fmla="*/ 688 w 107478"/>
              <a:gd name="connsiteY1" fmla="*/ 44641 h 134424"/>
              <a:gd name="connsiteX2" fmla="*/ 105363 w 107478"/>
              <a:gd name="connsiteY2" fmla="*/ 0 h 134424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31560 h 131560"/>
              <a:gd name="connsiteX1" fmla="*/ 688 w 107478"/>
              <a:gd name="connsiteY1" fmla="*/ 41777 h 131560"/>
              <a:gd name="connsiteX2" fmla="*/ 89221 w 107478"/>
              <a:gd name="connsiteY2" fmla="*/ 11840 h 131560"/>
              <a:gd name="connsiteX0" fmla="*/ 107478 w 107478"/>
              <a:gd name="connsiteY0" fmla="*/ 158187 h 158187"/>
              <a:gd name="connsiteX1" fmla="*/ 688 w 107478"/>
              <a:gd name="connsiteY1" fmla="*/ 68404 h 158187"/>
              <a:gd name="connsiteX2" fmla="*/ 92618 w 107478"/>
              <a:gd name="connsiteY2" fmla="*/ 2789 h 1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78" h="158187">
                <a:moveTo>
                  <a:pt x="107478" y="158187"/>
                </a:moveTo>
                <a:cubicBezTo>
                  <a:pt x="84541" y="148765"/>
                  <a:pt x="5098" y="92363"/>
                  <a:pt x="688" y="68404"/>
                </a:cubicBezTo>
                <a:cubicBezTo>
                  <a:pt x="0" y="26627"/>
                  <a:pt x="66893" y="0"/>
                  <a:pt x="92618" y="2789"/>
                </a:cubicBezTo>
              </a:path>
            </a:pathLst>
          </a:custGeom>
          <a:ln w="3810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8" grpId="0" animBg="1"/>
      <p:bldP spid="9" grpId="0" animBg="1"/>
      <p:bldP spid="10" grpId="0" animBg="1"/>
      <p:bldP spid="11" grpId="0" animBg="1"/>
      <p:bldP spid="15" grpId="0"/>
      <p:bldP spid="18" grpId="0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6300"/>
            <a:ext cx="273630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4624"/>
            <a:ext cx="33441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Spectroscopie de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RMN</a:t>
            </a:r>
            <a:r>
              <a:rPr kumimoji="0" lang="fr-FR" sz="2000" b="1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H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260648"/>
            <a:ext cx="896448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(</a:t>
            </a:r>
            <a:r>
              <a:rPr kumimoji="0" lang="fr-FR" sz="4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– C – Halogène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8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entre 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et</a:t>
            </a:r>
            <a:r>
              <a:rPr kumimoji="0" lang="fr-FR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4</a:t>
            </a:r>
            <a:r>
              <a:rPr kumimoji="0" lang="fr-FR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ppm</a:t>
            </a:r>
            <a:endParaRPr kumimoji="0" lang="fr-FR" sz="3200" b="0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7814"/>
            <a:ext cx="9144000" cy="40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" y="119675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Attribuer les différents signaux du spectre de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RMN 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du 1-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bomo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-propane représenté ci-contre.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305027" y="2277814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39752" y="3429942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010974" y="227781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48257" y="3453092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707904" y="2277814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27984" y="2853878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33612" y="3441517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67544" y="2349822"/>
            <a:ext cx="648072" cy="3528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8172400" y="2349822"/>
            <a:ext cx="648072" cy="352839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436096" y="4006006"/>
            <a:ext cx="648072" cy="18722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71600" y="4222030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triplet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d’intégration 2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923928" y="1844824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triplet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d’intégration 3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356658" y="3792208"/>
            <a:ext cx="2007430" cy="439468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7430" h="439468">
                <a:moveTo>
                  <a:pt x="0" y="0"/>
                </a:moveTo>
                <a:cubicBezTo>
                  <a:pt x="407043" y="124428"/>
                  <a:pt x="952778" y="70153"/>
                  <a:pt x="1287350" y="141790"/>
                </a:cubicBezTo>
                <a:cubicBezTo>
                  <a:pt x="1621922" y="213427"/>
                  <a:pt x="1751823" y="439468"/>
                  <a:pt x="2007430" y="429822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499992" y="3141910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sextuplet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d’intégration 2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 flipV="1">
            <a:off x="4788024" y="2708920"/>
            <a:ext cx="3312368" cy="288973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  <a:gd name="connsiteX0" fmla="*/ 0 w 3384376"/>
              <a:gd name="connsiteY0" fmla="*/ 0 h 153791"/>
              <a:gd name="connsiteX1" fmla="*/ 1287350 w 3384376"/>
              <a:gd name="connsiteY1" fmla="*/ 141790 h 153791"/>
              <a:gd name="connsiteX2" fmla="*/ 3384376 w 3384376"/>
              <a:gd name="connsiteY2" fmla="*/ 72008 h 153791"/>
              <a:gd name="connsiteX0" fmla="*/ 0 w 3312368"/>
              <a:gd name="connsiteY0" fmla="*/ 1 h 124429"/>
              <a:gd name="connsiteX1" fmla="*/ 1215342 w 3312368"/>
              <a:gd name="connsiteY1" fmla="*/ 69782 h 124429"/>
              <a:gd name="connsiteX2" fmla="*/ 3312368 w 3312368"/>
              <a:gd name="connsiteY2" fmla="*/ 0 h 1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2368" h="124429">
                <a:moveTo>
                  <a:pt x="0" y="1"/>
                </a:moveTo>
                <a:cubicBezTo>
                  <a:pt x="407043" y="124429"/>
                  <a:pt x="663281" y="69782"/>
                  <a:pt x="1215342" y="69782"/>
                </a:cubicBezTo>
                <a:cubicBezTo>
                  <a:pt x="1767403" y="69782"/>
                  <a:pt x="3056761" y="9646"/>
                  <a:pt x="3312368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 flipH="1">
            <a:off x="1115616" y="3645966"/>
            <a:ext cx="1224136" cy="153791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  <a:gd name="connsiteX0" fmla="*/ 0 w 3384376"/>
              <a:gd name="connsiteY0" fmla="*/ 0 h 153791"/>
              <a:gd name="connsiteX1" fmla="*/ 1287350 w 3384376"/>
              <a:gd name="connsiteY1" fmla="*/ 141790 h 153791"/>
              <a:gd name="connsiteX2" fmla="*/ 3384376 w 3384376"/>
              <a:gd name="connsiteY2" fmla="*/ 72008 h 1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376" h="153791">
                <a:moveTo>
                  <a:pt x="0" y="0"/>
                </a:moveTo>
                <a:cubicBezTo>
                  <a:pt x="407043" y="124428"/>
                  <a:pt x="723287" y="129789"/>
                  <a:pt x="1287350" y="141790"/>
                </a:cubicBezTo>
                <a:cubicBezTo>
                  <a:pt x="1851413" y="153791"/>
                  <a:pt x="3128769" y="81654"/>
                  <a:pt x="3384376" y="72008"/>
                </a:cubicBezTo>
              </a:path>
            </a:pathLst>
          </a:cu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6331836" cy="15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rme libre 2"/>
          <p:cNvSpPr/>
          <p:nvPr/>
        </p:nvSpPr>
        <p:spPr>
          <a:xfrm rot="4701378" flipH="1">
            <a:off x="3064873" y="1007663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Forme libre 3"/>
          <p:cNvSpPr/>
          <p:nvPr/>
        </p:nvSpPr>
        <p:spPr>
          <a:xfrm rot="2092379" flipH="1">
            <a:off x="3617358" y="438622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orme libre 4"/>
          <p:cNvSpPr/>
          <p:nvPr/>
        </p:nvSpPr>
        <p:spPr>
          <a:xfrm rot="10600757" flipH="1">
            <a:off x="5249038" y="418180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12087089" flipH="1">
            <a:off x="5265133" y="1056181"/>
            <a:ext cx="476409" cy="336668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7" h="231486">
                <a:moveTo>
                  <a:pt x="113391" y="212161"/>
                </a:moveTo>
                <a:cubicBezTo>
                  <a:pt x="113369" y="211952"/>
                  <a:pt x="108517" y="231486"/>
                  <a:pt x="90167" y="223948"/>
                </a:cubicBezTo>
                <a:cubicBezTo>
                  <a:pt x="71817" y="216410"/>
                  <a:pt x="0" y="202084"/>
                  <a:pt x="3292" y="166933"/>
                </a:cubicBezTo>
                <a:cubicBezTo>
                  <a:pt x="2604" y="125156"/>
                  <a:pt x="97003" y="24720"/>
                  <a:pt x="133007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72000" y="908720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804248" y="980728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27384"/>
            <a:ext cx="871296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pK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MsOH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MsO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 = – 2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763688" y="332656"/>
            <a:ext cx="14401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92696"/>
            <a:ext cx="25557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Base très faible car stabilisée par mésomérie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84482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Ci-dessous sont représentés les mécanismes réactionnels de deux réactions. Compléter ceux-ci à l’aide du formalisme des flèches courbes puis indiquer s’ils mettent en jeu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ou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924944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a)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2709"/>
            <a:ext cx="91440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rme libre 14"/>
          <p:cNvSpPr/>
          <p:nvPr/>
        </p:nvSpPr>
        <p:spPr>
          <a:xfrm rot="4701378" flipH="1" flipV="1">
            <a:off x="1093808" y="2698543"/>
            <a:ext cx="1376628" cy="3225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90167 w 133007"/>
              <a:gd name="connsiteY0" fmla="*/ 223948 h 223948"/>
              <a:gd name="connsiteX1" fmla="*/ 3292 w 133007"/>
              <a:gd name="connsiteY1" fmla="*/ 166933 h 223948"/>
              <a:gd name="connsiteX2" fmla="*/ 133007 w 133007"/>
              <a:gd name="connsiteY2" fmla="*/ 0 h 223948"/>
              <a:gd name="connsiteX0" fmla="*/ 93654 w 136494"/>
              <a:gd name="connsiteY0" fmla="*/ 223948 h 240031"/>
              <a:gd name="connsiteX1" fmla="*/ 115693 w 136494"/>
              <a:gd name="connsiteY1" fmla="*/ 230529 h 240031"/>
              <a:gd name="connsiteX2" fmla="*/ 6779 w 136494"/>
              <a:gd name="connsiteY2" fmla="*/ 166933 h 240031"/>
              <a:gd name="connsiteX3" fmla="*/ 136494 w 136494"/>
              <a:gd name="connsiteY3" fmla="*/ 0 h 240031"/>
              <a:gd name="connsiteX0" fmla="*/ 93654 w 333002"/>
              <a:gd name="connsiteY0" fmla="*/ 162237 h 178320"/>
              <a:gd name="connsiteX1" fmla="*/ 115693 w 333002"/>
              <a:gd name="connsiteY1" fmla="*/ 168818 h 178320"/>
              <a:gd name="connsiteX2" fmla="*/ 6779 w 333002"/>
              <a:gd name="connsiteY2" fmla="*/ 105222 h 178320"/>
              <a:gd name="connsiteX3" fmla="*/ 333002 w 333002"/>
              <a:gd name="connsiteY3" fmla="*/ 0 h 178320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45232 w 417509"/>
              <a:gd name="connsiteY0" fmla="*/ 209254 h 209254"/>
              <a:gd name="connsiteX1" fmla="*/ 36318 w 417509"/>
              <a:gd name="connsiteY1" fmla="*/ 145658 h 209254"/>
              <a:gd name="connsiteX2" fmla="*/ 363139 w 417509"/>
              <a:gd name="connsiteY2" fmla="*/ 17537 h 209254"/>
              <a:gd name="connsiteX3" fmla="*/ 362541 w 417509"/>
              <a:gd name="connsiteY3" fmla="*/ 40436 h 209254"/>
              <a:gd name="connsiteX0" fmla="*/ 158259 w 414903"/>
              <a:gd name="connsiteY0" fmla="*/ 214558 h 214558"/>
              <a:gd name="connsiteX1" fmla="*/ 33712 w 414903"/>
              <a:gd name="connsiteY1" fmla="*/ 145658 h 214558"/>
              <a:gd name="connsiteX2" fmla="*/ 360533 w 414903"/>
              <a:gd name="connsiteY2" fmla="*/ 17537 h 214558"/>
              <a:gd name="connsiteX3" fmla="*/ 359935 w 414903"/>
              <a:gd name="connsiteY3" fmla="*/ 40436 h 214558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13132 w 384336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09075 w 384336"/>
              <a:gd name="connsiteY3" fmla="*/ 31414 h 2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36" h="201138">
                <a:moveTo>
                  <a:pt x="111456" y="201138"/>
                </a:moveTo>
                <a:cubicBezTo>
                  <a:pt x="96977" y="191636"/>
                  <a:pt x="0" y="166205"/>
                  <a:pt x="30430" y="133217"/>
                </a:cubicBezTo>
                <a:cubicBezTo>
                  <a:pt x="60860" y="100229"/>
                  <a:pt x="190470" y="8080"/>
                  <a:pt x="294040" y="3211"/>
                </a:cubicBezTo>
                <a:cubicBezTo>
                  <a:pt x="384336" y="0"/>
                  <a:pt x="285734" y="37552"/>
                  <a:pt x="309075" y="3141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4701378">
            <a:off x="733598" y="3497486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4869160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301208"/>
            <a:ext cx="87849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orme libre 19"/>
          <p:cNvSpPr/>
          <p:nvPr/>
        </p:nvSpPr>
        <p:spPr>
          <a:xfrm rot="4701378">
            <a:off x="2033906" y="4941424"/>
            <a:ext cx="694570" cy="184464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11619">
                <a:moveTo>
                  <a:pt x="52970" y="111619"/>
                </a:moveTo>
                <a:cubicBezTo>
                  <a:pt x="30033" y="102197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 rot="4701378">
            <a:off x="3448032" y="5449814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419872" y="4293096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5" grpId="0" animBg="1"/>
      <p:bldP spid="16" grpId="0" animBg="1"/>
      <p:bldP spid="18" grpId="0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916832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024" y="2276872"/>
            <a:ext cx="87849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rme libre 3"/>
          <p:cNvSpPr/>
          <p:nvPr/>
        </p:nvSpPr>
        <p:spPr>
          <a:xfrm rot="4701378">
            <a:off x="2213418" y="1917088"/>
            <a:ext cx="694570" cy="184464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11619">
                <a:moveTo>
                  <a:pt x="52970" y="111619"/>
                </a:moveTo>
                <a:cubicBezTo>
                  <a:pt x="30033" y="102197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 rot="4701378">
            <a:off x="3627544" y="2425478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6875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e libre 7"/>
          <p:cNvSpPr/>
          <p:nvPr/>
        </p:nvSpPr>
        <p:spPr>
          <a:xfrm rot="4701378">
            <a:off x="1863857" y="3937645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 rot="6095620" flipV="1">
            <a:off x="1551144" y="5014676"/>
            <a:ext cx="831106" cy="18611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  <a:gd name="connsiteX0" fmla="*/ 44406 w 161331"/>
              <a:gd name="connsiteY0" fmla="*/ 108541 h 108541"/>
              <a:gd name="connsiteX1" fmla="*/ 3269 w 161331"/>
              <a:gd name="connsiteY1" fmla="*/ 49766 h 108541"/>
              <a:gd name="connsiteX2" fmla="*/ 142065 w 161331"/>
              <a:gd name="connsiteY2" fmla="*/ 3832 h 10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08541">
                <a:moveTo>
                  <a:pt x="44406" y="108541"/>
                </a:moveTo>
                <a:cubicBezTo>
                  <a:pt x="21469" y="99119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-99392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a)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8373"/>
            <a:ext cx="914400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e libre 11"/>
          <p:cNvSpPr/>
          <p:nvPr/>
        </p:nvSpPr>
        <p:spPr>
          <a:xfrm rot="4701378" flipH="1" flipV="1">
            <a:off x="1093808" y="-325793"/>
            <a:ext cx="1376628" cy="3225162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90167 w 133007"/>
              <a:gd name="connsiteY0" fmla="*/ 223948 h 223948"/>
              <a:gd name="connsiteX1" fmla="*/ 3292 w 133007"/>
              <a:gd name="connsiteY1" fmla="*/ 166933 h 223948"/>
              <a:gd name="connsiteX2" fmla="*/ 133007 w 133007"/>
              <a:gd name="connsiteY2" fmla="*/ 0 h 223948"/>
              <a:gd name="connsiteX0" fmla="*/ 93654 w 136494"/>
              <a:gd name="connsiteY0" fmla="*/ 223948 h 240031"/>
              <a:gd name="connsiteX1" fmla="*/ 115693 w 136494"/>
              <a:gd name="connsiteY1" fmla="*/ 230529 h 240031"/>
              <a:gd name="connsiteX2" fmla="*/ 6779 w 136494"/>
              <a:gd name="connsiteY2" fmla="*/ 166933 h 240031"/>
              <a:gd name="connsiteX3" fmla="*/ 136494 w 136494"/>
              <a:gd name="connsiteY3" fmla="*/ 0 h 240031"/>
              <a:gd name="connsiteX0" fmla="*/ 93654 w 333002"/>
              <a:gd name="connsiteY0" fmla="*/ 162237 h 178320"/>
              <a:gd name="connsiteX1" fmla="*/ 115693 w 333002"/>
              <a:gd name="connsiteY1" fmla="*/ 168818 h 178320"/>
              <a:gd name="connsiteX2" fmla="*/ 6779 w 333002"/>
              <a:gd name="connsiteY2" fmla="*/ 105222 h 178320"/>
              <a:gd name="connsiteX3" fmla="*/ 333002 w 333002"/>
              <a:gd name="connsiteY3" fmla="*/ 0 h 178320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23193 w 417509"/>
              <a:gd name="connsiteY0" fmla="*/ 202673 h 218756"/>
              <a:gd name="connsiteX1" fmla="*/ 145232 w 417509"/>
              <a:gd name="connsiteY1" fmla="*/ 209254 h 218756"/>
              <a:gd name="connsiteX2" fmla="*/ 36318 w 417509"/>
              <a:gd name="connsiteY2" fmla="*/ 145658 h 218756"/>
              <a:gd name="connsiteX3" fmla="*/ 363139 w 417509"/>
              <a:gd name="connsiteY3" fmla="*/ 17537 h 218756"/>
              <a:gd name="connsiteX4" fmla="*/ 362541 w 417509"/>
              <a:gd name="connsiteY4" fmla="*/ 40436 h 218756"/>
              <a:gd name="connsiteX0" fmla="*/ 145232 w 417509"/>
              <a:gd name="connsiteY0" fmla="*/ 209254 h 209254"/>
              <a:gd name="connsiteX1" fmla="*/ 36318 w 417509"/>
              <a:gd name="connsiteY1" fmla="*/ 145658 h 209254"/>
              <a:gd name="connsiteX2" fmla="*/ 363139 w 417509"/>
              <a:gd name="connsiteY2" fmla="*/ 17537 h 209254"/>
              <a:gd name="connsiteX3" fmla="*/ 362541 w 417509"/>
              <a:gd name="connsiteY3" fmla="*/ 40436 h 209254"/>
              <a:gd name="connsiteX0" fmla="*/ 158259 w 414903"/>
              <a:gd name="connsiteY0" fmla="*/ 214558 h 214558"/>
              <a:gd name="connsiteX1" fmla="*/ 33712 w 414903"/>
              <a:gd name="connsiteY1" fmla="*/ 145658 h 214558"/>
              <a:gd name="connsiteX2" fmla="*/ 360533 w 414903"/>
              <a:gd name="connsiteY2" fmla="*/ 17537 h 214558"/>
              <a:gd name="connsiteX3" fmla="*/ 359935 w 414903"/>
              <a:gd name="connsiteY3" fmla="*/ 40436 h 214558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391931"/>
              <a:gd name="connsiteY0" fmla="*/ 215464 h 215464"/>
              <a:gd name="connsiteX1" fmla="*/ 30430 w 391931"/>
              <a:gd name="connsiteY1" fmla="*/ 146564 h 215464"/>
              <a:gd name="connsiteX2" fmla="*/ 337561 w 391931"/>
              <a:gd name="connsiteY2" fmla="*/ 17537 h 215464"/>
              <a:gd name="connsiteX3" fmla="*/ 356653 w 391931"/>
              <a:gd name="connsiteY3" fmla="*/ 41342 h 215464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54977 w 427857"/>
              <a:gd name="connsiteY0" fmla="*/ 201138 h 201138"/>
              <a:gd name="connsiteX1" fmla="*/ 30430 w 427857"/>
              <a:gd name="connsiteY1" fmla="*/ 132238 h 201138"/>
              <a:gd name="connsiteX2" fmla="*/ 337561 w 427857"/>
              <a:gd name="connsiteY2" fmla="*/ 3211 h 201138"/>
              <a:gd name="connsiteX3" fmla="*/ 356653 w 427857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13132 w 384336"/>
              <a:gd name="connsiteY3" fmla="*/ 27016 h 201138"/>
              <a:gd name="connsiteX0" fmla="*/ 111456 w 384336"/>
              <a:gd name="connsiteY0" fmla="*/ 201138 h 201138"/>
              <a:gd name="connsiteX1" fmla="*/ 30430 w 384336"/>
              <a:gd name="connsiteY1" fmla="*/ 133217 h 201138"/>
              <a:gd name="connsiteX2" fmla="*/ 294040 w 384336"/>
              <a:gd name="connsiteY2" fmla="*/ 3211 h 201138"/>
              <a:gd name="connsiteX3" fmla="*/ 309075 w 384336"/>
              <a:gd name="connsiteY3" fmla="*/ 31414 h 20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36" h="201138">
                <a:moveTo>
                  <a:pt x="111456" y="201138"/>
                </a:moveTo>
                <a:cubicBezTo>
                  <a:pt x="96977" y="191636"/>
                  <a:pt x="0" y="166205"/>
                  <a:pt x="30430" y="133217"/>
                </a:cubicBezTo>
                <a:cubicBezTo>
                  <a:pt x="60860" y="100229"/>
                  <a:pt x="190470" y="8080"/>
                  <a:pt x="294040" y="3211"/>
                </a:cubicBezTo>
                <a:cubicBezTo>
                  <a:pt x="384336" y="0"/>
                  <a:pt x="285734" y="37552"/>
                  <a:pt x="309075" y="3141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 rot="4701378">
            <a:off x="733598" y="473150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491880" y="1340768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3131840" y="5085184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0" y="3789040"/>
            <a:ext cx="9144000" cy="3068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1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-72008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Mécanisme b)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875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4701378">
            <a:off x="1863857" y="553269"/>
            <a:ext cx="605236" cy="550739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581" h="110425">
                <a:moveTo>
                  <a:pt x="140575" y="110425"/>
                </a:moveTo>
                <a:cubicBezTo>
                  <a:pt x="117638" y="101003"/>
                  <a:pt x="0" y="77137"/>
                  <a:pt x="3269" y="41777"/>
                </a:cubicBezTo>
                <a:cubicBezTo>
                  <a:pt x="2581" y="0"/>
                  <a:pt x="140581" y="44202"/>
                  <a:pt x="121315" y="48034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 rot="6095620" flipV="1">
            <a:off x="1551144" y="1630300"/>
            <a:ext cx="831106" cy="1861141"/>
          </a:xfrm>
          <a:custGeom>
            <a:avLst/>
            <a:gdLst>
              <a:gd name="connsiteX0" fmla="*/ 0 w 360362"/>
              <a:gd name="connsiteY0" fmla="*/ 428625 h 428625"/>
              <a:gd name="connsiteX1" fmla="*/ 333375 w 360362"/>
              <a:gd name="connsiteY1" fmla="*/ 190500 h 428625"/>
              <a:gd name="connsiteX2" fmla="*/ 161925 w 360362"/>
              <a:gd name="connsiteY2" fmla="*/ 0 h 428625"/>
              <a:gd name="connsiteX0" fmla="*/ 0 w 199381"/>
              <a:gd name="connsiteY0" fmla="*/ 1046347 h 1046347"/>
              <a:gd name="connsiteX1" fmla="*/ 195391 w 199381"/>
              <a:gd name="connsiteY1" fmla="*/ 190500 h 1046347"/>
              <a:gd name="connsiteX2" fmla="*/ 23941 w 199381"/>
              <a:gd name="connsiteY2" fmla="*/ 0 h 1046347"/>
              <a:gd name="connsiteX0" fmla="*/ 0 w 498786"/>
              <a:gd name="connsiteY0" fmla="*/ 285327 h 285327"/>
              <a:gd name="connsiteX1" fmla="*/ 452024 w 498786"/>
              <a:gd name="connsiteY1" fmla="*/ 190500 h 285327"/>
              <a:gd name="connsiteX2" fmla="*/ 280574 w 498786"/>
              <a:gd name="connsiteY2" fmla="*/ 0 h 285327"/>
              <a:gd name="connsiteX0" fmla="*/ 0 w 468934"/>
              <a:gd name="connsiteY0" fmla="*/ 285327 h 459928"/>
              <a:gd name="connsiteX1" fmla="*/ 382032 w 468934"/>
              <a:gd name="connsiteY1" fmla="*/ 444123 h 459928"/>
              <a:gd name="connsiteX2" fmla="*/ 452024 w 468934"/>
              <a:gd name="connsiteY2" fmla="*/ 190500 h 459928"/>
              <a:gd name="connsiteX3" fmla="*/ 280574 w 468934"/>
              <a:gd name="connsiteY3" fmla="*/ 0 h 459928"/>
              <a:gd name="connsiteX0" fmla="*/ 0 w 468751"/>
              <a:gd name="connsiteY0" fmla="*/ 218317 h 392918"/>
              <a:gd name="connsiteX1" fmla="*/ 382032 w 468751"/>
              <a:gd name="connsiteY1" fmla="*/ 377113 h 392918"/>
              <a:gd name="connsiteX2" fmla="*/ 452024 w 468751"/>
              <a:gd name="connsiteY2" fmla="*/ 123490 h 392918"/>
              <a:gd name="connsiteX3" fmla="*/ 281671 w 468751"/>
              <a:gd name="connsiteY3" fmla="*/ 0 h 392918"/>
              <a:gd name="connsiteX0" fmla="*/ 0 w 448453"/>
              <a:gd name="connsiteY0" fmla="*/ 218317 h 380740"/>
              <a:gd name="connsiteX1" fmla="*/ 382032 w 448453"/>
              <a:gd name="connsiteY1" fmla="*/ 377113 h 380740"/>
              <a:gd name="connsiteX2" fmla="*/ 398526 w 448453"/>
              <a:gd name="connsiteY2" fmla="*/ 240080 h 380740"/>
              <a:gd name="connsiteX3" fmla="*/ 281671 w 448453"/>
              <a:gd name="connsiteY3" fmla="*/ 0 h 380740"/>
              <a:gd name="connsiteX0" fmla="*/ 0 w 406664"/>
              <a:gd name="connsiteY0" fmla="*/ 218317 h 322998"/>
              <a:gd name="connsiteX1" fmla="*/ 232844 w 406664"/>
              <a:gd name="connsiteY1" fmla="*/ 319371 h 322998"/>
              <a:gd name="connsiteX2" fmla="*/ 398526 w 406664"/>
              <a:gd name="connsiteY2" fmla="*/ 240080 h 322998"/>
              <a:gd name="connsiteX3" fmla="*/ 281671 w 406664"/>
              <a:gd name="connsiteY3" fmla="*/ 0 h 322998"/>
              <a:gd name="connsiteX0" fmla="*/ 0 w 515818"/>
              <a:gd name="connsiteY0" fmla="*/ 696608 h 851315"/>
              <a:gd name="connsiteX1" fmla="*/ 232844 w 515818"/>
              <a:gd name="connsiteY1" fmla="*/ 797662 h 851315"/>
              <a:gd name="connsiteX2" fmla="*/ 398526 w 515818"/>
              <a:gd name="connsiteY2" fmla="*/ 718371 h 851315"/>
              <a:gd name="connsiteX3" fmla="*/ 416600 w 515818"/>
              <a:gd name="connsiteY3" fmla="*/ 0 h 851315"/>
              <a:gd name="connsiteX0" fmla="*/ 84068 w 299297"/>
              <a:gd name="connsiteY0" fmla="*/ 2020767 h 2020767"/>
              <a:gd name="connsiteX1" fmla="*/ 16323 w 299297"/>
              <a:gd name="connsiteY1" fmla="*/ 797662 h 2020767"/>
              <a:gd name="connsiteX2" fmla="*/ 182005 w 299297"/>
              <a:gd name="connsiteY2" fmla="*/ 718371 h 2020767"/>
              <a:gd name="connsiteX3" fmla="*/ 200079 w 299297"/>
              <a:gd name="connsiteY3" fmla="*/ 0 h 2020767"/>
              <a:gd name="connsiteX0" fmla="*/ 75935 w 291164"/>
              <a:gd name="connsiteY0" fmla="*/ 2020767 h 2020767"/>
              <a:gd name="connsiteX1" fmla="*/ 16323 w 291164"/>
              <a:gd name="connsiteY1" fmla="*/ 1419752 h 2020767"/>
              <a:gd name="connsiteX2" fmla="*/ 173872 w 291164"/>
              <a:gd name="connsiteY2" fmla="*/ 718371 h 2020767"/>
              <a:gd name="connsiteX3" fmla="*/ 191946 w 291164"/>
              <a:gd name="connsiteY3" fmla="*/ 0 h 2020767"/>
              <a:gd name="connsiteX0" fmla="*/ 110689 w 446424"/>
              <a:gd name="connsiteY0" fmla="*/ 2020767 h 2020767"/>
              <a:gd name="connsiteX1" fmla="*/ 51077 w 446424"/>
              <a:gd name="connsiteY1" fmla="*/ 1419752 h 2020767"/>
              <a:gd name="connsiteX2" fmla="*/ 417153 w 446424"/>
              <a:gd name="connsiteY2" fmla="*/ 1122558 h 2020767"/>
              <a:gd name="connsiteX3" fmla="*/ 226700 w 446424"/>
              <a:gd name="connsiteY3" fmla="*/ 0 h 2020767"/>
              <a:gd name="connsiteX0" fmla="*/ 110689 w 648892"/>
              <a:gd name="connsiteY0" fmla="*/ 1157323 h 1157323"/>
              <a:gd name="connsiteX1" fmla="*/ 51077 w 648892"/>
              <a:gd name="connsiteY1" fmla="*/ 556308 h 1157323"/>
              <a:gd name="connsiteX2" fmla="*/ 417153 w 648892"/>
              <a:gd name="connsiteY2" fmla="*/ 259114 h 1157323"/>
              <a:gd name="connsiteX3" fmla="*/ 549674 w 648892"/>
              <a:gd name="connsiteY3" fmla="*/ 0 h 1157323"/>
              <a:gd name="connsiteX0" fmla="*/ 110689 w 549674"/>
              <a:gd name="connsiteY0" fmla="*/ 1157323 h 1157323"/>
              <a:gd name="connsiteX1" fmla="*/ 51077 w 549674"/>
              <a:gd name="connsiteY1" fmla="*/ 556308 h 1157323"/>
              <a:gd name="connsiteX2" fmla="*/ 417153 w 549674"/>
              <a:gd name="connsiteY2" fmla="*/ 259114 h 1157323"/>
              <a:gd name="connsiteX3" fmla="*/ 549674 w 549674"/>
              <a:gd name="connsiteY3" fmla="*/ 0 h 1157323"/>
              <a:gd name="connsiteX0" fmla="*/ 49956 w 488941"/>
              <a:gd name="connsiteY0" fmla="*/ 1157323 h 1157323"/>
              <a:gd name="connsiteX1" fmla="*/ 51077 w 488941"/>
              <a:gd name="connsiteY1" fmla="*/ 636887 h 1157323"/>
              <a:gd name="connsiteX2" fmla="*/ 356420 w 488941"/>
              <a:gd name="connsiteY2" fmla="*/ 259114 h 1157323"/>
              <a:gd name="connsiteX3" fmla="*/ 488941 w 488941"/>
              <a:gd name="connsiteY3" fmla="*/ 0 h 1157323"/>
              <a:gd name="connsiteX0" fmla="*/ 49956 w 488941"/>
              <a:gd name="connsiteY0" fmla="*/ 1157323 h 1244064"/>
              <a:gd name="connsiteX1" fmla="*/ 49957 w 488941"/>
              <a:gd name="connsiteY1" fmla="*/ 1157325 h 1244064"/>
              <a:gd name="connsiteX2" fmla="*/ 51077 w 488941"/>
              <a:gd name="connsiteY2" fmla="*/ 636887 h 1244064"/>
              <a:gd name="connsiteX3" fmla="*/ 356420 w 488941"/>
              <a:gd name="connsiteY3" fmla="*/ 259114 h 1244064"/>
              <a:gd name="connsiteX4" fmla="*/ 488941 w 488941"/>
              <a:gd name="connsiteY4" fmla="*/ 0 h 1244064"/>
              <a:gd name="connsiteX0" fmla="*/ 290057 w 729042"/>
              <a:gd name="connsiteY0" fmla="*/ 1157323 h 1242658"/>
              <a:gd name="connsiteX1" fmla="*/ 290058 w 729042"/>
              <a:gd name="connsiteY1" fmla="*/ 1157325 h 1242658"/>
              <a:gd name="connsiteX2" fmla="*/ 51077 w 729042"/>
              <a:gd name="connsiteY2" fmla="*/ 645327 h 1242658"/>
              <a:gd name="connsiteX3" fmla="*/ 596521 w 729042"/>
              <a:gd name="connsiteY3" fmla="*/ 259114 h 1242658"/>
              <a:gd name="connsiteX4" fmla="*/ 729042 w 729042"/>
              <a:gd name="connsiteY4" fmla="*/ 0 h 1242658"/>
              <a:gd name="connsiteX0" fmla="*/ 239791 w 678776"/>
              <a:gd name="connsiteY0" fmla="*/ 1157323 h 1242658"/>
              <a:gd name="connsiteX1" fmla="*/ 239792 w 678776"/>
              <a:gd name="connsiteY1" fmla="*/ 1157325 h 1242658"/>
              <a:gd name="connsiteX2" fmla="*/ 811 w 678776"/>
              <a:gd name="connsiteY2" fmla="*/ 645327 h 1242658"/>
              <a:gd name="connsiteX3" fmla="*/ 234926 w 678776"/>
              <a:gd name="connsiteY3" fmla="*/ 347029 h 1242658"/>
              <a:gd name="connsiteX4" fmla="*/ 678776 w 678776"/>
              <a:gd name="connsiteY4" fmla="*/ 0 h 1242658"/>
              <a:gd name="connsiteX0" fmla="*/ 239791 w 280569"/>
              <a:gd name="connsiteY0" fmla="*/ 827357 h 912692"/>
              <a:gd name="connsiteX1" fmla="*/ 239792 w 280569"/>
              <a:gd name="connsiteY1" fmla="*/ 827359 h 912692"/>
              <a:gd name="connsiteX2" fmla="*/ 811 w 280569"/>
              <a:gd name="connsiteY2" fmla="*/ 315361 h 912692"/>
              <a:gd name="connsiteX3" fmla="*/ 234926 w 280569"/>
              <a:gd name="connsiteY3" fmla="*/ 17063 h 912692"/>
              <a:gd name="connsiteX4" fmla="*/ 274668 w 280569"/>
              <a:gd name="connsiteY4" fmla="*/ 417740 h 912692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50006 w 289837"/>
              <a:gd name="connsiteY0" fmla="*/ 647716 h 733051"/>
              <a:gd name="connsiteX1" fmla="*/ 250007 w 289837"/>
              <a:gd name="connsiteY1" fmla="*/ 647718 h 733051"/>
              <a:gd name="connsiteX2" fmla="*/ 11026 w 289837"/>
              <a:gd name="connsiteY2" fmla="*/ 135720 h 733051"/>
              <a:gd name="connsiteX3" fmla="*/ 183849 w 289837"/>
              <a:gd name="connsiteY3" fmla="*/ 17063 h 733051"/>
              <a:gd name="connsiteX4" fmla="*/ 284883 w 289837"/>
              <a:gd name="connsiteY4" fmla="*/ 238099 h 733051"/>
              <a:gd name="connsiteX0" fmla="*/ 244228 w 279105"/>
              <a:gd name="connsiteY0" fmla="*/ 647716 h 647716"/>
              <a:gd name="connsiteX1" fmla="*/ 146585 w 279105"/>
              <a:gd name="connsiteY1" fmla="*/ 497212 h 647716"/>
              <a:gd name="connsiteX2" fmla="*/ 5248 w 279105"/>
              <a:gd name="connsiteY2" fmla="*/ 135720 h 647716"/>
              <a:gd name="connsiteX3" fmla="*/ 178071 w 279105"/>
              <a:gd name="connsiteY3" fmla="*/ 17063 h 647716"/>
              <a:gd name="connsiteX4" fmla="*/ 279105 w 279105"/>
              <a:gd name="connsiteY4" fmla="*/ 238099 h 647716"/>
              <a:gd name="connsiteX0" fmla="*/ 250006 w 284883"/>
              <a:gd name="connsiteY0" fmla="*/ 647716 h 647716"/>
              <a:gd name="connsiteX1" fmla="*/ 11026 w 284883"/>
              <a:gd name="connsiteY1" fmla="*/ 135720 h 647716"/>
              <a:gd name="connsiteX2" fmla="*/ 183849 w 284883"/>
              <a:gd name="connsiteY2" fmla="*/ 17063 h 647716"/>
              <a:gd name="connsiteX3" fmla="*/ 284883 w 284883"/>
              <a:gd name="connsiteY3" fmla="*/ 238099 h 647716"/>
              <a:gd name="connsiteX0" fmla="*/ 148971 w 183848"/>
              <a:gd name="connsiteY0" fmla="*/ 650429 h 650429"/>
              <a:gd name="connsiteX1" fmla="*/ 11026 w 183848"/>
              <a:gd name="connsiteY1" fmla="*/ 359467 h 650429"/>
              <a:gd name="connsiteX2" fmla="*/ 82814 w 183848"/>
              <a:gd name="connsiteY2" fmla="*/ 19776 h 650429"/>
              <a:gd name="connsiteX3" fmla="*/ 183848 w 183848"/>
              <a:gd name="connsiteY3" fmla="*/ 240812 h 650429"/>
              <a:gd name="connsiteX0" fmla="*/ 143758 w 178635"/>
              <a:gd name="connsiteY0" fmla="*/ 409617 h 409617"/>
              <a:gd name="connsiteX1" fmla="*/ 5813 w 178635"/>
              <a:gd name="connsiteY1" fmla="*/ 118655 h 409617"/>
              <a:gd name="connsiteX2" fmla="*/ 178635 w 178635"/>
              <a:gd name="connsiteY2" fmla="*/ 0 h 409617"/>
              <a:gd name="connsiteX0" fmla="*/ 139194 w 139194"/>
              <a:gd name="connsiteY0" fmla="*/ 446603 h 446603"/>
              <a:gd name="connsiteX1" fmla="*/ 1249 w 139194"/>
              <a:gd name="connsiteY1" fmla="*/ 155641 h 446603"/>
              <a:gd name="connsiteX2" fmla="*/ 131700 w 139194"/>
              <a:gd name="connsiteY2" fmla="*/ 0 h 446603"/>
              <a:gd name="connsiteX0" fmla="*/ 138633 w 138633"/>
              <a:gd name="connsiteY0" fmla="*/ 332739 h 332739"/>
              <a:gd name="connsiteX1" fmla="*/ 688 w 138633"/>
              <a:gd name="connsiteY1" fmla="*/ 41777 h 332739"/>
              <a:gd name="connsiteX2" fmla="*/ 134502 w 138633"/>
              <a:gd name="connsiteY2" fmla="*/ 82079 h 332739"/>
              <a:gd name="connsiteX0" fmla="*/ 110787 w 110787"/>
              <a:gd name="connsiteY0" fmla="*/ 250660 h 250660"/>
              <a:gd name="connsiteX1" fmla="*/ 688 w 110787"/>
              <a:gd name="connsiteY1" fmla="*/ 205432 h 250660"/>
              <a:gd name="connsiteX2" fmla="*/ 106656 w 110787"/>
              <a:gd name="connsiteY2" fmla="*/ 0 h 250660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0787 w 130403"/>
              <a:gd name="connsiteY0" fmla="*/ 212161 h 212161"/>
              <a:gd name="connsiteX1" fmla="*/ 688 w 130403"/>
              <a:gd name="connsiteY1" fmla="*/ 166933 h 212161"/>
              <a:gd name="connsiteX2" fmla="*/ 130403 w 130403"/>
              <a:gd name="connsiteY2" fmla="*/ 0 h 212161"/>
              <a:gd name="connsiteX0" fmla="*/ 113391 w 133007"/>
              <a:gd name="connsiteY0" fmla="*/ 212161 h 231486"/>
              <a:gd name="connsiteX1" fmla="*/ 90167 w 133007"/>
              <a:gd name="connsiteY1" fmla="*/ 223948 h 231486"/>
              <a:gd name="connsiteX2" fmla="*/ 3292 w 133007"/>
              <a:gd name="connsiteY2" fmla="*/ 166933 h 231486"/>
              <a:gd name="connsiteX3" fmla="*/ 133007 w 133007"/>
              <a:gd name="connsiteY3" fmla="*/ 0 h 231486"/>
              <a:gd name="connsiteX0" fmla="*/ 113391 w 133007"/>
              <a:gd name="connsiteY0" fmla="*/ 212161 h 236105"/>
              <a:gd name="connsiteX1" fmla="*/ 97800 w 133007"/>
              <a:gd name="connsiteY1" fmla="*/ 234141 h 236105"/>
              <a:gd name="connsiteX2" fmla="*/ 90167 w 133007"/>
              <a:gd name="connsiteY2" fmla="*/ 223948 h 236105"/>
              <a:gd name="connsiteX3" fmla="*/ 3292 w 133007"/>
              <a:gd name="connsiteY3" fmla="*/ 166933 h 236105"/>
              <a:gd name="connsiteX4" fmla="*/ 133007 w 133007"/>
              <a:gd name="connsiteY4" fmla="*/ 0 h 236105"/>
              <a:gd name="connsiteX0" fmla="*/ 115967 w 135583"/>
              <a:gd name="connsiteY0" fmla="*/ 212161 h 241679"/>
              <a:gd name="connsiteX1" fmla="*/ 100376 w 135583"/>
              <a:gd name="connsiteY1" fmla="*/ 234141 h 241679"/>
              <a:gd name="connsiteX2" fmla="*/ 5868 w 135583"/>
              <a:gd name="connsiteY2" fmla="*/ 166933 h 241679"/>
              <a:gd name="connsiteX3" fmla="*/ 135583 w 135583"/>
              <a:gd name="connsiteY3" fmla="*/ 0 h 241679"/>
              <a:gd name="connsiteX0" fmla="*/ 113368 w 132984"/>
              <a:gd name="connsiteY0" fmla="*/ 212161 h 212161"/>
              <a:gd name="connsiteX1" fmla="*/ 3269 w 132984"/>
              <a:gd name="connsiteY1" fmla="*/ 166933 h 212161"/>
              <a:gd name="connsiteX2" fmla="*/ 132984 w 132984"/>
              <a:gd name="connsiteY2" fmla="*/ 0 h 212161"/>
              <a:gd name="connsiteX0" fmla="*/ 117534 w 132984"/>
              <a:gd name="connsiteY0" fmla="*/ 222915 h 222915"/>
              <a:gd name="connsiteX1" fmla="*/ 3269 w 132984"/>
              <a:gd name="connsiteY1" fmla="*/ 166933 h 222915"/>
              <a:gd name="connsiteX2" fmla="*/ 132984 w 132984"/>
              <a:gd name="connsiteY2" fmla="*/ 0 h 222915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34"/>
              <a:gd name="connsiteY0" fmla="*/ 97759 h 97759"/>
              <a:gd name="connsiteX1" fmla="*/ 3269 w 117534"/>
              <a:gd name="connsiteY1" fmla="*/ 41777 h 97759"/>
              <a:gd name="connsiteX2" fmla="*/ 85268 w 117534"/>
              <a:gd name="connsiteY2" fmla="*/ 18313 h 97759"/>
              <a:gd name="connsiteX0" fmla="*/ 117534 w 117540"/>
              <a:gd name="connsiteY0" fmla="*/ 97759 h 97759"/>
              <a:gd name="connsiteX1" fmla="*/ 3269 w 117540"/>
              <a:gd name="connsiteY1" fmla="*/ 41777 h 97759"/>
              <a:gd name="connsiteX2" fmla="*/ 98274 w 117540"/>
              <a:gd name="connsiteY2" fmla="*/ 35368 h 97759"/>
              <a:gd name="connsiteX0" fmla="*/ 140575 w 140581"/>
              <a:gd name="connsiteY0" fmla="*/ 110425 h 110425"/>
              <a:gd name="connsiteX1" fmla="*/ 3269 w 140581"/>
              <a:gd name="connsiteY1" fmla="*/ 41777 h 110425"/>
              <a:gd name="connsiteX2" fmla="*/ 121315 w 140581"/>
              <a:gd name="connsiteY2" fmla="*/ 48034 h 110425"/>
              <a:gd name="connsiteX0" fmla="*/ 140575 w 248936"/>
              <a:gd name="connsiteY0" fmla="*/ 111619 h 111619"/>
              <a:gd name="connsiteX1" fmla="*/ 3269 w 248936"/>
              <a:gd name="connsiteY1" fmla="*/ 42971 h 111619"/>
              <a:gd name="connsiteX2" fmla="*/ 229670 w 248936"/>
              <a:gd name="connsiteY2" fmla="*/ 3832 h 111619"/>
              <a:gd name="connsiteX0" fmla="*/ 52970 w 161331"/>
              <a:gd name="connsiteY0" fmla="*/ 111619 h 111619"/>
              <a:gd name="connsiteX1" fmla="*/ 3269 w 161331"/>
              <a:gd name="connsiteY1" fmla="*/ 49766 h 111619"/>
              <a:gd name="connsiteX2" fmla="*/ 142065 w 161331"/>
              <a:gd name="connsiteY2" fmla="*/ 3832 h 111619"/>
              <a:gd name="connsiteX0" fmla="*/ 44406 w 161331"/>
              <a:gd name="connsiteY0" fmla="*/ 108541 h 108541"/>
              <a:gd name="connsiteX1" fmla="*/ 3269 w 161331"/>
              <a:gd name="connsiteY1" fmla="*/ 49766 h 108541"/>
              <a:gd name="connsiteX2" fmla="*/ 142065 w 161331"/>
              <a:gd name="connsiteY2" fmla="*/ 3832 h 10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31" h="108541">
                <a:moveTo>
                  <a:pt x="44406" y="108541"/>
                </a:moveTo>
                <a:cubicBezTo>
                  <a:pt x="21469" y="99119"/>
                  <a:pt x="0" y="85126"/>
                  <a:pt x="3269" y="49766"/>
                </a:cubicBezTo>
                <a:cubicBezTo>
                  <a:pt x="2581" y="7989"/>
                  <a:pt x="161331" y="0"/>
                  <a:pt x="142065" y="3832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131840" y="1700808"/>
            <a:ext cx="237626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sym typeface="Wingdings" pitchFamily="2" charset="2"/>
              </a:rPr>
              <a:t>Mécanisme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0" y="404664"/>
            <a:ext cx="9144000" cy="3068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933056"/>
            <a:ext cx="9038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200" b="1" u="sng" dirty="0" smtClean="0">
                <a:latin typeface="Bookman Old Style" pitchFamily="18" charset="0"/>
              </a:rPr>
              <a:t>III- Les </a:t>
            </a:r>
            <a:r>
              <a:rPr lang="fr-FR" sz="2200" b="1" u="sng" dirty="0" err="1" smtClean="0">
                <a:latin typeface="Bookman Old Style" pitchFamily="18" charset="0"/>
              </a:rPr>
              <a:t>halogénoalcanes</a:t>
            </a:r>
            <a:r>
              <a:rPr lang="fr-FR" sz="2200" b="1" u="sng" dirty="0" smtClean="0">
                <a:latin typeface="Bookman Old Style" pitchFamily="18" charset="0"/>
              </a:rPr>
              <a:t>, précurseurs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560" y="4365104"/>
            <a:ext cx="8215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Présentation générale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07504" y="4822552"/>
            <a:ext cx="8892480" cy="17027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Structure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Nomenclature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les organomagnésiens sont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halogénures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alkyl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magnésium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91680" y="4767560"/>
            <a:ext cx="7452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organomagnésiens mixtes ont pour formule 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Mg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chaîne carbonée   ;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halogène de type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Cl,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265" grpId="0" animBg="1"/>
      <p:bldP spid="112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038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200" b="1" u="sng" dirty="0" smtClean="0">
                <a:latin typeface="Bookman Old Style" pitchFamily="18" charset="0"/>
              </a:rPr>
              <a:t>III- Les </a:t>
            </a:r>
            <a:r>
              <a:rPr lang="fr-FR" sz="2200" b="1" u="sng" dirty="0" err="1" smtClean="0">
                <a:latin typeface="Bookman Old Style" pitchFamily="18" charset="0"/>
              </a:rPr>
              <a:t>halogénoalcanes</a:t>
            </a:r>
            <a:r>
              <a:rPr lang="fr-FR" sz="2200" b="1" u="sng" dirty="0" smtClean="0">
                <a:latin typeface="Bookman Old Style" pitchFamily="18" charset="0"/>
              </a:rPr>
              <a:t>, précurseurs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404664"/>
            <a:ext cx="8215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Présentation générale des organomagnésiens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862112"/>
            <a:ext cx="8892480" cy="32149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Structure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Nomenclature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les organomagnésiens sont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cs typeface="Arial" pitchFamily="34" charset="0"/>
              </a:rPr>
              <a:t>halogénures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alkyl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magnésium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91680" y="807120"/>
            <a:ext cx="7452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organomagnésiens mixtes ont pour formule :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Mg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chaîne carbonée   ;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halogène de type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Cl,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2420888"/>
            <a:ext cx="2571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420888"/>
            <a:ext cx="2847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50825" y="2563763"/>
            <a:ext cx="1081088" cy="43338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268538" y="2492326"/>
            <a:ext cx="431800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580063" y="2997151"/>
            <a:ext cx="431800" cy="358775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59113" y="2852936"/>
            <a:ext cx="1512887" cy="36004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79388" y="3068588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Chlorure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43808" y="3355926"/>
            <a:ext cx="31680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Bromure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3-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méthyl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300192" y="3355926"/>
            <a:ext cx="24485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Iodure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phényl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magnésium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588125" y="2432001"/>
            <a:ext cx="2305050" cy="923925"/>
            <a:chOff x="6588125" y="2432001"/>
            <a:chExt cx="2305050" cy="9239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8125" y="2432001"/>
              <a:ext cx="230505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Connecteur droit 18"/>
            <p:cNvCxnSpPr/>
            <p:nvPr/>
          </p:nvCxnSpPr>
          <p:spPr>
            <a:xfrm>
              <a:off x="7287096" y="2560712"/>
              <a:ext cx="216024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à coins arrondis 12"/>
          <p:cNvSpPr/>
          <p:nvPr/>
        </p:nvSpPr>
        <p:spPr>
          <a:xfrm>
            <a:off x="6592416" y="2420888"/>
            <a:ext cx="1150937" cy="93503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39552" y="4438853"/>
            <a:ext cx="71641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Préparation à partir d’</a:t>
            </a:r>
            <a:r>
              <a:rPr lang="fr-FR" sz="22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halogénoalcanes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479889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400" dirty="0" smtClean="0"/>
              <a:t>Les </a:t>
            </a:r>
            <a:r>
              <a:rPr lang="fr-FR" sz="2400" dirty="0"/>
              <a:t>organomagnésiens mixtes sont préparés par réaction du </a:t>
            </a:r>
            <a:r>
              <a:rPr lang="fr-FR" sz="2400" dirty="0" err="1" smtClean="0"/>
              <a:t>magné-sium</a:t>
            </a:r>
            <a:r>
              <a:rPr lang="fr-FR" sz="2400" dirty="0" smtClean="0"/>
              <a:t> </a:t>
            </a:r>
            <a:r>
              <a:rPr lang="fr-FR" sz="2400" dirty="0"/>
              <a:t>métallique </a:t>
            </a:r>
            <a:r>
              <a:rPr lang="fr-FR" sz="2400" b="1" dirty="0">
                <a:sym typeface="Wingdings 2" pitchFamily="18" charset="2"/>
              </a:rPr>
              <a:t>Mg</a:t>
            </a:r>
            <a:r>
              <a:rPr lang="fr-FR" sz="2400" dirty="0">
                <a:sym typeface="Wingdings 2" pitchFamily="18" charset="2"/>
              </a:rPr>
              <a:t> sur un </a:t>
            </a:r>
            <a:r>
              <a:rPr lang="fr-FR" sz="2400" dirty="0" err="1">
                <a:sym typeface="Wingdings 2" pitchFamily="18" charset="2"/>
              </a:rPr>
              <a:t>halogénoalcane</a:t>
            </a:r>
            <a:r>
              <a:rPr lang="fr-FR" sz="2400" dirty="0">
                <a:sym typeface="Wingdings 2" pitchFamily="18" charset="2"/>
              </a:rPr>
              <a:t> </a:t>
            </a:r>
            <a:r>
              <a:rPr lang="fr-FR" sz="2400" b="1" dirty="0">
                <a:sym typeface="Wingdings 2" pitchFamily="18" charset="2"/>
              </a:rPr>
              <a:t>RX</a:t>
            </a:r>
            <a:r>
              <a:rPr lang="fr-FR" sz="2400" dirty="0">
                <a:sym typeface="Wingdings 2" pitchFamily="18" charset="2"/>
              </a:rPr>
              <a:t> selon l’équation </a:t>
            </a:r>
            <a:r>
              <a:rPr lang="fr-FR" sz="2400" dirty="0" smtClean="0">
                <a:sym typeface="Wingdings 2" pitchFamily="18" charset="2"/>
              </a:rPr>
              <a:t>:</a:t>
            </a:r>
            <a:endParaRPr lang="fr-FR" sz="2400" b="1" dirty="0">
              <a:sym typeface="Wingdings 3" pitchFamily="18" charset="2"/>
            </a:endParaRPr>
          </a:p>
          <a:p>
            <a:pPr indent="449263" eaLnBrk="0" hangingPunct="0"/>
            <a:endParaRPr lang="fr-FR" sz="2400" b="1" dirty="0"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5662989"/>
            <a:ext cx="47525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R</a:t>
            </a:r>
            <a:r>
              <a:rPr lang="fr-FR" sz="3600" b="1" dirty="0" smtClean="0">
                <a:solidFill>
                  <a:srgbClr val="00B0F0"/>
                </a:solidFill>
                <a:sym typeface="Wingdings 2" pitchFamily="18" charset="2"/>
              </a:rPr>
              <a:t>X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+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Mg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3" pitchFamily="18" charset="2"/>
              </a:rPr>
              <a:t></a:t>
            </a:r>
            <a:r>
              <a:rPr lang="fr-FR" sz="3600" b="1" dirty="0" smtClean="0">
                <a:solidFill>
                  <a:srgbClr val="FF0000"/>
                </a:solidFill>
                <a:sym typeface="Wingdings 3" pitchFamily="18" charset="2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R</a:t>
            </a:r>
            <a:r>
              <a:rPr lang="fr-FR" sz="3600" b="1" dirty="0" smtClean="0"/>
              <a:t>–</a:t>
            </a:r>
            <a:r>
              <a:rPr lang="fr-FR" sz="3600" b="1" dirty="0" err="1" smtClean="0"/>
              <a:t>Mg–</a:t>
            </a:r>
            <a:r>
              <a:rPr lang="fr-FR" sz="3600" b="1" dirty="0" err="1" smtClean="0">
                <a:solidFill>
                  <a:srgbClr val="00B0F0"/>
                </a:solidFill>
              </a:rPr>
              <a:t>X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604250" y="2708226"/>
            <a:ext cx="360363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83968" y="25649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1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851920" y="28529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2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32572" y="29164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3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987824" y="28529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itchFamily="34" charset="0"/>
              </a:rPr>
              <a:t>4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491881" y="2348880"/>
            <a:ext cx="216023" cy="430982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solidFill>
              <a:srgbClr val="008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/>
      <p:bldP spid="16" grpId="0"/>
      <p:bldP spid="17" grpId="0"/>
      <p:bldP spid="13" grpId="0" animBg="1"/>
      <p:bldP spid="21" grpId="0"/>
      <p:bldP spid="22" grpId="0"/>
      <p:bldP spid="24" grpId="0" animBg="1"/>
      <p:bldP spid="11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92" y="6323"/>
            <a:chExt cx="10424" cy="7615"/>
          </a:xfrm>
        </p:grpSpPr>
        <p:pic>
          <p:nvPicPr>
            <p:cNvPr id="348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" y="6323"/>
              <a:ext cx="10424" cy="761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4829" name="Freeform 3" descr="Grands confettis"/>
            <p:cNvSpPr>
              <a:spLocks/>
            </p:cNvSpPr>
            <p:nvPr/>
          </p:nvSpPr>
          <p:spPr bwMode="auto">
            <a:xfrm>
              <a:off x="7546" y="6481"/>
              <a:ext cx="600" cy="346"/>
            </a:xfrm>
            <a:custGeom>
              <a:avLst/>
              <a:gdLst>
                <a:gd name="T0" fmla="*/ 0 w 600"/>
                <a:gd name="T1" fmla="*/ 214 h 346"/>
                <a:gd name="T2" fmla="*/ 290 w 600"/>
                <a:gd name="T3" fmla="*/ 93 h 346"/>
                <a:gd name="T4" fmla="*/ 514 w 600"/>
                <a:gd name="T5" fmla="*/ 8 h 346"/>
                <a:gd name="T6" fmla="*/ 589 w 600"/>
                <a:gd name="T7" fmla="*/ 139 h 346"/>
                <a:gd name="T8" fmla="*/ 449 w 600"/>
                <a:gd name="T9" fmla="*/ 195 h 346"/>
                <a:gd name="T10" fmla="*/ 280 w 600"/>
                <a:gd name="T11" fmla="*/ 270 h 346"/>
                <a:gd name="T12" fmla="*/ 103 w 600"/>
                <a:gd name="T13" fmla="*/ 336 h 346"/>
                <a:gd name="T14" fmla="*/ 56 w 600"/>
                <a:gd name="T15" fmla="*/ 326 h 346"/>
                <a:gd name="T16" fmla="*/ 0 w 600"/>
                <a:gd name="T17" fmla="*/ 214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"/>
                <a:gd name="T28" fmla="*/ 0 h 346"/>
                <a:gd name="T29" fmla="*/ 600 w 600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" h="346">
                  <a:moveTo>
                    <a:pt x="0" y="214"/>
                  </a:moveTo>
                  <a:cubicBezTo>
                    <a:pt x="38" y="177"/>
                    <a:pt x="204" y="127"/>
                    <a:pt x="290" y="93"/>
                  </a:cubicBezTo>
                  <a:cubicBezTo>
                    <a:pt x="376" y="59"/>
                    <a:pt x="464" y="0"/>
                    <a:pt x="514" y="8"/>
                  </a:cubicBezTo>
                  <a:cubicBezTo>
                    <a:pt x="564" y="16"/>
                    <a:pt x="600" y="108"/>
                    <a:pt x="589" y="139"/>
                  </a:cubicBezTo>
                  <a:cubicBezTo>
                    <a:pt x="578" y="170"/>
                    <a:pt x="500" y="173"/>
                    <a:pt x="449" y="195"/>
                  </a:cubicBezTo>
                  <a:cubicBezTo>
                    <a:pt x="398" y="217"/>
                    <a:pt x="338" y="247"/>
                    <a:pt x="280" y="270"/>
                  </a:cubicBezTo>
                  <a:cubicBezTo>
                    <a:pt x="222" y="293"/>
                    <a:pt x="140" y="327"/>
                    <a:pt x="103" y="336"/>
                  </a:cubicBezTo>
                  <a:cubicBezTo>
                    <a:pt x="66" y="345"/>
                    <a:pt x="73" y="346"/>
                    <a:pt x="56" y="326"/>
                  </a:cubicBezTo>
                  <a:cubicBezTo>
                    <a:pt x="39" y="306"/>
                    <a:pt x="12" y="237"/>
                    <a:pt x="0" y="214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7812088" y="3860800"/>
            <a:ext cx="1152525" cy="287338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500563" y="5373688"/>
            <a:ext cx="1079500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0" y="1844675"/>
            <a:ext cx="1042988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500563" y="1844675"/>
            <a:ext cx="755650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708400" y="115888"/>
            <a:ext cx="2376488" cy="28892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7667625" y="981075"/>
            <a:ext cx="865188" cy="360363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067175" y="2852738"/>
            <a:ext cx="865188" cy="36036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991475" y="3357563"/>
            <a:ext cx="973138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366713" y="3716338"/>
            <a:ext cx="973137" cy="287337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476672"/>
            <a:ext cx="47525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R</a:t>
            </a:r>
            <a:r>
              <a:rPr lang="fr-FR" sz="3600" b="1" dirty="0" smtClean="0">
                <a:solidFill>
                  <a:srgbClr val="00B0F0"/>
                </a:solidFill>
                <a:sym typeface="Wingdings 2" pitchFamily="18" charset="2"/>
              </a:rPr>
              <a:t>X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+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2" pitchFamily="18" charset="2"/>
              </a:rPr>
              <a:t>Mg</a:t>
            </a:r>
            <a:r>
              <a:rPr lang="fr-FR" sz="3600" b="1" dirty="0" smtClean="0">
                <a:solidFill>
                  <a:srgbClr val="FF0000"/>
                </a:solidFill>
                <a:sym typeface="Wingdings 2" pitchFamily="18" charset="2"/>
              </a:rPr>
              <a:t>  </a:t>
            </a:r>
            <a:r>
              <a:rPr lang="fr-FR" sz="3600" b="1" dirty="0" smtClean="0">
                <a:sym typeface="Wingdings 3" pitchFamily="18" charset="2"/>
              </a:rPr>
              <a:t></a:t>
            </a:r>
            <a:r>
              <a:rPr lang="fr-FR" sz="3600" b="1" dirty="0" smtClean="0">
                <a:solidFill>
                  <a:srgbClr val="FF0000"/>
                </a:solidFill>
                <a:sym typeface="Wingdings 3" pitchFamily="18" charset="2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 R</a:t>
            </a:r>
            <a:r>
              <a:rPr lang="fr-FR" sz="3600" b="1" dirty="0" smtClean="0"/>
              <a:t>–</a:t>
            </a:r>
            <a:r>
              <a:rPr lang="fr-FR" sz="3600" b="1" dirty="0" err="1" smtClean="0"/>
              <a:t>Mg–</a:t>
            </a:r>
            <a:r>
              <a:rPr lang="fr-FR" sz="3600" b="1" dirty="0" err="1" smtClean="0">
                <a:solidFill>
                  <a:srgbClr val="00B0F0"/>
                </a:solidFill>
              </a:rPr>
              <a:t>X</a:t>
            </a:r>
            <a:endParaRPr lang="fr-F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66382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3" cstate="print"/>
          <a:srcRect l="5802" t="2426" r="4271" b="63615"/>
          <a:stretch>
            <a:fillRect/>
          </a:stretch>
        </p:blipFill>
        <p:spPr bwMode="auto">
          <a:xfrm>
            <a:off x="1619672" y="1988840"/>
            <a:ext cx="2551141" cy="11521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6372226" cy="81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900112" y="836613"/>
            <a:ext cx="7344295" cy="5761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err="1">
                <a:solidFill>
                  <a:srgbClr val="FF0000"/>
                </a:solidFill>
              </a:rPr>
              <a:t>Etheroxydes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= </a:t>
            </a:r>
            <a:r>
              <a:rPr lang="fr-FR" sz="2400" b="1" dirty="0">
                <a:solidFill>
                  <a:schemeClr val="tx1"/>
                </a:solidFill>
              </a:rPr>
              <a:t>molécules possédant le groupe </a:t>
            </a:r>
            <a:r>
              <a:rPr lang="fr-FR" sz="2400" b="1" dirty="0">
                <a:solidFill>
                  <a:srgbClr val="C00000"/>
                </a:solidFill>
              </a:rPr>
              <a:t>C – O – C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0" y="0"/>
            <a:ext cx="9144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un </a:t>
            </a:r>
            <a:r>
              <a:rPr lang="fr-FR" sz="2400" b="1" dirty="0">
                <a:solidFill>
                  <a:srgbClr val="FF0000"/>
                </a:solidFill>
              </a:rPr>
              <a:t>solvant</a:t>
            </a:r>
            <a:r>
              <a:rPr lang="fr-FR" sz="2400" b="1" dirty="0">
                <a:solidFill>
                  <a:srgbClr val="002060"/>
                </a:solidFill>
              </a:rPr>
              <a:t> appartenant à la famille des </a:t>
            </a:r>
            <a:r>
              <a:rPr lang="fr-FR" sz="2400" b="1" dirty="0" err="1">
                <a:solidFill>
                  <a:srgbClr val="FF0000"/>
                </a:solidFill>
              </a:rPr>
              <a:t>étheroxydes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5638" t="41236" r="4150" b="5399"/>
          <a:stretch>
            <a:fillRect/>
          </a:stretch>
        </p:blipFill>
        <p:spPr bwMode="auto">
          <a:xfrm>
            <a:off x="4644008" y="1628800"/>
            <a:ext cx="2808312" cy="18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8396" y="5805264"/>
            <a:ext cx="669585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95536" y="5877272"/>
            <a:ext cx="63367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solvants éthérés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stabilisent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l’organomagnésien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comblant les lacunes électroniques du magnésium.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0" y="0"/>
            <a:ext cx="9144000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un </a:t>
            </a:r>
            <a:r>
              <a:rPr lang="fr-FR" sz="2400" b="1" dirty="0">
                <a:solidFill>
                  <a:srgbClr val="FF0000"/>
                </a:solidFill>
              </a:rPr>
              <a:t>solvant</a:t>
            </a:r>
            <a:r>
              <a:rPr lang="fr-FR" sz="2400" b="1" dirty="0">
                <a:solidFill>
                  <a:srgbClr val="002060"/>
                </a:solidFill>
              </a:rPr>
              <a:t> appartenant à la famille des </a:t>
            </a:r>
            <a:r>
              <a:rPr lang="fr-FR" sz="2400" b="1" dirty="0" err="1">
                <a:solidFill>
                  <a:srgbClr val="FF0000"/>
                </a:solidFill>
              </a:rPr>
              <a:t>étheroxydes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9512" y="548680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67544" y="540172"/>
            <a:ext cx="8424936" cy="7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Les solvants éthérés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stabilisent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l’organomagnésien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comblant les lacunes électroniques du magnésium. 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8396" y="417879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940" y="2869952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85963" y="2920752"/>
            <a:ext cx="705643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b="1" i="1" dirty="0" smtClean="0"/>
              <a:t>Verrerie placée </a:t>
            </a:r>
            <a:r>
              <a:rPr lang="fr-FR" sz="2000" b="1" i="1" dirty="0"/>
              <a:t>à l’étuve</a:t>
            </a:r>
            <a:r>
              <a:rPr lang="fr-FR" sz="2000" i="1" dirty="0"/>
              <a:t> durant plusieurs heures avant utilisation </a:t>
            </a:r>
            <a:r>
              <a:rPr lang="fr-FR" sz="2000" i="1" dirty="0" smtClean="0"/>
              <a:t>+ présence de </a:t>
            </a:r>
            <a:r>
              <a:rPr lang="fr-FR" sz="2000" b="1" i="1" dirty="0" smtClean="0"/>
              <a:t>tamis moléculaires</a:t>
            </a:r>
            <a:r>
              <a:rPr lang="fr-FR" sz="2000" i="1" dirty="0"/>
              <a:t> </a:t>
            </a:r>
            <a:r>
              <a:rPr lang="fr-FR" sz="2000" i="1" dirty="0" smtClean="0"/>
              <a:t>dans les solvants.</a:t>
            </a:r>
            <a:endParaRPr lang="fr-FR" sz="2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950" y="185531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395288" y="1855316"/>
            <a:ext cx="8640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Toute trace d’eau est à proscrire car les organomagnésiens mixtes sont des bases fortes qui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réagissent violemment avec l’eau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selon une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réac-tion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acide/base.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0" y="1398116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choisir </a:t>
            </a:r>
            <a:r>
              <a:rPr lang="fr-FR" sz="2400" b="1" dirty="0" smtClean="0">
                <a:solidFill>
                  <a:srgbClr val="002060"/>
                </a:solidFill>
              </a:rPr>
              <a:t>un </a:t>
            </a:r>
            <a:r>
              <a:rPr lang="fr-FR" sz="2400" b="1" dirty="0">
                <a:solidFill>
                  <a:srgbClr val="FF0000"/>
                </a:solidFill>
              </a:rPr>
              <a:t>solvant anhydre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0" y="3725540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réaliser </a:t>
            </a:r>
            <a:r>
              <a:rPr lang="fr-FR" sz="2400" b="1" dirty="0">
                <a:solidFill>
                  <a:srgbClr val="FF0000"/>
                </a:solidFill>
              </a:rPr>
              <a:t>un flux de </a:t>
            </a:r>
            <a:r>
              <a:rPr lang="fr-FR" sz="2400" b="1" dirty="0" err="1">
                <a:solidFill>
                  <a:srgbClr val="FF0000"/>
                </a:solidFill>
              </a:rPr>
              <a:t>diazote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796756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Quel est l’intérêt du </a:t>
            </a:r>
            <a:r>
              <a:rPr lang="fr-FR" sz="2400" b="1" dirty="0">
                <a:solidFill>
                  <a:srgbClr val="FF0000"/>
                </a:solidFill>
              </a:rPr>
              <a:t>réfrigérant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403648" y="5220816"/>
            <a:ext cx="6624736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Possibilité d’utiliser une </a:t>
            </a:r>
            <a:r>
              <a:rPr lang="fr-FR" sz="2000" b="1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garde </a:t>
            </a:r>
            <a:r>
              <a:rPr lang="fr-FR" sz="20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chlorure de calcium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23528" y="6300812"/>
            <a:ext cx="3960813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Réaction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exothermique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5076056" y="6300812"/>
            <a:ext cx="3816350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Prévoir un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 d’eau glacée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23528" y="4178796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permet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travailler sous une atmosphère inerte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organo-magnésiens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mixtes, susceptibles de réagir avec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car-bone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/>
      <p:bldP spid="22" grpId="0" animBg="1"/>
      <p:bldP spid="23" grpId="0" animBg="1"/>
      <p:bldP spid="24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8396" y="557436"/>
            <a:ext cx="8928100" cy="1002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dirty="0">
                <a:latin typeface="Times New Roman" pitchFamily="18" charset="0"/>
                <a:sym typeface="Wingdings 2" pitchFamily="18" charset="2"/>
              </a:rPr>
              <a:t>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0" y="53380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Pourquoi réaliser </a:t>
            </a:r>
            <a:r>
              <a:rPr lang="fr-FR" sz="2400" b="1" dirty="0">
                <a:solidFill>
                  <a:srgbClr val="FF0000"/>
                </a:solidFill>
              </a:rPr>
              <a:t>un flux de </a:t>
            </a:r>
            <a:r>
              <a:rPr lang="fr-FR" sz="2400" b="1" dirty="0" err="1">
                <a:solidFill>
                  <a:srgbClr val="FF0000"/>
                </a:solidFill>
              </a:rPr>
              <a:t>diazote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0" y="1781572"/>
            <a:ext cx="91440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rgbClr val="002060"/>
                </a:solidFill>
              </a:rPr>
              <a:t>Quel est l’intérêt du </a:t>
            </a:r>
            <a:r>
              <a:rPr lang="fr-FR" sz="2400" b="1" dirty="0">
                <a:solidFill>
                  <a:srgbClr val="FF0000"/>
                </a:solidFill>
              </a:rPr>
              <a:t>réfrigérant</a:t>
            </a:r>
            <a:r>
              <a:rPr lang="fr-FR" sz="2400" b="1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2285628"/>
            <a:ext cx="3960813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Réaction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exothermique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076056" y="2285628"/>
            <a:ext cx="3816350" cy="495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Prévoir un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bain d’eau glacée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557436"/>
            <a:ext cx="86409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permet de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travailler sous une atmosphère inerte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vis-à-vis des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organo-magnésiens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mixtes, susceptibles de réagir avec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dioxyde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car-bone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dioxygène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116013" y="3501008"/>
          <a:ext cx="7128790" cy="609600"/>
        </p:xfrm>
        <a:graphic>
          <a:graphicData uri="http://schemas.openxmlformats.org/drawingml/2006/table">
            <a:tbl>
              <a:tblPr/>
              <a:tblGrid>
                <a:gridCol w="1424898"/>
                <a:gridCol w="1425973"/>
                <a:gridCol w="1425973"/>
                <a:gridCol w="1425973"/>
                <a:gridCol w="1425973"/>
              </a:tblGrid>
              <a:tr h="288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libri"/>
                          <a:ea typeface="Calibri"/>
                          <a:cs typeface="Times New Roman"/>
                        </a:rPr>
                        <a:t>Electronégativités de quelques atomes (échelle de Pauling)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3,16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2,96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2,66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2,55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1,31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4167956"/>
            <a:ext cx="8928100" cy="2573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7504" y="4239964"/>
            <a:ext cx="4175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Halogénoalcane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07504" y="4888036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e libre 12"/>
          <p:cNvSpPr/>
          <p:nvPr/>
        </p:nvSpPr>
        <p:spPr>
          <a:xfrm rot="18407004">
            <a:off x="7220313" y="4423144"/>
            <a:ext cx="104775" cy="731837"/>
          </a:xfrm>
          <a:custGeom>
            <a:avLst/>
            <a:gdLst>
              <a:gd name="connsiteX0" fmla="*/ 0 w 312906"/>
              <a:gd name="connsiteY0" fmla="*/ 0 h 680937"/>
              <a:gd name="connsiteX1" fmla="*/ 311285 w 312906"/>
              <a:gd name="connsiteY1" fmla="*/ 291830 h 680937"/>
              <a:gd name="connsiteX2" fmla="*/ 9727 w 312906"/>
              <a:gd name="connsiteY2" fmla="*/ 680937 h 6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06" h="680937">
                <a:moveTo>
                  <a:pt x="0" y="0"/>
                </a:moveTo>
                <a:cubicBezTo>
                  <a:pt x="154832" y="89170"/>
                  <a:pt x="309664" y="178341"/>
                  <a:pt x="311285" y="291830"/>
                </a:cubicBezTo>
                <a:cubicBezTo>
                  <a:pt x="312906" y="405319"/>
                  <a:pt x="161316" y="543128"/>
                  <a:pt x="9727" y="680937"/>
                </a:cubicBezTo>
              </a:path>
            </a:pathLst>
          </a:custGeom>
          <a:ln w="5715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5796136" y="5373216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carbone subit une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inversion de polarité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323528" y="5445224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4139952" y="4383980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5580112" y="5032052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71600" y="3140968"/>
            <a:ext cx="6088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Relation Structure / Réactivité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508104" y="4383980"/>
            <a:ext cx="1368152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948264" y="5032052"/>
            <a:ext cx="1369829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3491880" y="5320084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2411760" y="409594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4" name="ZoneTexte 19"/>
          <p:cNvSpPr txBox="1">
            <a:spLocks noChangeArrowheads="1"/>
          </p:cNvSpPr>
          <p:nvPr/>
        </p:nvSpPr>
        <p:spPr bwMode="auto">
          <a:xfrm>
            <a:off x="2987824" y="468902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 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131840" y="6021288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(Propriété qui sera mise à profit dans les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réactions d’allongement de chaînes carbonées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3" grpId="0"/>
      <p:bldP spid="24" grpId="0"/>
      <p:bldP spid="2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115616" y="476672"/>
          <a:ext cx="7128790" cy="609600"/>
        </p:xfrm>
        <a:graphic>
          <a:graphicData uri="http://schemas.openxmlformats.org/drawingml/2006/table">
            <a:tbl>
              <a:tblPr/>
              <a:tblGrid>
                <a:gridCol w="1424898"/>
                <a:gridCol w="1425973"/>
                <a:gridCol w="1425973"/>
                <a:gridCol w="1425973"/>
                <a:gridCol w="1425973"/>
              </a:tblGrid>
              <a:tr h="2880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libri"/>
                          <a:ea typeface="Calibri"/>
                          <a:cs typeface="Times New Roman"/>
                        </a:rPr>
                        <a:t>Electronégativités de quelques atomes (échelle de Pauling)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3,16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Br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2,96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2,66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>
                          <a:latin typeface="Calibri"/>
                          <a:ea typeface="Calibri"/>
                          <a:cs typeface="Times New Roman"/>
                        </a:rPr>
                        <a:t> = 2,55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latin typeface="Symbo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fr-FR" sz="2000" b="1" baseline="-25000" dirty="0" err="1"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r>
                        <a:rPr lang="fr-FR" sz="2000" b="1" dirty="0">
                          <a:latin typeface="Calibri"/>
                          <a:ea typeface="Calibri"/>
                          <a:cs typeface="Times New Roman"/>
                        </a:rPr>
                        <a:t> = 1,31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1143620"/>
            <a:ext cx="8928100" cy="25734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504" y="1215628"/>
            <a:ext cx="4175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Halogénoalcane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7504" y="1863700"/>
            <a:ext cx="5688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Organomagnésien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RMgX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  </a:t>
            </a:r>
            <a:r>
              <a:rPr lang="fr-F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Mg – X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228184" y="2348880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 carbone subit une </a:t>
            </a:r>
            <a:r>
              <a:rPr lang="fr-FR" sz="2000" b="1" u="sng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inversion de polarité</a:t>
            </a:r>
            <a:r>
              <a:rPr lang="fr-FR" sz="2000" b="1" dirty="0">
                <a:solidFill>
                  <a:srgbClr val="007E3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b="1" dirty="0">
              <a:solidFill>
                <a:srgbClr val="007E3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23528" y="2420888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Doublet d’électrons qui </a:t>
            </a:r>
            <a:endParaRPr lang="fr-FR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peut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facilement être cédé à un électrophile</a:t>
            </a:r>
            <a:endParaRPr lang="fr-F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4139952" y="1359644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5580112" y="2007716"/>
            <a:ext cx="2940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Carbone 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43608" y="0"/>
            <a:ext cx="6088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Relation Structure / Réactivité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508104" y="1359644"/>
            <a:ext cx="1368152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948264" y="2007716"/>
            <a:ext cx="1369829" cy="360362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491880" y="2295748"/>
            <a:ext cx="431924" cy="3411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9"/>
          <p:cNvSpPr txBox="1">
            <a:spLocks noChangeArrowheads="1"/>
          </p:cNvSpPr>
          <p:nvPr/>
        </p:nvSpPr>
        <p:spPr bwMode="auto">
          <a:xfrm>
            <a:off x="2411760" y="107161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>
                <a:solidFill>
                  <a:srgbClr val="0070C0"/>
                </a:solidFill>
                <a:latin typeface="Symbol" pitchFamily="18" charset="2"/>
              </a:rPr>
              <a:t> +         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5" name="ZoneTexte 19"/>
          <p:cNvSpPr txBox="1">
            <a:spLocks noChangeArrowheads="1"/>
          </p:cNvSpPr>
          <p:nvPr/>
        </p:nvSpPr>
        <p:spPr bwMode="auto">
          <a:xfrm>
            <a:off x="2987824" y="1664692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 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-         </a:t>
            </a:r>
            <a:r>
              <a:rPr lang="fr-FR" sz="2800" b="1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fr-FR" sz="2800" b="1" baseline="30000" dirty="0" smtClean="0">
                <a:solidFill>
                  <a:srgbClr val="0070C0"/>
                </a:solidFill>
                <a:latin typeface="Symbol" pitchFamily="18" charset="2"/>
              </a:rPr>
              <a:t> +</a:t>
            </a:r>
            <a:endParaRPr lang="fr-FR" sz="2800" b="1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31840" y="2996952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(Propriété qui sera mise à profit dans les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réactions d’allongement de chaînes carbonées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79512" y="3786589"/>
            <a:ext cx="9144000" cy="883260"/>
            <a:chOff x="179512" y="4797152"/>
            <a:chExt cx="9144000" cy="88326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9512" y="5157192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R</a:t>
              </a: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MgX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</a:t>
              </a:r>
              <a:r>
                <a:rPr kumimoji="0" lang="fr-FR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équivalent à</a:t>
              </a:r>
              <a:r>
                <a:rPr kumimoji="0" lang="fr-FR" sz="2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l’association de 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R|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  </a:t>
              </a:r>
              <a:r>
                <a:rPr kumimoji="0" lang="fr-FR" sz="28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avec</a:t>
              </a:r>
              <a:r>
                <a:rPr kumimoji="0" lang="fr-FR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     </a:t>
              </a:r>
              <a:r>
                <a:rPr kumimoji="0" lang="fr-FR" sz="2800" b="1" i="0" u="none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  <a:sym typeface="Wingdings" pitchFamily="2" charset="2"/>
                </a:rPr>
                <a:t>MgX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27" name="Groupe 21"/>
            <p:cNvGrpSpPr/>
            <p:nvPr/>
          </p:nvGrpSpPr>
          <p:grpSpPr>
            <a:xfrm>
              <a:off x="6300192" y="4797152"/>
              <a:ext cx="432048" cy="432048"/>
              <a:chOff x="251520" y="4077072"/>
              <a:chExt cx="432048" cy="432048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251520" y="4077072"/>
                <a:ext cx="432048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323528" y="4293096"/>
                <a:ext cx="2880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20"/>
            <p:cNvGrpSpPr/>
            <p:nvPr/>
          </p:nvGrpSpPr>
          <p:grpSpPr>
            <a:xfrm>
              <a:off x="7668344" y="4869160"/>
              <a:ext cx="432048" cy="432048"/>
              <a:chOff x="755576" y="4149080"/>
              <a:chExt cx="432048" cy="43204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827584" y="4365104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V="1">
                <a:off x="971600" y="4221088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Ellipse 30"/>
              <p:cNvSpPr/>
              <p:nvPr/>
            </p:nvSpPr>
            <p:spPr>
              <a:xfrm>
                <a:off x="755576" y="4149080"/>
                <a:ext cx="432048" cy="43204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339752" y="4703529"/>
            <a:ext cx="648072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Organomagnésiens</a:t>
            </a:r>
            <a:r>
              <a:rPr kumimoji="0" lang="fr-FR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= BASES FORTES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1475656" y="478224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5302949"/>
            <a:ext cx="5688632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 H</a:t>
            </a:r>
            <a:r>
              <a:rPr kumimoji="0" lang="fr-FR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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RH   +   HO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–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021288"/>
            <a:ext cx="576262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087563" y="6021288"/>
            <a:ext cx="705643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sz="2000" i="1" dirty="0" smtClean="0"/>
              <a:t>Réaction </a:t>
            </a:r>
            <a:r>
              <a:rPr lang="fr-FR" sz="2000" b="1" i="1" dirty="0" smtClean="0"/>
              <a:t>à éviter </a:t>
            </a:r>
            <a:r>
              <a:rPr lang="fr-FR" sz="2000" i="1" dirty="0" smtClean="0"/>
              <a:t>lors de la synthèse de l’organomagnésien mais </a:t>
            </a:r>
            <a:r>
              <a:rPr lang="fr-FR" sz="2000" b="1" i="1" dirty="0" smtClean="0"/>
              <a:t>mise à profit </a:t>
            </a:r>
            <a:r>
              <a:rPr lang="fr-FR" sz="2000" i="1" dirty="0" smtClean="0"/>
              <a:t>pour le détruire à l’issue d’une synthèse.</a:t>
            </a:r>
            <a:endParaRPr lang="fr-FR" sz="2000" dirty="0"/>
          </a:p>
        </p:txBody>
      </p:sp>
      <p:sp>
        <p:nvSpPr>
          <p:cNvPr id="39" name="Forme libre 38"/>
          <p:cNvSpPr/>
          <p:nvPr/>
        </p:nvSpPr>
        <p:spPr>
          <a:xfrm rot="18407004">
            <a:off x="7292320" y="1307924"/>
            <a:ext cx="104775" cy="731837"/>
          </a:xfrm>
          <a:custGeom>
            <a:avLst/>
            <a:gdLst>
              <a:gd name="connsiteX0" fmla="*/ 0 w 312906"/>
              <a:gd name="connsiteY0" fmla="*/ 0 h 680937"/>
              <a:gd name="connsiteX1" fmla="*/ 311285 w 312906"/>
              <a:gd name="connsiteY1" fmla="*/ 291830 h 680937"/>
              <a:gd name="connsiteX2" fmla="*/ 9727 w 312906"/>
              <a:gd name="connsiteY2" fmla="*/ 680937 h 6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06" h="680937">
                <a:moveTo>
                  <a:pt x="0" y="0"/>
                </a:moveTo>
                <a:cubicBezTo>
                  <a:pt x="154832" y="89170"/>
                  <a:pt x="309664" y="178341"/>
                  <a:pt x="311285" y="291830"/>
                </a:cubicBezTo>
                <a:cubicBezTo>
                  <a:pt x="312906" y="405319"/>
                  <a:pt x="161316" y="543128"/>
                  <a:pt x="9727" y="680937"/>
                </a:cubicBezTo>
              </a:path>
            </a:pathLst>
          </a:custGeom>
          <a:ln w="57150">
            <a:solidFill>
              <a:srgbClr val="008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40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305027" y="44624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339752" y="1196752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010974" y="44624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048257" y="1219902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707904" y="44624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27984" y="620688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733612" y="1208327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67544" y="116632"/>
            <a:ext cx="648072" cy="35283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8172400" y="116632"/>
            <a:ext cx="648072" cy="352839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436096" y="1772816"/>
            <a:ext cx="648072" cy="18722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71600" y="1988840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triplet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d’intégration 2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779912" y="-99392"/>
            <a:ext cx="47525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triplet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d’intégration 3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356658" y="1559018"/>
            <a:ext cx="2007430" cy="439468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7430" h="439468">
                <a:moveTo>
                  <a:pt x="0" y="0"/>
                </a:moveTo>
                <a:cubicBezTo>
                  <a:pt x="407043" y="124428"/>
                  <a:pt x="952778" y="70153"/>
                  <a:pt x="1287350" y="141790"/>
                </a:cubicBezTo>
                <a:cubicBezTo>
                  <a:pt x="1621922" y="213427"/>
                  <a:pt x="1751823" y="439468"/>
                  <a:pt x="2007430" y="429822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499992" y="908720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ayant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 H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voisins</a:t>
            </a:r>
            <a:r>
              <a:rPr lang="fr-FR" sz="26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6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b="1" i="0" u="sng" strike="noStrike" cap="none" normalizeH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sextuplet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6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d’intégration 2</a:t>
            </a:r>
            <a:endParaRPr kumimoji="0" lang="fr-FR" sz="2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4788024" y="764703"/>
            <a:ext cx="3312368" cy="124429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  <a:gd name="connsiteX0" fmla="*/ 0 w 3384376"/>
              <a:gd name="connsiteY0" fmla="*/ 0 h 153791"/>
              <a:gd name="connsiteX1" fmla="*/ 1287350 w 3384376"/>
              <a:gd name="connsiteY1" fmla="*/ 141790 h 153791"/>
              <a:gd name="connsiteX2" fmla="*/ 3384376 w 3384376"/>
              <a:gd name="connsiteY2" fmla="*/ 72008 h 153791"/>
              <a:gd name="connsiteX0" fmla="*/ 0 w 3312368"/>
              <a:gd name="connsiteY0" fmla="*/ 1 h 124429"/>
              <a:gd name="connsiteX1" fmla="*/ 1215342 w 3312368"/>
              <a:gd name="connsiteY1" fmla="*/ 69782 h 124429"/>
              <a:gd name="connsiteX2" fmla="*/ 3312368 w 3312368"/>
              <a:gd name="connsiteY2" fmla="*/ 0 h 1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2368" h="124429">
                <a:moveTo>
                  <a:pt x="0" y="1"/>
                </a:moveTo>
                <a:cubicBezTo>
                  <a:pt x="407043" y="124429"/>
                  <a:pt x="663281" y="69782"/>
                  <a:pt x="1215342" y="69782"/>
                </a:cubicBezTo>
                <a:cubicBezTo>
                  <a:pt x="1767403" y="69782"/>
                  <a:pt x="3056761" y="9646"/>
                  <a:pt x="3312368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 flipH="1">
            <a:off x="1115616" y="1412776"/>
            <a:ext cx="1224136" cy="153791"/>
          </a:xfrm>
          <a:custGeom>
            <a:avLst/>
            <a:gdLst>
              <a:gd name="connsiteX0" fmla="*/ 0 w 2338086"/>
              <a:gd name="connsiteY0" fmla="*/ 111888 h 360744"/>
              <a:gd name="connsiteX1" fmla="*/ 1111170 w 2338086"/>
              <a:gd name="connsiteY1" fmla="*/ 343382 h 360744"/>
              <a:gd name="connsiteX2" fmla="*/ 1782501 w 2338086"/>
              <a:gd name="connsiteY2" fmla="*/ 7716 h 360744"/>
              <a:gd name="connsiteX3" fmla="*/ 2338086 w 2338086"/>
              <a:gd name="connsiteY3" fmla="*/ 297083 h 360744"/>
              <a:gd name="connsiteX0" fmla="*/ 0 w 2338086"/>
              <a:gd name="connsiteY0" fmla="*/ 0 h 262360"/>
              <a:gd name="connsiteX1" fmla="*/ 1111170 w 2338086"/>
              <a:gd name="connsiteY1" fmla="*/ 231494 h 262360"/>
              <a:gd name="connsiteX2" fmla="*/ 2338086 w 2338086"/>
              <a:gd name="connsiteY2" fmla="*/ 185195 h 262360"/>
              <a:gd name="connsiteX0" fmla="*/ 0 w 2007430"/>
              <a:gd name="connsiteY0" fmla="*/ 0 h 439468"/>
              <a:gd name="connsiteX1" fmla="*/ 1111170 w 2007430"/>
              <a:gd name="connsiteY1" fmla="*/ 231494 h 439468"/>
              <a:gd name="connsiteX2" fmla="*/ 2007430 w 2007430"/>
              <a:gd name="connsiteY2" fmla="*/ 429822 h 439468"/>
              <a:gd name="connsiteX0" fmla="*/ 0 w 2007430"/>
              <a:gd name="connsiteY0" fmla="*/ 0 h 439468"/>
              <a:gd name="connsiteX1" fmla="*/ 1287350 w 2007430"/>
              <a:gd name="connsiteY1" fmla="*/ 141790 h 439468"/>
              <a:gd name="connsiteX2" fmla="*/ 2007430 w 2007430"/>
              <a:gd name="connsiteY2" fmla="*/ 429822 h 439468"/>
              <a:gd name="connsiteX0" fmla="*/ 0 w 3384376"/>
              <a:gd name="connsiteY0" fmla="*/ 0 h 153791"/>
              <a:gd name="connsiteX1" fmla="*/ 1287350 w 3384376"/>
              <a:gd name="connsiteY1" fmla="*/ 141790 h 153791"/>
              <a:gd name="connsiteX2" fmla="*/ 3384376 w 3384376"/>
              <a:gd name="connsiteY2" fmla="*/ 72008 h 1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376" h="153791">
                <a:moveTo>
                  <a:pt x="0" y="0"/>
                </a:moveTo>
                <a:cubicBezTo>
                  <a:pt x="407043" y="124428"/>
                  <a:pt x="723287" y="129789"/>
                  <a:pt x="1287350" y="141790"/>
                </a:cubicBezTo>
                <a:cubicBezTo>
                  <a:pt x="1851413" y="153791"/>
                  <a:pt x="3128769" y="81654"/>
                  <a:pt x="3384376" y="72008"/>
                </a:cubicBezTo>
              </a:path>
            </a:pathLst>
          </a:cu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1560" y="4221088"/>
            <a:ext cx="76915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liaison Carbone-Halogène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144017" y="4653136"/>
          <a:ext cx="8748463" cy="2152836"/>
        </p:xfrm>
        <a:graphic>
          <a:graphicData uri="http://schemas.openxmlformats.org/drawingml/2006/table">
            <a:tbl>
              <a:tblPr/>
              <a:tblGrid>
                <a:gridCol w="4135739"/>
                <a:gridCol w="1153181"/>
                <a:gridCol w="1153181"/>
                <a:gridCol w="1153181"/>
                <a:gridCol w="1153181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Liaison 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X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Cl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Br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I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Longueur de la liaison C – X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 pm)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135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177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194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214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Energie de la liaison C – X 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 kJ.mol</a:t>
                      </a:r>
                      <a:r>
                        <a:rPr lang="fr-FR" sz="2000" b="1" baseline="30000" dirty="0">
                          <a:latin typeface="Comic Sans MS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)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327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213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 relative par rapport à la liaison C – F 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5,9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9,1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-27384"/>
            <a:ext cx="76915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liaison Carbone-Halogène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44017" y="404664"/>
          <a:ext cx="8748463" cy="2152836"/>
        </p:xfrm>
        <a:graphic>
          <a:graphicData uri="http://schemas.openxmlformats.org/drawingml/2006/table">
            <a:tbl>
              <a:tblPr/>
              <a:tblGrid>
                <a:gridCol w="4135739"/>
                <a:gridCol w="1153181"/>
                <a:gridCol w="1153181"/>
                <a:gridCol w="1153181"/>
                <a:gridCol w="1153181"/>
              </a:tblGrid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Liaison 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Comic Sans MS"/>
                          <a:ea typeface="Arial Unicode MS"/>
                          <a:cs typeface="Times New Roman"/>
                        </a:rPr>
                        <a:t>X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F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Cl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Br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Arial"/>
                          <a:ea typeface="Arial Unicode MS"/>
                          <a:cs typeface="Times New Roman"/>
                        </a:rPr>
                        <a:t>C – 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I</a:t>
                      </a:r>
                      <a:endParaRPr lang="fr-FR" sz="2000" dirty="0">
                        <a:solidFill>
                          <a:srgbClr val="FF0000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Longueur de la liaison C – X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 pm)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135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177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194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214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Energie de la liaison C – X 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en kJ.mol</a:t>
                      </a:r>
                      <a:r>
                        <a:rPr lang="fr-FR" sz="2000" b="1" baseline="30000" dirty="0">
                          <a:latin typeface="Comic Sans MS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)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327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285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213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 relative par rapport à la liaison C – F 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4,1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5,9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Arial Unicode MS"/>
                          <a:cs typeface="Times New Roman"/>
                        </a:rPr>
                        <a:t>9,1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27" marR="597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2708920"/>
            <a:ext cx="8928992" cy="12241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51520" y="2708920"/>
            <a:ext cx="871296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Du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FLUOR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IODE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longue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fragile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de plus en plus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polarisable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67744" y="3501008"/>
            <a:ext cx="6017467" cy="327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liaison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Carbone–Iode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plus réactive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4285773"/>
            <a:ext cx="68407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Electronégativités dans l’échelle de Pauling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 l="12285" t="33600" r="4084" b="60520"/>
          <a:stretch>
            <a:fillRect/>
          </a:stretch>
        </p:blipFill>
        <p:spPr bwMode="auto">
          <a:xfrm>
            <a:off x="0" y="4717821"/>
            <a:ext cx="9144000" cy="367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504" y="5157192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95536" y="5191917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4800" b="1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512" y="5747389"/>
            <a:ext cx="8784976" cy="11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C-X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 susceptible d’accepter un doublet d’électrons pour former une liaison covalente.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961" grpId="0"/>
      <p:bldP spid="40962" grpId="0" animBg="1"/>
      <p:bldP spid="9" grpId="0" animBg="1"/>
      <p:bldP spid="11" grpId="0" animBg="1"/>
      <p:bldP spid="4096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0"/>
            <a:ext cx="68407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Electronégativités dans l’échelle de Pauling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2285" t="33600" r="4084" b="60520"/>
          <a:stretch>
            <a:fillRect/>
          </a:stretch>
        </p:blipFill>
        <p:spPr bwMode="auto">
          <a:xfrm>
            <a:off x="0" y="432048"/>
            <a:ext cx="9144000" cy="367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871419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906144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La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polarisée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36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C–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4800" b="1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4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461616"/>
            <a:ext cx="8784976" cy="111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liaison C-X est un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site ELECTROPHILE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site appauvri en électrons susceptible d’accepter un doublet d’électrons pour former une liaison covalente.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71600" y="2492896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possibles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avec des réactifs nucléophiles</a:t>
            </a:r>
            <a:endParaRPr kumimoji="0" lang="fr-FR" sz="1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Imag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140968"/>
            <a:ext cx="576064" cy="667951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91680" y="3140968"/>
            <a:ext cx="745232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halogénoalcanes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ne subissent pas que ce genre de réactions : les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réactions d’ELIMINATION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seront par exemple étudiées en 2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ème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année.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221088"/>
            <a:ext cx="93570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300" b="1" u="sng" dirty="0" smtClean="0">
                <a:latin typeface="Bookman Old Style" pitchFamily="18" charset="0"/>
              </a:rPr>
              <a:t>II-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Substitutions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Nucléophiles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sur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err="1" smtClean="0">
                <a:latin typeface="Bookman Old Style" pitchFamily="18" charset="0"/>
              </a:rPr>
              <a:t>monohalogenoalcanes</a:t>
            </a:r>
            <a:endParaRPr lang="fr-FR" sz="23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3568" y="4725144"/>
            <a:ext cx="4515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Description générale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7504" y="5157192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/>
              <a:t>     Le </a:t>
            </a:r>
            <a:r>
              <a:rPr lang="fr-FR" sz="2000" b="1" i="1" dirty="0"/>
              <a:t>carbone électrophile </a:t>
            </a:r>
            <a:r>
              <a:rPr lang="fr-FR" sz="2000" dirty="0"/>
              <a:t>de la liaison C–X est un </a:t>
            </a:r>
            <a:r>
              <a:rPr lang="fr-FR" sz="2000" b="1" i="1" dirty="0"/>
              <a:t>site sur lequel pourra se fixer un réactif nucléophile</a:t>
            </a:r>
            <a:r>
              <a:rPr lang="fr-FR" sz="2000" dirty="0"/>
              <a:t>, en contrepartie de la rupture de la liaison C–X. Le bilan de la réaction mise en jeu peut alors s’écrire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59632" y="6165304"/>
            <a:ext cx="7200800" cy="520476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+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R–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 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+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animBg="1"/>
      <p:bldP spid="10" grpId="0"/>
      <p:bldP spid="11" grpId="0"/>
      <p:bldP spid="12" grpId="0" animBg="1"/>
      <p:bldP spid="399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3570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300" b="1" u="sng" dirty="0" smtClean="0">
                <a:latin typeface="Bookman Old Style" pitchFamily="18" charset="0"/>
              </a:rPr>
              <a:t>II-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Substitutions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Nucléophiles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sur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smtClean="0">
                <a:latin typeface="Bookman Old Style" pitchFamily="18" charset="0"/>
              </a:rPr>
              <a:t>les</a:t>
            </a:r>
            <a:r>
              <a:rPr lang="fr-FR" sz="1600" b="1" u="sng" dirty="0" smtClean="0">
                <a:latin typeface="Bookman Old Style" pitchFamily="18" charset="0"/>
              </a:rPr>
              <a:t> </a:t>
            </a:r>
            <a:r>
              <a:rPr lang="fr-FR" sz="2300" b="1" u="sng" dirty="0" err="1" smtClean="0">
                <a:latin typeface="Bookman Old Style" pitchFamily="18" charset="0"/>
              </a:rPr>
              <a:t>monohalogenoalcanes</a:t>
            </a:r>
            <a:endParaRPr lang="fr-FR" sz="23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476672"/>
            <a:ext cx="4515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Description générale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908720"/>
            <a:ext cx="8928992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/>
              <a:t>     Le </a:t>
            </a:r>
            <a:r>
              <a:rPr lang="fr-FR" sz="2000" b="1" i="1" dirty="0"/>
              <a:t>carbone électrophile </a:t>
            </a:r>
            <a:r>
              <a:rPr lang="fr-FR" sz="2000" dirty="0"/>
              <a:t>de la liaison C–X est un </a:t>
            </a:r>
            <a:r>
              <a:rPr lang="fr-FR" sz="2000" b="1" i="1" dirty="0"/>
              <a:t>site sur lequel pourra se fixer un réactif nucléophile</a:t>
            </a:r>
            <a:r>
              <a:rPr lang="fr-FR" sz="2000" dirty="0"/>
              <a:t>, en contrepartie de la rupture de la liaison C–X. Le bilan de la réaction mise en jeu peut alors s’écrire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59632" y="1916832"/>
            <a:ext cx="7200800" cy="520476"/>
          </a:xfrm>
          <a:prstGeom prst="rect">
            <a:avLst/>
          </a:prstGeom>
          <a:solidFill>
            <a:srgbClr val="FABF8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 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+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R–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+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fr-FR" sz="28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2230" y="2572598"/>
            <a:ext cx="8856983" cy="3847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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1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Conditions opératoires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Solvant généralement polaire / Pas de chauffage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140968"/>
            <a:ext cx="8696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Exemple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les ions cyanure réagissent sur le 1-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bromopropane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selon  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23152" t="51239" r="65981" b="40361"/>
          <a:stretch>
            <a:fillRect/>
          </a:stretch>
        </p:blipFill>
        <p:spPr bwMode="auto">
          <a:xfrm>
            <a:off x="2915816" y="3789040"/>
            <a:ext cx="1260648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38921" t="51239" r="59189" b="40361"/>
          <a:stretch>
            <a:fillRect/>
          </a:stretch>
        </p:blipFill>
        <p:spPr bwMode="auto">
          <a:xfrm>
            <a:off x="2759100" y="3789040"/>
            <a:ext cx="219243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45954" t="51239" r="33257" b="40361"/>
          <a:stretch>
            <a:fillRect/>
          </a:stretch>
        </p:blipFill>
        <p:spPr bwMode="auto">
          <a:xfrm>
            <a:off x="179512" y="3789040"/>
            <a:ext cx="2411674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40162" t="51239" r="34796" b="41201"/>
          <a:stretch>
            <a:fillRect/>
          </a:stretch>
        </p:blipFill>
        <p:spPr bwMode="auto">
          <a:xfrm>
            <a:off x="5004048" y="3789040"/>
            <a:ext cx="2904971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70819" t="51239" r="27291" b="41201"/>
          <a:stretch>
            <a:fillRect/>
          </a:stretch>
        </p:blipFill>
        <p:spPr bwMode="auto">
          <a:xfrm>
            <a:off x="8100392" y="3789040"/>
            <a:ext cx="219243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77852" t="51239" r="16841" b="41201"/>
          <a:stretch>
            <a:fillRect/>
          </a:stretch>
        </p:blipFill>
        <p:spPr bwMode="auto">
          <a:xfrm>
            <a:off x="8528318" y="3789040"/>
            <a:ext cx="615682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4283968" y="3933056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>
          <a:xfrm>
            <a:off x="2123728" y="3861048"/>
            <a:ext cx="504056" cy="432048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020272" y="3861048"/>
            <a:ext cx="93610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4457343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 NUCLEOPHILE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52407" y="4773402"/>
            <a:ext cx="889248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cours de cette réaction, l’atome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1-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bromopropane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remplacé par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24415" y="5661248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remplace l’atome de brome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apporté par un réactif nucléophile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(ici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animBg="1"/>
      <p:bldP spid="38914" grpId="0"/>
      <p:bldP spid="15" grpId="0" animBg="1"/>
      <p:bldP spid="16" grpId="0" animBg="1"/>
      <p:bldP spid="38918" grpId="0"/>
      <p:bldP spid="38919" grpId="0"/>
      <p:bldP spid="389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580618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Pourquoi parle-t-on de réaction de substitution NUCLEOPHILE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395536" y="2765251"/>
            <a:ext cx="8748464" cy="1008112"/>
            <a:chOff x="395536" y="2765251"/>
            <a:chExt cx="8748464" cy="1008112"/>
          </a:xfrm>
        </p:grpSpPr>
        <p:sp>
          <p:nvSpPr>
            <p:cNvPr id="19" name="Rectangle 18"/>
            <p:cNvSpPr/>
            <p:nvPr/>
          </p:nvSpPr>
          <p:spPr>
            <a:xfrm>
              <a:off x="683568" y="2780928"/>
              <a:ext cx="129614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25" name="Text Box 1"/>
            <p:cNvSpPr txBox="1">
              <a:spLocks noChangeArrowheads="1"/>
            </p:cNvSpPr>
            <p:nvPr/>
          </p:nvSpPr>
          <p:spPr bwMode="auto">
            <a:xfrm>
              <a:off x="395536" y="2765251"/>
              <a:ext cx="874846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Définition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: 	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’espèce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NUCLEOFUGE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est le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produit issu de l’atome ou </a:t>
              </a: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		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du groupe d’atomes perdu par le substrat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.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3152" t="51239" r="65981" b="40361"/>
          <a:stretch>
            <a:fillRect/>
          </a:stretch>
        </p:blipFill>
        <p:spPr bwMode="auto">
          <a:xfrm>
            <a:off x="2987824" y="0"/>
            <a:ext cx="1260648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8921" t="51239" r="59189" b="40361"/>
          <a:stretch>
            <a:fillRect/>
          </a:stretch>
        </p:blipFill>
        <p:spPr bwMode="auto">
          <a:xfrm>
            <a:off x="2831108" y="0"/>
            <a:ext cx="219243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45954" t="51239" r="33257" b="40361"/>
          <a:stretch>
            <a:fillRect/>
          </a:stretch>
        </p:blipFill>
        <p:spPr bwMode="auto">
          <a:xfrm>
            <a:off x="179512" y="0"/>
            <a:ext cx="2411674" cy="54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40162" t="51239" r="34796" b="41201"/>
          <a:stretch>
            <a:fillRect/>
          </a:stretch>
        </p:blipFill>
        <p:spPr bwMode="auto">
          <a:xfrm>
            <a:off x="5004048" y="4554"/>
            <a:ext cx="2904971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70819" t="51239" r="27291" b="41201"/>
          <a:stretch>
            <a:fillRect/>
          </a:stretch>
        </p:blipFill>
        <p:spPr bwMode="auto">
          <a:xfrm>
            <a:off x="8100392" y="0"/>
            <a:ext cx="219243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77852" t="51239" r="16841" b="41201"/>
          <a:stretch>
            <a:fillRect/>
          </a:stretch>
        </p:blipFill>
        <p:spPr bwMode="auto">
          <a:xfrm>
            <a:off x="8528318" y="4554"/>
            <a:ext cx="615682" cy="49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52243" t="53759" r="42356" b="40723"/>
          <a:stretch>
            <a:fillRect/>
          </a:stretch>
        </p:blipFill>
        <p:spPr bwMode="auto">
          <a:xfrm>
            <a:off x="4283968" y="148570"/>
            <a:ext cx="62655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2123728" y="112078"/>
            <a:ext cx="504056" cy="432048"/>
          </a:xfrm>
          <a:prstGeom prst="round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020272" y="116632"/>
            <a:ext cx="93610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407" y="896677"/>
            <a:ext cx="889248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 cours de cette réaction, l’atome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1-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bromopropane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remplacé par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4415" y="1784523"/>
            <a:ext cx="88204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groupe d’atomes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remplace l’atome de brome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apporté par un réactif nucléophile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(ici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59632" y="346093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s’agit ici de l’ion 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1560" y="4221088"/>
            <a:ext cx="81499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Substitutions Nucléophiles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7864" y="4653136"/>
            <a:ext cx="34563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Résultats expérimentaux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22" name="Image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57192"/>
            <a:ext cx="4915146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6" cstate="print"/>
          <a:srcRect l="11340" t="48719" r="71178" b="45401"/>
          <a:stretch>
            <a:fillRect/>
          </a:stretch>
        </p:blipFill>
        <p:spPr bwMode="auto">
          <a:xfrm>
            <a:off x="6300192" y="5373216"/>
            <a:ext cx="2304256" cy="4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2278" b="45499"/>
          <a:stretch>
            <a:fillRect/>
          </a:stretch>
        </p:blipFill>
        <p:spPr bwMode="auto">
          <a:xfrm>
            <a:off x="6084168" y="5805264"/>
            <a:ext cx="288870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560" y="332656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484784"/>
            <a:ext cx="81499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deux types de Substitutions Nucléophiles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1916832"/>
            <a:ext cx="34563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Times New Roman"/>
              </a:rPr>
              <a:t>Résultats expérimentaux</a:t>
            </a:r>
            <a:endParaRPr lang="fr-FR" sz="28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4915146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340" t="48719" r="71178" b="45401"/>
          <a:stretch>
            <a:fillRect/>
          </a:stretch>
        </p:blipFill>
        <p:spPr bwMode="auto">
          <a:xfrm>
            <a:off x="6372200" y="2564904"/>
            <a:ext cx="1923642" cy="3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2278" b="45499"/>
          <a:stretch>
            <a:fillRect/>
          </a:stretch>
        </p:blipFill>
        <p:spPr bwMode="auto">
          <a:xfrm>
            <a:off x="5868144" y="3068960"/>
            <a:ext cx="2888704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Laquelle des espèces ci-dessus peut être qualifiée de 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23528" y="332656"/>
            <a:ext cx="8748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	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NUCLEOFUGE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 issu de l’atome ou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du groupe d’atomes perdu par le substrat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98072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s’agit ici de l’ion </a:t>
            </a:r>
            <a:r>
              <a:rPr lang="fr-FR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340" t="48719" r="71178" b="45401"/>
          <a:stretch>
            <a:fillRect/>
          </a:stretch>
        </p:blipFill>
        <p:spPr bwMode="auto">
          <a:xfrm>
            <a:off x="7181180" y="4365104"/>
            <a:ext cx="1923642" cy="3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8767" t="48719" r="59948" b="45499"/>
          <a:stretch>
            <a:fillRect/>
          </a:stretch>
        </p:blipFill>
        <p:spPr bwMode="auto">
          <a:xfrm>
            <a:off x="7253188" y="4797152"/>
            <a:ext cx="1719808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1560" y="5733256"/>
            <a:ext cx="7702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80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Résultats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CINETIQUES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et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STEREOCHIMIQUES </a:t>
            </a:r>
            <a:r>
              <a:rPr kumimoji="0" lang="fr-FR" sz="2800" b="1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57274" y="6230605"/>
            <a:ext cx="309890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MECANISMES</a:t>
            </a:r>
            <a:r>
              <a:rPr kumimoji="0" lang="fr-FR" sz="28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≠</a:t>
            </a:r>
            <a:r>
              <a:rPr kumimoji="0" lang="fr-FR" sz="28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2267744" y="630932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7164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3206</Words>
  <Application>Microsoft Office PowerPoint</Application>
  <PresentationFormat>Affichage à l'écran (4:3)</PresentationFormat>
  <Paragraphs>573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100</cp:revision>
  <dcterms:created xsi:type="dcterms:W3CDTF">2022-05-30T07:59:40Z</dcterms:created>
  <dcterms:modified xsi:type="dcterms:W3CDTF">2024-06-11T06:56:18Z</dcterms:modified>
</cp:coreProperties>
</file>