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8" r:id="rId2"/>
    <p:sldId id="259" r:id="rId3"/>
    <p:sldId id="256" r:id="rId4"/>
    <p:sldId id="262" r:id="rId5"/>
    <p:sldId id="263" r:id="rId6"/>
    <p:sldId id="257" r:id="rId7"/>
    <p:sldId id="261" r:id="rId8"/>
    <p:sldId id="264" r:id="rId9"/>
    <p:sldId id="265" r:id="rId10"/>
    <p:sldId id="266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9" r:id="rId24"/>
    <p:sldId id="280" r:id="rId25"/>
    <p:sldId id="290" r:id="rId26"/>
    <p:sldId id="291" r:id="rId27"/>
    <p:sldId id="283" r:id="rId28"/>
    <p:sldId id="292" r:id="rId29"/>
    <p:sldId id="293" r:id="rId30"/>
    <p:sldId id="295" r:id="rId31"/>
    <p:sldId id="296" r:id="rId32"/>
    <p:sldId id="298" r:id="rId33"/>
    <p:sldId id="286" r:id="rId34"/>
    <p:sldId id="287" r:id="rId35"/>
    <p:sldId id="299" r:id="rId36"/>
    <p:sldId id="300" r:id="rId37"/>
    <p:sldId id="301" r:id="rId38"/>
    <p:sldId id="302" r:id="rId39"/>
    <p:sldId id="288" r:id="rId40"/>
    <p:sldId id="303" r:id="rId41"/>
    <p:sldId id="304" r:id="rId42"/>
    <p:sldId id="305" r:id="rId43"/>
    <p:sldId id="306" r:id="rId44"/>
    <p:sldId id="307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00"/>
    <a:srgbClr val="FFFF00"/>
    <a:srgbClr val="B9CD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B929C-2E06-4B14-9894-A61D13F3DF8F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7FE9F-DDBA-4887-80CF-4B8B6FB769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FE9F-DDBA-4887-80CF-4B8B6FB76987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FE9F-DDBA-4887-80CF-4B8B6FB76987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FE9F-DDBA-4887-80CF-4B8B6FB76987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FE9F-DDBA-4887-80CF-4B8B6FB76987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FE9F-DDBA-4887-80CF-4B8B6FB76987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14EA-AF0C-4E66-AAD2-6C2050469B7E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314EA-AF0C-4E66-AAD2-6C2050469B7E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74DF7-7759-4B40-AB90-F69A1629F9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8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Les pré-socratiques : le sensualisme de Thalès de Milet – Enseignement :  cours de profs pour enseignants &amp;amp; pare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1396277" cy="1800200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9513" y="5733256"/>
            <a:ext cx="2592287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Thalès DE</a:t>
            </a:r>
            <a:r>
              <a:rPr kumimoji="0" lang="fr-FR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MILET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-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 625 ; - 548 )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Empédo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789040"/>
            <a:ext cx="1285857" cy="180020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444208" y="5733256"/>
            <a:ext cx="2592287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EMPEDOCLE</a:t>
            </a:r>
            <a:endParaRPr kumimoji="0" lang="fr-FR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-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 490 ; - 435 )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ensées 13"/>
          <p:cNvSpPr/>
          <p:nvPr/>
        </p:nvSpPr>
        <p:spPr>
          <a:xfrm>
            <a:off x="2915816" y="3861048"/>
            <a:ext cx="3312368" cy="1548752"/>
          </a:xfrm>
          <a:prstGeom prst="cloudCallout">
            <a:avLst>
              <a:gd name="adj1" fmla="val 72816"/>
              <a:gd name="adj2" fmla="val 20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Pensées 12"/>
          <p:cNvSpPr/>
          <p:nvPr/>
        </p:nvSpPr>
        <p:spPr>
          <a:xfrm>
            <a:off x="2915816" y="3861048"/>
            <a:ext cx="3312368" cy="1548752"/>
          </a:xfrm>
          <a:prstGeom prst="cloudCallout">
            <a:avLst>
              <a:gd name="adj1" fmla="val -74996"/>
              <a:gd name="adj2" fmla="val 11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347864" y="4221088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Arial" pitchFamily="34" charset="0"/>
                <a:cs typeface="Arial" pitchFamily="34" charset="0"/>
              </a:rPr>
              <a:t>Théorie des </a:t>
            </a:r>
          </a:p>
          <a:p>
            <a:pPr algn="ctr"/>
            <a:r>
              <a:rPr lang="fr-FR" sz="2200" dirty="0" smtClean="0">
                <a:latin typeface="Arial" pitchFamily="34" charset="0"/>
                <a:cs typeface="Arial" pitchFamily="34" charset="0"/>
              </a:rPr>
              <a:t>4 éléments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3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2008" y="3501008"/>
            <a:ext cx="8964488" cy="30963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36493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617663" algn="just" eaLnBrk="0" hangingPunct="0">
              <a:defRPr/>
            </a:pP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1) Les spectres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</a:rPr>
              <a:t>de raies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d’EMISSION</a:t>
            </a:r>
          </a:p>
          <a:p>
            <a:pPr indent="1617663" algn="just" eaLnBrk="0" hangingPunct="0">
              <a:defRPr/>
            </a:pPr>
            <a:endParaRPr lang="fr-FR" sz="1050" dirty="0">
              <a:latin typeface="Bookman Old Style" pitchFamily="18" charset="0"/>
            </a:endParaRPr>
          </a:p>
          <a:p>
            <a:pPr algn="just" eaLnBrk="0" hangingPunct="0">
              <a:defRPr/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</a:rPr>
              <a:t>a/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</a:rPr>
              <a:t>Observations 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:</a:t>
            </a:r>
            <a:r>
              <a:rPr lang="fr-FR" sz="2000" dirty="0" smtClean="0">
                <a:ea typeface="Calibri" pitchFamily="34" charset="0"/>
              </a:rPr>
              <a:t> </a:t>
            </a:r>
            <a:endParaRPr lang="fr-FR" sz="2000" dirty="0"/>
          </a:p>
        </p:txBody>
      </p:sp>
      <p:pic>
        <p:nvPicPr>
          <p:cNvPr id="23" name="Image 22"/>
          <p:cNvPicPr/>
          <p:nvPr/>
        </p:nvPicPr>
        <p:blipFill>
          <a:blip r:embed="rId2" cstate="print"/>
          <a:srcRect l="42982"/>
          <a:stretch>
            <a:fillRect/>
          </a:stretch>
        </p:blipFill>
        <p:spPr bwMode="auto">
          <a:xfrm>
            <a:off x="4860032" y="980728"/>
            <a:ext cx="4283968" cy="223224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80728"/>
            <a:ext cx="49685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835696" y="3861048"/>
            <a:ext cx="72008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Seuls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certains rayonnements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longueur d’onde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particu-lière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d’énergie particulière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émis par l’atome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 smtClean="0">
              <a:solidFill>
                <a:srgbClr val="002060"/>
              </a:solidFill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3501008"/>
            <a:ext cx="1989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u="sng" dirty="0" smtClean="0"/>
              <a:t>Observations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0" y="4581128"/>
            <a:ext cx="5394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u="sng" dirty="0" smtClean="0"/>
              <a:t>Postulat de Niels Bohr (1913) et conséquence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9" name="Rectangle 18"/>
          <p:cNvSpPr/>
          <p:nvPr/>
        </p:nvSpPr>
        <p:spPr>
          <a:xfrm>
            <a:off x="251520" y="4941168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Chaque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spectre est liée à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désexcitation d’un électron entre deux niveaux d’énergie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Par conséquent,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limité de raies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implique l’existence de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seu-lement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quelques niveaux d’énergie pour l’électron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on dit 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l’énergie</a:t>
            </a:r>
            <a:r>
              <a:rPr lang="fr-FR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l’électron est QUANTIFIEE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7704" y="350100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observe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raies COLOREES sur fond NOIR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388" y="3213100"/>
            <a:ext cx="8856662" cy="35290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820988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b="1" dirty="0" smtClean="0">
                <a:latin typeface="Bookman Old Style" pitchFamily="18" charset="0"/>
              </a:rPr>
              <a:t>b/ </a:t>
            </a:r>
            <a:r>
              <a:rPr lang="fr-FR" b="1" i="1" u="sng" dirty="0" smtClean="0">
                <a:latin typeface="Bookman Old Style" pitchFamily="18" charset="0"/>
              </a:rPr>
              <a:t>Niveaux d’énergie électroniques</a:t>
            </a:r>
            <a:r>
              <a:rPr lang="fr-FR" b="1" i="1" u="sng" dirty="0">
                <a:latin typeface="Bookman Old Style" pitchFamily="18" charset="0"/>
              </a:rPr>
              <a:t> :</a:t>
            </a:r>
            <a:r>
              <a:rPr lang="fr-FR" dirty="0"/>
              <a:t>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246710"/>
            <a:ext cx="50482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flipH="1">
            <a:off x="900113" y="6394450"/>
            <a:ext cx="1008062" cy="0"/>
          </a:xfrm>
          <a:prstGeom prst="line">
            <a:avLst/>
          </a:prstGeom>
          <a:ln w="38100"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900113" y="5170488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900113" y="4594225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900113" y="3657600"/>
            <a:ext cx="10080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900113" y="4162425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900113" y="3875088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900113" y="3730625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316032" y="6093296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33"/>
                </a:solidFill>
              </a:rPr>
              <a:t>E</a:t>
            </a:r>
            <a:r>
              <a:rPr lang="fr-FR" sz="2400" b="1" baseline="-25000" dirty="0">
                <a:solidFill>
                  <a:srgbClr val="007033"/>
                </a:solidFill>
              </a:rPr>
              <a:t>1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316032" y="4893543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baseline="-25000" dirty="0"/>
              <a:t>2</a:t>
            </a:r>
            <a:endParaRPr lang="fr-FR" sz="2400" b="1" dirty="0"/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27025" y="4321175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baseline="-25000" dirty="0"/>
              <a:t>3</a:t>
            </a:r>
            <a:endParaRPr lang="fr-FR" sz="2400" b="1" dirty="0"/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336550" y="3898900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baseline="-25000" dirty="0"/>
              <a:t>4</a:t>
            </a:r>
            <a:endParaRPr lang="fr-FR" sz="2400" b="1" dirty="0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124075" y="5733256"/>
            <a:ext cx="68404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Etat fondamental</a:t>
            </a:r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niveau d’énergie de plus petite valeur.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Etat stable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l’électron, lorsque celui-ci n’est soumis à aucune perturbation extérieure.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404813" y="3403600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2195513" y="4233863"/>
            <a:ext cx="6768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Etats excités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&gt; 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Etats instables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l’électron, atteints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celui-ci a reçu de l’énergie du milieu extérieur.</a:t>
            </a:r>
          </a:p>
        </p:txBody>
      </p:sp>
      <p:sp>
        <p:nvSpPr>
          <p:cNvPr id="20" name="Accolade fermante 19"/>
          <p:cNvSpPr/>
          <p:nvPr/>
        </p:nvSpPr>
        <p:spPr>
          <a:xfrm>
            <a:off x="1908175" y="3514725"/>
            <a:ext cx="287338" cy="1871663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2124075" y="3441700"/>
            <a:ext cx="6696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Etat ionisé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 immobile, situé à l’infini du noyau.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008" y="0"/>
            <a:ext cx="8964488" cy="27089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835696" y="-27384"/>
            <a:ext cx="72008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Seuls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certains rayonnements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longueur d’onde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particu-lière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d’énergie particulière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émis par l’atome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 smtClean="0">
              <a:solidFill>
                <a:srgbClr val="002060"/>
              </a:solidFill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504" y="692696"/>
            <a:ext cx="5497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u="sng" dirty="0" smtClean="0"/>
              <a:t>Postulat de Niels Bohr (1913) et conséquences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6" name="Rectangle 25"/>
          <p:cNvSpPr/>
          <p:nvPr/>
        </p:nvSpPr>
        <p:spPr>
          <a:xfrm>
            <a:off x="251520" y="1052736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Chaque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spectre est liée à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désexcitation d’un électron entre deux niveaux d’énergie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Par conséquent,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limité de raies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implique l’existence de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seu-lement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quelques niveaux d’énergie pour l’électron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on dit 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l’énergie</a:t>
            </a:r>
            <a:r>
              <a:rPr lang="fr-FR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l’électron est QUANTIFIEE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7092280" y="4005064"/>
            <a:ext cx="1872431" cy="936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9388" y="364728"/>
            <a:ext cx="8856662" cy="35290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b="1" dirty="0" smtClean="0">
                <a:latin typeface="Bookman Old Style" pitchFamily="18" charset="0"/>
              </a:rPr>
              <a:t>b/ </a:t>
            </a:r>
            <a:r>
              <a:rPr lang="fr-FR" b="1" i="1" u="sng" dirty="0" smtClean="0">
                <a:latin typeface="Bookman Old Style" pitchFamily="18" charset="0"/>
              </a:rPr>
              <a:t>Niveaux d’énergie électroniques</a:t>
            </a:r>
            <a:r>
              <a:rPr lang="fr-FR" b="1" i="1" u="sng" dirty="0">
                <a:latin typeface="Bookman Old Style" pitchFamily="18" charset="0"/>
              </a:rPr>
              <a:t> :</a:t>
            </a:r>
            <a:r>
              <a:rPr lang="fr-FR" dirty="0"/>
              <a:t>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7428"/>
            <a:ext cx="50482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flipH="1">
            <a:off x="900113" y="3546078"/>
            <a:ext cx="1008062" cy="0"/>
          </a:xfrm>
          <a:prstGeom prst="line">
            <a:avLst/>
          </a:prstGeom>
          <a:ln w="38100">
            <a:solidFill>
              <a:srgbClr val="007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900113" y="2322116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900113" y="1745853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900113" y="809228"/>
            <a:ext cx="10080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900113" y="1314053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900113" y="1026716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900113" y="882253"/>
            <a:ext cx="1008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467544" y="3212976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33"/>
                </a:solidFill>
              </a:rPr>
              <a:t>E</a:t>
            </a:r>
            <a:r>
              <a:rPr lang="fr-FR" sz="2400" b="1" baseline="-25000" dirty="0">
                <a:solidFill>
                  <a:srgbClr val="007033"/>
                </a:solidFill>
              </a:rPr>
              <a:t>1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467544" y="1988840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baseline="-25000" dirty="0"/>
              <a:t>2</a:t>
            </a:r>
            <a:endParaRPr lang="fr-FR" sz="2400" b="1" dirty="0"/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467544" y="1412776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baseline="-25000" dirty="0"/>
              <a:t>3</a:t>
            </a:r>
            <a:endParaRPr lang="fr-FR" sz="2400" b="1" dirty="0"/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467544" y="1052736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baseline="-25000" dirty="0"/>
              <a:t>4</a:t>
            </a:r>
            <a:endParaRPr lang="fr-FR" sz="2400" b="1" dirty="0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124075" y="2884884"/>
            <a:ext cx="68404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Etat fondamental</a:t>
            </a:r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niveau d’énergie de plus petite valeur.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Etat stable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l’électron, lorsque celui-ci n’est soumis à aucune perturbation extérieure.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539552" y="548680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2195513" y="1385491"/>
            <a:ext cx="6768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Etats excités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&gt; 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Etats instables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l’électron, atteints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celui-ci a reçu de l’énergie du milieu extérieur.</a:t>
            </a:r>
          </a:p>
        </p:txBody>
      </p:sp>
      <p:sp>
        <p:nvSpPr>
          <p:cNvPr id="20" name="Accolade fermante 19"/>
          <p:cNvSpPr/>
          <p:nvPr/>
        </p:nvSpPr>
        <p:spPr>
          <a:xfrm>
            <a:off x="1908175" y="666353"/>
            <a:ext cx="287338" cy="1871663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2124075" y="593328"/>
            <a:ext cx="6696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Etat ionisé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 immobile, situé à l’infini du noyau.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400506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fr-FR" sz="2000" i="1" u="sng" dirty="0" smtClean="0"/>
              <a:t>Exemple</a:t>
            </a:r>
            <a:r>
              <a:rPr lang="fr-FR" sz="2000" dirty="0" smtClean="0"/>
              <a:t> : Energie des niveaux électroniques pour l’hydrogène </a:t>
            </a:r>
          </a:p>
        </p:txBody>
      </p:sp>
      <p:graphicFrame>
        <p:nvGraphicFramePr>
          <p:cNvPr id="31" name="Object 1"/>
          <p:cNvGraphicFramePr>
            <a:graphicFrameLocks noChangeAspect="1"/>
          </p:cNvGraphicFramePr>
          <p:nvPr/>
        </p:nvGraphicFramePr>
        <p:xfrm>
          <a:off x="7092280" y="4005064"/>
          <a:ext cx="1867346" cy="887247"/>
        </p:xfrm>
        <a:graphic>
          <a:graphicData uri="http://schemas.openxmlformats.org/presentationml/2006/ole">
            <p:oleObj spid="_x0000_s24581" name="Équation" r:id="rId4" imgW="837836" imgH="406224" progId="">
              <p:embed/>
            </p:oleObj>
          </a:graphicData>
        </a:graphic>
      </p:graphicFrame>
      <p:sp>
        <p:nvSpPr>
          <p:cNvPr id="33" name="Rectangle 32"/>
          <p:cNvSpPr/>
          <p:nvPr/>
        </p:nvSpPr>
        <p:spPr>
          <a:xfrm>
            <a:off x="1907704" y="4437112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(E</a:t>
            </a:r>
            <a:r>
              <a:rPr lang="fr-FR" sz="2000" b="1" baseline="-25000" dirty="0" smtClean="0">
                <a:solidFill>
                  <a:srgbClr val="002060"/>
                </a:solidFill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</a:rPr>
              <a:t> en eV) 	 </a:t>
            </a:r>
            <a:r>
              <a:rPr lang="fr-FR" sz="2000" b="1" i="1" dirty="0" smtClean="0">
                <a:solidFill>
                  <a:srgbClr val="002060"/>
                </a:solidFill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</a:rPr>
              <a:t> un entier positif.</a:t>
            </a:r>
            <a:endParaRPr lang="fr-FR" dirty="0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" y="5048101"/>
            <a:ext cx="90995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8205788" y="5013176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b="1" dirty="0">
                <a:solidFill>
                  <a:srgbClr val="FF0000"/>
                </a:solidFill>
              </a:rPr>
              <a:t>Infini</a:t>
            </a:r>
            <a:endParaRPr lang="fr-FR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051720" y="4149080"/>
            <a:ext cx="3960440" cy="7825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092280" y="52933"/>
            <a:ext cx="1872431" cy="936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5293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fr-FR" sz="2000" i="1" u="sng" dirty="0" smtClean="0"/>
              <a:t>Exemple</a:t>
            </a:r>
            <a:r>
              <a:rPr lang="fr-FR" sz="2000" dirty="0" smtClean="0"/>
              <a:t> : Energie des niveaux électroniques pour l’hydrogène </a:t>
            </a:r>
          </a:p>
        </p:txBody>
      </p:sp>
      <p:graphicFrame>
        <p:nvGraphicFramePr>
          <p:cNvPr id="31" name="Object 1"/>
          <p:cNvGraphicFramePr>
            <a:graphicFrameLocks noChangeAspect="1"/>
          </p:cNvGraphicFramePr>
          <p:nvPr/>
        </p:nvGraphicFramePr>
        <p:xfrm>
          <a:off x="7092280" y="52933"/>
          <a:ext cx="1867346" cy="887247"/>
        </p:xfrm>
        <a:graphic>
          <a:graphicData uri="http://schemas.openxmlformats.org/presentationml/2006/ole">
            <p:oleObj spid="_x0000_s25602" name="Équation" r:id="rId3" imgW="837836" imgH="406224" progId="">
              <p:embed/>
            </p:oleObj>
          </a:graphicData>
        </a:graphic>
      </p:graphicFrame>
      <p:sp>
        <p:nvSpPr>
          <p:cNvPr id="33" name="Rectangle 32"/>
          <p:cNvSpPr/>
          <p:nvPr/>
        </p:nvSpPr>
        <p:spPr>
          <a:xfrm>
            <a:off x="1907704" y="484981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(E</a:t>
            </a:r>
            <a:r>
              <a:rPr lang="fr-FR" sz="2000" b="1" baseline="-25000" dirty="0" smtClean="0">
                <a:solidFill>
                  <a:srgbClr val="002060"/>
                </a:solidFill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</a:rPr>
              <a:t> en eV) 	 </a:t>
            </a:r>
            <a:r>
              <a:rPr lang="fr-FR" sz="2000" b="1" i="1" dirty="0" smtClean="0">
                <a:solidFill>
                  <a:srgbClr val="002060"/>
                </a:solidFill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</a:rPr>
              <a:t> un entier positif.</a:t>
            </a:r>
            <a:endParaRPr lang="fr-FR" dirty="0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" y="1095970"/>
            <a:ext cx="90995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8205788" y="1061045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>
                <a:solidFill>
                  <a:srgbClr val="FF0000"/>
                </a:solidFill>
              </a:rPr>
              <a:t>Infini</a:t>
            </a:r>
            <a:endParaRPr lang="fr-FR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0" y="1973343"/>
            <a:ext cx="784381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fr-FR" dirty="0" smtClean="0">
                <a:sym typeface="Wingdings 3"/>
              </a:rPr>
              <a:t>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du spectre de raies d’émission de l’atome d’hydrogène :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fr-FR" dirty="0"/>
          </a:p>
        </p:txBody>
      </p:sp>
      <p:pic>
        <p:nvPicPr>
          <p:cNvPr id="29" name="Image 1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352378"/>
            <a:ext cx="658935" cy="22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1943100" y="2348880"/>
            <a:ext cx="72009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>
              <a:defRPr/>
            </a:pPr>
            <a:r>
              <a:rPr lang="fr-FR" sz="2000" dirty="0">
                <a:latin typeface="Calibri" pitchFamily="34" charset="0"/>
                <a:sym typeface="Wingdings 2" pitchFamily="18" charset="2"/>
              </a:rPr>
              <a:t></a:t>
            </a:r>
            <a:r>
              <a:rPr lang="fr-FR" sz="2000" dirty="0"/>
              <a:t>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Chaque raie colorée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traduit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passage de l’électron d’un état électronique initial d’énergie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vers un état électronique final d’énergie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telle 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&lt;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 ; </a:t>
            </a:r>
          </a:p>
          <a:p>
            <a:pPr indent="449263" eaLnBrk="0" hangingPunct="0">
              <a:defRPr/>
            </a:pPr>
            <a:endParaRPr lang="fr-FR" sz="8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indent="177800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Chaque émission s’accompagne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de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libération d’un photon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d’énergie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: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      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indent="449263" eaLnBrk="0" hangingPunct="0">
              <a:defRPr/>
            </a:pPr>
            <a:endParaRPr lang="fr-FR" sz="1100" dirty="0">
              <a:latin typeface="Calibri" pitchFamily="34" charset="0"/>
              <a:sym typeface="Wingdings 2" pitchFamily="18" charset="2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755576" y="2924944"/>
            <a:ext cx="0" cy="144016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rme libre 37"/>
          <p:cNvSpPr/>
          <p:nvPr/>
        </p:nvSpPr>
        <p:spPr>
          <a:xfrm>
            <a:off x="827584" y="3546376"/>
            <a:ext cx="863600" cy="215900"/>
          </a:xfrm>
          <a:custGeom>
            <a:avLst/>
            <a:gdLst>
              <a:gd name="connsiteX0" fmla="*/ 0 w 825191"/>
              <a:gd name="connsiteY0" fmla="*/ 126380 h 150542"/>
              <a:gd name="connsiteX1" fmla="*/ 89210 w 825191"/>
              <a:gd name="connsiteY1" fmla="*/ 3717 h 150542"/>
              <a:gd name="connsiteX2" fmla="*/ 133815 w 825191"/>
              <a:gd name="connsiteY2" fmla="*/ 126380 h 150542"/>
              <a:gd name="connsiteX3" fmla="*/ 223025 w 825191"/>
              <a:gd name="connsiteY3" fmla="*/ 3717 h 150542"/>
              <a:gd name="connsiteX4" fmla="*/ 278781 w 825191"/>
              <a:gd name="connsiteY4" fmla="*/ 148683 h 150542"/>
              <a:gd name="connsiteX5" fmla="*/ 356839 w 825191"/>
              <a:gd name="connsiteY5" fmla="*/ 14868 h 150542"/>
              <a:gd name="connsiteX6" fmla="*/ 423747 w 825191"/>
              <a:gd name="connsiteY6" fmla="*/ 126380 h 150542"/>
              <a:gd name="connsiteX7" fmla="*/ 490654 w 825191"/>
              <a:gd name="connsiteY7" fmla="*/ 26019 h 150542"/>
              <a:gd name="connsiteX8" fmla="*/ 557561 w 825191"/>
              <a:gd name="connsiteY8" fmla="*/ 137531 h 150542"/>
              <a:gd name="connsiteX9" fmla="*/ 624469 w 825191"/>
              <a:gd name="connsiteY9" fmla="*/ 26019 h 150542"/>
              <a:gd name="connsiteX10" fmla="*/ 691376 w 825191"/>
              <a:gd name="connsiteY10" fmla="*/ 104078 h 150542"/>
              <a:gd name="connsiteX11" fmla="*/ 825191 w 825191"/>
              <a:gd name="connsiteY11" fmla="*/ 126380 h 150542"/>
              <a:gd name="connsiteX0" fmla="*/ 0 w 952159"/>
              <a:gd name="connsiteY0" fmla="*/ 126380 h 150542"/>
              <a:gd name="connsiteX1" fmla="*/ 89210 w 952159"/>
              <a:gd name="connsiteY1" fmla="*/ 3717 h 150542"/>
              <a:gd name="connsiteX2" fmla="*/ 133815 w 952159"/>
              <a:gd name="connsiteY2" fmla="*/ 126380 h 150542"/>
              <a:gd name="connsiteX3" fmla="*/ 223025 w 952159"/>
              <a:gd name="connsiteY3" fmla="*/ 3717 h 150542"/>
              <a:gd name="connsiteX4" fmla="*/ 278781 w 952159"/>
              <a:gd name="connsiteY4" fmla="*/ 148683 h 150542"/>
              <a:gd name="connsiteX5" fmla="*/ 356839 w 952159"/>
              <a:gd name="connsiteY5" fmla="*/ 14868 h 150542"/>
              <a:gd name="connsiteX6" fmla="*/ 423747 w 952159"/>
              <a:gd name="connsiteY6" fmla="*/ 126380 h 150542"/>
              <a:gd name="connsiteX7" fmla="*/ 490654 w 952159"/>
              <a:gd name="connsiteY7" fmla="*/ 26019 h 150542"/>
              <a:gd name="connsiteX8" fmla="*/ 557561 w 952159"/>
              <a:gd name="connsiteY8" fmla="*/ 137531 h 150542"/>
              <a:gd name="connsiteX9" fmla="*/ 624469 w 952159"/>
              <a:gd name="connsiteY9" fmla="*/ 26019 h 150542"/>
              <a:gd name="connsiteX10" fmla="*/ 691376 w 952159"/>
              <a:gd name="connsiteY10" fmla="*/ 104078 h 150542"/>
              <a:gd name="connsiteX11" fmla="*/ 952159 w 952159"/>
              <a:gd name="connsiteY11" fmla="*/ 114171 h 15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159" h="150542">
                <a:moveTo>
                  <a:pt x="0" y="126380"/>
                </a:moveTo>
                <a:cubicBezTo>
                  <a:pt x="33454" y="65048"/>
                  <a:pt x="66908" y="3717"/>
                  <a:pt x="89210" y="3717"/>
                </a:cubicBezTo>
                <a:cubicBezTo>
                  <a:pt x="111512" y="3717"/>
                  <a:pt x="111513" y="126380"/>
                  <a:pt x="133815" y="126380"/>
                </a:cubicBezTo>
                <a:cubicBezTo>
                  <a:pt x="156117" y="126380"/>
                  <a:pt x="198864" y="0"/>
                  <a:pt x="223025" y="3717"/>
                </a:cubicBezTo>
                <a:cubicBezTo>
                  <a:pt x="247186" y="7434"/>
                  <a:pt x="256479" y="146824"/>
                  <a:pt x="278781" y="148683"/>
                </a:cubicBezTo>
                <a:cubicBezTo>
                  <a:pt x="301083" y="150542"/>
                  <a:pt x="332678" y="18585"/>
                  <a:pt x="356839" y="14868"/>
                </a:cubicBezTo>
                <a:cubicBezTo>
                  <a:pt x="381000" y="11151"/>
                  <a:pt x="401445" y="124522"/>
                  <a:pt x="423747" y="126380"/>
                </a:cubicBezTo>
                <a:cubicBezTo>
                  <a:pt x="446049" y="128238"/>
                  <a:pt x="468352" y="24160"/>
                  <a:pt x="490654" y="26019"/>
                </a:cubicBezTo>
                <a:cubicBezTo>
                  <a:pt x="512956" y="27878"/>
                  <a:pt x="535259" y="137531"/>
                  <a:pt x="557561" y="137531"/>
                </a:cubicBezTo>
                <a:cubicBezTo>
                  <a:pt x="579863" y="137531"/>
                  <a:pt x="602166" y="31595"/>
                  <a:pt x="624469" y="26019"/>
                </a:cubicBezTo>
                <a:cubicBezTo>
                  <a:pt x="646772" y="20443"/>
                  <a:pt x="636761" y="89386"/>
                  <a:pt x="691376" y="104078"/>
                </a:cubicBezTo>
                <a:cubicBezTo>
                  <a:pt x="745991" y="118770"/>
                  <a:pt x="901978" y="111383"/>
                  <a:pt x="952159" y="114171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107504" y="4077072"/>
            <a:ext cx="429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33"/>
                </a:solidFill>
              </a:rPr>
              <a:t>E</a:t>
            </a:r>
            <a:r>
              <a:rPr lang="fr-FR" sz="2400" b="1" baseline="-25000" dirty="0" smtClean="0">
                <a:solidFill>
                  <a:srgbClr val="007033"/>
                </a:solidFill>
              </a:rPr>
              <a:t>F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40" name="ZoneTexte 39"/>
          <p:cNvSpPr txBox="1">
            <a:spLocks noChangeArrowheads="1"/>
          </p:cNvSpPr>
          <p:nvPr/>
        </p:nvSpPr>
        <p:spPr bwMode="auto">
          <a:xfrm>
            <a:off x="107504" y="2636912"/>
            <a:ext cx="447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7033"/>
                </a:solidFill>
              </a:rPr>
              <a:t>E</a:t>
            </a:r>
            <a:r>
              <a:rPr lang="fr-FR" sz="2400" b="1" baseline="-25000" dirty="0" err="1">
                <a:solidFill>
                  <a:srgbClr val="007033"/>
                </a:solidFill>
              </a:rPr>
              <a:t>i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008" y="2348880"/>
            <a:ext cx="8964488" cy="33123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971650" y="3140968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2" pitchFamily="18" charset="2"/>
              </a:rPr>
              <a:t>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331640" y="5733256"/>
            <a:ext cx="6516687" cy="922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1250950" algn="l"/>
              </a:tabLst>
              <a:defRPr/>
            </a:pPr>
            <a:r>
              <a:rPr lang="fr-FR" i="1" u="sng" dirty="0">
                <a:latin typeface="Bookman Old Style" pitchFamily="18" charset="0"/>
              </a:rPr>
              <a:t>Application</a:t>
            </a:r>
            <a:r>
              <a:rPr lang="fr-FR" i="1" dirty="0">
                <a:latin typeface="Bookman Old Style" pitchFamily="18" charset="0"/>
              </a:rPr>
              <a:t> : Repérer qualitativement les séries de </a:t>
            </a:r>
            <a:r>
              <a:rPr lang="fr-FR" i="1" dirty="0" err="1">
                <a:latin typeface="Bookman Old Style" pitchFamily="18" charset="0"/>
              </a:rPr>
              <a:t>Lyman</a:t>
            </a:r>
            <a:r>
              <a:rPr lang="fr-FR" i="1" dirty="0">
                <a:latin typeface="Bookman Old Style" pitchFamily="18" charset="0"/>
              </a:rPr>
              <a:t>, Balmer et </a:t>
            </a:r>
            <a:r>
              <a:rPr lang="fr-FR" i="1" dirty="0" err="1">
                <a:latin typeface="Bookman Old Style" pitchFamily="18" charset="0"/>
              </a:rPr>
              <a:t>Paschen</a:t>
            </a:r>
            <a:r>
              <a:rPr lang="fr-FR" i="1" dirty="0">
                <a:latin typeface="Bookman Old Style" pitchFamily="18" charset="0"/>
              </a:rPr>
              <a:t> sur le spectre de raies de l’hydrogène. Puis retrouver la valeur de </a:t>
            </a:r>
            <a:r>
              <a:rPr lang="fr-FR" dirty="0" err="1">
                <a:latin typeface="Symbol" pitchFamily="18" charset="2"/>
              </a:rPr>
              <a:t>l</a:t>
            </a:r>
            <a:r>
              <a:rPr lang="fr-FR" baseline="-25000" dirty="0" err="1">
                <a:latin typeface="Bookman Old Style" pitchFamily="18" charset="0"/>
              </a:rPr>
              <a:t>max</a:t>
            </a:r>
            <a:r>
              <a:rPr lang="fr-FR" dirty="0">
                <a:latin typeface="Bookman Old Style" pitchFamily="18" charset="0"/>
              </a:rPr>
              <a:t>(</a:t>
            </a:r>
            <a:r>
              <a:rPr lang="fr-FR" dirty="0" err="1">
                <a:latin typeface="Bookman Old Style" pitchFamily="18" charset="0"/>
              </a:rPr>
              <a:t>Lyman</a:t>
            </a:r>
            <a:r>
              <a:rPr lang="fr-FR" dirty="0">
                <a:latin typeface="Bookman Old Style" pitchFamily="18" charset="0"/>
              </a:rPr>
              <a:t>)</a:t>
            </a:r>
            <a:r>
              <a:rPr lang="fr-FR" i="1" dirty="0">
                <a:latin typeface="Bookman Old Style" pitchFamily="18" charset="0"/>
              </a:rPr>
              <a:t>.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5536679" y="411098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5536679" y="4574966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Symbol" pitchFamily="18" charset="2"/>
                <a:cs typeface="Arial" pitchFamily="34" charset="0"/>
                <a:sym typeface="Wingdings 2" pitchFamily="18" charset="2"/>
              </a:rPr>
              <a:t>l</a:t>
            </a:r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5536679" y="4527341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979712" y="4330367"/>
            <a:ext cx="3700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photon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=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30000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 E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= h × </a:t>
            </a:r>
            <a:r>
              <a:rPr lang="fr-FR" sz="2000" b="1" dirty="0" smtClean="0">
                <a:latin typeface="Symbol" pitchFamily="18" charset="2"/>
                <a:cs typeface="Arial" pitchFamily="34" charset="0"/>
                <a:sym typeface="Wingdings 2" pitchFamily="18" charset="2"/>
              </a:rPr>
              <a:t>n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= h × </a:t>
            </a:r>
            <a:endParaRPr lang="fr-FR" dirty="0"/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5724128" y="4005064"/>
            <a:ext cx="216024" cy="216025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824711" y="3717032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Célérité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de la lumière dans </a:t>
            </a:r>
          </a:p>
          <a:p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le vide</a:t>
            </a:r>
            <a:r>
              <a:rPr lang="fr-FR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3,00.10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8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m.s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 1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5796136" y="4653136"/>
            <a:ext cx="360040" cy="14401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156176" y="4423395"/>
            <a:ext cx="305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Longueur d’onde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du photon émis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m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50" name="Connecteur droit 49"/>
          <p:cNvCxnSpPr/>
          <p:nvPr/>
        </p:nvCxnSpPr>
        <p:spPr>
          <a:xfrm flipH="1" flipV="1">
            <a:off x="5220072" y="4653136"/>
            <a:ext cx="288032" cy="576064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463480" y="5229200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Constante de Planck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6,63.10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34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J.s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54" name="Connecteur droit 53"/>
          <p:cNvCxnSpPr/>
          <p:nvPr/>
        </p:nvCxnSpPr>
        <p:spPr>
          <a:xfrm flipV="1">
            <a:off x="3851920" y="4653136"/>
            <a:ext cx="864096" cy="50405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051720" y="4941168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Fréquence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du photon émis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Hz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62" name="Connecteur droit 61"/>
          <p:cNvCxnSpPr/>
          <p:nvPr/>
        </p:nvCxnSpPr>
        <p:spPr>
          <a:xfrm flipV="1">
            <a:off x="1763688" y="4725144"/>
            <a:ext cx="432048" cy="216024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51520" y="4581128"/>
            <a:ext cx="1656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Energie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du photon émis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J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8" grpId="0"/>
      <p:bldP spid="39" grpId="0"/>
      <p:bldP spid="40" grpId="0"/>
      <p:bldP spid="16" grpId="0" animBg="1"/>
      <p:bldP spid="22" grpId="0"/>
      <p:bldP spid="23" grpId="0" animBg="1"/>
      <p:bldP spid="24" grpId="0"/>
      <p:bldP spid="25" grpId="0"/>
      <p:bldP spid="27" grpId="0"/>
      <p:bldP spid="45" grpId="0"/>
      <p:bldP spid="47" grpId="0"/>
      <p:bldP spid="52" grpId="0"/>
      <p:bldP spid="55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2267744" y="0"/>
            <a:ext cx="72009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>
              <a:defRPr/>
            </a:pPr>
            <a:endParaRPr lang="fr-FR" sz="8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indent="177800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Chaque émission s’accompagne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de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libération d’un photon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d’énergie :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indent="177800" eaLnBrk="0" hangingPunct="0">
              <a:defRPr/>
            </a:pPr>
            <a:endParaRPr lang="fr-FR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indent="177800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            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indent="449263" eaLnBrk="0" hangingPunct="0">
              <a:defRPr/>
            </a:pPr>
            <a:endParaRPr lang="fr-FR" sz="1100" dirty="0">
              <a:latin typeface="Calibri" pitchFamily="34" charset="0"/>
              <a:sym typeface="Wingdings 2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44624"/>
            <a:ext cx="8964488" cy="23762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07504" y="2526804"/>
            <a:ext cx="89289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250950" algn="l"/>
              </a:tabLst>
              <a:defRPr/>
            </a:pPr>
            <a:r>
              <a:rPr lang="fr-FR" i="1" u="sng" dirty="0">
                <a:latin typeface="Bookman Old Style" pitchFamily="18" charset="0"/>
              </a:rPr>
              <a:t>Application</a:t>
            </a:r>
            <a:r>
              <a:rPr lang="fr-FR" i="1" dirty="0">
                <a:latin typeface="Bookman Old Style" pitchFamily="18" charset="0"/>
              </a:rPr>
              <a:t> : Repérer qualitativement les séries de </a:t>
            </a:r>
            <a:r>
              <a:rPr lang="fr-FR" i="1" dirty="0" err="1">
                <a:latin typeface="Bookman Old Style" pitchFamily="18" charset="0"/>
              </a:rPr>
              <a:t>Lyman</a:t>
            </a:r>
            <a:r>
              <a:rPr lang="fr-FR" i="1" dirty="0">
                <a:latin typeface="Bookman Old Style" pitchFamily="18" charset="0"/>
              </a:rPr>
              <a:t>, Balmer et </a:t>
            </a:r>
            <a:r>
              <a:rPr lang="fr-FR" i="1" dirty="0" err="1">
                <a:latin typeface="Bookman Old Style" pitchFamily="18" charset="0"/>
              </a:rPr>
              <a:t>Paschen</a:t>
            </a:r>
            <a:r>
              <a:rPr lang="fr-FR" i="1" dirty="0">
                <a:latin typeface="Bookman Old Style" pitchFamily="18" charset="0"/>
              </a:rPr>
              <a:t> sur le spectre de raies de l’hydrogène. Puis retrouver la valeur de </a:t>
            </a:r>
            <a:r>
              <a:rPr lang="fr-FR" dirty="0" err="1">
                <a:latin typeface="Symbol" pitchFamily="18" charset="2"/>
              </a:rPr>
              <a:t>l</a:t>
            </a:r>
            <a:r>
              <a:rPr lang="fr-FR" baseline="-25000" dirty="0" err="1">
                <a:latin typeface="Bookman Old Style" pitchFamily="18" charset="0"/>
              </a:rPr>
              <a:t>max</a:t>
            </a:r>
            <a:r>
              <a:rPr lang="fr-FR" dirty="0">
                <a:latin typeface="Bookman Old Style" pitchFamily="18" charset="0"/>
              </a:rPr>
              <a:t>(</a:t>
            </a:r>
            <a:r>
              <a:rPr lang="fr-FR" dirty="0" err="1">
                <a:latin typeface="Bookman Old Style" pitchFamily="18" charset="0"/>
              </a:rPr>
              <a:t>Lyman</a:t>
            </a:r>
            <a:r>
              <a:rPr lang="fr-FR" dirty="0">
                <a:latin typeface="Bookman Old Style" pitchFamily="18" charset="0"/>
              </a:rPr>
              <a:t>)</a:t>
            </a:r>
            <a:r>
              <a:rPr lang="fr-FR" i="1" dirty="0">
                <a:latin typeface="Bookman Old Style" pitchFamily="18" charset="0"/>
              </a:rPr>
              <a:t>.</a:t>
            </a:r>
            <a:endParaRPr lang="fr-FR" dirty="0"/>
          </a:p>
        </p:txBody>
      </p:sp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29093"/>
            <a:ext cx="4319588" cy="2005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86968"/>
            <a:ext cx="3240931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6084168" y="5733256"/>
            <a:ext cx="431800" cy="369887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A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948264" y="4869160"/>
            <a:ext cx="431800" cy="3683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B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812360" y="4149080"/>
            <a:ext cx="431800" cy="36988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C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0" y="5257466"/>
            <a:ext cx="4235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+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écarts d’énergies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95536" y="5568648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petites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longueurs d’ondes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331640" y="5845105"/>
            <a:ext cx="2797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série de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Lyman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95536" y="6150114"/>
            <a:ext cx="41072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Série de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Paschen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 = série de Balmer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51720" y="920914"/>
            <a:ext cx="3960440" cy="7825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5536679" y="88281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5536679" y="1346800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Symbol" pitchFamily="18" charset="2"/>
                <a:cs typeface="Arial" pitchFamily="34" charset="0"/>
                <a:sym typeface="Wingdings 2" pitchFamily="18" charset="2"/>
              </a:rPr>
              <a:t>l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5536679" y="1299175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979712" y="1102201"/>
            <a:ext cx="3700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photon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=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000" b="1" baseline="-30000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 E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= h × </a:t>
            </a:r>
            <a:r>
              <a:rPr lang="fr-FR" sz="2000" b="1" dirty="0" smtClean="0">
                <a:latin typeface="Symbol" pitchFamily="18" charset="2"/>
                <a:cs typeface="Arial" pitchFamily="34" charset="0"/>
                <a:sym typeface="Wingdings 2" pitchFamily="18" charset="2"/>
              </a:rPr>
              <a:t>n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= h × </a:t>
            </a:r>
            <a:endParaRPr lang="fr-FR" dirty="0"/>
          </a:p>
        </p:txBody>
      </p:sp>
      <p:cxnSp>
        <p:nvCxnSpPr>
          <p:cNvPr id="47" name="Connecteur droit 46"/>
          <p:cNvCxnSpPr/>
          <p:nvPr/>
        </p:nvCxnSpPr>
        <p:spPr>
          <a:xfrm flipV="1">
            <a:off x="5724128" y="764704"/>
            <a:ext cx="216024" cy="228218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824711" y="488866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Célérité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de la lumière dans </a:t>
            </a:r>
          </a:p>
          <a:p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le vide</a:t>
            </a:r>
            <a:r>
              <a:rPr lang="fr-FR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3,00.10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8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m.s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 1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49" name="Connecteur droit 48"/>
          <p:cNvCxnSpPr/>
          <p:nvPr/>
        </p:nvCxnSpPr>
        <p:spPr>
          <a:xfrm flipV="1">
            <a:off x="5796136" y="1424970"/>
            <a:ext cx="360040" cy="14401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156176" y="1195229"/>
            <a:ext cx="305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Longueur d’onde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du photon émis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m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51" name="Connecteur droit 50"/>
          <p:cNvCxnSpPr/>
          <p:nvPr/>
        </p:nvCxnSpPr>
        <p:spPr>
          <a:xfrm flipH="1" flipV="1">
            <a:off x="5220072" y="1424970"/>
            <a:ext cx="216024" cy="635878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463480" y="2001034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Constante de Planck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6,63.10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34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J.s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53" name="Connecteur droit 52"/>
          <p:cNvCxnSpPr/>
          <p:nvPr/>
        </p:nvCxnSpPr>
        <p:spPr>
          <a:xfrm flipV="1">
            <a:off x="3851920" y="1424970"/>
            <a:ext cx="864096" cy="50405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051720" y="1713002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Fréquence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du photon émis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Hz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cxnSp>
        <p:nvCxnSpPr>
          <p:cNvPr id="55" name="Connecteur droit 54"/>
          <p:cNvCxnSpPr/>
          <p:nvPr/>
        </p:nvCxnSpPr>
        <p:spPr>
          <a:xfrm flipV="1">
            <a:off x="1763688" y="1484784"/>
            <a:ext cx="504056" cy="228218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51520" y="1352962"/>
            <a:ext cx="1656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Energie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du photon émis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en J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dirty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788024" y="6309320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- 13,6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860032" y="5301208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- 3,39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860032" y="4509120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- 1,51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860032" y="3933056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- 0,85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860032" y="3573016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- 0,54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5292080" y="3284984"/>
            <a:ext cx="6174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0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37" grpId="0"/>
      <p:bldP spid="38" grpId="0"/>
      <p:bldP spid="39" grpId="0"/>
      <p:bldP spid="40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4624"/>
            <a:ext cx="4319588" cy="2005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Ellipse 23"/>
          <p:cNvSpPr/>
          <p:nvPr/>
        </p:nvSpPr>
        <p:spPr>
          <a:xfrm>
            <a:off x="3634928" y="4230613"/>
            <a:ext cx="1081088" cy="431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179512" y="3933056"/>
            <a:ext cx="229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 3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Lyman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27784" y="3717032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2411760" y="4149080"/>
            <a:ext cx="10801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339752" y="4221088"/>
            <a:ext cx="1319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photon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18695" y="393305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06727" y="3717032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3806727" y="4149080"/>
            <a:ext cx="7921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707904" y="4221088"/>
            <a:ext cx="1000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E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670302" y="393293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80112" y="3717032"/>
            <a:ext cx="2650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6,63.10 </a:t>
            </a:r>
            <a:r>
              <a:rPr lang="fr-FR" sz="2000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34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3,00.10</a:t>
            </a:r>
            <a:r>
              <a:rPr lang="fr-FR" sz="2000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2000" baseline="30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5148064" y="4148832"/>
            <a:ext cx="3527549" cy="2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291187" y="4221857"/>
            <a:ext cx="1635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(13,6 – 3,39)</a:t>
            </a:r>
            <a:endParaRPr lang="fr-FR" sz="2000" baseline="30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9512" y="5013176"/>
            <a:ext cx="4426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 3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D’où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Lyman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1,22.10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Connecteur droit avec flèche 53"/>
          <p:cNvCxnSpPr/>
          <p:nvPr/>
        </p:nvCxnSpPr>
        <p:spPr>
          <a:xfrm>
            <a:off x="4174629" y="4662413"/>
            <a:ext cx="325438" cy="257175"/>
          </a:xfrm>
          <a:prstGeom prst="straightConnector1">
            <a:avLst/>
          </a:prstGeom>
          <a:ln w="38100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4499992" y="4653136"/>
            <a:ext cx="4678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Attention à convertir </a:t>
            </a:r>
            <a:r>
              <a:rPr lang="fr-FR" sz="2000" b="1" u="sng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en Joules </a:t>
            </a:r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!!!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804248" y="4221088"/>
            <a:ext cx="16530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1,60.10 </a:t>
            </a:r>
            <a:r>
              <a:rPr lang="fr-FR" sz="2000" b="1" baseline="30000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– 19</a:t>
            </a:r>
            <a:endParaRPr lang="fr-FR" sz="2000" baseline="30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0" y="558924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617663" algn="just" eaLnBrk="0" hangingPunct="0">
              <a:defRPr/>
            </a:pP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2) Les spectres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</a:rPr>
              <a:t>de raies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d’ABSORPTION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99992" y="5024751"/>
            <a:ext cx="1734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122 nm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73992"/>
            <a:ext cx="3240931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oneTexte 39"/>
          <p:cNvSpPr txBox="1"/>
          <p:nvPr/>
        </p:nvSpPr>
        <p:spPr>
          <a:xfrm>
            <a:off x="6084168" y="2520280"/>
            <a:ext cx="431800" cy="369887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A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948264" y="1656184"/>
            <a:ext cx="431800" cy="3683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B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812360" y="936104"/>
            <a:ext cx="431800" cy="36988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/>
              <a:t>C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0" y="2044490"/>
            <a:ext cx="4235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+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écarts d’énergies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95536" y="2355672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petites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longueurs d’ondes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331640" y="2632129"/>
            <a:ext cx="2797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série de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Lyman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95536" y="2937138"/>
            <a:ext cx="41072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même,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Série de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Paschen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 = série de Balmer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788024" y="3096344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- 13,6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860032" y="2088232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- 3,39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860032" y="1296144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- 1,51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860032" y="720080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- 0,85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4860032" y="360040"/>
            <a:ext cx="1037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- 0,54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292080" y="72008"/>
            <a:ext cx="6174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Narrow" pitchFamily="34" charset="0"/>
                <a:cs typeface="Arial" pitchFamily="34" charset="0"/>
              </a:rPr>
              <a:t>0 eV</a:t>
            </a:r>
            <a:endParaRPr lang="fr-FR" sz="2000" b="1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/>
      <p:bldP spid="31" grpId="0"/>
      <p:bldP spid="33" grpId="0"/>
      <p:bldP spid="34" grpId="0"/>
      <p:bldP spid="35" grpId="0"/>
      <p:bldP spid="48" grpId="0"/>
      <p:bldP spid="49" grpId="0"/>
      <p:bldP spid="50" grpId="0"/>
      <p:bldP spid="52" grpId="0"/>
      <p:bldP spid="53" grpId="0"/>
      <p:bldP spid="55" grpId="0"/>
      <p:bldP spid="56" grpId="0"/>
      <p:bldP spid="5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2699792" y="5971506"/>
            <a:ext cx="3960440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79512" y="188640"/>
            <a:ext cx="229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 3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Lyman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170080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617663" algn="just" eaLnBrk="0" hangingPunct="0">
              <a:defRPr/>
            </a:pP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2) Les spectres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</a:rPr>
              <a:t>de raies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d’ABSORPTION</a:t>
            </a:r>
          </a:p>
        </p:txBody>
      </p:sp>
      <p:pic>
        <p:nvPicPr>
          <p:cNvPr id="33" name="Image 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968552" cy="18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132856"/>
            <a:ext cx="319390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72008" y="4005064"/>
            <a:ext cx="8964488" cy="27363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107504" y="4005064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On observe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raies NOIRES sur fond COLORE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les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lon-gueurs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d’ondes des raies d’absorption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la même valeur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longueurs d’ondes des raies d’émission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07504" y="4977172"/>
            <a:ext cx="74888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Chaque raie d’absorption traduit le passage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d’un électron d’un niveau électronique d’énergie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à un niveau électronique d’</a:t>
            </a:r>
            <a:r>
              <a:rPr kumimoji="0" lang="fr-FR" sz="2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éner-gie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(avec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&gt;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 par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absorption de l’énergie d’un photon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Image 1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4264" y="4080570"/>
            <a:ext cx="680224" cy="230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Connecteur droit avec flèche 39"/>
          <p:cNvCxnSpPr/>
          <p:nvPr/>
        </p:nvCxnSpPr>
        <p:spPr>
          <a:xfrm flipV="1">
            <a:off x="8716312" y="4725144"/>
            <a:ext cx="0" cy="137165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7996232" y="4365104"/>
            <a:ext cx="429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33"/>
                </a:solidFill>
              </a:rPr>
              <a:t>E</a:t>
            </a:r>
            <a:r>
              <a:rPr lang="fr-FR" sz="2400" b="1" baseline="-25000" dirty="0" smtClean="0">
                <a:solidFill>
                  <a:srgbClr val="007033"/>
                </a:solidFill>
              </a:rPr>
              <a:t>F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7996232" y="5877272"/>
            <a:ext cx="447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7033"/>
                </a:solidFill>
              </a:rPr>
              <a:t>E</a:t>
            </a:r>
            <a:r>
              <a:rPr lang="fr-FR" sz="2400" b="1" baseline="-25000" dirty="0" err="1">
                <a:solidFill>
                  <a:srgbClr val="007033"/>
                </a:solidFill>
              </a:rPr>
              <a:t>i</a:t>
            </a:r>
            <a:endParaRPr lang="fr-FR" sz="2400" b="1" dirty="0">
              <a:solidFill>
                <a:srgbClr val="007033"/>
              </a:solidFill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0" y="5877272"/>
            <a:ext cx="6876256" cy="864096"/>
            <a:chOff x="0" y="5877272"/>
            <a:chExt cx="6876256" cy="864096"/>
          </a:xfrm>
        </p:grpSpPr>
        <p:sp>
          <p:nvSpPr>
            <p:cNvPr id="38" name="Rectangle 37"/>
            <p:cNvSpPr/>
            <p:nvPr/>
          </p:nvSpPr>
          <p:spPr>
            <a:xfrm>
              <a:off x="0" y="6093296"/>
              <a:ext cx="68762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  On a ici la relation : </a:t>
              </a:r>
              <a:r>
                <a:rPr lang="fr-FR" sz="2000" b="1" dirty="0" err="1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E</a:t>
              </a:r>
              <a:r>
                <a:rPr lang="fr-FR" sz="2000" b="1" baseline="-25000" dirty="0" err="1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photon</a:t>
              </a:r>
              <a:r>
                <a:rPr lang="fr-FR" sz="2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= E</a:t>
              </a:r>
              <a:r>
                <a:rPr lang="fr-FR" sz="2000" b="1" baseline="-30000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F</a:t>
              </a:r>
              <a:r>
                <a:rPr lang="fr-FR" sz="2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– </a:t>
              </a:r>
              <a:r>
                <a:rPr lang="fr-FR" sz="2000" b="1" dirty="0" err="1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E</a:t>
              </a:r>
              <a:r>
                <a:rPr lang="fr-FR" sz="2000" b="1" baseline="-30000" dirty="0" err="1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</a:t>
              </a:r>
              <a:r>
                <a:rPr lang="fr-FR" sz="2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= h </a:t>
              </a:r>
              <a:r>
                <a:rPr lang="fr-FR" sz="2000" b="1" dirty="0" smtClean="0">
                  <a:latin typeface="Arial"/>
                  <a:ea typeface="Arial Unicode MS" pitchFamily="34" charset="-128"/>
                  <a:cs typeface="Arial"/>
                </a:rPr>
                <a:t>×</a:t>
              </a:r>
              <a:r>
                <a:rPr lang="fr-FR" sz="2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fr-FR" sz="2000" b="1" dirty="0" smtClean="0">
                  <a:latin typeface="Symbol" pitchFamily="18" charset="2"/>
                  <a:ea typeface="Arial Unicode MS" pitchFamily="34" charset="-128"/>
                  <a:cs typeface="Arial" pitchFamily="34" charset="0"/>
                </a:rPr>
                <a:t>n</a:t>
              </a:r>
              <a:r>
                <a:rPr lang="fr-FR" sz="2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= h </a:t>
              </a:r>
              <a:r>
                <a:rPr lang="fr-FR" sz="2000" b="1" dirty="0" smtClean="0">
                  <a:latin typeface="Arial"/>
                  <a:ea typeface="Arial Unicode MS" pitchFamily="34" charset="-128"/>
                  <a:cs typeface="Arial"/>
                </a:rPr>
                <a:t>×</a:t>
              </a:r>
              <a:endParaRPr lang="fr-FR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156176" y="5877272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  <a:sym typeface="Wingdings 2" pitchFamily="18" charset="2"/>
                </a:rPr>
                <a:t>c</a:t>
              </a:r>
              <a:endParaRPr lang="fr-FR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56176" y="6341258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Symbol" pitchFamily="18" charset="2"/>
                  <a:cs typeface="Arial" pitchFamily="34" charset="0"/>
                  <a:sym typeface="Wingdings 2" pitchFamily="18" charset="2"/>
                </a:rPr>
                <a:t>l</a:t>
              </a:r>
              <a:endParaRPr lang="fr-FR" dirty="0"/>
            </a:p>
          </p:txBody>
        </p:sp>
        <p:cxnSp>
          <p:nvCxnSpPr>
            <p:cNvPr id="52" name="Connecteur droit 51"/>
            <p:cNvCxnSpPr/>
            <p:nvPr/>
          </p:nvCxnSpPr>
          <p:spPr>
            <a:xfrm>
              <a:off x="6156176" y="6309320"/>
              <a:ext cx="432048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7780208" y="5013176"/>
            <a:ext cx="863600" cy="647948"/>
            <a:chOff x="7668344" y="5013176"/>
            <a:chExt cx="863600" cy="647948"/>
          </a:xfrm>
        </p:grpSpPr>
        <p:sp>
          <p:nvSpPr>
            <p:cNvPr id="47" name="Forme libre 46"/>
            <p:cNvSpPr/>
            <p:nvPr/>
          </p:nvSpPr>
          <p:spPr>
            <a:xfrm>
              <a:off x="7668344" y="5445224"/>
              <a:ext cx="863600" cy="215900"/>
            </a:xfrm>
            <a:custGeom>
              <a:avLst/>
              <a:gdLst>
                <a:gd name="connsiteX0" fmla="*/ 0 w 825191"/>
                <a:gd name="connsiteY0" fmla="*/ 126380 h 150542"/>
                <a:gd name="connsiteX1" fmla="*/ 89210 w 825191"/>
                <a:gd name="connsiteY1" fmla="*/ 3717 h 150542"/>
                <a:gd name="connsiteX2" fmla="*/ 133815 w 825191"/>
                <a:gd name="connsiteY2" fmla="*/ 126380 h 150542"/>
                <a:gd name="connsiteX3" fmla="*/ 223025 w 825191"/>
                <a:gd name="connsiteY3" fmla="*/ 3717 h 150542"/>
                <a:gd name="connsiteX4" fmla="*/ 278781 w 825191"/>
                <a:gd name="connsiteY4" fmla="*/ 148683 h 150542"/>
                <a:gd name="connsiteX5" fmla="*/ 356839 w 825191"/>
                <a:gd name="connsiteY5" fmla="*/ 14868 h 150542"/>
                <a:gd name="connsiteX6" fmla="*/ 423747 w 825191"/>
                <a:gd name="connsiteY6" fmla="*/ 126380 h 150542"/>
                <a:gd name="connsiteX7" fmla="*/ 490654 w 825191"/>
                <a:gd name="connsiteY7" fmla="*/ 26019 h 150542"/>
                <a:gd name="connsiteX8" fmla="*/ 557561 w 825191"/>
                <a:gd name="connsiteY8" fmla="*/ 137531 h 150542"/>
                <a:gd name="connsiteX9" fmla="*/ 624469 w 825191"/>
                <a:gd name="connsiteY9" fmla="*/ 26019 h 150542"/>
                <a:gd name="connsiteX10" fmla="*/ 691376 w 825191"/>
                <a:gd name="connsiteY10" fmla="*/ 104078 h 150542"/>
                <a:gd name="connsiteX11" fmla="*/ 825191 w 825191"/>
                <a:gd name="connsiteY11" fmla="*/ 126380 h 150542"/>
                <a:gd name="connsiteX0" fmla="*/ 0 w 952159"/>
                <a:gd name="connsiteY0" fmla="*/ 126380 h 150542"/>
                <a:gd name="connsiteX1" fmla="*/ 89210 w 952159"/>
                <a:gd name="connsiteY1" fmla="*/ 3717 h 150542"/>
                <a:gd name="connsiteX2" fmla="*/ 133815 w 952159"/>
                <a:gd name="connsiteY2" fmla="*/ 126380 h 150542"/>
                <a:gd name="connsiteX3" fmla="*/ 223025 w 952159"/>
                <a:gd name="connsiteY3" fmla="*/ 3717 h 150542"/>
                <a:gd name="connsiteX4" fmla="*/ 278781 w 952159"/>
                <a:gd name="connsiteY4" fmla="*/ 148683 h 150542"/>
                <a:gd name="connsiteX5" fmla="*/ 356839 w 952159"/>
                <a:gd name="connsiteY5" fmla="*/ 14868 h 150542"/>
                <a:gd name="connsiteX6" fmla="*/ 423747 w 952159"/>
                <a:gd name="connsiteY6" fmla="*/ 126380 h 150542"/>
                <a:gd name="connsiteX7" fmla="*/ 490654 w 952159"/>
                <a:gd name="connsiteY7" fmla="*/ 26019 h 150542"/>
                <a:gd name="connsiteX8" fmla="*/ 557561 w 952159"/>
                <a:gd name="connsiteY8" fmla="*/ 137531 h 150542"/>
                <a:gd name="connsiteX9" fmla="*/ 624469 w 952159"/>
                <a:gd name="connsiteY9" fmla="*/ 26019 h 150542"/>
                <a:gd name="connsiteX10" fmla="*/ 691376 w 952159"/>
                <a:gd name="connsiteY10" fmla="*/ 104078 h 150542"/>
                <a:gd name="connsiteX11" fmla="*/ 952159 w 952159"/>
                <a:gd name="connsiteY11" fmla="*/ 114171 h 15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159" h="150542">
                  <a:moveTo>
                    <a:pt x="0" y="126380"/>
                  </a:moveTo>
                  <a:cubicBezTo>
                    <a:pt x="33454" y="65048"/>
                    <a:pt x="66908" y="3717"/>
                    <a:pt x="89210" y="3717"/>
                  </a:cubicBezTo>
                  <a:cubicBezTo>
                    <a:pt x="111512" y="3717"/>
                    <a:pt x="111513" y="126380"/>
                    <a:pt x="133815" y="126380"/>
                  </a:cubicBezTo>
                  <a:cubicBezTo>
                    <a:pt x="156117" y="126380"/>
                    <a:pt x="198864" y="0"/>
                    <a:pt x="223025" y="3717"/>
                  </a:cubicBezTo>
                  <a:cubicBezTo>
                    <a:pt x="247186" y="7434"/>
                    <a:pt x="256479" y="146824"/>
                    <a:pt x="278781" y="148683"/>
                  </a:cubicBezTo>
                  <a:cubicBezTo>
                    <a:pt x="301083" y="150542"/>
                    <a:pt x="332678" y="18585"/>
                    <a:pt x="356839" y="14868"/>
                  </a:cubicBezTo>
                  <a:cubicBezTo>
                    <a:pt x="381000" y="11151"/>
                    <a:pt x="401445" y="124522"/>
                    <a:pt x="423747" y="126380"/>
                  </a:cubicBezTo>
                  <a:cubicBezTo>
                    <a:pt x="446049" y="128238"/>
                    <a:pt x="468352" y="24160"/>
                    <a:pt x="490654" y="26019"/>
                  </a:cubicBezTo>
                  <a:cubicBezTo>
                    <a:pt x="512956" y="27878"/>
                    <a:pt x="535259" y="137531"/>
                    <a:pt x="557561" y="137531"/>
                  </a:cubicBezTo>
                  <a:cubicBezTo>
                    <a:pt x="579863" y="137531"/>
                    <a:pt x="602166" y="31595"/>
                    <a:pt x="624469" y="26019"/>
                  </a:cubicBezTo>
                  <a:cubicBezTo>
                    <a:pt x="646772" y="20443"/>
                    <a:pt x="636761" y="89386"/>
                    <a:pt x="691376" y="104078"/>
                  </a:cubicBezTo>
                  <a:cubicBezTo>
                    <a:pt x="745991" y="118770"/>
                    <a:pt x="901978" y="111383"/>
                    <a:pt x="952159" y="114171"/>
                  </a:cubicBezTo>
                </a:path>
              </a:pathLst>
            </a:cu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40352" y="5013176"/>
              <a:ext cx="4748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 2" pitchFamily="18" charset="2"/>
                </a:rPr>
                <a:t>h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  <a:sym typeface="Wingdings 2" pitchFamily="18" charset="2"/>
                </a:rPr>
                <a:t>n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>
            <a:off x="3634928" y="494985"/>
            <a:ext cx="1081088" cy="431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27784" y="-18596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>
            <a:off x="2411760" y="413452"/>
            <a:ext cx="10801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339752" y="485460"/>
            <a:ext cx="1319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photon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18695" y="19742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06727" y="-18596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Connecteur droit 54"/>
          <p:cNvCxnSpPr/>
          <p:nvPr/>
        </p:nvCxnSpPr>
        <p:spPr>
          <a:xfrm>
            <a:off x="3806727" y="413452"/>
            <a:ext cx="7921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707904" y="485460"/>
            <a:ext cx="1000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E</a:t>
            </a:r>
            <a:r>
              <a:rPr lang="fr-FR" sz="2000" b="1" baseline="-25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70302" y="19730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580112" y="-18596"/>
            <a:ext cx="2650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6,63.10 </a:t>
            </a:r>
            <a:r>
              <a:rPr lang="fr-FR" sz="2000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34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3,00.10</a:t>
            </a:r>
            <a:r>
              <a:rPr lang="fr-FR" sz="2000" b="1" baseline="30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2000" baseline="30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 flipV="1">
            <a:off x="5148064" y="413204"/>
            <a:ext cx="3527549" cy="2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291187" y="486229"/>
            <a:ext cx="1635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(13,6 – 3,39)</a:t>
            </a:r>
            <a:endParaRPr lang="fr-FR" sz="2000" baseline="30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4174629" y="926785"/>
            <a:ext cx="325438" cy="257175"/>
          </a:xfrm>
          <a:prstGeom prst="straightConnector1">
            <a:avLst/>
          </a:prstGeom>
          <a:ln w="38100">
            <a:solidFill>
              <a:srgbClr val="007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16"/>
          <p:cNvSpPr txBox="1">
            <a:spLocks noChangeArrowheads="1"/>
          </p:cNvSpPr>
          <p:nvPr/>
        </p:nvSpPr>
        <p:spPr bwMode="auto">
          <a:xfrm>
            <a:off x="4499992" y="917508"/>
            <a:ext cx="4678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Attention à convertir </a:t>
            </a:r>
            <a:r>
              <a:rPr lang="fr-FR" sz="2000" b="1" u="sng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en Joules </a:t>
            </a:r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!!!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804248" y="485460"/>
            <a:ext cx="16530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 1,60.10 </a:t>
            </a:r>
            <a:r>
              <a:rPr lang="fr-FR" sz="2000" b="1" baseline="30000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– 19</a:t>
            </a:r>
            <a:endParaRPr lang="fr-FR" sz="2000" baseline="30000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79512" y="1217115"/>
            <a:ext cx="4426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 3"/>
              </a:rPr>
              <a:t>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D’où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Lyman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1,22.10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499992" y="1228690"/>
            <a:ext cx="1734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122 nm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2" grpId="0"/>
      <p:bldP spid="34" grpId="0" animBg="1"/>
      <p:bldP spid="37" grpId="0"/>
      <p:bldP spid="30724" grpId="0"/>
      <p:bldP spid="48" grpId="1"/>
      <p:bldP spid="4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722942" y="2037698"/>
            <a:ext cx="3960440" cy="6783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0" y="2132856"/>
            <a:ext cx="6876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On a ici la relation : </a:t>
            </a:r>
            <a:r>
              <a:rPr lang="fr-FR" sz="20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photon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= E</a:t>
            </a:r>
            <a:r>
              <a:rPr lang="fr-FR" sz="2000" b="1" baseline="-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– </a:t>
            </a:r>
            <a:r>
              <a:rPr lang="fr-FR" sz="20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000" b="1" baseline="-30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= h </a:t>
            </a:r>
            <a:r>
              <a:rPr lang="fr-FR" sz="2000" b="1" dirty="0" smtClean="0"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latin typeface="Symbol" pitchFamily="18" charset="2"/>
                <a:ea typeface="Arial Unicode MS" pitchFamily="34" charset="-128"/>
                <a:cs typeface="Arial" pitchFamily="34" charset="0"/>
              </a:rPr>
              <a:t>n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= h </a:t>
            </a:r>
            <a:r>
              <a:rPr lang="fr-FR" sz="2000" b="1" dirty="0" smtClean="0">
                <a:latin typeface="Arial"/>
                <a:ea typeface="Arial Unicode MS" pitchFamily="34" charset="-128"/>
                <a:cs typeface="Arial"/>
              </a:rPr>
              <a:t>×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2008" y="44624"/>
            <a:ext cx="8964488" cy="27363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7504" y="44624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On observe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raies NOIRES sur fond COLORÉ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les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lon-gueurs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d’ondes des raies d’absorption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la même valeur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longueurs d’ondes des raies d’émission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1052736"/>
            <a:ext cx="74888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Chaque raie d’absorption traduit le passage d’un électron d’un niveau électronique d’énergie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à un niveau électronique d’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éner-gie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(avec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&gt;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 par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absorption de l’énergie d’un photon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20130"/>
            <a:ext cx="680224" cy="230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 flipV="1">
            <a:off x="8604448" y="764704"/>
            <a:ext cx="0" cy="137165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e libre 8"/>
          <p:cNvSpPr/>
          <p:nvPr/>
        </p:nvSpPr>
        <p:spPr>
          <a:xfrm>
            <a:off x="7668344" y="1484784"/>
            <a:ext cx="863600" cy="215900"/>
          </a:xfrm>
          <a:custGeom>
            <a:avLst/>
            <a:gdLst>
              <a:gd name="connsiteX0" fmla="*/ 0 w 825191"/>
              <a:gd name="connsiteY0" fmla="*/ 126380 h 150542"/>
              <a:gd name="connsiteX1" fmla="*/ 89210 w 825191"/>
              <a:gd name="connsiteY1" fmla="*/ 3717 h 150542"/>
              <a:gd name="connsiteX2" fmla="*/ 133815 w 825191"/>
              <a:gd name="connsiteY2" fmla="*/ 126380 h 150542"/>
              <a:gd name="connsiteX3" fmla="*/ 223025 w 825191"/>
              <a:gd name="connsiteY3" fmla="*/ 3717 h 150542"/>
              <a:gd name="connsiteX4" fmla="*/ 278781 w 825191"/>
              <a:gd name="connsiteY4" fmla="*/ 148683 h 150542"/>
              <a:gd name="connsiteX5" fmla="*/ 356839 w 825191"/>
              <a:gd name="connsiteY5" fmla="*/ 14868 h 150542"/>
              <a:gd name="connsiteX6" fmla="*/ 423747 w 825191"/>
              <a:gd name="connsiteY6" fmla="*/ 126380 h 150542"/>
              <a:gd name="connsiteX7" fmla="*/ 490654 w 825191"/>
              <a:gd name="connsiteY7" fmla="*/ 26019 h 150542"/>
              <a:gd name="connsiteX8" fmla="*/ 557561 w 825191"/>
              <a:gd name="connsiteY8" fmla="*/ 137531 h 150542"/>
              <a:gd name="connsiteX9" fmla="*/ 624469 w 825191"/>
              <a:gd name="connsiteY9" fmla="*/ 26019 h 150542"/>
              <a:gd name="connsiteX10" fmla="*/ 691376 w 825191"/>
              <a:gd name="connsiteY10" fmla="*/ 104078 h 150542"/>
              <a:gd name="connsiteX11" fmla="*/ 825191 w 825191"/>
              <a:gd name="connsiteY11" fmla="*/ 126380 h 150542"/>
              <a:gd name="connsiteX0" fmla="*/ 0 w 952159"/>
              <a:gd name="connsiteY0" fmla="*/ 126380 h 150542"/>
              <a:gd name="connsiteX1" fmla="*/ 89210 w 952159"/>
              <a:gd name="connsiteY1" fmla="*/ 3717 h 150542"/>
              <a:gd name="connsiteX2" fmla="*/ 133815 w 952159"/>
              <a:gd name="connsiteY2" fmla="*/ 126380 h 150542"/>
              <a:gd name="connsiteX3" fmla="*/ 223025 w 952159"/>
              <a:gd name="connsiteY3" fmla="*/ 3717 h 150542"/>
              <a:gd name="connsiteX4" fmla="*/ 278781 w 952159"/>
              <a:gd name="connsiteY4" fmla="*/ 148683 h 150542"/>
              <a:gd name="connsiteX5" fmla="*/ 356839 w 952159"/>
              <a:gd name="connsiteY5" fmla="*/ 14868 h 150542"/>
              <a:gd name="connsiteX6" fmla="*/ 423747 w 952159"/>
              <a:gd name="connsiteY6" fmla="*/ 126380 h 150542"/>
              <a:gd name="connsiteX7" fmla="*/ 490654 w 952159"/>
              <a:gd name="connsiteY7" fmla="*/ 26019 h 150542"/>
              <a:gd name="connsiteX8" fmla="*/ 557561 w 952159"/>
              <a:gd name="connsiteY8" fmla="*/ 137531 h 150542"/>
              <a:gd name="connsiteX9" fmla="*/ 624469 w 952159"/>
              <a:gd name="connsiteY9" fmla="*/ 26019 h 150542"/>
              <a:gd name="connsiteX10" fmla="*/ 691376 w 952159"/>
              <a:gd name="connsiteY10" fmla="*/ 104078 h 150542"/>
              <a:gd name="connsiteX11" fmla="*/ 952159 w 952159"/>
              <a:gd name="connsiteY11" fmla="*/ 114171 h 15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159" h="150542">
                <a:moveTo>
                  <a:pt x="0" y="126380"/>
                </a:moveTo>
                <a:cubicBezTo>
                  <a:pt x="33454" y="65048"/>
                  <a:pt x="66908" y="3717"/>
                  <a:pt x="89210" y="3717"/>
                </a:cubicBezTo>
                <a:cubicBezTo>
                  <a:pt x="111512" y="3717"/>
                  <a:pt x="111513" y="126380"/>
                  <a:pt x="133815" y="126380"/>
                </a:cubicBezTo>
                <a:cubicBezTo>
                  <a:pt x="156117" y="126380"/>
                  <a:pt x="198864" y="0"/>
                  <a:pt x="223025" y="3717"/>
                </a:cubicBezTo>
                <a:cubicBezTo>
                  <a:pt x="247186" y="7434"/>
                  <a:pt x="256479" y="146824"/>
                  <a:pt x="278781" y="148683"/>
                </a:cubicBezTo>
                <a:cubicBezTo>
                  <a:pt x="301083" y="150542"/>
                  <a:pt x="332678" y="18585"/>
                  <a:pt x="356839" y="14868"/>
                </a:cubicBezTo>
                <a:cubicBezTo>
                  <a:pt x="381000" y="11151"/>
                  <a:pt x="401445" y="124522"/>
                  <a:pt x="423747" y="126380"/>
                </a:cubicBezTo>
                <a:cubicBezTo>
                  <a:pt x="446049" y="128238"/>
                  <a:pt x="468352" y="24160"/>
                  <a:pt x="490654" y="26019"/>
                </a:cubicBezTo>
                <a:cubicBezTo>
                  <a:pt x="512956" y="27878"/>
                  <a:pt x="535259" y="137531"/>
                  <a:pt x="557561" y="137531"/>
                </a:cubicBezTo>
                <a:cubicBezTo>
                  <a:pt x="579863" y="137531"/>
                  <a:pt x="602166" y="31595"/>
                  <a:pt x="624469" y="26019"/>
                </a:cubicBezTo>
                <a:cubicBezTo>
                  <a:pt x="646772" y="20443"/>
                  <a:pt x="636761" y="89386"/>
                  <a:pt x="691376" y="104078"/>
                </a:cubicBezTo>
                <a:cubicBezTo>
                  <a:pt x="745991" y="118770"/>
                  <a:pt x="901978" y="111383"/>
                  <a:pt x="952159" y="114171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7884368" y="404664"/>
            <a:ext cx="429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33"/>
                </a:solidFill>
              </a:rPr>
              <a:t>E</a:t>
            </a:r>
            <a:r>
              <a:rPr lang="fr-FR" sz="2400" b="1" baseline="-25000" dirty="0" smtClean="0">
                <a:solidFill>
                  <a:srgbClr val="007033"/>
                </a:solidFill>
              </a:rPr>
              <a:t>F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7884368" y="1916832"/>
            <a:ext cx="447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7033"/>
                </a:solidFill>
              </a:rPr>
              <a:t>E</a:t>
            </a:r>
            <a:r>
              <a:rPr lang="fr-FR" sz="2400" b="1" baseline="-25000" dirty="0" err="1">
                <a:solidFill>
                  <a:srgbClr val="007033"/>
                </a:solidFill>
              </a:rPr>
              <a:t>i</a:t>
            </a:r>
            <a:endParaRPr lang="fr-FR" sz="2400" b="1" dirty="0">
              <a:solidFill>
                <a:srgbClr val="0070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8184" y="191683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228184" y="2380818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Symbol" pitchFamily="18" charset="2"/>
                <a:cs typeface="Arial" pitchFamily="34" charset="0"/>
                <a:sym typeface="Wingdings 2" pitchFamily="18" charset="2"/>
              </a:rPr>
              <a:t>l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6228184" y="2348880"/>
            <a:ext cx="432048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740352" y="1052736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 2" pitchFamily="18" charset="2"/>
              </a:rPr>
              <a:t>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2996952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III- </a:t>
            </a:r>
            <a:r>
              <a:rPr lang="fr-FR" sz="2000" b="1" i="1" u="sng" dirty="0" smtClean="0">
                <a:latin typeface="Bookman Old Style" pitchFamily="18" charset="0"/>
              </a:rPr>
              <a:t>Notion d’orbitale atomique</a:t>
            </a:r>
            <a:endParaRPr lang="fr-FR" sz="2000" b="1" i="1" dirty="0" smtClean="0">
              <a:latin typeface="Bookman Old Style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335699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Une autre façon de décrire le comportement des électrons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9512" y="4581128"/>
            <a:ext cx="122555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Modèle de Bohr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èche vers le bas 18"/>
          <p:cNvSpPr/>
          <p:nvPr/>
        </p:nvSpPr>
        <p:spPr>
          <a:xfrm rot="14756972">
            <a:off x="1790781" y="4211445"/>
            <a:ext cx="287736" cy="719138"/>
          </a:xfrm>
          <a:prstGeom prst="downArrow">
            <a:avLst>
              <a:gd name="adj1" fmla="val 46730"/>
              <a:gd name="adj2" fmla="val 99651"/>
            </a:avLst>
          </a:prstGeom>
          <a:solidFill>
            <a:schemeClr val="accent3">
              <a:lumMod val="75000"/>
            </a:scheme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483768" y="4005064"/>
            <a:ext cx="640873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PROBLEME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interpréter les spectres de raies d’émission des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atomes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polyélectroniques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07704" y="6021288"/>
            <a:ext cx="6408738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pitchFamily="34" charset="0"/>
                <a:cs typeface="Arial" pitchFamily="34" charset="0"/>
              </a:rPr>
              <a:t>Il faut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décrire l’état des électrons d’une autre manière !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èche vers le bas 22"/>
          <p:cNvSpPr/>
          <p:nvPr/>
        </p:nvSpPr>
        <p:spPr>
          <a:xfrm rot="17281807">
            <a:off x="1790237" y="4757687"/>
            <a:ext cx="287736" cy="719138"/>
          </a:xfrm>
          <a:prstGeom prst="downArrow">
            <a:avLst>
              <a:gd name="adj1" fmla="val 46730"/>
              <a:gd name="adj2" fmla="val 99651"/>
            </a:avLst>
          </a:prstGeom>
          <a:solidFill>
            <a:schemeClr val="accent3">
              <a:lumMod val="75000"/>
            </a:schemeClr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483768" y="5013176"/>
            <a:ext cx="640873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CONTRADICTION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principe d’incertitude d’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Heinsenberg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Virage 24"/>
          <p:cNvSpPr/>
          <p:nvPr/>
        </p:nvSpPr>
        <p:spPr>
          <a:xfrm flipV="1">
            <a:off x="971600" y="5877272"/>
            <a:ext cx="720080" cy="720080"/>
          </a:xfrm>
          <a:prstGeom prst="ben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-27384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III- </a:t>
            </a:r>
            <a:r>
              <a:rPr lang="fr-FR" sz="2000" b="1" i="1" u="sng" dirty="0" smtClean="0">
                <a:latin typeface="Bookman Old Style" pitchFamily="18" charset="0"/>
              </a:rPr>
              <a:t>Notion d’orbitale atomique</a:t>
            </a:r>
            <a:endParaRPr lang="fr-FR" sz="2000" b="1" i="1" dirty="0" smtClean="0">
              <a:latin typeface="Bookman Old Style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Une autre façon de décrire le comportement des électrons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504" y="1124744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A chaque électron d’un atome, on associe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fonction mathématique appelée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FONCTION D’ONDE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notée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y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(x, y, z)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dépend des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coor-données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spatiales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l’électron.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107504" y="2420888"/>
            <a:ext cx="5832648" cy="1584176"/>
            <a:chOff x="107504" y="2420888"/>
            <a:chExt cx="5832648" cy="1584176"/>
          </a:xfrm>
        </p:grpSpPr>
        <p:sp>
          <p:nvSpPr>
            <p:cNvPr id="41" name="Rectangle 40"/>
            <p:cNvSpPr/>
            <p:nvPr/>
          </p:nvSpPr>
          <p:spPr>
            <a:xfrm>
              <a:off x="2771801" y="3573016"/>
              <a:ext cx="1296143" cy="4320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107504" y="2420888"/>
              <a:ext cx="5832648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La probabilité de trouver un électron (= </a:t>
              </a:r>
              <a:r>
                <a:rPr lang="fr-FR" sz="20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PRO-BABILITE DE PRESENCE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 dans un petit volume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fr-FR" sz="2800" b="1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t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autour du point de coordonnées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(x, y, z)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est donnée par le produit :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|</a:t>
              </a:r>
              <a:r>
                <a:rPr lang="fr-FR" sz="2800" b="1" dirty="0" smtClean="0">
                  <a:latin typeface="Symbol" pitchFamily="18" charset="2"/>
                  <a:cs typeface="Arial" pitchFamily="34" charset="0"/>
                </a:rPr>
                <a:t>y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|² </a:t>
              </a:r>
              <a:r>
                <a:rPr lang="fr-FR" sz="2000" b="1" dirty="0" smtClean="0">
                  <a:latin typeface="Arial"/>
                  <a:cs typeface="Arial"/>
                </a:rPr>
                <a:t>×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d</a:t>
              </a:r>
              <a:r>
                <a:rPr lang="fr-FR" sz="2800" b="1" dirty="0" smtClean="0">
                  <a:latin typeface="Symbol" pitchFamily="18" charset="2"/>
                  <a:cs typeface="Arial" pitchFamily="34" charset="0"/>
                </a:rPr>
                <a:t>t</a:t>
              </a:r>
              <a:endPara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07504" y="764704"/>
            <a:ext cx="8964488" cy="3312368"/>
            <a:chOff x="107504" y="764704"/>
            <a:chExt cx="8964488" cy="3312368"/>
          </a:xfrm>
        </p:grpSpPr>
        <p:sp>
          <p:nvSpPr>
            <p:cNvPr id="26" name="Rectangle 25"/>
            <p:cNvSpPr/>
            <p:nvPr/>
          </p:nvSpPr>
          <p:spPr>
            <a:xfrm>
              <a:off x="107504" y="764704"/>
              <a:ext cx="8964488" cy="33123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sz="2000" dirty="0" smtClean="0">
                  <a:solidFill>
                    <a:schemeClr val="tx1"/>
                  </a:solidFill>
                </a:rPr>
                <a:t> </a:t>
              </a:r>
              <a:r>
                <a:rPr lang="fr-FR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dirty="0" smtClean="0"/>
                <a:t> </a:t>
              </a:r>
              <a:endParaRPr lang="fr-FR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7504" y="764704"/>
              <a:ext cx="62008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ym typeface="Wingdings 2" pitchFamily="18" charset="2"/>
                </a:rPr>
                <a:t></a:t>
              </a:r>
              <a:r>
                <a:rPr lang="fr-FR" dirty="0" smtClean="0"/>
                <a:t> </a:t>
              </a: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</a:rPr>
                <a:t>Application de la mécanique quantique aux électrons</a:t>
              </a:r>
              <a:r>
                <a:rPr lang="fr-FR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dirty="0" smtClean="0"/>
                <a:t>:</a:t>
              </a:r>
              <a:endParaRPr lang="fr-FR" sz="2000" dirty="0"/>
            </a:p>
          </p:txBody>
        </p:sp>
      </p:grpSp>
      <p:pic>
        <p:nvPicPr>
          <p:cNvPr id="30" name="Image 2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908720"/>
            <a:ext cx="3036531" cy="280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712373" y="1509167"/>
            <a:ext cx="791492" cy="698053"/>
            <a:chOff x="5888" y="6958"/>
            <a:chExt cx="1594" cy="1376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5888" y="7198"/>
              <a:ext cx="1154" cy="11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32772" name="AutoShape 4"/>
            <p:cNvCxnSpPr>
              <a:cxnSpLocks noChangeShapeType="1"/>
            </p:cNvCxnSpPr>
            <p:nvPr/>
          </p:nvCxnSpPr>
          <p:spPr bwMode="auto">
            <a:xfrm>
              <a:off x="6328" y="6958"/>
              <a:ext cx="0" cy="113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2773" name="AutoShape 5"/>
            <p:cNvCxnSpPr>
              <a:cxnSpLocks noChangeShapeType="1"/>
            </p:cNvCxnSpPr>
            <p:nvPr/>
          </p:nvCxnSpPr>
          <p:spPr bwMode="auto">
            <a:xfrm>
              <a:off x="6328" y="8094"/>
              <a:ext cx="115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2774" name="AutoShape 6"/>
            <p:cNvCxnSpPr>
              <a:cxnSpLocks noChangeShapeType="1"/>
            </p:cNvCxnSpPr>
            <p:nvPr/>
          </p:nvCxnSpPr>
          <p:spPr bwMode="auto">
            <a:xfrm flipV="1">
              <a:off x="5888" y="8094"/>
              <a:ext cx="440" cy="24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2775" name="AutoShape 7"/>
            <p:cNvCxnSpPr>
              <a:cxnSpLocks noChangeShapeType="1"/>
            </p:cNvCxnSpPr>
            <p:nvPr/>
          </p:nvCxnSpPr>
          <p:spPr bwMode="auto">
            <a:xfrm flipV="1">
              <a:off x="5888" y="6958"/>
              <a:ext cx="440" cy="24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2776" name="AutoShape 8"/>
            <p:cNvCxnSpPr>
              <a:cxnSpLocks noChangeShapeType="1"/>
            </p:cNvCxnSpPr>
            <p:nvPr/>
          </p:nvCxnSpPr>
          <p:spPr bwMode="auto">
            <a:xfrm flipV="1">
              <a:off x="7042" y="8094"/>
              <a:ext cx="440" cy="24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2777" name="AutoShape 9"/>
            <p:cNvCxnSpPr>
              <a:cxnSpLocks noChangeShapeType="1"/>
            </p:cNvCxnSpPr>
            <p:nvPr/>
          </p:nvCxnSpPr>
          <p:spPr bwMode="auto">
            <a:xfrm flipV="1">
              <a:off x="7042" y="6958"/>
              <a:ext cx="440" cy="24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2778" name="AutoShape 10"/>
            <p:cNvCxnSpPr>
              <a:cxnSpLocks noChangeShapeType="1"/>
            </p:cNvCxnSpPr>
            <p:nvPr/>
          </p:nvCxnSpPr>
          <p:spPr bwMode="auto">
            <a:xfrm flipV="1">
              <a:off x="7482" y="6958"/>
              <a:ext cx="0" cy="113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2779" name="AutoShape 11"/>
            <p:cNvCxnSpPr>
              <a:cxnSpLocks noChangeShapeType="1"/>
            </p:cNvCxnSpPr>
            <p:nvPr/>
          </p:nvCxnSpPr>
          <p:spPr bwMode="auto">
            <a:xfrm>
              <a:off x="6328" y="6958"/>
              <a:ext cx="1154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7956376" y="1772816"/>
            <a:ext cx="183232" cy="1919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8465633" y="1124744"/>
            <a:ext cx="49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800" b="1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dirty="0"/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1619250" y="4149080"/>
            <a:ext cx="752475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FR" i="1" dirty="0" smtClean="0">
                <a:cs typeface="Calibri" pitchFamily="34" charset="0"/>
              </a:rPr>
              <a:t>- Fonction d’onde = </a:t>
            </a:r>
            <a:r>
              <a:rPr lang="fr-FR" b="1" i="1" u="sng" dirty="0" smtClean="0">
                <a:cs typeface="Calibri" pitchFamily="34" charset="0"/>
              </a:rPr>
              <a:t>orbitale atomique </a:t>
            </a:r>
            <a:r>
              <a:rPr lang="fr-FR" b="1" u="sng" dirty="0" smtClean="0">
                <a:cs typeface="Calibri" pitchFamily="34" charset="0"/>
              </a:rPr>
              <a:t>(OA) </a:t>
            </a:r>
            <a:r>
              <a:rPr lang="fr-FR" i="1" dirty="0" smtClean="0">
                <a:cs typeface="Calibri" pitchFamily="34" charset="0"/>
              </a:rPr>
              <a:t>;</a:t>
            </a:r>
          </a:p>
          <a:p>
            <a:pPr eaLnBrk="0" hangingPunct="0"/>
            <a:r>
              <a:rPr lang="fr-FR" i="1" dirty="0" smtClean="0">
                <a:cs typeface="Calibri" pitchFamily="34" charset="0"/>
              </a:rPr>
              <a:t>- Position de l’électron pas connue avec précision, contrairement à son énergie.</a:t>
            </a:r>
            <a:endParaRPr lang="fr-FR" dirty="0"/>
          </a:p>
        </p:txBody>
      </p:sp>
      <p:pic>
        <p:nvPicPr>
          <p:cNvPr id="4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105925"/>
            <a:ext cx="4365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0" y="486916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Les différentes orbitales atomiques possibles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4" cstate="print"/>
          <a:srcRect l="2835" t="38639" r="2194" b="50724"/>
          <a:stretch>
            <a:fillRect/>
          </a:stretch>
        </p:blipFill>
        <p:spPr bwMode="auto">
          <a:xfrm>
            <a:off x="0" y="5301208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26" t="49121" r="16860" b="38088"/>
          <a:stretch>
            <a:fillRect/>
          </a:stretch>
        </p:blipFill>
        <p:spPr bwMode="auto">
          <a:xfrm>
            <a:off x="134312" y="5867747"/>
            <a:ext cx="897158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780" grpId="0" animBg="1"/>
      <p:bldP spid="42" grpId="0"/>
      <p:bldP spid="43" grpId="0" animBg="1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771800" y="1187227"/>
            <a:ext cx="1296143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2008" y="44624"/>
            <a:ext cx="8964488" cy="16561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07504" y="44624"/>
            <a:ext cx="58326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La probabilité de trouver un électron (=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PRO-BABILITE DE PRESENCE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dans un petit volume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autour du point de coordonnées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(x, y, z)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donnée par le produit : 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y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|²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Symbol" pitchFamily="18" charset="2"/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0" y="198884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Les différentes orbitales atomiques</a:t>
            </a:r>
          </a:p>
          <a:p>
            <a:pPr indent="449263" algn="just"/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possibles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26" t="49121" r="16860" b="38088"/>
          <a:stretch>
            <a:fillRect/>
          </a:stretch>
        </p:blipFill>
        <p:spPr bwMode="auto">
          <a:xfrm>
            <a:off x="827584" y="3068960"/>
            <a:ext cx="765414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e 31"/>
          <p:cNvGrpSpPr/>
          <p:nvPr/>
        </p:nvGrpSpPr>
        <p:grpSpPr>
          <a:xfrm>
            <a:off x="6072688" y="70024"/>
            <a:ext cx="2951108" cy="2696300"/>
            <a:chOff x="6012160" y="188640"/>
            <a:chExt cx="2951108" cy="2696300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6382" t="24360" r="3851" b="26081"/>
            <a:stretch>
              <a:fillRect/>
            </a:stretch>
          </p:blipFill>
          <p:spPr bwMode="auto">
            <a:xfrm>
              <a:off x="6084168" y="188640"/>
              <a:ext cx="2879100" cy="269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0"/>
            <p:cNvSpPr/>
            <p:nvPr/>
          </p:nvSpPr>
          <p:spPr>
            <a:xfrm>
              <a:off x="6012160" y="188640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-446401" y="3861048"/>
            <a:ext cx="972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u="sng" dirty="0" smtClean="0">
                <a:ea typeface="Arial Unicode MS" pitchFamily="34" charset="-128"/>
                <a:cs typeface="Arial" pitchFamily="34" charset="0"/>
              </a:rPr>
              <a:t>Notation simplifiée</a:t>
            </a:r>
            <a:r>
              <a:rPr lang="fr-FR" sz="2000" dirty="0" smtClean="0">
                <a:ea typeface="Arial Unicode MS" pitchFamily="34" charset="-128"/>
                <a:cs typeface="Arial" pitchFamily="34" charset="0"/>
              </a:rPr>
              <a:t> :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Association d’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un chiffre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et d’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une lettre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  <a:sym typeface="Wingdings 3"/>
              </a:rPr>
              <a:t> 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  <a:sym typeface="Wingdings 3"/>
              </a:rPr>
              <a:t>4 catégories d’OA</a:t>
            </a:r>
            <a:endParaRPr kumimoji="0" lang="fr-FR" sz="2800" b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270892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Expression mathématique de la plus simple des orbitales atomiques :</a:t>
            </a:r>
            <a:endParaRPr lang="fr-FR" sz="2000" dirty="0"/>
          </a:p>
        </p:txBody>
      </p:sp>
      <p:sp>
        <p:nvSpPr>
          <p:cNvPr id="36" name="Rectangle 35"/>
          <p:cNvSpPr/>
          <p:nvPr/>
        </p:nvSpPr>
        <p:spPr>
          <a:xfrm>
            <a:off x="755576" y="4841865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- Appelé «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quantique principal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», il varie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entre 1 et 7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indique la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couche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laquelle se trouve l’e 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;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- Plus ce chiffre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plus la probabilité de trouver l’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élec-tron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loin du noyau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grande.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72008" y="4825726"/>
            <a:ext cx="8964488" cy="1944215"/>
            <a:chOff x="72008" y="4683829"/>
            <a:chExt cx="8964488" cy="2088232"/>
          </a:xfrm>
        </p:grpSpPr>
        <p:sp>
          <p:nvSpPr>
            <p:cNvPr id="34" name="Rectangle 33"/>
            <p:cNvSpPr/>
            <p:nvPr/>
          </p:nvSpPr>
          <p:spPr>
            <a:xfrm>
              <a:off x="72008" y="4683829"/>
              <a:ext cx="8964488" cy="20882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sz="2000" dirty="0" smtClean="0">
                  <a:solidFill>
                    <a:schemeClr val="tx1"/>
                  </a:solidFill>
                </a:rPr>
                <a:t> </a:t>
              </a:r>
              <a:r>
                <a:rPr lang="fr-FR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dirty="0" smtClean="0"/>
                <a:t> </a:t>
              </a:r>
              <a:endParaRPr lang="fr-FR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504" y="4715300"/>
              <a:ext cx="1558632" cy="42974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fr-FR" dirty="0" smtClean="0">
                  <a:sym typeface="Wingdings 2" pitchFamily="18" charset="2"/>
                </a:rPr>
                <a:t></a:t>
              </a:r>
              <a:r>
                <a:rPr lang="fr-FR" dirty="0" smtClean="0"/>
                <a:t> </a:t>
              </a: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</a:rPr>
                <a:t>Chiffre n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dirty="0" smtClean="0"/>
                <a:t>:</a:t>
              </a:r>
              <a:endParaRPr lang="fr-FR" sz="2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7504" y="6045294"/>
              <a:ext cx="2088232" cy="42974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fr-FR" dirty="0" smtClean="0">
                  <a:sym typeface="Wingdings 2" pitchFamily="18" charset="2"/>
                </a:rPr>
                <a:t></a:t>
              </a:r>
              <a:r>
                <a:rPr lang="fr-FR" dirty="0" smtClean="0"/>
                <a:t> </a:t>
              </a: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</a:rPr>
                <a:t>Lettre s, p, d, f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dirty="0" smtClean="0"/>
                <a:t>:</a:t>
              </a:r>
              <a:endParaRPr lang="fr-FR" sz="2000" dirty="0"/>
            </a:p>
          </p:txBody>
        </p:sp>
      </p:grp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27584" y="6105490"/>
            <a:ext cx="8316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- Elle caractérise la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forme de l’OA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indique la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sous-couche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dans laquelle se trouve l’électron.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39752" y="4246796"/>
            <a:ext cx="64807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7030A0"/>
                </a:solidFill>
              </a:rPr>
              <a:t>ns</a:t>
            </a:r>
            <a:endParaRPr lang="fr-FR" sz="28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91880" y="4246796"/>
            <a:ext cx="64807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 err="1" smtClean="0">
                <a:solidFill>
                  <a:srgbClr val="7030A0"/>
                </a:solidFill>
              </a:rPr>
              <a:t>np</a:t>
            </a:r>
            <a:endParaRPr lang="fr-FR" sz="2800" b="1" dirty="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4008" y="4246796"/>
            <a:ext cx="64807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 err="1" smtClean="0">
                <a:solidFill>
                  <a:srgbClr val="7030A0"/>
                </a:solidFill>
              </a:rPr>
              <a:t>nd</a:t>
            </a:r>
            <a:endParaRPr lang="fr-FR" sz="2800" b="1" dirty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6136" y="4246796"/>
            <a:ext cx="64807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7030A0"/>
                </a:solidFill>
              </a:rPr>
              <a:t>nf</a:t>
            </a:r>
            <a:endParaRPr lang="fr-FR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rtrait - Démocrite - Collections des musé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rcRect l="11091" t="7355" r="9526" b="8422"/>
          <a:stretch>
            <a:fillRect/>
          </a:stretch>
        </p:blipFill>
        <p:spPr bwMode="auto">
          <a:xfrm>
            <a:off x="251520" y="188640"/>
            <a:ext cx="1800200" cy="2160240"/>
          </a:xfrm>
          <a:prstGeom prst="rect">
            <a:avLst/>
          </a:prstGeom>
          <a:noFill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496" y="2420888"/>
            <a:ext cx="2232247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DEMOCRITE</a:t>
            </a:r>
            <a:endParaRPr kumimoji="0" lang="fr-FR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-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 460 ; - 370 )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2987824" y="116632"/>
            <a:ext cx="3744416" cy="1224136"/>
            <a:chOff x="2987824" y="116632"/>
            <a:chExt cx="3744416" cy="1224136"/>
          </a:xfrm>
        </p:grpSpPr>
        <p:sp>
          <p:nvSpPr>
            <p:cNvPr id="14" name="Pensées 13"/>
            <p:cNvSpPr/>
            <p:nvPr/>
          </p:nvSpPr>
          <p:spPr>
            <a:xfrm>
              <a:off x="2987824" y="116632"/>
              <a:ext cx="3744416" cy="1224136"/>
            </a:xfrm>
            <a:prstGeom prst="cloudCallout">
              <a:avLst>
                <a:gd name="adj1" fmla="val -69056"/>
                <a:gd name="adj2" fmla="val 161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275856" y="260648"/>
              <a:ext cx="31683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Matière = petites particules « </a:t>
              </a:r>
              <a:r>
                <a:rPr lang="fr-FR" sz="2200" dirty="0" err="1" smtClean="0">
                  <a:latin typeface="Arial" pitchFamily="34" charset="0"/>
                  <a:cs typeface="Arial" pitchFamily="34" charset="0"/>
                </a:rPr>
                <a:t>atomos</a:t>
              </a:r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 »</a:t>
              </a:r>
              <a:endParaRPr lang="fr-FR" sz="2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172" name="Picture 4" descr="http://upload.wikimedia.org/wikipedia/commons/thumb/d/d4/John_Dalton_by_Charles_Turner.jpg/220px-John_Dalton_by_Charles_Turner.jpg"/>
          <p:cNvPicPr>
            <a:picLocks noChangeAspect="1" noChangeArrowheads="1"/>
          </p:cNvPicPr>
          <p:nvPr/>
        </p:nvPicPr>
        <p:blipFill>
          <a:blip r:embed="rId3" cstate="print"/>
          <a:srcRect l="24054" t="11117" r="17528" b="33295"/>
          <a:stretch>
            <a:fillRect/>
          </a:stretch>
        </p:blipFill>
        <p:spPr bwMode="auto">
          <a:xfrm>
            <a:off x="7092280" y="980728"/>
            <a:ext cx="1728192" cy="2033167"/>
          </a:xfrm>
          <a:prstGeom prst="rect">
            <a:avLst/>
          </a:prstGeom>
          <a:noFill/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876256" y="3068960"/>
            <a:ext cx="2232247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John DALTON</a:t>
            </a:r>
            <a:endParaRPr kumimoji="0" lang="fr-FR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( 1766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 ; 1844 )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2555776" y="1772816"/>
            <a:ext cx="3744416" cy="1440160"/>
            <a:chOff x="2555776" y="1772816"/>
            <a:chExt cx="3744416" cy="1440160"/>
          </a:xfrm>
        </p:grpSpPr>
        <p:sp>
          <p:nvSpPr>
            <p:cNvPr id="19" name="Pensées 18"/>
            <p:cNvSpPr/>
            <p:nvPr/>
          </p:nvSpPr>
          <p:spPr>
            <a:xfrm>
              <a:off x="2555776" y="1772816"/>
              <a:ext cx="3744416" cy="1440160"/>
            </a:xfrm>
            <a:prstGeom prst="cloudCallout">
              <a:avLst>
                <a:gd name="adj1" fmla="val 68193"/>
                <a:gd name="adj2" fmla="val -3205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843808" y="1916832"/>
              <a:ext cx="31683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Matière = atomes indivisibles de différentes masses</a:t>
              </a:r>
              <a:endParaRPr lang="fr-FR" sz="2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4" name="Picture 2" descr="http://www.larousse.fr/encyclopedie/data/images/1004603-Sir_Joseph_John_Thom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51722"/>
            <a:ext cx="1512168" cy="2009526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7504" y="5733256"/>
            <a:ext cx="252028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Joseph THOMSON</a:t>
            </a:r>
            <a:endParaRPr kumimoji="0" lang="fr-FR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aseline="0" dirty="0" smtClean="0">
                <a:latin typeface="Comic Sans MS" pitchFamily="66" charset="0"/>
                <a:cs typeface="Arial" pitchFamily="34" charset="0"/>
              </a:rPr>
              <a:t>( 1856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; 1940)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2843808" y="3861048"/>
            <a:ext cx="3240360" cy="1296144"/>
            <a:chOff x="2843808" y="3861048"/>
            <a:chExt cx="3240360" cy="1296144"/>
          </a:xfrm>
        </p:grpSpPr>
        <p:sp>
          <p:nvSpPr>
            <p:cNvPr id="13" name="Pensées 12"/>
            <p:cNvSpPr/>
            <p:nvPr/>
          </p:nvSpPr>
          <p:spPr>
            <a:xfrm>
              <a:off x="2843808" y="3861048"/>
              <a:ext cx="3168352" cy="1296144"/>
            </a:xfrm>
            <a:prstGeom prst="cloudCallout">
              <a:avLst>
                <a:gd name="adj1" fmla="val -69056"/>
                <a:gd name="adj2" fmla="val 161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915816" y="4077072"/>
              <a:ext cx="31683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Théorie du « pain </a:t>
              </a:r>
            </a:p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aux raisins »</a:t>
              </a:r>
              <a:endParaRPr lang="fr-FR" sz="2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6" name="Picture 4" descr="http://www.clg-nenuphars-breval.ac-versailles.fr/local/cache-vignettes/L151xH155/atome_thompson-e202c.jpg?15904261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365104"/>
            <a:ext cx="2232248" cy="2291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-161742" y="-27384"/>
            <a:ext cx="76663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Pour simplifier,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on note les OA en associant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un chiffre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et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une lettre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Arial" pitchFamily="34" charset="0"/>
              </a:rPr>
              <a:t>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008" y="313606"/>
            <a:ext cx="8964488" cy="64277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04946" y="332656"/>
            <a:ext cx="158673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Chiffre 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36" name="Rectangle 35"/>
          <p:cNvSpPr/>
          <p:nvPr/>
        </p:nvSpPr>
        <p:spPr>
          <a:xfrm>
            <a:off x="899592" y="332656"/>
            <a:ext cx="8244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-  Appelé «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quantique principal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», il varie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entre 1 et 7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indique la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couche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laquelle se trouve l’e 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; 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- Plus ce chiffre est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plus la probabilité de trouver l’</a:t>
            </a:r>
            <a:r>
              <a:rPr lang="fr-FR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élec-tron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loin du noyau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grande.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5496" y="1628800"/>
            <a:ext cx="208823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Lettre s, p, d, f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971600" y="1628800"/>
            <a:ext cx="81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- Elle caractérise la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forme de l’OA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et indique la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sous-couche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dans laquelle se trouve l’électron.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43608" y="2276872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- Cette forme matérialise le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volume autour du noyau dans lequel on a une certaine probabilité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par exemple 95% de chance,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 trouver l’électron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3284984"/>
            <a:ext cx="9519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z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50317" t="24360" r="23696" b="37841"/>
          <a:stretch>
            <a:fillRect/>
          </a:stretch>
        </p:blipFill>
        <p:spPr bwMode="auto">
          <a:xfrm>
            <a:off x="251520" y="3717032"/>
            <a:ext cx="20242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50317" t="24360" r="23696" b="37841"/>
          <a:stretch>
            <a:fillRect/>
          </a:stretch>
        </p:blipFill>
        <p:spPr bwMode="auto">
          <a:xfrm>
            <a:off x="2411760" y="3717032"/>
            <a:ext cx="20242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50317" t="24360" r="23696" b="37841"/>
          <a:stretch>
            <a:fillRect/>
          </a:stretch>
        </p:blipFill>
        <p:spPr bwMode="auto">
          <a:xfrm>
            <a:off x="4716016" y="3717032"/>
            <a:ext cx="20242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50317" t="24360" r="23696" b="37841"/>
          <a:stretch>
            <a:fillRect/>
          </a:stretch>
        </p:blipFill>
        <p:spPr bwMode="auto">
          <a:xfrm>
            <a:off x="6867239" y="3717032"/>
            <a:ext cx="20242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Ellipse 23"/>
          <p:cNvSpPr/>
          <p:nvPr/>
        </p:nvSpPr>
        <p:spPr>
          <a:xfrm>
            <a:off x="755576" y="4293096"/>
            <a:ext cx="648072" cy="648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4879082" y="4427587"/>
            <a:ext cx="1303982" cy="419447"/>
            <a:chOff x="5707" y="12509"/>
            <a:chExt cx="1714" cy="433"/>
          </a:xfrm>
        </p:grpSpPr>
        <p:sp>
          <p:nvSpPr>
            <p:cNvPr id="34820" name="Oval 4"/>
            <p:cNvSpPr>
              <a:spLocks noChangeArrowheads="1"/>
            </p:cNvSpPr>
            <p:nvPr/>
          </p:nvSpPr>
          <p:spPr bwMode="auto">
            <a:xfrm>
              <a:off x="6566" y="12509"/>
              <a:ext cx="855" cy="433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21" name="Oval 5"/>
            <p:cNvSpPr>
              <a:spLocks noChangeArrowheads="1"/>
            </p:cNvSpPr>
            <p:nvPr/>
          </p:nvSpPr>
          <p:spPr bwMode="auto">
            <a:xfrm>
              <a:off x="5707" y="12509"/>
              <a:ext cx="859" cy="433"/>
            </a:xfrm>
            <a:prstGeom prst="ellipse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4822" name="Group 6"/>
          <p:cNvGrpSpPr>
            <a:grpSpLocks/>
          </p:cNvGrpSpPr>
          <p:nvPr/>
        </p:nvGrpSpPr>
        <p:grpSpPr bwMode="auto">
          <a:xfrm rot="5400000">
            <a:off x="7118436" y="4473947"/>
            <a:ext cx="1153789" cy="360040"/>
            <a:chOff x="5707" y="12509"/>
            <a:chExt cx="1714" cy="433"/>
          </a:xfrm>
        </p:grpSpPr>
        <p:sp>
          <p:nvSpPr>
            <p:cNvPr id="34823" name="Oval 7"/>
            <p:cNvSpPr>
              <a:spLocks noChangeArrowheads="1"/>
            </p:cNvSpPr>
            <p:nvPr/>
          </p:nvSpPr>
          <p:spPr bwMode="auto">
            <a:xfrm>
              <a:off x="6566" y="12509"/>
              <a:ext cx="855" cy="433"/>
            </a:xfrm>
            <a:prstGeom prst="ellipse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auto">
            <a:xfrm>
              <a:off x="5707" y="12509"/>
              <a:ext cx="859" cy="433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4825" name="Group 9"/>
          <p:cNvGrpSpPr>
            <a:grpSpLocks/>
          </p:cNvGrpSpPr>
          <p:nvPr/>
        </p:nvGrpSpPr>
        <p:grpSpPr bwMode="auto">
          <a:xfrm rot="8032602">
            <a:off x="2700931" y="4474737"/>
            <a:ext cx="1101083" cy="339803"/>
            <a:chOff x="5707" y="12509"/>
            <a:chExt cx="1714" cy="433"/>
          </a:xfrm>
        </p:grpSpPr>
        <p:sp>
          <p:nvSpPr>
            <p:cNvPr id="34826" name="Oval 10"/>
            <p:cNvSpPr>
              <a:spLocks noChangeArrowheads="1"/>
            </p:cNvSpPr>
            <p:nvPr/>
          </p:nvSpPr>
          <p:spPr bwMode="auto">
            <a:xfrm>
              <a:off x="6566" y="12509"/>
              <a:ext cx="855" cy="433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27" name="Oval 11"/>
            <p:cNvSpPr>
              <a:spLocks noChangeArrowheads="1"/>
            </p:cNvSpPr>
            <p:nvPr/>
          </p:nvSpPr>
          <p:spPr bwMode="auto">
            <a:xfrm>
              <a:off x="5707" y="12509"/>
              <a:ext cx="859" cy="433"/>
            </a:xfrm>
            <a:prstGeom prst="ellipse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179512" y="5301208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(sphère centrée sur le noyau)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11760" y="530120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(deux sous-volumes de symétrie cylindrique le long d’une direction particulière)</a:t>
            </a:r>
            <a:endParaRPr lang="fr-FR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9552" y="5949280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Pour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valeur de </a:t>
            </a:r>
            <a:r>
              <a:rPr lang="fr-FR" sz="24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donnée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il existe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 d’OA « 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types d’OA « </a:t>
            </a:r>
            <a:r>
              <a:rPr lang="fr-FR" sz="20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types d’OA « </a:t>
            </a:r>
            <a:r>
              <a:rPr lang="fr-FR" sz="20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types d’OA « 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3284984"/>
            <a:ext cx="8784976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24" grpId="0" animBg="1"/>
      <p:bldP spid="34828" grpId="0"/>
      <p:bldP spid="39" grpId="0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2" cstate="print"/>
          <a:srcRect l="76544" t="30160" r="3611" b="22801"/>
          <a:stretch>
            <a:fillRect/>
          </a:stretch>
        </p:blipFill>
        <p:spPr bwMode="auto">
          <a:xfrm>
            <a:off x="6994564" y="4236564"/>
            <a:ext cx="1944216" cy="25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72008" y="79349"/>
            <a:ext cx="8964488" cy="41044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107504" y="44624"/>
            <a:ext cx="208823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Lettre s, p, d, f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475656" y="44624"/>
            <a:ext cx="7668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- Elle caractérise la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forme de l’OA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: elle indique la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sous-couche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dans laquelle se trouve l’électron.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75656" y="654596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- Cette forme matérialise le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volume autour du noyau dans lequel on a une certaine probabilité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par exemple 95% de chance,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 trouver l’électron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628800"/>
            <a:ext cx="9519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de type « 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</a:t>
            </a:r>
            <a:r>
              <a:rPr kumimoji="0" lang="fr-FR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z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4248139"/>
            <a:ext cx="680424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Les différentes associations « chiffre » / « lettre » possibles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4608179"/>
            <a:ext cx="7092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outes les associations ne sont pas possibles ; en particulier 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6300" y="4921919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existent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_____________________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n’existent qu’à partir de la couche __ 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n’existent qu’à partir de la couche __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n’existent qu’à partir de la couche __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6185896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Ainsi, les seules OA qui existent sont celles mentionnées dans le tableau ci-contre.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189715" y="4921919"/>
            <a:ext cx="33843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toutes les couches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5880999" y="5243859"/>
            <a:ext cx="540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5889507" y="5541416"/>
            <a:ext cx="540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5807403" y="5866531"/>
            <a:ext cx="540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Groupe 75"/>
          <p:cNvGrpSpPr/>
          <p:nvPr/>
        </p:nvGrpSpPr>
        <p:grpSpPr>
          <a:xfrm>
            <a:off x="7452322" y="4273369"/>
            <a:ext cx="504054" cy="340661"/>
            <a:chOff x="7452322" y="4273369"/>
            <a:chExt cx="504054" cy="340661"/>
          </a:xfrm>
        </p:grpSpPr>
        <p:cxnSp>
          <p:nvCxnSpPr>
            <p:cNvPr id="45" name="Connecteur droit 44"/>
            <p:cNvCxnSpPr/>
            <p:nvPr/>
          </p:nvCxnSpPr>
          <p:spPr>
            <a:xfrm flipV="1">
              <a:off x="7502784" y="4273369"/>
              <a:ext cx="393160" cy="340661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flipH="1" flipV="1">
              <a:off x="7452322" y="4293096"/>
              <a:ext cx="504054" cy="288032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/>
          <p:cNvGrpSpPr/>
          <p:nvPr/>
        </p:nvGrpSpPr>
        <p:grpSpPr>
          <a:xfrm>
            <a:off x="8002676" y="4250697"/>
            <a:ext cx="477527" cy="331952"/>
            <a:chOff x="7452320" y="4005064"/>
            <a:chExt cx="522058" cy="432048"/>
          </a:xfrm>
        </p:grpSpPr>
        <p:cxnSp>
          <p:nvCxnSpPr>
            <p:cNvPr id="53" name="Connecteur droit 52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>
            <a:off x="8506732" y="4250697"/>
            <a:ext cx="477527" cy="331952"/>
            <a:chOff x="7452320" y="4005064"/>
            <a:chExt cx="522058" cy="432048"/>
          </a:xfrm>
        </p:grpSpPr>
        <p:cxnSp>
          <p:nvCxnSpPr>
            <p:cNvPr id="56" name="Connecteur droit 55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/>
          <p:cNvGrpSpPr/>
          <p:nvPr/>
        </p:nvGrpSpPr>
        <p:grpSpPr>
          <a:xfrm>
            <a:off x="8002676" y="4645462"/>
            <a:ext cx="477527" cy="331952"/>
            <a:chOff x="7452320" y="4005064"/>
            <a:chExt cx="522058" cy="432048"/>
          </a:xfrm>
        </p:grpSpPr>
        <p:cxnSp>
          <p:nvCxnSpPr>
            <p:cNvPr id="59" name="Connecteur droit 58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 60"/>
          <p:cNvGrpSpPr/>
          <p:nvPr/>
        </p:nvGrpSpPr>
        <p:grpSpPr>
          <a:xfrm>
            <a:off x="8483582" y="4622312"/>
            <a:ext cx="477527" cy="331952"/>
            <a:chOff x="7452320" y="4005064"/>
            <a:chExt cx="522058" cy="432048"/>
          </a:xfrm>
        </p:grpSpPr>
        <p:cxnSp>
          <p:nvCxnSpPr>
            <p:cNvPr id="62" name="Connecteur droit 61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e 63"/>
          <p:cNvGrpSpPr/>
          <p:nvPr/>
        </p:nvGrpSpPr>
        <p:grpSpPr>
          <a:xfrm>
            <a:off x="8462990" y="5005502"/>
            <a:ext cx="477527" cy="331952"/>
            <a:chOff x="7452320" y="4005064"/>
            <a:chExt cx="522058" cy="432048"/>
          </a:xfrm>
        </p:grpSpPr>
        <p:cxnSp>
          <p:nvCxnSpPr>
            <p:cNvPr id="65" name="Connecteur droit 64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22680" t="51239" r="59692" b="24401"/>
          <a:stretch>
            <a:fillRect/>
          </a:stretch>
        </p:blipFill>
        <p:spPr bwMode="auto">
          <a:xfrm>
            <a:off x="179512" y="1988840"/>
            <a:ext cx="1944216" cy="151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/>
          <a:srcRect l="40308" t="51239" r="5501" b="24401"/>
          <a:stretch>
            <a:fillRect/>
          </a:stretch>
        </p:blipFill>
        <p:spPr bwMode="auto">
          <a:xfrm>
            <a:off x="2699792" y="1988840"/>
            <a:ext cx="5976664" cy="151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68"/>
          <p:cNvSpPr/>
          <p:nvPr/>
        </p:nvSpPr>
        <p:spPr>
          <a:xfrm>
            <a:off x="395536" y="3429000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Pour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valeur de </a:t>
            </a:r>
            <a:r>
              <a:rPr lang="fr-FR" sz="24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donnée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il existe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 d’OA « 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types d’OA « </a:t>
            </a:r>
            <a:r>
              <a:rPr lang="fr-FR" sz="20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types d’OA « </a:t>
            </a:r>
            <a:r>
              <a:rPr lang="fr-FR" sz="20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lang="fr-FR" sz="20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types d’OA « 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79512" y="1628800"/>
            <a:ext cx="8784976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8" grpId="0"/>
      <p:bldP spid="35850" grpId="0"/>
      <p:bldP spid="40" grpId="0"/>
      <p:bldP spid="35842" grpId="0"/>
      <p:bldP spid="41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-27384"/>
            <a:ext cx="680424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Les différentes associations « chiffre » / « lettre » possibles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32656"/>
            <a:ext cx="7092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outes les associations ne sont pas possibles ;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69269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existent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_____________________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n’existent qu’à partir de la couche __ 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n’existent qu’à partir de la couche __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 les OA de type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 n’existent qu’à partir de la couche __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2060848"/>
            <a:ext cx="6444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Ainsi, les seules OA qui existent sont celles mentionnées dans le tableau ci-contre.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131840" y="692696"/>
            <a:ext cx="33843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toutes les couches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5823124" y="1014636"/>
            <a:ext cx="540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5831632" y="1312193"/>
            <a:ext cx="540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5749528" y="1637308"/>
            <a:ext cx="540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2" cstate="print"/>
          <a:srcRect l="76544" t="30160" r="3611" b="22801"/>
          <a:stretch>
            <a:fillRect/>
          </a:stretch>
        </p:blipFill>
        <p:spPr bwMode="auto">
          <a:xfrm>
            <a:off x="6948264" y="-27384"/>
            <a:ext cx="20522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51"/>
          <p:cNvGrpSpPr/>
          <p:nvPr/>
        </p:nvGrpSpPr>
        <p:grpSpPr>
          <a:xfrm>
            <a:off x="7984951" y="38100"/>
            <a:ext cx="504056" cy="360040"/>
            <a:chOff x="7452320" y="4005064"/>
            <a:chExt cx="522058" cy="432048"/>
          </a:xfrm>
        </p:grpSpPr>
        <p:cxnSp>
          <p:nvCxnSpPr>
            <p:cNvPr id="53" name="Connecteur droit 52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54"/>
          <p:cNvGrpSpPr/>
          <p:nvPr/>
        </p:nvGrpSpPr>
        <p:grpSpPr>
          <a:xfrm>
            <a:off x="8489007" y="38100"/>
            <a:ext cx="504056" cy="360040"/>
            <a:chOff x="7452320" y="4005064"/>
            <a:chExt cx="522058" cy="432048"/>
          </a:xfrm>
        </p:grpSpPr>
        <p:cxnSp>
          <p:nvCxnSpPr>
            <p:cNvPr id="56" name="Connecteur droit 55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57"/>
          <p:cNvGrpSpPr/>
          <p:nvPr/>
        </p:nvGrpSpPr>
        <p:grpSpPr>
          <a:xfrm>
            <a:off x="7984951" y="398140"/>
            <a:ext cx="504056" cy="360040"/>
            <a:chOff x="7452320" y="4005064"/>
            <a:chExt cx="522058" cy="432048"/>
          </a:xfrm>
        </p:grpSpPr>
        <p:cxnSp>
          <p:nvCxnSpPr>
            <p:cNvPr id="59" name="Connecteur droit 58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60"/>
          <p:cNvGrpSpPr/>
          <p:nvPr/>
        </p:nvGrpSpPr>
        <p:grpSpPr>
          <a:xfrm>
            <a:off x="8489007" y="398140"/>
            <a:ext cx="504056" cy="360040"/>
            <a:chOff x="7452320" y="4005064"/>
            <a:chExt cx="522058" cy="432048"/>
          </a:xfrm>
        </p:grpSpPr>
        <p:cxnSp>
          <p:nvCxnSpPr>
            <p:cNvPr id="62" name="Connecteur droit 61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63"/>
          <p:cNvGrpSpPr/>
          <p:nvPr/>
        </p:nvGrpSpPr>
        <p:grpSpPr>
          <a:xfrm>
            <a:off x="8561015" y="758180"/>
            <a:ext cx="504056" cy="360040"/>
            <a:chOff x="7452320" y="4005064"/>
            <a:chExt cx="522058" cy="432048"/>
          </a:xfrm>
        </p:grpSpPr>
        <p:cxnSp>
          <p:nvCxnSpPr>
            <p:cNvPr id="65" name="Connecteur droit 64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51"/>
          <p:cNvGrpSpPr/>
          <p:nvPr/>
        </p:nvGrpSpPr>
        <p:grpSpPr>
          <a:xfrm>
            <a:off x="7452320" y="0"/>
            <a:ext cx="504056" cy="360040"/>
            <a:chOff x="7452320" y="4005064"/>
            <a:chExt cx="522058" cy="432048"/>
          </a:xfrm>
        </p:grpSpPr>
        <p:cxnSp>
          <p:nvCxnSpPr>
            <p:cNvPr id="51" name="Connecteur droit 50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2924944"/>
            <a:ext cx="91440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Nombre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maximum</a:t>
            </a:r>
            <a:r>
              <a:rPr kumimoji="0" lang="fr-FR" sz="16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d’</a:t>
            </a:r>
            <a:r>
              <a:rPr lang="fr-FR" sz="20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électrons</a:t>
            </a:r>
            <a:r>
              <a:rPr lang="fr-FR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dans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les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sous-couches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«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ns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»,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«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np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»,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«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nd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»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et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«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nf</a:t>
            </a:r>
            <a:r>
              <a:rPr kumimoji="0" lang="fr-F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»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335699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Une OA ne peut contenir que ________________________. Mais comme pour une valeur de « </a:t>
            </a:r>
            <a:r>
              <a:rPr lang="fr-FR" sz="2000" b="1" i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 donnée, il existe </a:t>
            </a:r>
            <a:r>
              <a:rPr lang="fr-FR" sz="20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1 orbitale « </a:t>
            </a:r>
            <a:r>
              <a:rPr lang="fr-FR" sz="2000" b="1" i="1" dirty="0" smtClean="0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ns</a:t>
            </a:r>
            <a:r>
              <a:rPr lang="fr-FR" sz="20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, 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3 orbitales « </a:t>
            </a:r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np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, </a:t>
            </a:r>
            <a:r>
              <a:rPr lang="fr-FR" sz="2000" b="1" dirty="0" smtClean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5 orbitales « </a:t>
            </a:r>
            <a:r>
              <a:rPr lang="fr-FR" sz="2000" b="1" i="1" dirty="0" err="1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nd</a:t>
            </a:r>
            <a:r>
              <a:rPr lang="fr-FR" sz="2000" b="1" dirty="0" smtClean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et 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7 orbitales « </a:t>
            </a:r>
            <a:r>
              <a:rPr lang="fr-FR" sz="2000" b="1" i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nf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, on en déduit le nombre maximum d’électrons possibles dans chaque sous-couche :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329196" y="3338324"/>
            <a:ext cx="33843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électrons au maximum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0" y="5775647"/>
            <a:ext cx="507605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Ordre énergétique des orbitales atomiques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610549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Les orbitales atomiques sont données par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ordre croissant d’énergie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si on suit le trajet indiqué par les flèches tracées sur le tableau 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 flipH="1">
            <a:off x="6732240" y="0"/>
            <a:ext cx="720080" cy="548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H="1">
            <a:off x="6732240" y="404664"/>
            <a:ext cx="720080" cy="548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flipH="1">
            <a:off x="6732240" y="404664"/>
            <a:ext cx="122413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H="1">
            <a:off x="6732240" y="768896"/>
            <a:ext cx="122413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>
            <a:off x="6732240" y="764704"/>
            <a:ext cx="180020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H="1">
            <a:off x="6732240" y="1196752"/>
            <a:ext cx="1728192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H="1">
            <a:off x="6732240" y="1196752"/>
            <a:ext cx="2232248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6372200" y="260648"/>
            <a:ext cx="6031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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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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</a:t>
            </a:r>
            <a:endParaRPr lang="fr-FR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5375662" y="6418611"/>
            <a:ext cx="404402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1s, 2s, 2p, 3s, 3p, 4s, 3d, 4p …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339752" y="4277856"/>
            <a:ext cx="3369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# 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Sous-couche « 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ns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 ______ </a:t>
            </a:r>
            <a:endParaRPr lang="fr-FR" dirty="0"/>
          </a:p>
        </p:txBody>
      </p:sp>
      <p:sp>
        <p:nvSpPr>
          <p:cNvPr id="75" name="Rectangle 74"/>
          <p:cNvSpPr/>
          <p:nvPr/>
        </p:nvSpPr>
        <p:spPr>
          <a:xfrm>
            <a:off x="2339568" y="4645516"/>
            <a:ext cx="3402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# 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Sous-couche « </a:t>
            </a:r>
            <a:r>
              <a:rPr lang="fr-FR" sz="2000" b="1" i="1" u="sng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np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 ______ </a:t>
            </a:r>
            <a:endParaRPr lang="fr-FR" dirty="0"/>
          </a:p>
        </p:txBody>
      </p:sp>
      <p:sp>
        <p:nvSpPr>
          <p:cNvPr id="78" name="Rectangle 77"/>
          <p:cNvSpPr/>
          <p:nvPr/>
        </p:nvSpPr>
        <p:spPr>
          <a:xfrm>
            <a:off x="2331948" y="5013176"/>
            <a:ext cx="3402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# 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Sous-couche « </a:t>
            </a:r>
            <a:r>
              <a:rPr lang="fr-FR" sz="2000" b="1" i="1" u="sng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nd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 ______ </a:t>
            </a:r>
            <a:endParaRPr lang="fr-FR" dirty="0"/>
          </a:p>
        </p:txBody>
      </p:sp>
      <p:sp>
        <p:nvSpPr>
          <p:cNvPr id="81" name="Rectangle 80"/>
          <p:cNvSpPr/>
          <p:nvPr/>
        </p:nvSpPr>
        <p:spPr>
          <a:xfrm>
            <a:off x="2332132" y="5388456"/>
            <a:ext cx="3369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# 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Sous-couche « 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nf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 ______ </a:t>
            </a:r>
            <a:endParaRPr lang="fr-FR" dirty="0"/>
          </a:p>
        </p:txBody>
      </p:sp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4716016" y="4293096"/>
            <a:ext cx="7920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2"/>
          <p:cNvSpPr>
            <a:spLocks noChangeArrowheads="1"/>
          </p:cNvSpPr>
          <p:nvPr/>
        </p:nvSpPr>
        <p:spPr bwMode="auto">
          <a:xfrm>
            <a:off x="4788024" y="4653136"/>
            <a:ext cx="7920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6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4788024" y="5013176"/>
            <a:ext cx="9361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10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4716016" y="5373216"/>
            <a:ext cx="9361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14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animBg="1"/>
      <p:bldP spid="55" grpId="0"/>
      <p:bldP spid="58" grpId="0"/>
      <p:bldP spid="69" grpId="0" animBg="1"/>
      <p:bldP spid="36867" grpId="0"/>
      <p:bldP spid="83" grpId="0"/>
      <p:bldP spid="70" grpId="0"/>
      <p:bldP spid="72" grpId="0"/>
      <p:bldP spid="75" grpId="0"/>
      <p:bldP spid="78" grpId="0"/>
      <p:bldP spid="81" grpId="0"/>
      <p:bldP spid="82" grpId="0"/>
      <p:bldP spid="86" grpId="0"/>
      <p:bldP spid="87" grpId="0"/>
      <p:bldP spid="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2" cstate="print"/>
          <a:srcRect l="76544" t="30160" r="3611" b="22801"/>
          <a:stretch>
            <a:fillRect/>
          </a:stretch>
        </p:blipFill>
        <p:spPr bwMode="auto">
          <a:xfrm>
            <a:off x="6948264" y="-27384"/>
            <a:ext cx="20522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51"/>
          <p:cNvGrpSpPr/>
          <p:nvPr/>
        </p:nvGrpSpPr>
        <p:grpSpPr>
          <a:xfrm>
            <a:off x="7984951" y="38100"/>
            <a:ext cx="504056" cy="360040"/>
            <a:chOff x="7452320" y="4005064"/>
            <a:chExt cx="522058" cy="432048"/>
          </a:xfrm>
        </p:grpSpPr>
        <p:cxnSp>
          <p:nvCxnSpPr>
            <p:cNvPr id="53" name="Connecteur droit 52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54"/>
          <p:cNvGrpSpPr/>
          <p:nvPr/>
        </p:nvGrpSpPr>
        <p:grpSpPr>
          <a:xfrm>
            <a:off x="8489007" y="38100"/>
            <a:ext cx="504056" cy="360040"/>
            <a:chOff x="7452320" y="4005064"/>
            <a:chExt cx="522058" cy="432048"/>
          </a:xfrm>
        </p:grpSpPr>
        <p:cxnSp>
          <p:nvCxnSpPr>
            <p:cNvPr id="56" name="Connecteur droit 55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57"/>
          <p:cNvGrpSpPr/>
          <p:nvPr/>
        </p:nvGrpSpPr>
        <p:grpSpPr>
          <a:xfrm>
            <a:off x="7984951" y="398140"/>
            <a:ext cx="504056" cy="360040"/>
            <a:chOff x="7452320" y="4005064"/>
            <a:chExt cx="522058" cy="432048"/>
          </a:xfrm>
        </p:grpSpPr>
        <p:cxnSp>
          <p:nvCxnSpPr>
            <p:cNvPr id="59" name="Connecteur droit 58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60"/>
          <p:cNvGrpSpPr/>
          <p:nvPr/>
        </p:nvGrpSpPr>
        <p:grpSpPr>
          <a:xfrm>
            <a:off x="8489007" y="398140"/>
            <a:ext cx="504056" cy="360040"/>
            <a:chOff x="7452320" y="4005064"/>
            <a:chExt cx="522058" cy="432048"/>
          </a:xfrm>
        </p:grpSpPr>
        <p:cxnSp>
          <p:nvCxnSpPr>
            <p:cNvPr id="62" name="Connecteur droit 61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63"/>
          <p:cNvGrpSpPr/>
          <p:nvPr/>
        </p:nvGrpSpPr>
        <p:grpSpPr>
          <a:xfrm>
            <a:off x="8561015" y="758180"/>
            <a:ext cx="504056" cy="360040"/>
            <a:chOff x="7452320" y="4005064"/>
            <a:chExt cx="522058" cy="432048"/>
          </a:xfrm>
        </p:grpSpPr>
        <p:cxnSp>
          <p:nvCxnSpPr>
            <p:cNvPr id="65" name="Connecteur droit 64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51"/>
          <p:cNvGrpSpPr/>
          <p:nvPr/>
        </p:nvGrpSpPr>
        <p:grpSpPr>
          <a:xfrm>
            <a:off x="7452320" y="0"/>
            <a:ext cx="504056" cy="360040"/>
            <a:chOff x="7452320" y="4005064"/>
            <a:chExt cx="522058" cy="432048"/>
          </a:xfrm>
        </p:grpSpPr>
        <p:cxnSp>
          <p:nvCxnSpPr>
            <p:cNvPr id="51" name="Connecteur droit 50"/>
            <p:cNvCxnSpPr/>
            <p:nvPr/>
          </p:nvCxnSpPr>
          <p:spPr>
            <a:xfrm flipV="1">
              <a:off x="7452320" y="4005064"/>
              <a:ext cx="522058" cy="43204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 flipV="1">
              <a:off x="7452320" y="4077072"/>
              <a:ext cx="504056" cy="3600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6156176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Nombre d’électrons maximum présents dans les sous-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couches « ns », « 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np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», « 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nd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» et « nf »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692696"/>
            <a:ext cx="6156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On montre qu’une OA ne peut contenir que ___________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_____________. Mais comme pour une valeur de « n » donnée, il existe </a:t>
            </a:r>
            <a:r>
              <a:rPr lang="fr-FR" sz="20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1 orbitale « ns »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, 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3 orbitales « </a:t>
            </a:r>
            <a:r>
              <a:rPr lang="fr-FR" sz="2000" b="1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np</a:t>
            </a:r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, </a:t>
            </a:r>
            <a:r>
              <a:rPr lang="fr-FR" sz="2000" b="1" dirty="0" smtClean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5 orbitales « </a:t>
            </a:r>
            <a:r>
              <a:rPr lang="fr-FR" sz="2000" b="1" dirty="0" err="1" smtClean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nd</a:t>
            </a:r>
            <a:r>
              <a:rPr lang="fr-FR" sz="2000" b="1" dirty="0" smtClean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et 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7 orbitales « nf »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, on en déduit le nombre maximum d’électrons possibles dans chaque sous-couche :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 smtClean="0">
              <a:solidFill>
                <a:prstClr val="black"/>
              </a:solidFill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0" y="980728"/>
            <a:ext cx="187220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au maximum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0" y="3789040"/>
            <a:ext cx="507605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Ordre énergétique des orbitales atomiques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 flipH="1">
            <a:off x="6732240" y="0"/>
            <a:ext cx="720080" cy="548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H="1">
            <a:off x="6732240" y="404664"/>
            <a:ext cx="720080" cy="548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flipH="1">
            <a:off x="6732240" y="404664"/>
            <a:ext cx="122413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H="1">
            <a:off x="6732240" y="768896"/>
            <a:ext cx="122413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>
            <a:off x="6732240" y="764704"/>
            <a:ext cx="180020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H="1">
            <a:off x="6732240" y="1196752"/>
            <a:ext cx="1728192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H="1">
            <a:off x="6732240" y="1196752"/>
            <a:ext cx="2232248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6372200" y="260648"/>
            <a:ext cx="6031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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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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</a:t>
            </a:r>
            <a:endParaRPr lang="fr-FR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72000" y="692696"/>
            <a:ext cx="153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électrons</a:t>
            </a:r>
            <a:endParaRPr lang="fr-FR" dirty="0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0" y="43445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Configuration électronique d’un atome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0" y="4848568"/>
            <a:ext cx="486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Règles de remplissage des OA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5208608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     Établir la configuration électronique d’un atome consiste à indiquer la répartition des électrons dans les différentes orbitales atomiques 1</a:t>
            </a:r>
            <a:r>
              <a:rPr lang="fr-FR" sz="2000" i="1" dirty="0" smtClean="0"/>
              <a:t>s</a:t>
            </a:r>
            <a:r>
              <a:rPr lang="fr-FR" sz="2000" dirty="0" smtClean="0"/>
              <a:t>, 2</a:t>
            </a:r>
            <a:r>
              <a:rPr lang="fr-FR" sz="2000" i="1" dirty="0" smtClean="0"/>
              <a:t>s</a:t>
            </a:r>
            <a:r>
              <a:rPr lang="fr-FR" sz="2000" dirty="0" smtClean="0"/>
              <a:t>, 2</a:t>
            </a:r>
            <a:r>
              <a:rPr lang="fr-FR" sz="2000" i="1" dirty="0" smtClean="0"/>
              <a:t>p</a:t>
            </a:r>
            <a:r>
              <a:rPr lang="fr-FR" sz="2000" dirty="0" smtClean="0"/>
              <a:t>, 3</a:t>
            </a:r>
            <a:r>
              <a:rPr lang="fr-FR" sz="2000" i="1" dirty="0" smtClean="0"/>
              <a:t>s</a:t>
            </a:r>
            <a:r>
              <a:rPr lang="fr-FR" sz="2000" dirty="0" smtClean="0"/>
              <a:t>, … le nombre d’électrons étant noté en exposant (</a:t>
            </a:r>
            <a:r>
              <a:rPr lang="fr-FR" sz="2000" i="1" u="sng" dirty="0" smtClean="0"/>
              <a:t>exemple</a:t>
            </a:r>
            <a:r>
              <a:rPr lang="fr-FR" sz="2000" dirty="0" smtClean="0"/>
              <a:t> : </a:t>
            </a:r>
            <a:r>
              <a:rPr lang="fr-FR" sz="2000" b="1" dirty="0" smtClean="0">
                <a:solidFill>
                  <a:srgbClr val="FF0000"/>
                </a:solidFill>
              </a:rPr>
              <a:t>1s</a:t>
            </a:r>
            <a:r>
              <a:rPr lang="fr-FR" sz="2000" b="1" baseline="30000" dirty="0" smtClean="0">
                <a:solidFill>
                  <a:srgbClr val="FF0000"/>
                </a:solidFill>
              </a:rPr>
              <a:t>2</a:t>
            </a:r>
            <a:r>
              <a:rPr lang="fr-FR" sz="2000" baseline="-25000" dirty="0" smtClean="0"/>
              <a:t> </a:t>
            </a:r>
            <a:r>
              <a:rPr lang="fr-FR" sz="2000" dirty="0" smtClean="0"/>
              <a:t>signifie que </a:t>
            </a:r>
            <a:r>
              <a:rPr lang="fr-FR" sz="2000" b="1" dirty="0" smtClean="0">
                <a:solidFill>
                  <a:srgbClr val="FF0000"/>
                </a:solidFill>
              </a:rPr>
              <a:t>2 électrons occupent l’orbitale 1s</a:t>
            </a:r>
            <a:r>
              <a:rPr lang="fr-FR" sz="2000" dirty="0" smtClean="0"/>
              <a:t>). On se limitera à écrire la </a:t>
            </a:r>
            <a:r>
              <a:rPr lang="fr-FR" sz="2000" b="1" dirty="0" smtClean="0"/>
              <a:t>configuration électronique d’un atome dans son </a:t>
            </a:r>
            <a:r>
              <a:rPr lang="fr-FR" sz="2000" b="1" u="sng" dirty="0" smtClean="0"/>
              <a:t>état fondamental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5134701" y="3814748"/>
            <a:ext cx="404402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1s, 2s, 2p, 3s, 3p, 4s, 3d, 4p …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47664" y="2228014"/>
            <a:ext cx="3369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# 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Sous-couche « 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ns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 ______ </a:t>
            </a:r>
            <a:endParaRPr lang="fr-FR" dirty="0"/>
          </a:p>
        </p:txBody>
      </p:sp>
      <p:sp>
        <p:nvSpPr>
          <p:cNvPr id="49" name="Rectangle 48"/>
          <p:cNvSpPr/>
          <p:nvPr/>
        </p:nvSpPr>
        <p:spPr>
          <a:xfrm>
            <a:off x="1547480" y="2595674"/>
            <a:ext cx="3402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# 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Sous-couche « </a:t>
            </a:r>
            <a:r>
              <a:rPr lang="fr-FR" sz="2000" b="1" i="1" u="sng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np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 ______ 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1539860" y="2963334"/>
            <a:ext cx="3402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# 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Sous-couche « </a:t>
            </a:r>
            <a:r>
              <a:rPr lang="fr-FR" sz="2000" b="1" i="1" u="sng" dirty="0" err="1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nd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 ______ 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1540044" y="3338614"/>
            <a:ext cx="3369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# 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Sous-couche « 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nf</a:t>
            </a:r>
            <a:r>
              <a:rPr lang="fr-FR" sz="2000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»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 ______ </a:t>
            </a:r>
            <a:endParaRPr lang="fr-FR" dirty="0"/>
          </a:p>
        </p:txBody>
      </p:sp>
      <p:sp>
        <p:nvSpPr>
          <p:cNvPr id="75" name="Rectangle 2"/>
          <p:cNvSpPr>
            <a:spLocks noChangeArrowheads="1"/>
          </p:cNvSpPr>
          <p:nvPr/>
        </p:nvSpPr>
        <p:spPr bwMode="auto">
          <a:xfrm>
            <a:off x="3923928" y="2243254"/>
            <a:ext cx="7920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3995936" y="2603294"/>
            <a:ext cx="7920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6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2"/>
          <p:cNvSpPr>
            <a:spLocks noChangeArrowheads="1"/>
          </p:cNvSpPr>
          <p:nvPr/>
        </p:nvSpPr>
        <p:spPr bwMode="auto">
          <a:xfrm>
            <a:off x="3995936" y="2963334"/>
            <a:ext cx="9361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10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3923928" y="3323374"/>
            <a:ext cx="9361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14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8505" t="21000" r="8303" b="41730"/>
          <a:stretch>
            <a:fillRect/>
          </a:stretch>
        </p:blipFill>
        <p:spPr bwMode="auto">
          <a:xfrm>
            <a:off x="0" y="4509120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0" y="-9939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Configuration électronique d’un atome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0" y="404664"/>
            <a:ext cx="486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Règles de remplissage des OA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76470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     Établir la configuration électronique d’un atome consiste à indiquer la répartition des électrons dans les différentes orbitales atomiques 1</a:t>
            </a:r>
            <a:r>
              <a:rPr lang="fr-FR" sz="2000" i="1" dirty="0" smtClean="0"/>
              <a:t>s</a:t>
            </a:r>
            <a:r>
              <a:rPr lang="fr-FR" sz="2000" dirty="0" smtClean="0"/>
              <a:t>, 2</a:t>
            </a:r>
            <a:r>
              <a:rPr lang="fr-FR" sz="2000" i="1" dirty="0" smtClean="0"/>
              <a:t>s</a:t>
            </a:r>
            <a:r>
              <a:rPr lang="fr-FR" sz="2000" dirty="0" smtClean="0"/>
              <a:t>, 2</a:t>
            </a:r>
            <a:r>
              <a:rPr lang="fr-FR" sz="2000" i="1" dirty="0" smtClean="0"/>
              <a:t>p</a:t>
            </a:r>
            <a:r>
              <a:rPr lang="fr-FR" sz="2000" dirty="0" smtClean="0"/>
              <a:t>, 3</a:t>
            </a:r>
            <a:r>
              <a:rPr lang="fr-FR" sz="2000" i="1" dirty="0" smtClean="0"/>
              <a:t>s</a:t>
            </a:r>
            <a:r>
              <a:rPr lang="fr-FR" sz="2000" dirty="0" smtClean="0"/>
              <a:t>, … le nombre d’électrons étant noté en exposant (</a:t>
            </a:r>
            <a:r>
              <a:rPr lang="fr-FR" sz="2000" i="1" u="sng" dirty="0" smtClean="0"/>
              <a:t>exemple</a:t>
            </a:r>
            <a:r>
              <a:rPr lang="fr-FR" sz="2000" dirty="0" smtClean="0"/>
              <a:t> : </a:t>
            </a:r>
            <a:r>
              <a:rPr lang="fr-FR" sz="2000" b="1" dirty="0" smtClean="0">
                <a:solidFill>
                  <a:srgbClr val="FF0000"/>
                </a:solidFill>
              </a:rPr>
              <a:t>1s</a:t>
            </a:r>
            <a:r>
              <a:rPr lang="fr-FR" sz="2000" b="1" baseline="30000" dirty="0" smtClean="0">
                <a:solidFill>
                  <a:srgbClr val="FF0000"/>
                </a:solidFill>
              </a:rPr>
              <a:t>2</a:t>
            </a:r>
            <a:r>
              <a:rPr lang="fr-FR" sz="2000" baseline="-25000" dirty="0" smtClean="0"/>
              <a:t> </a:t>
            </a:r>
            <a:r>
              <a:rPr lang="fr-FR" sz="2000" dirty="0" smtClean="0"/>
              <a:t>signifie que </a:t>
            </a:r>
            <a:r>
              <a:rPr lang="fr-FR" sz="2000" b="1" dirty="0" smtClean="0">
                <a:solidFill>
                  <a:srgbClr val="FF0000"/>
                </a:solidFill>
              </a:rPr>
              <a:t>2 électrons occupent l’orbitale 1s</a:t>
            </a:r>
            <a:r>
              <a:rPr lang="fr-FR" sz="2000" dirty="0" smtClean="0"/>
              <a:t>). On se limitera à écrire la </a:t>
            </a:r>
            <a:r>
              <a:rPr lang="fr-FR" sz="2000" b="1" dirty="0" smtClean="0"/>
              <a:t>configuration électronique d’un atome dans son </a:t>
            </a:r>
            <a:r>
              <a:rPr lang="fr-FR" sz="2000" b="1" u="sng" dirty="0" smtClean="0"/>
              <a:t>état fondamental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7504" y="2420888"/>
            <a:ext cx="90364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Un atome est dans son </a:t>
            </a:r>
            <a:r>
              <a:rPr kumimoji="0" lang="fr-FR" sz="2000" b="1" i="1" u="heavy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état fondamental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s’il est dans son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état le plus stable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c'est-à-dire celui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 plus basse énergie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Pour cela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Les électrons remplissent les </a:t>
            </a:r>
            <a:r>
              <a:rPr kumimoji="0" lang="fr-FR" sz="2000" b="1" i="0" u="heavy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par ordre d’énergie croissante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On ne passe à l’</a:t>
            </a:r>
            <a:r>
              <a:rPr kumimoji="0" lang="fr-FR" sz="2000" b="1" i="0" u="heavy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OA suivante que si la précédente est remplie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(= saturée).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2008" y="2420888"/>
            <a:ext cx="8964488" cy="12961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0" y="37890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Ecrire la configuration électronique des atomes ci-dessous dans leur état fondamental :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59632" y="5085184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59632" y="5517232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259632" y="5949280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[Li]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259632" y="6341258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0" grpId="0"/>
      <p:bldP spid="72" grpId="0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 l="10867" t="18400" r="10722" b="9149"/>
          <a:stretch>
            <a:fillRect/>
          </a:stretch>
        </p:blipFill>
        <p:spPr bwMode="auto">
          <a:xfrm>
            <a:off x="0" y="23604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259632" y="959708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9632" y="1391756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9632" y="1795229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[Li]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9632" y="2215782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9632" y="2615892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[O]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9632" y="3047940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9632" y="3479988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[Mg]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9632" y="3871966"/>
            <a:ext cx="3122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[P]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63208" y="4344084"/>
            <a:ext cx="323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[Ar]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15816" y="1808117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94323" y="2217752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03848" y="2615892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17250" y="3479988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39952" y="3859078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0" y="5085184"/>
            <a:ext cx="486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Electrons de cœur et de valence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0" y="551723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Les propriétés chimiques des atomes sont déterminées par les électrons situés loin du noyau et donc peu liés à celui-ci : ces électrons, sensibles  aux perturbations extérieures, sont appelés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électrons de </a:t>
            </a:r>
            <a:r>
              <a:rPr lang="fr-FR" sz="20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VALENCE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33" grpId="0"/>
      <p:bldP spid="34" grpId="0"/>
      <p:bldP spid="36" grpId="0"/>
      <p:bldP spid="37" grpId="0"/>
      <p:bldP spid="38" grpId="0"/>
      <p:bldP spid="39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 l="10867" t="63728" r="10722" b="9149"/>
          <a:stretch>
            <a:fillRect/>
          </a:stretch>
        </p:blipFill>
        <p:spPr bwMode="auto">
          <a:xfrm>
            <a:off x="0" y="65644"/>
            <a:ext cx="9144000" cy="17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259632" y="76562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9632" y="508610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[Mg]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9632" y="940658"/>
            <a:ext cx="3122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[P]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63208" y="1340768"/>
            <a:ext cx="323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[Ar]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17250" y="508610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39952" y="927770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0" y="1981289"/>
            <a:ext cx="486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Electrons de cœur et de valence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0" y="2341329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Les propriétés chimiques des atomes sont déterminées par les électrons situés loin du noyau et donc peu liés à celui-ci : ces électrons, sensibles  aux perturbations extérieures, sont appelés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électrons de valence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0992" y="3429001"/>
            <a:ext cx="88569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2060"/>
                </a:solidFill>
              </a:rPr>
              <a:t>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électrons de VALENCE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atome sont ceux présents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 les OA dont le nombre quantique principal est le plus grand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ainsi que ceux présents dans les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OA non saturées ayant un nombre quantique principal inférieur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496" y="3429000"/>
            <a:ext cx="8964488" cy="12961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-36512" y="477810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Par opposition,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tous les autres électrons sont qualifiés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d’électrons de COEUR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(ou électrons internes) et sont peu engagés dans la réactivité chimique car fortement liés au noyau.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0" y="5930230"/>
            <a:ext cx="8239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Compléter les deux dernières colonnes du tableau précédent.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0"/>
            <a:ext cx="486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Electrons de cœur et de valence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70992" y="351707"/>
            <a:ext cx="88569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2060"/>
                </a:solidFill>
              </a:rPr>
              <a:t>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électrons de VALENCE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atome sont ceux présents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 les OA dont le nombre quantique principal est le plus grand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ainsi que ceux présents dans les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OA non saturées ayant un nombre quantique principal inférieur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496" y="351706"/>
            <a:ext cx="8964488" cy="12961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36512" y="170080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Par opposition,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tous les autres électrons sont qualifiés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d’électrons de COEUR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(ou électrons internes) et sont peu engagés dans la réactivité chimique car fortement liés au noyau.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2852936"/>
            <a:ext cx="8239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Compléter les deux dernières colonnes du tableau précédent.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0867" t="18400" r="10722" b="28862"/>
          <a:stretch>
            <a:fillRect/>
          </a:stretch>
        </p:blipFill>
        <p:spPr bwMode="auto">
          <a:xfrm>
            <a:off x="0" y="3281954"/>
            <a:ext cx="9144000" cy="345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403648" y="4149080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03648" y="4581128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03648" y="4984601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[Li]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03648" y="5405154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03648" y="5805264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[O]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03648" y="6237312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59832" y="4997489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38339" y="5407124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47864" y="5805264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20272" y="414908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44408" y="414908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20272" y="458112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244408" y="458112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20272" y="501317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44408" y="501317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20272" y="544522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244408" y="544522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20272" y="58772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244408" y="58772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20272" y="630932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44408" y="630932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2339752" y="414908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483768" y="458112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2843808" y="501317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2771800" y="537321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203848" y="537321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2771800" y="580526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3275856" y="580526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2915816" y="623731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3347864" y="623731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2483768" y="6237312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2339752" y="580526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2339752" y="544522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2411760" y="5013176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0867" t="18400" r="10722" b="9149"/>
          <a:stretch>
            <a:fillRect/>
          </a:stretch>
        </p:blipFill>
        <p:spPr bwMode="auto">
          <a:xfrm>
            <a:off x="36512" y="-27384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440160" y="839742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0160" y="1271790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0160" y="1675263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[Li]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40160" y="2095816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40160" y="2495926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[O]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40160" y="2927974"/>
            <a:ext cx="2294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[Ne]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96344" y="1688151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74851" y="2097786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84376" y="2495926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56784" y="83974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80920" y="83974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56784" y="127179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280920" y="127179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56784" y="170383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80920" y="170383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56784" y="213588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280920" y="213588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56784" y="256793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280920" y="256793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56784" y="299998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80920" y="299998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2376264" y="83974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520280" y="127179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2880320" y="170383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2808312" y="206387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240360" y="206387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2808312" y="249592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3312368" y="249592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2952328" y="292797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3384376" y="292797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2520280" y="292797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2376264" y="2495926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2376264" y="2135886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2448272" y="1703838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1408164" y="3388930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[Mg]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08164" y="3780908"/>
            <a:ext cx="3122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[P]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36156" y="4253026"/>
            <a:ext cx="323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[Ar]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928444" y="3388930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88484" y="3768020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052978" y="338893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277114" y="338893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052978" y="382097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277114" y="3820978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052978" y="42530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277114" y="4253026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2987824" y="3429000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3851920" y="342900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2555776" y="3429000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3419872" y="3429000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2771800" y="3789040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3635896" y="378904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2339752" y="3789040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3203848" y="3789040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2843808" y="4221088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3707904" y="422108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2411760" y="4221088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9" name="Ellipse 88"/>
          <p:cNvSpPr/>
          <p:nvPr/>
        </p:nvSpPr>
        <p:spPr>
          <a:xfrm>
            <a:off x="3275856" y="4221088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4139952" y="378904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4211960" y="422108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395536" y="472514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Configuration électronique d’un ion monoatomique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508518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Tous les éléments chimiques ne sont pas stables sous forme d’atomes ; ils peuvent alors perdre ou gagner un ou plusieurs électrons pour former respectivement des cations et des anions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"/>
          <p:cNvSpPr txBox="1">
            <a:spLocks noChangeArrowheads="1"/>
          </p:cNvSpPr>
          <p:nvPr/>
        </p:nvSpPr>
        <p:spPr bwMode="auto">
          <a:xfrm>
            <a:off x="179512" y="6093296"/>
            <a:ext cx="89644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cation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obtenu à partir de l’atome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arracha-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électrons de valence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sous-couche d’énergie la plus élevée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6" name="Groupe 95"/>
          <p:cNvGrpSpPr/>
          <p:nvPr/>
        </p:nvGrpSpPr>
        <p:grpSpPr>
          <a:xfrm>
            <a:off x="35496" y="6093296"/>
            <a:ext cx="8964488" cy="1368152"/>
            <a:chOff x="35496" y="6093296"/>
            <a:chExt cx="8964488" cy="1368152"/>
          </a:xfrm>
        </p:grpSpPr>
        <p:sp>
          <p:nvSpPr>
            <p:cNvPr id="94" name="Rectangle 93"/>
            <p:cNvSpPr/>
            <p:nvPr/>
          </p:nvSpPr>
          <p:spPr>
            <a:xfrm>
              <a:off x="35496" y="6093296"/>
              <a:ext cx="8964488" cy="136815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sz="2000" dirty="0" smtClean="0">
                  <a:solidFill>
                    <a:schemeClr val="tx1"/>
                  </a:solidFill>
                </a:rPr>
                <a:t> </a:t>
              </a:r>
              <a:r>
                <a:rPr lang="fr-FR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dirty="0" smtClean="0"/>
                <a:t> </a:t>
              </a:r>
              <a:endParaRPr lang="fr-FR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5496" y="6093296"/>
              <a:ext cx="22517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ym typeface="Wingdings"/>
                </a:rPr>
                <a:t></a:t>
              </a:r>
              <a:r>
                <a:rPr lang="fr-FR" dirty="0" smtClean="0"/>
                <a:t> </a:t>
              </a:r>
              <a:r>
                <a:rPr lang="fr-FR" sz="2000" b="1" u="sng" dirty="0" smtClean="0"/>
                <a:t>Cas des CATIONS</a:t>
              </a:r>
              <a:r>
                <a:rPr lang="fr-FR" sz="2000" dirty="0" smtClean="0"/>
                <a:t> :</a:t>
              </a:r>
              <a:endParaRPr lang="fr-FR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28676" grpId="0"/>
      <p:bldP spid="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0867" t="69994" r="10722" b="9149"/>
          <a:stretch>
            <a:fillRect/>
          </a:stretch>
        </p:blipFill>
        <p:spPr bwMode="auto">
          <a:xfrm>
            <a:off x="0" y="0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66"/>
          <p:cNvSpPr/>
          <p:nvPr/>
        </p:nvSpPr>
        <p:spPr>
          <a:xfrm>
            <a:off x="1408164" y="44624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[Mg]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08164" y="436602"/>
            <a:ext cx="3122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[P]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36156" y="908720"/>
            <a:ext cx="323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[Ar]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928444" y="44624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88484" y="423714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052978" y="4462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277114" y="44624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052978" y="4766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277114" y="476672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052978" y="90872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277114" y="90872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2987824" y="8469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3851920" y="8469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2555776" y="8469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3419872" y="8469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2771800" y="44473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3635896" y="44473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2339752" y="44473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3203848" y="44473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2843808" y="876782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3707904" y="87678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2411760" y="876782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9" name="Ellipse 88"/>
          <p:cNvSpPr/>
          <p:nvPr/>
        </p:nvSpPr>
        <p:spPr>
          <a:xfrm>
            <a:off x="3275856" y="876782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4139952" y="44473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4211960" y="87678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395536" y="134076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Configuration électronique d’un ion monoatomique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79512" y="2492896"/>
            <a:ext cx="89644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cation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obtenu à partir de l’atome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arracha-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électrons de valence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sous-couche d’énergie la plus élevée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77281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Tous les éléments chimiques ne sont pas stables sous forme d’atomes ; ils peuvent alors perdre ou gagner un ou plusieurs électrons en formant cations ou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anions …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5496" y="2492896"/>
            <a:ext cx="8964488" cy="13681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95" name="Rectangle 94"/>
          <p:cNvSpPr/>
          <p:nvPr/>
        </p:nvSpPr>
        <p:spPr>
          <a:xfrm>
            <a:off x="35496" y="2492896"/>
            <a:ext cx="225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Cas des CATIONS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97" name="Rectangle 96"/>
          <p:cNvSpPr/>
          <p:nvPr/>
        </p:nvSpPr>
        <p:spPr>
          <a:xfrm>
            <a:off x="35496" y="3140968"/>
            <a:ext cx="2177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Cas des ANIONS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98" name="Text Box 1"/>
          <p:cNvSpPr txBox="1">
            <a:spLocks noChangeArrowheads="1"/>
          </p:cNvSpPr>
          <p:nvPr/>
        </p:nvSpPr>
        <p:spPr bwMode="auto">
          <a:xfrm>
            <a:off x="179512" y="3140968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L’anion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obtenu à partir de l’atome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en lui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rajou-tant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électrons de valence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0" y="382097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Ecrire la configuration électronique des ions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2 –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2+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3 –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099298" y="4628753"/>
            <a:ext cx="2424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104631" y="5017680"/>
            <a:ext cx="2481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[Mg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076056" y="5431507"/>
            <a:ext cx="3312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372200" y="4253026"/>
            <a:ext cx="9509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384504" y="4619228"/>
            <a:ext cx="9509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499945" y="5021872"/>
            <a:ext cx="9509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8272891" y="5431507"/>
            <a:ext cx="90762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[Ar]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"/>
          <p:cNvSpPr>
            <a:spLocks noChangeArrowheads="1"/>
          </p:cNvSpPr>
          <p:nvPr/>
        </p:nvSpPr>
        <p:spPr bwMode="auto">
          <a:xfrm>
            <a:off x="0" y="61501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Ces ions sont tous </a:t>
            </a:r>
            <a:r>
              <a:rPr kumimoji="0" lang="fr-FR" sz="2000" b="1" i="0" u="heavy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ISOELECTRONIQUES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d’un gaz noble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c'est-à-dire qu’ils ont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même configuration électronique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que lui. Cela justifie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leur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stabilité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0" y="4253026"/>
            <a:ext cx="1989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[Li]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0" y="4613066"/>
            <a:ext cx="2329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[O]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9525" y="5021872"/>
            <a:ext cx="3021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[Mg]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0" y="5433637"/>
            <a:ext cx="3288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[P]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Ellipse 112"/>
          <p:cNvSpPr/>
          <p:nvPr/>
        </p:nvSpPr>
        <p:spPr>
          <a:xfrm>
            <a:off x="1619672" y="425302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2051720" y="458112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1596522" y="4581128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2697742" y="5021872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2915816" y="5450557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/>
        </p:nvSpPr>
        <p:spPr>
          <a:xfrm>
            <a:off x="2483768" y="5450557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lèche droite 61"/>
          <p:cNvSpPr/>
          <p:nvPr/>
        </p:nvSpPr>
        <p:spPr>
          <a:xfrm>
            <a:off x="1979712" y="4420857"/>
            <a:ext cx="3096344" cy="144016"/>
          </a:xfrm>
          <a:prstGeom prst="rightArrow">
            <a:avLst>
              <a:gd name="adj1" fmla="val 50000"/>
              <a:gd name="adj2" fmla="val 199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Flèche droite 62"/>
          <p:cNvSpPr/>
          <p:nvPr/>
        </p:nvSpPr>
        <p:spPr>
          <a:xfrm>
            <a:off x="2339752" y="4797152"/>
            <a:ext cx="2736304" cy="144016"/>
          </a:xfrm>
          <a:prstGeom prst="rightArrow">
            <a:avLst>
              <a:gd name="adj1" fmla="val 50000"/>
              <a:gd name="adj2" fmla="val 20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lèche droite 63"/>
          <p:cNvSpPr/>
          <p:nvPr/>
        </p:nvSpPr>
        <p:spPr>
          <a:xfrm>
            <a:off x="2997349" y="5165888"/>
            <a:ext cx="2088232" cy="144016"/>
          </a:xfrm>
          <a:prstGeom prst="rightArrow">
            <a:avLst>
              <a:gd name="adj1" fmla="val 50000"/>
              <a:gd name="adj2" fmla="val 20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lèche droite 64"/>
          <p:cNvSpPr/>
          <p:nvPr/>
        </p:nvSpPr>
        <p:spPr>
          <a:xfrm>
            <a:off x="3203848" y="5594573"/>
            <a:ext cx="1872208" cy="144016"/>
          </a:xfrm>
          <a:prstGeom prst="rightArrow">
            <a:avLst>
              <a:gd name="adj1" fmla="val 50000"/>
              <a:gd name="adj2" fmla="val 20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5104631" y="4253026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[Li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"/>
          <p:cNvSpPr txBox="1">
            <a:spLocks noChangeArrowheads="1"/>
          </p:cNvSpPr>
          <p:nvPr/>
        </p:nvSpPr>
        <p:spPr bwMode="auto">
          <a:xfrm>
            <a:off x="2808312" y="4133393"/>
            <a:ext cx="971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– 1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 Box 1"/>
          <p:cNvSpPr txBox="1">
            <a:spLocks noChangeArrowheads="1"/>
          </p:cNvSpPr>
          <p:nvPr/>
        </p:nvSpPr>
        <p:spPr bwMode="auto">
          <a:xfrm>
            <a:off x="3059832" y="4509120"/>
            <a:ext cx="10801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+ 2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1"/>
          <p:cNvSpPr txBox="1">
            <a:spLocks noChangeArrowheads="1"/>
          </p:cNvSpPr>
          <p:nvPr/>
        </p:nvSpPr>
        <p:spPr bwMode="auto">
          <a:xfrm>
            <a:off x="3275856" y="4874493"/>
            <a:ext cx="971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– 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 Box 1"/>
          <p:cNvSpPr txBox="1">
            <a:spLocks noChangeArrowheads="1"/>
          </p:cNvSpPr>
          <p:nvPr/>
        </p:nvSpPr>
        <p:spPr bwMode="auto">
          <a:xfrm>
            <a:off x="3491880" y="5306541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+ 3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à coins arrondis 121"/>
          <p:cNvSpPr/>
          <p:nvPr/>
        </p:nvSpPr>
        <p:spPr>
          <a:xfrm>
            <a:off x="57150" y="5911180"/>
            <a:ext cx="9036496" cy="908720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80392" y="5877272"/>
            <a:ext cx="2691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Que constate-t-on 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1" grpId="0"/>
      <p:bldP spid="102" grpId="0"/>
      <p:bldP spid="103" grpId="0"/>
      <p:bldP spid="104" grpId="0" animBg="1"/>
      <p:bldP spid="105" grpId="0" animBg="1"/>
      <p:bldP spid="106" grpId="0" animBg="1"/>
      <p:bldP spid="107" grpId="0" animBg="1"/>
      <p:bldP spid="108" grpId="0"/>
      <p:bldP spid="109" grpId="0"/>
      <p:bldP spid="110" grpId="0"/>
      <p:bldP spid="111" grpId="0"/>
      <p:bldP spid="112" grpId="0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62" grpId="0" animBg="1"/>
      <p:bldP spid="63" grpId="0" animBg="1"/>
      <p:bldP spid="64" grpId="0" animBg="1"/>
      <p:bldP spid="65" grpId="0" animBg="1"/>
      <p:bldP spid="66" grpId="0"/>
      <p:bldP spid="93" grpId="0"/>
      <p:bldP spid="96" grpId="0"/>
      <p:bldP spid="119" grpId="0"/>
      <p:bldP spid="120" grpId="0"/>
      <p:bldP spid="122" grpId="0" animBg="1"/>
      <p:bldP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iels Bohr — Wikipé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988840"/>
            <a:ext cx="1539688" cy="2165715"/>
          </a:xfrm>
          <a:prstGeom prst="rect">
            <a:avLst/>
          </a:prstGeom>
          <a:noFill/>
        </p:spPr>
      </p:pic>
      <p:pic>
        <p:nvPicPr>
          <p:cNvPr id="2054" name="Picture 6" descr="http://www.clg-nenuphars-breval.ac-versailles.fr/local/cache-vignettes/L191xH177/atome_bohr-45f68.jpg?159042617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5E5E7"/>
              </a:clrFrom>
              <a:clrTo>
                <a:srgbClr val="E5E5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852936"/>
            <a:ext cx="1944216" cy="1801710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921" y="1891124"/>
            <a:ext cx="288032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Ernest RUTHERFORD</a:t>
            </a:r>
            <a:endParaRPr kumimoji="0" lang="fr-FR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( 1871 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; 1937 )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3215423" y="81907"/>
            <a:ext cx="3228785" cy="1042837"/>
            <a:chOff x="3215423" y="81907"/>
            <a:chExt cx="3228785" cy="1042837"/>
          </a:xfrm>
        </p:grpSpPr>
        <p:sp>
          <p:nvSpPr>
            <p:cNvPr id="2" name="Pensées 1"/>
            <p:cNvSpPr/>
            <p:nvPr/>
          </p:nvSpPr>
          <p:spPr>
            <a:xfrm>
              <a:off x="3254049" y="81907"/>
              <a:ext cx="3190159" cy="1042837"/>
            </a:xfrm>
            <a:prstGeom prst="cloudCallout">
              <a:avLst>
                <a:gd name="adj1" fmla="val -69056"/>
                <a:gd name="adj2" fmla="val 161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215423" y="202773"/>
              <a:ext cx="31683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Modèle planétaire </a:t>
              </a:r>
            </a:p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de l’atome</a:t>
              </a:r>
              <a:endParaRPr lang="fr-FR" sz="2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http://www.clg-nenuphars-breval.ac-versailles.fr/local/cache-vignettes/L161xH143/rutherford-e035a.jpg?15904261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6632"/>
            <a:ext cx="1945727" cy="1728192"/>
          </a:xfrm>
          <a:prstGeom prst="rect">
            <a:avLst/>
          </a:prstGeom>
          <a:noFill/>
        </p:spPr>
      </p:pic>
      <p:pic>
        <p:nvPicPr>
          <p:cNvPr id="2052" name="Picture 4" descr="http://www.clg-nenuphars-breval.ac-versailles.fr/local/cache-vignettes/L168xH168/atome_rutherford-a13ec.jpg?15904261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16632"/>
            <a:ext cx="1656184" cy="1656184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32240" y="4221088"/>
            <a:ext cx="214866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Niels BOHR</a:t>
            </a:r>
            <a:endParaRPr kumimoji="0" lang="fr-FR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( 1885 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; 1962 )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3275856" y="1556792"/>
            <a:ext cx="3312368" cy="1417010"/>
            <a:chOff x="3275856" y="1556792"/>
            <a:chExt cx="3312368" cy="1417010"/>
          </a:xfrm>
        </p:grpSpPr>
        <p:sp>
          <p:nvSpPr>
            <p:cNvPr id="10" name="Pensées 9"/>
            <p:cNvSpPr/>
            <p:nvPr/>
          </p:nvSpPr>
          <p:spPr>
            <a:xfrm>
              <a:off x="3275856" y="1556792"/>
              <a:ext cx="3190159" cy="1417010"/>
            </a:xfrm>
            <a:prstGeom prst="cloudCallout">
              <a:avLst>
                <a:gd name="adj1" fmla="val 65915"/>
                <a:gd name="adj2" fmla="val 46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419872" y="1700808"/>
              <a:ext cx="31683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Différentes couches possibles pour les électrons</a:t>
              </a:r>
              <a:endParaRPr lang="fr-FR" sz="2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6" name="Picture 8" descr="Erwin Schrödinger — Wikipé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210" y="3717032"/>
            <a:ext cx="1440160" cy="2038380"/>
          </a:xfrm>
          <a:prstGeom prst="rect">
            <a:avLst/>
          </a:prstGeom>
          <a:noFill/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90146" y="5877272"/>
            <a:ext cx="288032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Erwin SCHRÖDINGER</a:t>
            </a:r>
            <a:endParaRPr kumimoji="0" lang="fr-FR" sz="1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900" baseline="0" dirty="0" smtClean="0">
                <a:latin typeface="Comic Sans MS" pitchFamily="66" charset="0"/>
                <a:cs typeface="Arial" pitchFamily="34" charset="0"/>
              </a:rPr>
              <a:t>( 1887 </a:t>
            </a:r>
            <a:r>
              <a:rPr lang="fr-FR" sz="1900" dirty="0" smtClean="0">
                <a:latin typeface="Comic Sans MS" pitchFamily="66" charset="0"/>
                <a:cs typeface="Arial" pitchFamily="34" charset="0"/>
              </a:rPr>
              <a:t>; 1961 )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098458" y="4797152"/>
            <a:ext cx="3417758" cy="1200986"/>
            <a:chOff x="3098458" y="4797152"/>
            <a:chExt cx="3417758" cy="1200986"/>
          </a:xfrm>
        </p:grpSpPr>
        <p:sp>
          <p:nvSpPr>
            <p:cNvPr id="15" name="Pensées 14"/>
            <p:cNvSpPr/>
            <p:nvPr/>
          </p:nvSpPr>
          <p:spPr>
            <a:xfrm>
              <a:off x="3098458" y="4797152"/>
              <a:ext cx="3417758" cy="1200986"/>
            </a:xfrm>
            <a:prstGeom prst="cloudCallout">
              <a:avLst>
                <a:gd name="adj1" fmla="val -70870"/>
                <a:gd name="adj2" fmla="val -348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182041" y="4999043"/>
              <a:ext cx="31683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Modèle quantique </a:t>
              </a:r>
            </a:p>
            <a:p>
              <a:pPr algn="ctr"/>
              <a:r>
                <a:rPr lang="fr-FR" sz="2200" dirty="0" smtClean="0">
                  <a:latin typeface="Arial" pitchFamily="34" charset="0"/>
                  <a:cs typeface="Arial" pitchFamily="34" charset="0"/>
                </a:rPr>
                <a:t>de l’atome</a:t>
              </a:r>
              <a:endParaRPr lang="fr-FR" sz="2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852936"/>
            <a:ext cx="814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Vocabulaire : ENERGIE DE 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ère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 IONISATION d’un atome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34" name="Text Box 1"/>
          <p:cNvSpPr txBox="1">
            <a:spLocks noChangeArrowheads="1"/>
          </p:cNvSpPr>
          <p:nvPr/>
        </p:nvSpPr>
        <p:spPr bwMode="auto">
          <a:xfrm>
            <a:off x="107504" y="3212976"/>
            <a:ext cx="71287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C’est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l’énergie minimale qu’il faut fournir à un atome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 l’état gazeux et dans son état fondamental pour lui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arracher un électron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le bilan :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(g)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(g)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008" y="3212976"/>
            <a:ext cx="7164288" cy="13681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0" y="4581128"/>
            <a:ext cx="6948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On donne ci-contre les énergies des orbitales atomiques du sodium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(Z= 11).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un ordre de grandeur de l’énergie de 1</a:t>
            </a:r>
            <a:r>
              <a:rPr lang="fr-FR" sz="2000" i="1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ionisation de cet atome.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5949280"/>
            <a:ext cx="6948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L’électron qui nécessite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moins d’énergie pour être arraché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 = atteindre l’état ionisé)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l’électron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de l’OA 3s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065437" y="5555332"/>
            <a:ext cx="39239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[Na] = 1s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2p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3s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99298" y="420351"/>
            <a:ext cx="2424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04631" y="809278"/>
            <a:ext cx="2481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[Mg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76056" y="1223105"/>
            <a:ext cx="3312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3–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72200" y="44624"/>
            <a:ext cx="9509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[He]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84504" y="410826"/>
            <a:ext cx="9509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99945" y="813470"/>
            <a:ext cx="9509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[Ne]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272891" y="1223105"/>
            <a:ext cx="90762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[Ar]</a:t>
            </a:r>
            <a:r>
              <a:rPr lang="fr-FR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0" y="19417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Ces ions sont tous </a:t>
            </a:r>
            <a:r>
              <a:rPr kumimoji="0" lang="fr-FR" sz="2000" b="1" i="0" u="heavy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ISOELECTRONIQUES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d’un gaz noble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c'est-à-dire qu’ils ont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même configuration électronique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que lui. Cela justifie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leur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stabilité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44624"/>
            <a:ext cx="1989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[Li]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fr-FR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404664"/>
            <a:ext cx="2329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[O]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4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525" y="813470"/>
            <a:ext cx="3021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[Mg]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1225235"/>
            <a:ext cx="3288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# [P]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1619672" y="4462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2051720" y="37272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1596522" y="37272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2697742" y="81347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2915816" y="1242155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2483768" y="1242155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lèche droite 57"/>
          <p:cNvSpPr/>
          <p:nvPr/>
        </p:nvSpPr>
        <p:spPr>
          <a:xfrm>
            <a:off x="1979712" y="212455"/>
            <a:ext cx="3096344" cy="144016"/>
          </a:xfrm>
          <a:prstGeom prst="rightArrow">
            <a:avLst>
              <a:gd name="adj1" fmla="val 50000"/>
              <a:gd name="adj2" fmla="val 199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Flèche droite 58"/>
          <p:cNvSpPr/>
          <p:nvPr/>
        </p:nvSpPr>
        <p:spPr>
          <a:xfrm>
            <a:off x="2339752" y="588750"/>
            <a:ext cx="2736304" cy="144016"/>
          </a:xfrm>
          <a:prstGeom prst="rightArrow">
            <a:avLst>
              <a:gd name="adj1" fmla="val 50000"/>
              <a:gd name="adj2" fmla="val 20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lèche droite 59"/>
          <p:cNvSpPr/>
          <p:nvPr/>
        </p:nvSpPr>
        <p:spPr>
          <a:xfrm>
            <a:off x="2997349" y="957486"/>
            <a:ext cx="2088232" cy="144016"/>
          </a:xfrm>
          <a:prstGeom prst="rightArrow">
            <a:avLst>
              <a:gd name="adj1" fmla="val 50000"/>
              <a:gd name="adj2" fmla="val 20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lèche droite 60"/>
          <p:cNvSpPr/>
          <p:nvPr/>
        </p:nvSpPr>
        <p:spPr>
          <a:xfrm>
            <a:off x="3203848" y="1386171"/>
            <a:ext cx="1872208" cy="144016"/>
          </a:xfrm>
          <a:prstGeom prst="rightArrow">
            <a:avLst>
              <a:gd name="adj1" fmla="val 50000"/>
              <a:gd name="adj2" fmla="val 20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5104631" y="44624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[Li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1s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1"/>
          <p:cNvSpPr txBox="1">
            <a:spLocks noChangeArrowheads="1"/>
          </p:cNvSpPr>
          <p:nvPr/>
        </p:nvSpPr>
        <p:spPr bwMode="auto">
          <a:xfrm>
            <a:off x="2808312" y="-75009"/>
            <a:ext cx="971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– 1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1"/>
          <p:cNvSpPr txBox="1">
            <a:spLocks noChangeArrowheads="1"/>
          </p:cNvSpPr>
          <p:nvPr/>
        </p:nvSpPr>
        <p:spPr bwMode="auto">
          <a:xfrm>
            <a:off x="3059832" y="300718"/>
            <a:ext cx="10801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+ 2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1"/>
          <p:cNvSpPr txBox="1">
            <a:spLocks noChangeArrowheads="1"/>
          </p:cNvSpPr>
          <p:nvPr/>
        </p:nvSpPr>
        <p:spPr bwMode="auto">
          <a:xfrm>
            <a:off x="3275856" y="666091"/>
            <a:ext cx="971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– 2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1"/>
          <p:cNvSpPr txBox="1">
            <a:spLocks noChangeArrowheads="1"/>
          </p:cNvSpPr>
          <p:nvPr/>
        </p:nvSpPr>
        <p:spPr bwMode="auto">
          <a:xfrm>
            <a:off x="3491880" y="1098139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+ 3 e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à coins arrondis 66"/>
          <p:cNvSpPr/>
          <p:nvPr/>
        </p:nvSpPr>
        <p:spPr>
          <a:xfrm>
            <a:off x="57150" y="1702778"/>
            <a:ext cx="9036496" cy="908720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80392" y="1668870"/>
            <a:ext cx="2691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Que constate-t-on 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216994"/>
            <a:ext cx="2195736" cy="345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Connecteur droit avec flèche 68"/>
          <p:cNvCxnSpPr/>
          <p:nvPr/>
        </p:nvCxnSpPr>
        <p:spPr>
          <a:xfrm flipV="1">
            <a:off x="8532440" y="4005064"/>
            <a:ext cx="0" cy="72008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e 69"/>
          <p:cNvGrpSpPr/>
          <p:nvPr/>
        </p:nvGrpSpPr>
        <p:grpSpPr>
          <a:xfrm>
            <a:off x="7740352" y="3971156"/>
            <a:ext cx="719584" cy="609848"/>
            <a:chOff x="7668344" y="5051276"/>
            <a:chExt cx="863600" cy="609848"/>
          </a:xfrm>
        </p:grpSpPr>
        <p:sp>
          <p:nvSpPr>
            <p:cNvPr id="71" name="Forme libre 70"/>
            <p:cNvSpPr/>
            <p:nvPr/>
          </p:nvSpPr>
          <p:spPr>
            <a:xfrm>
              <a:off x="7668344" y="5445224"/>
              <a:ext cx="863600" cy="215900"/>
            </a:xfrm>
            <a:custGeom>
              <a:avLst/>
              <a:gdLst>
                <a:gd name="connsiteX0" fmla="*/ 0 w 825191"/>
                <a:gd name="connsiteY0" fmla="*/ 126380 h 150542"/>
                <a:gd name="connsiteX1" fmla="*/ 89210 w 825191"/>
                <a:gd name="connsiteY1" fmla="*/ 3717 h 150542"/>
                <a:gd name="connsiteX2" fmla="*/ 133815 w 825191"/>
                <a:gd name="connsiteY2" fmla="*/ 126380 h 150542"/>
                <a:gd name="connsiteX3" fmla="*/ 223025 w 825191"/>
                <a:gd name="connsiteY3" fmla="*/ 3717 h 150542"/>
                <a:gd name="connsiteX4" fmla="*/ 278781 w 825191"/>
                <a:gd name="connsiteY4" fmla="*/ 148683 h 150542"/>
                <a:gd name="connsiteX5" fmla="*/ 356839 w 825191"/>
                <a:gd name="connsiteY5" fmla="*/ 14868 h 150542"/>
                <a:gd name="connsiteX6" fmla="*/ 423747 w 825191"/>
                <a:gd name="connsiteY6" fmla="*/ 126380 h 150542"/>
                <a:gd name="connsiteX7" fmla="*/ 490654 w 825191"/>
                <a:gd name="connsiteY7" fmla="*/ 26019 h 150542"/>
                <a:gd name="connsiteX8" fmla="*/ 557561 w 825191"/>
                <a:gd name="connsiteY8" fmla="*/ 137531 h 150542"/>
                <a:gd name="connsiteX9" fmla="*/ 624469 w 825191"/>
                <a:gd name="connsiteY9" fmla="*/ 26019 h 150542"/>
                <a:gd name="connsiteX10" fmla="*/ 691376 w 825191"/>
                <a:gd name="connsiteY10" fmla="*/ 104078 h 150542"/>
                <a:gd name="connsiteX11" fmla="*/ 825191 w 825191"/>
                <a:gd name="connsiteY11" fmla="*/ 126380 h 150542"/>
                <a:gd name="connsiteX0" fmla="*/ 0 w 952159"/>
                <a:gd name="connsiteY0" fmla="*/ 126380 h 150542"/>
                <a:gd name="connsiteX1" fmla="*/ 89210 w 952159"/>
                <a:gd name="connsiteY1" fmla="*/ 3717 h 150542"/>
                <a:gd name="connsiteX2" fmla="*/ 133815 w 952159"/>
                <a:gd name="connsiteY2" fmla="*/ 126380 h 150542"/>
                <a:gd name="connsiteX3" fmla="*/ 223025 w 952159"/>
                <a:gd name="connsiteY3" fmla="*/ 3717 h 150542"/>
                <a:gd name="connsiteX4" fmla="*/ 278781 w 952159"/>
                <a:gd name="connsiteY4" fmla="*/ 148683 h 150542"/>
                <a:gd name="connsiteX5" fmla="*/ 356839 w 952159"/>
                <a:gd name="connsiteY5" fmla="*/ 14868 h 150542"/>
                <a:gd name="connsiteX6" fmla="*/ 423747 w 952159"/>
                <a:gd name="connsiteY6" fmla="*/ 126380 h 150542"/>
                <a:gd name="connsiteX7" fmla="*/ 490654 w 952159"/>
                <a:gd name="connsiteY7" fmla="*/ 26019 h 150542"/>
                <a:gd name="connsiteX8" fmla="*/ 557561 w 952159"/>
                <a:gd name="connsiteY8" fmla="*/ 137531 h 150542"/>
                <a:gd name="connsiteX9" fmla="*/ 624469 w 952159"/>
                <a:gd name="connsiteY9" fmla="*/ 26019 h 150542"/>
                <a:gd name="connsiteX10" fmla="*/ 691376 w 952159"/>
                <a:gd name="connsiteY10" fmla="*/ 104078 h 150542"/>
                <a:gd name="connsiteX11" fmla="*/ 952159 w 952159"/>
                <a:gd name="connsiteY11" fmla="*/ 114171 h 15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159" h="150542">
                  <a:moveTo>
                    <a:pt x="0" y="126380"/>
                  </a:moveTo>
                  <a:cubicBezTo>
                    <a:pt x="33454" y="65048"/>
                    <a:pt x="66908" y="3717"/>
                    <a:pt x="89210" y="3717"/>
                  </a:cubicBezTo>
                  <a:cubicBezTo>
                    <a:pt x="111512" y="3717"/>
                    <a:pt x="111513" y="126380"/>
                    <a:pt x="133815" y="126380"/>
                  </a:cubicBezTo>
                  <a:cubicBezTo>
                    <a:pt x="156117" y="126380"/>
                    <a:pt x="198864" y="0"/>
                    <a:pt x="223025" y="3717"/>
                  </a:cubicBezTo>
                  <a:cubicBezTo>
                    <a:pt x="247186" y="7434"/>
                    <a:pt x="256479" y="146824"/>
                    <a:pt x="278781" y="148683"/>
                  </a:cubicBezTo>
                  <a:cubicBezTo>
                    <a:pt x="301083" y="150542"/>
                    <a:pt x="332678" y="18585"/>
                    <a:pt x="356839" y="14868"/>
                  </a:cubicBezTo>
                  <a:cubicBezTo>
                    <a:pt x="381000" y="11151"/>
                    <a:pt x="401445" y="124522"/>
                    <a:pt x="423747" y="126380"/>
                  </a:cubicBezTo>
                  <a:cubicBezTo>
                    <a:pt x="446049" y="128238"/>
                    <a:pt x="468352" y="24160"/>
                    <a:pt x="490654" y="26019"/>
                  </a:cubicBezTo>
                  <a:cubicBezTo>
                    <a:pt x="512956" y="27878"/>
                    <a:pt x="535259" y="137531"/>
                    <a:pt x="557561" y="137531"/>
                  </a:cubicBezTo>
                  <a:cubicBezTo>
                    <a:pt x="579863" y="137531"/>
                    <a:pt x="602166" y="31595"/>
                    <a:pt x="624469" y="26019"/>
                  </a:cubicBezTo>
                  <a:cubicBezTo>
                    <a:pt x="646772" y="20443"/>
                    <a:pt x="636761" y="89386"/>
                    <a:pt x="691376" y="104078"/>
                  </a:cubicBezTo>
                  <a:cubicBezTo>
                    <a:pt x="745991" y="118770"/>
                    <a:pt x="901978" y="111383"/>
                    <a:pt x="952159" y="114171"/>
                  </a:cubicBezTo>
                </a:path>
              </a:pathLst>
            </a:cu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831803" y="5051276"/>
              <a:ext cx="4748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 2" pitchFamily="18" charset="2"/>
                </a:rPr>
                <a:t>h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  <a:sym typeface="Wingdings 2" pitchFamily="18" charset="2"/>
                </a:rPr>
                <a:t>n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4" grpId="0"/>
      <p:bldP spid="36" grpId="0" animBg="1"/>
      <p:bldP spid="37" grpId="0"/>
      <p:bldP spid="34818" grpId="0"/>
      <p:bldP spid="348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971600" y="1340768"/>
            <a:ext cx="442999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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Ordre de grandeur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 = l’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électron-volt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611560" y="3861048"/>
            <a:ext cx="9025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Cet électron passe de l’énergie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4,96 eV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 eV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(état ionisé) :</a:t>
            </a: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0" y="487235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5) Lien avec le tableau périodique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" name="Flèche droite 47"/>
          <p:cNvSpPr/>
          <p:nvPr/>
        </p:nvSpPr>
        <p:spPr>
          <a:xfrm>
            <a:off x="250825" y="6020643"/>
            <a:ext cx="8785225" cy="7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18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 19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20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21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</a:t>
            </a:r>
          </a:p>
        </p:txBody>
      </p:sp>
      <p:sp>
        <p:nvSpPr>
          <p:cNvPr id="49" name="Légende encadrée 1 48"/>
          <p:cNvSpPr/>
          <p:nvPr/>
        </p:nvSpPr>
        <p:spPr>
          <a:xfrm>
            <a:off x="3708400" y="5373018"/>
            <a:ext cx="1655763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60 éléments connus</a:t>
            </a:r>
          </a:p>
        </p:txBody>
      </p:sp>
      <p:sp>
        <p:nvSpPr>
          <p:cNvPr id="50" name="Légende encadrée 1 49"/>
          <p:cNvSpPr/>
          <p:nvPr/>
        </p:nvSpPr>
        <p:spPr>
          <a:xfrm>
            <a:off x="1979613" y="5373018"/>
            <a:ext cx="1655762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30 éléments connus</a:t>
            </a:r>
          </a:p>
        </p:txBody>
      </p:sp>
      <p:sp>
        <p:nvSpPr>
          <p:cNvPr id="51" name="Légende encadrée 1 50"/>
          <p:cNvSpPr/>
          <p:nvPr/>
        </p:nvSpPr>
        <p:spPr>
          <a:xfrm>
            <a:off x="179388" y="5373018"/>
            <a:ext cx="1655762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12 éléments connus</a:t>
            </a:r>
          </a:p>
        </p:txBody>
      </p:sp>
      <p:sp>
        <p:nvSpPr>
          <p:cNvPr id="52" name="Légende encadrée 1 51"/>
          <p:cNvSpPr/>
          <p:nvPr/>
        </p:nvSpPr>
        <p:spPr>
          <a:xfrm>
            <a:off x="7019925" y="5373018"/>
            <a:ext cx="1655763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118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éléments connus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385838" y="4239444"/>
            <a:ext cx="4177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Energie d’ionisation = 4,96 eV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0" y="44624"/>
            <a:ext cx="814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Vocabulaire : ENERGIE DE 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ère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 3" pitchFamily="18" charset="2"/>
              </a:rPr>
              <a:t> IONISATION d’un atome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107504" y="404664"/>
            <a:ext cx="71287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l’énergie minimale qu’il faut fournir à un atome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 l’état gazeux et dans son état fondamental pour lui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arracher un électron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le bilan :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(g)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(g)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+ e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008" y="404664"/>
            <a:ext cx="7164288" cy="13681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0" y="1772816"/>
            <a:ext cx="6948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On donne ci-contre les énergies des orbitales atomiques du sodium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(Z= 11).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un ordre de grandeur de l’énergie de 1</a:t>
            </a:r>
            <a:r>
              <a:rPr lang="fr-FR" sz="2000" i="1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ionisation de cet atome.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0" y="3140968"/>
            <a:ext cx="6948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L’électron qui nécessite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moins d’énergie pour être arraché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 = atteindre l’état ionisé)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l’électron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de l’OA 3s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065437" y="2747020"/>
            <a:ext cx="39239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[Na] = 1s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2p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3s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08682"/>
            <a:ext cx="2195736" cy="345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Connecteur droit avec flèche 44"/>
          <p:cNvCxnSpPr/>
          <p:nvPr/>
        </p:nvCxnSpPr>
        <p:spPr>
          <a:xfrm flipV="1">
            <a:off x="8532440" y="1196752"/>
            <a:ext cx="0" cy="72008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e 53"/>
          <p:cNvGrpSpPr/>
          <p:nvPr/>
        </p:nvGrpSpPr>
        <p:grpSpPr>
          <a:xfrm>
            <a:off x="7740352" y="1162844"/>
            <a:ext cx="719584" cy="609848"/>
            <a:chOff x="7668344" y="5051276"/>
            <a:chExt cx="863600" cy="609848"/>
          </a:xfrm>
        </p:grpSpPr>
        <p:sp>
          <p:nvSpPr>
            <p:cNvPr id="55" name="Forme libre 54"/>
            <p:cNvSpPr/>
            <p:nvPr/>
          </p:nvSpPr>
          <p:spPr>
            <a:xfrm>
              <a:off x="7668344" y="5445224"/>
              <a:ext cx="863600" cy="215900"/>
            </a:xfrm>
            <a:custGeom>
              <a:avLst/>
              <a:gdLst>
                <a:gd name="connsiteX0" fmla="*/ 0 w 825191"/>
                <a:gd name="connsiteY0" fmla="*/ 126380 h 150542"/>
                <a:gd name="connsiteX1" fmla="*/ 89210 w 825191"/>
                <a:gd name="connsiteY1" fmla="*/ 3717 h 150542"/>
                <a:gd name="connsiteX2" fmla="*/ 133815 w 825191"/>
                <a:gd name="connsiteY2" fmla="*/ 126380 h 150542"/>
                <a:gd name="connsiteX3" fmla="*/ 223025 w 825191"/>
                <a:gd name="connsiteY3" fmla="*/ 3717 h 150542"/>
                <a:gd name="connsiteX4" fmla="*/ 278781 w 825191"/>
                <a:gd name="connsiteY4" fmla="*/ 148683 h 150542"/>
                <a:gd name="connsiteX5" fmla="*/ 356839 w 825191"/>
                <a:gd name="connsiteY5" fmla="*/ 14868 h 150542"/>
                <a:gd name="connsiteX6" fmla="*/ 423747 w 825191"/>
                <a:gd name="connsiteY6" fmla="*/ 126380 h 150542"/>
                <a:gd name="connsiteX7" fmla="*/ 490654 w 825191"/>
                <a:gd name="connsiteY7" fmla="*/ 26019 h 150542"/>
                <a:gd name="connsiteX8" fmla="*/ 557561 w 825191"/>
                <a:gd name="connsiteY8" fmla="*/ 137531 h 150542"/>
                <a:gd name="connsiteX9" fmla="*/ 624469 w 825191"/>
                <a:gd name="connsiteY9" fmla="*/ 26019 h 150542"/>
                <a:gd name="connsiteX10" fmla="*/ 691376 w 825191"/>
                <a:gd name="connsiteY10" fmla="*/ 104078 h 150542"/>
                <a:gd name="connsiteX11" fmla="*/ 825191 w 825191"/>
                <a:gd name="connsiteY11" fmla="*/ 126380 h 150542"/>
                <a:gd name="connsiteX0" fmla="*/ 0 w 952159"/>
                <a:gd name="connsiteY0" fmla="*/ 126380 h 150542"/>
                <a:gd name="connsiteX1" fmla="*/ 89210 w 952159"/>
                <a:gd name="connsiteY1" fmla="*/ 3717 h 150542"/>
                <a:gd name="connsiteX2" fmla="*/ 133815 w 952159"/>
                <a:gd name="connsiteY2" fmla="*/ 126380 h 150542"/>
                <a:gd name="connsiteX3" fmla="*/ 223025 w 952159"/>
                <a:gd name="connsiteY3" fmla="*/ 3717 h 150542"/>
                <a:gd name="connsiteX4" fmla="*/ 278781 w 952159"/>
                <a:gd name="connsiteY4" fmla="*/ 148683 h 150542"/>
                <a:gd name="connsiteX5" fmla="*/ 356839 w 952159"/>
                <a:gd name="connsiteY5" fmla="*/ 14868 h 150542"/>
                <a:gd name="connsiteX6" fmla="*/ 423747 w 952159"/>
                <a:gd name="connsiteY6" fmla="*/ 126380 h 150542"/>
                <a:gd name="connsiteX7" fmla="*/ 490654 w 952159"/>
                <a:gd name="connsiteY7" fmla="*/ 26019 h 150542"/>
                <a:gd name="connsiteX8" fmla="*/ 557561 w 952159"/>
                <a:gd name="connsiteY8" fmla="*/ 137531 h 150542"/>
                <a:gd name="connsiteX9" fmla="*/ 624469 w 952159"/>
                <a:gd name="connsiteY9" fmla="*/ 26019 h 150542"/>
                <a:gd name="connsiteX10" fmla="*/ 691376 w 952159"/>
                <a:gd name="connsiteY10" fmla="*/ 104078 h 150542"/>
                <a:gd name="connsiteX11" fmla="*/ 952159 w 952159"/>
                <a:gd name="connsiteY11" fmla="*/ 114171 h 15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159" h="150542">
                  <a:moveTo>
                    <a:pt x="0" y="126380"/>
                  </a:moveTo>
                  <a:cubicBezTo>
                    <a:pt x="33454" y="65048"/>
                    <a:pt x="66908" y="3717"/>
                    <a:pt x="89210" y="3717"/>
                  </a:cubicBezTo>
                  <a:cubicBezTo>
                    <a:pt x="111512" y="3717"/>
                    <a:pt x="111513" y="126380"/>
                    <a:pt x="133815" y="126380"/>
                  </a:cubicBezTo>
                  <a:cubicBezTo>
                    <a:pt x="156117" y="126380"/>
                    <a:pt x="198864" y="0"/>
                    <a:pt x="223025" y="3717"/>
                  </a:cubicBezTo>
                  <a:cubicBezTo>
                    <a:pt x="247186" y="7434"/>
                    <a:pt x="256479" y="146824"/>
                    <a:pt x="278781" y="148683"/>
                  </a:cubicBezTo>
                  <a:cubicBezTo>
                    <a:pt x="301083" y="150542"/>
                    <a:pt x="332678" y="18585"/>
                    <a:pt x="356839" y="14868"/>
                  </a:cubicBezTo>
                  <a:cubicBezTo>
                    <a:pt x="381000" y="11151"/>
                    <a:pt x="401445" y="124522"/>
                    <a:pt x="423747" y="126380"/>
                  </a:cubicBezTo>
                  <a:cubicBezTo>
                    <a:pt x="446049" y="128238"/>
                    <a:pt x="468352" y="24160"/>
                    <a:pt x="490654" y="26019"/>
                  </a:cubicBezTo>
                  <a:cubicBezTo>
                    <a:pt x="512956" y="27878"/>
                    <a:pt x="535259" y="137531"/>
                    <a:pt x="557561" y="137531"/>
                  </a:cubicBezTo>
                  <a:cubicBezTo>
                    <a:pt x="579863" y="137531"/>
                    <a:pt x="602166" y="31595"/>
                    <a:pt x="624469" y="26019"/>
                  </a:cubicBezTo>
                  <a:cubicBezTo>
                    <a:pt x="646772" y="20443"/>
                    <a:pt x="636761" y="89386"/>
                    <a:pt x="691376" y="104078"/>
                  </a:cubicBezTo>
                  <a:cubicBezTo>
                    <a:pt x="745991" y="118770"/>
                    <a:pt x="901978" y="111383"/>
                    <a:pt x="952159" y="114171"/>
                  </a:cubicBezTo>
                </a:path>
              </a:pathLst>
            </a:cu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831803" y="5051276"/>
              <a:ext cx="4748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 2" pitchFamily="18" charset="2"/>
                </a:rPr>
                <a:t>h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  <a:sym typeface="Wingdings 2" pitchFamily="18" charset="2"/>
                </a:rPr>
                <a:t>n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0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4" descr="http://www.elementschimiques.fr/www/elements/files/discovery/Dmitri-Mendeleiev.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220790"/>
            <a:ext cx="1872134" cy="26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égende encadrée 1 18"/>
          <p:cNvSpPr/>
          <p:nvPr/>
        </p:nvSpPr>
        <p:spPr>
          <a:xfrm>
            <a:off x="3492499" y="4508127"/>
            <a:ext cx="2177763" cy="363863"/>
          </a:xfrm>
          <a:prstGeom prst="borderCallout1">
            <a:avLst>
              <a:gd name="adj1" fmla="val -3076"/>
              <a:gd name="adj2" fmla="val 50562"/>
              <a:gd name="adj3" fmla="val -98812"/>
              <a:gd name="adj4" fmla="val 5016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Théorie des triades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1938"/>
            <a:ext cx="6516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wavy" dirty="0" smtClean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: On donne dans le tableau ci-dessous en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les énergies des orbitales atomiques du sodium. Donner un ordre de grandeur de l’énergie de 1</a:t>
            </a:r>
            <a:r>
              <a:rPr lang="fr-FR" sz="2000" i="1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ionisation de cet atome.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Tableau 37"/>
          <p:cNvGraphicFramePr>
            <a:graphicFrameLocks noGrp="1"/>
          </p:cNvGraphicFramePr>
          <p:nvPr/>
        </p:nvGraphicFramePr>
        <p:xfrm>
          <a:off x="6660232" y="31938"/>
          <a:ext cx="2376264" cy="975360"/>
        </p:xfrm>
        <a:graphic>
          <a:graphicData uri="http://schemas.openxmlformats.org/drawingml/2006/table">
            <a:tbl>
              <a:tblPr/>
              <a:tblGrid>
                <a:gridCol w="838078"/>
                <a:gridCol w="153818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Comic Sans MS"/>
                          <a:ea typeface="Arial Unicode MS"/>
                          <a:cs typeface="Times New Roman"/>
                        </a:rPr>
                        <a:t>E(1s)</a:t>
                      </a: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Arial Unicode MS"/>
                          <a:cs typeface="Times New Roman"/>
                        </a:rPr>
                        <a:t>– 1101,42 eV</a:t>
                      </a: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Comic Sans MS"/>
                          <a:ea typeface="Arial Unicode MS"/>
                          <a:cs typeface="Times New Roman"/>
                        </a:rPr>
                        <a:t>E(2s)</a:t>
                      </a: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Arial Unicode MS"/>
                          <a:cs typeface="Times New Roman"/>
                        </a:rPr>
                        <a:t>– 76,11 eV</a:t>
                      </a: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Comic Sans MS"/>
                          <a:ea typeface="Arial Unicode MS"/>
                          <a:cs typeface="Times New Roman"/>
                        </a:rPr>
                        <a:t>E(2p)</a:t>
                      </a: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Arial Unicode MS"/>
                          <a:cs typeface="Times New Roman"/>
                        </a:rPr>
                        <a:t>– 41,31 eV</a:t>
                      </a: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smtClean="0">
                          <a:latin typeface="Comic Sans MS"/>
                          <a:ea typeface="Arial Unicode MS"/>
                          <a:cs typeface="Times New Roman"/>
                        </a:rPr>
                        <a:t>E(3s)</a:t>
                      </a: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latin typeface="Comic Sans MS"/>
                          <a:ea typeface="Arial Unicode MS"/>
                          <a:cs typeface="Times New Roman"/>
                        </a:rPr>
                        <a:t>– 4,96 eV</a:t>
                      </a: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994310"/>
            <a:ext cx="9144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C’est l’électron de valence de la sous-couche d’énergie la plus élevée qui est arraché.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792088" y="1293143"/>
            <a:ext cx="39239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[Na] = 1s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2p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3s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611560" y="1700808"/>
            <a:ext cx="9025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Cet électron passe de l’énergie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4,96 eV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 eV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(état ionisé) :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385838" y="1316385"/>
            <a:ext cx="4758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électron de l’OA 3s qui est arraché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/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0" y="262333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5) Lien avec le tableau périodique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" name="Flèche droite 47"/>
          <p:cNvSpPr/>
          <p:nvPr/>
        </p:nvSpPr>
        <p:spPr>
          <a:xfrm>
            <a:off x="250825" y="3771619"/>
            <a:ext cx="8785225" cy="7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18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 19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20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              21</a:t>
            </a:r>
            <a:r>
              <a:rPr lang="fr-FR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ème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siècle</a:t>
            </a:r>
          </a:p>
        </p:txBody>
      </p:sp>
      <p:sp>
        <p:nvSpPr>
          <p:cNvPr id="49" name="Légende encadrée 1 48"/>
          <p:cNvSpPr/>
          <p:nvPr/>
        </p:nvSpPr>
        <p:spPr>
          <a:xfrm>
            <a:off x="3708400" y="3140770"/>
            <a:ext cx="1655763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60 éléments connus</a:t>
            </a:r>
          </a:p>
        </p:txBody>
      </p:sp>
      <p:sp>
        <p:nvSpPr>
          <p:cNvPr id="50" name="Légende encadrée 1 49"/>
          <p:cNvSpPr/>
          <p:nvPr/>
        </p:nvSpPr>
        <p:spPr>
          <a:xfrm>
            <a:off x="1979613" y="3140770"/>
            <a:ext cx="1655762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30 éléments connus</a:t>
            </a:r>
          </a:p>
        </p:txBody>
      </p:sp>
      <p:sp>
        <p:nvSpPr>
          <p:cNvPr id="51" name="Légende encadrée 1 50"/>
          <p:cNvSpPr/>
          <p:nvPr/>
        </p:nvSpPr>
        <p:spPr>
          <a:xfrm>
            <a:off x="179388" y="3140770"/>
            <a:ext cx="1655762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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12 éléments connus</a:t>
            </a:r>
          </a:p>
        </p:txBody>
      </p:sp>
      <p:sp>
        <p:nvSpPr>
          <p:cNvPr id="52" name="Légende encadrée 1 51"/>
          <p:cNvSpPr/>
          <p:nvPr/>
        </p:nvSpPr>
        <p:spPr>
          <a:xfrm>
            <a:off x="7019925" y="3140968"/>
            <a:ext cx="1655763" cy="576262"/>
          </a:xfrm>
          <a:prstGeom prst="borderCallout1">
            <a:avLst>
              <a:gd name="adj1" fmla="val 101423"/>
              <a:gd name="adj2" fmla="val 51192"/>
              <a:gd name="adj3" fmla="val 147223"/>
              <a:gd name="adj4" fmla="val 51426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118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éléments connus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385838" y="2079204"/>
            <a:ext cx="4177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Energie d’ionisation = 4,96 eV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/>
          </a:p>
        </p:txBody>
      </p:sp>
      <p:sp>
        <p:nvSpPr>
          <p:cNvPr id="20" name="Légende encadrée 1 19"/>
          <p:cNvSpPr/>
          <p:nvPr/>
        </p:nvSpPr>
        <p:spPr>
          <a:xfrm>
            <a:off x="3492500" y="5228852"/>
            <a:ext cx="4427530" cy="363863"/>
          </a:xfrm>
          <a:prstGeom prst="borderCallout1">
            <a:avLst>
              <a:gd name="adj1" fmla="val 18"/>
              <a:gd name="adj2" fmla="val 24668"/>
              <a:gd name="adj3" fmla="val -98812"/>
              <a:gd name="adj4" fmla="val 2452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Classement par masse atomique croissante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Légende encadrée 1 20"/>
          <p:cNvSpPr/>
          <p:nvPr/>
        </p:nvSpPr>
        <p:spPr>
          <a:xfrm>
            <a:off x="3492500" y="5947989"/>
            <a:ext cx="5661221" cy="799855"/>
          </a:xfrm>
          <a:prstGeom prst="borderCallout1">
            <a:avLst>
              <a:gd name="adj1" fmla="val -1668"/>
              <a:gd name="adj2" fmla="val 20185"/>
              <a:gd name="adj3" fmla="val -46517"/>
              <a:gd name="adj4" fmla="val 2013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1869 - Tableau périodique de DIMITRI MENDELEÏEV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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Inversion de quelques éléments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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Prévision de nouveaux éléments et de leurs propriétés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/>
          <a:srcRect l="25611" t="32555" r="5606" b="46841"/>
          <a:stretch>
            <a:fillRect/>
          </a:stretch>
        </p:blipFill>
        <p:spPr bwMode="auto">
          <a:xfrm>
            <a:off x="2267744" y="5157192"/>
            <a:ext cx="68762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2008" y="5013176"/>
            <a:ext cx="8964488" cy="16561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pic>
        <p:nvPicPr>
          <p:cNvPr id="2" name="Image 1"/>
          <p:cNvPicPr/>
          <p:nvPr/>
        </p:nvPicPr>
        <p:blipFill>
          <a:blip r:embed="rId3" cstate="print"/>
          <a:srcRect l="2658" t="18544" r="5640" b="11813"/>
          <a:stretch>
            <a:fillRect/>
          </a:stretch>
        </p:blipFill>
        <p:spPr bwMode="auto">
          <a:xfrm>
            <a:off x="0" y="260648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47664" y="-27384"/>
            <a:ext cx="302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Nom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l’élément chimique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33265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Symbole</a:t>
            </a:r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l’élément chimique et son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numéro atomique</a:t>
            </a:r>
            <a:endParaRPr lang="fr-F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2" y="76470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Configuration électronique de valence </a:t>
            </a:r>
            <a:r>
              <a:rPr lang="fr-FR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théorique</a:t>
            </a:r>
            <a:r>
              <a:rPr lang="fr-FR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de chaque atome dans son état fondamental</a:t>
            </a:r>
            <a:endParaRPr lang="fr-FR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899592" y="188640"/>
            <a:ext cx="72008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827584" y="548680"/>
            <a:ext cx="93610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827584" y="764704"/>
            <a:ext cx="1152128" cy="21602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4581128"/>
            <a:ext cx="486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79512" y="5013176"/>
            <a:ext cx="88569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Les éléments chimiques sont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gauche à droite et de haut en bas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numéro atomique Z croissant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 tableau est décomposé en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lignes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colonnes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Les éléments chimiques 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même colonne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propriétés chimiques identiques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famille chimique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6" grpId="0"/>
      <p:bldP spid="7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486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404664"/>
            <a:ext cx="88569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Les éléments chimiques sont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gauche à droite et de haut en bas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numéro atomique Z croissant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 tableau est décomposé en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lignes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colonnes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Les éléments chimiques 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même colonne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propriétés chimiques identiques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 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famille chimique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08" y="404664"/>
            <a:ext cx="8964488" cy="16561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232248"/>
            <a:ext cx="7668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Lien avec la configuration électronique de valence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0" y="2636912"/>
            <a:ext cx="5436096" cy="4001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+mj-lt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configuration électronique de valence = 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3s</a:t>
            </a:r>
            <a:r>
              <a:rPr lang="fr-FR" sz="2000" b="1" baseline="300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3p</a:t>
            </a:r>
            <a:r>
              <a:rPr lang="fr-FR" sz="2000" b="1" baseline="300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3</a:t>
            </a:r>
            <a:endParaRPr lang="fr-FR" b="1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2636912"/>
            <a:ext cx="3122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[P] = 1s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2s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2p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3s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3p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687164" y="264504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51260" y="264504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255116" y="264504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119212" y="2645044"/>
            <a:ext cx="216024" cy="28803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055316" y="264504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2996952"/>
            <a:ext cx="2340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8000"/>
                </a:solidFill>
                <a:cs typeface="Arial" pitchFamily="34" charset="0"/>
              </a:rPr>
              <a:t>Électrons de </a:t>
            </a:r>
            <a:r>
              <a:rPr lang="fr-FR" sz="2000" b="1" dirty="0" smtClean="0">
                <a:solidFill>
                  <a:srgbClr val="008000"/>
                </a:solidFill>
                <a:cs typeface="Arial" pitchFamily="34" charset="0"/>
              </a:rPr>
              <a:t>cœur</a:t>
            </a:r>
            <a:r>
              <a:rPr lang="fr-FR" sz="2000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339752" y="2996952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cs typeface="Arial" pitchFamily="34" charset="0"/>
              </a:rPr>
              <a:t>Électrons de </a:t>
            </a:r>
            <a:r>
              <a:rPr lang="fr-FR" sz="2000" b="1" dirty="0" smtClean="0">
                <a:solidFill>
                  <a:srgbClr val="FF0000"/>
                </a:solidFill>
                <a:cs typeface="Arial" pitchFamily="34" charset="0"/>
              </a:rPr>
              <a:t>valence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34290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 est remarquable que la classification périodique des éléments fait apparaître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correspondance directe et systématique entre la place d’un élément chimique et l’ordre de remplissage théorique de ses niveaux électroniques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! On peut pour cela décomposer la classification périodique en blocs.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327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008" y="4221088"/>
            <a:ext cx="8964488" cy="1728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pic>
        <p:nvPicPr>
          <p:cNvPr id="2" name="Image 1"/>
          <p:cNvPicPr/>
          <p:nvPr/>
        </p:nvPicPr>
        <p:blipFill>
          <a:blip r:embed="rId3" cstate="print"/>
          <a:srcRect l="2658" t="18544" r="5640" b="11813"/>
          <a:stretch>
            <a:fillRect/>
          </a:stretch>
        </p:blipFill>
        <p:spPr bwMode="auto">
          <a:xfrm>
            <a:off x="0" y="44624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7504" y="4221088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premières colonnes + l’Hélium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s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504" y="4221088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s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179512" y="488135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 élément chimique appartenant à la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n-ième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période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la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x-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ième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colonne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ce bloc a la configuration électronique de valence théorique « 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576" y="5517232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u="sng" dirty="0" smtClean="0">
                <a:latin typeface="Arial" pitchFamily="34" charset="0"/>
                <a:cs typeface="Arial" pitchFamily="34" charset="0"/>
              </a:rPr>
              <a:t>Exemple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: le Strontium (5</a:t>
            </a:r>
            <a:r>
              <a:rPr lang="fr-FR" sz="2000" baseline="30000" dirty="0" smtClean="0"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période, 2</a:t>
            </a:r>
            <a:r>
              <a:rPr lang="fr-FR" sz="2000" baseline="30000" dirty="0" smtClean="0"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colonne du bloc s)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5s</a:t>
            </a:r>
            <a:r>
              <a:rPr lang="fr-FR" sz="2000" b="1" u="sng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008" y="6030813"/>
            <a:ext cx="8964488" cy="1728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7504" y="6030813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dernières colonnes sauf l’Hélium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p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7504" y="6030813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p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2" name="Rectangle 21"/>
          <p:cNvSpPr/>
          <p:nvPr/>
        </p:nvSpPr>
        <p:spPr>
          <a:xfrm>
            <a:off x="467544" y="38100"/>
            <a:ext cx="936104" cy="4077072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8604448" y="0"/>
            <a:ext cx="539552" cy="620688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228184" y="620688"/>
            <a:ext cx="2915816" cy="3528392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  <p:bldP spid="13" grpId="0"/>
      <p:bldP spid="14" grpId="0"/>
      <p:bldP spid="18" grpId="0"/>
      <p:bldP spid="19" grpId="0" animBg="1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008" y="4221088"/>
            <a:ext cx="8964488" cy="1728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pic>
        <p:nvPicPr>
          <p:cNvPr id="2" name="Image 1"/>
          <p:cNvPicPr/>
          <p:nvPr/>
        </p:nvPicPr>
        <p:blipFill>
          <a:blip r:embed="rId3" cstate="print"/>
          <a:srcRect l="2658" t="18544" r="5640" b="11813"/>
          <a:stretch>
            <a:fillRect/>
          </a:stretch>
        </p:blipFill>
        <p:spPr bwMode="auto">
          <a:xfrm>
            <a:off x="0" y="44624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7504" y="4221088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dernières colonnes sauf l’Hélium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p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504" y="4221088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p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179512" y="488135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 élément chimique appartenant à la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n-ième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période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la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x-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ième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colonne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ce bloc a la configuration électronique de valence théorique « 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576" y="5517232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u="sng" dirty="0" smtClean="0">
                <a:latin typeface="Arial" pitchFamily="34" charset="0"/>
                <a:cs typeface="Arial" pitchFamily="34" charset="0"/>
              </a:rPr>
              <a:t>Exemple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: le Bismuth (6</a:t>
            </a:r>
            <a:r>
              <a:rPr lang="fr-FR" sz="2000" baseline="30000" dirty="0" smtClean="0"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période, 3</a:t>
            </a:r>
            <a:r>
              <a:rPr lang="fr-FR" sz="2000" baseline="30000" dirty="0" smtClean="0"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colonne du bloc p)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6s</a:t>
            </a:r>
            <a:r>
              <a:rPr lang="fr-FR" sz="2000" b="1" u="sng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 6p</a:t>
            </a:r>
            <a:r>
              <a:rPr lang="fr-FR" sz="2000" b="1" u="sng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fr-FR" sz="20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008" y="6030813"/>
            <a:ext cx="8964488" cy="17281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7504" y="6030813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colonnes 3 à 12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d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7504" y="6053226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d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2" name="Rectangle 21"/>
          <p:cNvSpPr/>
          <p:nvPr/>
        </p:nvSpPr>
        <p:spPr>
          <a:xfrm>
            <a:off x="467544" y="38100"/>
            <a:ext cx="936104" cy="4077072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8604448" y="0"/>
            <a:ext cx="539552" cy="620688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228184" y="620688"/>
            <a:ext cx="2915816" cy="3528392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403648" y="1772816"/>
            <a:ext cx="4824536" cy="2376264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 animBg="1"/>
      <p:bldP spid="20" grpId="0"/>
      <p:bldP spid="21" grpId="0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2008" y="4221088"/>
            <a:ext cx="8964488" cy="17281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pic>
        <p:nvPicPr>
          <p:cNvPr id="2" name="Image 1"/>
          <p:cNvPicPr/>
          <p:nvPr/>
        </p:nvPicPr>
        <p:blipFill>
          <a:blip r:embed="rId3" cstate="print"/>
          <a:srcRect l="2658" t="18544" r="5640" b="11813"/>
          <a:stretch>
            <a:fillRect/>
          </a:stretch>
        </p:blipFill>
        <p:spPr bwMode="auto">
          <a:xfrm>
            <a:off x="0" y="44624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7504" y="4221088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colonnes 3 à 12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d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504" y="4221088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d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0" y="486916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Un élément chimique appartenant à la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n-ième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période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la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x-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ième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colonne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ce bloc a la configuration électronique de valence théorique « 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(n-1)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000" b="1" baseline="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576" y="5517232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u="sng" dirty="0" smtClean="0">
                <a:latin typeface="Arial" pitchFamily="34" charset="0"/>
                <a:cs typeface="Arial" pitchFamily="34" charset="0"/>
              </a:rPr>
              <a:t>Exemple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: le Fer (4</a:t>
            </a:r>
            <a:r>
              <a:rPr lang="fr-FR" sz="2000" baseline="30000" dirty="0" smtClean="0"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période, 6</a:t>
            </a:r>
            <a:r>
              <a:rPr lang="fr-FR" sz="2000" baseline="30000" dirty="0" smtClean="0"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colonne du bloc d)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4s</a:t>
            </a:r>
            <a:r>
              <a:rPr lang="fr-FR" sz="2000" b="1" u="sng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 3d</a:t>
            </a:r>
            <a:r>
              <a:rPr lang="fr-FR" sz="2000" b="1" u="sng" baseline="30000" dirty="0" smtClean="0">
                <a:latin typeface="Arial" pitchFamily="34" charset="0"/>
                <a:cs typeface="Arial" pitchFamily="34" charset="0"/>
              </a:rPr>
              <a:t>6</a:t>
            </a:r>
            <a:endParaRPr lang="fr-FR" sz="20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008" y="6030813"/>
            <a:ext cx="8964488" cy="1728192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7504" y="6030813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Bloc situé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entre bloc s et bloc 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f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7504" y="6053226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f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2" name="Rectangle 21"/>
          <p:cNvSpPr/>
          <p:nvPr/>
        </p:nvSpPr>
        <p:spPr>
          <a:xfrm>
            <a:off x="467544" y="38100"/>
            <a:ext cx="936104" cy="4077072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8604448" y="0"/>
            <a:ext cx="539552" cy="620688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228184" y="620688"/>
            <a:ext cx="2915816" cy="3528392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403648" y="1772816"/>
            <a:ext cx="4824536" cy="2376264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 animBg="1"/>
      <p:bldP spid="2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3" cstate="print"/>
          <a:srcRect l="2658" t="18544" r="5640" b="11813"/>
          <a:stretch>
            <a:fillRect/>
          </a:stretch>
        </p:blipFill>
        <p:spPr bwMode="auto">
          <a:xfrm>
            <a:off x="0" y="44624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467544" y="38100"/>
            <a:ext cx="936104" cy="4077072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8604448" y="0"/>
            <a:ext cx="539552" cy="620688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228184" y="620688"/>
            <a:ext cx="2915816" cy="3528392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72008" y="116632"/>
            <a:ext cx="8964488" cy="17281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7504" y="116632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colonnes 3 à 12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d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504" y="116632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d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0" y="76470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Un élément chimique appartenant à la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n-ième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période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la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x-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ième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colonne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ce bloc a la configuration électronique de valence théorique « 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(n-1)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000" b="1" baseline="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576" y="1412776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u="sng" dirty="0" smtClean="0">
                <a:latin typeface="Arial" pitchFamily="34" charset="0"/>
                <a:cs typeface="Arial" pitchFamily="34" charset="0"/>
              </a:rPr>
              <a:t>Exemple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: le Fer (4</a:t>
            </a:r>
            <a:r>
              <a:rPr lang="fr-FR" sz="2000" baseline="30000" dirty="0" smtClean="0"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période, 6</a:t>
            </a:r>
            <a:r>
              <a:rPr lang="fr-FR" sz="2000" baseline="30000" dirty="0" smtClean="0"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colonne du bloc d)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4s</a:t>
            </a:r>
            <a:r>
              <a:rPr lang="fr-FR" sz="2000" b="1" u="sng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 3d</a:t>
            </a:r>
            <a:r>
              <a:rPr lang="fr-FR" sz="2000" b="1" u="sng" baseline="30000" dirty="0" smtClean="0">
                <a:latin typeface="Arial" pitchFamily="34" charset="0"/>
                <a:cs typeface="Arial" pitchFamily="34" charset="0"/>
              </a:rPr>
              <a:t>6</a:t>
            </a:r>
            <a:endParaRPr lang="fr-FR" sz="20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7504" y="5445224"/>
            <a:ext cx="8928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2000" dirty="0" smtClean="0">
                <a:latin typeface="+mj-lt"/>
                <a:cs typeface="Arial" pitchFamily="34" charset="0"/>
              </a:rPr>
              <a:t>Bloc situé </a:t>
            </a:r>
            <a:r>
              <a:rPr lang="fr-FR" sz="2000" b="1" dirty="0" smtClean="0">
                <a:latin typeface="+mj-lt"/>
                <a:cs typeface="Arial" pitchFamily="34" charset="0"/>
              </a:rPr>
              <a:t>entre bloc s et bloc d</a:t>
            </a:r>
            <a:r>
              <a:rPr lang="fr-FR" sz="2000" dirty="0" smtClean="0">
                <a:latin typeface="+mj-lt"/>
                <a:cs typeface="Arial" pitchFamily="34" charset="0"/>
              </a:rPr>
              <a:t>: une </a:t>
            </a:r>
            <a:r>
              <a:rPr lang="fr-FR" sz="2000" b="1" u="sng" dirty="0" smtClean="0">
                <a:latin typeface="+mj-lt"/>
                <a:cs typeface="Arial" pitchFamily="34" charset="0"/>
              </a:rPr>
              <a:t>sous-couche « f » est en cours de remplissage</a:t>
            </a:r>
            <a:r>
              <a:rPr lang="fr-FR" sz="2000" dirty="0" smtClean="0">
                <a:latin typeface="+mj-lt"/>
                <a:cs typeface="Arial" pitchFamily="34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996" y="5445224"/>
            <a:ext cx="1351652" cy="40011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f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1403648" y="1772816"/>
            <a:ext cx="4824536" cy="2376264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pic>
        <p:nvPicPr>
          <p:cNvPr id="25" name="Image 24"/>
          <p:cNvPicPr/>
          <p:nvPr/>
        </p:nvPicPr>
        <p:blipFill>
          <a:blip r:embed="rId4" cstate="print"/>
          <a:srcRect l="25611" t="32555" r="5606" b="46841"/>
          <a:stretch>
            <a:fillRect/>
          </a:stretch>
        </p:blipFill>
        <p:spPr bwMode="auto">
          <a:xfrm>
            <a:off x="2267744" y="4221088"/>
            <a:ext cx="68762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2339752" y="4221088"/>
            <a:ext cx="6804248" cy="1224136"/>
          </a:xfrm>
          <a:prstGeom prst="rect">
            <a:avLst/>
          </a:prstGeom>
          <a:solidFill>
            <a:srgbClr val="FFFF00">
              <a:alpha val="50196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601635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Un élément chimique appartenant à la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n-ième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période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 à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x-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colonne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 ce bloc a une configuration électronique de valence théorique du type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 –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52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401705"/>
            <a:ext cx="7668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Evolution de quelques propriétés atomiques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6510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/>
              <a:t>    On peut assimiler le </a:t>
            </a:r>
            <a:r>
              <a:rPr lang="fr-FR" sz="2000" b="1" i="1" dirty="0" smtClean="0"/>
              <a:t>rayon atomique</a:t>
            </a:r>
            <a:r>
              <a:rPr lang="fr-FR" sz="2000" dirty="0" smtClean="0"/>
              <a:t> au rayon de ____________________________ (celle de nombre quantique principal le plus grand) : ce rayon représente la distance la plus probable entre le noyau et les électrons de valence.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72008" y="44624"/>
            <a:ext cx="8964488" cy="17281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44624"/>
            <a:ext cx="8856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Eléments chimiques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colonnes 3 à 12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sous-couche « d » est en cours de remplissage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4624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d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69269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Un élément chimique appartenant à la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n-ième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période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la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x-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ième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colonne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ce bloc a la configuration électronique de valence théorique « 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(n-1)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000" b="1" baseline="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76" y="1340768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u="sng" dirty="0" smtClean="0">
                <a:latin typeface="Arial" pitchFamily="34" charset="0"/>
                <a:cs typeface="Arial" pitchFamily="34" charset="0"/>
              </a:rPr>
              <a:t>Exemple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: le Fer (4</a:t>
            </a:r>
            <a:r>
              <a:rPr lang="fr-FR" sz="2000" baseline="30000" dirty="0" smtClean="0"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période, 6</a:t>
            </a:r>
            <a:r>
              <a:rPr lang="fr-FR" sz="2000" baseline="30000" dirty="0" smtClean="0">
                <a:latin typeface="Arial" pitchFamily="34" charset="0"/>
                <a:cs typeface="Arial" pitchFamily="34" charset="0"/>
              </a:rPr>
              <a:t>ème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colonne du bloc d)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4s</a:t>
            </a:r>
            <a:r>
              <a:rPr lang="fr-FR" sz="2000" b="1" u="sng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 3d</a:t>
            </a:r>
            <a:r>
              <a:rPr lang="fr-FR" sz="2000" b="1" u="sng" baseline="30000" dirty="0" smtClean="0">
                <a:latin typeface="Arial" pitchFamily="34" charset="0"/>
                <a:cs typeface="Arial" pitchFamily="34" charset="0"/>
              </a:rPr>
              <a:t>6</a:t>
            </a:r>
            <a:endParaRPr lang="fr-FR" sz="20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7504" y="1916832"/>
            <a:ext cx="8928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2000" dirty="0" smtClean="0">
                <a:latin typeface="+mj-lt"/>
                <a:cs typeface="Arial" pitchFamily="34" charset="0"/>
              </a:rPr>
              <a:t>Bloc situé </a:t>
            </a:r>
            <a:r>
              <a:rPr lang="fr-FR" sz="2000" b="1" dirty="0" smtClean="0">
                <a:latin typeface="+mj-lt"/>
                <a:cs typeface="Arial" pitchFamily="34" charset="0"/>
              </a:rPr>
              <a:t>entre bloc s et bloc d</a:t>
            </a:r>
            <a:r>
              <a:rPr lang="fr-FR" sz="2000" dirty="0" smtClean="0">
                <a:latin typeface="+mj-lt"/>
                <a:cs typeface="Arial" pitchFamily="34" charset="0"/>
              </a:rPr>
              <a:t>: une </a:t>
            </a:r>
            <a:r>
              <a:rPr lang="fr-FR" sz="2000" b="1" u="sng" dirty="0" smtClean="0">
                <a:latin typeface="+mj-lt"/>
                <a:cs typeface="Arial" pitchFamily="34" charset="0"/>
              </a:rPr>
              <a:t>sous-couche « f » est en cours de remplissage</a:t>
            </a:r>
            <a:r>
              <a:rPr lang="fr-FR" sz="2000" dirty="0" smtClean="0">
                <a:latin typeface="+mj-lt"/>
                <a:cs typeface="Arial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96" y="1916832"/>
            <a:ext cx="1351652" cy="40011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u="sng" dirty="0" smtClean="0"/>
              <a:t>Le bloc f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248796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Un élément chimique appartenant à la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n-ième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période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 à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x-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colonne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 ce bloc a une configuration électronique de valence théorique du type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(n –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l="39217" t="22680" r="38576" b="68080"/>
          <a:stretch>
            <a:fillRect/>
          </a:stretch>
        </p:blipFill>
        <p:spPr bwMode="auto">
          <a:xfrm>
            <a:off x="3131840" y="3789040"/>
            <a:ext cx="2520280" cy="58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64088" y="4365104"/>
            <a:ext cx="406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l’OA la plus éloignée du noyau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3307" t="57959" r="1721" b="18521"/>
          <a:stretch>
            <a:fillRect/>
          </a:stretch>
        </p:blipFill>
        <p:spPr bwMode="auto">
          <a:xfrm>
            <a:off x="43433" y="5407124"/>
            <a:ext cx="9036496" cy="13746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569608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sz="2000" dirty="0">
                <a:ea typeface="Calibri" pitchFamily="34" charset="0"/>
              </a:rPr>
              <a:t> </a:t>
            </a:r>
            <a:r>
              <a:rPr lang="fr-FR" sz="2000" u="sng" dirty="0">
                <a:ea typeface="Calibri" pitchFamily="34" charset="0"/>
                <a:sym typeface="Wingdings 2" pitchFamily="18" charset="2"/>
              </a:rPr>
              <a:t>Ordres de grandeurs supplémentaires à connaître :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		</a:t>
            </a:r>
          </a:p>
          <a:p>
            <a:pPr indent="449263" algn="just" eaLnBrk="0" hangingPunct="0">
              <a:defRPr/>
            </a:pPr>
            <a:r>
              <a:rPr lang="fr-FR" sz="2000" dirty="0">
                <a:ea typeface="Calibri" pitchFamily="34" charset="0"/>
                <a:sym typeface="Wingdings" pitchFamily="2" charset="2"/>
              </a:rPr>
              <a:t>		</a:t>
            </a:r>
            <a:r>
              <a:rPr lang="fr-FR" sz="2000" dirty="0">
                <a:ea typeface="Calibri" pitchFamily="34" charset="0"/>
              </a:rPr>
              <a:t> Taille du noyau atomique :</a:t>
            </a:r>
            <a:r>
              <a:rPr lang="fr-FR" sz="2000" dirty="0">
                <a:ea typeface="Calibri" pitchFamily="34" charset="0"/>
                <a:sym typeface="Wingdings" pitchFamily="2" charset="2"/>
              </a:rPr>
              <a:t>	____________				</a:t>
            </a:r>
            <a:r>
              <a:rPr lang="fr-FR" sz="2000" dirty="0" smtClean="0">
                <a:ea typeface="Calibri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ea typeface="Calibri" pitchFamily="34" charset="0"/>
              </a:rPr>
              <a:t> </a:t>
            </a:r>
            <a:r>
              <a:rPr lang="fr-FR" sz="2000" dirty="0">
                <a:ea typeface="Calibri" pitchFamily="34" charset="0"/>
              </a:rPr>
              <a:t>Taille de l’atome :</a:t>
            </a:r>
            <a:r>
              <a:rPr lang="fr-FR" sz="2000" dirty="0">
                <a:ea typeface="Calibri" pitchFamily="34" charset="0"/>
                <a:sym typeface="Wingdings" pitchFamily="2" charset="2"/>
              </a:rPr>
              <a:t>  ____________</a:t>
            </a: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708920"/>
            <a:ext cx="76882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oneTexte 4"/>
          <p:cNvSpPr txBox="1">
            <a:spLocks noChangeArrowheads="1"/>
          </p:cNvSpPr>
          <p:nvPr/>
        </p:nvSpPr>
        <p:spPr bwMode="auto">
          <a:xfrm>
            <a:off x="2557463" y="2996952"/>
            <a:ext cx="2159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 dirty="0">
                <a:latin typeface="Calibri" pitchFamily="34" charset="0"/>
              </a:rPr>
              <a:t>1,67.10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27</a:t>
            </a:r>
            <a:r>
              <a:rPr lang="fr-FR" sz="2200" b="1" dirty="0">
                <a:latin typeface="Calibri" pitchFamily="34" charset="0"/>
              </a:rPr>
              <a:t> kg</a:t>
            </a:r>
          </a:p>
          <a:p>
            <a:r>
              <a:rPr lang="fr-FR" sz="2200" b="1" dirty="0">
                <a:latin typeface="Calibri" pitchFamily="34" charset="0"/>
              </a:rPr>
              <a:t>1,67.10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27</a:t>
            </a:r>
            <a:r>
              <a:rPr lang="fr-FR" sz="2200" b="1" dirty="0">
                <a:latin typeface="Calibri" pitchFamily="34" charset="0"/>
              </a:rPr>
              <a:t> kg</a:t>
            </a:r>
          </a:p>
          <a:p>
            <a:r>
              <a:rPr lang="fr-FR" sz="2200" b="1" dirty="0">
                <a:latin typeface="Calibri" pitchFamily="34" charset="0"/>
              </a:rPr>
              <a:t>9,11.10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31</a:t>
            </a:r>
            <a:r>
              <a:rPr lang="fr-FR" sz="2200" b="1" dirty="0">
                <a:latin typeface="Calibri" pitchFamily="34" charset="0"/>
              </a:rPr>
              <a:t> kg</a:t>
            </a:r>
          </a:p>
          <a:p>
            <a:endParaRPr lang="fr-FR" dirty="0">
              <a:latin typeface="Calibri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219700" y="2996952"/>
            <a:ext cx="457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1,60.10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C = e =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charge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r>
              <a:rPr lang="fr-FR" b="1" dirty="0">
                <a:latin typeface="Calibri" pitchFamily="34" charset="0"/>
              </a:rPr>
              <a:t>                 </a:t>
            </a:r>
            <a:r>
              <a:rPr lang="fr-FR" sz="2200" b="1" dirty="0" smtClean="0">
                <a:latin typeface="Calibri" pitchFamily="34" charset="0"/>
              </a:rPr>
              <a:t>0                  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élémentaire</a:t>
            </a:r>
            <a:endParaRPr lang="fr-FR" sz="2200" b="1" dirty="0">
              <a:latin typeface="Calibri" pitchFamily="34" charset="0"/>
            </a:endParaRPr>
          </a:p>
          <a:p>
            <a:r>
              <a:rPr lang="fr-FR" sz="2200" b="1" dirty="0">
                <a:latin typeface="Calibri" pitchFamily="34" charset="0"/>
              </a:rPr>
              <a:t>– 1,60.10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19</a:t>
            </a:r>
            <a:r>
              <a:rPr lang="fr-FR" sz="2200" b="1" dirty="0">
                <a:latin typeface="Calibri" pitchFamily="34" charset="0"/>
              </a:rPr>
              <a:t> C</a:t>
            </a:r>
            <a:r>
              <a:rPr lang="fr-FR" b="1" dirty="0">
                <a:latin typeface="Calibri" pitchFamily="34" charset="0"/>
              </a:rPr>
              <a:t> = – e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213" y="3068960"/>
            <a:ext cx="1079500" cy="649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84213" y="3716660"/>
            <a:ext cx="0" cy="649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ZoneTexte 12"/>
          <p:cNvSpPr txBox="1">
            <a:spLocks noChangeArrowheads="1"/>
          </p:cNvSpPr>
          <p:nvPr/>
        </p:nvSpPr>
        <p:spPr bwMode="auto">
          <a:xfrm>
            <a:off x="468313" y="4292923"/>
            <a:ext cx="134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Nucléons</a:t>
            </a:r>
          </a:p>
        </p:txBody>
      </p:sp>
      <p:sp>
        <p:nvSpPr>
          <p:cNvPr id="14" name="Ellipse 13"/>
          <p:cNvSpPr/>
          <p:nvPr/>
        </p:nvSpPr>
        <p:spPr>
          <a:xfrm>
            <a:off x="2411413" y="3717280"/>
            <a:ext cx="2016125" cy="43180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6" name="Connecteur droit avec flèche 15"/>
          <p:cNvCxnSpPr>
            <a:stCxn id="14" idx="4"/>
          </p:cNvCxnSpPr>
          <p:nvPr/>
        </p:nvCxnSpPr>
        <p:spPr>
          <a:xfrm>
            <a:off x="3419475" y="4149080"/>
            <a:ext cx="217488" cy="25717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ZoneTexte 16"/>
          <p:cNvSpPr txBox="1">
            <a:spLocks noChangeArrowheads="1"/>
          </p:cNvSpPr>
          <p:nvPr/>
        </p:nvSpPr>
        <p:spPr bwMode="auto">
          <a:xfrm>
            <a:off x="2555777" y="4293096"/>
            <a:ext cx="658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Electrons 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1830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fois plus légers que les nucléons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5435103" y="6023738"/>
            <a:ext cx="19415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15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= 1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fm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4067944" y="6309320"/>
            <a:ext cx="360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10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= 100 pm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0"/>
            <a:ext cx="6372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000" b="1" i="1" u="sng" dirty="0">
                <a:latin typeface="Bookman Old Style" pitchFamily="18" charset="0"/>
                <a:ea typeface="Calibri" pitchFamily="34" charset="0"/>
              </a:rPr>
              <a:t>I- Structure de la matière</a:t>
            </a:r>
            <a:endParaRPr lang="fr-FR" sz="2000" b="1" i="1" dirty="0">
              <a:latin typeface="Bookman Old Style" pitchFamily="18" charset="0"/>
            </a:endParaRPr>
          </a:p>
          <a:p>
            <a:pPr indent="449263" algn="just" eaLnBrk="0" hangingPunct="0">
              <a:defRPr/>
            </a:pPr>
            <a:endParaRPr lang="fr-FR" sz="800" dirty="0">
              <a:ea typeface="Calibri" pitchFamily="34" charset="0"/>
              <a:sym typeface="Wingdings 2" pitchFamily="18" charset="2"/>
            </a:endParaRPr>
          </a:p>
          <a:p>
            <a:pPr indent="449263" algn="just" eaLnBrk="0" hangingPunct="0">
              <a:defRPr/>
            </a:pPr>
            <a:r>
              <a:rPr lang="fr-FR" sz="2000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sz="2000" dirty="0">
                <a:ea typeface="Calibri" pitchFamily="34" charset="0"/>
              </a:rPr>
              <a:t> Un atome est constitué d’</a:t>
            </a:r>
            <a:r>
              <a:rPr lang="fr-FR" sz="2000" b="1" i="1" dirty="0">
                <a:ea typeface="Calibri" pitchFamily="34" charset="0"/>
                <a:sym typeface="Wingdings 2" pitchFamily="18" charset="2"/>
              </a:rPr>
              <a:t>un noyau central </a:t>
            </a:r>
            <a:r>
              <a:rPr lang="fr-FR" sz="2000" dirty="0" smtClean="0"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composé de particules appelées nucléons (les protons et les neutrons) atour duquel gravite(nt) un (ou plusieurs) électron(s) : on parle de </a:t>
            </a:r>
            <a:r>
              <a:rPr lang="fr-FR" sz="2000" b="1" i="1" dirty="0">
                <a:ea typeface="Calibri" pitchFamily="34" charset="0"/>
                <a:sym typeface="Wingdings 2" pitchFamily="18" charset="2"/>
              </a:rPr>
              <a:t>cortège électronique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.</a:t>
            </a:r>
          </a:p>
          <a:p>
            <a:pPr indent="449263" algn="just" eaLnBrk="0" hangingPunct="0">
              <a:defRPr/>
            </a:pPr>
            <a:endParaRPr lang="fr-FR" sz="2000" dirty="0">
              <a:sym typeface="Wingdings 2" pitchFamily="18" charset="2"/>
            </a:endParaRPr>
          </a:p>
          <a:p>
            <a:pPr indent="449263" algn="just" eaLnBrk="0" hangingPunct="0">
              <a:defRPr/>
            </a:pPr>
            <a:r>
              <a:rPr lang="fr-FR" sz="2000" dirty="0">
                <a:ea typeface="Calibri" pitchFamily="34" charset="0"/>
                <a:sym typeface="Wingdings 2" pitchFamily="18" charset="2"/>
              </a:rPr>
              <a:t>Les caractéristiques principales des protons, neutrons et électrons sont rappelées ci-dessous.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1619250" y="4767530"/>
            <a:ext cx="7524750" cy="92333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FR" i="1" dirty="0">
                <a:cs typeface="Calibri" pitchFamily="34" charset="0"/>
              </a:rPr>
              <a:t>Les électrons sont des </a:t>
            </a:r>
            <a:r>
              <a:rPr lang="fr-FR" b="1" i="1" dirty="0">
                <a:cs typeface="Calibri" pitchFamily="34" charset="0"/>
              </a:rPr>
              <a:t>particules élémentaires</a:t>
            </a:r>
            <a:r>
              <a:rPr lang="fr-FR" i="1" dirty="0">
                <a:cs typeface="Calibri" pitchFamily="34" charset="0"/>
              </a:rPr>
              <a:t> </a:t>
            </a:r>
            <a:r>
              <a:rPr lang="fr-FR" i="1" dirty="0" smtClean="0">
                <a:cs typeface="Calibri" pitchFamily="34" charset="0"/>
              </a:rPr>
              <a:t>(non </a:t>
            </a:r>
            <a:r>
              <a:rPr lang="fr-FR" i="1" dirty="0">
                <a:cs typeface="Calibri" pitchFamily="34" charset="0"/>
              </a:rPr>
              <a:t>dissociables en plus petites </a:t>
            </a:r>
            <a:r>
              <a:rPr lang="fr-FR" i="1" dirty="0" smtClean="0">
                <a:cs typeface="Calibri" pitchFamily="34" charset="0"/>
              </a:rPr>
              <a:t>particules), </a:t>
            </a:r>
            <a:r>
              <a:rPr lang="fr-FR" i="1" dirty="0">
                <a:cs typeface="Calibri" pitchFamily="34" charset="0"/>
              </a:rPr>
              <a:t>ce qui n’est pas le cas des nucléons qui sont décomposables en </a:t>
            </a:r>
            <a:r>
              <a:rPr lang="fr-FR" b="1" i="1" dirty="0">
                <a:cs typeface="Calibri" pitchFamily="34" charset="0"/>
              </a:rPr>
              <a:t>quarks</a:t>
            </a:r>
            <a:r>
              <a:rPr lang="fr-FR" i="1" dirty="0">
                <a:cs typeface="Calibri" pitchFamily="34" charset="0"/>
              </a:rPr>
              <a:t>.</a:t>
            </a:r>
            <a:endParaRPr lang="fr-FR" dirty="0"/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724375"/>
            <a:ext cx="4365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728" y="0"/>
            <a:ext cx="244827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/>
      <p:bldP spid="7" grpId="0" animBg="1" autoUpdateAnimBg="0"/>
      <p:bldP spid="3079" grpId="0" autoUpdateAnimBg="0"/>
      <p:bldP spid="14" grpId="0" animBg="1" autoUpdateAnimBg="0"/>
      <p:bldP spid="3082" grpId="0" autoUpdateAnimBg="0"/>
      <p:bldP spid="13" grpId="0" autoUpdateAnimBg="0"/>
      <p:bldP spid="15" grpId="0" autoUpdateAnimBg="0"/>
      <p:bldP spid="7183" grpId="0"/>
      <p:bldP spid="718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54868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/>
              <a:t>    On peut assimiler le </a:t>
            </a:r>
            <a:r>
              <a:rPr lang="fr-FR" sz="2000" b="1" i="1" dirty="0" smtClean="0"/>
              <a:t>rayon atomique</a:t>
            </a:r>
            <a:r>
              <a:rPr lang="fr-FR" sz="2000" dirty="0" smtClean="0"/>
              <a:t> au rayon de ____________________________ (celle de nombre quantique principal le plus grand) : ce rayon représente la distance la plus probable entre le noyau et les électrons de valence.</a:t>
            </a:r>
            <a:endParaRPr lang="fr-FR" sz="2000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l="39217" t="22680" r="38576" b="68080"/>
          <a:stretch>
            <a:fillRect/>
          </a:stretch>
        </p:blipFill>
        <p:spPr bwMode="auto">
          <a:xfrm>
            <a:off x="3131840" y="-27384"/>
            <a:ext cx="2520280" cy="58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64088" y="548680"/>
            <a:ext cx="406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l’OA la plus éloignée du noyau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3307" t="57959" r="1721" b="18521"/>
          <a:stretch>
            <a:fillRect/>
          </a:stretch>
        </p:blipFill>
        <p:spPr bwMode="auto">
          <a:xfrm>
            <a:off x="43433" y="1590700"/>
            <a:ext cx="9036496" cy="13746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216024" y="3068960"/>
            <a:ext cx="89644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Chaque atome possède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couche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électro-nique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plus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celui placé au-dessus de lui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augmente dans une colonne).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rayon atomique augmente quand on descend dans une colonne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008" y="3068960"/>
            <a:ext cx="8964488" cy="33123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72008" y="3068960"/>
            <a:ext cx="3849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dans une COLONNE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107504" y="4437112"/>
            <a:ext cx="3748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dans une PERIODE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179512" y="4435921"/>
            <a:ext cx="907300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Dans une ligne, les e 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valence sont sur la même couche mais de gauche à droite,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charge du noyau augmente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Les électrons de valence subissent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force d’attraction croissante de la part du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noyau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 qui les fait se rapprocher de celui-ci.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fr-FR" sz="10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  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 une ligne, le rayon atomique diminue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gauche à droite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216024" y="44624"/>
            <a:ext cx="89644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Chaque atome possède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couche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électro-nique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plus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celui placé au-dessus de lui (n augmente dans une colonne).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rayon atomique augmente quand on descend dans une colonne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008" y="44624"/>
            <a:ext cx="8964488" cy="33123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52958" y="38462"/>
            <a:ext cx="3842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dans une COLONNE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88454" y="1406614"/>
            <a:ext cx="3741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 dans une PERIODE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70992" y="1412776"/>
            <a:ext cx="907300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Dans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ligne, les e 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valence sont sur la même couche mais de gauche à droite,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charge du noyau augmente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Les électrons de valence subissent une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force d’attraction croissante de la part du noyau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 qui les fait se rapprocher de celui-ci.</a:t>
            </a:r>
          </a:p>
          <a:p>
            <a:r>
              <a:rPr lang="fr-FR" sz="10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        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 une ligne, le rayon atomique diminue de gauche à droite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42525" t="57959" r="37158" b="32801"/>
          <a:stretch>
            <a:fillRect/>
          </a:stretch>
        </p:blipFill>
        <p:spPr bwMode="auto">
          <a:xfrm>
            <a:off x="3275856" y="3716139"/>
            <a:ext cx="2592288" cy="66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2008" y="4319587"/>
            <a:ext cx="8964488" cy="10527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7504" y="4364211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251520" y="4364211"/>
            <a:ext cx="8928992" cy="10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L’électronégativité, notée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est une grandeur sans unité qui traduit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capacité d’un atome à attirer à lui les électrons de la liaison dans laquelle il est engagé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0" y="5520134"/>
            <a:ext cx="9144000" cy="1008062"/>
            <a:chOff x="624" y="2829"/>
            <a:chExt cx="10656" cy="973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2829"/>
              <a:ext cx="2101" cy="96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91" y="2829"/>
              <a:ext cx="1989" cy="97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2725" y="2829"/>
              <a:ext cx="3091" cy="9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6200" y="2829"/>
              <a:ext cx="3091" cy="9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1691680" y="5536009"/>
            <a:ext cx="30963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Pas de différence d’électronégativité </a:t>
            </a:r>
          </a:p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 non polarisée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4859338" y="5520134"/>
            <a:ext cx="25923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(A) &lt;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(B)</a:t>
            </a:r>
          </a:p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 polarisée</a:t>
            </a:r>
          </a:p>
          <a:p>
            <a:pPr algn="ctr"/>
            <a:r>
              <a:rPr lang="fr-FR" sz="3200" b="1" baseline="30000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A–B</a:t>
            </a:r>
            <a:r>
              <a:rPr lang="fr-FR" sz="3200" b="1" baseline="30000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24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42525" t="57959" r="37158" b="32801"/>
          <a:stretch>
            <a:fillRect/>
          </a:stretch>
        </p:blipFill>
        <p:spPr bwMode="auto">
          <a:xfrm>
            <a:off x="3275856" y="44624"/>
            <a:ext cx="2592288" cy="66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2008" y="648072"/>
            <a:ext cx="8964488" cy="10527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7504" y="692696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251520" y="692696"/>
            <a:ext cx="8928992" cy="10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L’électronégativité, notée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est une grandeur sans unité qui traduit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capacité d’un atome à attirer à lui les électrons de la liaison dans laquelle il est engagé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1772816"/>
            <a:ext cx="9144000" cy="1008062"/>
            <a:chOff x="624" y="2829"/>
            <a:chExt cx="10656" cy="973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2829"/>
              <a:ext cx="2101" cy="96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91" y="2829"/>
              <a:ext cx="1989" cy="97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2725" y="2829"/>
              <a:ext cx="3091" cy="9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6200" y="2829"/>
              <a:ext cx="3091" cy="9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1691680" y="1788691"/>
            <a:ext cx="30963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Pas de différence d’électronégativité </a:t>
            </a:r>
          </a:p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 non polarisée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4859338" y="1772816"/>
            <a:ext cx="25923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(A) &lt;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(B)</a:t>
            </a:r>
          </a:p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 polarisée</a:t>
            </a:r>
          </a:p>
          <a:p>
            <a:pPr algn="ctr"/>
            <a:r>
              <a:rPr lang="fr-FR" sz="3200" b="1" baseline="30000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A–B</a:t>
            </a:r>
            <a:r>
              <a:rPr lang="fr-FR" sz="3200" b="1" baseline="30000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292494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     Il existe de nombreuses </a:t>
            </a:r>
            <a:r>
              <a:rPr lang="fr-FR" sz="2000" b="1" i="1" dirty="0" smtClean="0"/>
              <a:t>échelles d’électronégativité </a:t>
            </a:r>
            <a:r>
              <a:rPr lang="fr-FR" sz="2000" dirty="0" smtClean="0"/>
              <a:t>: échelle de </a:t>
            </a:r>
            <a:r>
              <a:rPr lang="fr-FR" sz="2000" u="sng" dirty="0" smtClean="0"/>
              <a:t>Pauling</a:t>
            </a:r>
            <a:r>
              <a:rPr lang="fr-FR" sz="2000" dirty="0" smtClean="0"/>
              <a:t>, échelle d’</a:t>
            </a:r>
            <a:r>
              <a:rPr lang="fr-FR" sz="2000" u="sng" dirty="0" err="1" smtClean="0"/>
              <a:t>Allred</a:t>
            </a:r>
            <a:r>
              <a:rPr lang="fr-FR" sz="2000" u="sng" dirty="0" smtClean="0"/>
              <a:t> et </a:t>
            </a:r>
            <a:r>
              <a:rPr lang="fr-FR" sz="2000" u="sng" dirty="0" err="1" smtClean="0"/>
              <a:t>Rochow</a:t>
            </a:r>
            <a:r>
              <a:rPr lang="fr-FR" sz="2000" dirty="0" smtClean="0"/>
              <a:t>, échelle de </a:t>
            </a:r>
            <a:r>
              <a:rPr lang="fr-FR" sz="2000" u="sng" dirty="0" smtClean="0"/>
              <a:t>Mulliken</a:t>
            </a:r>
            <a:r>
              <a:rPr lang="fr-FR" sz="2000" dirty="0" smtClean="0"/>
              <a:t> …</a:t>
            </a:r>
            <a:endParaRPr lang="fr-FR" sz="20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 l="6142" t="26880" r="3139" b="20680"/>
          <a:stretch>
            <a:fillRect/>
          </a:stretch>
        </p:blipFill>
        <p:spPr bwMode="auto">
          <a:xfrm>
            <a:off x="179512" y="3789040"/>
            <a:ext cx="8858325" cy="28803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1619672" y="3861048"/>
            <a:ext cx="4334841" cy="369332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mic Sans MS" pitchFamily="66" charset="0"/>
                <a:sym typeface="Wingdings"/>
              </a:rPr>
              <a:t>ELECTRONEGATIVITE DE PAULING</a:t>
            </a:r>
            <a:endParaRPr lang="fr-FR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504" y="4914453"/>
            <a:ext cx="8964488" cy="18722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7504" y="4914453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850067"/>
            <a:ext cx="9144000" cy="1008062"/>
            <a:chOff x="624" y="2829"/>
            <a:chExt cx="10656" cy="973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2829"/>
              <a:ext cx="2101" cy="96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91" y="2829"/>
              <a:ext cx="1989" cy="97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2725" y="2829"/>
              <a:ext cx="3091" cy="9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6200" y="2829"/>
              <a:ext cx="3091" cy="9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1691680" y="865942"/>
            <a:ext cx="30963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Pas de différence d’électronégativité </a:t>
            </a:r>
          </a:p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 non polarisée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4788024" y="850067"/>
            <a:ext cx="25923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(A) &lt;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(B)</a:t>
            </a:r>
          </a:p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 polarisée</a:t>
            </a:r>
          </a:p>
          <a:p>
            <a:pPr algn="ctr"/>
            <a:r>
              <a:rPr lang="fr-FR" sz="3200" b="1" baseline="30000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800" b="1" dirty="0" err="1">
                <a:latin typeface="Arial" pitchFamily="34" charset="0"/>
                <a:cs typeface="Arial" pitchFamily="34" charset="0"/>
              </a:rPr>
              <a:t>A–B</a:t>
            </a:r>
            <a:r>
              <a:rPr lang="fr-FR" sz="3200" b="1" baseline="30000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 l="6142" t="26880" r="3139" b="20680"/>
          <a:stretch>
            <a:fillRect/>
          </a:stretch>
        </p:blipFill>
        <p:spPr bwMode="auto">
          <a:xfrm>
            <a:off x="107504" y="1962125"/>
            <a:ext cx="8928992" cy="28803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1403648" y="2106141"/>
            <a:ext cx="4334841" cy="369332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mic Sans MS" pitchFamily="66" charset="0"/>
                <a:sym typeface="Wingdings"/>
              </a:rPr>
              <a:t>ELECTRONEGATIVITE DE PAULING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5274493"/>
            <a:ext cx="89644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/>
              </a:rPr>
              <a:t>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L’électronégativité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augmente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: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gauche à droite dans une période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algn="just" eaLnBrk="0" hangingPunct="0">
              <a:defRPr/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		 	  -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bas en haut dans une colonne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algn="just" eaLnBrk="0" hangingPunct="0">
              <a:defRPr/>
            </a:pPr>
            <a:endParaRPr lang="fr-FR" sz="105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/>
              </a:rPr>
              <a:t>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fluor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est l’élément le plus électronégatif ;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francium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est le moins électronégatif.</a:t>
            </a:r>
            <a:endParaRPr lang="fr-FR" sz="20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l="42525" t="57959" r="37158" b="32801"/>
          <a:stretch>
            <a:fillRect/>
          </a:stretch>
        </p:blipFill>
        <p:spPr bwMode="auto">
          <a:xfrm>
            <a:off x="3275856" y="101561"/>
            <a:ext cx="2592288" cy="66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504" y="44624"/>
            <a:ext cx="8964488" cy="18722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7504" y="44624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16" name="Rectangle 15"/>
          <p:cNvSpPr/>
          <p:nvPr/>
        </p:nvSpPr>
        <p:spPr>
          <a:xfrm>
            <a:off x="179512" y="404664"/>
            <a:ext cx="89644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/>
              </a:rPr>
              <a:t>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L’électronégativité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augmente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: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gauche à droite dans une période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algn="just" eaLnBrk="0" hangingPunct="0">
              <a:defRPr/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		 	  -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bas en haut dans une colonne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algn="just" eaLnBrk="0" hangingPunct="0">
              <a:defRPr/>
            </a:pPr>
            <a:endParaRPr lang="fr-FR" sz="105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/>
              </a:rPr>
              <a:t>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fluor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est l’élément le plus électronégatif ;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francium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est le moins électronégatif.</a:t>
            </a:r>
            <a:endParaRPr lang="fr-FR" sz="20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58589" t="21840" r="22039" b="68080"/>
          <a:stretch>
            <a:fillRect/>
          </a:stretch>
        </p:blipFill>
        <p:spPr bwMode="auto">
          <a:xfrm>
            <a:off x="3419872" y="2210782"/>
            <a:ext cx="1944216" cy="56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72008" y="2781513"/>
            <a:ext cx="8964488" cy="7974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07504" y="2826137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179512" y="2826137"/>
            <a:ext cx="9001000" cy="81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La polarisabilité d’un atome, notée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est une grandeur qui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tra-duit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capacité qu’a son nuage électronique à se déformer facilement</a:t>
            </a:r>
            <a:r>
              <a:rPr lang="fr-FR" sz="2000" dirty="0" smtClean="0"/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 l="3307" t="23520" r="1721" b="58840"/>
          <a:stretch>
            <a:fillRect/>
          </a:stretch>
        </p:blipFill>
        <p:spPr bwMode="auto">
          <a:xfrm>
            <a:off x="0" y="4082990"/>
            <a:ext cx="9144000" cy="9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971600" y="3650942"/>
            <a:ext cx="7598555" cy="369332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POLARISABILITE DE QUELQUES ATOMES (x 10 </a:t>
            </a:r>
            <a:r>
              <a:rPr lang="fr-FR" b="1" u="sng" baseline="30000" dirty="0" smtClean="0">
                <a:latin typeface="Comic Sans MS" pitchFamily="66" charset="0"/>
              </a:rPr>
              <a:t>40</a:t>
            </a:r>
            <a:r>
              <a:rPr lang="fr-FR" b="1" u="sng" dirty="0" smtClean="0">
                <a:latin typeface="Comic Sans MS" pitchFamily="66" charset="0"/>
              </a:rPr>
              <a:t> C².</a:t>
            </a:r>
            <a:r>
              <a:rPr lang="fr-FR" b="1" u="sng" dirty="0" err="1" smtClean="0">
                <a:latin typeface="Comic Sans MS" pitchFamily="66" charset="0"/>
              </a:rPr>
              <a:t>m².J</a:t>
            </a:r>
            <a:r>
              <a:rPr lang="fr-FR" b="1" u="sng" baseline="30000" dirty="0" smtClean="0">
                <a:latin typeface="Comic Sans MS" pitchFamily="66" charset="0"/>
              </a:rPr>
              <a:t> – 1</a:t>
            </a:r>
            <a:r>
              <a:rPr lang="fr-FR" b="1" u="sng" dirty="0" smtClean="0">
                <a:latin typeface="Comic Sans MS" pitchFamily="66" charset="0"/>
              </a:rPr>
              <a:t>)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504" y="5103093"/>
            <a:ext cx="8964488" cy="16382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 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107504" y="5109011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/>
              </a:rPr>
              <a:t></a:t>
            </a:r>
            <a:r>
              <a:rPr lang="fr-FR" dirty="0" smtClean="0"/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fr-FR" sz="2000" dirty="0" smtClean="0"/>
              <a:t> :</a:t>
            </a:r>
            <a:endParaRPr lang="fr-FR" sz="2000" dirty="0"/>
          </a:p>
        </p:txBody>
      </p:sp>
      <p:sp>
        <p:nvSpPr>
          <p:cNvPr id="31" name="Rectangle 30"/>
          <p:cNvSpPr/>
          <p:nvPr/>
        </p:nvSpPr>
        <p:spPr>
          <a:xfrm>
            <a:off x="179512" y="5110152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atome est d’autant plus polarisable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son nuage électronique subit peu l’influence de son noyau, 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l’atome est volumineux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polarisabilité d’un atome augmente donc quand on descend dans une colonne et quand on se déplace vers la gauche dans une ligne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6" grpId="0"/>
      <p:bldP spid="28" grpId="0" animBg="1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32025" y="5806082"/>
            <a:ext cx="1872431" cy="5032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76962"/>
            <a:ext cx="9056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83568" y="5080992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protons dans le noyau =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numéro atomique = nombre de charge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(car dans le noyau, seuls les protons sont chargés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dirty="0"/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36512" y="583727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	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donc  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q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noyau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= Z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6512" y="6341258"/>
            <a:ext cx="31918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latin typeface="Arial" pitchFamily="34" charset="0"/>
                <a:cs typeface="Arial" pitchFamily="34" charset="0"/>
              </a:rPr>
              <a:t>Pour l’exemple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noyau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Cl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096344" y="6341258"/>
            <a:ext cx="3815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1,60.10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19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2,72.10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18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220486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dirty="0">
                <a:ea typeface="Calibri" pitchFamily="34" charset="0"/>
                <a:sym typeface="Wingdings 2" pitchFamily="18" charset="2"/>
              </a:rPr>
              <a:t></a:t>
            </a:r>
            <a:r>
              <a:rPr lang="fr-FR" sz="2000" dirty="0">
                <a:ea typeface="Calibri" pitchFamily="34" charset="0"/>
              </a:rPr>
              <a:t> </a:t>
            </a:r>
            <a:r>
              <a:rPr lang="fr-FR" sz="2000" u="sng" dirty="0">
                <a:ea typeface="Calibri" pitchFamily="34" charset="0"/>
                <a:sym typeface="Wingdings 2" pitchFamily="18" charset="2"/>
              </a:rPr>
              <a:t>Ordres de grandeurs supplémentaires à connaître :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		</a:t>
            </a:r>
          </a:p>
          <a:p>
            <a:pPr indent="449263" algn="just" eaLnBrk="0" hangingPunct="0">
              <a:defRPr/>
            </a:pPr>
            <a:r>
              <a:rPr lang="fr-FR" sz="2000" dirty="0">
                <a:ea typeface="Calibri" pitchFamily="34" charset="0"/>
                <a:sym typeface="Wingdings" pitchFamily="2" charset="2"/>
              </a:rPr>
              <a:t>		</a:t>
            </a:r>
            <a:r>
              <a:rPr lang="fr-FR" sz="2000" dirty="0">
                <a:ea typeface="Calibri" pitchFamily="34" charset="0"/>
              </a:rPr>
              <a:t> Taille du noyau atomique :</a:t>
            </a:r>
            <a:r>
              <a:rPr lang="fr-FR" sz="2000" dirty="0">
                <a:ea typeface="Calibri" pitchFamily="34" charset="0"/>
                <a:sym typeface="Wingdings" pitchFamily="2" charset="2"/>
              </a:rPr>
              <a:t>	____________				</a:t>
            </a:r>
            <a:r>
              <a:rPr lang="fr-FR" sz="2000" dirty="0" smtClean="0">
                <a:ea typeface="Calibri" pitchFamily="34" charset="0"/>
                <a:sym typeface="Wingdings" pitchFamily="2" charset="2"/>
              </a:rPr>
              <a:t></a:t>
            </a:r>
            <a:r>
              <a:rPr lang="fr-FR" sz="2000" dirty="0" smtClean="0">
                <a:ea typeface="Calibri" pitchFamily="34" charset="0"/>
              </a:rPr>
              <a:t> </a:t>
            </a:r>
            <a:r>
              <a:rPr lang="fr-FR" sz="2000" dirty="0">
                <a:ea typeface="Calibri" pitchFamily="34" charset="0"/>
              </a:rPr>
              <a:t>Taille de l’atome :</a:t>
            </a:r>
            <a:r>
              <a:rPr lang="fr-FR" sz="2000" dirty="0">
                <a:ea typeface="Calibri" pitchFamily="34" charset="0"/>
                <a:sym typeface="Wingdings" pitchFamily="2" charset="2"/>
              </a:rPr>
              <a:t>  ____________</a:t>
            </a: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5435103" y="2532514"/>
            <a:ext cx="19415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15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= 1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fm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4067944" y="2818096"/>
            <a:ext cx="360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10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= 100 pm</a:t>
            </a:r>
          </a:p>
        </p:txBody>
      </p:sp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76562"/>
            <a:ext cx="76882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4"/>
          <p:cNvSpPr txBox="1">
            <a:spLocks noChangeArrowheads="1"/>
          </p:cNvSpPr>
          <p:nvPr/>
        </p:nvSpPr>
        <p:spPr bwMode="auto">
          <a:xfrm>
            <a:off x="2557463" y="364594"/>
            <a:ext cx="2159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 dirty="0">
                <a:latin typeface="Calibri" pitchFamily="34" charset="0"/>
              </a:rPr>
              <a:t>1,67.10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27</a:t>
            </a:r>
            <a:r>
              <a:rPr lang="fr-FR" sz="2200" b="1" dirty="0">
                <a:latin typeface="Calibri" pitchFamily="34" charset="0"/>
              </a:rPr>
              <a:t> kg</a:t>
            </a:r>
          </a:p>
          <a:p>
            <a:r>
              <a:rPr lang="fr-FR" sz="2200" b="1" dirty="0">
                <a:latin typeface="Calibri" pitchFamily="34" charset="0"/>
              </a:rPr>
              <a:t>1,67.10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27</a:t>
            </a:r>
            <a:r>
              <a:rPr lang="fr-FR" sz="2200" b="1" dirty="0">
                <a:latin typeface="Calibri" pitchFamily="34" charset="0"/>
              </a:rPr>
              <a:t> kg</a:t>
            </a:r>
          </a:p>
          <a:p>
            <a:r>
              <a:rPr lang="fr-FR" sz="2200" b="1" dirty="0">
                <a:latin typeface="Calibri" pitchFamily="34" charset="0"/>
              </a:rPr>
              <a:t>9,11.10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31</a:t>
            </a:r>
            <a:r>
              <a:rPr lang="fr-FR" sz="2200" b="1" dirty="0">
                <a:latin typeface="Calibri" pitchFamily="34" charset="0"/>
              </a:rPr>
              <a:t> kg</a:t>
            </a:r>
          </a:p>
          <a:p>
            <a:endParaRPr lang="fr-FR" dirty="0">
              <a:latin typeface="Calibri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219700" y="364594"/>
            <a:ext cx="457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1,60.10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C = e =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charge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r>
              <a:rPr lang="fr-FR" b="1" dirty="0">
                <a:latin typeface="Calibri" pitchFamily="34" charset="0"/>
              </a:rPr>
              <a:t>                 </a:t>
            </a:r>
            <a:r>
              <a:rPr lang="fr-FR" sz="2200" b="1" dirty="0" smtClean="0">
                <a:latin typeface="Calibri" pitchFamily="34" charset="0"/>
              </a:rPr>
              <a:t>0                  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élémentaire</a:t>
            </a:r>
            <a:endParaRPr lang="fr-FR" sz="2200" b="1" dirty="0">
              <a:latin typeface="Calibri" pitchFamily="34" charset="0"/>
            </a:endParaRPr>
          </a:p>
          <a:p>
            <a:r>
              <a:rPr lang="fr-FR" sz="2200" b="1" dirty="0">
                <a:latin typeface="Calibri" pitchFamily="34" charset="0"/>
              </a:rPr>
              <a:t>– 1,60.10</a:t>
            </a:r>
            <a:r>
              <a:rPr lang="fr-FR" sz="2200" b="1" baseline="30000" dirty="0">
                <a:latin typeface="Calibri" pitchFamily="34" charset="0"/>
              </a:rPr>
              <a:t> –</a:t>
            </a:r>
            <a:r>
              <a:rPr lang="fr-FR" sz="2200" b="1" dirty="0">
                <a:latin typeface="Calibri" pitchFamily="34" charset="0"/>
              </a:rPr>
              <a:t> </a:t>
            </a:r>
            <a:r>
              <a:rPr lang="fr-FR" sz="2200" b="1" baseline="30000" dirty="0">
                <a:latin typeface="Calibri" pitchFamily="34" charset="0"/>
              </a:rPr>
              <a:t>19</a:t>
            </a:r>
            <a:r>
              <a:rPr lang="fr-FR" sz="2200" b="1" dirty="0">
                <a:latin typeface="Calibri" pitchFamily="34" charset="0"/>
              </a:rPr>
              <a:t> C</a:t>
            </a:r>
            <a:r>
              <a:rPr lang="fr-FR" b="1" dirty="0">
                <a:latin typeface="Calibri" pitchFamily="34" charset="0"/>
              </a:rPr>
              <a:t> = – e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4213" y="436602"/>
            <a:ext cx="1079500" cy="649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684213" y="1084302"/>
            <a:ext cx="0" cy="649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12"/>
          <p:cNvSpPr txBox="1">
            <a:spLocks noChangeArrowheads="1"/>
          </p:cNvSpPr>
          <p:nvPr/>
        </p:nvSpPr>
        <p:spPr bwMode="auto">
          <a:xfrm>
            <a:off x="468313" y="1660565"/>
            <a:ext cx="134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Nucléons</a:t>
            </a:r>
          </a:p>
        </p:txBody>
      </p:sp>
      <p:sp>
        <p:nvSpPr>
          <p:cNvPr id="31" name="Ellipse 30"/>
          <p:cNvSpPr/>
          <p:nvPr/>
        </p:nvSpPr>
        <p:spPr>
          <a:xfrm>
            <a:off x="2411413" y="1084922"/>
            <a:ext cx="2016125" cy="43180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32" name="Connecteur droit avec flèche 31"/>
          <p:cNvCxnSpPr>
            <a:stCxn id="31" idx="4"/>
          </p:cNvCxnSpPr>
          <p:nvPr/>
        </p:nvCxnSpPr>
        <p:spPr>
          <a:xfrm>
            <a:off x="3419475" y="1516722"/>
            <a:ext cx="217488" cy="25717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16"/>
          <p:cNvSpPr txBox="1">
            <a:spLocks noChangeArrowheads="1"/>
          </p:cNvSpPr>
          <p:nvPr/>
        </p:nvSpPr>
        <p:spPr bwMode="auto">
          <a:xfrm>
            <a:off x="2555777" y="1660738"/>
            <a:ext cx="658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Electrons 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1830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fois plus légers que les nucléons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008" y="5085184"/>
            <a:ext cx="8964488" cy="16561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7504" y="5085184"/>
            <a:ext cx="771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: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  <p:bldP spid="14" grpId="0"/>
      <p:bldP spid="15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04033" y="2133674"/>
            <a:ext cx="1872431" cy="5032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54"/>
            <a:ext cx="90566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08520" y="137270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Z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de protons dans le noyau =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numéro atomique = nombre de charge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(car dans le noyau, seuls les protons sont chargés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dirty="0"/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08520" y="2164867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	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donc  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q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noyau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= Z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8520" y="2668850"/>
            <a:ext cx="31918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u="sng" dirty="0">
                <a:latin typeface="Arial" pitchFamily="34" charset="0"/>
                <a:cs typeface="Arial" pitchFamily="34" charset="0"/>
              </a:rPr>
              <a:t>Pour l’exemple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noyau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Cl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168352" y="2668850"/>
            <a:ext cx="3815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1,60.10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19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2,72.10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18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20280" y="4293096"/>
            <a:ext cx="3528392" cy="504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8520" y="328498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Nombre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 de nucléons dans le noyau =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nombre de masse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(les nucléons étant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bien plus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lourds que les électrons, ces derniers ne contribuent que de façon négligeable à la masse de l’atome).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1008633" y="4367659"/>
            <a:ext cx="508209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donc    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atome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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noyau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= A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nucléon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08520" y="4940747"/>
            <a:ext cx="6011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u="sng" dirty="0">
                <a:latin typeface="Arial" pitchFamily="34" charset="0"/>
                <a:cs typeface="Arial" pitchFamily="34" charset="0"/>
              </a:rPr>
              <a:t>Pour l’exemple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atome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Cl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71519" y="4941168"/>
            <a:ext cx="39292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35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1,67.10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27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5,85.10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26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kg.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8520" y="5445224"/>
            <a:ext cx="5580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Comment obtenir le nombre de neutrons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8520" y="595245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X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dirty="0"/>
              <a:t>	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92733" y="5949280"/>
            <a:ext cx="8459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Symbole de l’élément chimique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constitué de 1 à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lettres, la première étant écrite en majuscule et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l’éventuelle suivante en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minuscule.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16624" y="5445224"/>
            <a:ext cx="1339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= A – Z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008" y="1340768"/>
            <a:ext cx="8964488" cy="5400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7504" y="3278822"/>
            <a:ext cx="800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: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9450" t="34440" r="9754" b="52120"/>
          <a:stretch>
            <a:fillRect/>
          </a:stretch>
        </p:blipFill>
        <p:spPr bwMode="auto">
          <a:xfrm>
            <a:off x="0" y="1349285"/>
            <a:ext cx="9144000" cy="85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e 20"/>
          <p:cNvGrpSpPr/>
          <p:nvPr/>
        </p:nvGrpSpPr>
        <p:grpSpPr>
          <a:xfrm>
            <a:off x="0" y="2060848"/>
            <a:ext cx="9144000" cy="792088"/>
            <a:chOff x="0" y="2060848"/>
            <a:chExt cx="9144000" cy="792088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2145050"/>
              <a:ext cx="9144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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- 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Un noyau isotope du chlore possède 2 neutrons de plus que le noyau         </a:t>
              </a:r>
              <a:r>
                <a:rPr kumimoji="0" lang="fr-FR" sz="20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. Quel est son symbole</a:t>
              </a:r>
              <a:r>
                <a:rPr kumimoji="0" lang="fr-FR" sz="20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 ?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endParaRPr>
            </a:p>
          </p:txBody>
        </p:sp>
        <p:graphicFrame>
          <p:nvGraphicFramePr>
            <p:cNvPr id="2049" name="Object 1"/>
            <p:cNvGraphicFramePr>
              <a:graphicFrameLocks noChangeAspect="1"/>
            </p:cNvGraphicFramePr>
            <p:nvPr/>
          </p:nvGraphicFramePr>
          <p:xfrm>
            <a:off x="7452320" y="2060848"/>
            <a:ext cx="687349" cy="504056"/>
          </p:xfrm>
          <a:graphic>
            <a:graphicData uri="http://schemas.openxmlformats.org/presentationml/2006/ole">
              <p:oleObj spid="_x0000_s2049" r:id="rId4" imgW="317225" imgH="241091" progId="">
                <p:embed/>
              </p:oleObj>
            </a:graphicData>
          </a:graphic>
        </p:graphicFrame>
      </p:grpSp>
      <p:sp>
        <p:nvSpPr>
          <p:cNvPr id="7" name="Rectangle 6"/>
          <p:cNvSpPr/>
          <p:nvPr/>
        </p:nvSpPr>
        <p:spPr>
          <a:xfrm>
            <a:off x="0" y="2812866"/>
            <a:ext cx="759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noyau possède donc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 protons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 + 2 = 37 nucléons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83975" y="2956882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200666" y="264570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8460432" y="278971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2280" y="2789716"/>
            <a:ext cx="118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Symbole</a:t>
            </a:r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25515" t="31080" r="12116" b="20201"/>
          <a:stretch>
            <a:fillRect/>
          </a:stretch>
        </p:blipFill>
        <p:spPr bwMode="auto">
          <a:xfrm>
            <a:off x="1259632" y="3933056"/>
            <a:ext cx="671909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9717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 trouve dans les tables des données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abondance isotopique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elles précisent les pourcentages des isotopes d’un élément donné tels qu’ils sont à l’état naturel.                        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6296" y="1516722"/>
            <a:ext cx="1611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ISOTOPES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44624"/>
            <a:ext cx="5580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Comment obtenir le nombre de neutrons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49204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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X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dirty="0"/>
              <a:t>	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4213" y="488866"/>
            <a:ext cx="8459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Symbole de l’élément chimique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constitué de 1 à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lettres, la première étant écrite en majuscule et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l’éventuelle suivante en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minuscule.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8104" y="44624"/>
            <a:ext cx="1339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= A – Z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008" y="72008"/>
            <a:ext cx="8964488" cy="11247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205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884368" y="6093296"/>
            <a:ext cx="1152128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85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Un noyau isotope du chlore possède 2 neutrons de plus que le noyau             . Quel est son symbole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7524328" y="-27384"/>
          <a:ext cx="687349" cy="504056"/>
        </p:xfrm>
        <a:graphic>
          <a:graphicData uri="http://schemas.openxmlformats.org/presentationml/2006/ole">
            <p:oleObj spid="_x0000_s21506" r:id="rId3" imgW="317225" imgH="241091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812204"/>
            <a:ext cx="759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noyau possède donc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 protons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 + 2 = 37 nucléons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83975" y="97937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200666" y="668188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8460432" y="81220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2280" y="812204"/>
            <a:ext cx="118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Symbole</a:t>
            </a:r>
            <a:endParaRPr lang="fr-FR" dirty="0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1412776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24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Le nuage électronique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74117" y="1863901"/>
            <a:ext cx="8999662" cy="17543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3663170"/>
            <a:ext cx="914400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 on ne négligeait pas leur masse par rapport à celle des nucléons, quelle serait,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pourcentage, la contribution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réelle des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électrons à la masse d’un atome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chlore dont </a:t>
            </a:r>
          </a:p>
          <a:p>
            <a:pPr algn="just"/>
            <a:endParaRPr lang="fr-FR" sz="7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noyau se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note              ? </a:t>
            </a:r>
            <a:endParaRPr lang="fr-FR" sz="3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1763688" y="4293096"/>
          <a:ext cx="750887" cy="576262"/>
        </p:xfrm>
        <a:graphic>
          <a:graphicData uri="http://schemas.openxmlformats.org/presentationml/2006/ole">
            <p:oleObj spid="_x0000_s21508" name="Équation" r:id="rId4" imgW="317225" imgH="241091" progId="">
              <p:embed/>
            </p:oleObj>
          </a:graphicData>
        </a:graphic>
      </p:graphicFrame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79512" y="5499795"/>
            <a:ext cx="45361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Masse réelle de l’atome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atome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Cl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868144" y="6075090"/>
            <a:ext cx="1544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2,65.10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499670" y="5499026"/>
            <a:ext cx="3595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+ 35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79512" y="4994970"/>
            <a:ext cx="41041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Masse des électrons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électrons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139630" y="4994970"/>
            <a:ext cx="1786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79512" y="6075090"/>
            <a:ext cx="6192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Contribution des électrons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électrons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atome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Cl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2008" y="1898626"/>
            <a:ext cx="8964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dirty="0"/>
              <a:t>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atome isolé (non engagé dans un édifice chimique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polyatomique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électriquement neutre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fr-FR" sz="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charge électrique d’un électron étant exactement l’opposée de celle d’un proton,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atome isolé contient autant d’électrons que de protons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à dire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 électrons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315704" y="6075090"/>
            <a:ext cx="1792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0,0265 %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7" grpId="0"/>
      <p:bldP spid="29" grpId="0"/>
      <p:bldP spid="30" grpId="0"/>
      <p:bldP spid="31" grpId="0"/>
      <p:bldP spid="32" grpId="0"/>
      <p:bldP spid="33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884368" y="1916832"/>
            <a:ext cx="1152128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79512" y="1485553"/>
            <a:ext cx="45361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Masse réelle de l’atome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atome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Cl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868144" y="1916832"/>
            <a:ext cx="1544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2,65.10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499670" y="1484784"/>
            <a:ext cx="3595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+ 35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79512" y="1052736"/>
            <a:ext cx="41041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Masse des électrons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électrons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139630" y="1052736"/>
            <a:ext cx="1786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79512" y="1916832"/>
            <a:ext cx="6192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Contribution des électrons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électrons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atome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Cl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315704" y="1916832"/>
            <a:ext cx="1792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0,0265 %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2501974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II- L’apport des spectres de raies atomiques</a:t>
            </a:r>
            <a:endParaRPr lang="fr-FR" sz="2000" b="1" i="1" dirty="0">
              <a:latin typeface="Bookman Old Style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283629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617663" algn="just" eaLnBrk="0" hangingPunct="0">
              <a:defRPr/>
            </a:pP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1) Les spectres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</a:rPr>
              <a:t>de raies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d’EMISSION</a:t>
            </a:r>
            <a:endParaRPr lang="fr-FR" sz="2000" dirty="0">
              <a:latin typeface="Bookman Old Style" pitchFamily="18" charset="0"/>
            </a:endParaRPr>
          </a:p>
          <a:p>
            <a:pPr algn="just" eaLnBrk="0" hangingPunct="0">
              <a:defRPr/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</a:rPr>
              <a:t>a/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</a:rPr>
              <a:t>Observations 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</a:rPr>
              <a:t>:</a:t>
            </a:r>
            <a:r>
              <a:rPr lang="fr-FR" sz="2000" dirty="0" smtClean="0">
                <a:ea typeface="Calibri" pitchFamily="34" charset="0"/>
              </a:rPr>
              <a:t> </a:t>
            </a:r>
            <a:endParaRPr lang="fr-FR" sz="2000" dirty="0"/>
          </a:p>
        </p:txBody>
      </p:sp>
      <p:pic>
        <p:nvPicPr>
          <p:cNvPr id="23" name="Image 22"/>
          <p:cNvPicPr/>
          <p:nvPr/>
        </p:nvPicPr>
        <p:blipFill>
          <a:blip r:embed="rId3" cstate="print"/>
          <a:srcRect l="42982"/>
          <a:stretch>
            <a:fillRect/>
          </a:stretch>
        </p:blipFill>
        <p:spPr bwMode="auto">
          <a:xfrm>
            <a:off x="4860032" y="3501008"/>
            <a:ext cx="4283968" cy="223224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501008"/>
            <a:ext cx="49685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e 18"/>
          <p:cNvGrpSpPr/>
          <p:nvPr/>
        </p:nvGrpSpPr>
        <p:grpSpPr>
          <a:xfrm>
            <a:off x="72008" y="5733256"/>
            <a:ext cx="8964488" cy="1052736"/>
            <a:chOff x="72008" y="5661248"/>
            <a:chExt cx="8964488" cy="1124744"/>
          </a:xfrm>
        </p:grpSpPr>
        <p:sp>
          <p:nvSpPr>
            <p:cNvPr id="37" name="Rectangle 36"/>
            <p:cNvSpPr/>
            <p:nvPr/>
          </p:nvSpPr>
          <p:spPr>
            <a:xfrm>
              <a:off x="72008" y="5661248"/>
              <a:ext cx="8964488" cy="112474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sz="2000" dirty="0" smtClean="0">
                  <a:solidFill>
                    <a:schemeClr val="tx1"/>
                  </a:solidFill>
                </a:rPr>
                <a:t> </a:t>
              </a:r>
              <a:r>
                <a:rPr lang="fr-FR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dirty="0" smtClean="0"/>
                <a:t> </a:t>
              </a:r>
              <a:endParaRPr lang="fr-FR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7504" y="5661248"/>
              <a:ext cx="19892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ym typeface="Wingdings 2" pitchFamily="18" charset="2"/>
                </a:rPr>
                <a:t></a:t>
              </a:r>
              <a:r>
                <a:rPr lang="fr-FR" dirty="0" smtClean="0"/>
                <a:t> </a:t>
              </a:r>
              <a:r>
                <a:rPr lang="fr-FR" sz="2000" b="1" u="sng" dirty="0" smtClean="0"/>
                <a:t>Observations</a:t>
              </a:r>
              <a:r>
                <a:rPr lang="fr-FR" sz="2000" dirty="0" smtClean="0"/>
                <a:t> :</a:t>
              </a:r>
              <a:endParaRPr lang="fr-FR" sz="2000" dirty="0"/>
            </a:p>
          </p:txBody>
        </p:sp>
      </p:grp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907704" y="6097488"/>
            <a:ext cx="72008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Seuls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certains rayonnements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longueur d’onde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particu-lière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d’énergie particulière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émis par l’atome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 smtClean="0">
              <a:solidFill>
                <a:srgbClr val="002060"/>
              </a:solidFill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79712" y="5737448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observe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raies COLOREES sur fond NOIR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0"/>
            <a:ext cx="914400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 on ne négligeait pas leur masse par rapport à celle des nucléons, quelle serait,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pourcentage, la contribution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réelle des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électrons à la masse d’un atome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chlore dont </a:t>
            </a:r>
          </a:p>
          <a:p>
            <a:pPr algn="just"/>
            <a:endParaRPr lang="fr-FR" sz="7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noyau se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note              ? </a:t>
            </a:r>
            <a:endParaRPr lang="fr-FR" sz="3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1763688" y="629926"/>
          <a:ext cx="750887" cy="576262"/>
        </p:xfrm>
        <a:graphic>
          <a:graphicData uri="http://schemas.openxmlformats.org/presentationml/2006/ole">
            <p:oleObj spid="_x0000_s22532" name="Équation" r:id="rId5" imgW="317225" imgH="24109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4856</Words>
  <Application>Microsoft Office PowerPoint</Application>
  <PresentationFormat>Affichage à l'écran (4:3)</PresentationFormat>
  <Paragraphs>748</Paragraphs>
  <Slides>44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6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140</cp:revision>
  <dcterms:created xsi:type="dcterms:W3CDTF">2021-08-19T05:42:38Z</dcterms:created>
  <dcterms:modified xsi:type="dcterms:W3CDTF">2023-09-18T15:03:51Z</dcterms:modified>
</cp:coreProperties>
</file>