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79" r:id="rId25"/>
    <p:sldId id="280" r:id="rId26"/>
    <p:sldId id="281" r:id="rId27"/>
    <p:sldId id="30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57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3623" autoAdjust="0"/>
  </p:normalViewPr>
  <p:slideViewPr>
    <p:cSldViewPr>
      <p:cViewPr varScale="1">
        <p:scale>
          <a:sx n="85" d="100"/>
          <a:sy n="8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4FFA-1E7C-4FBD-88BC-CD756F4BC9E4}" type="datetimeFigureOut">
              <a:rPr lang="fr-FR" smtClean="0"/>
              <a:pPr/>
              <a:t>19/06/2025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3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71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58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4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8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90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5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91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5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2.png"/><Relationship Id="rId4" Type="http://schemas.openxmlformats.org/officeDocument/2006/relationships/image" Target="../media/image78.pn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52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png"/><Relationship Id="rId7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47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7.png"/><Relationship Id="rId7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47.png"/><Relationship Id="rId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47.png"/><Relationship Id="rId4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47.png"/><Relationship Id="rId4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1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122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23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4.png"/><Relationship Id="rId7" Type="http://schemas.openxmlformats.org/officeDocument/2006/relationships/image" Target="../media/image1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88.png"/><Relationship Id="rId4" Type="http://schemas.openxmlformats.org/officeDocument/2006/relationships/image" Target="../media/image1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32760" r="7391" b="51280"/>
          <a:stretch>
            <a:fillRect/>
          </a:stretch>
        </p:blipFill>
        <p:spPr bwMode="auto">
          <a:xfrm>
            <a:off x="0" y="215193"/>
            <a:ext cx="9144000" cy="98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419944"/>
          <a:ext cx="8856984" cy="5105400"/>
        </p:xfrm>
        <a:graphic>
          <a:graphicData uri="http://schemas.openxmlformats.org/drawingml/2006/table">
            <a:tbl>
              <a:tblPr/>
              <a:tblGrid>
                <a:gridCol w="4545787"/>
                <a:gridCol w="4311197"/>
              </a:tblGrid>
              <a:tr h="23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97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Organomagnésiens mixtes : intérêt d’un carbone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nucléophile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pour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l’allongement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de la chaîne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carbo-née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Allongement de chaîne carbonée : action des ions cyanures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sur les aldéhydes, les cétones et le dioxyde de carbone,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Modiﬁcation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de groupes caractéristiques : action d’hydrure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mécanisme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simpliﬁé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faisant intervenir un ion hydrure.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Relier le caractère nucléophile d’un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à sa structure.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Proposer une méthode pour allonger une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chaî-ne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carbonée.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 suivie d’élimination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Conversion d’un acide carboxylique en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Formation d’ester et d’amide à partir de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, mécanismes.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Hydrolyse basique d’ester, mécanisme.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Addition d’organomagnésien mixte et d’hydrure sur un ester,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Modéliser la transformation d’un acide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carbo-xylique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en chlorure d’acyle par action du chlorure de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thionyle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Utiliser un diagramme de prédominance pour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justiﬁer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l’obtention d’un ion carboxylate par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hy-drolyse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basique.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Valider la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chimiosélectivité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d’une transformation à partir de données expérimentales ou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spectro-scopiques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6011764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5496" y="1556792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électrophile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du carbone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123" y="116632"/>
            <a:ext cx="1449656" cy="12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301" y="97582"/>
            <a:ext cx="1130250" cy="12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"/>
          <p:cNvSpPr>
            <a:spLocks/>
          </p:cNvSpPr>
          <p:nvPr/>
        </p:nvSpPr>
        <p:spPr bwMode="auto">
          <a:xfrm rot="553612" flipH="1">
            <a:off x="5299262" y="51626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rot="553612" flipH="1">
            <a:off x="5285058" y="947729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60032" y="-27384"/>
            <a:ext cx="3507259" cy="144016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6135043" y="764704"/>
            <a:ext cx="648072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44624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6036270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99792" y="3501008"/>
            <a:ext cx="68407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charge partielle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C est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+ en + amoindrie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05708" y="5287491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les bases fortes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les moins bons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913" grpId="0"/>
      <p:bldP spid="38914" grpId="0"/>
      <p:bldP spid="38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556793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3596" y="-2907704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Evolution du caractère électrophile du carbone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33636" y="1571774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3808" y="822995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les bases fortes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les moins bons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52936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335699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79512" y="3789040"/>
            <a:ext cx="8712968" cy="2448272"/>
            <a:chOff x="179512" y="3789040"/>
            <a:chExt cx="8712968" cy="2448272"/>
          </a:xfrm>
        </p:grpSpPr>
        <p:sp>
          <p:nvSpPr>
            <p:cNvPr id="14" name="Parchemin horizontal 13"/>
            <p:cNvSpPr/>
            <p:nvPr/>
          </p:nvSpPr>
          <p:spPr>
            <a:xfrm>
              <a:off x="179512" y="3789040"/>
              <a:ext cx="8712968" cy="2448272"/>
            </a:xfrm>
            <a:prstGeom prst="horizontalScroll">
              <a:avLst>
                <a:gd name="adj" fmla="val 8999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9822" y="4684206"/>
              <a:ext cx="56886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Organomagnésien </a:t>
              </a:r>
              <a:r>
                <a:rPr lang="fr-FR" sz="2000" b="1" u="sng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RMgX</a:t>
              </a:r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  </a:t>
              </a:r>
              <a:r>
                <a:rPr lang="fr-FR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Mg – X 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3"/>
            <p:cNvSpPr txBox="1">
              <a:spLocks noChangeArrowheads="1"/>
            </p:cNvSpPr>
            <p:nvPr/>
          </p:nvSpPr>
          <p:spPr bwMode="auto">
            <a:xfrm>
              <a:off x="695846" y="5241394"/>
              <a:ext cx="554461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Doublet d’électrons qui </a:t>
              </a:r>
              <a:endPara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peut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facilement être cédé à un électrophile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3"/>
            <p:cNvSpPr txBox="1">
              <a:spLocks noChangeArrowheads="1"/>
            </p:cNvSpPr>
            <p:nvPr/>
          </p:nvSpPr>
          <p:spPr bwMode="auto">
            <a:xfrm>
              <a:off x="5952430" y="4828222"/>
              <a:ext cx="29400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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Carbone </a:t>
              </a:r>
              <a:r>
                <a:rPr lang="fr-F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nucléophile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3864198" y="5116254"/>
              <a:ext cx="431924" cy="34116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9"/>
            <p:cNvSpPr txBox="1">
              <a:spLocks noChangeArrowheads="1"/>
            </p:cNvSpPr>
            <p:nvPr/>
          </p:nvSpPr>
          <p:spPr bwMode="auto">
            <a:xfrm>
              <a:off x="3360142" y="4485198"/>
              <a:ext cx="21602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solidFill>
                    <a:srgbClr val="0070C0"/>
                  </a:solidFill>
                  <a:latin typeface="Symbol" pitchFamily="18" charset="2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2800" b="1" baseline="30000" dirty="0" smtClean="0">
                  <a:solidFill>
                    <a:srgbClr val="0070C0"/>
                  </a:solidFill>
                  <a:latin typeface="Symbol" pitchFamily="18" charset="2"/>
                </a:rPr>
                <a:t>        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28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552" y="4077072"/>
              <a:ext cx="3983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u="sng" dirty="0" smtClean="0">
                  <a:latin typeface="Bookman Old Style" pitchFamily="18" charset="0"/>
                </a:rPr>
                <a:t>Rappel (Cours de Chimie 12)</a:t>
              </a:r>
              <a:endParaRPr lang="fr-FR" sz="2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179512" y="764704"/>
            <a:ext cx="8712968" cy="2448272"/>
          </a:xfrm>
          <a:prstGeom prst="horizontalScroll">
            <a:avLst>
              <a:gd name="adj" fmla="val 8999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7667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9822" y="1659870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95846" y="2217058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952430" y="1803886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864198" y="2091918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360142" y="146086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800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052736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Rappel (Cours de Chimie 12)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498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... sur les composés carbonylés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1" y="4028871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058" y="5229200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395" y="5278058"/>
            <a:ext cx="1402877" cy="13167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689823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5774784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689823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451273" y="559457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8148017" y="56273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7077422" y="56368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419748" y="5949280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19872" y="539759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19872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865" grpId="0"/>
      <p:bldP spid="36866" grpId="0"/>
      <p:bldP spid="14" grpId="0" animBg="1"/>
      <p:bldP spid="20" grpId="0"/>
      <p:bldP spid="21" grpId="0"/>
      <p:bldP spid="22" grpId="0"/>
      <p:bldP spid="36867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861048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940424" y="4373044"/>
            <a:ext cx="2952055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76829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85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484784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537017"/>
            <a:ext cx="1440160" cy="1315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45407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2030368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1945407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51273" y="18501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8148017" y="188292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7077422" y="189244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419748" y="2204864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19872" y="1653183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19872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6896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909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brom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997794"/>
            <a:ext cx="32099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5288306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 rot="14219604" flipH="1" flipV="1">
            <a:off x="1285876" y="4048468"/>
            <a:ext cx="1852612" cy="258921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673475" y="4945736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419600" y="5001021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5" name="Forme libre 24"/>
          <p:cNvSpPr/>
          <p:nvPr/>
        </p:nvSpPr>
        <p:spPr>
          <a:xfrm rot="14639363" flipH="1" flipV="1">
            <a:off x="4135437" y="5247032"/>
            <a:ext cx="233363" cy="2778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859338" y="4818406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79388" y="435009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6732240" y="516891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Forme libre 31"/>
          <p:cNvSpPr/>
          <p:nvPr/>
        </p:nvSpPr>
        <p:spPr>
          <a:xfrm rot="7529015" flipH="1">
            <a:off x="1261269" y="4475546"/>
            <a:ext cx="2000250" cy="254158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940424" y="5533615"/>
            <a:ext cx="2952055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 rot="17435149" flipV="1">
            <a:off x="4148138" y="5465353"/>
            <a:ext cx="242887" cy="4079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859338" y="5749515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388" y="6384515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6659563" y="6360703"/>
            <a:ext cx="72072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b="1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b="1">
              <a:solidFill>
                <a:srgbClr val="FF0000"/>
              </a:solidFill>
            </a:endParaRPr>
          </a:p>
        </p:txBody>
      </p:sp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77912" y="388225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pic>
        <p:nvPicPr>
          <p:cNvPr id="41" name="Image 40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452320" y="4389487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5589240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16" grpId="0"/>
      <p:bldP spid="31745" grpId="0"/>
      <p:bldP spid="23" grpId="0"/>
      <p:bldP spid="24" grpId="0"/>
      <p:bldP spid="28" grpId="0"/>
      <p:bldP spid="29" grpId="0" animBg="1"/>
      <p:bldP spid="33" grpId="0" animBg="1"/>
      <p:bldP spid="36" grpId="0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82938"/>
            <a:ext cx="8964488" cy="59584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940424" y="1223742"/>
            <a:ext cx="2952056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227527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833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6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48492"/>
            <a:ext cx="32099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139004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4219604" flipH="1" flipV="1">
            <a:off x="1285876" y="899166"/>
            <a:ext cx="1852612" cy="258921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10" name="ZoneTexte 19"/>
          <p:cNvSpPr txBox="1">
            <a:spLocks noChangeArrowheads="1"/>
          </p:cNvSpPr>
          <p:nvPr/>
        </p:nvSpPr>
        <p:spPr bwMode="auto">
          <a:xfrm>
            <a:off x="3673475" y="1796434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419600" y="1851719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2" name="Forme libre 11"/>
          <p:cNvSpPr/>
          <p:nvPr/>
        </p:nvSpPr>
        <p:spPr>
          <a:xfrm rot="14639363" flipH="1" flipV="1">
            <a:off x="4135437" y="2097730"/>
            <a:ext cx="233363" cy="2778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859338" y="1669104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6732240" y="2019615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 rot="7529015" flipH="1">
            <a:off x="1261269" y="1326244"/>
            <a:ext cx="2000250" cy="254158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940424" y="2384313"/>
            <a:ext cx="2952055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Forme libre 17"/>
          <p:cNvSpPr/>
          <p:nvPr/>
        </p:nvSpPr>
        <p:spPr>
          <a:xfrm rot="17435149" flipV="1">
            <a:off x="4148138" y="2316051"/>
            <a:ext cx="242887" cy="4079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859338" y="2600213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3235213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39938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3"/>
          <p:cNvSpPr txBox="1">
            <a:spLocks noChangeArrowheads="1"/>
          </p:cNvSpPr>
          <p:nvPr/>
        </p:nvSpPr>
        <p:spPr bwMode="auto">
          <a:xfrm>
            <a:off x="6728048" y="319830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3"/>
          <p:cNvSpPr txBox="1">
            <a:spLocks noChangeArrowheads="1"/>
          </p:cNvSpPr>
          <p:nvPr/>
        </p:nvSpPr>
        <p:spPr bwMode="auto">
          <a:xfrm>
            <a:off x="251396" y="1196752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3980" y="3663057"/>
            <a:ext cx="1728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4144144" y="3691632"/>
            <a:ext cx="316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Produits parfois notés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912" y="79861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912" y="443827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9" name="Image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5046594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8" cstate="print"/>
          <a:srcRect r="15385"/>
          <a:stretch>
            <a:fillRect/>
          </a:stretch>
        </p:blipFill>
        <p:spPr bwMode="auto">
          <a:xfrm>
            <a:off x="5004048" y="5085184"/>
            <a:ext cx="3168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>
            <a:off x="4067944" y="566124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 rot="18044203" flipV="1">
            <a:off x="1464534" y="4931795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" name="Image 32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452320" y="1196752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2396505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619672" y="5157192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547664" y="5085184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0500" y="519529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516484" y="4942309"/>
            <a:ext cx="2215473" cy="1080120"/>
            <a:chOff x="516484" y="5085184"/>
            <a:chExt cx="2215473" cy="108012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Connecteur droit 2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3540820" y="4870301"/>
            <a:ext cx="1482278" cy="1080120"/>
            <a:chOff x="3540820" y="5013176"/>
            <a:chExt cx="1482278" cy="1080120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6637164" y="4870301"/>
            <a:ext cx="1923851" cy="1368430"/>
            <a:chOff x="6637164" y="5013176"/>
            <a:chExt cx="1923851" cy="1368430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37164" y="5013176"/>
              <a:ext cx="1895276" cy="136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Connecteur droit 30"/>
            <p:cNvCxnSpPr/>
            <p:nvPr/>
          </p:nvCxnSpPr>
          <p:spPr>
            <a:xfrm>
              <a:off x="6905619" y="5834633"/>
              <a:ext cx="521301" cy="23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6732240" y="580526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706840" y="5332958"/>
              <a:ext cx="216024" cy="50405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12062" y="5813650"/>
              <a:ext cx="544314" cy="3516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912943" y="5792564"/>
              <a:ext cx="648072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 flipV="1">
              <a:off x="7439621" y="5830664"/>
              <a:ext cx="12699" cy="550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oganomagnésien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8" y="5991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548818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48680"/>
            <a:ext cx="37444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4067944" y="112474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rot="18044203" flipV="1">
            <a:off x="1464534" y="434019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0782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197004" y="566238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5" cstate="print"/>
          <a:srcRect l="68313" t="35673" r="22426" b="34001"/>
          <a:stretch>
            <a:fillRect/>
          </a:stretch>
        </p:blipFill>
        <p:spPr bwMode="auto">
          <a:xfrm>
            <a:off x="3036764" y="5446365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18044203" flipV="1">
            <a:off x="1765664" y="4649450"/>
            <a:ext cx="1652231" cy="245238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14161583" flipV="1">
            <a:off x="4142551" y="4922568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619672" y="692696"/>
            <a:ext cx="10801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475656" y="620688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62068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179512" y="6381329"/>
            <a:ext cx="8856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écrire au brouillon pour s’aider)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9697" grpId="0"/>
      <p:bldP spid="5" grpId="0"/>
      <p:bldP spid="29698" grpId="0"/>
      <p:bldP spid="19" grpId="0" animBg="1"/>
      <p:bldP spid="20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6842"/>
            <a:ext cx="4334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... sur le dioxyde de carbone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89103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" y="323678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1058" y="443711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89773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498269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489773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955329" y="48024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8148017" y="48352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7077422" y="48447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923804" y="515719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923928" y="460551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923928" y="522920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7" name="Image 2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454640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496687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02977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16484" y="756571"/>
            <a:ext cx="2215473" cy="1080120"/>
            <a:chOff x="516484" y="5085184"/>
            <a:chExt cx="2215473" cy="108012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Connecteur droit 32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3540820" y="684563"/>
            <a:ext cx="1482278" cy="1080120"/>
            <a:chOff x="3540820" y="5013176"/>
            <a:chExt cx="1482278" cy="108012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Connecteur droit 37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637164" y="684563"/>
            <a:ext cx="1923851" cy="1368430"/>
            <a:chOff x="6637164" y="5013176"/>
            <a:chExt cx="1923851" cy="136843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37164" y="5013176"/>
              <a:ext cx="1895276" cy="136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Connecteur droit 42"/>
            <p:cNvCxnSpPr/>
            <p:nvPr/>
          </p:nvCxnSpPr>
          <p:spPr>
            <a:xfrm>
              <a:off x="6905619" y="5834633"/>
              <a:ext cx="521301" cy="23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6732240" y="580526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706840" y="5332958"/>
              <a:ext cx="216024" cy="50405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12062" y="5813650"/>
              <a:ext cx="544314" cy="3516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912943" y="5792564"/>
              <a:ext cx="648072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 flipV="1">
              <a:off x="7439621" y="5830664"/>
              <a:ext cx="12699" cy="550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cteur droit avec flèche 48"/>
          <p:cNvCxnSpPr/>
          <p:nvPr/>
        </p:nvCxnSpPr>
        <p:spPr>
          <a:xfrm>
            <a:off x="5197004" y="147665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/>
          <p:nvPr/>
        </p:nvPicPr>
        <p:blipFill>
          <a:blip r:embed="rId10" cstate="print"/>
          <a:srcRect l="68313" t="35673" r="22426" b="34001"/>
          <a:stretch>
            <a:fillRect/>
          </a:stretch>
        </p:blipFill>
        <p:spPr bwMode="auto">
          <a:xfrm>
            <a:off x="3036764" y="1374927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orme libre 50"/>
          <p:cNvSpPr/>
          <p:nvPr/>
        </p:nvSpPr>
        <p:spPr>
          <a:xfrm rot="18044203" flipV="1">
            <a:off x="1765664" y="463712"/>
            <a:ext cx="1652231" cy="245238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Forme libre 51"/>
          <p:cNvSpPr/>
          <p:nvPr/>
        </p:nvSpPr>
        <p:spPr>
          <a:xfrm rot="14161583" flipV="1">
            <a:off x="4142551" y="736830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Text Box 1"/>
          <p:cNvSpPr txBox="1">
            <a:spLocks noChangeArrowheads="1"/>
          </p:cNvSpPr>
          <p:nvPr/>
        </p:nvSpPr>
        <p:spPr bwMode="auto">
          <a:xfrm>
            <a:off x="0" y="2213248"/>
            <a:ext cx="8856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écrire au brouillon pour s’aider)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1" grpId="0"/>
      <p:bldP spid="22" grpId="0"/>
      <p:bldP spid="23" grpId="0"/>
      <p:bldP spid="25" grpId="0"/>
      <p:bldP spid="26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646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55679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01741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210237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01741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55329" y="19221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148017" y="19549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077422" y="19644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23804" y="227687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928" y="172519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23928" y="234888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166608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208655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14945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4713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951290"/>
            <a:ext cx="8964488" cy="27900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5" y="396822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38" y="488827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19"/>
          <p:cNvSpPr txBox="1">
            <a:spLocks noChangeArrowheads="1"/>
          </p:cNvSpPr>
          <p:nvPr/>
        </p:nvSpPr>
        <p:spPr bwMode="auto">
          <a:xfrm>
            <a:off x="395288" y="466596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90415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059113" y="460722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Forme libre 23"/>
          <p:cNvSpPr/>
          <p:nvPr/>
        </p:nvSpPr>
        <p:spPr>
          <a:xfrm rot="18044203" flipV="1">
            <a:off x="1498600" y="410723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 rot="18044203" flipV="1">
            <a:off x="4057040" y="5199988"/>
            <a:ext cx="376524" cy="4444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8822 w 1367859"/>
              <a:gd name="connsiteY0" fmla="*/ 1591841 h 1591840"/>
              <a:gd name="connsiteX1" fmla="*/ 120169 w 1367859"/>
              <a:gd name="connsiteY1" fmla="*/ 410562 h 1591840"/>
              <a:gd name="connsiteX2" fmla="*/ 337805 w 1367859"/>
              <a:gd name="connsiteY2" fmla="*/ 6380 h 1591840"/>
              <a:gd name="connsiteX3" fmla="*/ 1367860 w 1367859"/>
              <a:gd name="connsiteY3" fmla="*/ 372277 h 1591840"/>
              <a:gd name="connsiteX0" fmla="*/ 772523 w 1081560"/>
              <a:gd name="connsiteY0" fmla="*/ 1591841 h 1591840"/>
              <a:gd name="connsiteX1" fmla="*/ 51506 w 1081560"/>
              <a:gd name="connsiteY1" fmla="*/ 6380 h 1591840"/>
              <a:gd name="connsiteX2" fmla="*/ 1081561 w 1081560"/>
              <a:gd name="connsiteY2" fmla="*/ 372277 h 1591840"/>
              <a:gd name="connsiteX0" fmla="*/ 856445 w 1165482"/>
              <a:gd name="connsiteY0" fmla="*/ 1452859 h 1452858"/>
              <a:gd name="connsiteX1" fmla="*/ 51507 w 1165482"/>
              <a:gd name="connsiteY1" fmla="*/ 6382 h 1452858"/>
              <a:gd name="connsiteX2" fmla="*/ 1165483 w 1165482"/>
              <a:gd name="connsiteY2" fmla="*/ 233295 h 1452858"/>
              <a:gd name="connsiteX0" fmla="*/ 856888 w 1165925"/>
              <a:gd name="connsiteY0" fmla="*/ 1477458 h 1477457"/>
              <a:gd name="connsiteX1" fmla="*/ 51950 w 1165925"/>
              <a:gd name="connsiteY1" fmla="*/ 30981 h 1477457"/>
              <a:gd name="connsiteX2" fmla="*/ 1165926 w 1165925"/>
              <a:gd name="connsiteY2" fmla="*/ 257894 h 1477457"/>
              <a:gd name="connsiteX0" fmla="*/ 856445 w 1165482"/>
              <a:gd name="connsiteY0" fmla="*/ 1904412 h 1904411"/>
              <a:gd name="connsiteX1" fmla="*/ 51507 w 1165482"/>
              <a:gd name="connsiteY1" fmla="*/ 457935 h 1904411"/>
              <a:gd name="connsiteX2" fmla="*/ 1165483 w 1165482"/>
              <a:gd name="connsiteY2" fmla="*/ 684848 h 1904411"/>
              <a:gd name="connsiteX0" fmla="*/ 1058983 w 1368020"/>
              <a:gd name="connsiteY0" fmla="*/ 1904412 h 1904411"/>
              <a:gd name="connsiteX1" fmla="*/ 254045 w 1368020"/>
              <a:gd name="connsiteY1" fmla="*/ 457935 h 1904411"/>
              <a:gd name="connsiteX2" fmla="*/ 1368021 w 1368020"/>
              <a:gd name="connsiteY2" fmla="*/ 684848 h 190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020" h="1904411">
                <a:moveTo>
                  <a:pt x="1058983" y="1904412"/>
                </a:moveTo>
                <a:cubicBezTo>
                  <a:pt x="908771" y="1574108"/>
                  <a:pt x="1" y="940199"/>
                  <a:pt x="254045" y="457935"/>
                </a:cubicBezTo>
                <a:cubicBezTo>
                  <a:pt x="489718" y="-1"/>
                  <a:pt x="1257363" y="665151"/>
                  <a:pt x="1368021" y="6848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787900" y="519307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472354"/>
            <a:ext cx="1873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83583" y="616646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30" name="Image 29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4581128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251520" y="5373216"/>
            <a:ext cx="2215473" cy="1080120"/>
            <a:chOff x="516484" y="5085184"/>
            <a:chExt cx="2215473" cy="108012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949280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99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0294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8" y="782848"/>
            <a:ext cx="8964488" cy="39422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7869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160152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395288" y="137921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61740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059113" y="132047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0" name="Forme libre 9"/>
          <p:cNvSpPr/>
          <p:nvPr/>
        </p:nvSpPr>
        <p:spPr>
          <a:xfrm rot="18044203" flipV="1">
            <a:off x="1498600" y="82048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8044203" flipV="1">
            <a:off x="4020344" y="1940460"/>
            <a:ext cx="401638" cy="40322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265" h="1727737">
                <a:moveTo>
                  <a:pt x="1150228" y="1727738"/>
                </a:moveTo>
                <a:cubicBezTo>
                  <a:pt x="1017876" y="1433907"/>
                  <a:pt x="240337" y="1626083"/>
                  <a:pt x="120168" y="1361840"/>
                </a:cubicBezTo>
                <a:cubicBezTo>
                  <a:pt x="-1" y="1097597"/>
                  <a:pt x="206028" y="284555"/>
                  <a:pt x="429211" y="142277"/>
                </a:cubicBezTo>
                <a:cubicBezTo>
                  <a:pt x="652394" y="-1"/>
                  <a:pt x="1348608" y="488477"/>
                  <a:pt x="1459266" y="50817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787900" y="19063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22460"/>
            <a:ext cx="1745168" cy="140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583" y="270892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3173533"/>
            <a:ext cx="1830746" cy="14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6" y="3514845"/>
            <a:ext cx="1101150" cy="55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572000" y="387520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4" y="3154483"/>
            <a:ext cx="1820466" cy="14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rme libre 20"/>
          <p:cNvSpPr/>
          <p:nvPr/>
        </p:nvSpPr>
        <p:spPr>
          <a:xfrm rot="18044203" flipV="1">
            <a:off x="2187394" y="3089534"/>
            <a:ext cx="1240434" cy="18590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</a:t>
            </a:r>
            <a:r>
              <a:rPr kumimoji="0" lang="fr-FR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l’éther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anhydre,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suivie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hydrolyse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004048" y="623731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/>
          <p:nvPr/>
        </p:nvPicPr>
        <p:blipFill>
          <a:blip r:embed="rId8" cstate="print"/>
          <a:srcRect l="68313" t="35673" r="22426" b="34001"/>
          <a:stretch>
            <a:fillRect/>
          </a:stretch>
        </p:blipFill>
        <p:spPr bwMode="auto">
          <a:xfrm>
            <a:off x="2699792" y="602128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19"/>
          <p:cNvSpPr txBox="1">
            <a:spLocks noChangeArrowheads="1"/>
          </p:cNvSpPr>
          <p:nvPr/>
        </p:nvSpPr>
        <p:spPr bwMode="auto">
          <a:xfrm>
            <a:off x="3131840" y="5652355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7" name="Forme libre 26"/>
          <p:cNvSpPr/>
          <p:nvPr/>
        </p:nvSpPr>
        <p:spPr>
          <a:xfrm rot="18044203" flipV="1">
            <a:off x="1720009" y="4945860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18487843" flipV="1">
            <a:off x="4072601" y="6220332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6219167" y="5419516"/>
            <a:ext cx="1584176" cy="1372068"/>
            <a:chOff x="6219167" y="5419516"/>
            <a:chExt cx="1584176" cy="1372068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1274093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917229" y="3299842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e 45"/>
          <p:cNvGrpSpPr/>
          <p:nvPr/>
        </p:nvGrpSpPr>
        <p:grpSpPr>
          <a:xfrm>
            <a:off x="7740650" y="3514845"/>
            <a:ext cx="1151830" cy="1138291"/>
            <a:chOff x="7740650" y="3514845"/>
            <a:chExt cx="1151830" cy="1138291"/>
          </a:xfrm>
        </p:grpSpPr>
        <p:grpSp>
          <p:nvGrpSpPr>
            <p:cNvPr id="43" name="Groupe 42"/>
            <p:cNvGrpSpPr/>
            <p:nvPr/>
          </p:nvGrpSpPr>
          <p:grpSpPr>
            <a:xfrm>
              <a:off x="7740650" y="3514845"/>
              <a:ext cx="1151830" cy="1043846"/>
              <a:chOff x="7740650" y="3514845"/>
              <a:chExt cx="1151830" cy="1043846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740650" y="3514845"/>
                <a:ext cx="1151830" cy="104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8028384" y="4077072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4" name="Image 43"/>
            <p:cNvPicPr/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28384" y="3933056"/>
              <a:ext cx="79208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755576" y="5373216"/>
            <a:ext cx="51125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brouillon)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265" y="1365151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606"/>
            <a:ext cx="9144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l’éther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anhydre,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suivie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hydrolyse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64904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... sur les esters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99695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42900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4293096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5854122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4834435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877272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763688" y="468786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7884368" y="5784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6455783" y="57821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283968" y="5013176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83968" y="4451245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83968" y="508518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2207311" y="470199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24" name="Image 2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4365104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365104"/>
            <a:ext cx="1800200" cy="14401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815823" y="578211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8172400" y="580526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5172646" y="58052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9" name="Image 2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5949280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/>
        </p:nvGrpSpPr>
        <p:grpSpPr>
          <a:xfrm>
            <a:off x="251520" y="809694"/>
            <a:ext cx="2215473" cy="1080120"/>
            <a:chOff x="516484" y="5085184"/>
            <a:chExt cx="2215473" cy="108012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Connecteur droit 3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avec flèche 34"/>
          <p:cNvCxnSpPr/>
          <p:nvPr/>
        </p:nvCxnSpPr>
        <p:spPr>
          <a:xfrm>
            <a:off x="5004048" y="167379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19"/>
          <p:cNvSpPr txBox="1">
            <a:spLocks noChangeArrowheads="1"/>
          </p:cNvSpPr>
          <p:nvPr/>
        </p:nvSpPr>
        <p:spPr bwMode="auto">
          <a:xfrm>
            <a:off x="3131840" y="1088833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37" name="Forme libre 36"/>
          <p:cNvSpPr/>
          <p:nvPr/>
        </p:nvSpPr>
        <p:spPr>
          <a:xfrm rot="18044203" flipV="1">
            <a:off x="1720009" y="382338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Forme libre 37"/>
          <p:cNvSpPr/>
          <p:nvPr/>
        </p:nvSpPr>
        <p:spPr>
          <a:xfrm rot="18487843" flipV="1">
            <a:off x="4072601" y="1656810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219167" y="855994"/>
            <a:ext cx="1584176" cy="1372068"/>
            <a:chOff x="6219167" y="5419516"/>
            <a:chExt cx="1584176" cy="1372068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Connecteur droit 40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 44"/>
          <p:cNvPicPr/>
          <p:nvPr/>
        </p:nvPicPr>
        <p:blipFill>
          <a:blip r:embed="rId11" cstate="print"/>
          <a:srcRect l="68313" t="35673" r="22426" b="34001"/>
          <a:stretch>
            <a:fillRect/>
          </a:stretch>
        </p:blipFill>
        <p:spPr bwMode="auto">
          <a:xfrm>
            <a:off x="2699792" y="148478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899592" y="692696"/>
            <a:ext cx="51125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brouillon)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24834"/>
            <a:ext cx="3076296" cy="15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8640"/>
            <a:ext cx="3196205" cy="17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2411345" cy="15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6335631" cy="14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6672"/>
            <a:ext cx="1462979" cy="23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chacun des composés ci-dessus, indiquer le nom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GROUPE CARACTÉRISTIQUE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possédant la double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C=O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nom de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FAMILLE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qu’il caractérise.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533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Citronellal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4088" y="18864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latin typeface="Comic Sans MS" pitchFamily="66" charset="0"/>
              </a:rPr>
              <a:t>Frambinone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340768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5536" y="1628800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112474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44208" y="1412776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5736" y="177281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Benzoate d’éthyle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7824" y="3212976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427824" y="350100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9277" y="3892986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939277" y="418101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68144" y="209278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Acide citrique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75656" y="450912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Nylon 66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9872" y="522920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19872" y="5517232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259632" y="404664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7380312" y="116632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3491880" y="2132856"/>
            <a:ext cx="864096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7812360" y="2740858"/>
            <a:ext cx="1008112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411760" y="4869160"/>
            <a:ext cx="648072" cy="100811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26876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2829786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1810099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852936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63688" y="16635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884368" y="276033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5783" y="27577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83968" y="1988840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3968" y="142690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3968" y="206084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207311" y="167765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1340768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340768"/>
            <a:ext cx="1718698" cy="13572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15823" y="275777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8172400" y="278092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5172646" y="278092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2924944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008" y="4365104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3573016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38949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436510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26" name="Image 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869160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085184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8044203" flipV="1">
            <a:off x="1230017" y="5079465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2873874" flipH="1" flipV="1">
            <a:off x="363951" y="5215777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78802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83534"/>
            <a:ext cx="8964488" cy="59578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553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33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80474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87591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03615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18044203" flipV="1">
            <a:off x="1230017" y="1497896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orme libre 8"/>
          <p:cNvSpPr/>
          <p:nvPr/>
        </p:nvSpPr>
        <p:spPr>
          <a:xfrm rot="12873874" flipH="1" flipV="1">
            <a:off x="363951" y="1634208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8024" y="215168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008" y="335699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5911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2987824" y="479599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59887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e libre 15"/>
          <p:cNvSpPr/>
          <p:nvPr/>
        </p:nvSpPr>
        <p:spPr>
          <a:xfrm rot="6844802" flipH="1">
            <a:off x="735664" y="400855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4326624" flipH="1">
            <a:off x="1242629" y="4801469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216" y="572866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6777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86693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87824" y="150677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0669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6"/>
          <p:cNvSpPr/>
          <p:nvPr/>
        </p:nvSpPr>
        <p:spPr>
          <a:xfrm rot="6844802" flipH="1">
            <a:off x="735664" y="71934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242629" y="1512251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216" y="243944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 l="55089"/>
          <a:stretch>
            <a:fillRect/>
          </a:stretch>
        </p:blipFill>
        <p:spPr bwMode="auto">
          <a:xfrm>
            <a:off x="2483768" y="3140968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/>
          <a:srcRect r="56011"/>
          <a:stretch>
            <a:fillRect/>
          </a:stretch>
        </p:blipFill>
        <p:spPr bwMode="auto">
          <a:xfrm>
            <a:off x="179512" y="3140968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371703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3112337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327091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4005" y="472514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886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6" y="531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8627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 l="55089"/>
          <a:stretch>
            <a:fillRect/>
          </a:stretch>
        </p:blipFill>
        <p:spPr bwMode="auto">
          <a:xfrm>
            <a:off x="2483768" y="754651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r="56011"/>
          <a:stretch>
            <a:fillRect/>
          </a:stretch>
        </p:blipFill>
        <p:spPr bwMode="auto">
          <a:xfrm>
            <a:off x="179512" y="754651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13307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726020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8845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200" y="2463279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8989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30997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3491880" y="4975213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6450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013176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365104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 l="37520" t="24731" b="31170"/>
          <a:stretch>
            <a:fillRect/>
          </a:stretch>
        </p:blipFill>
        <p:spPr bwMode="auto">
          <a:xfrm>
            <a:off x="179512" y="5047221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>
            <a:off x="4067944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 rot="18044203" flipV="1">
            <a:off x="1864200" y="2605015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8044203" flipV="1">
            <a:off x="1856820" y="3789462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8772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3688" y="5805264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2403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777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3484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35492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3491880" y="2579708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6876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564904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988840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27784" y="1139548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8" cstate="print"/>
          <a:srcRect l="37520" t="24731" b="31170"/>
          <a:stretch>
            <a:fillRect/>
          </a:stretch>
        </p:blipFill>
        <p:spPr bwMode="auto">
          <a:xfrm>
            <a:off x="179512" y="2651716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3923928" y="155679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 rot="18044203" flipV="1">
            <a:off x="1864200" y="209510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8044203" flipV="1">
            <a:off x="1856820" y="1393957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506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2195736" y="6114990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5148064" y="6098400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63688" y="335699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9525" y="5954384"/>
            <a:ext cx="1855991" cy="521910"/>
            <a:chOff x="9525" y="5954384"/>
            <a:chExt cx="1855991" cy="521910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 l="20480"/>
            <a:stretch>
              <a:fillRect/>
            </a:stretch>
          </p:blipFill>
          <p:spPr bwMode="auto">
            <a:xfrm>
              <a:off x="467544" y="5954384"/>
              <a:ext cx="1397972" cy="52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705078" y="5445224"/>
            <a:ext cx="1748580" cy="1403251"/>
            <a:chOff x="5705078" y="5445224"/>
            <a:chExt cx="1748580" cy="1403251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l="23240" t="-395" r="25633" b="22310"/>
            <a:stretch>
              <a:fillRect/>
            </a:stretch>
          </p:blipFill>
          <p:spPr bwMode="auto">
            <a:xfrm>
              <a:off x="6156176" y="5445224"/>
              <a:ext cx="79208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74243" y="5306312"/>
            <a:ext cx="2556884" cy="1197646"/>
            <a:chOff x="2474243" y="5306312"/>
            <a:chExt cx="2556884" cy="1197646"/>
          </a:xfrm>
        </p:grpSpPr>
        <p:grpSp>
          <p:nvGrpSpPr>
            <p:cNvPr id="32" name="Groupe 31"/>
            <p:cNvGrpSpPr/>
            <p:nvPr/>
          </p:nvGrpSpPr>
          <p:grpSpPr>
            <a:xfrm>
              <a:off x="2474243" y="5306312"/>
              <a:ext cx="2025749" cy="1197646"/>
              <a:chOff x="2474243" y="5306312"/>
              <a:chExt cx="2025749" cy="1197646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5100" r="18458"/>
              <a:stretch>
                <a:fillRect/>
              </a:stretch>
            </p:blipFill>
            <p:spPr bwMode="auto">
              <a:xfrm>
                <a:off x="2915816" y="5306312"/>
                <a:ext cx="1584176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452320" y="5839172"/>
            <a:ext cx="1549247" cy="461665"/>
            <a:chOff x="7452320" y="5839172"/>
            <a:chExt cx="1549247" cy="46166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0" y="5589240"/>
            <a:ext cx="34563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s’additionne 2 fois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7625" y="6002238"/>
            <a:ext cx="467544" cy="432048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779912" y="5949280"/>
            <a:ext cx="1224136" cy="648072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3707904" y="5517232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est éliminé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 animBg="1"/>
      <p:bldP spid="40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49" y="2708920"/>
            <a:ext cx="85042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Action des ions cyanures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1600" y="3140968"/>
            <a:ext cx="7200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Rajouter 1 atome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carbone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+ 1 atome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azote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745578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4149080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707904" y="4235221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512" y="5157192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512" y="5805264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/>
          <a:srcRect l="69129" t="38767" r="23153" b="33673"/>
          <a:stretch>
            <a:fillRect/>
          </a:stretch>
        </p:blipFill>
        <p:spPr bwMode="auto">
          <a:xfrm>
            <a:off x="2186211" y="1772816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5138539" y="1756226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0" y="1628800"/>
            <a:ext cx="1855991" cy="505320"/>
            <a:chOff x="9525" y="5970974"/>
            <a:chExt cx="1855991" cy="50532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1022" t="3179"/>
            <a:stretch>
              <a:fillRect/>
            </a:stretch>
          </p:blipFill>
          <p:spPr bwMode="auto">
            <a:xfrm>
              <a:off x="477069" y="5970974"/>
              <a:ext cx="1388447" cy="50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695553" y="1108154"/>
            <a:ext cx="1748580" cy="1398147"/>
            <a:chOff x="5705078" y="5450328"/>
            <a:chExt cx="1748580" cy="139814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3854" r="25018" b="20630"/>
            <a:stretch>
              <a:fillRect/>
            </a:stretch>
          </p:blipFill>
          <p:spPr bwMode="auto">
            <a:xfrm>
              <a:off x="6165701" y="5450328"/>
              <a:ext cx="792088" cy="102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464718" y="964138"/>
            <a:ext cx="2556884" cy="1197646"/>
            <a:chOff x="2474243" y="5306312"/>
            <a:chExt cx="2556884" cy="1197646"/>
          </a:xfrm>
        </p:grpSpPr>
        <p:grpSp>
          <p:nvGrpSpPr>
            <p:cNvPr id="28" name="Groupe 31"/>
            <p:cNvGrpSpPr/>
            <p:nvPr/>
          </p:nvGrpSpPr>
          <p:grpSpPr>
            <a:xfrm>
              <a:off x="2474243" y="5306312"/>
              <a:ext cx="2035274" cy="1197646"/>
              <a:chOff x="2474243" y="5306312"/>
              <a:chExt cx="2035274" cy="119764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500" r="18058"/>
              <a:stretch>
                <a:fillRect/>
              </a:stretch>
            </p:blipFill>
            <p:spPr bwMode="auto">
              <a:xfrm>
                <a:off x="2925341" y="5306312"/>
                <a:ext cx="1584176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442795" y="1496998"/>
            <a:ext cx="1549247" cy="461665"/>
            <a:chOff x="7452320" y="5839172"/>
            <a:chExt cx="1549247" cy="46166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0" y="1234852"/>
            <a:ext cx="34563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s’additionne 2 fois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7625" y="1647850"/>
            <a:ext cx="467544" cy="432048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779912" y="1594892"/>
            <a:ext cx="1224136" cy="648072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3707904" y="1162844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est éliminé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481" grpId="0"/>
      <p:bldP spid="12" grpId="0" animBg="1"/>
      <p:bldP spid="20482" grpId="0"/>
      <p:bldP spid="20483" grpId="0"/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76118"/>
            <a:ext cx="8964488" cy="23328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462259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349505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962852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0134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328498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450912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5445224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4509120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551723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99695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725144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4653136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6165304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025" y="46300"/>
            <a:ext cx="8964488" cy="16545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404664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018011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220486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3429000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4293096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3356992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436510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1683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573016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01008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3501008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5013176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892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07704" y="5517232"/>
            <a:ext cx="7236296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Ions </a:t>
            </a:r>
            <a:r>
              <a:rPr lang="fr-FR" sz="2000" b="1" dirty="0" smtClean="0"/>
              <a:t>CN</a:t>
            </a:r>
            <a:r>
              <a:rPr lang="fr-FR" sz="2000" b="1" baseline="30000" dirty="0" smtClean="0"/>
              <a:t> –</a:t>
            </a:r>
            <a:r>
              <a:rPr lang="fr-FR" sz="2000" i="1" dirty="0" smtClean="0"/>
              <a:t> apportés sous forme de </a:t>
            </a:r>
            <a:r>
              <a:rPr lang="fr-FR" sz="2000" b="1" u="sng" dirty="0" smtClean="0"/>
              <a:t>cyanure de sodium </a:t>
            </a:r>
            <a:r>
              <a:rPr lang="fr-FR" sz="2000" dirty="0" smtClean="0"/>
              <a:t>(Na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,CN </a:t>
            </a:r>
            <a:r>
              <a:rPr lang="fr-FR" sz="2000" baseline="30000" dirty="0" smtClean="0"/>
              <a:t>–</a:t>
            </a:r>
            <a:r>
              <a:rPr lang="fr-FR" sz="2000" dirty="0" smtClean="0"/>
              <a:t>)</a:t>
            </a:r>
            <a:r>
              <a:rPr lang="fr-FR" sz="2000" i="1" dirty="0" smtClean="0"/>
              <a:t> ou de </a:t>
            </a:r>
            <a:r>
              <a:rPr lang="fr-FR" sz="2000" b="1" u="sng" dirty="0" smtClean="0"/>
              <a:t>cyanure de potassium </a:t>
            </a:r>
            <a:r>
              <a:rPr lang="fr-FR" sz="2000" dirty="0" smtClean="0"/>
              <a:t>(K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 CN</a:t>
            </a:r>
            <a:r>
              <a:rPr lang="fr-FR" sz="2000" baseline="30000" dirty="0" smtClean="0"/>
              <a:t> –</a:t>
            </a:r>
            <a:r>
              <a:rPr lang="fr-FR" sz="2000" dirty="0" smtClean="0"/>
              <a:t>) ;</a:t>
            </a:r>
          </a:p>
          <a:p>
            <a:pPr algn="just"/>
            <a:r>
              <a:rPr lang="fr-FR" sz="2000" i="1" dirty="0" smtClean="0"/>
              <a:t>- </a:t>
            </a:r>
            <a:r>
              <a:rPr lang="fr-FR" sz="2000" b="1" u="sng" dirty="0" smtClean="0"/>
              <a:t>Hydrolyse avec acide faible ajouté lentement</a:t>
            </a:r>
            <a:r>
              <a:rPr lang="fr-FR" sz="2000" i="1" dirty="0" smtClean="0"/>
              <a:t> pour éviter la </a:t>
            </a:r>
            <a:r>
              <a:rPr lang="fr-FR" sz="2000" i="1" dirty="0" err="1" smtClean="0"/>
              <a:t>forma-tion</a:t>
            </a:r>
            <a:r>
              <a:rPr lang="fr-FR" sz="2000" i="1" dirty="0" smtClean="0"/>
              <a:t> d’acide cyanhydrique </a:t>
            </a:r>
            <a:r>
              <a:rPr lang="fr-FR" sz="2000" b="1" dirty="0" smtClean="0"/>
              <a:t>HCN</a:t>
            </a:r>
            <a:r>
              <a:rPr lang="fr-FR" sz="2000" i="1" dirty="0" smtClean="0"/>
              <a:t> extrêmement toxique.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3789040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3188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cyanure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4884255" cy="11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929" y="375047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131840" y="1239143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31840" y="303039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1840" y="131115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9718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9063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7055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48264" y="447055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52376" y="1959223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940425" y="4301036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996952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Forme libre 16"/>
          <p:cNvSpPr/>
          <p:nvPr/>
        </p:nvSpPr>
        <p:spPr>
          <a:xfrm rot="14219604" flipH="1" flipV="1">
            <a:off x="2198902" y="4425384"/>
            <a:ext cx="1524112" cy="16727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08" h="1178279">
                <a:moveTo>
                  <a:pt x="776208" y="280"/>
                </a:moveTo>
                <a:cubicBezTo>
                  <a:pt x="775687" y="0"/>
                  <a:pt x="702697" y="125737"/>
                  <a:pt x="614816" y="157662"/>
                </a:cubicBezTo>
                <a:cubicBezTo>
                  <a:pt x="526935" y="189587"/>
                  <a:pt x="381099" y="48706"/>
                  <a:pt x="248923" y="191829"/>
                </a:cubicBezTo>
                <a:cubicBezTo>
                  <a:pt x="111363" y="360538"/>
                  <a:pt x="20949" y="644909"/>
                  <a:pt x="0" y="814812"/>
                </a:cubicBezTo>
                <a:cubicBezTo>
                  <a:pt x="2929" y="995549"/>
                  <a:pt x="33737" y="1094454"/>
                  <a:pt x="135370" y="117827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1619672" y="4869160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859338" y="4746398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4278086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8172400" y="465313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940425" y="5461607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859338" y="5677507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79388" y="6312507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35" y="380076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cyanure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30" name="Forme libre 29"/>
          <p:cNvSpPr/>
          <p:nvPr/>
        </p:nvSpPr>
        <p:spPr>
          <a:xfrm rot="14219604" flipH="1" flipV="1">
            <a:off x="2213176" y="4917727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1" name="Forme libre 30"/>
          <p:cNvSpPr/>
          <p:nvPr/>
        </p:nvSpPr>
        <p:spPr>
          <a:xfrm rot="17814581" flipV="1">
            <a:off x="2132307" y="5474986"/>
            <a:ext cx="520430" cy="5002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2" h="370775">
                <a:moveTo>
                  <a:pt x="128667" y="370775"/>
                </a:moveTo>
                <a:cubicBezTo>
                  <a:pt x="128146" y="370495"/>
                  <a:pt x="0" y="194695"/>
                  <a:pt x="14851" y="147554"/>
                </a:cubicBezTo>
                <a:cubicBezTo>
                  <a:pt x="9606" y="98950"/>
                  <a:pt x="49858" y="39894"/>
                  <a:pt x="74783" y="19947"/>
                </a:cubicBezTo>
                <a:cubicBezTo>
                  <a:pt x="99708" y="0"/>
                  <a:pt x="144306" y="26409"/>
                  <a:pt x="164402" y="27872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Forme libre 31"/>
          <p:cNvSpPr/>
          <p:nvPr/>
        </p:nvSpPr>
        <p:spPr>
          <a:xfrm rot="6789521" flipH="1">
            <a:off x="2219629" y="4786890"/>
            <a:ext cx="1388789" cy="195819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0" h="1591903">
                <a:moveTo>
                  <a:pt x="707290" y="280"/>
                </a:moveTo>
                <a:cubicBezTo>
                  <a:pt x="706769" y="0"/>
                  <a:pt x="692932" y="202707"/>
                  <a:pt x="635177" y="269388"/>
                </a:cubicBezTo>
                <a:cubicBezTo>
                  <a:pt x="577422" y="336069"/>
                  <a:pt x="492935" y="257241"/>
                  <a:pt x="360759" y="400364"/>
                </a:cubicBezTo>
                <a:cubicBezTo>
                  <a:pt x="223199" y="569073"/>
                  <a:pt x="20949" y="1130182"/>
                  <a:pt x="0" y="1300085"/>
                </a:cubicBezTo>
                <a:cubicBezTo>
                  <a:pt x="2929" y="1480822"/>
                  <a:pt x="114756" y="1569534"/>
                  <a:pt x="240895" y="1591903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6300192" y="5517232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6300192" y="4365104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8172400" y="5877272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3" grpId="0" animBg="1"/>
      <p:bldP spid="14" grpId="0"/>
      <p:bldP spid="17" grpId="0" animBg="1"/>
      <p:bldP spid="18" grpId="0"/>
      <p:bldP spid="20" grpId="0"/>
      <p:bldP spid="22" grpId="0" animBg="1"/>
      <p:bldP spid="24" grpId="0" animBg="1"/>
      <p:bldP spid="26" grpId="0"/>
      <p:bldP spid="28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64704"/>
            <a:ext cx="8964488" cy="59046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45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884255" cy="11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940425" y="1276700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738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7" name="Forme libre 6"/>
          <p:cNvSpPr/>
          <p:nvPr/>
        </p:nvSpPr>
        <p:spPr>
          <a:xfrm rot="14219604" flipH="1" flipV="1">
            <a:off x="2198902" y="1401048"/>
            <a:ext cx="1524112" cy="16727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08" h="1178279">
                <a:moveTo>
                  <a:pt x="776208" y="280"/>
                </a:moveTo>
                <a:cubicBezTo>
                  <a:pt x="775687" y="0"/>
                  <a:pt x="702697" y="125737"/>
                  <a:pt x="614816" y="157662"/>
                </a:cubicBezTo>
                <a:cubicBezTo>
                  <a:pt x="526935" y="189587"/>
                  <a:pt x="381099" y="48706"/>
                  <a:pt x="248923" y="191829"/>
                </a:cubicBezTo>
                <a:cubicBezTo>
                  <a:pt x="111363" y="360538"/>
                  <a:pt x="20949" y="644909"/>
                  <a:pt x="0" y="814812"/>
                </a:cubicBezTo>
                <a:cubicBezTo>
                  <a:pt x="2929" y="995549"/>
                  <a:pt x="33737" y="1094454"/>
                  <a:pt x="135370" y="117827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8" name="ZoneTexte 19"/>
          <p:cNvSpPr txBox="1">
            <a:spLocks noChangeArrowheads="1"/>
          </p:cNvSpPr>
          <p:nvPr/>
        </p:nvSpPr>
        <p:spPr bwMode="auto">
          <a:xfrm>
            <a:off x="1619672" y="1844824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859338" y="1722062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79388" y="1253750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8172400" y="162880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940425" y="2437271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859338" y="2653171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179388" y="3288171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12" y="76276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16" name="Forme libre 15"/>
          <p:cNvSpPr/>
          <p:nvPr/>
        </p:nvSpPr>
        <p:spPr>
          <a:xfrm rot="6789521" flipH="1">
            <a:off x="2219629" y="1762554"/>
            <a:ext cx="1388789" cy="195819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0" h="1591903">
                <a:moveTo>
                  <a:pt x="707290" y="280"/>
                </a:moveTo>
                <a:cubicBezTo>
                  <a:pt x="706769" y="0"/>
                  <a:pt x="692932" y="202707"/>
                  <a:pt x="635177" y="269388"/>
                </a:cubicBezTo>
                <a:cubicBezTo>
                  <a:pt x="577422" y="336069"/>
                  <a:pt x="492935" y="257241"/>
                  <a:pt x="360759" y="400364"/>
                </a:cubicBezTo>
                <a:cubicBezTo>
                  <a:pt x="223199" y="569073"/>
                  <a:pt x="20949" y="1130182"/>
                  <a:pt x="0" y="1300085"/>
                </a:cubicBezTo>
                <a:cubicBezTo>
                  <a:pt x="2929" y="1480822"/>
                  <a:pt x="114756" y="1569534"/>
                  <a:pt x="240895" y="1591903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17" name="Imag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6300192" y="2492896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6300192" y="1340768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8172400" y="285293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8" y="422224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2" name="Image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68294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6" cstate="print"/>
          <a:srcRect r="62179"/>
          <a:stretch>
            <a:fillRect/>
          </a:stretch>
        </p:blipFill>
        <p:spPr bwMode="auto">
          <a:xfrm>
            <a:off x="179512" y="4768294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7" cstate="print"/>
          <a:srcRect l="69129" t="15306" b="33673"/>
          <a:stretch>
            <a:fillRect/>
          </a:stretch>
        </p:blipFill>
        <p:spPr bwMode="auto">
          <a:xfrm>
            <a:off x="2699792" y="5056326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rme libre 25"/>
          <p:cNvSpPr/>
          <p:nvPr/>
        </p:nvSpPr>
        <p:spPr>
          <a:xfrm rot="18044203" flipV="1">
            <a:off x="1924708" y="4918691"/>
            <a:ext cx="1057049" cy="162052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312244">
                <a:moveTo>
                  <a:pt x="114380" y="1312244"/>
                </a:moveTo>
                <a:cubicBezTo>
                  <a:pt x="0" y="1210828"/>
                  <a:pt x="14631" y="1046103"/>
                  <a:pt x="37383" y="876654"/>
                </a:cubicBezTo>
                <a:cubicBezTo>
                  <a:pt x="60135" y="707205"/>
                  <a:pt x="183128" y="490328"/>
                  <a:pt x="250893" y="295548"/>
                </a:cubicBezTo>
                <a:cubicBezTo>
                  <a:pt x="389703" y="0"/>
                  <a:pt x="467076" y="18135"/>
                  <a:pt x="658107" y="2034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283968" y="5488374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16632"/>
          <a:ext cx="8856985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1872208"/>
                <a:gridCol w="2016224"/>
                <a:gridCol w="2448273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Citronellal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Arial Narrow"/>
                          <a:ea typeface="Arial Unicode MS"/>
                          <a:cs typeface="Calibri"/>
                        </a:rPr>
                        <a:t>Frambinone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Benzoate </a:t>
                      </a: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d’éthyle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196751"/>
          <a:ext cx="8784976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3778382"/>
                <a:gridCol w="2486314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Acide citrique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Nylon 66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99792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71800" y="692695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4048" y="692695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404663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236296" y="692695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1484784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092280" y="1772816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4" y="148478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97877" y="178620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92494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9672" y="3429000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516216" y="3429000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516216" y="3717032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42143" y="314096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3717032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61048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2008" y="4254139"/>
            <a:ext cx="8964488" cy="26038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7504" y="4653136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8252" y="4462636"/>
            <a:ext cx="3030773" cy="18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899592" y="5589240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4 atomes dans le même plan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87624" y="635338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463258" y="4365104"/>
            <a:ext cx="1543615" cy="1434410"/>
            <a:chOff x="6463258" y="4365104"/>
            <a:chExt cx="1543615" cy="1434410"/>
          </a:xfrm>
        </p:grpSpPr>
        <p:sp>
          <p:nvSpPr>
            <p:cNvPr id="27" name="ZoneTexte 26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 animBg="1"/>
      <p:bldP spid="46081" grpId="0"/>
      <p:bldP spid="35" grpId="0"/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cyanure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1490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12" y="7118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91830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r="62179"/>
          <a:stretch>
            <a:fillRect/>
          </a:stretch>
        </p:blipFill>
        <p:spPr bwMode="auto">
          <a:xfrm>
            <a:off x="179512" y="591830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99792" y="879862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8044203" flipV="1">
            <a:off x="1924708" y="742227"/>
            <a:ext cx="1057049" cy="162052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312244">
                <a:moveTo>
                  <a:pt x="114380" y="1312244"/>
                </a:moveTo>
                <a:cubicBezTo>
                  <a:pt x="0" y="1210828"/>
                  <a:pt x="14631" y="1046103"/>
                  <a:pt x="37383" y="876654"/>
                </a:cubicBezTo>
                <a:cubicBezTo>
                  <a:pt x="60135" y="707205"/>
                  <a:pt x="183128" y="490328"/>
                  <a:pt x="250893" y="295548"/>
                </a:cubicBezTo>
                <a:cubicBezTo>
                  <a:pt x="389703" y="0"/>
                  <a:pt x="467076" y="18135"/>
                  <a:pt x="658107" y="2034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83968" y="1311910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911452"/>
            <a:ext cx="2088232" cy="17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28" y="5703540"/>
            <a:ext cx="1296143" cy="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716016" y="613558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1763688" y="59195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983460"/>
            <a:ext cx="2279853" cy="17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587996" y="4719514"/>
            <a:ext cx="2121637" cy="307472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18044203" flipV="1">
            <a:off x="3382455" y="5198293"/>
            <a:ext cx="928389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2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75042"/>
            <a:ext cx="2088232" cy="17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28" y="1567130"/>
            <a:ext cx="1296143" cy="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716016" y="199917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1763688" y="178315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47050"/>
            <a:ext cx="2279853" cy="17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8044203" flipV="1">
            <a:off x="587996" y="554144"/>
            <a:ext cx="2121637" cy="307472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18044203" flipV="1">
            <a:off x="3382455" y="1032923"/>
            <a:ext cx="928389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2780928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3284984"/>
            <a:ext cx="84969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Uniquement une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modification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caractéristique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323528" y="4221088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20072" y="4221088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61054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modification de groupe est réalisée dans cet exemple ? Proposer un réactif pour y parvenir.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3789040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3789040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1176" y="5508724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323528" y="764704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220072" y="764704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176" y="2052340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907704" y="2924944"/>
            <a:ext cx="5311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400997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7456" y="540099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56992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3861048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7666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7456" y="237666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836712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3825225"/>
            <a:ext cx="8964488" cy="11879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3861048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1675" y="4170965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933056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5616" y="4581128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0466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229200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23528" y="5589240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123728" y="6190764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26" grpId="0"/>
      <p:bldP spid="13" grpId="0"/>
      <p:bldP spid="1027" grpId="0"/>
      <p:bldP spid="17" grpId="0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368840"/>
            <a:ext cx="8964488" cy="11159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586508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1946548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23728" y="2548072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-2738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84984"/>
            <a:ext cx="8552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" y="40235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058" y="522920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75856" y="5949280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47864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47864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1" name="Image 2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276395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5265848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840314" y="5263108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1675" y="642573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04664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115616" y="1052736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008" y="4581128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564414"/>
            <a:ext cx="4608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3300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4847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275856" y="2204864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16288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47864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531979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1521432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40314" y="1518692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08053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7704" y="312939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Selon la nature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1</a:t>
            </a:r>
            <a:r>
              <a:rPr lang="fr-FR" sz="2000" i="1" dirty="0" smtClean="0"/>
              <a:t> et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, accès à </a:t>
            </a:r>
            <a:r>
              <a:rPr lang="fr-FR" sz="2000" b="1" i="1" u="sng" dirty="0" smtClean="0"/>
              <a:t>différentes classes d’alcools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109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la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40425" y="5093124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378904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Forme libre 18"/>
          <p:cNvSpPr/>
          <p:nvPr/>
        </p:nvSpPr>
        <p:spPr>
          <a:xfrm rot="14219604" flipH="1" flipV="1">
            <a:off x="2559434" y="5077695"/>
            <a:ext cx="1523279" cy="165279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84" h="1164218">
                <a:moveTo>
                  <a:pt x="775784" y="845"/>
                </a:moveTo>
                <a:cubicBezTo>
                  <a:pt x="774527" y="0"/>
                  <a:pt x="704332" y="168504"/>
                  <a:pt x="645146" y="185894"/>
                </a:cubicBezTo>
                <a:cubicBezTo>
                  <a:pt x="585960" y="203284"/>
                  <a:pt x="514946" y="28596"/>
                  <a:pt x="420669" y="105185"/>
                </a:cubicBezTo>
                <a:cubicBezTo>
                  <a:pt x="326392" y="181774"/>
                  <a:pt x="116032" y="502966"/>
                  <a:pt x="79484" y="645427"/>
                </a:cubicBezTo>
                <a:cubicBezTo>
                  <a:pt x="0" y="802813"/>
                  <a:pt x="84044" y="1080393"/>
                  <a:pt x="185677" y="1164218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123728" y="5589240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859338" y="5538486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79388" y="507017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79388" y="7104595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061" y="459285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Forme libre 27"/>
          <p:cNvSpPr/>
          <p:nvPr/>
        </p:nvSpPr>
        <p:spPr>
          <a:xfrm rot="14219604" flipH="1" flipV="1">
            <a:off x="2678079" y="5632556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868" y="5128617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  <p:bldP spid="17" grpId="0" animBg="1"/>
      <p:bldP spid="18" grpId="0"/>
      <p:bldP spid="20" grpId="0"/>
      <p:bldP spid="22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008" y="844628"/>
            <a:ext cx="8964488" cy="50326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83291"/>
            <a:ext cx="4608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2985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la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940425" y="1312001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7917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6" name="Forme libre 25"/>
          <p:cNvSpPr/>
          <p:nvPr/>
        </p:nvSpPr>
        <p:spPr>
          <a:xfrm rot="14219604" flipH="1" flipV="1">
            <a:off x="2559434" y="1296572"/>
            <a:ext cx="1523279" cy="165279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84" h="1164218">
                <a:moveTo>
                  <a:pt x="775784" y="845"/>
                </a:moveTo>
                <a:cubicBezTo>
                  <a:pt x="774527" y="0"/>
                  <a:pt x="704332" y="168504"/>
                  <a:pt x="645146" y="185894"/>
                </a:cubicBezTo>
                <a:cubicBezTo>
                  <a:pt x="585960" y="203284"/>
                  <a:pt x="514946" y="28596"/>
                  <a:pt x="420669" y="105185"/>
                </a:cubicBezTo>
                <a:cubicBezTo>
                  <a:pt x="326392" y="181774"/>
                  <a:pt x="116032" y="502966"/>
                  <a:pt x="79484" y="645427"/>
                </a:cubicBezTo>
                <a:cubicBezTo>
                  <a:pt x="0" y="802813"/>
                  <a:pt x="84044" y="1080393"/>
                  <a:pt x="185677" y="1164218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123728" y="1808117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859338" y="1757363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179388" y="1289051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8172400" y="1664101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940425" y="2472572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859338" y="2688472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179388" y="3323472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912" y="82121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35" name="Forme libre 34"/>
          <p:cNvSpPr/>
          <p:nvPr/>
        </p:nvSpPr>
        <p:spPr>
          <a:xfrm rot="14219604" flipH="1" flipV="1">
            <a:off x="2678079" y="1851433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6" name="Forme libre 35"/>
          <p:cNvSpPr/>
          <p:nvPr/>
        </p:nvSpPr>
        <p:spPr>
          <a:xfrm rot="17814581" flipV="1">
            <a:off x="2586198" y="2436943"/>
            <a:ext cx="450293" cy="506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42246"/>
              <a:gd name="connsiteY0" fmla="*/ 375173 h 375173"/>
              <a:gd name="connsiteX1" fmla="*/ 14851 w 142246"/>
              <a:gd name="connsiteY1" fmla="*/ 151952 h 375173"/>
              <a:gd name="connsiteX2" fmla="*/ 74783 w 142246"/>
              <a:gd name="connsiteY2" fmla="*/ 24345 h 375173"/>
              <a:gd name="connsiteX3" fmla="*/ 142246 w 142246"/>
              <a:gd name="connsiteY3" fmla="*/ 5884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6" h="375173">
                <a:moveTo>
                  <a:pt x="128667" y="375173"/>
                </a:moveTo>
                <a:cubicBezTo>
                  <a:pt x="128146" y="374893"/>
                  <a:pt x="0" y="199093"/>
                  <a:pt x="14851" y="151952"/>
                </a:cubicBezTo>
                <a:cubicBezTo>
                  <a:pt x="9606" y="103348"/>
                  <a:pt x="53551" y="48690"/>
                  <a:pt x="74783" y="24345"/>
                </a:cubicBezTo>
                <a:cubicBezTo>
                  <a:pt x="96015" y="0"/>
                  <a:pt x="122150" y="4421"/>
                  <a:pt x="142246" y="5884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7" name="Forme libre 36"/>
          <p:cNvSpPr/>
          <p:nvPr/>
        </p:nvSpPr>
        <p:spPr>
          <a:xfrm rot="6789521" flipH="1">
            <a:off x="2406736" y="1826818"/>
            <a:ext cx="1606156" cy="1963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807074 w 807074"/>
              <a:gd name="connsiteY0" fmla="*/ 280 h 1825270"/>
              <a:gd name="connsiteX1" fmla="*/ 635177 w 807074"/>
              <a:gd name="connsiteY1" fmla="*/ 502755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07074 w 807074"/>
              <a:gd name="connsiteY0" fmla="*/ 280 h 1825270"/>
              <a:gd name="connsiteX1" fmla="*/ 576118 w 807074"/>
              <a:gd name="connsiteY1" fmla="*/ 415608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17992 w 817992"/>
              <a:gd name="connsiteY0" fmla="*/ 280 h 1825270"/>
              <a:gd name="connsiteX1" fmla="*/ 587036 w 817992"/>
              <a:gd name="connsiteY1" fmla="*/ 415608 h 1825270"/>
              <a:gd name="connsiteX2" fmla="*/ 371677 w 817992"/>
              <a:gd name="connsiteY2" fmla="*/ 633731 h 1825270"/>
              <a:gd name="connsiteX3" fmla="*/ 0 w 817992"/>
              <a:gd name="connsiteY3" fmla="*/ 1415504 h 1825270"/>
              <a:gd name="connsiteX4" fmla="*/ 251813 w 817992"/>
              <a:gd name="connsiteY4" fmla="*/ 1825270 h 1825270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366020 w 817992"/>
              <a:gd name="connsiteY4" fmla="*/ 1538081 h 159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992" h="1596241">
                <a:moveTo>
                  <a:pt x="817992" y="280"/>
                </a:moveTo>
                <a:cubicBezTo>
                  <a:pt x="817471" y="0"/>
                  <a:pt x="661422" y="310033"/>
                  <a:pt x="587036" y="415608"/>
                </a:cubicBezTo>
                <a:cubicBezTo>
                  <a:pt x="512650" y="521183"/>
                  <a:pt x="503853" y="490608"/>
                  <a:pt x="371677" y="633731"/>
                </a:cubicBezTo>
                <a:cubicBezTo>
                  <a:pt x="234117" y="802440"/>
                  <a:pt x="20949" y="1245601"/>
                  <a:pt x="0" y="1415504"/>
                </a:cubicBezTo>
                <a:cubicBezTo>
                  <a:pt x="2929" y="1596241"/>
                  <a:pt x="239881" y="1515712"/>
                  <a:pt x="366020" y="1538081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8172400" y="288823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9" name="Image 3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0667" y="2555867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868" y="134076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09120"/>
            <a:ext cx="2162975" cy="12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3600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6200" y="3914608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4211960" y="515719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 rot="18044203" flipV="1">
            <a:off x="2249611" y="4297054"/>
            <a:ext cx="1111330" cy="118360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47426"/>
              <a:gd name="connsiteX1" fmla="*/ 308627 w 410535"/>
              <a:gd name="connsiteY1" fmla="*/ 1199894 h 1547426"/>
              <a:gd name="connsiteX2" fmla="*/ 271725 w 410535"/>
              <a:gd name="connsiteY2" fmla="*/ 520155 h 1547426"/>
              <a:gd name="connsiteX3" fmla="*/ 300895 w 410535"/>
              <a:gd name="connsiteY3" fmla="*/ 0 h 1547426"/>
              <a:gd name="connsiteX0" fmla="*/ 8615 w 700516"/>
              <a:gd name="connsiteY0" fmla="*/ 1547426 h 1547426"/>
              <a:gd name="connsiteX1" fmla="*/ 308627 w 700516"/>
              <a:gd name="connsiteY1" fmla="*/ 1199894 h 1547426"/>
              <a:gd name="connsiteX2" fmla="*/ 561706 w 700516"/>
              <a:gd name="connsiteY2" fmla="*/ 988588 h 1547426"/>
              <a:gd name="connsiteX3" fmla="*/ 300895 w 700516"/>
              <a:gd name="connsiteY3" fmla="*/ 0 h 1547426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301863 w 700516"/>
              <a:gd name="connsiteY2" fmla="*/ 613599 h 958440"/>
              <a:gd name="connsiteX3" fmla="*/ 561706 w 700516"/>
              <a:gd name="connsiteY3" fmla="*/ 399602 h 958440"/>
              <a:gd name="connsiteX4" fmla="*/ 483603 w 700516"/>
              <a:gd name="connsiteY4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01" h="958440">
                <a:moveTo>
                  <a:pt x="0" y="958440"/>
                </a:moveTo>
                <a:cubicBezTo>
                  <a:pt x="56773" y="906327"/>
                  <a:pt x="192209" y="624128"/>
                  <a:pt x="284391" y="530988"/>
                </a:cubicBezTo>
                <a:cubicBezTo>
                  <a:pt x="376573" y="437848"/>
                  <a:pt x="437883" y="611529"/>
                  <a:pt x="553091" y="399602"/>
                </a:cubicBezTo>
                <a:cubicBezTo>
                  <a:pt x="691901" y="104054"/>
                  <a:pt x="570426" y="140675"/>
                  <a:pt x="47498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609329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8" grpId="0" animBg="1"/>
      <p:bldP spid="43" grpId="0" animBg="1"/>
      <p:bldP spid="45" grpId="0" animBg="1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62286"/>
            <a:ext cx="2162975" cy="12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0278"/>
            <a:ext cx="3600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6777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131035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18044203" flipV="1">
            <a:off x="2249611" y="450220"/>
            <a:ext cx="1111330" cy="118360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47426"/>
              <a:gd name="connsiteX1" fmla="*/ 308627 w 410535"/>
              <a:gd name="connsiteY1" fmla="*/ 1199894 h 1547426"/>
              <a:gd name="connsiteX2" fmla="*/ 271725 w 410535"/>
              <a:gd name="connsiteY2" fmla="*/ 520155 h 1547426"/>
              <a:gd name="connsiteX3" fmla="*/ 300895 w 410535"/>
              <a:gd name="connsiteY3" fmla="*/ 0 h 1547426"/>
              <a:gd name="connsiteX0" fmla="*/ 8615 w 700516"/>
              <a:gd name="connsiteY0" fmla="*/ 1547426 h 1547426"/>
              <a:gd name="connsiteX1" fmla="*/ 308627 w 700516"/>
              <a:gd name="connsiteY1" fmla="*/ 1199894 h 1547426"/>
              <a:gd name="connsiteX2" fmla="*/ 561706 w 700516"/>
              <a:gd name="connsiteY2" fmla="*/ 988588 h 1547426"/>
              <a:gd name="connsiteX3" fmla="*/ 300895 w 700516"/>
              <a:gd name="connsiteY3" fmla="*/ 0 h 1547426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301863 w 700516"/>
              <a:gd name="connsiteY2" fmla="*/ 613599 h 958440"/>
              <a:gd name="connsiteX3" fmla="*/ 561706 w 700516"/>
              <a:gd name="connsiteY3" fmla="*/ 399602 h 958440"/>
              <a:gd name="connsiteX4" fmla="*/ 483603 w 700516"/>
              <a:gd name="connsiteY4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01" h="958440">
                <a:moveTo>
                  <a:pt x="0" y="958440"/>
                </a:moveTo>
                <a:cubicBezTo>
                  <a:pt x="56773" y="906327"/>
                  <a:pt x="192209" y="624128"/>
                  <a:pt x="284391" y="530988"/>
                </a:cubicBezTo>
                <a:cubicBezTo>
                  <a:pt x="376573" y="437848"/>
                  <a:pt x="437883" y="611529"/>
                  <a:pt x="553091" y="399602"/>
                </a:cubicBezTo>
                <a:cubicBezTo>
                  <a:pt x="691901" y="104054"/>
                  <a:pt x="570426" y="140675"/>
                  <a:pt x="47498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hydrure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18207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la structure du(des) produits obtenu(s), préciser le nombre d’équivalents d’hydrures métalliques nécessaires pour réaliser la réaction (pour 1 équivalent de substrat) puis vérifier qu’il s’agit bien d’une réduction en raisonnant sur le nombre d’oxydation du carbone fonctionnel.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661248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76256" y="5661248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78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la structure du(des) produits obtenu(s), préciser le nombre d’équivalents d’hydrures métalliques nécessaires pour réaliser la réaction (pour 1 équivalent de substrat) puis vérifier qu’il s’agit bien d’une réduction en raisonnant sur le nombre d’oxydation du carbone fonctionnel.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99232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71240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76256" y="1471240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691680" y="2060848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300192" y="2060848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3568" y="26369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6369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483768" y="2564904"/>
            <a:ext cx="2880320" cy="648072"/>
            <a:chOff x="2483768" y="2564904"/>
            <a:chExt cx="2880320" cy="648072"/>
          </a:xfrm>
        </p:grpSpPr>
        <p:sp>
          <p:nvSpPr>
            <p:cNvPr id="13" name="Flèche droite 12"/>
            <p:cNvSpPr/>
            <p:nvPr/>
          </p:nvSpPr>
          <p:spPr>
            <a:xfrm>
              <a:off x="2483768" y="2564904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7616" y="2673008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56992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80312" y="3573016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323528" y="4221088"/>
            <a:ext cx="288032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364088" y="4149080"/>
            <a:ext cx="360040" cy="151216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80528" y="55892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5976" y="55892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619672" y="5517232"/>
            <a:ext cx="2880320" cy="648072"/>
            <a:chOff x="1619672" y="5517232"/>
            <a:chExt cx="2880320" cy="648072"/>
          </a:xfrm>
        </p:grpSpPr>
        <p:sp>
          <p:nvSpPr>
            <p:cNvPr id="21" name="Flèche droite 20"/>
            <p:cNvSpPr/>
            <p:nvPr/>
          </p:nvSpPr>
          <p:spPr>
            <a:xfrm>
              <a:off x="1619672" y="5517232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11696" y="5613304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 flipH="1" flipV="1">
            <a:off x="1691680" y="4365104"/>
            <a:ext cx="936104" cy="7920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7308304" y="4365104"/>
            <a:ext cx="504056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83768" y="49411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49411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4427984" y="4869160"/>
            <a:ext cx="2880320" cy="648072"/>
            <a:chOff x="4427984" y="4869160"/>
            <a:chExt cx="2880320" cy="648072"/>
          </a:xfrm>
        </p:grpSpPr>
        <p:sp>
          <p:nvSpPr>
            <p:cNvPr id="30" name="Flèche droite 29"/>
            <p:cNvSpPr/>
            <p:nvPr/>
          </p:nvSpPr>
          <p:spPr>
            <a:xfrm>
              <a:off x="4427984" y="4869160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84096" y="4965232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9" grpId="0"/>
      <p:bldP spid="20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688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80312" y="188640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23528" y="836712"/>
            <a:ext cx="288032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364088" y="764704"/>
            <a:ext cx="360040" cy="151216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80528" y="2204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2204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619672" y="2132856"/>
            <a:ext cx="2880320" cy="648072"/>
          </a:xfrm>
          <a:prstGeom prst="rightArrow">
            <a:avLst>
              <a:gd name="adj1" fmla="val 50000"/>
              <a:gd name="adj2" fmla="val 53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11696" y="2228928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Réduction</a:t>
            </a:r>
            <a:endParaRPr lang="fr-FR" sz="20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691680" y="980728"/>
            <a:ext cx="936104" cy="7920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308304" y="980728"/>
            <a:ext cx="504056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3768" y="155679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280" y="155679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427984" y="1484784"/>
            <a:ext cx="2880320" cy="648072"/>
          </a:xfrm>
          <a:prstGeom prst="rightArrow">
            <a:avLst>
              <a:gd name="adj1" fmla="val 50000"/>
              <a:gd name="adj2" fmla="val 535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884096" y="1580856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Réduction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3258899"/>
            <a:ext cx="63273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esters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70100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" y="4182179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1058" y="5085184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275856" y="5851564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47864" y="52755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347864" y="59235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292080" y="5119908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131484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157192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56355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707548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7812360" y="5589240"/>
            <a:ext cx="1008112" cy="541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2" grpId="0"/>
      <p:bldP spid="23" grpId="0"/>
      <p:bldP spid="2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404664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516216" y="33265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6516216" y="69269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42143" y="116632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692696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470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1124745"/>
            <a:ext cx="8964488" cy="37444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523741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321718"/>
            <a:ext cx="3030773" cy="18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99592" y="2459845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atomes dans le même plan</a:t>
            </a:r>
            <a:endParaRPr lang="fr-FR" sz="2000" u="sng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314096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79512" y="3501008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La liaison C=O des composés carbonylés est donc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forte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la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alcènes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9512" y="4177020"/>
            <a:ext cx="878497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Comme la liaison C=C, la liaison C=O est 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013176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359" y="5373216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290" y="5296893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qui se liera à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lui.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425158" y="1229519"/>
            <a:ext cx="1543615" cy="1434410"/>
            <a:chOff x="6463258" y="4365104"/>
            <a:chExt cx="1543615" cy="1434410"/>
          </a:xfrm>
        </p:grpSpPr>
        <p:sp>
          <p:nvSpPr>
            <p:cNvPr id="20" name="ZoneTexte 19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  <p:bldP spid="16" grpId="0"/>
      <p:bldP spid="17" grpId="0" animBg="1"/>
      <p:bldP spid="450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196752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75856" y="1963132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7864" y="1387068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203514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1231476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43052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268760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747108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19116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008" y="4293096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64511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07704" y="2913369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NaBH</a:t>
            </a:r>
            <a:r>
              <a:rPr lang="fr-FR" sz="2000" b="1" baseline="-25000" dirty="0" smtClean="0"/>
              <a:t>4</a:t>
            </a:r>
            <a:r>
              <a:rPr lang="fr-FR" sz="2000" i="1" dirty="0" smtClean="0"/>
              <a:t> est </a:t>
            </a:r>
            <a:r>
              <a:rPr lang="fr-FR" sz="2000" b="1" u="sng" dirty="0" smtClean="0"/>
              <a:t>incapable de réaliser cette transformation</a:t>
            </a:r>
            <a:r>
              <a:rPr lang="fr-FR" sz="2000" i="1" dirty="0" smtClean="0"/>
              <a:t> sur un ester.</a:t>
            </a:r>
            <a:endParaRPr lang="fr-FR" sz="20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8229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501008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58" y="43059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9715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8" cstate="print"/>
          <a:srcRect l="90749"/>
          <a:stretch>
            <a:fillRect/>
          </a:stretch>
        </p:blipFill>
        <p:spPr bwMode="auto">
          <a:xfrm>
            <a:off x="3491880" y="501317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9" cstate="print"/>
          <a:srcRect r="50423"/>
          <a:stretch>
            <a:fillRect/>
          </a:stretch>
        </p:blipFill>
        <p:spPr bwMode="auto">
          <a:xfrm>
            <a:off x="251520" y="501317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442798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 rot="18044203" flipV="1">
            <a:off x="1283586" y="501170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502053" y="525619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812360" y="1700809"/>
            <a:ext cx="10801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472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12" y="107394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90749"/>
          <a:stretch>
            <a:fillRect/>
          </a:stretch>
        </p:blipFill>
        <p:spPr bwMode="auto">
          <a:xfrm>
            <a:off x="3491880" y="177281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r="50423"/>
          <a:stretch>
            <a:fillRect/>
          </a:stretch>
        </p:blipFill>
        <p:spPr bwMode="auto">
          <a:xfrm>
            <a:off x="251520" y="177281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427984" y="24928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 rot="18044203" flipV="1">
            <a:off x="1283586" y="177134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2873874" flipH="1" flipV="1">
            <a:off x="502053" y="201583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7170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4564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5372404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37112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37869" r="27985"/>
          <a:stretch>
            <a:fillRect/>
          </a:stretch>
        </p:blipFill>
        <p:spPr bwMode="auto">
          <a:xfrm>
            <a:off x="6444208" y="4647386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66247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29425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355976" y="57425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83309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199000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349142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2683053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349060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37869" r="27985"/>
          <a:stretch>
            <a:fillRect/>
          </a:stretch>
        </p:blipFill>
        <p:spPr bwMode="auto">
          <a:xfrm>
            <a:off x="6444208" y="2771341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4806425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34417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203848" y="4950441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/>
          <a:srcRect l="37190" t="29788" r="56833" b="31397"/>
          <a:stretch>
            <a:fillRect/>
          </a:stretch>
        </p:blipFill>
        <p:spPr bwMode="auto">
          <a:xfrm>
            <a:off x="2123728" y="5301208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4576" y="5086278"/>
            <a:ext cx="1580965" cy="16725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659958" y="500837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221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491880" y="358238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7" cstate="print"/>
          <a:srcRect r="50423"/>
          <a:stretch>
            <a:fillRect/>
          </a:stretch>
        </p:blipFill>
        <p:spPr bwMode="auto">
          <a:xfrm>
            <a:off x="251520" y="358238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avec flèche 28"/>
          <p:cNvCxnSpPr/>
          <p:nvPr/>
        </p:nvCxnSpPr>
        <p:spPr>
          <a:xfrm>
            <a:off x="4427984" y="107831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rot="12873874" flipH="1" flipV="1">
            <a:off x="502053" y="410446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166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21" y="446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235110" y="155563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8" y="619527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90749"/>
          <a:stretch>
            <a:fillRect/>
          </a:stretch>
        </p:blipFill>
        <p:spPr bwMode="auto">
          <a:xfrm>
            <a:off x="3082982" y="763543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l="37190" t="29788" r="56833" b="31397"/>
          <a:stretch>
            <a:fillRect/>
          </a:stretch>
        </p:blipFill>
        <p:spPr bwMode="auto">
          <a:xfrm>
            <a:off x="2182374" y="1267599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1327600" y="909614"/>
            <a:ext cx="1568136" cy="165323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 rot="12873874" flipH="1" flipV="1">
            <a:off x="539092" y="82147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450" y="242088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4905999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14908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>
            <a:off x="4211960" y="43651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10" y="2852936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 rot="18044203" flipV="1">
            <a:off x="2018092" y="2459153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4923812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8044203" flipV="1">
            <a:off x="1818428" y="4186221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8" cstate="print"/>
          <a:srcRect r="-4235"/>
          <a:stretch>
            <a:fillRect/>
          </a:stretch>
        </p:blipFill>
        <p:spPr bwMode="auto">
          <a:xfrm>
            <a:off x="5292080" y="3501008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83038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63688" y="575837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50" y="1166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2521162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448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1230797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211960" y="206084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10" y="548680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2018092" y="154897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2538975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818428" y="1801384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6" cstate="print"/>
          <a:srcRect r="-4235"/>
          <a:stretch>
            <a:fillRect/>
          </a:stretch>
        </p:blipFill>
        <p:spPr bwMode="auto">
          <a:xfrm>
            <a:off x="5292080" y="119675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4797153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512" y="4797152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35343" b="53942"/>
          <a:stretch>
            <a:fillRect/>
          </a:stretch>
        </p:blipFill>
        <p:spPr bwMode="auto">
          <a:xfrm>
            <a:off x="0" y="2490838"/>
            <a:ext cx="5796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2" cstate="print"/>
          <a:srcRect l="70186" r="-303" b="53942"/>
          <a:stretch>
            <a:fillRect/>
          </a:stretch>
        </p:blipFill>
        <p:spPr bwMode="auto">
          <a:xfrm>
            <a:off x="5940152" y="2490838"/>
            <a:ext cx="26997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3642966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seule 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t="51480" r="35343" b="-417"/>
          <a:stretch>
            <a:fillRect/>
          </a:stretch>
        </p:blipFill>
        <p:spPr bwMode="auto">
          <a:xfrm>
            <a:off x="152400" y="4199980"/>
            <a:ext cx="5796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297016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0,75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ainsi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l’ester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6143898"/>
            <a:ext cx="8424936" cy="6855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chimiosélectif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1340769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1703635" cy="10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51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1877" y="1916832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512" y="2780928"/>
            <a:ext cx="849694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Rappel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les chlorures d’acyles sont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plus réactifs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vis-à-vis du mécanisme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8610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058" y="50851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79912" y="5877272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32040" y="5157193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29200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157192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661248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661248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661248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424936" cy="6855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chimiosélectif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0,75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ainsi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l’ester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0721" grpId="0"/>
      <p:bldP spid="12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058" y="198884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779912" y="278092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32040" y="2060849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132856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2564904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564904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564904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21877" y="-27384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4664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78851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482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07704" y="369368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Réaction rendue </a:t>
            </a:r>
            <a:r>
              <a:rPr lang="fr-FR" sz="2000" b="1" u="sng" dirty="0" smtClean="0"/>
              <a:t>totale</a:t>
            </a:r>
            <a:r>
              <a:rPr lang="fr-FR" sz="2000" i="1" dirty="0" smtClean="0"/>
              <a:t> par piégeage du </a:t>
            </a:r>
            <a:r>
              <a:rPr lang="fr-FR" sz="2000" dirty="0" smtClean="0"/>
              <a:t>SO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i="1" dirty="0" smtClean="0"/>
              <a:t>et du </a:t>
            </a:r>
            <a:r>
              <a:rPr lang="fr-FR" sz="2000" dirty="0" err="1" smtClean="0"/>
              <a:t>HCl</a:t>
            </a:r>
            <a:r>
              <a:rPr lang="fr-FR" sz="2000" dirty="0" smtClean="0"/>
              <a:t> </a:t>
            </a:r>
            <a:r>
              <a:rPr lang="fr-FR" sz="2000" i="1" dirty="0" smtClean="0"/>
              <a:t>formés.</a:t>
            </a:r>
            <a:endParaRPr lang="fr-FR" sz="20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39540" y="414908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/>
          <a:srcRect t="4182"/>
          <a:stretch>
            <a:fillRect/>
          </a:stretch>
        </p:blipFill>
        <p:spPr bwMode="auto">
          <a:xfrm>
            <a:off x="5940152" y="4869160"/>
            <a:ext cx="2925124" cy="1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3563888" y="5805264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97152"/>
            <a:ext cx="3126283" cy="17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229200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69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273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182"/>
          <a:stretch>
            <a:fillRect/>
          </a:stretch>
        </p:blipFill>
        <p:spPr bwMode="auto">
          <a:xfrm>
            <a:off x="5724128" y="404664"/>
            <a:ext cx="26183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139952" y="1484784"/>
            <a:ext cx="14550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2656"/>
            <a:ext cx="2859880" cy="16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83671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060848"/>
            <a:ext cx="7394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ester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50294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287674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407707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644008" y="489260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7252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410218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67658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410051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410051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580112" y="414908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043607" y="5485703"/>
            <a:ext cx="8100393" cy="1372297"/>
            <a:chOff x="1043607" y="5485703"/>
            <a:chExt cx="8100393" cy="137229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7" y="5485703"/>
              <a:ext cx="504057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619672" y="5534561"/>
              <a:ext cx="7524328" cy="132343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i="1" u="sng" dirty="0" smtClean="0"/>
                <a:t>Exemples de bases utilisées (qui jouent aussi le </a:t>
              </a:r>
            </a:p>
            <a:p>
              <a:r>
                <a:rPr lang="fr-FR" sz="2000" b="1" i="1" u="sng" dirty="0" smtClean="0"/>
                <a:t>rôle de solvant)</a:t>
              </a:r>
              <a:r>
                <a:rPr lang="fr-FR" sz="2000" i="1" dirty="0" smtClean="0"/>
                <a:t> : 	- la </a:t>
              </a:r>
              <a:r>
                <a:rPr lang="fr-FR" sz="2000" i="1" dirty="0" err="1" smtClean="0"/>
                <a:t>triéthylamine</a:t>
              </a:r>
              <a:r>
                <a:rPr lang="fr-FR" sz="2000" i="1" dirty="0" smtClean="0"/>
                <a:t>, </a:t>
              </a:r>
            </a:p>
            <a:p>
              <a:r>
                <a:rPr lang="fr-FR" sz="2000" i="1" dirty="0" smtClean="0"/>
                <a:t> 		- la pyridine,</a:t>
              </a:r>
            </a:p>
            <a:p>
              <a:r>
                <a:rPr lang="fr-FR" sz="2000" i="1" dirty="0" smtClean="0"/>
                <a:t>		- …</a:t>
              </a:r>
              <a:endParaRPr lang="fr-FR" sz="2000" i="1" dirty="0"/>
            </a:p>
          </p:txBody>
        </p:sp>
        <p:pic>
          <p:nvPicPr>
            <p:cNvPr id="25" name="Image 24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2625" y="5498195"/>
              <a:ext cx="2281375" cy="135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008" y="3573016"/>
            <a:ext cx="8964488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96689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331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7037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1408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44008" y="212961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0953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133919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91359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133752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133752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80112" y="138609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1481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282625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12" y="358473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20072" y="503279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 rot="12873874" flipH="1" flipV="1">
            <a:off x="428613" y="4260539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Image 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69903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44761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267744" y="4672753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1620979" y="3953307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095" y="2420888"/>
            <a:ext cx="4771185" cy="122413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33075" t="47879" r="10699" b="31121"/>
          <a:stretch>
            <a:fillRect/>
          </a:stretch>
        </p:blipFill>
        <p:spPr bwMode="auto">
          <a:xfrm>
            <a:off x="1896182" y="4293096"/>
            <a:ext cx="54841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44624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359" y="40466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290" y="328341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qui se liera à lui.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672" y="1844824"/>
            <a:ext cx="612068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Freeform 1"/>
          <p:cNvSpPr>
            <a:spLocks/>
          </p:cNvSpPr>
          <p:nvPr/>
        </p:nvSpPr>
        <p:spPr bwMode="auto">
          <a:xfrm>
            <a:off x="2681135" y="2444992"/>
            <a:ext cx="1296186" cy="695974"/>
          </a:xfrm>
          <a:custGeom>
            <a:avLst/>
            <a:gdLst>
              <a:gd name="connsiteX0" fmla="*/ 0 w 10000"/>
              <a:gd name="connsiteY0" fmla="*/ 5001 h 7717"/>
              <a:gd name="connsiteX1" fmla="*/ 3684 w 10000"/>
              <a:gd name="connsiteY1" fmla="*/ 444 h 7717"/>
              <a:gd name="connsiteX2" fmla="*/ 10000 w 10000"/>
              <a:gd name="connsiteY2" fmla="*/ 7717 h 7717"/>
              <a:gd name="connsiteX0" fmla="*/ 0 w 9474"/>
              <a:gd name="connsiteY0" fmla="*/ 6688 h 11386"/>
              <a:gd name="connsiteX1" fmla="*/ 3684 w 9474"/>
              <a:gd name="connsiteY1" fmla="*/ 783 h 11386"/>
              <a:gd name="connsiteX2" fmla="*/ 9474 w 9474"/>
              <a:gd name="connsiteY2" fmla="*/ 11386 h 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4" h="11386">
                <a:moveTo>
                  <a:pt x="0" y="6688"/>
                </a:moveTo>
                <a:cubicBezTo>
                  <a:pt x="654" y="5281"/>
                  <a:pt x="2105" y="0"/>
                  <a:pt x="3684" y="783"/>
                </a:cubicBezTo>
                <a:cubicBezTo>
                  <a:pt x="5263" y="1566"/>
                  <a:pt x="7282" y="5883"/>
                  <a:pt x="9474" y="1138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4" name="Freeform 2"/>
          <p:cNvSpPr>
            <a:spLocks/>
          </p:cNvSpPr>
          <p:nvPr/>
        </p:nvSpPr>
        <p:spPr bwMode="auto">
          <a:xfrm>
            <a:off x="4097849" y="2564904"/>
            <a:ext cx="720080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3789040"/>
            <a:ext cx="76328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(Aldéhyde)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(Cétone)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025" y="5439318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512" y="544522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Plus il y a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 INDUCTIFS DONNEURS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 partielle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le carbone est amoindrie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rendant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moins électrophile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6402805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033" grpId="0" animBg="1"/>
      <p:bldP spid="44034" grpId="0" animBg="1"/>
      <p:bldP spid="9" grpId="0" animBg="1"/>
      <p:bldP spid="11" grpId="0" animBg="1"/>
      <p:bldP spid="44036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7606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4243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7912" y="110229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du méthanol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220072" y="255034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 rot="12873874" flipH="1" flipV="1">
            <a:off x="428613" y="17780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8745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62315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267744" y="2190307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18044203" flipV="1">
            <a:off x="1620979" y="1470861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91620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92271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6844802" flipH="1">
            <a:off x="992981" y="4671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500892" y="5514573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843808" y="550038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6427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140343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212351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1845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0052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6844802" flipH="1">
            <a:off x="992981" y="680104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500892" y="152282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50863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72535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48599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1220607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4058" y="273979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91892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555776" y="376795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4067944" y="41279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263900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07916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551932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7236296" y="34079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4326624" flipH="1" flipV="1">
            <a:off x="2340010" y="4020359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2044748">
            <a:off x="1162445" y="4373353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9540" y="522920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3419872" y="5589240"/>
            <a:ext cx="33843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7164288" y="60932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5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211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555776" y="109818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067944" y="145822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94127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38143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882159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7236296" y="73814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4326624" flipH="1" flipV="1">
            <a:off x="2340010" y="1350586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rot="2044748">
            <a:off x="1162445" y="1703580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664296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342900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788024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516216" y="5517232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" y="4897206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8064" y="4941168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146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75002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788024" y="154210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998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64088" y="332656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75456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c/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amide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35699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373078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50916" y="575446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539861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494116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5449540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496237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54664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54410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941168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558504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008" y="4869160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8405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402723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8064" y="1446685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454709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50916" y="2259981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1904133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1446685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1955057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1467893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19719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19465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446685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2090565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26809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07704" y="3291550"/>
            <a:ext cx="723629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Réaction </a:t>
            </a:r>
            <a:r>
              <a:rPr lang="fr-FR" sz="2000" b="1" u="sng" dirty="0" smtClean="0"/>
              <a:t>impossible avec une amine tertiaire</a:t>
            </a:r>
            <a:r>
              <a:rPr lang="fr-FR" sz="2000" i="1" dirty="0" smtClean="0"/>
              <a:t> qui peut alors servir de solvant (</a:t>
            </a:r>
            <a:r>
              <a:rPr lang="fr-FR" sz="2000" i="1" dirty="0" err="1" smtClean="0"/>
              <a:t>triéthylamine</a:t>
            </a:r>
            <a:r>
              <a:rPr lang="fr-FR" sz="2000" i="1" dirty="0" smtClean="0"/>
              <a:t> / pyridine …) .</a:t>
            </a:r>
            <a:endParaRPr lang="fr-FR" sz="2000" i="1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4443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2239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12" y="488088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004048" y="61653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 rot="12873874" flipH="1" flipV="1">
            <a:off x="734087" y="553952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589240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551723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7927" y="5132693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/>
      <p:bldP spid="19" grpId="0"/>
      <p:bldP spid="20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32082"/>
            <a:ext cx="8964488" cy="61259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09988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4697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072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68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12" y="74380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04048" y="202822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 rot="12873874" flipH="1" flipV="1">
            <a:off x="734087" y="140244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52162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138015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437927" y="995615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75544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008" y="383772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15" name="Forme libre 14"/>
          <p:cNvSpPr/>
          <p:nvPr/>
        </p:nvSpPr>
        <p:spPr>
          <a:xfrm rot="6844802" flipH="1">
            <a:off x="1057369" y="4537062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4326624" flipH="1">
            <a:off x="1655823" y="5303208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43808" y="556160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013176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08518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0912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2286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5" name="Forme libre 4"/>
          <p:cNvSpPr/>
          <p:nvPr/>
        </p:nvSpPr>
        <p:spPr>
          <a:xfrm rot="6844802" flipH="1">
            <a:off x="1057369" y="76936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655823" y="1535506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79390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245474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6660232" y="131748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741418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306045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39952" y="450912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2483768" y="41490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12" y="35730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501008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933056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7308304" y="37170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4326624" flipH="1" flipV="1">
            <a:off x="2615714" y="4499124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7240">
            <a:off x="1581912" y="4735715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645024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39540" y="5576028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39952" y="151673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2483768" y="115669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2" y="580634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08626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940674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7308304" y="72465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4326624" flipH="1" flipV="1">
            <a:off x="2615714" y="1506742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437240">
            <a:off x="1581912" y="1743333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52642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492896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013176"/>
            <a:ext cx="69223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899592" y="58052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7" cstate="print"/>
          <a:srcRect r="53447"/>
          <a:stretch>
            <a:fillRect/>
          </a:stretch>
        </p:blipFill>
        <p:spPr bwMode="auto">
          <a:xfrm>
            <a:off x="251520" y="3501008"/>
            <a:ext cx="3456384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/>
          <a:srcRect l="48380"/>
          <a:stretch>
            <a:fillRect/>
          </a:stretch>
        </p:blipFill>
        <p:spPr bwMode="auto">
          <a:xfrm>
            <a:off x="5004048" y="3501008"/>
            <a:ext cx="3832567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4067944" y="378904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669" y="1628800"/>
            <a:ext cx="6562331" cy="15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1331640" y="234888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r="53447"/>
          <a:stretch>
            <a:fillRect/>
          </a:stretch>
        </p:blipFill>
        <p:spPr bwMode="auto">
          <a:xfrm>
            <a:off x="431290" y="332656"/>
            <a:ext cx="3276614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8380"/>
          <a:stretch>
            <a:fillRect/>
          </a:stretch>
        </p:blipFill>
        <p:spPr bwMode="auto">
          <a:xfrm>
            <a:off x="5203384" y="332656"/>
            <a:ext cx="3633231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4101650" y="620688"/>
            <a:ext cx="614365" cy="6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9540" y="0"/>
            <a:ext cx="9183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5230871"/>
            <a:ext cx="8964488" cy="1556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301208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356992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71870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078742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11960" y="616530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73216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58052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87727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524328" y="5877272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1879993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1916832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432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9436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278092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988840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2420888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24328" y="2492896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07704" y="3452459"/>
            <a:ext cx="7236296" cy="215443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Ions hydroxyde apportés par solution de </a:t>
            </a:r>
            <a:r>
              <a:rPr lang="fr-FR" sz="2000" b="1" u="sng" dirty="0" smtClean="0"/>
              <a:t>SOUDE</a:t>
            </a:r>
            <a:r>
              <a:rPr lang="fr-FR" sz="2000" dirty="0" smtClean="0"/>
              <a:t> </a:t>
            </a:r>
            <a:r>
              <a:rPr lang="fr-FR" sz="2000" b="1" dirty="0" smtClean="0"/>
              <a:t>(Na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 </a:t>
            </a:r>
            <a:r>
              <a:rPr lang="fr-FR" sz="2000" i="1" dirty="0" smtClean="0"/>
              <a:t>ou de </a:t>
            </a:r>
            <a:r>
              <a:rPr lang="fr-FR" sz="2000" b="1" u="sng" dirty="0" smtClean="0"/>
              <a:t>POTASSE</a:t>
            </a:r>
            <a:r>
              <a:rPr lang="fr-FR" sz="2000" dirty="0" smtClean="0"/>
              <a:t> </a:t>
            </a:r>
            <a:r>
              <a:rPr lang="fr-FR" sz="2000" b="1" dirty="0" smtClean="0"/>
              <a:t>(K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</a:t>
            </a:r>
            <a:r>
              <a:rPr lang="fr-FR" sz="2000" i="1" dirty="0" smtClean="0"/>
              <a:t>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Cette réaction s’appelle aussi </a:t>
            </a:r>
            <a:r>
              <a:rPr lang="fr-FR" sz="2000" b="1" u="sng" dirty="0" smtClean="0"/>
              <a:t>SAPONIFICATION</a:t>
            </a:r>
            <a:r>
              <a:rPr lang="fr-FR" sz="2000" i="1" dirty="0" smtClean="0"/>
              <a:t> car elle est utilisée pour fabriquer le savon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Il faut </a:t>
            </a:r>
            <a:r>
              <a:rPr lang="fr-FR" sz="2000" b="1" i="1" u="sng" dirty="0" smtClean="0"/>
              <a:t>acidifier le mélange réactionnel final pour transformer l’ion carboxylate en acide carboxylique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61356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813747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7901291" y="1639817"/>
            <a:ext cx="1187624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025" y="4462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50530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Plus il y a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 INDUCTIFS DONNEURS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 partielle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le carbone est amoindrie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rendant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moins électrophile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008111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255" y="1629961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Virage 7"/>
          <p:cNvSpPr/>
          <p:nvPr/>
        </p:nvSpPr>
        <p:spPr>
          <a:xfrm flipH="1" flipV="1">
            <a:off x="7884368" y="2082882"/>
            <a:ext cx="792088" cy="18501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3501008"/>
            <a:ext cx="763284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Molécules qui conduisent à un acide carboxylique par hydrolyse</a:t>
            </a:r>
            <a:endParaRPr kumimoji="0" lang="fr-FR" sz="2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1224136" cy="12179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574" y="2168025"/>
            <a:ext cx="1296144" cy="12649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16029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71600" y="537321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4581128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355976" y="4653136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208356" y="4548077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 l="73598" t="22741" r="16347" b="59621"/>
          <a:stretch>
            <a:fillRect/>
          </a:stretch>
        </p:blipFill>
        <p:spPr bwMode="auto">
          <a:xfrm>
            <a:off x="1403648" y="580526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6860" y="6043935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9" grpId="0" animBg="1"/>
      <p:bldP spid="43009" grpId="0"/>
      <p:bldP spid="16" grpId="0" animBg="1"/>
      <p:bldP spid="17" grpId="0" animBg="1"/>
      <p:bldP spid="18" grpId="0" animBg="1"/>
      <p:bldP spid="430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008" y="2780928"/>
            <a:ext cx="8964488" cy="39604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3422275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367825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404664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250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1960" y="126876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6672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90872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24328" y="980728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3107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8884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08" y="278092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851920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 rot="18044203" flipV="1">
            <a:off x="1184484" y="3726654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12873874" flipH="1" flipV="1">
            <a:off x="402625" y="3677012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3731" y="54452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779912" y="4288098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192" y="3284984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924818" y="3378768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1638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685971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912" y="5410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51920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18044203" flipV="1">
            <a:off x="1184484" y="990350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12873874" flipH="1" flipV="1">
            <a:off x="402625" y="940708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008" y="285293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779912" y="1551794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192" y="548680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913095" y="667792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7839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843808" y="421992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771800" y="4502961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 rot="6844802" flipH="1">
            <a:off x="684316" y="3595791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26624" flipH="1">
            <a:off x="1192227" y="4403347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1855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95736" y="4940007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12" y="59492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361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2227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843808" y="14243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771800" y="1707349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6844802" flipH="1">
            <a:off x="684316" y="800179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192227" y="1607735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776243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195736" y="2144395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12" y="292797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 rot="4326624" flipH="1" flipV="1">
            <a:off x="2705559" y="4069476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3817726" flipH="1">
            <a:off x="1595625" y="4147494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211960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4869160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512" y="5085184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876256" y="6165304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5589240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338" grpId="0"/>
      <p:bldP spid="19" grpId="0" animBg="1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6724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12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1049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326624" flipH="1" flipV="1">
            <a:off x="2705559" y="1211525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13817726" flipH="1">
            <a:off x="1595625" y="1289543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283968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1844824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060848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876256" y="3140968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2564904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373216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528" y="4725144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932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7020272" y="5517232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948264" y="5157192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6" grpId="0"/>
      <p:bldP spid="17" grpId="0"/>
      <p:bldP spid="18" grpId="0" animBg="1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                 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20486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7020272" y="1412776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48264" y="1052736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707904" y="50131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385568" y="49792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8615" y="3356992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27584" y="3501008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27584" y="4509120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27584" y="551723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63889" y="3501008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3923928" y="3933056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66284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" grpId="0"/>
      <p:bldP spid="13" grpId="0"/>
      <p:bldP spid="18" grpId="0" animBg="1"/>
      <p:bldP spid="20" grpId="0" animBg="1"/>
      <p:bldP spid="21" grpId="0" animBg="1"/>
      <p:bldP spid="22" grpId="0" animBg="1"/>
      <p:bldP spid="24" grpId="0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4499992" y="4581128"/>
            <a:ext cx="4032448" cy="1080120"/>
          </a:xfrm>
          <a:prstGeom prst="roundRect">
            <a:avLst>
              <a:gd name="adj" fmla="val 10007"/>
            </a:avLst>
          </a:prstGeom>
          <a:solidFill>
            <a:srgbClr val="FFFF00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2321496"/>
            <a:ext cx="36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29584" y="2293538"/>
            <a:ext cx="385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7584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1089"/>
            <a:ext cx="115212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63888" y="515719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103227" y="513374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55" r="3919"/>
          <a:stretch>
            <a:fillRect/>
          </a:stretch>
        </p:blipFill>
        <p:spPr bwMode="auto">
          <a:xfrm>
            <a:off x="5364088" y="4619198"/>
            <a:ext cx="2952328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65"/>
          <a:stretch>
            <a:fillRect/>
          </a:stretch>
        </p:blipFill>
        <p:spPr bwMode="auto">
          <a:xfrm>
            <a:off x="8331656" y="4619229"/>
            <a:ext cx="160784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58615" y="692696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7584" y="83671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827584" y="1844824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27584" y="2852936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63888" y="836712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923927" y="1268760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51720" y="4149080"/>
            <a:ext cx="1440160" cy="244827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4005064"/>
            <a:ext cx="3744416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-1,2-3-triol)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572000" y="580526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Carboxylate de </a:t>
            </a:r>
            <a:r>
              <a:rPr lang="fr-FR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fr-F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(= SAVON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70" y="2288595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77"/>
          <a:stretch>
            <a:fillRect/>
          </a:stretch>
        </p:blipFill>
        <p:spPr bwMode="auto">
          <a:xfrm>
            <a:off x="4716016" y="5085184"/>
            <a:ext cx="713367" cy="4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1" grpId="0"/>
      <p:bldP spid="20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10185"/>
            <a:ext cx="1919188" cy="12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à coins arrondis 20"/>
          <p:cNvSpPr/>
          <p:nvPr/>
        </p:nvSpPr>
        <p:spPr>
          <a:xfrm>
            <a:off x="4355976" y="3286249"/>
            <a:ext cx="1512887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-27384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5707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5707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4690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47664" y="127466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797755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355976" y="869763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208356" y="764704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6860" y="1940744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6" cstate="print"/>
          <a:srcRect l="73598" t="22741" r="16347" b="59621"/>
          <a:stretch>
            <a:fillRect/>
          </a:stretch>
        </p:blipFill>
        <p:spPr bwMode="auto">
          <a:xfrm>
            <a:off x="1475656" y="1702073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82193"/>
            <a:ext cx="1539046" cy="10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47664" y="2782193"/>
            <a:ext cx="230219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444208" y="2854201"/>
            <a:ext cx="24733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méthyl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butan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41155" y="33023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1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31141" y="32362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2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6016" y="3297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3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67892" y="34471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4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3718297"/>
            <a:ext cx="431800" cy="35877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544" y="3358257"/>
            <a:ext cx="1152128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00506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008" y="4365105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512" y="436510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pas de différences par rapport aux composés carbonylés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et plus forte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661248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008" y="6021288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9512" y="5944169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985" grpId="0"/>
      <p:bldP spid="41986" grpId="0"/>
      <p:bldP spid="16" grpId="1"/>
      <p:bldP spid="17" grpId="1"/>
      <p:bldP spid="18" grpId="1"/>
      <p:bldP spid="19" grpId="1"/>
      <p:bldP spid="20" grpId="1" animBg="1"/>
      <p:bldP spid="22" grpId="0" animBg="1"/>
      <p:bldP spid="23" grpId="0"/>
      <p:bldP spid="24" grpId="0" animBg="1"/>
      <p:bldP spid="41987" grpId="0"/>
      <p:bldP spid="27" grpId="0"/>
      <p:bldP spid="28" grpId="0" animBg="1"/>
      <p:bldP spid="419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/>
          <a:srcRect l="7839" t="34402" r="7209" b="37286"/>
          <a:stretch>
            <a:fillRect/>
          </a:stretch>
        </p:blipFill>
        <p:spPr bwMode="auto">
          <a:xfrm>
            <a:off x="251520" y="3861048"/>
            <a:ext cx="8424936" cy="15881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3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32658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32657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pas de différences par rapport aux composés carbonylés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et plus forte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1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1988841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1911722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2852936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4497279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4272669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19049035" flipH="1" flipV="1">
            <a:off x="4020159" y="4134038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 rot="4622804">
            <a:off x="4653951" y="4837007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56511" y="5585900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439" y="63059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752855" y="63059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2370" y="4246204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00682" y="4246204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860032" y="5157192"/>
            <a:ext cx="3507259" cy="1440160"/>
            <a:chOff x="4860032" y="5157192"/>
            <a:chExt cx="3507259" cy="1440160"/>
          </a:xfrm>
        </p:grpSpPr>
        <p:pic>
          <p:nvPicPr>
            <p:cNvPr id="16" name="Image 1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5123" y="5301208"/>
              <a:ext cx="1449656" cy="121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8301" y="5282158"/>
              <a:ext cx="1130250" cy="120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4860032" y="5157192"/>
              <a:ext cx="3507259" cy="1440160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9942" name="AutoShape 6"/>
            <p:cNvCxnSpPr>
              <a:cxnSpLocks noChangeShapeType="1"/>
            </p:cNvCxnSpPr>
            <p:nvPr/>
          </p:nvCxnSpPr>
          <p:spPr bwMode="auto">
            <a:xfrm>
              <a:off x="6135043" y="5949280"/>
              <a:ext cx="64807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38250" y="25400"/>
            <a:ext cx="2717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835025" y="1588"/>
            <a:ext cx="27178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 l="7839" t="34402" r="7209" b="37286"/>
          <a:stretch>
            <a:fillRect/>
          </a:stretch>
        </p:blipFill>
        <p:spPr bwMode="auto">
          <a:xfrm>
            <a:off x="251520" y="1921942"/>
            <a:ext cx="8424936" cy="15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49735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-27384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913830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2558173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2333563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 rot="19049035" flipH="1" flipV="1">
            <a:off x="4020159" y="2194932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4622804">
            <a:off x="4653951" y="2897901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91680" y="3506118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41490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788024" y="41490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 rot="553612" flipH="1">
            <a:off x="5299262" y="5236202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 rot="553612" flipH="1">
            <a:off x="5285058" y="6132305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2267744" y="45811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83568" y="5229200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4245</Words>
  <Application>Microsoft Office PowerPoint</Application>
  <PresentationFormat>Affichage à l'écran (4:3)</PresentationFormat>
  <Paragraphs>701</Paragraphs>
  <Slides>65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131</cp:revision>
  <dcterms:created xsi:type="dcterms:W3CDTF">2022-06-11T10:54:47Z</dcterms:created>
  <dcterms:modified xsi:type="dcterms:W3CDTF">2025-06-19T14:43:57Z</dcterms:modified>
</cp:coreProperties>
</file>