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87" r:id="rId9"/>
    <p:sldId id="288" r:id="rId10"/>
    <p:sldId id="262" r:id="rId11"/>
    <p:sldId id="270" r:id="rId12"/>
    <p:sldId id="271" r:id="rId13"/>
    <p:sldId id="272" r:id="rId14"/>
    <p:sldId id="309" r:id="rId15"/>
    <p:sldId id="289" r:id="rId16"/>
    <p:sldId id="290" r:id="rId17"/>
    <p:sldId id="291" r:id="rId18"/>
    <p:sldId id="292" r:id="rId19"/>
    <p:sldId id="274" r:id="rId20"/>
    <p:sldId id="293" r:id="rId21"/>
    <p:sldId id="273" r:id="rId22"/>
    <p:sldId id="275" r:id="rId23"/>
    <p:sldId id="276" r:id="rId24"/>
    <p:sldId id="304" r:id="rId25"/>
    <p:sldId id="331" r:id="rId26"/>
    <p:sldId id="307" r:id="rId27"/>
    <p:sldId id="278" r:id="rId28"/>
    <p:sldId id="280" r:id="rId29"/>
    <p:sldId id="281" r:id="rId30"/>
    <p:sldId id="282" r:id="rId31"/>
    <p:sldId id="283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27" r:id="rId42"/>
    <p:sldId id="329" r:id="rId43"/>
    <p:sldId id="332" r:id="rId44"/>
    <p:sldId id="322" r:id="rId45"/>
    <p:sldId id="323" r:id="rId46"/>
    <p:sldId id="324" r:id="rId47"/>
    <p:sldId id="325" r:id="rId48"/>
    <p:sldId id="326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5AE2-E9BD-4508-B6CC-4858021215EA}" type="datetimeFigureOut">
              <a:rPr lang="fr-FR" smtClean="0"/>
              <a:pPr/>
              <a:t>24/03/2026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5556-6E62-46C8-B5A1-FA022F63A6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70221" y="871437"/>
          <a:ext cx="8990966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741"/>
                <a:gridCol w="5229225"/>
              </a:tblGrid>
              <a:tr h="21241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Notions et contenus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effectLst/>
                        </a:rPr>
                        <a:t>Capacités exigibles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9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microscopique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d’une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transfor-mation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: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mécanisme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réactionnel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</a:t>
                      </a:r>
                      <a:r>
                        <a:rPr lang="fr-FR" sz="1400" b="0" i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actes </a:t>
                      </a:r>
                      <a:r>
                        <a:rPr lang="fr-FR" sz="1400" b="0" i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élé-mentaires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intermédiaires réactionnels.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Molécularité d’un acte élémentaire et loi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van’t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Hoff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Profil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Retrouver l’équation de la réaction modélisant la transformation à partir d’un mécanisme réactionnel par stades. Écrire la loi de vitesse d’un acte élémentaire.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Distinguer un intermédiaire réactionnel d’un complexe activé sur un profil réactionnel.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493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opposés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état d’équilibre d’un système.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Modélisation d’une transformation par deux actes élémentaires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successifs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Notion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d’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éta-pe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déterminante.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Traitement cinétique d’un mécanisme :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ap-proximation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de l’étape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cinétiquement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détermi-nante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approximation du pré-équilibre rapide.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b="0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Capacité numérique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: à l’aide d’un langage de programmation, tracer l’évolution des concentrations par résolution numérique de l’équation différentielle.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Exprimer en termes de concentrations l’égalité des vitesses à l’équilibre dans le cas d’une transformation modélisée par deux actes élémentaires opposés.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Reconnaître, à partir d’informations fournies, les conditions d’utilisation de l’approximation de l’étape cinétiquement déterminante ou de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l’approximation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du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prééquilibre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rapide et établir la loi de vitesse de réaction à partir d’un mécanisme réactionnel. Confronter le résultat à la loi de vitesse expérimentale.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994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d’une transformation, catalyseur.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Intervention du catalyseur dans le mécanisme réactionnel.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Catalyse enzymatique, site actif d’une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enzy-me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, complexe 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enzyme-substrat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. Modèles de 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avec et sans inhibiteur.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Citer les propriétés d’un catalyseur et identifier un catalyseur d’une transformation à l’aide de données expérimentales.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Reconnaître un catalyseur dans un mécanisme réactionnel. Mettre en évidence un effet catalytique par comparaison des profils réactionnels sans et avec catalyseur. 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 Établir la loi de vitesse de formation d’un produit dans le cadre du modèle de 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Michaelis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b="0" i="1" dirty="0" err="1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Menten</a:t>
                      </a:r>
                      <a:r>
                        <a:rPr lang="fr-FR" sz="1400" b="0" i="1" dirty="0">
                          <a:solidFill>
                            <a:schemeClr val="tx1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 avec pré-équilibre rapide, les mécanismes avec inhibiteurs étant fournis.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54164" y="43157"/>
            <a:ext cx="9043536" cy="708745"/>
            <a:chOff x="54164" y="43157"/>
            <a:chExt cx="9043536" cy="708745"/>
          </a:xfrm>
        </p:grpSpPr>
        <p:grpSp>
          <p:nvGrpSpPr>
            <p:cNvPr id="7" name="Groupe 6"/>
            <p:cNvGrpSpPr/>
            <p:nvPr/>
          </p:nvGrpSpPr>
          <p:grpSpPr>
            <a:xfrm>
              <a:off x="61204" y="43157"/>
              <a:ext cx="9036496" cy="708745"/>
              <a:chOff x="61204" y="43157"/>
              <a:chExt cx="9036496" cy="70874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90" t="30240" r="1721" b="56320"/>
              <a:stretch>
                <a:fillRect/>
              </a:stretch>
            </p:blipFill>
            <p:spPr bwMode="auto">
              <a:xfrm>
                <a:off x="61204" y="43157"/>
                <a:ext cx="9036496" cy="7087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07504" y="116632"/>
                <a:ext cx="1872208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ZoneTexte 5"/>
            <p:cNvSpPr txBox="1"/>
            <p:nvPr/>
          </p:nvSpPr>
          <p:spPr>
            <a:xfrm>
              <a:off x="54164" y="63292"/>
              <a:ext cx="19784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latin typeface="Bookman Old Style" pitchFamily="18" charset="0"/>
                </a:rPr>
                <a:t>Cours Chimie 08</a:t>
              </a:r>
              <a:endParaRPr lang="fr-FR" sz="16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47224" y="1064731"/>
            <a:ext cx="6503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35266" y="632683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6136" y="648072"/>
            <a:ext cx="100811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18" name="Rectangle 17"/>
          <p:cNvSpPr/>
          <p:nvPr/>
        </p:nvSpPr>
        <p:spPr>
          <a:xfrm>
            <a:off x="6228184" y="1080120"/>
            <a:ext cx="259228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 +    </a:t>
            </a:r>
            <a:endParaRPr lang="fr-FR" sz="20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83568" y="1700808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07504" y="2708920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32856"/>
            <a:ext cx="9144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Acte élémentaire d’équation 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R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+  …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1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P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+  …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9375" y="2708920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3861048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1520" y="5001301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578296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9217" grpId="0" animBg="1"/>
      <p:bldP spid="9218" grpId="0"/>
      <p:bldP spid="9220" grpId="0"/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-27384"/>
            <a:ext cx="6803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Loi de vitesse d’un acte élémentaire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19415"/>
            <a:ext cx="8928992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Van’t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Hoff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ym typeface="Wingdings 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Molécularité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9375" y="419415"/>
            <a:ext cx="8712968" cy="106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Tout acte élémentaire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admet un ordre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partiel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par rapport à chacun des réactifs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étant égal à son coefficient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stœchiomé-trique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922" t="42839" r="7864" b="41201"/>
          <a:stretch>
            <a:fillRect/>
          </a:stretch>
        </p:blipFill>
        <p:spPr bwMode="auto">
          <a:xfrm>
            <a:off x="251520" y="1571543"/>
            <a:ext cx="8568952" cy="9356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711796"/>
            <a:ext cx="8784976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MOLECULARITE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le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nombre d’entités réactives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participant à cet acte élémentaire.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4934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 l="1890" t="36959" r="17314" b="33121"/>
          <a:stretch>
            <a:fillRect/>
          </a:stretch>
        </p:blipFill>
        <p:spPr bwMode="auto">
          <a:xfrm>
            <a:off x="0" y="4581128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858660" y="4927035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</a:rPr>
              <a:t>3</a:t>
            </a:r>
            <a:endParaRPr lang="fr-FR" b="1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5012605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5444405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5926080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6357880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réactions indiquées dans le tableau ci-dessous sont des actes élémentaires. Indiquer leur loi de vitesse et leur molécularité puis proposer une autre définition de la « molécularité ».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890" t="36959" r="17314" b="33121"/>
          <a:stretch>
            <a:fillRect/>
          </a:stretch>
        </p:blipFill>
        <p:spPr bwMode="auto">
          <a:xfrm>
            <a:off x="0" y="1087671"/>
            <a:ext cx="9144000" cy="208823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858660" y="1433578"/>
            <a:ext cx="6127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1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2</a:t>
            </a:r>
          </a:p>
          <a:p>
            <a:pPr algn="ctr"/>
            <a:r>
              <a:rPr lang="fr-FR" sz="2800" dirty="0">
                <a:solidFill>
                  <a:srgbClr val="FF0000"/>
                </a:solidFill>
              </a:rPr>
              <a:t>3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endParaRPr lang="fr-FR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9066" y="1519148"/>
            <a:ext cx="1762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241" y="1950948"/>
            <a:ext cx="28098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1366" y="2432623"/>
            <a:ext cx="2943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2803" y="2864423"/>
            <a:ext cx="2800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31032" y="3294001"/>
            <a:ext cx="87129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molécularité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 acte élémentaire est égale à son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ordre GLOBAL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3861048"/>
            <a:ext cx="502573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) Profil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énergétique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5661248"/>
            <a:ext cx="2646139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Energie </a:t>
            </a:r>
            <a:r>
              <a:rPr lang="fr-FR" sz="2400" b="1" i="1" u="sng" dirty="0" smtClean="0">
                <a:solidFill>
                  <a:prstClr val="black"/>
                </a:solidFill>
              </a:rPr>
              <a:t>potentielle</a:t>
            </a:r>
            <a:r>
              <a:rPr lang="fr-FR" sz="2400" u="sng" dirty="0" smtClean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du système 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5652120" y="5445224"/>
            <a:ext cx="32562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Coordonnée de réaction</a:t>
            </a:r>
            <a:r>
              <a:rPr lang="fr-FR" sz="2400" u="sng" dirty="0">
                <a:solidFill>
                  <a:prstClr val="black"/>
                </a:solidFill>
              </a:rPr>
              <a:t> </a:t>
            </a:r>
            <a:r>
              <a:rPr lang="fr-FR" sz="2400" dirty="0">
                <a:solidFill>
                  <a:prstClr val="black"/>
                </a:solidFill>
              </a:rPr>
              <a:t>= par exemple un paramètre géométrique 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5816" y="4653136"/>
            <a:ext cx="2640955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prstClr val="black"/>
                </a:solidFill>
              </a:rPr>
              <a:t>Courbe </a:t>
            </a:r>
            <a:r>
              <a:rPr lang="fr-FR" sz="2400" b="1" dirty="0" err="1">
                <a:solidFill>
                  <a:prstClr val="black"/>
                </a:solidFill>
              </a:rPr>
              <a:t>E</a:t>
            </a:r>
            <a:r>
              <a:rPr lang="fr-FR" sz="2400" b="1" baseline="-25000" dirty="0" err="1">
                <a:solidFill>
                  <a:prstClr val="black"/>
                </a:solidFill>
              </a:rPr>
              <a:t>p</a:t>
            </a:r>
            <a:r>
              <a:rPr lang="fr-FR" sz="2400" b="1" dirty="0">
                <a:solidFill>
                  <a:prstClr val="black"/>
                </a:solidFill>
              </a:rPr>
              <a:t> = </a:t>
            </a:r>
            <a:r>
              <a:rPr lang="fr-FR" sz="2400" b="1" dirty="0" smtClean="0">
                <a:solidFill>
                  <a:prstClr val="black"/>
                </a:solidFill>
              </a:rPr>
              <a:t>f(CR</a:t>
            </a:r>
            <a:r>
              <a:rPr lang="fr-FR" sz="2400" b="1" dirty="0">
                <a:solidFill>
                  <a:prstClr val="black"/>
                </a:solidFill>
              </a:rPr>
              <a:t>) </a:t>
            </a:r>
            <a:endParaRPr lang="fr-FR" sz="2400" dirty="0"/>
          </a:p>
        </p:txBody>
      </p:sp>
      <p:sp>
        <p:nvSpPr>
          <p:cNvPr id="14" name="Flèche droite 13"/>
          <p:cNvSpPr/>
          <p:nvPr/>
        </p:nvSpPr>
        <p:spPr>
          <a:xfrm rot="8137858">
            <a:off x="3170773" y="5227681"/>
            <a:ext cx="936625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628815">
            <a:off x="4757329" y="5224840"/>
            <a:ext cx="935037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0" y="4293096"/>
            <a:ext cx="4087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>
                <a:latin typeface="Bookman Old Style" pitchFamily="18" charset="0"/>
              </a:rPr>
              <a:t>Cas d’UN acte élémentaire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3275856" y="476672"/>
            <a:ext cx="2353302" cy="1163637"/>
            <a:chOff x="3275856" y="476672"/>
            <a:chExt cx="2353302" cy="1163637"/>
          </a:xfrm>
        </p:grpSpPr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7864" y="476672"/>
              <a:ext cx="1778000" cy="116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Parenthèse fermante 22"/>
            <p:cNvSpPr/>
            <p:nvPr/>
          </p:nvSpPr>
          <p:spPr>
            <a:xfrm>
              <a:off x="5076056" y="548680"/>
              <a:ext cx="144016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Parenthèse fermante 24"/>
            <p:cNvSpPr/>
            <p:nvPr/>
          </p:nvSpPr>
          <p:spPr>
            <a:xfrm flipH="1">
              <a:off x="3275856" y="548680"/>
              <a:ext cx="152400" cy="1080120"/>
            </a:xfrm>
            <a:prstGeom prst="rightBracket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20072" y="4766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latin typeface="Tahoma"/>
                  <a:ea typeface="Tahoma"/>
                  <a:cs typeface="Tahoma"/>
                </a:rPr>
                <a:t>≠</a:t>
              </a:r>
              <a:endParaRPr lang="fr-FR" sz="2400" dirty="0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–Cl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CH</a:t>
            </a:r>
            <a:r>
              <a:rPr lang="fr-FR" sz="2400" b="1" baseline="-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–OH + Cl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3" pitchFamily="18" charset="2"/>
              </a:rPr>
              <a:t>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5096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86360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47744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414006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52742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8309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67580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331913" y="534162"/>
            <a:ext cx="14398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formation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6011863" y="1105662"/>
            <a:ext cx="201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b="1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Liaison en cours de </a:t>
            </a:r>
            <a:r>
              <a:rPr lang="fr-FR" b="1" u="sng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rupture</a:t>
            </a:r>
            <a:endParaRPr lang="fr-FR" b="1" u="sng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Freeform 17"/>
          <p:cNvSpPr>
            <a:spLocks/>
          </p:cNvSpPr>
          <p:nvPr/>
        </p:nvSpPr>
        <p:spPr bwMode="auto">
          <a:xfrm rot="20224843" flipV="1">
            <a:off x="4721225" y="883412"/>
            <a:ext cx="1258888" cy="102235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rot="1822776" flipH="1" flipV="1">
            <a:off x="2695575" y="743712"/>
            <a:ext cx="1363663" cy="927100"/>
          </a:xfrm>
          <a:custGeom>
            <a:avLst/>
            <a:gdLst>
              <a:gd name="T0" fmla="*/ 2147483647 w 3061"/>
              <a:gd name="T1" fmla="*/ 2147483647 h 1038"/>
              <a:gd name="T2" fmla="*/ 2147483647 w 3061"/>
              <a:gd name="T3" fmla="*/ 2147483647 h 1038"/>
              <a:gd name="T4" fmla="*/ 2147483647 w 3061"/>
              <a:gd name="T5" fmla="*/ 2147483647 h 1038"/>
              <a:gd name="T6" fmla="*/ 2147483647 w 3061"/>
              <a:gd name="T7" fmla="*/ 2147483647 h 1038"/>
              <a:gd name="T8" fmla="*/ 0 60000 65536"/>
              <a:gd name="T9" fmla="*/ 0 60000 65536"/>
              <a:gd name="T10" fmla="*/ 0 60000 65536"/>
              <a:gd name="T11" fmla="*/ 0 60000 65536"/>
              <a:gd name="T12" fmla="*/ 0 w 3061"/>
              <a:gd name="T13" fmla="*/ 0 h 1038"/>
              <a:gd name="T14" fmla="*/ 3061 w 3061"/>
              <a:gd name="T15" fmla="*/ 1038 h 10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1" h="1038">
                <a:moveTo>
                  <a:pt x="3061" y="245"/>
                </a:moveTo>
                <a:cubicBezTo>
                  <a:pt x="2559" y="50"/>
                  <a:pt x="2065" y="0"/>
                  <a:pt x="1592" y="1"/>
                </a:cubicBezTo>
                <a:cubicBezTo>
                  <a:pt x="1119" y="2"/>
                  <a:pt x="446" y="80"/>
                  <a:pt x="223" y="253"/>
                </a:cubicBezTo>
                <a:cubicBezTo>
                  <a:pt x="0" y="426"/>
                  <a:pt x="249" y="874"/>
                  <a:pt x="256" y="1038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fr-FR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4337808"/>
            <a:ext cx="8856984" cy="24035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Complexe activé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3528" y="435194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          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Entité chimique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correspondant au maximum de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 (CR)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: il présente des liaisons en cours de formation et/ou de rupture et il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très instable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(non isolable et non détectable).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630932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9592" y="566124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à apporter à une mole de réactifs pour qu’ils puissent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62880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84482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66608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 animBg="1"/>
      <p:bldP spid="11" grpId="0"/>
      <p:bldP spid="12" grpId="0"/>
      <p:bldP spid="14" grpId="0" animBg="1"/>
      <p:bldP spid="15" grpId="0" animBg="1"/>
      <p:bldP spid="44033" grpId="0" animBg="1"/>
      <p:bldP spid="17" grpId="0"/>
      <p:bldP spid="18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28099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763" lvl="1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494116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(réactifs)</a:t>
            </a:r>
            <a:endParaRPr lang="fr-FR" sz="20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9552" y="4293096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à apporter à une mole de réactifs pour qu’ils puissent se transformer en produits (en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79512" y="634125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1600" y="574545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à apporter à une mole de produits pour qu’ils puissent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  <p:bldP spid="32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51375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3528" y="497310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7544" y="4293096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à apporter à une mole de produits pour qu’ils puissent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 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5592801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908175" y="5661248"/>
            <a:ext cx="723582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&gt;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ENDOTHERMIQUE</a:t>
            </a:r>
            <a:r>
              <a:rPr lang="fr-FR" sz="2000" i="1" dirty="0" smtClean="0"/>
              <a:t> ;</a:t>
            </a:r>
          </a:p>
          <a:p>
            <a:pPr algn="just"/>
            <a:r>
              <a:rPr lang="fr-FR" sz="2000" i="1" dirty="0" smtClean="0"/>
              <a:t>- Si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=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r>
              <a:rPr lang="fr-FR" sz="2000" i="1" dirty="0" smtClean="0"/>
              <a:t>, l’acte est </a:t>
            </a:r>
            <a:r>
              <a:rPr lang="fr-FR" sz="2000" b="1" u="sng" dirty="0" smtClean="0"/>
              <a:t>ATHERMIQUE</a:t>
            </a:r>
            <a:r>
              <a:rPr lang="fr-FR" sz="2000" i="1" dirty="0" smtClean="0"/>
              <a:t> ;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6795" y="44624"/>
            <a:ext cx="587375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 err="1"/>
              <a:t>E</a:t>
            </a:r>
            <a:r>
              <a:rPr lang="fr-FR" sz="2400" b="1" baseline="-25000" dirty="0" err="1"/>
              <a:t>p</a:t>
            </a:r>
            <a:endParaRPr lang="fr-FR" sz="24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434724" y="3457266"/>
            <a:ext cx="5857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FR" sz="2400" b="1" dirty="0"/>
              <a:t>CR</a:t>
            </a:r>
            <a:endParaRPr lang="fr-FR" sz="2800" b="1" dirty="0"/>
          </a:p>
        </p:txBody>
      </p:sp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V="1">
            <a:off x="755576" y="71101"/>
            <a:ext cx="74" cy="3815655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539552" y="3733723"/>
            <a:ext cx="79216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21084"/>
            <a:ext cx="24495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676753"/>
            <a:ext cx="23050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6"/>
          <p:cNvSpPr>
            <a:spLocks/>
          </p:cNvSpPr>
          <p:nvPr/>
        </p:nvSpPr>
        <p:spPr bwMode="auto">
          <a:xfrm>
            <a:off x="1043608" y="1269464"/>
            <a:ext cx="6696075" cy="1393156"/>
          </a:xfrm>
          <a:custGeom>
            <a:avLst/>
            <a:gdLst>
              <a:gd name="T0" fmla="*/ 0 w 10000"/>
              <a:gd name="T1" fmla="*/ 2147483647 h 9590"/>
              <a:gd name="T2" fmla="*/ 2147483647 w 10000"/>
              <a:gd name="T3" fmla="*/ 2147483647 h 9590"/>
              <a:gd name="T4" fmla="*/ 2147483647 w 10000"/>
              <a:gd name="T5" fmla="*/ 0 h 9590"/>
              <a:gd name="T6" fmla="*/ 2147483647 w 10000"/>
              <a:gd name="T7" fmla="*/ 2147483647 h 9590"/>
              <a:gd name="T8" fmla="*/ 2147483647 w 10000"/>
              <a:gd name="T9" fmla="*/ 2147483647 h 9590"/>
              <a:gd name="T10" fmla="*/ 2147483647 w 10000"/>
              <a:gd name="T11" fmla="*/ 2147483647 h 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9590"/>
              <a:gd name="T20" fmla="*/ 10000 w 10000"/>
              <a:gd name="T21" fmla="*/ 9590 h 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9590">
                <a:moveTo>
                  <a:pt x="0" y="5754"/>
                </a:moveTo>
                <a:cubicBezTo>
                  <a:pt x="369" y="5629"/>
                  <a:pt x="1900" y="5891"/>
                  <a:pt x="2688" y="4932"/>
                </a:cubicBezTo>
                <a:cubicBezTo>
                  <a:pt x="3476" y="3973"/>
                  <a:pt x="3825" y="2"/>
                  <a:pt x="4731" y="0"/>
                </a:cubicBezTo>
                <a:cubicBezTo>
                  <a:pt x="5569" y="41"/>
                  <a:pt x="6022" y="4658"/>
                  <a:pt x="6560" y="6165"/>
                </a:cubicBezTo>
                <a:cubicBezTo>
                  <a:pt x="7098" y="7672"/>
                  <a:pt x="7384" y="8495"/>
                  <a:pt x="7957" y="9042"/>
                </a:cubicBezTo>
                <a:cubicBezTo>
                  <a:pt x="8530" y="9590"/>
                  <a:pt x="9698" y="9382"/>
                  <a:pt x="10000" y="9452"/>
                </a:cubicBezTo>
              </a:path>
            </a:pathLst>
          </a:custGeom>
          <a:noFill/>
          <a:ln w="38100" cmpd="sng">
            <a:solidFill>
              <a:srgbClr val="00206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70332"/>
            <a:ext cx="1778000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79512" y="3931468"/>
            <a:ext cx="8856984" cy="144174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Energie d’activation de l’acte élémentaire dans le sens INDIRECT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1691680" y="1222460"/>
            <a:ext cx="0" cy="86474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691680" y="148478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055183" y="1259743"/>
            <a:ext cx="3159968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9024" y="486916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25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fr-FR" sz="20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1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(complexe activé) – </a:t>
            </a:r>
            <a:r>
              <a:rPr lang="fr-FR" sz="2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fr-FR" sz="2000" b="1" baseline="-300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(produits)</a:t>
            </a:r>
            <a:endParaRPr lang="fr-FR" sz="2000" dirty="0" smtClean="0">
              <a:solidFill>
                <a:srgbClr val="008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9552" y="422108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Energie minimale à apporter à une mole de produits pour qu’ils puissent se transformer en réactifs (en </a:t>
            </a:r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J.mol </a:t>
            </a:r>
            <a:r>
              <a:rPr lang="fr-FR" sz="2000" b="1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.</a:t>
            </a:r>
            <a:endParaRPr lang="fr-FR" sz="2000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7020272" y="1268760"/>
            <a:ext cx="0" cy="1368152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7092280" y="1628800"/>
            <a:ext cx="732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 err="1" smtClean="0">
                <a:solidFill>
                  <a:srgbClr val="008000"/>
                </a:solidFill>
                <a:sym typeface="Wingdings" pitchFamily="2" charset="2"/>
              </a:rPr>
              <a:t>a</a:t>
            </a:r>
            <a:r>
              <a:rPr lang="fr-FR" sz="2400" b="1" baseline="-25000" dirty="0" smtClean="0">
                <a:solidFill>
                  <a:srgbClr val="008000"/>
                </a:solidFill>
                <a:sym typeface="Wingdings" pitchFamily="2" charset="2"/>
              </a:rPr>
              <a:t> – 1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4211960" y="1268760"/>
            <a:ext cx="3159968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724128" y="188640"/>
            <a:ext cx="327585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ym typeface="Wingdings"/>
              </a:rPr>
              <a:t>Acte</a:t>
            </a:r>
            <a:r>
              <a:rPr lang="fr-FR" sz="2400" b="1" dirty="0" smtClean="0">
                <a:sym typeface="Wingdings"/>
              </a:rPr>
              <a:t> EXOTHERMIQUE</a:t>
            </a:r>
            <a:endParaRPr lang="fr-FR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0" y="5517232"/>
            <a:ext cx="7020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b/ </a:t>
            </a:r>
            <a:r>
              <a:rPr lang="fr-FR" sz="2000" b="1" u="sng" dirty="0">
                <a:latin typeface="Bookman Old Style" pitchFamily="18" charset="0"/>
              </a:rPr>
              <a:t>Cas d’une SUCCESSION d’actes élémentaires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09402" y="5910371"/>
            <a:ext cx="475252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i="1" u="sng" dirty="0">
                <a:solidFill>
                  <a:prstClr val="black"/>
                </a:solidFill>
              </a:rPr>
              <a:t>Plusieurs actes élémentaires</a:t>
            </a:r>
            <a:r>
              <a:rPr lang="fr-FR" sz="2400" dirty="0">
                <a:solidFill>
                  <a:prstClr val="black"/>
                </a:solidFill>
              </a:rPr>
              <a:t> pour passer des réactifs aux produits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248962" y="6126395"/>
            <a:ext cx="274665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400" dirty="0">
                <a:solidFill>
                  <a:prstClr val="black"/>
                </a:solidFill>
              </a:rPr>
              <a:t>Réaction </a:t>
            </a:r>
            <a:r>
              <a:rPr lang="fr-FR" sz="2400" b="1" u="sng" dirty="0">
                <a:solidFill>
                  <a:prstClr val="black"/>
                </a:solidFill>
              </a:rPr>
              <a:t>COMPLEXE</a:t>
            </a:r>
            <a:endParaRPr lang="fr-FR" sz="2400" b="1" u="sng" dirty="0"/>
          </a:p>
        </p:txBody>
      </p:sp>
      <p:sp>
        <p:nvSpPr>
          <p:cNvPr id="33" name="Flèche droite 32"/>
          <p:cNvSpPr/>
          <p:nvPr/>
        </p:nvSpPr>
        <p:spPr>
          <a:xfrm>
            <a:off x="3129282" y="6198403"/>
            <a:ext cx="936625" cy="288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2400"/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02595" y="597538"/>
            <a:ext cx="338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 smtClean="0"/>
              <a:t>car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(produits) &lt; </a:t>
            </a:r>
            <a:r>
              <a:rPr lang="fr-FR" sz="2000" b="1" dirty="0" err="1" smtClean="0"/>
              <a:t>E</a:t>
            </a:r>
            <a:r>
              <a:rPr lang="fr-FR" sz="2000" b="1" baseline="-25000" dirty="0" err="1" smtClean="0"/>
              <a:t>p</a:t>
            </a:r>
            <a:r>
              <a:rPr lang="fr-FR" sz="2000" b="1" dirty="0" smtClean="0"/>
              <a:t>(réactifs)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0243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92150"/>
            <a:ext cx="91900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18" name="Forme libre 17"/>
          <p:cNvSpPr/>
          <p:nvPr/>
        </p:nvSpPr>
        <p:spPr>
          <a:xfrm>
            <a:off x="1763688" y="741554"/>
            <a:ext cx="5368925" cy="1276350"/>
          </a:xfrm>
          <a:custGeom>
            <a:avLst/>
            <a:gdLst>
              <a:gd name="connsiteX0" fmla="*/ 9525 w 5476875"/>
              <a:gd name="connsiteY0" fmla="*/ 38100 h 1276350"/>
              <a:gd name="connsiteX1" fmla="*/ 5476875 w 5476875"/>
              <a:gd name="connsiteY1" fmla="*/ 0 h 1276350"/>
              <a:gd name="connsiteX2" fmla="*/ 5086350 w 5476875"/>
              <a:gd name="connsiteY2" fmla="*/ 333375 h 1276350"/>
              <a:gd name="connsiteX3" fmla="*/ 4133850 w 5476875"/>
              <a:gd name="connsiteY3" fmla="*/ 600075 h 1276350"/>
              <a:gd name="connsiteX4" fmla="*/ 3000375 w 5476875"/>
              <a:gd name="connsiteY4" fmla="*/ 771525 h 1276350"/>
              <a:gd name="connsiteX5" fmla="*/ 2419350 w 5476875"/>
              <a:gd name="connsiteY5" fmla="*/ 781050 h 1276350"/>
              <a:gd name="connsiteX6" fmla="*/ 2371725 w 5476875"/>
              <a:gd name="connsiteY6" fmla="*/ 1276350 h 1276350"/>
              <a:gd name="connsiteX7" fmla="*/ 571500 w 5476875"/>
              <a:gd name="connsiteY7" fmla="*/ 1228725 h 1276350"/>
              <a:gd name="connsiteX8" fmla="*/ 0 w 5476875"/>
              <a:gd name="connsiteY8" fmla="*/ 933450 h 1276350"/>
              <a:gd name="connsiteX9" fmla="*/ 9525 w 5476875"/>
              <a:gd name="connsiteY9" fmla="*/ 3810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76875" h="1276350">
                <a:moveTo>
                  <a:pt x="9525" y="38100"/>
                </a:moveTo>
                <a:lnTo>
                  <a:pt x="5476875" y="0"/>
                </a:lnTo>
                <a:lnTo>
                  <a:pt x="5086350" y="333375"/>
                </a:lnTo>
                <a:lnTo>
                  <a:pt x="4133850" y="600075"/>
                </a:lnTo>
                <a:lnTo>
                  <a:pt x="3000375" y="771525"/>
                </a:lnTo>
                <a:lnTo>
                  <a:pt x="2419350" y="781050"/>
                </a:lnTo>
                <a:lnTo>
                  <a:pt x="2371725" y="1276350"/>
                </a:lnTo>
                <a:lnTo>
                  <a:pt x="571500" y="1228725"/>
                </a:lnTo>
                <a:lnTo>
                  <a:pt x="0" y="933450"/>
                </a:lnTo>
                <a:lnTo>
                  <a:pt x="9525" y="381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4533900" y="1123950"/>
            <a:ext cx="3886200" cy="1819275"/>
          </a:xfrm>
          <a:custGeom>
            <a:avLst/>
            <a:gdLst>
              <a:gd name="connsiteX0" fmla="*/ 0 w 3886200"/>
              <a:gd name="connsiteY0" fmla="*/ 1790700 h 1819275"/>
              <a:gd name="connsiteX1" fmla="*/ 1924050 w 3886200"/>
              <a:gd name="connsiteY1" fmla="*/ 1819275 h 1819275"/>
              <a:gd name="connsiteX2" fmla="*/ 2647950 w 3886200"/>
              <a:gd name="connsiteY2" fmla="*/ 1181100 h 1819275"/>
              <a:gd name="connsiteX3" fmla="*/ 3162300 w 3886200"/>
              <a:gd name="connsiteY3" fmla="*/ 552450 h 1819275"/>
              <a:gd name="connsiteX4" fmla="*/ 3886200 w 3886200"/>
              <a:gd name="connsiteY4" fmla="*/ 285750 h 1819275"/>
              <a:gd name="connsiteX5" fmla="*/ 3790950 w 3886200"/>
              <a:gd name="connsiteY5" fmla="*/ 66675 h 1819275"/>
              <a:gd name="connsiteX6" fmla="*/ 1666875 w 3886200"/>
              <a:gd name="connsiteY6" fmla="*/ 0 h 1819275"/>
              <a:gd name="connsiteX7" fmla="*/ 866775 w 3886200"/>
              <a:gd name="connsiteY7" fmla="*/ 371475 h 1819275"/>
              <a:gd name="connsiteX8" fmla="*/ 0 w 3886200"/>
              <a:gd name="connsiteY8" fmla="*/ 666750 h 1819275"/>
              <a:gd name="connsiteX9" fmla="*/ 0 w 3886200"/>
              <a:gd name="connsiteY9" fmla="*/ 1790700 h 18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86200" h="1819275">
                <a:moveTo>
                  <a:pt x="0" y="1790700"/>
                </a:moveTo>
                <a:lnTo>
                  <a:pt x="1924050" y="1819275"/>
                </a:lnTo>
                <a:lnTo>
                  <a:pt x="2647950" y="1181100"/>
                </a:lnTo>
                <a:lnTo>
                  <a:pt x="3162300" y="552450"/>
                </a:lnTo>
                <a:lnTo>
                  <a:pt x="3886200" y="285750"/>
                </a:lnTo>
                <a:lnTo>
                  <a:pt x="3790950" y="66675"/>
                </a:lnTo>
                <a:lnTo>
                  <a:pt x="1666875" y="0"/>
                </a:lnTo>
                <a:lnTo>
                  <a:pt x="866775" y="371475"/>
                </a:lnTo>
                <a:lnTo>
                  <a:pt x="0" y="666750"/>
                </a:lnTo>
                <a:lnTo>
                  <a:pt x="0" y="17907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2962275" y="3429000"/>
            <a:ext cx="2667000" cy="1181100"/>
          </a:xfrm>
          <a:custGeom>
            <a:avLst/>
            <a:gdLst>
              <a:gd name="connsiteX0" fmla="*/ 0 w 2667000"/>
              <a:gd name="connsiteY0" fmla="*/ 638175 h 1181100"/>
              <a:gd name="connsiteX1" fmla="*/ 0 w 2667000"/>
              <a:gd name="connsiteY1" fmla="*/ 285750 h 1181100"/>
              <a:gd name="connsiteX2" fmla="*/ 1171575 w 2667000"/>
              <a:gd name="connsiteY2" fmla="*/ 285750 h 1181100"/>
              <a:gd name="connsiteX3" fmla="*/ 1190625 w 2667000"/>
              <a:gd name="connsiteY3" fmla="*/ 0 h 1181100"/>
              <a:gd name="connsiteX4" fmla="*/ 1657350 w 2667000"/>
              <a:gd name="connsiteY4" fmla="*/ 9525 h 1181100"/>
              <a:gd name="connsiteX5" fmla="*/ 1790700 w 2667000"/>
              <a:gd name="connsiteY5" fmla="*/ 314325 h 1181100"/>
              <a:gd name="connsiteX6" fmla="*/ 2247900 w 2667000"/>
              <a:gd name="connsiteY6" fmla="*/ 333375 h 1181100"/>
              <a:gd name="connsiteX7" fmla="*/ 2657475 w 2667000"/>
              <a:gd name="connsiteY7" fmla="*/ 314325 h 1181100"/>
              <a:gd name="connsiteX8" fmla="*/ 2667000 w 2667000"/>
              <a:gd name="connsiteY8" fmla="*/ 742950 h 1181100"/>
              <a:gd name="connsiteX9" fmla="*/ 2162175 w 2667000"/>
              <a:gd name="connsiteY9" fmla="*/ 790575 h 1181100"/>
              <a:gd name="connsiteX10" fmla="*/ 1790700 w 2667000"/>
              <a:gd name="connsiteY10" fmla="*/ 1181100 h 1181100"/>
              <a:gd name="connsiteX11" fmla="*/ 552450 w 2667000"/>
              <a:gd name="connsiteY11" fmla="*/ 1181100 h 1181100"/>
              <a:gd name="connsiteX12" fmla="*/ 0 w 2667000"/>
              <a:gd name="connsiteY12" fmla="*/ 638175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67000" h="1181100">
                <a:moveTo>
                  <a:pt x="0" y="638175"/>
                </a:moveTo>
                <a:lnTo>
                  <a:pt x="0" y="285750"/>
                </a:lnTo>
                <a:lnTo>
                  <a:pt x="1171575" y="285750"/>
                </a:lnTo>
                <a:lnTo>
                  <a:pt x="1190625" y="0"/>
                </a:lnTo>
                <a:lnTo>
                  <a:pt x="1657350" y="9525"/>
                </a:lnTo>
                <a:lnTo>
                  <a:pt x="1790700" y="314325"/>
                </a:lnTo>
                <a:lnTo>
                  <a:pt x="2247900" y="333375"/>
                </a:lnTo>
                <a:lnTo>
                  <a:pt x="2657475" y="314325"/>
                </a:lnTo>
                <a:lnTo>
                  <a:pt x="2667000" y="742950"/>
                </a:lnTo>
                <a:lnTo>
                  <a:pt x="2162175" y="790575"/>
                </a:lnTo>
                <a:lnTo>
                  <a:pt x="1790700" y="1181100"/>
                </a:lnTo>
                <a:lnTo>
                  <a:pt x="552450" y="1181100"/>
                </a:lnTo>
                <a:lnTo>
                  <a:pt x="0" y="638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352425" y="1943100"/>
            <a:ext cx="4029075" cy="247650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Forme libre 21"/>
          <p:cNvSpPr/>
          <p:nvPr/>
        </p:nvSpPr>
        <p:spPr>
          <a:xfrm>
            <a:off x="4381500" y="2973388"/>
            <a:ext cx="4286250" cy="2151062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50825" y="1916113"/>
            <a:ext cx="4148138" cy="2636837"/>
          </a:xfrm>
          <a:custGeom>
            <a:avLst/>
            <a:gdLst>
              <a:gd name="connsiteX0" fmla="*/ 95693 w 4146698"/>
              <a:gd name="connsiteY0" fmla="*/ 2636875 h 2636875"/>
              <a:gd name="connsiteX1" fmla="*/ 1063256 w 4146698"/>
              <a:gd name="connsiteY1" fmla="*/ 2626242 h 2636875"/>
              <a:gd name="connsiteX2" fmla="*/ 1562986 w 4146698"/>
              <a:gd name="connsiteY2" fmla="*/ 2349795 h 2636875"/>
              <a:gd name="connsiteX3" fmla="*/ 2062717 w 4146698"/>
              <a:gd name="connsiteY3" fmla="*/ 1584251 h 2636875"/>
              <a:gd name="connsiteX4" fmla="*/ 2339163 w 4146698"/>
              <a:gd name="connsiteY4" fmla="*/ 637954 h 2636875"/>
              <a:gd name="connsiteX5" fmla="*/ 2626242 w 4146698"/>
              <a:gd name="connsiteY5" fmla="*/ 329609 h 2636875"/>
              <a:gd name="connsiteX6" fmla="*/ 3157870 w 4146698"/>
              <a:gd name="connsiteY6" fmla="*/ 956930 h 2636875"/>
              <a:gd name="connsiteX7" fmla="*/ 3476847 w 4146698"/>
              <a:gd name="connsiteY7" fmla="*/ 1329070 h 2636875"/>
              <a:gd name="connsiteX8" fmla="*/ 3859619 w 4146698"/>
              <a:gd name="connsiteY8" fmla="*/ 1648047 h 2636875"/>
              <a:gd name="connsiteX9" fmla="*/ 4146698 w 4146698"/>
              <a:gd name="connsiteY9" fmla="*/ 1637414 h 2636875"/>
              <a:gd name="connsiteX10" fmla="*/ 4136065 w 4146698"/>
              <a:gd name="connsiteY10" fmla="*/ 1318437 h 2636875"/>
              <a:gd name="connsiteX11" fmla="*/ 3721396 w 4146698"/>
              <a:gd name="connsiteY11" fmla="*/ 1201479 h 2636875"/>
              <a:gd name="connsiteX12" fmla="*/ 3391786 w 4146698"/>
              <a:gd name="connsiteY12" fmla="*/ 701749 h 2636875"/>
              <a:gd name="connsiteX13" fmla="*/ 3125972 w 4146698"/>
              <a:gd name="connsiteY13" fmla="*/ 287079 h 2636875"/>
              <a:gd name="connsiteX14" fmla="*/ 2785731 w 4146698"/>
              <a:gd name="connsiteY14" fmla="*/ 0 h 2636875"/>
              <a:gd name="connsiteX15" fmla="*/ 2434856 w 4146698"/>
              <a:gd name="connsiteY15" fmla="*/ 0 h 2636875"/>
              <a:gd name="connsiteX16" fmla="*/ 2190307 w 4146698"/>
              <a:gd name="connsiteY16" fmla="*/ 340242 h 2636875"/>
              <a:gd name="connsiteX17" fmla="*/ 1913861 w 4146698"/>
              <a:gd name="connsiteY17" fmla="*/ 1073888 h 2636875"/>
              <a:gd name="connsiteX18" fmla="*/ 1594884 w 4146698"/>
              <a:gd name="connsiteY18" fmla="*/ 1711842 h 2636875"/>
              <a:gd name="connsiteX19" fmla="*/ 1435396 w 4146698"/>
              <a:gd name="connsiteY19" fmla="*/ 2126512 h 2636875"/>
              <a:gd name="connsiteX20" fmla="*/ 1031358 w 4146698"/>
              <a:gd name="connsiteY20" fmla="*/ 2222205 h 2636875"/>
              <a:gd name="connsiteX21" fmla="*/ 478465 w 4146698"/>
              <a:gd name="connsiteY21" fmla="*/ 2275368 h 2636875"/>
              <a:gd name="connsiteX22" fmla="*/ 0 w 4146698"/>
              <a:gd name="connsiteY22" fmla="*/ 2307265 h 2636875"/>
              <a:gd name="connsiteX23" fmla="*/ 95693 w 4146698"/>
              <a:gd name="connsiteY23" fmla="*/ 2636875 h 263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46698" h="2636875">
                <a:moveTo>
                  <a:pt x="95693" y="2636875"/>
                </a:moveTo>
                <a:lnTo>
                  <a:pt x="1063256" y="2626242"/>
                </a:lnTo>
                <a:lnTo>
                  <a:pt x="1562986" y="2349795"/>
                </a:lnTo>
                <a:lnTo>
                  <a:pt x="2062717" y="1584251"/>
                </a:lnTo>
                <a:lnTo>
                  <a:pt x="2339163" y="637954"/>
                </a:lnTo>
                <a:lnTo>
                  <a:pt x="2626242" y="329609"/>
                </a:lnTo>
                <a:lnTo>
                  <a:pt x="3157870" y="956930"/>
                </a:lnTo>
                <a:lnTo>
                  <a:pt x="3476847" y="1329070"/>
                </a:lnTo>
                <a:lnTo>
                  <a:pt x="3859619" y="1648047"/>
                </a:lnTo>
                <a:lnTo>
                  <a:pt x="4146698" y="1637414"/>
                </a:lnTo>
                <a:lnTo>
                  <a:pt x="4136065" y="1318437"/>
                </a:lnTo>
                <a:lnTo>
                  <a:pt x="3721396" y="1201479"/>
                </a:lnTo>
                <a:lnTo>
                  <a:pt x="3391786" y="701749"/>
                </a:lnTo>
                <a:lnTo>
                  <a:pt x="3125972" y="287079"/>
                </a:lnTo>
                <a:lnTo>
                  <a:pt x="2785731" y="0"/>
                </a:lnTo>
                <a:lnTo>
                  <a:pt x="2434856" y="0"/>
                </a:lnTo>
                <a:lnTo>
                  <a:pt x="2190307" y="340242"/>
                </a:lnTo>
                <a:lnTo>
                  <a:pt x="1913861" y="1073888"/>
                </a:lnTo>
                <a:lnTo>
                  <a:pt x="1594884" y="1711842"/>
                </a:lnTo>
                <a:lnTo>
                  <a:pt x="1435396" y="2126512"/>
                </a:lnTo>
                <a:lnTo>
                  <a:pt x="1031358" y="2222205"/>
                </a:lnTo>
                <a:lnTo>
                  <a:pt x="478465" y="2275368"/>
                </a:lnTo>
                <a:lnTo>
                  <a:pt x="0" y="2307265"/>
                </a:lnTo>
                <a:lnTo>
                  <a:pt x="95693" y="26368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4356100" y="2781300"/>
            <a:ext cx="4402138" cy="2381250"/>
          </a:xfrm>
          <a:custGeom>
            <a:avLst/>
            <a:gdLst>
              <a:gd name="connsiteX0" fmla="*/ 21265 w 4401879"/>
              <a:gd name="connsiteY0" fmla="*/ 691116 h 2381693"/>
              <a:gd name="connsiteX1" fmla="*/ 414670 w 4401879"/>
              <a:gd name="connsiteY1" fmla="*/ 637953 h 2381693"/>
              <a:gd name="connsiteX2" fmla="*/ 871870 w 4401879"/>
              <a:gd name="connsiteY2" fmla="*/ 446567 h 2381693"/>
              <a:gd name="connsiteX3" fmla="*/ 1244009 w 4401879"/>
              <a:gd name="connsiteY3" fmla="*/ 287079 h 2381693"/>
              <a:gd name="connsiteX4" fmla="*/ 1658679 w 4401879"/>
              <a:gd name="connsiteY4" fmla="*/ 467832 h 2381693"/>
              <a:gd name="connsiteX5" fmla="*/ 2062716 w 4401879"/>
              <a:gd name="connsiteY5" fmla="*/ 1031358 h 2381693"/>
              <a:gd name="connsiteX6" fmla="*/ 2594344 w 4401879"/>
              <a:gd name="connsiteY6" fmla="*/ 1786270 h 2381693"/>
              <a:gd name="connsiteX7" fmla="*/ 3062177 w 4401879"/>
              <a:gd name="connsiteY7" fmla="*/ 2211572 h 2381693"/>
              <a:gd name="connsiteX8" fmla="*/ 3349256 w 4401879"/>
              <a:gd name="connsiteY8" fmla="*/ 2307265 h 2381693"/>
              <a:gd name="connsiteX9" fmla="*/ 3689498 w 4401879"/>
              <a:gd name="connsiteY9" fmla="*/ 2371060 h 2381693"/>
              <a:gd name="connsiteX10" fmla="*/ 4401879 w 4401879"/>
              <a:gd name="connsiteY10" fmla="*/ 2381693 h 2381693"/>
              <a:gd name="connsiteX11" fmla="*/ 4391246 w 4401879"/>
              <a:gd name="connsiteY11" fmla="*/ 2222204 h 2381693"/>
              <a:gd name="connsiteX12" fmla="*/ 3870251 w 4401879"/>
              <a:gd name="connsiteY12" fmla="*/ 2211572 h 2381693"/>
              <a:gd name="connsiteX13" fmla="*/ 3306725 w 4401879"/>
              <a:gd name="connsiteY13" fmla="*/ 2073349 h 2381693"/>
              <a:gd name="connsiteX14" fmla="*/ 3009014 w 4401879"/>
              <a:gd name="connsiteY14" fmla="*/ 1892595 h 2381693"/>
              <a:gd name="connsiteX15" fmla="*/ 2636874 w 4401879"/>
              <a:gd name="connsiteY15" fmla="*/ 1392865 h 2381693"/>
              <a:gd name="connsiteX16" fmla="*/ 2413591 w 4401879"/>
              <a:gd name="connsiteY16" fmla="*/ 1031358 h 2381693"/>
              <a:gd name="connsiteX17" fmla="*/ 2083981 w 4401879"/>
              <a:gd name="connsiteY17" fmla="*/ 489097 h 2381693"/>
              <a:gd name="connsiteX18" fmla="*/ 1743739 w 4401879"/>
              <a:gd name="connsiteY18" fmla="*/ 159488 h 2381693"/>
              <a:gd name="connsiteX19" fmla="*/ 1222744 w 4401879"/>
              <a:gd name="connsiteY19" fmla="*/ 0 h 2381693"/>
              <a:gd name="connsiteX20" fmla="*/ 829339 w 4401879"/>
              <a:gd name="connsiteY20" fmla="*/ 212651 h 2381693"/>
              <a:gd name="connsiteX21" fmla="*/ 489098 w 4401879"/>
              <a:gd name="connsiteY21" fmla="*/ 404037 h 2381693"/>
              <a:gd name="connsiteX22" fmla="*/ 159488 w 4401879"/>
              <a:gd name="connsiteY22" fmla="*/ 457200 h 2381693"/>
              <a:gd name="connsiteX23" fmla="*/ 0 w 4401879"/>
              <a:gd name="connsiteY23" fmla="*/ 457200 h 2381693"/>
              <a:gd name="connsiteX24" fmla="*/ 21265 w 4401879"/>
              <a:gd name="connsiteY24" fmla="*/ 691116 h 238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1879" h="2381693">
                <a:moveTo>
                  <a:pt x="21265" y="691116"/>
                </a:moveTo>
                <a:lnTo>
                  <a:pt x="414670" y="637953"/>
                </a:lnTo>
                <a:lnTo>
                  <a:pt x="871870" y="446567"/>
                </a:lnTo>
                <a:lnTo>
                  <a:pt x="1244009" y="287079"/>
                </a:lnTo>
                <a:lnTo>
                  <a:pt x="1658679" y="467832"/>
                </a:lnTo>
                <a:lnTo>
                  <a:pt x="2062716" y="1031358"/>
                </a:lnTo>
                <a:lnTo>
                  <a:pt x="2594344" y="1786270"/>
                </a:lnTo>
                <a:lnTo>
                  <a:pt x="3062177" y="2211572"/>
                </a:lnTo>
                <a:lnTo>
                  <a:pt x="3349256" y="2307265"/>
                </a:lnTo>
                <a:lnTo>
                  <a:pt x="3689498" y="2371060"/>
                </a:lnTo>
                <a:lnTo>
                  <a:pt x="4401879" y="2381693"/>
                </a:lnTo>
                <a:lnTo>
                  <a:pt x="4391246" y="2222204"/>
                </a:lnTo>
                <a:lnTo>
                  <a:pt x="3870251" y="2211572"/>
                </a:lnTo>
                <a:lnTo>
                  <a:pt x="3306725" y="2073349"/>
                </a:lnTo>
                <a:lnTo>
                  <a:pt x="3009014" y="1892595"/>
                </a:lnTo>
                <a:lnTo>
                  <a:pt x="2636874" y="1392865"/>
                </a:lnTo>
                <a:lnTo>
                  <a:pt x="2413591" y="1031358"/>
                </a:lnTo>
                <a:lnTo>
                  <a:pt x="2083981" y="489097"/>
                </a:lnTo>
                <a:lnTo>
                  <a:pt x="1743739" y="159488"/>
                </a:lnTo>
                <a:lnTo>
                  <a:pt x="1222744" y="0"/>
                </a:lnTo>
                <a:lnTo>
                  <a:pt x="829339" y="212651"/>
                </a:lnTo>
                <a:lnTo>
                  <a:pt x="489098" y="404037"/>
                </a:lnTo>
                <a:lnTo>
                  <a:pt x="159488" y="457200"/>
                </a:lnTo>
                <a:lnTo>
                  <a:pt x="0" y="457200"/>
                </a:lnTo>
                <a:lnTo>
                  <a:pt x="21265" y="6911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 b="4248"/>
          <a:stretch>
            <a:fillRect/>
          </a:stretch>
        </p:blipFill>
        <p:spPr bwMode="auto">
          <a:xfrm>
            <a:off x="611188" y="753988"/>
            <a:ext cx="78613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3371" y="5763156"/>
            <a:ext cx="8964488" cy="10544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59713" y="6118190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11268" name="Rectangle 1"/>
          <p:cNvSpPr>
            <a:spLocks noChangeArrowheads="1"/>
          </p:cNvSpPr>
          <p:nvPr/>
        </p:nvSpPr>
        <p:spPr bwMode="auto">
          <a:xfrm>
            <a:off x="3635896" y="5772173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cxnSp>
        <p:nvCxnSpPr>
          <p:cNvPr id="7" name="Connecteur droit avec flèche 6"/>
          <p:cNvCxnSpPr>
            <a:stCxn id="5" idx="4"/>
          </p:cNvCxnSpPr>
          <p:nvPr/>
        </p:nvCxnSpPr>
        <p:spPr>
          <a:xfrm>
            <a:off x="4356100" y="4327451"/>
            <a:ext cx="0" cy="4318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856" y="4759052"/>
            <a:ext cx="223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Intermédiaire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réactionnel</a:t>
            </a:r>
            <a:endParaRPr lang="fr-FR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2124075" y="1662038"/>
            <a:ext cx="719138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67544" y="1886893"/>
            <a:ext cx="1656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Complexes activés</a:t>
            </a:r>
            <a:endParaRPr lang="fr-FR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 l="93328" t="95592" r="260" b="-1093"/>
          <a:stretch>
            <a:fillRect/>
          </a:stretch>
        </p:blipFill>
        <p:spPr bwMode="auto">
          <a:xfrm>
            <a:off x="8388424" y="4725144"/>
            <a:ext cx="5040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rme libre 16"/>
          <p:cNvSpPr/>
          <p:nvPr/>
        </p:nvSpPr>
        <p:spPr>
          <a:xfrm>
            <a:off x="4379126" y="2682395"/>
            <a:ext cx="3600400" cy="1872208"/>
          </a:xfrm>
          <a:custGeom>
            <a:avLst/>
            <a:gdLst>
              <a:gd name="connsiteX0" fmla="*/ 0 w 4286250"/>
              <a:gd name="connsiteY0" fmla="*/ 388937 h 2151062"/>
              <a:gd name="connsiteX1" fmla="*/ 209550 w 4286250"/>
              <a:gd name="connsiteY1" fmla="*/ 388937 h 2151062"/>
              <a:gd name="connsiteX2" fmla="*/ 457200 w 4286250"/>
              <a:gd name="connsiteY2" fmla="*/ 331787 h 2151062"/>
              <a:gd name="connsiteX3" fmla="*/ 676275 w 4286250"/>
              <a:gd name="connsiteY3" fmla="*/ 207962 h 2151062"/>
              <a:gd name="connsiteX4" fmla="*/ 904875 w 4286250"/>
              <a:gd name="connsiteY4" fmla="*/ 112712 h 2151062"/>
              <a:gd name="connsiteX5" fmla="*/ 1114425 w 4286250"/>
              <a:gd name="connsiteY5" fmla="*/ 17462 h 2151062"/>
              <a:gd name="connsiteX6" fmla="*/ 1285875 w 4286250"/>
              <a:gd name="connsiteY6" fmla="*/ 7937 h 2151062"/>
              <a:gd name="connsiteX7" fmla="*/ 1485900 w 4286250"/>
              <a:gd name="connsiteY7" fmla="*/ 26987 h 2151062"/>
              <a:gd name="connsiteX8" fmla="*/ 1647825 w 4286250"/>
              <a:gd name="connsiteY8" fmla="*/ 103187 h 2151062"/>
              <a:gd name="connsiteX9" fmla="*/ 1781175 w 4286250"/>
              <a:gd name="connsiteY9" fmla="*/ 227012 h 2151062"/>
              <a:gd name="connsiteX10" fmla="*/ 1933575 w 4286250"/>
              <a:gd name="connsiteY10" fmla="*/ 417512 h 2151062"/>
              <a:gd name="connsiteX11" fmla="*/ 2143125 w 4286250"/>
              <a:gd name="connsiteY11" fmla="*/ 712787 h 2151062"/>
              <a:gd name="connsiteX12" fmla="*/ 2419350 w 4286250"/>
              <a:gd name="connsiteY12" fmla="*/ 1131887 h 2151062"/>
              <a:gd name="connsiteX13" fmla="*/ 2609850 w 4286250"/>
              <a:gd name="connsiteY13" fmla="*/ 1427162 h 2151062"/>
              <a:gd name="connsiteX14" fmla="*/ 2790825 w 4286250"/>
              <a:gd name="connsiteY14" fmla="*/ 1674812 h 2151062"/>
              <a:gd name="connsiteX15" fmla="*/ 2952750 w 4286250"/>
              <a:gd name="connsiteY15" fmla="*/ 1836737 h 2151062"/>
              <a:gd name="connsiteX16" fmla="*/ 3162300 w 4286250"/>
              <a:gd name="connsiteY16" fmla="*/ 1960562 h 2151062"/>
              <a:gd name="connsiteX17" fmla="*/ 3371850 w 4286250"/>
              <a:gd name="connsiteY17" fmla="*/ 2046287 h 2151062"/>
              <a:gd name="connsiteX18" fmla="*/ 3619500 w 4286250"/>
              <a:gd name="connsiteY18" fmla="*/ 2103437 h 2151062"/>
              <a:gd name="connsiteX19" fmla="*/ 3952875 w 4286250"/>
              <a:gd name="connsiteY19" fmla="*/ 2112962 h 2151062"/>
              <a:gd name="connsiteX20" fmla="*/ 4152900 w 4286250"/>
              <a:gd name="connsiteY20" fmla="*/ 2122487 h 2151062"/>
              <a:gd name="connsiteX21" fmla="*/ 4286250 w 4286250"/>
              <a:gd name="connsiteY21" fmla="*/ 2151062 h 215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6250" h="2151062">
                <a:moveTo>
                  <a:pt x="0" y="388937"/>
                </a:moveTo>
                <a:cubicBezTo>
                  <a:pt x="66675" y="393699"/>
                  <a:pt x="133350" y="398462"/>
                  <a:pt x="209550" y="388937"/>
                </a:cubicBezTo>
                <a:cubicBezTo>
                  <a:pt x="285750" y="379412"/>
                  <a:pt x="379413" y="361950"/>
                  <a:pt x="457200" y="331787"/>
                </a:cubicBezTo>
                <a:cubicBezTo>
                  <a:pt x="534988" y="301625"/>
                  <a:pt x="601663" y="244474"/>
                  <a:pt x="676275" y="207962"/>
                </a:cubicBezTo>
                <a:cubicBezTo>
                  <a:pt x="750887" y="171450"/>
                  <a:pt x="831850" y="144462"/>
                  <a:pt x="904875" y="112712"/>
                </a:cubicBezTo>
                <a:cubicBezTo>
                  <a:pt x="977900" y="80962"/>
                  <a:pt x="1050925" y="34924"/>
                  <a:pt x="1114425" y="17462"/>
                </a:cubicBezTo>
                <a:cubicBezTo>
                  <a:pt x="1177925" y="0"/>
                  <a:pt x="1223963" y="6350"/>
                  <a:pt x="1285875" y="7937"/>
                </a:cubicBezTo>
                <a:cubicBezTo>
                  <a:pt x="1347787" y="9524"/>
                  <a:pt x="1425575" y="11112"/>
                  <a:pt x="1485900" y="26987"/>
                </a:cubicBezTo>
                <a:cubicBezTo>
                  <a:pt x="1546225" y="42862"/>
                  <a:pt x="1598612" y="69849"/>
                  <a:pt x="1647825" y="103187"/>
                </a:cubicBezTo>
                <a:cubicBezTo>
                  <a:pt x="1697038" y="136525"/>
                  <a:pt x="1733550" y="174625"/>
                  <a:pt x="1781175" y="227012"/>
                </a:cubicBezTo>
                <a:cubicBezTo>
                  <a:pt x="1828800" y="279400"/>
                  <a:pt x="1873250" y="336550"/>
                  <a:pt x="1933575" y="417512"/>
                </a:cubicBezTo>
                <a:cubicBezTo>
                  <a:pt x="1993900" y="498475"/>
                  <a:pt x="2062163" y="593725"/>
                  <a:pt x="2143125" y="712787"/>
                </a:cubicBezTo>
                <a:cubicBezTo>
                  <a:pt x="2224087" y="831849"/>
                  <a:pt x="2341563" y="1012825"/>
                  <a:pt x="2419350" y="1131887"/>
                </a:cubicBezTo>
                <a:cubicBezTo>
                  <a:pt x="2497137" y="1250949"/>
                  <a:pt x="2547938" y="1336675"/>
                  <a:pt x="2609850" y="1427162"/>
                </a:cubicBezTo>
                <a:cubicBezTo>
                  <a:pt x="2671762" y="1517649"/>
                  <a:pt x="2733675" y="1606550"/>
                  <a:pt x="2790825" y="1674812"/>
                </a:cubicBezTo>
                <a:cubicBezTo>
                  <a:pt x="2847975" y="1743074"/>
                  <a:pt x="2890837" y="1789112"/>
                  <a:pt x="2952750" y="1836737"/>
                </a:cubicBezTo>
                <a:cubicBezTo>
                  <a:pt x="3014663" y="1884362"/>
                  <a:pt x="3092450" y="1925637"/>
                  <a:pt x="3162300" y="1960562"/>
                </a:cubicBezTo>
                <a:cubicBezTo>
                  <a:pt x="3232150" y="1995487"/>
                  <a:pt x="3295650" y="2022475"/>
                  <a:pt x="3371850" y="2046287"/>
                </a:cubicBezTo>
                <a:cubicBezTo>
                  <a:pt x="3448050" y="2070099"/>
                  <a:pt x="3522663" y="2092325"/>
                  <a:pt x="3619500" y="2103437"/>
                </a:cubicBezTo>
                <a:cubicBezTo>
                  <a:pt x="3716337" y="2114549"/>
                  <a:pt x="3863975" y="2109787"/>
                  <a:pt x="3952875" y="2112962"/>
                </a:cubicBezTo>
                <a:cubicBezTo>
                  <a:pt x="4041775" y="2116137"/>
                  <a:pt x="4097338" y="2116137"/>
                  <a:pt x="4152900" y="2122487"/>
                </a:cubicBezTo>
                <a:cubicBezTo>
                  <a:pt x="4208462" y="2128837"/>
                  <a:pt x="4247356" y="2139949"/>
                  <a:pt x="4286250" y="2151062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284663" y="1590601"/>
            <a:ext cx="1800225" cy="136842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899592" y="1806724"/>
            <a:ext cx="3456384" cy="2116460"/>
          </a:xfrm>
          <a:custGeom>
            <a:avLst/>
            <a:gdLst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00150 w 4029075"/>
              <a:gd name="connsiteY3" fmla="*/ 2333625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  <a:gd name="connsiteX0" fmla="*/ 0 w 4029075"/>
              <a:gd name="connsiteY0" fmla="*/ 2476500 h 2476500"/>
              <a:gd name="connsiteX1" fmla="*/ 571500 w 4029075"/>
              <a:gd name="connsiteY1" fmla="*/ 2466975 h 2476500"/>
              <a:gd name="connsiteX2" fmla="*/ 952500 w 4029075"/>
              <a:gd name="connsiteY2" fmla="*/ 2419350 h 2476500"/>
              <a:gd name="connsiteX3" fmla="*/ 1267247 w 4029075"/>
              <a:gd name="connsiteY3" fmla="*/ 2277988 h 2476500"/>
              <a:gd name="connsiteX4" fmla="*/ 1438275 w 4029075"/>
              <a:gd name="connsiteY4" fmla="*/ 2105025 h 2476500"/>
              <a:gd name="connsiteX5" fmla="*/ 1609725 w 4029075"/>
              <a:gd name="connsiteY5" fmla="*/ 1752600 h 2476500"/>
              <a:gd name="connsiteX6" fmla="*/ 1771650 w 4029075"/>
              <a:gd name="connsiteY6" fmla="*/ 1409700 h 2476500"/>
              <a:gd name="connsiteX7" fmla="*/ 1952625 w 4029075"/>
              <a:gd name="connsiteY7" fmla="*/ 904875 h 2476500"/>
              <a:gd name="connsiteX8" fmla="*/ 2066925 w 4029075"/>
              <a:gd name="connsiteY8" fmla="*/ 638175 h 2476500"/>
              <a:gd name="connsiteX9" fmla="*/ 2219325 w 4029075"/>
              <a:gd name="connsiteY9" fmla="*/ 295275 h 2476500"/>
              <a:gd name="connsiteX10" fmla="*/ 2352675 w 4029075"/>
              <a:gd name="connsiteY10" fmla="*/ 95250 h 2476500"/>
              <a:gd name="connsiteX11" fmla="*/ 2400300 w 4029075"/>
              <a:gd name="connsiteY11" fmla="*/ 38100 h 2476500"/>
              <a:gd name="connsiteX12" fmla="*/ 2524125 w 4029075"/>
              <a:gd name="connsiteY12" fmla="*/ 9525 h 2476500"/>
              <a:gd name="connsiteX13" fmla="*/ 2695575 w 4029075"/>
              <a:gd name="connsiteY13" fmla="*/ 95250 h 2476500"/>
              <a:gd name="connsiteX14" fmla="*/ 2809875 w 4029075"/>
              <a:gd name="connsiteY14" fmla="*/ 219075 h 2476500"/>
              <a:gd name="connsiteX15" fmla="*/ 2971800 w 4029075"/>
              <a:gd name="connsiteY15" fmla="*/ 466725 h 2476500"/>
              <a:gd name="connsiteX16" fmla="*/ 3124200 w 4029075"/>
              <a:gd name="connsiteY16" fmla="*/ 714375 h 2476500"/>
              <a:gd name="connsiteX17" fmla="*/ 3276600 w 4029075"/>
              <a:gd name="connsiteY17" fmla="*/ 971550 h 2476500"/>
              <a:gd name="connsiteX18" fmla="*/ 3457575 w 4029075"/>
              <a:gd name="connsiteY18" fmla="*/ 1200150 h 2476500"/>
              <a:gd name="connsiteX19" fmla="*/ 3638550 w 4029075"/>
              <a:gd name="connsiteY19" fmla="*/ 1323975 h 2476500"/>
              <a:gd name="connsiteX20" fmla="*/ 3829050 w 4029075"/>
              <a:gd name="connsiteY20" fmla="*/ 1419225 h 2476500"/>
              <a:gd name="connsiteX21" fmla="*/ 4029075 w 4029075"/>
              <a:gd name="connsiteY21" fmla="*/ 142875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29075" h="2476500">
                <a:moveTo>
                  <a:pt x="0" y="2476500"/>
                </a:moveTo>
                <a:cubicBezTo>
                  <a:pt x="206375" y="2476500"/>
                  <a:pt x="412750" y="2476500"/>
                  <a:pt x="571500" y="2466975"/>
                </a:cubicBezTo>
                <a:cubicBezTo>
                  <a:pt x="730250" y="2457450"/>
                  <a:pt x="836542" y="2450848"/>
                  <a:pt x="952500" y="2419350"/>
                </a:cubicBezTo>
                <a:cubicBezTo>
                  <a:pt x="1068458" y="2387852"/>
                  <a:pt x="1186285" y="2330376"/>
                  <a:pt x="1267247" y="2277988"/>
                </a:cubicBezTo>
                <a:cubicBezTo>
                  <a:pt x="1348210" y="2225601"/>
                  <a:pt x="1381195" y="2192590"/>
                  <a:pt x="1438275" y="2105025"/>
                </a:cubicBezTo>
                <a:cubicBezTo>
                  <a:pt x="1495355" y="2017460"/>
                  <a:pt x="1554163" y="1868488"/>
                  <a:pt x="1609725" y="1752600"/>
                </a:cubicBezTo>
                <a:cubicBezTo>
                  <a:pt x="1665288" y="1636713"/>
                  <a:pt x="1714500" y="1550988"/>
                  <a:pt x="1771650" y="1409700"/>
                </a:cubicBezTo>
                <a:cubicBezTo>
                  <a:pt x="1828800" y="1268413"/>
                  <a:pt x="1903413" y="1033462"/>
                  <a:pt x="1952625" y="904875"/>
                </a:cubicBezTo>
                <a:cubicBezTo>
                  <a:pt x="2001837" y="776288"/>
                  <a:pt x="2022475" y="739775"/>
                  <a:pt x="2066925" y="638175"/>
                </a:cubicBezTo>
                <a:cubicBezTo>
                  <a:pt x="2111375" y="536575"/>
                  <a:pt x="2171700" y="385762"/>
                  <a:pt x="2219325" y="295275"/>
                </a:cubicBezTo>
                <a:cubicBezTo>
                  <a:pt x="2266950" y="204788"/>
                  <a:pt x="2322513" y="138112"/>
                  <a:pt x="2352675" y="95250"/>
                </a:cubicBezTo>
                <a:cubicBezTo>
                  <a:pt x="2382837" y="52388"/>
                  <a:pt x="2371725" y="52387"/>
                  <a:pt x="2400300" y="38100"/>
                </a:cubicBezTo>
                <a:cubicBezTo>
                  <a:pt x="2428875" y="23813"/>
                  <a:pt x="2474912" y="0"/>
                  <a:pt x="2524125" y="9525"/>
                </a:cubicBezTo>
                <a:cubicBezTo>
                  <a:pt x="2573338" y="19050"/>
                  <a:pt x="2647950" y="60325"/>
                  <a:pt x="2695575" y="95250"/>
                </a:cubicBezTo>
                <a:cubicBezTo>
                  <a:pt x="2743200" y="130175"/>
                  <a:pt x="2763838" y="157163"/>
                  <a:pt x="2809875" y="219075"/>
                </a:cubicBezTo>
                <a:cubicBezTo>
                  <a:pt x="2855912" y="280987"/>
                  <a:pt x="2919413" y="384175"/>
                  <a:pt x="2971800" y="466725"/>
                </a:cubicBezTo>
                <a:cubicBezTo>
                  <a:pt x="3024187" y="549275"/>
                  <a:pt x="3073400" y="630238"/>
                  <a:pt x="3124200" y="714375"/>
                </a:cubicBezTo>
                <a:cubicBezTo>
                  <a:pt x="3175000" y="798512"/>
                  <a:pt x="3221038" y="890588"/>
                  <a:pt x="3276600" y="971550"/>
                </a:cubicBezTo>
                <a:cubicBezTo>
                  <a:pt x="3332163" y="1052513"/>
                  <a:pt x="3397250" y="1141413"/>
                  <a:pt x="3457575" y="1200150"/>
                </a:cubicBezTo>
                <a:cubicBezTo>
                  <a:pt x="3517900" y="1258887"/>
                  <a:pt x="3576638" y="1287463"/>
                  <a:pt x="3638550" y="1323975"/>
                </a:cubicBezTo>
                <a:cubicBezTo>
                  <a:pt x="3700462" y="1360487"/>
                  <a:pt x="3763963" y="1401763"/>
                  <a:pt x="3829050" y="1419225"/>
                </a:cubicBezTo>
                <a:cubicBezTo>
                  <a:pt x="3894137" y="1436687"/>
                  <a:pt x="3961606" y="1432718"/>
                  <a:pt x="4029075" y="1428750"/>
                </a:cubicBezTo>
              </a:path>
            </a:pathLst>
          </a:custGeom>
          <a:ln w="38100">
            <a:solidFill>
              <a:srgbClr val="007A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71775" y="753988"/>
            <a:ext cx="1800225" cy="1295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2195513" y="2311326"/>
            <a:ext cx="2089150" cy="7143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3924300" y="3030463"/>
            <a:ext cx="863600" cy="129698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-5216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fr-FR" sz="1100" dirty="0">
                <a:ea typeface="Calibri" pitchFamily="34" charset="0"/>
                <a:cs typeface="Times New Roman" pitchFamily="18" charset="0"/>
              </a:rPr>
              <a:t>			</a:t>
            </a:r>
            <a:r>
              <a:rPr lang="fr-FR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(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C – Cl 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fr-FR" sz="2400" b="1" baseline="-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 </a:t>
            </a:r>
            <a:r>
              <a:rPr lang="fr-FR" sz="2400" b="1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+   Cl</a:t>
            </a:r>
            <a:r>
              <a:rPr lang="fr-FR" sz="2400" b="1" baseline="30000" dirty="0">
                <a:solidFill>
                  <a:srgbClr val="007A37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endParaRPr lang="fr-FR" sz="2400" dirty="0">
              <a:solidFill>
                <a:srgbClr val="007A37"/>
              </a:solidFill>
              <a:ea typeface="Calibri" pitchFamily="34" charset="0"/>
              <a:cs typeface="Times New Roman" pitchFamily="18" charset="0"/>
              <a:sym typeface="Wingdings 3" pitchFamily="18" charset="2"/>
            </a:endParaRPr>
          </a:p>
          <a:p>
            <a:pPr indent="449263" algn="just" eaLnBrk="0" hangingPunct="0"/>
            <a:r>
              <a:rPr lang="fr-FR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 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>
                <a:ea typeface="Calibri" pitchFamily="34" charset="0"/>
                <a:cs typeface="Times New Roman" pitchFamily="18" charset="0"/>
                <a:sym typeface="Wingdings 3" pitchFamily="18" charset="2"/>
              </a:rPr>
              <a:t>			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 +   HO</a:t>
            </a:r>
            <a:r>
              <a:rPr lang="en-US" sz="2400" b="1" baseline="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–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  </a:t>
            </a:r>
            <a:r>
              <a:rPr lang="fr-FR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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(CH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)</a:t>
            </a:r>
            <a:r>
              <a:rPr lang="en-US" sz="2400" b="1" baseline="-30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3</a:t>
            </a:r>
            <a:r>
              <a:rPr lang="en-US" sz="2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  <a:sym typeface="Wingdings 3" pitchFamily="18" charset="2"/>
              </a:rPr>
              <a:t> C – OH</a:t>
            </a:r>
          </a:p>
        </p:txBody>
      </p:sp>
      <p:sp>
        <p:nvSpPr>
          <p:cNvPr id="19" name="AutoShape 1"/>
          <p:cNvSpPr>
            <a:spLocks/>
          </p:cNvSpPr>
          <p:nvPr/>
        </p:nvSpPr>
        <p:spPr bwMode="auto">
          <a:xfrm>
            <a:off x="2627784" y="57875"/>
            <a:ext cx="144462" cy="620713"/>
          </a:xfrm>
          <a:prstGeom prst="leftBrace">
            <a:avLst>
              <a:gd name="adj1" fmla="val 6077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899592" y="70332"/>
            <a:ext cx="16576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u="sng" dirty="0">
                <a:sym typeface="Wingdings 3" pitchFamily="18" charset="2"/>
              </a:rPr>
              <a:t>Mécanisme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11268" grpId="0" animBg="1"/>
      <p:bldP spid="8" grpId="0"/>
      <p:bldP spid="15" grpId="0"/>
      <p:bldP spid="10" grpId="0" animBg="1"/>
      <p:bldP spid="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7504" y="44624"/>
            <a:ext cx="8964488" cy="122413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Nombre de complexes activés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96838" marR="0" lvl="1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Intermédiaires réactionnels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73846" y="485689"/>
            <a:ext cx="54327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Ils se trouvent à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minimum local d’énergie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courbe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Ep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f(CR)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50029" y="53641"/>
            <a:ext cx="51125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Il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y en a autant que d’actes élémentaires 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56792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495535" y="4479503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67544" y="3068960"/>
            <a:ext cx="820891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Méthode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	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On propose plusieurs mécanismes réactionnels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On établit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théorique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chacun ;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/>
              </a:rPr>
              <a:t>			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On compare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avec la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loi de vitesse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expérimentale</a:t>
            </a:r>
            <a:r>
              <a:rPr lang="fr-FR" sz="24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…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88840"/>
            <a:ext cx="723629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Nécessité de connaître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le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MECANISME REACTIONNEL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119664" y="2492896"/>
            <a:ext cx="302433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… mais </a:t>
            </a:r>
            <a:r>
              <a:rPr lang="fr-FR" sz="2400" b="1" u="sng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PAS INTUITIF</a:t>
            </a:r>
            <a:r>
              <a:rPr lang="fr-FR" sz="2400" b="1" dirty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!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4941169"/>
            <a:ext cx="8977121" cy="16561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085185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1985" grpId="0" animBg="1"/>
      <p:bldP spid="8" grpId="0" animBg="1"/>
      <p:bldP spid="9" grpId="0" animBg="1"/>
      <p:bldP spid="419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fr-FR" sz="2000" i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Exemple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 Réactions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de substitution nucléophile :</a:t>
            </a:r>
            <a:endParaRPr lang="en-US" sz="2000" dirty="0">
              <a:latin typeface="Arial" pitchFamily="34" charset="0"/>
              <a:ea typeface="Calibri" pitchFamily="34" charset="0"/>
              <a:cs typeface="Arial" pitchFamily="34" charset="0"/>
              <a:sym typeface="Wingdings 3" pitchFamily="18" charset="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5981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6000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156176" y="1628800"/>
            <a:ext cx="2808287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Equation chimique = bilan de ce qui est observé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macroscopiquement</a:t>
            </a:r>
            <a:endParaRPr lang="fr-FR" sz="20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56176" y="4149080"/>
            <a:ext cx="2735262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Mais </a:t>
            </a:r>
            <a:r>
              <a:rPr lang="fr-FR" sz="2000" b="1" i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microscopiquement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réaction chimique </a:t>
            </a:r>
            <a:r>
              <a:rPr lang="fr-F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 se fait pas toujours en une seule étape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!</a:t>
            </a:r>
          </a:p>
        </p:txBody>
      </p:sp>
      <p:sp>
        <p:nvSpPr>
          <p:cNvPr id="7" name="Rectangle 6"/>
          <p:cNvSpPr/>
          <p:nvPr/>
        </p:nvSpPr>
        <p:spPr>
          <a:xfrm>
            <a:off x="2699792" y="548680"/>
            <a:ext cx="454002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R –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+   HO 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</a:rPr>
              <a:t>–     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n-US" sz="2000" b="1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R – OH   +   </a:t>
            </a:r>
            <a:r>
              <a:rPr lang="en-US" sz="2000" b="1" dirty="0" err="1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Cl</a:t>
            </a:r>
            <a:r>
              <a:rPr lang="en-US" sz="2000" b="1" baseline="30000" dirty="0">
                <a:latin typeface="Arial" pitchFamily="34" charset="0"/>
                <a:ea typeface="Calibri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7384"/>
            <a:ext cx="8706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II- Les « outils » pour l’étude des réactions complexes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532047" y="368282"/>
            <a:ext cx="967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>
                <a:latin typeface="Bookman Old Style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</a:rPr>
              <a:t>Vitesse volumique de formation d’une espèce chimique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9374" y="801087"/>
            <a:ext cx="8977121" cy="32039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: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coefficient stœchiométrique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l’espèce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dans l’acte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élémentai-re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qui le forme ou qui le consomme 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#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vitesse volumique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 l’acte élémentaire qui forme ou qui </a:t>
            </a:r>
            <a:r>
              <a:rPr kumimoji="0" lang="fr-F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con-somme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84213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405154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5131668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4017" y="6183601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19672" y="598449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6402412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643713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6186388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47864" y="6186388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209" y="89338"/>
            <a:ext cx="7703790" cy="137662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484784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42525" t="60160" r="5501" b="26560"/>
          <a:stretch>
            <a:fillRect/>
          </a:stretch>
        </p:blipFill>
        <p:spPr bwMode="auto">
          <a:xfrm>
            <a:off x="1763688" y="2564904"/>
            <a:ext cx="5544616" cy="79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4017" y="355609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19672" y="335699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668530" y="377490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40538" y="380963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752" y="3558883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5856" y="3573016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[A]²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017" y="43651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19672" y="41660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1668530" y="45839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740538" y="46186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39752" y="4367891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131840" y="4367891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4017" y="5212280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619672" y="501317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668530" y="5431091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740538" y="5465816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39752" y="5215067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419872" y="522920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4017" y="6004368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619672" y="580526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1668530" y="6223179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40538" y="625790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39752" y="6007155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203848" y="602128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87950" y="3506124"/>
            <a:ext cx="2376264" cy="304698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[D](t)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105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Exprimer la vitesse volumique de formation des espèces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présentes dans le mécanisme réactionnel suivant en fonction des constantes de vitesse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et des concentrations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[B]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[C]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[D]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497" y="1081193"/>
            <a:ext cx="15677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151" y="88208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560009" y="1300004"/>
            <a:ext cx="5835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2017" y="1334729"/>
            <a:ext cx="802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1231" y="1083980"/>
            <a:ext cx="1154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29644" y="1494309"/>
            <a:ext cx="2844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A]² 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92489" y="106972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68144" y="87062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d[D]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5917002" y="128853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989010" y="132326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88224" y="1072511"/>
            <a:ext cx="8547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2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endParaRPr lang="fr-FR" sz="20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452320" y="108664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[B].[C]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11560" y="2060848"/>
            <a:ext cx="6973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400" b="1" dirty="0"/>
              <a:t> </a:t>
            </a:r>
            <a:r>
              <a:rPr lang="fr-FR" sz="2200" b="1" dirty="0" smtClean="0">
                <a:latin typeface="Bookman Old Style" pitchFamily="18" charset="0"/>
              </a:rPr>
              <a:t>2) </a:t>
            </a:r>
            <a:r>
              <a:rPr lang="fr-FR" sz="2200" b="1" u="sng" dirty="0" smtClean="0">
                <a:latin typeface="Bookman Old Style" pitchFamily="18" charset="0"/>
              </a:rPr>
              <a:t>Exemples de modélisations possibles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476768"/>
            <a:ext cx="7460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Bookman Old Style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SUCCESSIFS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560" y="2836808"/>
            <a:ext cx="249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8822" t="48719" r="15424" b="36481"/>
          <a:stretch>
            <a:fillRect/>
          </a:stretch>
        </p:blipFill>
        <p:spPr bwMode="auto">
          <a:xfrm>
            <a:off x="3707904" y="3268856"/>
            <a:ext cx="5040560" cy="75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860032" y="2836808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331640" y="3340864"/>
            <a:ext cx="973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400" b="1" dirty="0">
                <a:solidFill>
                  <a:prstClr val="black"/>
                </a:solidFill>
              </a:rPr>
              <a:t>A </a:t>
            </a:r>
            <a:r>
              <a:rPr lang="fr-FR" sz="2400" b="1" dirty="0">
                <a:solidFill>
                  <a:prstClr val="black"/>
                </a:solidFill>
                <a:sym typeface="Wingdings"/>
              </a:rPr>
              <a:t></a:t>
            </a:r>
            <a:r>
              <a:rPr lang="fr-FR" sz="2400" b="1" dirty="0">
                <a:solidFill>
                  <a:prstClr val="black"/>
                </a:solidFill>
              </a:rPr>
              <a:t> C</a:t>
            </a:r>
            <a:endParaRPr lang="fr-FR" sz="2400" dirty="0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1560" y="4082978"/>
            <a:ext cx="670164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Equations différentielles vérifiées par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3203" y="463621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71014" y="443711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3419872" y="485502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491880" y="488975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1381" y="4620085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019298" y="4639003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7708" y="5428304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371014" y="522920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3419872" y="5647115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91880" y="5681840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07339" y="5445224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995936" y="543109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39770" y="6215059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371014" y="601595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3419872" y="643387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91880" y="6468595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779347" y="6237312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995936" y="620348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40426" y="4642119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2632895" y="4614179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42" name="Rectangle 41"/>
          <p:cNvSpPr/>
          <p:nvPr/>
        </p:nvSpPr>
        <p:spPr>
          <a:xfrm>
            <a:off x="2627784" y="5445224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43" name="Rectangle 42"/>
          <p:cNvSpPr/>
          <p:nvPr/>
        </p:nvSpPr>
        <p:spPr>
          <a:xfrm>
            <a:off x="2677758" y="6226295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9" grpId="0" animBg="1"/>
      <p:bldP spid="20" grpId="0"/>
      <p:bldP spid="40962" grpId="0" animBg="1"/>
      <p:bldP spid="26" grpId="0"/>
      <p:bldP spid="32" grpId="0"/>
      <p:bldP spid="38" grpId="0"/>
      <p:bldP spid="44" grpId="0" animBg="1"/>
      <p:bldP spid="41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/>
          <p:cNvGrpSpPr/>
          <p:nvPr/>
        </p:nvGrpSpPr>
        <p:grpSpPr>
          <a:xfrm>
            <a:off x="123067" y="2803507"/>
            <a:ext cx="8913430" cy="3988373"/>
            <a:chOff x="123067" y="2803507"/>
            <a:chExt cx="8913430" cy="3988373"/>
          </a:xfrm>
        </p:grpSpPr>
        <p:grpSp>
          <p:nvGrpSpPr>
            <p:cNvPr id="33" name="Groupe 32"/>
            <p:cNvGrpSpPr/>
            <p:nvPr/>
          </p:nvGrpSpPr>
          <p:grpSpPr>
            <a:xfrm>
              <a:off x="123067" y="2803507"/>
              <a:ext cx="8913430" cy="3988373"/>
              <a:chOff x="59374" y="72890"/>
              <a:chExt cx="8913430" cy="3844357"/>
            </a:xfrm>
          </p:grpSpPr>
          <p:grpSp>
            <p:nvGrpSpPr>
              <p:cNvPr id="35" name="Groupe 19"/>
              <p:cNvGrpSpPr/>
              <p:nvPr/>
            </p:nvGrpSpPr>
            <p:grpSpPr>
              <a:xfrm>
                <a:off x="59374" y="72890"/>
                <a:ext cx="8913430" cy="3844357"/>
                <a:chOff x="59374" y="72890"/>
                <a:chExt cx="8913430" cy="3844357"/>
              </a:xfrm>
            </p:grpSpPr>
            <p:sp>
              <p:nvSpPr>
                <p:cNvPr id="38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9376" y="79349"/>
                  <a:ext cx="8913428" cy="3837898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59374" y="72890"/>
                  <a:ext cx="8905113" cy="74172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r>
                    <a:rPr lang="en-US" sz="2200" b="1" dirty="0" smtClean="0"/>
                    <a:t>                           	     k</a:t>
                  </a:r>
                  <a:r>
                    <a:rPr lang="en-US" sz="2200" b="1" baseline="-25000" dirty="0" smtClean="0"/>
                    <a:t>1</a:t>
                  </a:r>
                  <a:r>
                    <a:rPr lang="en-US" sz="2200" b="1" dirty="0" smtClean="0"/>
                    <a:t> </a:t>
                  </a:r>
                  <a:r>
                    <a:rPr lang="en-US" sz="2200" b="1" dirty="0"/>
                    <a:t>= </a:t>
                  </a:r>
                  <a:r>
                    <a:rPr lang="en-US" sz="2200" b="1" dirty="0" smtClean="0"/>
                    <a:t>1,00 s</a:t>
                  </a:r>
                  <a:r>
                    <a:rPr lang="en-US" sz="2200" b="1" baseline="30000" dirty="0" smtClean="0"/>
                    <a:t> – 1</a:t>
                  </a:r>
                </a:p>
                <a:p>
                  <a:r>
                    <a:rPr lang="en-US" sz="2200" b="1" dirty="0" smtClean="0"/>
                    <a:t>                           	     k</a:t>
                  </a:r>
                  <a:r>
                    <a:rPr lang="en-US" sz="2200" b="1" baseline="-25000" dirty="0" smtClean="0"/>
                    <a:t>2</a:t>
                  </a:r>
                  <a:r>
                    <a:rPr lang="en-US" sz="2200" b="1" dirty="0" smtClean="0"/>
                    <a:t> = 0,02 s</a:t>
                  </a:r>
                  <a:r>
                    <a:rPr lang="en-US" sz="2200" b="1" baseline="30000" dirty="0" smtClean="0"/>
                    <a:t> – 1</a:t>
                  </a:r>
                </a:p>
                <a:p>
                  <a:r>
                    <a:rPr lang="en-US" sz="2400" b="1" dirty="0" smtClean="0"/>
                    <a:t> </a:t>
                  </a:r>
                </a:p>
                <a:p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pic>
            <p:nvPicPr>
              <p:cNvPr id="36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5381" t="25200" r="34379" b="32801"/>
              <a:stretch>
                <a:fillRect/>
              </a:stretch>
            </p:blipFill>
            <p:spPr bwMode="auto">
              <a:xfrm>
                <a:off x="403851" y="1022836"/>
                <a:ext cx="3070503" cy="2398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Image 36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92283" y="884021"/>
                <a:ext cx="4176464" cy="2736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2115993" y="5013176"/>
              <a:ext cx="1519903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k</a:t>
              </a:r>
              <a:r>
                <a:rPr lang="fr-FR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&gt;&gt; k</a:t>
              </a:r>
              <a:r>
                <a:rPr lang="fr-FR" sz="2400" b="1" baseline="-25000" dirty="0" smtClean="0">
                  <a:solidFill>
                    <a:srgbClr val="FF0000"/>
                  </a:solidFill>
                </a:rPr>
                <a:t>2</a:t>
              </a:r>
              <a:endParaRPr lang="fr-FR" sz="2400" b="1" dirty="0" smtClean="0"/>
            </a:p>
            <a:p>
              <a:pPr algn="ctr"/>
              <a:r>
                <a:rPr lang="fr-FR" sz="2400" dirty="0" smtClean="0"/>
                <a:t>(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E</a:t>
              </a:r>
              <a:r>
                <a:rPr lang="fr-FR" sz="2400" b="1" baseline="-25000" dirty="0" smtClean="0">
                  <a:solidFill>
                    <a:srgbClr val="FF0000"/>
                  </a:solidFill>
                </a:rPr>
                <a:t>a1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&lt;&lt; </a:t>
              </a:r>
              <a:r>
                <a:rPr lang="fr-FR" sz="2400" b="1" dirty="0">
                  <a:solidFill>
                    <a:srgbClr val="FF0000"/>
                  </a:solidFill>
                </a:rPr>
                <a:t>E</a:t>
              </a:r>
              <a:r>
                <a:rPr lang="fr-FR" sz="2400" b="1" baseline="-25000" dirty="0">
                  <a:solidFill>
                    <a:srgbClr val="FF0000"/>
                  </a:solidFill>
                </a:rPr>
                <a:t>a2</a:t>
              </a:r>
              <a:r>
                <a:rPr lang="fr-FR" sz="2400" dirty="0"/>
                <a:t>)</a:t>
              </a:r>
            </a:p>
          </p:txBody>
        </p:sp>
        <p:pic>
          <p:nvPicPr>
            <p:cNvPr id="82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2" t="48719" r="51266" b="36481"/>
            <a:stretch>
              <a:fillRect/>
            </a:stretch>
          </p:blipFill>
          <p:spPr bwMode="auto">
            <a:xfrm>
              <a:off x="124179" y="2830358"/>
              <a:ext cx="1800200" cy="75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2" t="48719" r="67992" b="36481"/>
            <a:stretch>
              <a:fillRect/>
            </a:stretch>
          </p:blipFill>
          <p:spPr bwMode="auto">
            <a:xfrm flipH="1">
              <a:off x="3851920" y="2830358"/>
              <a:ext cx="216024" cy="75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62016" y="602973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249827" y="40386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3298685" y="821784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370693" y="856509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680194" y="586842"/>
            <a:ext cx="63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endParaRPr lang="fr-FR" sz="2000" dirty="0"/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898111" y="60576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521" y="1395061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249827" y="119595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3298685" y="1613872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3370693" y="164859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586152" y="1411981"/>
            <a:ext cx="920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3874749" y="139784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318583" y="218181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3249827" y="198271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d[C]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73" name="Connecteur droit 72"/>
          <p:cNvCxnSpPr/>
          <p:nvPr/>
        </p:nvCxnSpPr>
        <p:spPr>
          <a:xfrm>
            <a:off x="3298685" y="240062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370693" y="243535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658160" y="2204069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3874749" y="2170241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19239" y="608876"/>
            <a:ext cx="3068078" cy="193899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</a:p>
          <a:p>
            <a:pPr algn="ctr"/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,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[C](t)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511708" y="58093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79" name="Rectangle 78"/>
          <p:cNvSpPr/>
          <p:nvPr/>
        </p:nvSpPr>
        <p:spPr>
          <a:xfrm>
            <a:off x="2506597" y="1411981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80" name="Rectangle 79"/>
          <p:cNvSpPr/>
          <p:nvPr/>
        </p:nvSpPr>
        <p:spPr>
          <a:xfrm>
            <a:off x="2556571" y="219305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611560" y="-5350"/>
            <a:ext cx="670164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Equations différentielles vérifiées par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[C]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: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211960" y="2996952"/>
            <a:ext cx="2880320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07504" y="3356991"/>
            <a:ext cx="8913430" cy="3384377"/>
            <a:chOff x="107504" y="3356991"/>
            <a:chExt cx="8913430" cy="3384377"/>
          </a:xfrm>
        </p:grpSpPr>
        <p:grpSp>
          <p:nvGrpSpPr>
            <p:cNvPr id="46" name="Groupe 19"/>
            <p:cNvGrpSpPr/>
            <p:nvPr/>
          </p:nvGrpSpPr>
          <p:grpSpPr>
            <a:xfrm>
              <a:off x="107504" y="3356991"/>
              <a:ext cx="8913430" cy="3384377"/>
              <a:chOff x="59374" y="72890"/>
              <a:chExt cx="8913430" cy="3262170"/>
            </a:xfrm>
          </p:grpSpPr>
          <p:sp>
            <p:nvSpPr>
              <p:cNvPr id="48" name="Text Box 2"/>
              <p:cNvSpPr txBox="1">
                <a:spLocks noChangeArrowheads="1"/>
              </p:cNvSpPr>
              <p:nvPr/>
            </p:nvSpPr>
            <p:spPr bwMode="auto">
              <a:xfrm>
                <a:off x="59376" y="79349"/>
                <a:ext cx="8913428" cy="3255711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9" name="Text Box 2"/>
              <p:cNvSpPr txBox="1">
                <a:spLocks noChangeArrowheads="1"/>
              </p:cNvSpPr>
              <p:nvPr/>
            </p:nvSpPr>
            <p:spPr bwMode="auto">
              <a:xfrm>
                <a:off x="59374" y="72890"/>
                <a:ext cx="8905113" cy="62467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b="1" dirty="0" smtClean="0"/>
                  <a:t>                           	     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:r>
                  <a:rPr lang="en-US" b="1" dirty="0" smtClean="0"/>
                  <a:t>0,02 </a:t>
                </a:r>
                <a:r>
                  <a:rPr lang="en-US" b="1" dirty="0" smtClean="0"/>
                  <a:t>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b="1" dirty="0" smtClean="0"/>
                  <a:t>                           	     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 = </a:t>
                </a:r>
                <a:r>
                  <a:rPr lang="en-US" b="1" dirty="0" smtClean="0"/>
                  <a:t>1,00 </a:t>
                </a:r>
                <a:r>
                  <a:rPr lang="en-US" b="1" dirty="0" smtClean="0"/>
                  <a:t>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52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2" t="48719" r="51266" b="36481"/>
            <a:stretch>
              <a:fillRect/>
            </a:stretch>
          </p:blipFill>
          <p:spPr bwMode="auto">
            <a:xfrm>
              <a:off x="135444" y="3373915"/>
              <a:ext cx="1567501" cy="65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822" t="48719" r="67519" b="36481"/>
            <a:stretch>
              <a:fillRect/>
            </a:stretch>
          </p:blipFill>
          <p:spPr bwMode="auto">
            <a:xfrm flipH="1">
              <a:off x="3491880" y="3362898"/>
              <a:ext cx="216024" cy="65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mage 5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4077072"/>
              <a:ext cx="3888432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l="68401" t="25200" r="1363" b="32801"/>
            <a:stretch>
              <a:fillRect/>
            </a:stretch>
          </p:blipFill>
          <p:spPr bwMode="auto">
            <a:xfrm>
              <a:off x="251520" y="4077072"/>
              <a:ext cx="3384376" cy="26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Rectangle 56"/>
            <p:cNvSpPr/>
            <p:nvPr/>
          </p:nvSpPr>
          <p:spPr>
            <a:xfrm>
              <a:off x="1403648" y="5733256"/>
              <a:ext cx="1584176" cy="83099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k</a:t>
              </a:r>
              <a:r>
                <a:rPr lang="fr-FR" sz="2400" b="1" baseline="-25000" dirty="0">
                  <a:solidFill>
                    <a:srgbClr val="FF0000"/>
                  </a:solidFill>
                </a:rPr>
                <a:t>1</a:t>
              </a:r>
              <a:r>
                <a:rPr lang="fr-FR" sz="2400" b="1" dirty="0">
                  <a:solidFill>
                    <a:srgbClr val="FF0000"/>
                  </a:solidFill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&lt;&lt; k</a:t>
              </a:r>
              <a:r>
                <a:rPr lang="fr-FR" sz="2400" b="1" baseline="-25000" dirty="0" smtClean="0">
                  <a:solidFill>
                    <a:srgbClr val="FF0000"/>
                  </a:solidFill>
                </a:rPr>
                <a:t>2</a:t>
              </a:r>
              <a:endParaRPr lang="fr-FR" sz="2400" b="1" dirty="0" smtClean="0"/>
            </a:p>
            <a:p>
              <a:pPr algn="ctr"/>
              <a:r>
                <a:rPr lang="fr-FR" sz="2400" dirty="0" smtClean="0"/>
                <a:t>(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E</a:t>
              </a:r>
              <a:r>
                <a:rPr lang="fr-FR" sz="2400" b="1" baseline="-25000" dirty="0" smtClean="0">
                  <a:solidFill>
                    <a:srgbClr val="FF0000"/>
                  </a:solidFill>
                </a:rPr>
                <a:t>a1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 &gt;&gt;</a:t>
              </a:r>
              <a:r>
                <a:rPr lang="fr-FR" sz="2400" dirty="0"/>
                <a:t> </a:t>
              </a:r>
              <a:r>
                <a:rPr lang="fr-FR" sz="2400" b="1" dirty="0" smtClean="0">
                  <a:solidFill>
                    <a:srgbClr val="FF0000"/>
                  </a:solidFill>
                </a:rPr>
                <a:t>E</a:t>
              </a:r>
              <a:r>
                <a:rPr lang="fr-FR" sz="2400" b="1" baseline="-25000" dirty="0" smtClean="0">
                  <a:solidFill>
                    <a:srgbClr val="FF0000"/>
                  </a:solidFill>
                </a:rPr>
                <a:t>a2</a:t>
              </a:r>
              <a:r>
                <a:rPr lang="fr-FR" sz="2400" dirty="0"/>
                <a:t>)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23067" y="44624"/>
            <a:ext cx="8913430" cy="3240360"/>
            <a:chOff x="59374" y="72890"/>
            <a:chExt cx="8913430" cy="3123354"/>
          </a:xfrm>
        </p:grpSpPr>
        <p:grpSp>
          <p:nvGrpSpPr>
            <p:cNvPr id="27" name="Groupe 19"/>
            <p:cNvGrpSpPr/>
            <p:nvPr/>
          </p:nvGrpSpPr>
          <p:grpSpPr>
            <a:xfrm>
              <a:off x="59374" y="72890"/>
              <a:ext cx="8913430" cy="3123354"/>
              <a:chOff x="59374" y="72890"/>
              <a:chExt cx="8913430" cy="3123354"/>
            </a:xfrm>
          </p:grpSpPr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59376" y="79349"/>
                <a:ext cx="8913428" cy="311689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59374" y="72890"/>
                <a:ext cx="8905113" cy="69407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                           	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:r>
                  <a:rPr lang="en-US" b="1" dirty="0" smtClean="0"/>
                  <a:t>1,00 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b="1" dirty="0" smtClean="0"/>
                  <a:t>                           	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 = 0,02 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29" name="Image 28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819" y="846996"/>
              <a:ext cx="3744416" cy="2279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563888" y="188640"/>
            <a:ext cx="280831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51266" b="36481"/>
          <a:stretch>
            <a:fillRect/>
          </a:stretch>
        </p:blipFill>
        <p:spPr bwMode="auto">
          <a:xfrm>
            <a:off x="124179" y="71475"/>
            <a:ext cx="1567501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3779912" y="1124744"/>
            <a:ext cx="5472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Courbes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[C](t)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[B](t)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(disparition B)</a:t>
            </a:r>
          </a:p>
        </p:txBody>
      </p: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67519" b="36481"/>
          <a:stretch>
            <a:fillRect/>
          </a:stretch>
        </p:blipFill>
        <p:spPr bwMode="auto">
          <a:xfrm flipH="1">
            <a:off x="3275856" y="50530"/>
            <a:ext cx="216024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3779912" y="3501008"/>
            <a:ext cx="27363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067944" y="2420888"/>
            <a:ext cx="45365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(étape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59" name="Rectangle 58"/>
          <p:cNvSpPr/>
          <p:nvPr/>
        </p:nvSpPr>
        <p:spPr>
          <a:xfrm>
            <a:off x="3779912" y="248187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  <p:bldP spid="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5"/>
          <p:cNvGrpSpPr/>
          <p:nvPr/>
        </p:nvGrpSpPr>
        <p:grpSpPr>
          <a:xfrm>
            <a:off x="123067" y="44624"/>
            <a:ext cx="8913430" cy="3240360"/>
            <a:chOff x="59374" y="72890"/>
            <a:chExt cx="8913430" cy="3123354"/>
          </a:xfrm>
        </p:grpSpPr>
        <p:grpSp>
          <p:nvGrpSpPr>
            <p:cNvPr id="3" name="Groupe 19"/>
            <p:cNvGrpSpPr/>
            <p:nvPr/>
          </p:nvGrpSpPr>
          <p:grpSpPr>
            <a:xfrm>
              <a:off x="59374" y="72890"/>
              <a:ext cx="8913430" cy="3123354"/>
              <a:chOff x="59374" y="72890"/>
              <a:chExt cx="8913430" cy="3123354"/>
            </a:xfrm>
          </p:grpSpPr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59376" y="79349"/>
                <a:ext cx="8913428" cy="311689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" name="Text Box 2"/>
              <p:cNvSpPr txBox="1">
                <a:spLocks noChangeArrowheads="1"/>
              </p:cNvSpPr>
              <p:nvPr/>
            </p:nvSpPr>
            <p:spPr bwMode="auto">
              <a:xfrm>
                <a:off x="59374" y="72890"/>
                <a:ext cx="8905113" cy="69407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200" b="1" dirty="0" smtClean="0"/>
                  <a:t>                           	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:r>
                  <a:rPr lang="en-US" b="1" dirty="0" smtClean="0"/>
                  <a:t>1,00 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b="1" dirty="0" smtClean="0"/>
                  <a:t>                           	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 = 0,02 s</a:t>
                </a:r>
                <a:r>
                  <a:rPr lang="en-US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pic>
          <p:nvPicPr>
            <p:cNvPr id="29" name="Image 2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5819" y="846996"/>
              <a:ext cx="3744416" cy="2279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563888" y="188640"/>
            <a:ext cx="280831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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51266" b="36481"/>
          <a:stretch>
            <a:fillRect/>
          </a:stretch>
        </p:blipFill>
        <p:spPr bwMode="auto">
          <a:xfrm>
            <a:off x="124179" y="71475"/>
            <a:ext cx="1567501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19"/>
          <p:cNvGrpSpPr/>
          <p:nvPr/>
        </p:nvGrpSpPr>
        <p:grpSpPr>
          <a:xfrm>
            <a:off x="107504" y="3356991"/>
            <a:ext cx="8913430" cy="3384377"/>
            <a:chOff x="59374" y="72890"/>
            <a:chExt cx="8913430" cy="3262170"/>
          </a:xfrm>
        </p:grpSpPr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59376" y="79349"/>
              <a:ext cx="8913428" cy="325571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49" name="Text Box 2"/>
            <p:cNvSpPr txBox="1">
              <a:spLocks noChangeArrowheads="1"/>
            </p:cNvSpPr>
            <p:nvPr/>
          </p:nvSpPr>
          <p:spPr bwMode="auto">
            <a:xfrm>
              <a:off x="59374" y="72890"/>
              <a:ext cx="8905113" cy="62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                           	     k</a:t>
              </a:r>
              <a:r>
                <a:rPr lang="en-US" b="1" baseline="-25000" dirty="0" smtClean="0"/>
                <a:t>1</a:t>
              </a:r>
              <a:r>
                <a:rPr lang="en-US" b="1" dirty="0" smtClean="0"/>
                <a:t> </a:t>
              </a:r>
              <a:r>
                <a:rPr lang="en-US" b="1" dirty="0"/>
                <a:t>= </a:t>
              </a:r>
              <a:r>
                <a:rPr lang="en-US" b="1" dirty="0" smtClean="0"/>
                <a:t>0,02 </a:t>
              </a:r>
              <a:r>
                <a:rPr lang="en-US" b="1" dirty="0" smtClean="0"/>
                <a:t>s</a:t>
              </a:r>
              <a:r>
                <a:rPr lang="en-US" b="1" baseline="30000" dirty="0" smtClean="0"/>
                <a:t> – 1</a:t>
              </a:r>
            </a:p>
            <a:p>
              <a:r>
                <a:rPr lang="en-US" b="1" dirty="0" smtClean="0"/>
                <a:t>                           	     k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= </a:t>
              </a:r>
              <a:r>
                <a:rPr lang="en-US" b="1" dirty="0" smtClean="0"/>
                <a:t>1,00 </a:t>
              </a:r>
              <a:r>
                <a:rPr lang="en-US" b="1" dirty="0" smtClean="0"/>
                <a:t>s</a:t>
              </a:r>
              <a:r>
                <a:rPr lang="en-US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5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67519" b="36481"/>
          <a:stretch>
            <a:fillRect/>
          </a:stretch>
        </p:blipFill>
        <p:spPr bwMode="auto">
          <a:xfrm flipH="1">
            <a:off x="3275856" y="50530"/>
            <a:ext cx="216024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51266" b="36481"/>
          <a:stretch>
            <a:fillRect/>
          </a:stretch>
        </p:blipFill>
        <p:spPr bwMode="auto">
          <a:xfrm>
            <a:off x="135444" y="3373915"/>
            <a:ext cx="1567501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3779912" y="3501008"/>
            <a:ext cx="2736304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67519" b="36481"/>
          <a:stretch>
            <a:fillRect/>
          </a:stretch>
        </p:blipFill>
        <p:spPr bwMode="auto">
          <a:xfrm flipH="1">
            <a:off x="3491880" y="3362898"/>
            <a:ext cx="216024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Image 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779912" y="1124744"/>
            <a:ext cx="5472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Courbes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[C](t)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[B](t)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(disparition B)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67944" y="2420888"/>
            <a:ext cx="45365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(étape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25" name="Rectangle 24"/>
          <p:cNvSpPr/>
          <p:nvPr/>
        </p:nvSpPr>
        <p:spPr>
          <a:xfrm>
            <a:off x="3779912" y="248187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851920" y="4365104"/>
            <a:ext cx="5472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Courbes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[C](t)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[A](t)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fr-FR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3"/>
            </a:endParaRPr>
          </a:p>
          <a:p>
            <a:pPr lvl="0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(disparition A)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39952" y="5661248"/>
            <a:ext cx="4536504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(étape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sp>
        <p:nvSpPr>
          <p:cNvPr id="28" name="Rectangle 27"/>
          <p:cNvSpPr/>
          <p:nvPr/>
        </p:nvSpPr>
        <p:spPr>
          <a:xfrm>
            <a:off x="3851920" y="5722239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157478" y="670662"/>
            <a:ext cx="878497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Courbes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[C](t)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[A](t)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symétriques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 lvl="0" algn="just"/>
            <a:endParaRPr lang="fr-FR" sz="1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 (formation C)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vitesse(disparition A)</a:t>
            </a:r>
          </a:p>
          <a:p>
            <a:pPr lvl="0"/>
            <a:endParaRPr lang="fr-FR" sz="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fr-F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Wingdings 3"/>
              </a:rPr>
              <a:t>		</a:t>
            </a:r>
            <a:endParaRPr lang="fr-F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"/>
          <p:cNvSpPr txBox="1">
            <a:spLocks noChangeArrowheads="1"/>
          </p:cNvSpPr>
          <p:nvPr/>
        </p:nvSpPr>
        <p:spPr bwMode="auto">
          <a:xfrm>
            <a:off x="107504" y="1899909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79512" y="2248932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e 19"/>
          <p:cNvGrpSpPr/>
          <p:nvPr/>
        </p:nvGrpSpPr>
        <p:grpSpPr>
          <a:xfrm>
            <a:off x="107504" y="44624"/>
            <a:ext cx="8913430" cy="1745116"/>
            <a:chOff x="59374" y="72890"/>
            <a:chExt cx="8913430" cy="1682101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59376" y="79350"/>
              <a:ext cx="8913428" cy="167564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59374" y="72890"/>
              <a:ext cx="8905113" cy="6246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                           	     k</a:t>
              </a:r>
              <a:r>
                <a:rPr lang="en-US" b="1" baseline="-25000" dirty="0" smtClean="0"/>
                <a:t>1</a:t>
              </a:r>
              <a:r>
                <a:rPr lang="en-US" b="1" dirty="0" smtClean="0"/>
                <a:t> </a:t>
              </a:r>
              <a:r>
                <a:rPr lang="en-US" b="1" dirty="0"/>
                <a:t>= </a:t>
              </a:r>
              <a:r>
                <a:rPr lang="en-US" b="1" dirty="0" smtClean="0"/>
                <a:t>0,02 </a:t>
              </a:r>
              <a:r>
                <a:rPr lang="en-US" b="1" dirty="0" smtClean="0"/>
                <a:t>s</a:t>
              </a:r>
              <a:r>
                <a:rPr lang="en-US" b="1" baseline="30000" dirty="0" smtClean="0"/>
                <a:t> – 1</a:t>
              </a:r>
            </a:p>
            <a:p>
              <a:r>
                <a:rPr lang="en-US" b="1" dirty="0" smtClean="0"/>
                <a:t>                           	     k</a:t>
              </a:r>
              <a:r>
                <a:rPr lang="en-US" b="1" baseline="-25000" dirty="0" smtClean="0"/>
                <a:t>2</a:t>
              </a:r>
              <a:r>
                <a:rPr lang="en-US" b="1" dirty="0" smtClean="0"/>
                <a:t> = </a:t>
              </a:r>
              <a:r>
                <a:rPr lang="en-US" b="1" dirty="0" smtClean="0"/>
                <a:t>1,00 </a:t>
              </a:r>
              <a:r>
                <a:rPr lang="en-US" b="1" dirty="0" smtClean="0"/>
                <a:t>s</a:t>
              </a:r>
              <a:r>
                <a:rPr lang="en-US" b="1" baseline="30000" dirty="0" smtClean="0"/>
                <a:t> – 1</a:t>
              </a:r>
            </a:p>
            <a:p>
              <a:r>
                <a:rPr lang="en-US" sz="2400" b="1" dirty="0" smtClean="0"/>
                <a:t> </a:t>
              </a:r>
            </a:p>
            <a:p>
              <a:endParaRPr kumimoji="0" lang="fr-FR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</p:grpSp>
      <p:pic>
        <p:nvPicPr>
          <p:cNvPr id="6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51266" b="36481"/>
          <a:stretch>
            <a:fillRect/>
          </a:stretch>
        </p:blipFill>
        <p:spPr bwMode="auto">
          <a:xfrm>
            <a:off x="135444" y="61548"/>
            <a:ext cx="1567501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3779912" y="188641"/>
            <a:ext cx="280831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Etape </a:t>
            </a:r>
            <a:r>
              <a:rPr kumimoji="0" lang="fr-FR" sz="20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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plus lente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22" t="48719" r="67519" b="36481"/>
          <a:stretch>
            <a:fillRect/>
          </a:stretch>
        </p:blipFill>
        <p:spPr bwMode="auto">
          <a:xfrm flipH="1">
            <a:off x="3491880" y="50531"/>
            <a:ext cx="216024" cy="65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tangle 66"/>
          <p:cNvSpPr/>
          <p:nvPr/>
        </p:nvSpPr>
        <p:spPr>
          <a:xfrm>
            <a:off x="2295684" y="1346674"/>
            <a:ext cx="4724588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(formation C) = vitesse (étape </a:t>
            </a:r>
            <a:r>
              <a:rPr lang="fr-FR" sz="2000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  <a:sym typeface="Wingdings"/>
              </a:rPr>
              <a:t>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" cstate="print"/>
          <a:srcRect l="33547" t="24360" r="5974" b="10121"/>
          <a:stretch>
            <a:fillRect/>
          </a:stretch>
        </p:blipFill>
        <p:spPr bwMode="auto">
          <a:xfrm>
            <a:off x="3779912" y="3450218"/>
            <a:ext cx="51993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0" y="3284984"/>
            <a:ext cx="3563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ex-pression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de la réaction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HO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ROH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sachant que son mécanisme est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4930448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e 73"/>
          <p:cNvGrpSpPr/>
          <p:nvPr/>
        </p:nvGrpSpPr>
        <p:grpSpPr>
          <a:xfrm>
            <a:off x="0" y="6442616"/>
            <a:ext cx="5076056" cy="432048"/>
            <a:chOff x="0" y="4581128"/>
            <a:chExt cx="5076056" cy="432048"/>
          </a:xfrm>
        </p:grpSpPr>
        <p:sp>
          <p:nvSpPr>
            <p:cNvPr id="75" name="Rectangle 74"/>
            <p:cNvSpPr/>
            <p:nvPr/>
          </p:nvSpPr>
          <p:spPr>
            <a:xfrm>
              <a:off x="1691680" y="4581128"/>
              <a:ext cx="201622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0" y="4581128"/>
              <a:ext cx="50760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On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 donc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 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= v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= k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[</a:t>
              </a:r>
              <a:r>
                <a:rPr lang="fr-FR" sz="2000" b="1" u="sng" dirty="0" err="1">
                  <a:latin typeface="Arial" pitchFamily="34" charset="0"/>
                  <a:cs typeface="Arial" pitchFamily="34" charset="0"/>
                </a:rPr>
                <a:t>RCl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]</a:t>
              </a:r>
              <a:endParaRPr lang="fr-FR" sz="2800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0" y="5794544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l’étape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Connecteur droit avec flèche 77"/>
          <p:cNvCxnSpPr/>
          <p:nvPr/>
        </p:nvCxnSpPr>
        <p:spPr>
          <a:xfrm flipV="1">
            <a:off x="4283968" y="4176460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4283968" y="4570408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flipV="1">
            <a:off x="6228184" y="4642416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6300192" y="4570408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a2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82" name="Text Box 1"/>
          <p:cNvSpPr txBox="1">
            <a:spLocks noChangeArrowheads="1"/>
          </p:cNvSpPr>
          <p:nvPr/>
        </p:nvSpPr>
        <p:spPr bwMode="auto">
          <a:xfrm>
            <a:off x="0" y="5517232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72" grpId="0"/>
      <p:bldP spid="77" grpId="0"/>
      <p:bldP spid="79" grpId="0"/>
      <p:bldP spid="81" grpId="0"/>
      <p:bldP spid="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2" cstate="print"/>
          <a:srcRect l="33547" t="24360" r="5974" b="10121"/>
          <a:stretch>
            <a:fillRect/>
          </a:stretch>
        </p:blipFill>
        <p:spPr bwMode="auto">
          <a:xfrm>
            <a:off x="3779912" y="1588730"/>
            <a:ext cx="519934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423496"/>
            <a:ext cx="35638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ex-pression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la vitesse volumique de la réaction 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HO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ROH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sachant que son mécanisme est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3068960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0" y="3645024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0" y="4581128"/>
            <a:ext cx="5076056" cy="432048"/>
            <a:chOff x="0" y="4581128"/>
            <a:chExt cx="5076056" cy="432048"/>
          </a:xfrm>
        </p:grpSpPr>
        <p:sp>
          <p:nvSpPr>
            <p:cNvPr id="25" name="Rectangle 24"/>
            <p:cNvSpPr/>
            <p:nvPr/>
          </p:nvSpPr>
          <p:spPr>
            <a:xfrm>
              <a:off x="1691680" y="4581128"/>
              <a:ext cx="2016224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81128"/>
              <a:ext cx="507605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On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 donc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fr-FR" sz="2000" b="1" u="sng" dirty="0" smtClean="0">
                  <a:latin typeface="Arial" pitchFamily="34" charset="0"/>
                  <a:cs typeface="Arial" pitchFamily="34" charset="0"/>
                </a:rPr>
                <a:t>v 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= v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= k</a:t>
              </a:r>
              <a:r>
                <a:rPr lang="fr-FR" sz="2000" b="1" u="sng" baseline="-25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 [</a:t>
              </a:r>
              <a:r>
                <a:rPr lang="fr-FR" sz="2000" b="1" u="sng" dirty="0" err="1">
                  <a:latin typeface="Arial" pitchFamily="34" charset="0"/>
                  <a:cs typeface="Arial" pitchFamily="34" charset="0"/>
                </a:rPr>
                <a:t>RCl</a:t>
              </a:r>
              <a:r>
                <a:rPr lang="fr-FR" sz="2000" b="1" u="sng" dirty="0">
                  <a:latin typeface="Arial" pitchFamily="34" charset="0"/>
                  <a:cs typeface="Arial" pitchFamily="34" charset="0"/>
                </a:rPr>
                <a:t>]</a:t>
              </a:r>
              <a:endParaRPr lang="fr-FR" sz="2800" u="sng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3933056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l’étape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Approximation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l’étape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cinétiquement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déterminante</a:t>
            </a:r>
            <a:r>
              <a:rPr kumimoji="0" lang="fr-FR" sz="1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(AECD)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9512" y="404664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vitesse volumique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d’une réaction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égale à 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vitesse de l’acte élémentaire ayant la plus faible constante de vitesse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étape cinétiquement déterminante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ECD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5135784"/>
            <a:ext cx="7031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5769723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4788024" y="5495824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pic>
        <p:nvPicPr>
          <p:cNvPr id="21" name="Image 20"/>
          <p:cNvPicPr/>
          <p:nvPr/>
        </p:nvPicPr>
        <p:blipFill>
          <a:blip r:embed="rId4" cstate="print"/>
          <a:srcRect l="18285" t="20532" r="64682" b="54768"/>
          <a:stretch>
            <a:fillRect/>
          </a:stretch>
        </p:blipFill>
        <p:spPr bwMode="auto">
          <a:xfrm>
            <a:off x="1619672" y="5639840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 l="17010" t="44440" r="13061" b="37920"/>
          <a:stretch>
            <a:fillRect/>
          </a:stretch>
        </p:blipFill>
        <p:spPr bwMode="auto">
          <a:xfrm>
            <a:off x="3635896" y="5999880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necteur droit avec flèche 22"/>
          <p:cNvCxnSpPr/>
          <p:nvPr/>
        </p:nvCxnSpPr>
        <p:spPr>
          <a:xfrm flipV="1">
            <a:off x="4283968" y="2314972"/>
            <a:ext cx="0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283968" y="270892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6228184" y="278092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6300192" y="270892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 smtClean="0">
                <a:solidFill>
                  <a:srgbClr val="FF0000"/>
                </a:solidFill>
                <a:sym typeface="Wingdings" pitchFamily="2" charset="2"/>
              </a:rPr>
              <a:t>a2</a:t>
            </a:r>
            <a:endParaRPr lang="fr-F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Donner l’expression de la vitesse volumique de la réaction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RCl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+ HO 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ROH +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b="1" baseline="30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sachant que son mécanisme est :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17219" y="1451733"/>
            <a:ext cx="1944216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2204864"/>
            <a:ext cx="7092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Bookman Old Style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</a:rPr>
              <a:t>Modélisation par 2 actes élémentaires OPPOSES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883497"/>
            <a:ext cx="136815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u="sng" dirty="0" smtClean="0"/>
              <a:t>Réaction chimique</a:t>
            </a:r>
            <a:endParaRPr lang="fr-FR" sz="2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788024" y="2609598"/>
            <a:ext cx="3114763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u="sng" dirty="0" smtClean="0"/>
              <a:t>Mécanisme réactionnel</a:t>
            </a:r>
            <a:endParaRPr lang="fr-FR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923928" y="764704"/>
            <a:ext cx="522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Cinétiquement Déterminante est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l’Etape </a:t>
            </a:r>
            <a:r>
              <a:rPr lang="fr-FR" sz="20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/>
              </a:rPr>
              <a:t>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1619672" y="2753614"/>
            <a:ext cx="1368152" cy="108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010" t="44440" r="13061" b="37920"/>
          <a:stretch>
            <a:fillRect/>
          </a:stretch>
        </p:blipFill>
        <p:spPr bwMode="auto">
          <a:xfrm>
            <a:off x="3635896" y="3113654"/>
            <a:ext cx="5225723" cy="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162413" y="4581128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72113" y="4365433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5020971" y="4783348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92979" y="4818073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95840" y="4583915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652120" y="4581128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171642" y="5326032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004048" y="514059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052906" y="5558513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124914" y="559323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5069" y="5328819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652120" y="536731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5982379"/>
            <a:ext cx="8784976" cy="830997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2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Système d’équations différentielles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qu’on peut </a:t>
            </a:r>
            <a:r>
              <a:rPr lang="fr-FR" sz="2400" b="1" u="sng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RESOUDRE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pour accéder à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[A](t)</a:t>
            </a:r>
            <a:r>
              <a:rPr lang="fr-FR" sz="24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et </a:t>
            </a:r>
            <a:r>
              <a:rPr lang="fr-FR" sz="2400" b="1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[B](t)</a:t>
            </a:r>
            <a:endParaRPr lang="fr-FR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1340" t="55439" r="42828" b="31121"/>
          <a:stretch>
            <a:fillRect/>
          </a:stretch>
        </p:blipFill>
        <p:spPr bwMode="auto">
          <a:xfrm>
            <a:off x="0" y="980728"/>
            <a:ext cx="3723166" cy="63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"/>
          <p:cNvSpPr txBox="1">
            <a:spLocks noChangeArrowheads="1"/>
          </p:cNvSpPr>
          <p:nvPr/>
        </p:nvSpPr>
        <p:spPr bwMode="auto">
          <a:xfrm>
            <a:off x="4427984" y="332656"/>
            <a:ext cx="38519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&gt;&gt; E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&lt;&lt;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27984" y="1484784"/>
            <a:ext cx="5076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donc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v 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= v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000" b="1" u="sng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 [</a:t>
            </a:r>
            <a:r>
              <a:rPr lang="fr-FR" sz="2000" b="1" u="sng" dirty="0" err="1">
                <a:latin typeface="Arial" pitchFamily="34" charset="0"/>
                <a:cs typeface="Arial" pitchFamily="34" charset="0"/>
              </a:rPr>
              <a:t>RCl</a:t>
            </a:r>
            <a:r>
              <a:rPr lang="fr-FR" sz="2000" b="1" u="sng" dirty="0">
                <a:latin typeface="Arial" pitchFamily="34" charset="0"/>
                <a:cs typeface="Arial" pitchFamily="34" charset="0"/>
              </a:rPr>
              <a:t>]</a:t>
            </a:r>
            <a:endParaRPr lang="fr-FR" sz="28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79512" y="3933056"/>
            <a:ext cx="61934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Equations différentielles vérifiées par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13220" y="458456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4119126" y="5351182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 animBg="1"/>
      <p:bldP spid="28" grpId="0" animBg="1"/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62413" y="698602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FORM,A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972113" y="48290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5020971" y="900822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092979" y="935547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495840" y="701389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 smtClean="0"/>
          </a:p>
          <a:p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sz="2000" dirty="0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5652120" y="69860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 +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 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171642" y="1443506"/>
            <a:ext cx="1547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#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FORM,B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004048" y="125807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d[B]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5052906" y="1675987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5124914" y="1710712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05069" y="1446293"/>
            <a:ext cx="990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1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 v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</a:t>
            </a:r>
            <a:endParaRPr lang="fr-FR" sz="20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52120" y="1484784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[B] 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79512" y="50530"/>
            <a:ext cx="619349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Equations différentielles vérifiées par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[A]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[B] </a:t>
            </a:r>
            <a:r>
              <a:rPr kumimoji="0" lang="fr-FR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113220" y="70203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sp>
        <p:nvSpPr>
          <p:cNvPr id="45" name="Rectangle 44"/>
          <p:cNvSpPr/>
          <p:nvPr/>
        </p:nvSpPr>
        <p:spPr>
          <a:xfrm>
            <a:off x="4119126" y="1468656"/>
            <a:ext cx="458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endParaRPr lang="fr-FR" sz="2400" dirty="0"/>
          </a:p>
        </p:txBody>
      </p:sp>
      <p:grpSp>
        <p:nvGrpSpPr>
          <p:cNvPr id="56" name="Groupe 55"/>
          <p:cNvGrpSpPr/>
          <p:nvPr/>
        </p:nvGrpSpPr>
        <p:grpSpPr>
          <a:xfrm>
            <a:off x="35496" y="2204864"/>
            <a:ext cx="2820946" cy="4536504"/>
            <a:chOff x="35496" y="2204864"/>
            <a:chExt cx="2820946" cy="4536504"/>
          </a:xfrm>
        </p:grpSpPr>
        <p:grpSp>
          <p:nvGrpSpPr>
            <p:cNvPr id="29" name="Groupe 28"/>
            <p:cNvGrpSpPr/>
            <p:nvPr/>
          </p:nvGrpSpPr>
          <p:grpSpPr>
            <a:xfrm>
              <a:off x="35496" y="2204864"/>
              <a:ext cx="2820946" cy="4536504"/>
              <a:chOff x="166878" y="2204864"/>
              <a:chExt cx="3985623" cy="4536504"/>
            </a:xfrm>
          </p:grpSpPr>
          <p:grpSp>
            <p:nvGrpSpPr>
              <p:cNvPr id="22" name="Groupe 21"/>
              <p:cNvGrpSpPr/>
              <p:nvPr/>
            </p:nvGrpSpPr>
            <p:grpSpPr>
              <a:xfrm>
                <a:off x="166878" y="2204864"/>
                <a:ext cx="3985623" cy="4536504"/>
                <a:chOff x="166878" y="2204864"/>
                <a:chExt cx="3985623" cy="4536504"/>
              </a:xfrm>
            </p:grpSpPr>
            <p:pic>
              <p:nvPicPr>
                <p:cNvPr id="15" name="Image 14"/>
                <p:cNvPicPr/>
                <p:nvPr/>
              </p:nvPicPr>
              <p:blipFill>
                <a:blip r:embed="rId2" cstate="print"/>
                <a:srcRect l="57091" t="30093" r="12517" b="29629"/>
                <a:stretch>
                  <a:fillRect/>
                </a:stretch>
              </p:blipFill>
              <p:spPr bwMode="auto">
                <a:xfrm>
                  <a:off x="251520" y="3455749"/>
                  <a:ext cx="3900981" cy="27095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66879" y="2211322"/>
                  <a:ext cx="3985621" cy="453004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66878" y="2204864"/>
                  <a:ext cx="3985622" cy="41476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d</a:t>
                  </a:r>
                  <a:r>
                    <a:rPr lang="en-US" sz="2200" b="1" dirty="0" smtClean="0"/>
                    <a:t> </a:t>
                  </a:r>
                  <a:r>
                    <a:rPr lang="en-US" sz="2200" b="1" dirty="0"/>
                    <a:t>= </a:t>
                  </a:r>
                  <a:r>
                    <a:rPr lang="en-US" sz="2200" b="1" dirty="0" smtClean="0"/>
                    <a:t>20 s</a:t>
                  </a:r>
                  <a:r>
                    <a:rPr lang="en-US" sz="2200" b="1" baseline="30000" dirty="0" smtClean="0"/>
                    <a:t> – 1</a:t>
                  </a:r>
                  <a:r>
                    <a:rPr lang="en-US" sz="2200" b="1" dirty="0" smtClean="0"/>
                    <a:t>  ;  </a:t>
                  </a:r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i</a:t>
                  </a:r>
                  <a:r>
                    <a:rPr lang="en-US" sz="2200" b="1" dirty="0" smtClean="0"/>
                    <a:t> = 5 s</a:t>
                  </a:r>
                  <a:r>
                    <a:rPr lang="en-US" sz="2200" b="1" baseline="30000" dirty="0" smtClean="0"/>
                    <a:t> – 1</a:t>
                  </a:r>
                </a:p>
                <a:p>
                  <a:r>
                    <a:rPr lang="en-US" sz="2400" b="1" dirty="0" smtClean="0"/>
                    <a:t> </a:t>
                  </a:r>
                </a:p>
                <a:p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179512" y="2618569"/>
                  <a:ext cx="3972989" cy="7384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smtClean="0"/>
                    <a:t>[A]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1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 </a:t>
                  </a:r>
                </a:p>
                <a:p>
                  <a:pPr algn="ctr"/>
                  <a:r>
                    <a:rPr lang="en-US" sz="2200" b="1" dirty="0" smtClean="0"/>
                    <a:t>[B]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0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</a:t>
                  </a:r>
                  <a:endParaRPr lang="fr-FR" sz="2200" dirty="0" smtClean="0"/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817" name="Text Box 1"/>
              <p:cNvSpPr txBox="1">
                <a:spLocks noChangeArrowheads="1"/>
              </p:cNvSpPr>
              <p:nvPr/>
            </p:nvSpPr>
            <p:spPr bwMode="auto">
              <a:xfrm>
                <a:off x="729129" y="6186438"/>
                <a:ext cx="3016421" cy="48292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[B]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/ [A]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= 4</a:t>
                </a:r>
                <a:endParaRPr kumimoji="0" lang="fr-FR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915251" y="3573016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[B](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99592" y="4886083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[A](</a:t>
              </a:r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940152" y="2204864"/>
            <a:ext cx="3180986" cy="4536504"/>
            <a:chOff x="5940152" y="2204864"/>
            <a:chExt cx="3180986" cy="4536504"/>
          </a:xfrm>
        </p:grpSpPr>
        <p:grpSp>
          <p:nvGrpSpPr>
            <p:cNvPr id="46" name="Groupe 45"/>
            <p:cNvGrpSpPr/>
            <p:nvPr/>
          </p:nvGrpSpPr>
          <p:grpSpPr>
            <a:xfrm>
              <a:off x="5940152" y="2204864"/>
              <a:ext cx="3180986" cy="4536504"/>
              <a:chOff x="4716016" y="116632"/>
              <a:chExt cx="4189098" cy="4320479"/>
            </a:xfrm>
          </p:grpSpPr>
          <p:pic>
            <p:nvPicPr>
              <p:cNvPr id="47" name="Image 46"/>
              <p:cNvPicPr/>
              <p:nvPr/>
            </p:nvPicPr>
            <p:blipFill>
              <a:blip r:embed="rId3" cstate="print"/>
              <a:srcRect l="57371" t="30100" r="12415" b="29614"/>
              <a:stretch>
                <a:fillRect/>
              </a:stretch>
            </p:blipFill>
            <p:spPr bwMode="auto">
              <a:xfrm>
                <a:off x="4788024" y="1282476"/>
                <a:ext cx="3977083" cy="26060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8" name="Groupe 7"/>
              <p:cNvGrpSpPr/>
              <p:nvPr/>
            </p:nvGrpSpPr>
            <p:grpSpPr>
              <a:xfrm>
                <a:off x="4716016" y="116632"/>
                <a:ext cx="4189098" cy="4320479"/>
                <a:chOff x="4702624" y="2204864"/>
                <a:chExt cx="4189098" cy="4320479"/>
              </a:xfrm>
            </p:grpSpPr>
            <p:sp>
              <p:nvSpPr>
                <p:cNvPr id="50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02625" y="2211322"/>
                  <a:ext cx="4189097" cy="4314021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1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02624" y="2204864"/>
                  <a:ext cx="4189098" cy="41476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d</a:t>
                  </a:r>
                  <a:r>
                    <a:rPr lang="en-US" sz="2200" b="1" dirty="0" smtClean="0"/>
                    <a:t> </a:t>
                  </a:r>
                  <a:r>
                    <a:rPr lang="en-US" sz="2200" b="1" dirty="0"/>
                    <a:t>= </a:t>
                  </a:r>
                  <a:r>
                    <a:rPr lang="en-US" sz="2200" b="1" dirty="0" smtClean="0"/>
                    <a:t>2 s</a:t>
                  </a:r>
                  <a:r>
                    <a:rPr lang="en-US" sz="2200" b="1" baseline="30000" dirty="0" smtClean="0"/>
                    <a:t> – 1</a:t>
                  </a:r>
                  <a:r>
                    <a:rPr lang="en-US" sz="2200" b="1" dirty="0" smtClean="0"/>
                    <a:t>  ;  </a:t>
                  </a:r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i</a:t>
                  </a:r>
                  <a:r>
                    <a:rPr lang="en-US" sz="2200" b="1" dirty="0" smtClean="0"/>
                    <a:t> = 3 s</a:t>
                  </a:r>
                  <a:r>
                    <a:rPr lang="en-US" sz="2200" b="1" baseline="30000" dirty="0" smtClean="0"/>
                    <a:t> – 1</a:t>
                  </a:r>
                </a:p>
                <a:p>
                  <a:r>
                    <a:rPr lang="en-US" sz="2400" b="1" dirty="0" smtClean="0"/>
                    <a:t> </a:t>
                  </a:r>
                </a:p>
                <a:p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2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5259" y="2618569"/>
                  <a:ext cx="4176463" cy="68356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smtClean="0"/>
                    <a:t>[A]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1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</a:t>
                  </a:r>
                </a:p>
                <a:p>
                  <a:pPr algn="ctr"/>
                  <a:r>
                    <a:rPr lang="en-US" sz="2200" b="1" dirty="0" smtClean="0"/>
                    <a:t>[B]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0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</a:t>
                  </a:r>
                  <a:endParaRPr lang="fr-FR" sz="2200" dirty="0" smtClean="0"/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9" name="Text Box 2"/>
              <p:cNvSpPr txBox="1">
                <a:spLocks noChangeArrowheads="1"/>
              </p:cNvSpPr>
              <p:nvPr/>
            </p:nvSpPr>
            <p:spPr bwMode="auto">
              <a:xfrm>
                <a:off x="5065267" y="3888479"/>
                <a:ext cx="3603488" cy="4716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[B]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/ [A]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= 0,67</a:t>
                </a:r>
                <a:endParaRPr kumimoji="0" lang="fr-FR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6804248" y="5085184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[B](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36296" y="3933056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[A](</a:t>
              </a:r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2915816" y="2204864"/>
            <a:ext cx="2952328" cy="4536504"/>
            <a:chOff x="2915816" y="2204864"/>
            <a:chExt cx="2952328" cy="4536504"/>
          </a:xfrm>
        </p:grpSpPr>
        <p:grpSp>
          <p:nvGrpSpPr>
            <p:cNvPr id="30" name="Groupe 29"/>
            <p:cNvGrpSpPr/>
            <p:nvPr/>
          </p:nvGrpSpPr>
          <p:grpSpPr>
            <a:xfrm>
              <a:off x="2915816" y="2204864"/>
              <a:ext cx="2952328" cy="4536504"/>
              <a:chOff x="4702624" y="2204864"/>
              <a:chExt cx="4189098" cy="4536504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4702624" y="2204864"/>
                <a:ext cx="4189098" cy="4536504"/>
                <a:chOff x="4702624" y="2204864"/>
                <a:chExt cx="4189098" cy="4536504"/>
              </a:xfrm>
            </p:grpSpPr>
            <p:pic>
              <p:nvPicPr>
                <p:cNvPr id="16" name="Image 15"/>
                <p:cNvPicPr/>
                <p:nvPr/>
              </p:nvPicPr>
              <p:blipFill>
                <a:blip r:embed="rId4" cstate="print"/>
                <a:srcRect l="56919" t="29938" r="12169" b="29784"/>
                <a:stretch>
                  <a:fillRect/>
                </a:stretch>
              </p:blipFill>
              <p:spPr bwMode="auto">
                <a:xfrm>
                  <a:off x="4716016" y="3429001"/>
                  <a:ext cx="4175706" cy="27363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5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02625" y="2211322"/>
                  <a:ext cx="4189097" cy="4530046"/>
                </a:xfrm>
                <a:prstGeom prst="rect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02624" y="2204864"/>
                  <a:ext cx="4189098" cy="414766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d</a:t>
                  </a:r>
                  <a:r>
                    <a:rPr lang="en-US" sz="2200" b="1" dirty="0" smtClean="0"/>
                    <a:t> </a:t>
                  </a:r>
                  <a:r>
                    <a:rPr lang="en-US" sz="2200" b="1" dirty="0"/>
                    <a:t>= </a:t>
                  </a:r>
                  <a:r>
                    <a:rPr lang="en-US" sz="2200" b="1" dirty="0" smtClean="0"/>
                    <a:t>5 s</a:t>
                  </a:r>
                  <a:r>
                    <a:rPr lang="en-US" sz="2200" b="1" baseline="30000" dirty="0" smtClean="0"/>
                    <a:t> – 1</a:t>
                  </a:r>
                  <a:r>
                    <a:rPr lang="en-US" sz="2200" b="1" dirty="0" smtClean="0"/>
                    <a:t>  ;  </a:t>
                  </a:r>
                  <a:r>
                    <a:rPr lang="en-US" sz="2200" b="1" dirty="0" err="1" smtClean="0"/>
                    <a:t>k</a:t>
                  </a:r>
                  <a:r>
                    <a:rPr lang="en-US" sz="2200" b="1" baseline="-25000" dirty="0" err="1" smtClean="0"/>
                    <a:t>i</a:t>
                  </a:r>
                  <a:r>
                    <a:rPr lang="en-US" sz="2200" b="1" dirty="0" smtClean="0"/>
                    <a:t> = 5 s</a:t>
                  </a:r>
                  <a:r>
                    <a:rPr lang="en-US" sz="2200" b="1" baseline="30000" dirty="0" smtClean="0"/>
                    <a:t> – 1</a:t>
                  </a:r>
                </a:p>
                <a:p>
                  <a:r>
                    <a:rPr lang="en-US" sz="2400" b="1" dirty="0" smtClean="0"/>
                    <a:t> </a:t>
                  </a:r>
                </a:p>
                <a:p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27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4715258" y="2618568"/>
                  <a:ext cx="4176464" cy="73842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200" b="1" dirty="0" smtClean="0"/>
                    <a:t>[A]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1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 </a:t>
                  </a:r>
                </a:p>
                <a:p>
                  <a:pPr algn="ctr"/>
                  <a:r>
                    <a:rPr lang="en-US" sz="2200" b="1" dirty="0" smtClean="0"/>
                    <a:t>[B]</a:t>
                  </a:r>
                  <a:r>
                    <a:rPr lang="en-US" sz="2200" b="1" baseline="-25000" dirty="0" smtClean="0"/>
                    <a:t>0</a:t>
                  </a:r>
                  <a:r>
                    <a:rPr lang="en-US" sz="2200" b="1" dirty="0" smtClean="0"/>
                    <a:t> = 0 </a:t>
                  </a:r>
                  <a:r>
                    <a:rPr lang="en-US" sz="2200" b="1" dirty="0" err="1" smtClean="0"/>
                    <a:t>mol.L</a:t>
                  </a:r>
                  <a:r>
                    <a:rPr lang="en-US" sz="2200" b="1" baseline="30000" dirty="0" smtClean="0"/>
                    <a:t>–</a:t>
                  </a:r>
                  <a:r>
                    <a:rPr lang="en-US" sz="1200" b="1" baseline="30000" dirty="0" smtClean="0"/>
                    <a:t> </a:t>
                  </a:r>
                  <a:r>
                    <a:rPr lang="en-US" sz="2200" b="1" baseline="30000" dirty="0" smtClean="0"/>
                    <a:t>1</a:t>
                  </a:r>
                  <a:endParaRPr lang="fr-FR" sz="2200" dirty="0" smtClean="0"/>
                </a:p>
                <a:p>
                  <a:pPr marL="457200" marR="0" lvl="1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818" name="Text Box 2"/>
              <p:cNvSpPr txBox="1">
                <a:spLocks noChangeArrowheads="1"/>
              </p:cNvSpPr>
              <p:nvPr/>
            </p:nvSpPr>
            <p:spPr bwMode="auto">
              <a:xfrm>
                <a:off x="5315663" y="6197669"/>
                <a:ext cx="3167367" cy="47169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[B]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/ [A]</a:t>
                </a:r>
                <a:r>
                  <a:rPr kumimoji="0" lang="fr-FR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F</a:t>
                </a:r>
                <a:r>
                  <a:rPr kumimoji="0" lang="fr-FR" sz="2400" b="1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Arial" pitchFamily="34" charset="0"/>
                    <a:cs typeface="Arial" pitchFamily="34" charset="0"/>
                  </a:rPr>
                  <a:t> = 1</a:t>
                </a:r>
                <a:endParaRPr kumimoji="0" lang="fr-FR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3491880" y="5157192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[B](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491880" y="3717032"/>
              <a:ext cx="9204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[A](</a:t>
              </a:r>
              <a:r>
                <a:rPr lang="fr-FR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t)</a:t>
              </a:r>
              <a:endParaRPr lang="fr-FR" sz="2400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41921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Les actes </a:t>
            </a:r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élémentaires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44441" y="404664"/>
            <a:ext cx="296267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Définition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83671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51520" y="871437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ACTE ELEMENTAIRE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réaction dont l’équation chimique traduit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réalité microscopique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modification ayant effectivement lieu en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une seule étape à l’échelle moléculaire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39552" y="1916832"/>
            <a:ext cx="8460432" cy="1938992"/>
            <a:chOff x="539552" y="2060848"/>
            <a:chExt cx="8460432" cy="1938992"/>
          </a:xfrm>
        </p:grpSpPr>
        <p:sp>
          <p:nvSpPr>
            <p:cNvPr id="12" name="Rectangle 11"/>
            <p:cNvSpPr/>
            <p:nvPr/>
          </p:nvSpPr>
          <p:spPr>
            <a:xfrm>
              <a:off x="5004048" y="2204864"/>
              <a:ext cx="345638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7704" y="2924944"/>
              <a:ext cx="532859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539552" y="2060848"/>
              <a:ext cx="8460432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ne doit </a:t>
              </a:r>
              <a:r>
                <a:rPr kumimoji="0" lang="fr-FR" sz="24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faire intervenir qu’un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petit nombre de molécules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 une, deux ou trois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- elle doit </a:t>
              </a:r>
              <a:r>
                <a:rPr kumimoji="0" lang="fr-FR" sz="2400" b="1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modifier un nombre restreint de liaisons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(en pratique, rupture d’une ou deux liaisons et/ou formation d’une ou deux liaisons au maximum)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8610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5536" y="5805264"/>
            <a:ext cx="42484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 possible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60033" y="5589240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80528" y="450912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+ 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pic>
        <p:nvPicPr>
          <p:cNvPr id="26" name="Image 2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4869160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869160"/>
            <a:ext cx="910579" cy="53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013176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869160"/>
            <a:ext cx="989620" cy="72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941168"/>
            <a:ext cx="989620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31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720080" cy="4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5229200"/>
            <a:ext cx="720080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4941168"/>
            <a:ext cx="721847" cy="39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2267744" y="5157192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7380312" y="5022193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endParaRPr lang="fr-FR" dirty="0"/>
          </a:p>
        </p:txBody>
      </p:sp>
      <p:pic>
        <p:nvPicPr>
          <p:cNvPr id="37" name="Image 3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0392" y="5445224"/>
            <a:ext cx="926391" cy="56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Connecteur droit 38"/>
          <p:cNvCxnSpPr/>
          <p:nvPr/>
        </p:nvCxnSpPr>
        <p:spPr>
          <a:xfrm>
            <a:off x="4644008" y="4509120"/>
            <a:ext cx="0" cy="2276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50" grpId="0" animBg="1"/>
      <p:bldP spid="2051" grpId="0"/>
      <p:bldP spid="2053" grpId="0"/>
      <p:bldP spid="2054" grpId="0"/>
      <p:bldP spid="2055" grpId="0"/>
      <p:bldP spid="2057" grpId="0"/>
      <p:bldP spid="35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3188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établir une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rela-tion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entre la vitesse des actes élémentaires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AB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BA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final.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547664" y="546325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596522" y="5881173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668530" y="5915898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059832" y="5661248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5607274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95736" y="5679282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77608" y="6053226"/>
            <a:ext cx="4502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grpSp>
        <p:nvGrpSpPr>
          <p:cNvPr id="31" name="Groupe 30"/>
          <p:cNvGrpSpPr/>
          <p:nvPr/>
        </p:nvGrpSpPr>
        <p:grpSpPr>
          <a:xfrm>
            <a:off x="2555776" y="4869160"/>
            <a:ext cx="3672408" cy="914305"/>
            <a:chOff x="2843808" y="4880506"/>
            <a:chExt cx="3456384" cy="914305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843808" y="4880506"/>
              <a:ext cx="7920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d[A]</a:t>
              </a:r>
              <a:endPara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2892666" y="5331472"/>
              <a:ext cx="576064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964674" y="5333146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dt</a:t>
              </a:r>
              <a:endPara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491880" y="5071051"/>
              <a:ext cx="2808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= 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– </a:t>
              </a: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400" b="1" baseline="-25000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A]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+ </a:t>
              </a: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400" b="1" baseline="-25000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i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 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043608" y="6241504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dirty="0"/>
          </a:p>
        </p:txBody>
      </p:sp>
      <p:grpSp>
        <p:nvGrpSpPr>
          <p:cNvPr id="33" name="Groupe 32"/>
          <p:cNvGrpSpPr/>
          <p:nvPr/>
        </p:nvGrpSpPr>
        <p:grpSpPr>
          <a:xfrm>
            <a:off x="35496" y="44624"/>
            <a:ext cx="2820946" cy="4248472"/>
            <a:chOff x="166878" y="2204864"/>
            <a:chExt cx="3985623" cy="4248472"/>
          </a:xfrm>
        </p:grpSpPr>
        <p:grpSp>
          <p:nvGrpSpPr>
            <p:cNvPr id="34" name="Groupe 21"/>
            <p:cNvGrpSpPr/>
            <p:nvPr/>
          </p:nvGrpSpPr>
          <p:grpSpPr>
            <a:xfrm>
              <a:off x="166878" y="2204864"/>
              <a:ext cx="3985623" cy="4248472"/>
              <a:chOff x="166878" y="2204864"/>
              <a:chExt cx="3985623" cy="4248472"/>
            </a:xfrm>
          </p:grpSpPr>
          <p:pic>
            <p:nvPicPr>
              <p:cNvPr id="36" name="Image 35"/>
              <p:cNvPicPr/>
              <p:nvPr/>
            </p:nvPicPr>
            <p:blipFill>
              <a:blip r:embed="rId2" cstate="print"/>
              <a:srcRect l="57091" t="30093" r="12517" b="29629"/>
              <a:stretch>
                <a:fillRect/>
              </a:stretch>
            </p:blipFill>
            <p:spPr bwMode="auto">
              <a:xfrm>
                <a:off x="251520" y="3455749"/>
                <a:ext cx="3900981" cy="24215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166879" y="2211322"/>
                <a:ext cx="3985622" cy="424201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166878" y="2204864"/>
                <a:ext cx="3985622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20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9" name="Text Box 2"/>
              <p:cNvSpPr txBox="1">
                <a:spLocks noChangeArrowheads="1"/>
              </p:cNvSpPr>
              <p:nvPr/>
            </p:nvSpPr>
            <p:spPr bwMode="auto">
              <a:xfrm>
                <a:off x="179512" y="2618569"/>
                <a:ext cx="3972989" cy="73842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</a:p>
              <a:p>
                <a:pPr algn="ctr"/>
                <a:r>
                  <a:rPr lang="en-US" sz="2200" b="1" dirty="0" smtClean="0"/>
                  <a:t>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35" name="Text Box 1"/>
            <p:cNvSpPr txBox="1">
              <a:spLocks noChangeArrowheads="1"/>
            </p:cNvSpPr>
            <p:nvPr/>
          </p:nvSpPr>
          <p:spPr bwMode="auto">
            <a:xfrm>
              <a:off x="777305" y="5877272"/>
              <a:ext cx="3016421" cy="48292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4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2915816" y="44624"/>
            <a:ext cx="2952328" cy="4248472"/>
            <a:chOff x="4702624" y="2204864"/>
            <a:chExt cx="4189098" cy="4248472"/>
          </a:xfrm>
        </p:grpSpPr>
        <p:grpSp>
          <p:nvGrpSpPr>
            <p:cNvPr id="41" name="Groupe 27"/>
            <p:cNvGrpSpPr/>
            <p:nvPr/>
          </p:nvGrpSpPr>
          <p:grpSpPr>
            <a:xfrm>
              <a:off x="4702624" y="2204864"/>
              <a:ext cx="4189098" cy="4248472"/>
              <a:chOff x="4702624" y="2204864"/>
              <a:chExt cx="4189098" cy="4248472"/>
            </a:xfrm>
          </p:grpSpPr>
          <p:pic>
            <p:nvPicPr>
              <p:cNvPr id="43" name="Image 42"/>
              <p:cNvPicPr/>
              <p:nvPr/>
            </p:nvPicPr>
            <p:blipFill>
              <a:blip r:embed="rId3" cstate="print"/>
              <a:srcRect l="56919" t="29938" r="12169" b="29784"/>
              <a:stretch>
                <a:fillRect/>
              </a:stretch>
            </p:blipFill>
            <p:spPr bwMode="auto">
              <a:xfrm>
                <a:off x="4716016" y="3429001"/>
                <a:ext cx="4175706" cy="2448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242014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5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5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46" name="Text Box 2"/>
              <p:cNvSpPr txBox="1">
                <a:spLocks noChangeArrowheads="1"/>
              </p:cNvSpPr>
              <p:nvPr/>
            </p:nvSpPr>
            <p:spPr bwMode="auto">
              <a:xfrm>
                <a:off x="4715258" y="2618568"/>
                <a:ext cx="4176464" cy="738423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 </a:t>
                </a:r>
              </a:p>
              <a:p>
                <a:pPr algn="ctr"/>
                <a:r>
                  <a:rPr lang="en-US" sz="2200" b="1" dirty="0" smtClean="0"/>
                  <a:t>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5315663" y="5877272"/>
              <a:ext cx="3167367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1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940152" y="44624"/>
            <a:ext cx="3180986" cy="4248472"/>
            <a:chOff x="4716016" y="116632"/>
            <a:chExt cx="4189098" cy="4046163"/>
          </a:xfrm>
        </p:grpSpPr>
        <p:pic>
          <p:nvPicPr>
            <p:cNvPr id="48" name="Image 47"/>
            <p:cNvPicPr/>
            <p:nvPr/>
          </p:nvPicPr>
          <p:blipFill>
            <a:blip r:embed="rId4" cstate="print"/>
            <a:srcRect l="57371" t="30100" r="12415" b="29614"/>
            <a:stretch>
              <a:fillRect/>
            </a:stretch>
          </p:blipFill>
          <p:spPr bwMode="auto">
            <a:xfrm>
              <a:off x="4788024" y="1282476"/>
              <a:ext cx="3977083" cy="233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e 7"/>
            <p:cNvGrpSpPr/>
            <p:nvPr/>
          </p:nvGrpSpPr>
          <p:grpSpPr>
            <a:xfrm>
              <a:off x="4716016" y="116632"/>
              <a:ext cx="4189098" cy="4046163"/>
              <a:chOff x="4702624" y="2204864"/>
              <a:chExt cx="4189098" cy="4046163"/>
            </a:xfrm>
          </p:grpSpPr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4702625" y="2211322"/>
                <a:ext cx="4189097" cy="4039705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2" name="Text Box 2"/>
              <p:cNvSpPr txBox="1">
                <a:spLocks noChangeArrowheads="1"/>
              </p:cNvSpPr>
              <p:nvPr/>
            </p:nvSpPr>
            <p:spPr bwMode="auto">
              <a:xfrm>
                <a:off x="4702624" y="2204864"/>
                <a:ext cx="4189098" cy="414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d</a:t>
                </a:r>
                <a:r>
                  <a:rPr lang="en-US" sz="2200" b="1" dirty="0" smtClean="0"/>
                  <a:t> </a:t>
                </a:r>
                <a:r>
                  <a:rPr lang="en-US" sz="2200" b="1" dirty="0"/>
                  <a:t>= </a:t>
                </a:r>
                <a:r>
                  <a:rPr lang="en-US" sz="2200" b="1" dirty="0" smtClean="0"/>
                  <a:t>2 s</a:t>
                </a:r>
                <a:r>
                  <a:rPr lang="en-US" sz="2200" b="1" baseline="30000" dirty="0" smtClean="0"/>
                  <a:t> – 1</a:t>
                </a:r>
                <a:r>
                  <a:rPr lang="en-US" sz="2200" b="1" dirty="0" smtClean="0"/>
                  <a:t>  ;  </a:t>
                </a:r>
                <a:r>
                  <a:rPr lang="en-US" sz="2200" b="1" dirty="0" err="1" smtClean="0"/>
                  <a:t>k</a:t>
                </a:r>
                <a:r>
                  <a:rPr lang="en-US" sz="2200" b="1" baseline="-25000" dirty="0" err="1" smtClean="0"/>
                  <a:t>i</a:t>
                </a:r>
                <a:r>
                  <a:rPr lang="en-US" sz="2200" b="1" dirty="0" smtClean="0"/>
                  <a:t> = 3 s</a:t>
                </a:r>
                <a:r>
                  <a:rPr lang="en-US" sz="2200" b="1" baseline="30000" dirty="0" smtClean="0"/>
                  <a:t> – 1</a:t>
                </a:r>
              </a:p>
              <a:p>
                <a:r>
                  <a:rPr lang="en-US" sz="2400" b="1" dirty="0" smtClean="0"/>
                  <a:t> </a:t>
                </a:r>
              </a:p>
              <a:p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3" name="Text Box 2"/>
              <p:cNvSpPr txBox="1">
                <a:spLocks noChangeArrowheads="1"/>
              </p:cNvSpPr>
              <p:nvPr/>
            </p:nvSpPr>
            <p:spPr bwMode="auto">
              <a:xfrm>
                <a:off x="4715259" y="2618569"/>
                <a:ext cx="4176463" cy="68356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200" b="1" dirty="0" smtClean="0"/>
                  <a:t>[A]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1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</a:p>
              <a:p>
                <a:pPr algn="ctr"/>
                <a:r>
                  <a:rPr lang="en-US" sz="2200" b="1" dirty="0" smtClean="0"/>
                  <a:t>[B]</a:t>
                </a:r>
                <a:r>
                  <a:rPr lang="en-US" sz="2200" b="1" baseline="-25000" dirty="0" smtClean="0"/>
                  <a:t>0</a:t>
                </a:r>
                <a:r>
                  <a:rPr lang="en-US" sz="2200" b="1" dirty="0" smtClean="0"/>
                  <a:t> = 0 </a:t>
                </a:r>
                <a:r>
                  <a:rPr lang="en-US" sz="2200" b="1" dirty="0" err="1" smtClean="0"/>
                  <a:t>mol.L</a:t>
                </a:r>
                <a:r>
                  <a:rPr lang="en-US" sz="2200" b="1" baseline="30000" dirty="0" smtClean="0"/>
                  <a:t>–</a:t>
                </a:r>
                <a:r>
                  <a:rPr lang="en-US" sz="1200" b="1" baseline="30000" dirty="0" smtClean="0"/>
                  <a:t> </a:t>
                </a:r>
                <a:r>
                  <a:rPr lang="en-US" sz="2200" b="1" baseline="30000" dirty="0" smtClean="0"/>
                  <a:t>1</a:t>
                </a:r>
                <a:endParaRPr lang="fr-FR" sz="2200" dirty="0" smtClean="0"/>
              </a:p>
              <a:p>
                <a:pPr marL="457200" marR="0" lvl="1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fr-FR" sz="1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</p:grpSp>
        <p:sp>
          <p:nvSpPr>
            <p:cNvPr id="50" name="Text Box 2"/>
            <p:cNvSpPr txBox="1">
              <a:spLocks noChangeArrowheads="1"/>
            </p:cNvSpPr>
            <p:nvPr/>
          </p:nvSpPr>
          <p:spPr bwMode="auto">
            <a:xfrm>
              <a:off x="5095331" y="3614163"/>
              <a:ext cx="3603488" cy="4716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[B]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/ [A]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0,67</a:t>
              </a:r>
              <a:endPara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915251" y="1412776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3491880" y="2780928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/>
          </a:p>
        </p:txBody>
      </p:sp>
      <p:sp>
        <p:nvSpPr>
          <p:cNvPr id="56" name="Rectangle 55"/>
          <p:cNvSpPr/>
          <p:nvPr/>
        </p:nvSpPr>
        <p:spPr>
          <a:xfrm>
            <a:off x="7308304" y="256490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[B](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/>
          </a:p>
        </p:txBody>
      </p:sp>
      <p:sp>
        <p:nvSpPr>
          <p:cNvPr id="57" name="Rectangle 56"/>
          <p:cNvSpPr/>
          <p:nvPr/>
        </p:nvSpPr>
        <p:spPr>
          <a:xfrm>
            <a:off x="899592" y="2564904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[A](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380312" y="1700808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[A](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491880" y="1556792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[A](</a:t>
            </a:r>
            <a:r>
              <a:rPr lang="fr-F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t)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915816" y="6457890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vitesse (acte 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B)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vitesse (acte 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A)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22" grpId="0"/>
      <p:bldP spid="24" grpId="0"/>
      <p:bldP spid="32" grpId="0"/>
      <p:bldP spid="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72008" y="2647929"/>
            <a:ext cx="8964488" cy="3240360"/>
            <a:chOff x="72008" y="2647929"/>
            <a:chExt cx="8964488" cy="3240360"/>
          </a:xfrm>
        </p:grpSpPr>
        <p:sp>
          <p:nvSpPr>
            <p:cNvPr id="1026" name="Text Box 2"/>
            <p:cNvSpPr txBox="1">
              <a:spLocks noChangeArrowheads="1"/>
            </p:cNvSpPr>
            <p:nvPr/>
          </p:nvSpPr>
          <p:spPr bwMode="auto">
            <a:xfrm>
              <a:off x="72008" y="2647929"/>
              <a:ext cx="8964488" cy="32403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2000" b="1" i="1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CONCLUSION : Approximation du Pré-Equilibre Rapide (AEPR)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</a:t>
              </a: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Soit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cs typeface="Arial" pitchFamily="34" charset="0"/>
                </a:rPr>
                <a:t>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cs typeface="Arial" pitchFamily="34" charset="0"/>
                  <a:sym typeface="Wingdings 3"/>
                </a:rPr>
                <a:t>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r>
                <a:rPr lang="fr-FR" sz="2400" dirty="0" smtClean="0">
                  <a:latin typeface="Calibri" pitchFamily="34" charset="0"/>
                  <a:cs typeface="Arial" pitchFamily="34" charset="0"/>
                </a:rPr>
                <a:t>un acte élémentaire renversable précédant un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autre acte élémentaire 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  <a:sym typeface="Wingdings 3" pitchFamily="18" charset="2"/>
                </a:rPr>
                <a:t>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C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   de constante de vitesse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, </a:t>
              </a:r>
            </a:p>
            <a:p>
              <a:pPr lvl="0" algn="just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on dit que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cs typeface="Arial" pitchFamily="34" charset="0"/>
                </a:rPr>
                <a:t> </a:t>
              </a:r>
              <a:r>
                <a:rPr lang="fr-FR" sz="2400" b="1" dirty="0" smtClean="0">
                  <a:latin typeface="Symbol" pitchFamily="18" charset="2"/>
                  <a:cs typeface="Arial" pitchFamily="34" charset="0"/>
                  <a:sym typeface="Wingdings 3"/>
                </a:rPr>
                <a:t>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B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est un </a:t>
              </a:r>
              <a:r>
                <a:rPr kumimoji="0" lang="fr-FR" sz="2800" b="1" i="1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Pré-Equilibre Rapide</a:t>
              </a:r>
              <a:r>
                <a:rPr kumimoji="0" lang="fr-FR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 </a:t>
              </a: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r>
                <a:rPr kumimoji="0" lang="fr-FR" sz="28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et </a:t>
              </a:r>
              <a:r>
                <a:rPr kumimoji="0" lang="fr-FR" sz="28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k</a:t>
              </a:r>
              <a:r>
                <a:rPr kumimoji="0" lang="fr-FR" sz="28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r>
                <a:rPr kumimoji="0" lang="fr-FR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&gt;&gt; k</a:t>
              </a:r>
              <a:r>
                <a:rPr kumimoji="0" lang="fr-FR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6" name="Image 5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96336" y="2719937"/>
              <a:ext cx="136815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96543" y="4741272"/>
            <a:ext cx="60867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Après une courte durée, l’équilibre est atteint : 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chaque instant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élémen-taires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relation 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.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6444208" y="4653136"/>
            <a:ext cx="2448272" cy="1080120"/>
            <a:chOff x="5724128" y="5301208"/>
            <a:chExt cx="3096344" cy="1224136"/>
          </a:xfrm>
        </p:grpSpPr>
        <p:sp>
          <p:nvSpPr>
            <p:cNvPr id="33" name="Rectangle 32"/>
            <p:cNvSpPr/>
            <p:nvPr/>
          </p:nvSpPr>
          <p:spPr>
            <a:xfrm>
              <a:off x="5868144" y="5373216"/>
              <a:ext cx="2808312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724128" y="5301208"/>
              <a:ext cx="3096344" cy="122413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300192" y="466838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6012160" y="520205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0" y="-463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En raisonnant sur une des équations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différentielles, établir une 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rela-tion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entre la vitesse des actes élémentaires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AB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et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BA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dans l’état final.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47664" y="109815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d[A]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cxnSp>
        <p:nvCxnSpPr>
          <p:cNvPr id="43" name="Connecteur droit 42"/>
          <p:cNvCxnSpPr/>
          <p:nvPr/>
        </p:nvCxnSpPr>
        <p:spPr>
          <a:xfrm>
            <a:off x="1596522" y="1516069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668530" y="1550794"/>
            <a:ext cx="7920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dt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059832" y="1296144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    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+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[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B]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= 0</a:t>
            </a:r>
            <a:endParaRPr lang="fr-F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0" y="1242170"/>
            <a:ext cx="16196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l’équilibre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2195736" y="1314178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= 0</a:t>
            </a:r>
            <a:endParaRPr lang="fr-FR" sz="2000" b="1" dirty="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877608" y="1688122"/>
            <a:ext cx="4502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=   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b="1" dirty="0"/>
          </a:p>
        </p:txBody>
      </p:sp>
      <p:grpSp>
        <p:nvGrpSpPr>
          <p:cNvPr id="49" name="Groupe 48"/>
          <p:cNvGrpSpPr/>
          <p:nvPr/>
        </p:nvGrpSpPr>
        <p:grpSpPr>
          <a:xfrm>
            <a:off x="2555776" y="504056"/>
            <a:ext cx="3672408" cy="914305"/>
            <a:chOff x="2843808" y="4880506"/>
            <a:chExt cx="3456384" cy="914305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843808" y="4880506"/>
              <a:ext cx="79208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d[A]</a:t>
              </a:r>
              <a:endPara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cxnSp>
          <p:nvCxnSpPr>
            <p:cNvPr id="51" name="Connecteur droit 50"/>
            <p:cNvCxnSpPr/>
            <p:nvPr/>
          </p:nvCxnSpPr>
          <p:spPr>
            <a:xfrm>
              <a:off x="2892666" y="5331472"/>
              <a:ext cx="576064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964674" y="5333146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dt</a:t>
              </a:r>
              <a:endParaRPr lang="fr-FR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3491880" y="5071051"/>
              <a:ext cx="28083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fr-FR" sz="2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= 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– </a:t>
              </a: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400" b="1" baseline="-25000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d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A]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+ </a:t>
              </a:r>
              <a:r>
                <a:rPr lang="fr-FR" sz="2400" b="1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k</a:t>
              </a:r>
              <a:r>
                <a:rPr lang="fr-FR" sz="2400" b="1" baseline="-25000" dirty="0" err="1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i</a:t>
              </a:r>
              <a:r>
                <a:rPr lang="fr-FR" sz="2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fr-FR" sz="2400" b="1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[B] 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043608" y="1876400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car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[A] =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Cte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fr-FR" dirty="0"/>
          </a:p>
        </p:txBody>
      </p:sp>
      <p:sp>
        <p:nvSpPr>
          <p:cNvPr id="55" name="Rectangle 54"/>
          <p:cNvSpPr/>
          <p:nvPr/>
        </p:nvSpPr>
        <p:spPr>
          <a:xfrm>
            <a:off x="2915816" y="2092786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vitesse (acte A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B)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vitesse (acte B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A)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-36512" y="594928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constante d’équilibre thermodynamique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K°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l’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équili-bre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des constantes de vitesse </a:t>
            </a:r>
            <a:r>
              <a:rPr kumimoji="0" lang="fr-FR" sz="20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5" grpId="0"/>
      <p:bldP spid="36" grpId="0"/>
      <p:bldP spid="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2008" y="44624"/>
            <a:ext cx="8964488" cy="288032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CONCLUSION : Approximation du Pré-Equilibre Rapide (AEPR)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Si un acte élémentaire renversable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précède un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autre acte élémentaire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sym typeface="Wingdings 3" pitchFamily="18" charset="2"/>
              </a:rPr>
              <a:t>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C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 de constante de vitesse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lvl="0" algn="just" fontAlgn="base">
              <a:spcBef>
                <a:spcPct val="0"/>
              </a:spcBef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on dit que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 </a:t>
            </a:r>
            <a:r>
              <a:rPr lang="fr-FR" sz="24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est un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Pré-Equilibre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si :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et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&gt;&gt;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18285" t="20532" r="64682" b="54768"/>
          <a:stretch>
            <a:fillRect/>
          </a:stretch>
        </p:blipFill>
        <p:spPr bwMode="auto">
          <a:xfrm>
            <a:off x="7596336" y="116633"/>
            <a:ext cx="1389454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9450" y="1772816"/>
            <a:ext cx="6158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Après une courte durée, l’équilibre est atteint : à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chaque instant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les vitesses des 2 actes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élémen-taires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opposés sont égales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on a la relation :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7544" y="5445224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81128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04032" y="5013176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200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3688" y="6351711"/>
            <a:ext cx="576064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348576" y="1761799"/>
            <a:ext cx="2520280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217260" y="177457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direct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= 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indirect</a:t>
            </a:r>
            <a:endParaRPr lang="fr-FR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5929228" y="2308246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sz="24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[A] =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[B]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67544" y="3778818"/>
            <a:ext cx="260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 définition,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K° =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sp>
        <p:nvSpPr>
          <p:cNvPr id="14" name="Rectangle 13"/>
          <p:cNvSpPr/>
          <p:nvPr/>
        </p:nvSpPr>
        <p:spPr>
          <a:xfrm>
            <a:off x="2915816" y="3499294"/>
            <a:ext cx="82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[B]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915816" y="3994842"/>
            <a:ext cx="72008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928516" y="4032942"/>
            <a:ext cx="737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[A]</a:t>
            </a:r>
            <a:r>
              <a:rPr lang="fr-FR" sz="24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3746004" y="377265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4209630" y="4016081"/>
            <a:ext cx="57606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28852" y="351853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4294338" y="4035288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sz="20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6512" y="291472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Exprimer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la constante d’équilibre thermodynamique 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K°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l’</a:t>
            </a:r>
            <a:r>
              <a:rPr kumimoji="0" lang="fr-FR" sz="2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équili-bre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A</a:t>
            </a:r>
            <a:r>
              <a:rPr lang="fr-FR" sz="20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lang="fr-FR" sz="2000" b="1" dirty="0" smtClean="0">
                <a:latin typeface="Symbol" pitchFamily="18" charset="2"/>
                <a:cs typeface="Arial" pitchFamily="34" charset="0"/>
                <a:sym typeface="Wingdings 3"/>
              </a:rPr>
              <a:t></a:t>
            </a:r>
            <a:r>
              <a:rPr lang="fr-FR" sz="2000" b="1" dirty="0" smtClean="0">
                <a:latin typeface="Calibri" pitchFamily="34" charset="0"/>
                <a:cs typeface="Arial" pitchFamily="34" charset="0"/>
              </a:rPr>
              <a:t> B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en fonction des constantes de vitesse </a:t>
            </a:r>
            <a:r>
              <a:rPr kumimoji="0" lang="fr-FR" sz="20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</a:t>
            </a:r>
            <a:r>
              <a:rPr kumimoji="0" lang="fr-FR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</a:t>
            </a:r>
            <a:r>
              <a:rPr kumimoji="0" lang="fr-FR" sz="20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k</a:t>
            </a:r>
            <a:r>
              <a:rPr kumimoji="0" lang="fr-FR" sz="2000" b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i</a:t>
            </a:r>
            <a:r>
              <a:rPr kumimoji="0" lang="fr-F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 animBg="1"/>
      <p:bldP spid="12" grpId="0"/>
      <p:bldP spid="14" grpId="0"/>
      <p:bldP spid="16" grpId="0"/>
      <p:bldP spid="17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/>
          <a:srcRect t="60819" b="22836"/>
          <a:stretch>
            <a:fillRect/>
          </a:stretch>
        </p:blipFill>
        <p:spPr bwMode="auto">
          <a:xfrm>
            <a:off x="899592" y="4425537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67544" y="692696"/>
            <a:ext cx="81724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Catalyseur</a:t>
            </a:r>
            <a:r>
              <a:rPr lang="fr-FR" sz="2400" dirty="0" smtClean="0"/>
              <a:t> = espèce </a:t>
            </a:r>
            <a:r>
              <a:rPr lang="fr-FR" sz="2400" dirty="0"/>
              <a:t>chimique qui </a:t>
            </a:r>
            <a:r>
              <a:rPr lang="fr-FR" sz="2400" b="1" i="1" dirty="0">
                <a:solidFill>
                  <a:srgbClr val="FF0000"/>
                </a:solidFill>
              </a:rPr>
              <a:t>augmente la vitesse d’une réaction chimique sans en modifier l’état d’équilibre final</a:t>
            </a:r>
            <a:r>
              <a:rPr lang="fr-FR" sz="2400" dirty="0"/>
              <a:t>. </a:t>
            </a:r>
            <a:endParaRPr lang="fr-FR" sz="2400" dirty="0" smtClean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260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III- </a:t>
            </a:r>
            <a:r>
              <a:rPr lang="fr-FR" sz="24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La catalyse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032" y="332656"/>
            <a:ext cx="509787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Définitions 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et propriétés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599183"/>
            <a:ext cx="813690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solidFill>
                  <a:prstClr val="black"/>
                </a:solidFill>
              </a:rPr>
              <a:t>N’apparaît pas dans l’équation chimique</a:t>
            </a:r>
            <a:endParaRPr lang="fr-FR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8609" r="28867" b="79167"/>
          <a:stretch>
            <a:fillRect/>
          </a:stretch>
        </p:blipFill>
        <p:spPr bwMode="auto">
          <a:xfrm>
            <a:off x="899592" y="2708920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3043"/>
          <a:stretch>
            <a:fillRect/>
          </a:stretch>
        </p:blipFill>
        <p:spPr bwMode="auto">
          <a:xfrm>
            <a:off x="971600" y="3645024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b="87741"/>
          <a:stretch>
            <a:fillRect/>
          </a:stretch>
        </p:blipFill>
        <p:spPr bwMode="auto">
          <a:xfrm>
            <a:off x="107504" y="4005064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/>
          <a:srcRect b="84397"/>
          <a:stretch>
            <a:fillRect/>
          </a:stretch>
        </p:blipFill>
        <p:spPr bwMode="auto">
          <a:xfrm>
            <a:off x="179512" y="5439648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131840" y="4425537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092280" y="4425537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06084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 l="41073" t="76932" r="232" b="487"/>
          <a:stretch>
            <a:fillRect/>
          </a:stretch>
        </p:blipFill>
        <p:spPr bwMode="auto">
          <a:xfrm>
            <a:off x="683568" y="30689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/>
          <a:srcRect t="65012" b="19385"/>
          <a:stretch>
            <a:fillRect/>
          </a:stretch>
        </p:blipFill>
        <p:spPr bwMode="auto">
          <a:xfrm>
            <a:off x="971600" y="5943704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331640" y="5943704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292080" y="5943704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4139952" y="4929593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2420777" y="6318337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3" grpId="0" animBg="1"/>
      <p:bldP spid="14" grpId="0" animBg="1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t="65012" b="19385"/>
          <a:stretch>
            <a:fillRect/>
          </a:stretch>
        </p:blipFill>
        <p:spPr bwMode="auto">
          <a:xfrm>
            <a:off x="1224136" y="3861048"/>
            <a:ext cx="7344816" cy="43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 t="60819" b="22836"/>
          <a:stretch>
            <a:fillRect/>
          </a:stretch>
        </p:blipFill>
        <p:spPr bwMode="auto">
          <a:xfrm>
            <a:off x="1152128" y="2337305"/>
            <a:ext cx="7668344" cy="49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 l="8609" r="28867" b="79167"/>
          <a:stretch>
            <a:fillRect/>
          </a:stretch>
        </p:blipFill>
        <p:spPr bwMode="auto">
          <a:xfrm>
            <a:off x="899592" y="620688"/>
            <a:ext cx="70567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13043"/>
          <a:stretch>
            <a:fillRect/>
          </a:stretch>
        </p:blipFill>
        <p:spPr bwMode="auto">
          <a:xfrm>
            <a:off x="971600" y="1556792"/>
            <a:ext cx="7200800" cy="37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b="87741"/>
          <a:stretch>
            <a:fillRect/>
          </a:stretch>
        </p:blipFill>
        <p:spPr bwMode="auto">
          <a:xfrm>
            <a:off x="360040" y="1916832"/>
            <a:ext cx="7668344" cy="36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b="84397"/>
          <a:stretch>
            <a:fillRect/>
          </a:stretch>
        </p:blipFill>
        <p:spPr bwMode="auto">
          <a:xfrm>
            <a:off x="432048" y="3351416"/>
            <a:ext cx="725123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84376" y="2337305"/>
            <a:ext cx="1152128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44816" y="2337305"/>
            <a:ext cx="1224136" cy="504056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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: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réagissent lentement avec les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000" b="1" baseline="-25000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sauf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si on rajoute des ions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Fe </a:t>
            </a:r>
            <a:r>
              <a:rPr lang="fr-FR" sz="2000" b="1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r-FR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683568" y="980728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584176" y="3855472"/>
            <a:ext cx="1152128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44616" y="3855472"/>
            <a:ext cx="1149591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392488" y="2841361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Catalyseur CONSOMME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673313" y="4287980"/>
            <a:ext cx="3405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>
                <a:solidFill>
                  <a:srgbClr val="008000"/>
                </a:solidFill>
              </a:rPr>
              <a:t>Catalyseur REGENERE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080120" y="227687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1080120" y="3717032"/>
            <a:ext cx="7704856" cy="64807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Parenthèse ouvrante 18"/>
          <p:cNvSpPr/>
          <p:nvPr/>
        </p:nvSpPr>
        <p:spPr>
          <a:xfrm>
            <a:off x="792088" y="2564904"/>
            <a:ext cx="288032" cy="1512168"/>
          </a:xfrm>
          <a:prstGeom prst="leftBracket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27"/>
          <p:cNvGrpSpPr/>
          <p:nvPr/>
        </p:nvGrpSpPr>
        <p:grpSpPr>
          <a:xfrm>
            <a:off x="86912" y="2996952"/>
            <a:ext cx="576064" cy="576064"/>
            <a:chOff x="1403648" y="4941168"/>
            <a:chExt cx="576064" cy="576064"/>
          </a:xfrm>
        </p:grpSpPr>
        <p:sp>
          <p:nvSpPr>
            <p:cNvPr id="20" name="Ellipse 19"/>
            <p:cNvSpPr/>
            <p:nvPr/>
          </p:nvSpPr>
          <p:spPr>
            <a:xfrm>
              <a:off x="1403648" y="4941168"/>
              <a:ext cx="576064" cy="576064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6"/>
            <p:cNvGrpSpPr/>
            <p:nvPr/>
          </p:nvGrpSpPr>
          <p:grpSpPr>
            <a:xfrm>
              <a:off x="1547664" y="5085184"/>
              <a:ext cx="288032" cy="288032"/>
              <a:chOff x="2699792" y="5013176"/>
              <a:chExt cx="432048" cy="432048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2915816" y="5013176"/>
                <a:ext cx="0" cy="43204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2699792" y="5229200"/>
                <a:ext cx="43204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0" name="Connecteur droit 29"/>
          <p:cNvCxnSpPr/>
          <p:nvPr/>
        </p:nvCxnSpPr>
        <p:spPr>
          <a:xfrm>
            <a:off x="323528" y="472514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4" cstate="print"/>
          <a:srcRect l="41073" t="76932" r="232" b="487"/>
          <a:stretch>
            <a:fillRect/>
          </a:stretch>
        </p:blipFill>
        <p:spPr bwMode="auto">
          <a:xfrm>
            <a:off x="971600" y="486916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91491" y="5517232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512" y="602128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63888" y="602128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32" grpId="0"/>
      <p:bldP spid="34" grpId="0" animBg="1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323528" y="44624"/>
            <a:ext cx="864096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41073" t="76932" r="232" b="487"/>
          <a:stretch>
            <a:fillRect/>
          </a:stretch>
        </p:blipFill>
        <p:spPr bwMode="auto">
          <a:xfrm>
            <a:off x="971600" y="112440"/>
            <a:ext cx="8172400" cy="46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764828"/>
            <a:ext cx="65870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Les différents types de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196876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HOMOGENE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888" y="119687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une seule phase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3563888" y="191695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Tout le catalyseur participe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3563888" y="2276996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difficile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2925068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3888" y="292506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6451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3563888" y="544534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4365228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4941292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562300" y="6135206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324036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HETEROGENE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1663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les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Réactifs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et le </a:t>
            </a:r>
            <a:r>
              <a:rPr lang="fr-FR" sz="2000" i="1" u="sng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catalyseur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 forment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</a:rPr>
              <a:t>2 phases distinctes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3563888" y="836712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Séparation finale facile et catalyseur souvent sélectif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3563888" y="2624718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Action seulement sur la  surface du catalyseur, plus efficace si plus divisé</a:t>
            </a:r>
            <a:endParaRPr lang="fr-FR" b="1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47879" r="6919" b="44561"/>
          <a:stretch>
            <a:fillRect/>
          </a:stretch>
        </p:blipFill>
        <p:spPr bwMode="auto">
          <a:xfrm>
            <a:off x="179512" y="1556792"/>
            <a:ext cx="8748464" cy="5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21262" t="58799" r="10699" b="34481"/>
          <a:stretch>
            <a:fillRect/>
          </a:stretch>
        </p:blipFill>
        <p:spPr bwMode="auto">
          <a:xfrm>
            <a:off x="179512" y="2132856"/>
            <a:ext cx="8288018" cy="460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4305290"/>
            <a:ext cx="345638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Catalyse </a:t>
            </a:r>
            <a:r>
              <a:rPr lang="fr-FR" sz="2400" b="1" dirty="0" smtClean="0">
                <a:solidFill>
                  <a:srgbClr val="FF0000"/>
                </a:solidFill>
              </a:rPr>
              <a:t>ENZYMATIQUE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3888" y="4305290"/>
            <a:ext cx="5580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= enzyme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63888" y="4737338"/>
            <a:ext cx="5580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Catalyseur sélectif par rapport à la molécule sur laquelle elle agit et par rapport à la réaction qu’elle lui fait subir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563888" y="5745450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Conditions de travail particulières, proches des milieux biologiques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3563888" y="3284984"/>
            <a:ext cx="55801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 Surface du catalyseur qui peut subir un vieillissement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8771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2953099" y="1887215"/>
            <a:ext cx="4961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eaLnBrk="0" hangingPunct="0"/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OH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  <a:sym typeface="Wingdings 3" pitchFamily="18" charset="2"/>
              </a:rPr>
              <a:t>I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1417884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fr-FR" sz="2000" dirty="0" smtClean="0">
                <a:sym typeface="Wingdings"/>
              </a:rPr>
              <a:t> </a:t>
            </a:r>
            <a:r>
              <a:rPr lang="fr-FR" sz="2000" u="dashLo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Avec </a:t>
            </a:r>
            <a:r>
              <a:rPr lang="fr-FR" sz="2000" u="dashLo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catalyse</a:t>
            </a:r>
            <a:r>
              <a:rPr lang="fr-FR" sz="2000" dirty="0">
                <a:latin typeface="Arial" pitchFamily="34" charset="0"/>
                <a:ea typeface="Calibri" pitchFamily="34" charset="0"/>
                <a:cs typeface="Arial" pitchFamily="34" charset="0"/>
                <a:sym typeface="Wingdings" pitchFamily="2" charset="2"/>
              </a:rPr>
              <a:t> :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+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C–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  <a:sym typeface="Wingdings 2" pitchFamily="18" charset="2"/>
              </a:rPr>
              <a:t>I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+ </a:t>
            </a:r>
            <a:r>
              <a:rPr lang="fr-F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032" y="1392184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80313" y="1896240"/>
            <a:ext cx="504056" cy="432048"/>
          </a:xfrm>
          <a:prstGeom prst="rect">
            <a:avLst/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64170" y="-27384"/>
            <a:ext cx="59057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Mode d’action des catalyseurs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« 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+ HO </a:t>
            </a:r>
            <a:r>
              <a:rPr lang="fr-FR" sz="2400" b="1" baseline="30000" dirty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</a:t>
            </a:r>
            <a:r>
              <a:rPr lang="fr-FR" sz="2400" b="1" dirty="0">
                <a:latin typeface="Arial" pitchFamily="34" charset="0"/>
                <a:cs typeface="Arial" pitchFamily="34" charset="0"/>
                <a:sym typeface="Wingdings 3" pitchFamily="18" charset="2"/>
              </a:rPr>
              <a:t>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» </a:t>
            </a:r>
            <a:endParaRPr lang="fr-FR" sz="2000" b="1" dirty="0"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99592" y="913828"/>
            <a:ext cx="78123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eaLnBrk="0" hangingPunct="0"/>
            <a:r>
              <a:rPr lang="fr-FR" sz="2400" dirty="0" smtClean="0">
                <a:sym typeface="Wingdings"/>
              </a:rPr>
              <a:t> </a:t>
            </a:r>
            <a:r>
              <a:rPr lang="fr-FR" sz="2400" u="sng" dirty="0" smtClean="0"/>
              <a:t>Sans </a:t>
            </a:r>
            <a:r>
              <a:rPr lang="fr-FR" sz="2400" u="sng" dirty="0"/>
              <a:t>catalyse</a:t>
            </a:r>
            <a:r>
              <a:rPr lang="fr-FR" sz="2400" dirty="0"/>
              <a:t> :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  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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H</a:t>
            </a:r>
            <a:r>
              <a:rPr lang="fr-FR" sz="2400" b="1" baseline="-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3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C–OH +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  <a:sym typeface="Wingdings 3" pitchFamily="18" charset="2"/>
              </a:rPr>
              <a:t>Br</a:t>
            </a:r>
            <a:r>
              <a:rPr lang="fr-FR" sz="2400" b="1" baseline="300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 –</a:t>
            </a:r>
            <a:endParaRPr lang="fr-FR" sz="2400" b="1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1464692" y="3448424"/>
            <a:ext cx="6051550" cy="1169987"/>
          </a:xfrm>
          <a:custGeom>
            <a:avLst/>
            <a:gdLst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083668 w 6050604"/>
              <a:gd name="connsiteY5" fmla="*/ 58041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45788 h 1241898"/>
              <a:gd name="connsiteX1" fmla="*/ 642026 w 6050604"/>
              <a:gd name="connsiteY1" fmla="*/ 755515 h 1241898"/>
              <a:gd name="connsiteX2" fmla="*/ 1585609 w 6050604"/>
              <a:gd name="connsiteY2" fmla="*/ 395592 h 1241898"/>
              <a:gd name="connsiteX3" fmla="*/ 2023353 w 6050604"/>
              <a:gd name="connsiteY3" fmla="*/ 94034 h 1241898"/>
              <a:gd name="connsiteX4" fmla="*/ 2529192 w 6050604"/>
              <a:gd name="connsiteY4" fmla="*/ 959796 h 1241898"/>
              <a:gd name="connsiteX5" fmla="*/ 3395070 w 6050604"/>
              <a:gd name="connsiteY5" fmla="*/ 563927 h 1241898"/>
              <a:gd name="connsiteX6" fmla="*/ 3842426 w 6050604"/>
              <a:gd name="connsiteY6" fmla="*/ 891702 h 1241898"/>
              <a:gd name="connsiteX7" fmla="*/ 4805464 w 6050604"/>
              <a:gd name="connsiteY7" fmla="*/ 1105711 h 1241898"/>
              <a:gd name="connsiteX8" fmla="*/ 6050604 w 6050604"/>
              <a:gd name="connsiteY8" fmla="*/ 1241898 h 1241898"/>
              <a:gd name="connsiteX0" fmla="*/ 0 w 6050604"/>
              <a:gd name="connsiteY0" fmla="*/ 751818 h 1247928"/>
              <a:gd name="connsiteX1" fmla="*/ 642026 w 6050604"/>
              <a:gd name="connsiteY1" fmla="*/ 761545 h 1247928"/>
              <a:gd name="connsiteX2" fmla="*/ 1585609 w 6050604"/>
              <a:gd name="connsiteY2" fmla="*/ 401622 h 1247928"/>
              <a:gd name="connsiteX3" fmla="*/ 2023353 w 6050604"/>
              <a:gd name="connsiteY3" fmla="*/ 100064 h 1247928"/>
              <a:gd name="connsiteX4" fmla="*/ 2819006 w 6050604"/>
              <a:gd name="connsiteY4" fmla="*/ 1002005 h 1247928"/>
              <a:gd name="connsiteX5" fmla="*/ 3395070 w 6050604"/>
              <a:gd name="connsiteY5" fmla="*/ 569957 h 1247928"/>
              <a:gd name="connsiteX6" fmla="*/ 3842426 w 6050604"/>
              <a:gd name="connsiteY6" fmla="*/ 897732 h 1247928"/>
              <a:gd name="connsiteX7" fmla="*/ 4805464 w 6050604"/>
              <a:gd name="connsiteY7" fmla="*/ 1111741 h 1247928"/>
              <a:gd name="connsiteX8" fmla="*/ 6050604 w 6050604"/>
              <a:gd name="connsiteY8" fmla="*/ 1247928 h 1247928"/>
              <a:gd name="connsiteX0" fmla="*/ 0 w 6050604"/>
              <a:gd name="connsiteY0" fmla="*/ 723762 h 1219872"/>
              <a:gd name="connsiteX1" fmla="*/ 642026 w 6050604"/>
              <a:gd name="connsiteY1" fmla="*/ 733489 h 1219872"/>
              <a:gd name="connsiteX2" fmla="*/ 1594870 w 6050604"/>
              <a:gd name="connsiteY2" fmla="*/ 541901 h 1219872"/>
              <a:gd name="connsiteX3" fmla="*/ 2023353 w 6050604"/>
              <a:gd name="connsiteY3" fmla="*/ 72008 h 1219872"/>
              <a:gd name="connsiteX4" fmla="*/ 2819006 w 6050604"/>
              <a:gd name="connsiteY4" fmla="*/ 973949 h 1219872"/>
              <a:gd name="connsiteX5" fmla="*/ 3395070 w 6050604"/>
              <a:gd name="connsiteY5" fmla="*/ 541901 h 1219872"/>
              <a:gd name="connsiteX6" fmla="*/ 3842426 w 6050604"/>
              <a:gd name="connsiteY6" fmla="*/ 869676 h 1219872"/>
              <a:gd name="connsiteX7" fmla="*/ 4805464 w 6050604"/>
              <a:gd name="connsiteY7" fmla="*/ 1083685 h 1219872"/>
              <a:gd name="connsiteX8" fmla="*/ 6050604 w 6050604"/>
              <a:gd name="connsiteY8" fmla="*/ 1219872 h 1219872"/>
              <a:gd name="connsiteX0" fmla="*/ 0 w 6050604"/>
              <a:gd name="connsiteY0" fmla="*/ 685917 h 1182027"/>
              <a:gd name="connsiteX1" fmla="*/ 642026 w 6050604"/>
              <a:gd name="connsiteY1" fmla="*/ 695644 h 1182027"/>
              <a:gd name="connsiteX2" fmla="*/ 1594870 w 6050604"/>
              <a:gd name="connsiteY2" fmla="*/ 504056 h 1182027"/>
              <a:gd name="connsiteX3" fmla="*/ 2170934 w 6050604"/>
              <a:gd name="connsiteY3" fmla="*/ 72008 h 1182027"/>
              <a:gd name="connsiteX4" fmla="*/ 2819006 w 6050604"/>
              <a:gd name="connsiteY4" fmla="*/ 936104 h 1182027"/>
              <a:gd name="connsiteX5" fmla="*/ 3395070 w 6050604"/>
              <a:gd name="connsiteY5" fmla="*/ 504056 h 1182027"/>
              <a:gd name="connsiteX6" fmla="*/ 3842426 w 6050604"/>
              <a:gd name="connsiteY6" fmla="*/ 831831 h 1182027"/>
              <a:gd name="connsiteX7" fmla="*/ 4805464 w 6050604"/>
              <a:gd name="connsiteY7" fmla="*/ 1045840 h 1182027"/>
              <a:gd name="connsiteX8" fmla="*/ 6050604 w 6050604"/>
              <a:gd name="connsiteY8" fmla="*/ 1182027 h 1182027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395070 w 6050604"/>
              <a:gd name="connsiteY5" fmla="*/ 492055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3842426 w 6050604"/>
              <a:gd name="connsiteY6" fmla="*/ 819830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170934 w 6050604"/>
              <a:gd name="connsiteY3" fmla="*/ 60007 h 1170026"/>
              <a:gd name="connsiteX4" fmla="*/ 2819006 w 6050604"/>
              <a:gd name="connsiteY4" fmla="*/ 924103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  <a:gd name="connsiteX0" fmla="*/ 0 w 6050604"/>
              <a:gd name="connsiteY0" fmla="*/ 673915 h 1170025"/>
              <a:gd name="connsiteX1" fmla="*/ 642026 w 6050604"/>
              <a:gd name="connsiteY1" fmla="*/ 683642 h 1170025"/>
              <a:gd name="connsiteX2" fmla="*/ 1594870 w 6050604"/>
              <a:gd name="connsiteY2" fmla="*/ 564062 h 1170025"/>
              <a:gd name="connsiteX3" fmla="*/ 2170934 w 6050604"/>
              <a:gd name="connsiteY3" fmla="*/ 60006 h 1170025"/>
              <a:gd name="connsiteX4" fmla="*/ 3035030 w 6050604"/>
              <a:gd name="connsiteY4" fmla="*/ 924101 h 1170025"/>
              <a:gd name="connsiteX5" fmla="*/ 3683102 w 6050604"/>
              <a:gd name="connsiteY5" fmla="*/ 492053 h 1170025"/>
              <a:gd name="connsiteX6" fmla="*/ 4187158 w 6050604"/>
              <a:gd name="connsiteY6" fmla="*/ 852093 h 1170025"/>
              <a:gd name="connsiteX7" fmla="*/ 4805464 w 6050604"/>
              <a:gd name="connsiteY7" fmla="*/ 1033838 h 1170025"/>
              <a:gd name="connsiteX8" fmla="*/ 6050604 w 6050604"/>
              <a:gd name="connsiteY8" fmla="*/ 1170025 h 1170025"/>
              <a:gd name="connsiteX0" fmla="*/ 0 w 6050604"/>
              <a:gd name="connsiteY0" fmla="*/ 673916 h 1170026"/>
              <a:gd name="connsiteX1" fmla="*/ 642026 w 6050604"/>
              <a:gd name="connsiteY1" fmla="*/ 683643 h 1170026"/>
              <a:gd name="connsiteX2" fmla="*/ 1594870 w 6050604"/>
              <a:gd name="connsiteY2" fmla="*/ 564063 h 1170026"/>
              <a:gd name="connsiteX3" fmla="*/ 2314950 w 6050604"/>
              <a:gd name="connsiteY3" fmla="*/ 60006 h 1170026"/>
              <a:gd name="connsiteX4" fmla="*/ 3035030 w 6050604"/>
              <a:gd name="connsiteY4" fmla="*/ 924102 h 1170026"/>
              <a:gd name="connsiteX5" fmla="*/ 3683102 w 6050604"/>
              <a:gd name="connsiteY5" fmla="*/ 492054 h 1170026"/>
              <a:gd name="connsiteX6" fmla="*/ 4187158 w 6050604"/>
              <a:gd name="connsiteY6" fmla="*/ 852094 h 1170026"/>
              <a:gd name="connsiteX7" fmla="*/ 4805464 w 6050604"/>
              <a:gd name="connsiteY7" fmla="*/ 1033839 h 1170026"/>
              <a:gd name="connsiteX8" fmla="*/ 6050604 w 6050604"/>
              <a:gd name="connsiteY8" fmla="*/ 1170026 h 117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0604" h="1170026">
                <a:moveTo>
                  <a:pt x="0" y="673916"/>
                </a:moveTo>
                <a:cubicBezTo>
                  <a:pt x="188879" y="707962"/>
                  <a:pt x="376214" y="701952"/>
                  <a:pt x="642026" y="683643"/>
                </a:cubicBezTo>
                <a:cubicBezTo>
                  <a:pt x="907838" y="665334"/>
                  <a:pt x="1316049" y="668003"/>
                  <a:pt x="1594870" y="564063"/>
                </a:cubicBezTo>
                <a:cubicBezTo>
                  <a:pt x="1873691" y="460124"/>
                  <a:pt x="2074923" y="0"/>
                  <a:pt x="2314950" y="60006"/>
                </a:cubicBezTo>
                <a:cubicBezTo>
                  <a:pt x="2554977" y="120012"/>
                  <a:pt x="2807005" y="852094"/>
                  <a:pt x="3035030" y="924102"/>
                </a:cubicBezTo>
                <a:cubicBezTo>
                  <a:pt x="3263055" y="996110"/>
                  <a:pt x="3491081" y="504055"/>
                  <a:pt x="3683102" y="492054"/>
                </a:cubicBezTo>
                <a:cubicBezTo>
                  <a:pt x="3875123" y="480053"/>
                  <a:pt x="4000098" y="761797"/>
                  <a:pt x="4187158" y="852094"/>
                </a:cubicBezTo>
                <a:cubicBezTo>
                  <a:pt x="4374218" y="942391"/>
                  <a:pt x="4494890" y="980850"/>
                  <a:pt x="4805464" y="1033839"/>
                </a:cubicBezTo>
                <a:cubicBezTo>
                  <a:pt x="5116038" y="1086828"/>
                  <a:pt x="5612049" y="1131115"/>
                  <a:pt x="6050604" y="1170026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2196530" y="3508749"/>
            <a:ext cx="0" cy="647700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044952" y="3453508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a2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 bwMode="auto">
          <a:xfrm flipV="1">
            <a:off x="4571430" y="3867524"/>
            <a:ext cx="0" cy="504825"/>
          </a:xfrm>
          <a:prstGeom prst="straightConnector1">
            <a:avLst/>
          </a:prstGeom>
          <a:ln w="57150">
            <a:solidFill>
              <a:srgbClr val="007A37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225717" y="3308734"/>
            <a:ext cx="5950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7A37"/>
                </a:solidFill>
                <a:sym typeface="Wingdings" pitchFamily="2" charset="2"/>
              </a:rPr>
              <a:t>E</a:t>
            </a:r>
            <a:r>
              <a:rPr lang="fr-FR" sz="2800" b="1" baseline="-25000" dirty="0">
                <a:solidFill>
                  <a:srgbClr val="007A37"/>
                </a:solidFill>
                <a:sym typeface="Wingdings" pitchFamily="2" charset="2"/>
              </a:rPr>
              <a:t>a1</a:t>
            </a:r>
            <a:endParaRPr lang="fr-FR" sz="2800" dirty="0">
              <a:solidFill>
                <a:srgbClr val="007A37"/>
              </a:solidFill>
              <a:latin typeface="Calibri" pitchFamily="34" charset="0"/>
            </a:endParaRPr>
          </a:p>
        </p:txBody>
      </p:sp>
      <p:sp>
        <p:nvSpPr>
          <p:cNvPr id="22" name="ZoneTexte 15"/>
          <p:cNvSpPr txBox="1">
            <a:spLocks noChangeArrowheads="1"/>
          </p:cNvSpPr>
          <p:nvPr/>
        </p:nvSpPr>
        <p:spPr bwMode="auto">
          <a:xfrm>
            <a:off x="1043608" y="422108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6516216" y="4581128"/>
            <a:ext cx="1919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C–OH +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3996358" y="4365551"/>
            <a:ext cx="17732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H</a:t>
            </a:r>
            <a:r>
              <a:rPr lang="fr-FR" sz="2000" b="1" baseline="-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3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C–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+ HO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29" name="Rectangle 28"/>
          <p:cNvSpPr/>
          <p:nvPr/>
        </p:nvSpPr>
        <p:spPr>
          <a:xfrm>
            <a:off x="1547664" y="2300022"/>
            <a:ext cx="504056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1619672" y="4581128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020272" y="4903885"/>
            <a:ext cx="708848" cy="400110"/>
          </a:xfrm>
          <a:prstGeom prst="rect">
            <a:avLst/>
          </a:prstGeom>
          <a:solidFill>
            <a:srgbClr val="008000">
              <a:alpha val="5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smtClean="0">
                <a:latin typeface="Comic Sans MS" pitchFamily="66" charset="0"/>
                <a:cs typeface="Arial" pitchFamily="34" charset="0"/>
                <a:sym typeface="Wingdings 2" pitchFamily="18" charset="2"/>
              </a:rPr>
              <a:t>I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/>
          </a:p>
        </p:txBody>
      </p:sp>
      <p:sp>
        <p:nvSpPr>
          <p:cNvPr id="32" name="Rectangle 31"/>
          <p:cNvSpPr/>
          <p:nvPr/>
        </p:nvSpPr>
        <p:spPr>
          <a:xfrm>
            <a:off x="4355976" y="4725144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+ </a:t>
            </a:r>
            <a:r>
              <a:rPr lang="fr-FR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Br</a:t>
            </a:r>
            <a:r>
              <a:rPr lang="fr-FR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 </a:t>
            </a:r>
            <a:r>
              <a:rPr lang="fr-FR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–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07504" y="5398616"/>
            <a:ext cx="8928992" cy="14147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512" y="537537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  <p:bldP spid="27" grpId="0" animBg="1"/>
      <p:bldP spid="28" grpId="0" animBg="1"/>
      <p:bldP spid="2" grpId="0"/>
      <p:bldP spid="3" grpId="0" animBg="1"/>
      <p:bldP spid="15" grpId="0"/>
      <p:bldP spid="17" grpId="0" animBg="1"/>
      <p:bldP spid="19" grpId="0"/>
      <p:bldP spid="21" grpId="0"/>
      <p:bldP spid="22" grpId="0"/>
      <p:bldP spid="23" grpId="0"/>
      <p:bldP spid="24" grpId="0"/>
      <p:bldP spid="29" grpId="0" animBg="1"/>
      <p:bldP spid="30" grpId="0" animBg="1"/>
      <p:bldP spid="31" grpId="0" animBg="1"/>
      <p:bldP spid="32" grpId="0"/>
      <p:bldP spid="4097" grpId="0" animBg="1"/>
      <p:bldP spid="40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36815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CONCLUSION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En présence d’un catalyseur, le mécanisme réactionnel fait apparaître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d’actes élémentaires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qu’en l’absence de catalyseur.</a:t>
            </a:r>
          </a:p>
          <a:p>
            <a:pPr lvl="0" algn="just" fontAlgn="base">
              <a:spcBef>
                <a:spcPct val="0"/>
              </a:spcBef>
              <a:spcAft>
                <a:spcPts val="3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Tous ces actes élémentaires ont une 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énergie d’activation inférieure à ceux de la réaction non catalysée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(ici,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3568" y="1588730"/>
            <a:ext cx="77219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Cas particulier de la catalyse enzymatique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962903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00" y="2325501"/>
            <a:ext cx="367240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Près de 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40 000 enzymes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différentes chez l’Homme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49629" y="3100898"/>
            <a:ext cx="3672408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Vitesses de réaction multipliées jusqu’à </a:t>
            </a:r>
          </a:p>
          <a:p>
            <a:pPr algn="ctr"/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10</a:t>
            </a:r>
            <a:r>
              <a:rPr lang="fr-FR" sz="2000" b="1" baseline="30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12</a:t>
            </a:r>
            <a:r>
              <a:rPr lang="fr-FR" sz="2000" b="1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 fois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!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4143735"/>
            <a:ext cx="3672408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99007"/>
            <a:ext cx="505545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851920" y="2250935"/>
            <a:ext cx="5040560" cy="94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Fixation du substrat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par l’enzyme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Rubisco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 (photosynthèse)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062" y="5226413"/>
            <a:ext cx="3539967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50" y="6341258"/>
            <a:ext cx="882047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10" grpId="0" animBg="1"/>
      <p:bldP spid="3073" grpId="0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575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a/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Le vocabulaire spécifique aux enzymes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Image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90364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006325" y="6367195"/>
            <a:ext cx="7344816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Fig. 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rPr>
              <a:t> : </a:t>
            </a:r>
            <a:r>
              <a:rPr lang="fr-FR" sz="2000" b="1" dirty="0" smtClean="0">
                <a:latin typeface="Arial Narrow" pitchFamily="34" charset="0"/>
              </a:rPr>
              <a:t>Hydrolyse du saccharose (sucrose) par la saccharase (sucrase)</a:t>
            </a:r>
            <a:endParaRPr lang="fr-FR" sz="2000" dirty="0" smtClean="0">
              <a:latin typeface="Arial Narrow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404664"/>
            <a:ext cx="903649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Réaction catalysée en un endroit particulier de l’enzyme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 3"/>
              </a:rPr>
              <a:t>SITE ACTIF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" y="885570"/>
            <a:ext cx="896193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Forme particulier du site actif 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 réactif particulier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SUBSTRAT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70" y="1363918"/>
            <a:ext cx="898942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 3"/>
              </a:rPr>
              <a:t>Assemblage Enzyme-Substrat</a:t>
            </a:r>
            <a:r>
              <a:rPr lang="fr-FR" sz="2000" dirty="0" smtClean="0">
                <a:solidFill>
                  <a:prstClr val="black"/>
                </a:solidFill>
                <a:latin typeface="Comic Sans MS"/>
                <a:ea typeface="Arial Unicode MS"/>
                <a:cs typeface="Calibri"/>
                <a:sym typeface="Wingdings"/>
              </a:rPr>
              <a:t> = </a:t>
            </a:r>
            <a:r>
              <a:rPr lang="fr-FR" sz="2000" b="1" dirty="0" smtClean="0">
                <a:solidFill>
                  <a:srgbClr val="FF0000"/>
                </a:solidFill>
                <a:latin typeface="Comic Sans MS"/>
                <a:ea typeface="Arial Unicode MS"/>
                <a:cs typeface="Calibri"/>
                <a:sym typeface="Wingdings"/>
              </a:rPr>
              <a:t>COMPLEXE Enzyme-Substrat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L’une des réactions suivantes peut être un acte élémentaire mais pas l’autre. Identifier chacune d’elles.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5536" y="1008112"/>
            <a:ext cx="424847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Cl-Cl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Cl-N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acte élémentaire possible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60033" y="1008112"/>
            <a:ext cx="4283967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Rupture de 2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H-H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d’une liaison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O=O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Formation de 4 liaisons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O-H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=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pas un acte élémentaire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80528" y="648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NO   +   Cl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NOCl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</a:t>
            </a:r>
            <a:r>
              <a:rPr lang="fr-FR" sz="20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     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b)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+   O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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2 H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   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520" y="234888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2780928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2827228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944168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08175" y="3933056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Une réaction chimique se décomposant en plusieurs actes </a:t>
            </a:r>
            <a:r>
              <a:rPr lang="fr-FR" sz="2000" i="1" dirty="0" err="1" smtClean="0"/>
              <a:t>élémen-taires</a:t>
            </a:r>
            <a:r>
              <a:rPr lang="fr-FR" sz="2000" i="1" dirty="0" smtClean="0"/>
              <a:t> </a:t>
            </a:r>
            <a:r>
              <a:rPr lang="fr-FR" sz="2000" i="1" dirty="0"/>
              <a:t>est dite </a:t>
            </a:r>
            <a:r>
              <a:rPr lang="fr-FR" sz="2000" b="1" i="1" dirty="0"/>
              <a:t>COMPLEXE</a:t>
            </a:r>
            <a:r>
              <a:rPr lang="fr-FR" sz="2000" i="1" dirty="0"/>
              <a:t> ; si elle n’est constituée que d’un seul acte élémentaire, elle est dite </a:t>
            </a:r>
            <a:r>
              <a:rPr lang="fr-FR" sz="2000" b="1" i="1" dirty="0"/>
              <a:t>SIMPLE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33075" t="22680" r="18731" b="71440"/>
          <a:stretch>
            <a:fillRect/>
          </a:stretch>
        </p:blipFill>
        <p:spPr bwMode="auto">
          <a:xfrm>
            <a:off x="2411760" y="5559623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508518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5487615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5998764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25042" t="19320" r="31489" b="75640"/>
          <a:stretch>
            <a:fillRect/>
          </a:stretch>
        </p:blipFill>
        <p:spPr bwMode="auto">
          <a:xfrm>
            <a:off x="1835696" y="5085184"/>
            <a:ext cx="5976664" cy="38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2602" y="6071415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2291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22"/>
          <p:cNvGrpSpPr/>
          <p:nvPr/>
        </p:nvGrpSpPr>
        <p:grpSpPr>
          <a:xfrm>
            <a:off x="6228184" y="4342112"/>
            <a:ext cx="3096344" cy="400110"/>
            <a:chOff x="6228184" y="4437112"/>
            <a:chExt cx="3096344" cy="400110"/>
          </a:xfrm>
        </p:grpSpPr>
        <p:sp>
          <p:nvSpPr>
            <p:cNvPr id="22" name="Rectangle 21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6481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sans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7624" y="356406"/>
            <a:ext cx="65162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Transformation </a:t>
            </a:r>
            <a:r>
              <a:rPr lang="fr-FR" sz="2400" b="1" dirty="0" smtClean="0">
                <a:solidFill>
                  <a:srgbClr val="FF0000"/>
                </a:solidFill>
              </a:rPr>
              <a:t>S </a:t>
            </a:r>
            <a:r>
              <a:rPr lang="fr-FR" sz="2400" b="1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fr-FR" sz="2400" b="1" dirty="0" smtClean="0">
                <a:solidFill>
                  <a:srgbClr val="FF0000"/>
                </a:solidFill>
              </a:rPr>
              <a:t> P</a:t>
            </a:r>
            <a:r>
              <a:rPr lang="fr-FR" sz="2400" dirty="0" smtClean="0"/>
              <a:t> d’un </a:t>
            </a:r>
            <a:r>
              <a:rPr lang="fr-FR" sz="2400" b="1" dirty="0" smtClean="0"/>
              <a:t>substrat S</a:t>
            </a:r>
            <a:r>
              <a:rPr lang="fr-FR" sz="2400" dirty="0" smtClean="0"/>
              <a:t> en </a:t>
            </a:r>
            <a:r>
              <a:rPr lang="fr-FR" sz="2400" b="1" dirty="0" smtClean="0"/>
              <a:t>produit P</a:t>
            </a:r>
            <a:r>
              <a:rPr lang="fr-FR" sz="2400" dirty="0" smtClean="0"/>
              <a:t>, </a:t>
            </a:r>
          </a:p>
          <a:p>
            <a:pPr algn="ctr"/>
            <a:r>
              <a:rPr lang="fr-FR" sz="2400" u="sng" dirty="0" smtClean="0"/>
              <a:t>catalysée</a:t>
            </a:r>
            <a:r>
              <a:rPr lang="fr-FR" sz="2400" dirty="0" smtClean="0"/>
              <a:t> par une </a:t>
            </a:r>
            <a:r>
              <a:rPr lang="fr-FR" sz="2400" b="1" dirty="0" smtClean="0">
                <a:solidFill>
                  <a:srgbClr val="FF0000"/>
                </a:solidFill>
              </a:rPr>
              <a:t>enzyme E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1835696" y="1268760"/>
            <a:ext cx="5256584" cy="79266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1113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En introduisant le substrat en large excès par rapport à l’enzyme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(soit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[S]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&gt;&gt; [E]</a:t>
            </a:r>
            <a:r>
              <a:rPr kumimoji="0" lang="fr-FR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0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), l’acte élémentaire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peut être considéré comme un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pré-équilibre rapide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3349441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l’AECD, exprimer la vitesse volumique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FR" sz="2000" i="1" u="sng" dirty="0" err="1" smtClean="0">
                <a:latin typeface="Times New Roman" pitchFamily="18" charset="0"/>
                <a:cs typeface="Times New Roman" pitchFamily="18" charset="0"/>
              </a:rPr>
              <a:t>fonc-tion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0" y="4318962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483768" y="2880318"/>
            <a:ext cx="6480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7504" y="3239758"/>
            <a:ext cx="2520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486916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5" name="Groupe 25"/>
          <p:cNvGrpSpPr/>
          <p:nvPr/>
        </p:nvGrpSpPr>
        <p:grpSpPr>
          <a:xfrm>
            <a:off x="0" y="5229200"/>
            <a:ext cx="8820472" cy="374173"/>
            <a:chOff x="0" y="5229200"/>
            <a:chExt cx="8820472" cy="374173"/>
          </a:xfrm>
        </p:grpSpPr>
        <p:sp>
          <p:nvSpPr>
            <p:cNvPr id="24" name="Rectangle 23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57332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056913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27" grpId="0"/>
      <p:bldP spid="1033" grpId="0"/>
      <p:bldP spid="1034" grpId="0"/>
      <p:bldP spid="19" grpId="0"/>
      <p:bldP spid="27" grpId="0"/>
      <p:bldP spid="2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3491880" y="5877272"/>
            <a:ext cx="2664296" cy="86409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17010" t="25200" r="23456" b="58840"/>
          <a:stretch>
            <a:fillRect/>
          </a:stretch>
        </p:blipFill>
        <p:spPr bwMode="auto">
          <a:xfrm>
            <a:off x="2123728" y="111947"/>
            <a:ext cx="5688632" cy="8578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3" name="Groupe 23"/>
          <p:cNvGrpSpPr/>
          <p:nvPr/>
        </p:nvGrpSpPr>
        <p:grpSpPr>
          <a:xfrm>
            <a:off x="6228184" y="1452910"/>
            <a:ext cx="3096344" cy="400110"/>
            <a:chOff x="6228184" y="4437112"/>
            <a:chExt cx="3096344" cy="400110"/>
          </a:xfrm>
        </p:grpSpPr>
        <p:sp>
          <p:nvSpPr>
            <p:cNvPr id="25" name="Rectangle 24"/>
            <p:cNvSpPr/>
            <p:nvPr/>
          </p:nvSpPr>
          <p:spPr>
            <a:xfrm>
              <a:off x="6732240" y="4437112"/>
              <a:ext cx="158417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8184" y="4437112"/>
              <a:ext cx="30963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0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0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dirty="0"/>
            </a:p>
          </p:txBody>
        </p:sp>
      </p:grp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0" y="77689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Exprimer la vitesse volumique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réaction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0" y="1429760"/>
            <a:ext cx="6156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L’acte élémentaire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/>
              </a:rPr>
              <a:t>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étant le plus lent (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ECD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 :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0" y="18629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Par conservation de la matière, quelle relation existe-t-il entre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4" name="Groupe 29"/>
          <p:cNvGrpSpPr/>
          <p:nvPr/>
        </p:nvGrpSpPr>
        <p:grpSpPr>
          <a:xfrm>
            <a:off x="0" y="2222964"/>
            <a:ext cx="8820472" cy="374173"/>
            <a:chOff x="0" y="5229200"/>
            <a:chExt cx="8820472" cy="374173"/>
          </a:xfrm>
        </p:grpSpPr>
        <p:sp>
          <p:nvSpPr>
            <p:cNvPr id="31" name="Rectangle 30"/>
            <p:cNvSpPr/>
            <p:nvPr/>
          </p:nvSpPr>
          <p:spPr>
            <a:xfrm>
              <a:off x="5292080" y="5243333"/>
              <a:ext cx="2016224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Text Box 1"/>
            <p:cNvSpPr txBox="1">
              <a:spLocks noChangeArrowheads="1"/>
            </p:cNvSpPr>
            <p:nvPr/>
          </p:nvSpPr>
          <p:spPr bwMode="auto">
            <a:xfrm>
              <a:off x="0" y="5229200"/>
              <a:ext cx="882047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Par </a:t>
              </a:r>
              <a:r>
                <a:rPr kumimoji="0" lang="fr-FR" sz="2000" b="0" i="0" u="sng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conservation de la matière pour l’enzyme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 + [ES]</a:t>
              </a:r>
              <a:r>
                <a:rPr lang="fr-FR" sz="20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</a:t>
              </a:r>
              <a:r>
                <a:rPr lang="fr-FR" sz="2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(2)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0" y="267193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déduire l’expression de la valeur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de la vitesse volumique maximale de réaction 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3006609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sera maximale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maximale, c'est-à-dire si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 =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(enzymes toutes complexées).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37"/>
          <p:cNvGrpSpPr/>
          <p:nvPr/>
        </p:nvGrpSpPr>
        <p:grpSpPr>
          <a:xfrm>
            <a:off x="467544" y="3750878"/>
            <a:ext cx="7632848" cy="432048"/>
            <a:chOff x="467544" y="3861048"/>
            <a:chExt cx="7632848" cy="432048"/>
          </a:xfrm>
        </p:grpSpPr>
        <p:sp>
          <p:nvSpPr>
            <p:cNvPr id="37" name="Rectangle 36"/>
            <p:cNvSpPr/>
            <p:nvPr/>
          </p:nvSpPr>
          <p:spPr>
            <a:xfrm>
              <a:off x="5148064" y="3861048"/>
              <a:ext cx="1944216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D’après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(2)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 alors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[ES]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et   </a:t>
              </a:r>
              <a:r>
                <a:rPr kumimoji="0" lang="fr-FR" sz="20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52127" y="4570906"/>
            <a:ext cx="12961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v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421086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Quelle relation peut-on tirer du fait que l’acte élémentaire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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soit un pré-équilibre rapide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6" name="Groupe 42"/>
          <p:cNvGrpSpPr/>
          <p:nvPr/>
        </p:nvGrpSpPr>
        <p:grpSpPr>
          <a:xfrm>
            <a:off x="2520279" y="4570906"/>
            <a:ext cx="4355977" cy="432048"/>
            <a:chOff x="2411760" y="4869160"/>
            <a:chExt cx="4355977" cy="432048"/>
          </a:xfrm>
        </p:grpSpPr>
        <p:sp>
          <p:nvSpPr>
            <p:cNvPr id="42" name="Rectangle 41"/>
            <p:cNvSpPr/>
            <p:nvPr/>
          </p:nvSpPr>
          <p:spPr>
            <a:xfrm>
              <a:off x="2915816" y="4869160"/>
              <a:ext cx="31683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411760" y="4869160"/>
              <a:ext cx="4355977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" pitchFamily="2" charset="2"/>
                </a:rPr>
                <a:t>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[S]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= k</a:t>
              </a:r>
              <a:r>
                <a:rPr kumimoji="0" lang="fr-FR" sz="20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[ES]  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(4)</a:t>
              </a: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0" y="50851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0" y="5459710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52328" y="5468374"/>
            <a:ext cx="48600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0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dirty="0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987824" y="6093295"/>
            <a:ext cx="14401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355976" y="5877271"/>
            <a:ext cx="18722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AutoShape 6"/>
          <p:cNvCxnSpPr>
            <a:cxnSpLocks noChangeShapeType="1"/>
          </p:cNvCxnSpPr>
          <p:nvPr/>
        </p:nvCxnSpPr>
        <p:spPr bwMode="auto">
          <a:xfrm>
            <a:off x="4427984" y="6309319"/>
            <a:ext cx="1656184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355976" y="6381328"/>
            <a:ext cx="18002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6156176" y="6093296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9" grpId="0"/>
      <p:bldP spid="41" grpId="0"/>
      <p:bldP spid="44" grpId="0"/>
      <p:bldP spid="30" grpId="0"/>
      <p:bldP spid="33" grpId="0"/>
      <p:bldP spid="34" grpId="0"/>
      <p:bldP spid="38" grpId="0"/>
      <p:bldP spid="45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7864" y="1861840"/>
            <a:ext cx="3096344" cy="93610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8395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307290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e 37"/>
          <p:cNvGrpSpPr/>
          <p:nvPr/>
        </p:nvGrpSpPr>
        <p:grpSpPr>
          <a:xfrm>
            <a:off x="323528" y="574084"/>
            <a:ext cx="3528392" cy="478657"/>
            <a:chOff x="323528" y="3574193"/>
            <a:chExt cx="7632848" cy="410277"/>
          </a:xfrm>
        </p:grpSpPr>
        <p:sp>
          <p:nvSpPr>
            <p:cNvPr id="8" name="Rectangle 7"/>
            <p:cNvSpPr/>
            <p:nvPr/>
          </p:nvSpPr>
          <p:spPr>
            <a:xfrm>
              <a:off x="323528" y="3574193"/>
              <a:ext cx="5423339" cy="41027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3528" y="3608101"/>
              <a:ext cx="7632848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400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400" b="1" i="0" u="none" strike="noStrike" cap="none" normalizeH="0" baseline="-2500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= k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fr-FR" sz="2400" b="0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×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[E]</a:t>
              </a:r>
              <a:r>
                <a:rPr kumimoji="0" lang="fr-FR" sz="2400" b="1" i="0" u="none" strike="noStrike" cap="none" normalizeH="0" baseline="-25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(3)</a:t>
              </a:r>
              <a:r>
                <a:rPr kumimoji="0" lang="fr-FR" sz="2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10866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A l’aide de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(4)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exprimer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[ES]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en fonction de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– 1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[E]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[S]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180528" y="1429792"/>
            <a:ext cx="2915816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On injecte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(2)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(4)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74392" y="1406334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(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[E]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– [ES]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[S]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[ES] </a:t>
            </a:r>
            <a:endParaRPr lang="fr-FR" sz="2000" dirty="0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709888" y="2031255"/>
            <a:ext cx="1872208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[ES]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357440" y="1827931"/>
            <a:ext cx="2168872" cy="3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>
            <a:off x="4438080" y="2314972"/>
            <a:ext cx="187220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338960" y="2348880"/>
            <a:ext cx="2168872" cy="34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444208" y="2077864"/>
            <a:ext cx="6374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2852936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Déduire des relations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que la vitesse volumique de réaction est donnée par la formule ci-contre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38" name="Groupe 23"/>
          <p:cNvGrpSpPr/>
          <p:nvPr/>
        </p:nvGrpSpPr>
        <p:grpSpPr>
          <a:xfrm>
            <a:off x="361628" y="99740"/>
            <a:ext cx="7090692" cy="461665"/>
            <a:chOff x="361628" y="4321603"/>
            <a:chExt cx="7090692" cy="461665"/>
          </a:xfrm>
        </p:grpSpPr>
        <p:sp>
          <p:nvSpPr>
            <p:cNvPr id="39" name="Rectangle 38"/>
            <p:cNvSpPr/>
            <p:nvPr/>
          </p:nvSpPr>
          <p:spPr>
            <a:xfrm>
              <a:off x="395536" y="4342811"/>
              <a:ext cx="1872208" cy="4277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1628" y="4321603"/>
              <a:ext cx="70906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 = k</a:t>
              </a:r>
              <a:r>
                <a:rPr lang="fr-FR" sz="2400" b="1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fr-FR" sz="2400" baseline="-250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× </a:t>
              </a:r>
              <a:r>
                <a:rPr lang="fr-FR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[ES]     </a:t>
              </a:r>
              <a:r>
                <a:rPr lang="fr-FR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(1)</a:t>
              </a:r>
              <a:r>
                <a:rPr lang="fr-FR" sz="24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fr-FR" sz="2000" dirty="0"/>
            </a:p>
          </p:txBody>
        </p:sp>
      </p:grp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7690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738636"/>
            <a:ext cx="2358349" cy="88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11572" y="3581524"/>
            <a:ext cx="32843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injecte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403648" y="3955529"/>
            <a:ext cx="2304256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AutoShape 19"/>
          <p:cNvCxnSpPr>
            <a:cxnSpLocks noChangeShapeType="1"/>
          </p:cNvCxnSpPr>
          <p:nvPr/>
        </p:nvCxnSpPr>
        <p:spPr bwMode="auto">
          <a:xfrm>
            <a:off x="1357040" y="4416028"/>
            <a:ext cx="20882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403648" y="4466828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504" y="4171553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sz="2000" dirty="0"/>
          </a:p>
        </p:txBody>
      </p:sp>
      <p:sp>
        <p:nvSpPr>
          <p:cNvPr id="52" name="Rectangle 51"/>
          <p:cNvSpPr/>
          <p:nvPr/>
        </p:nvSpPr>
        <p:spPr>
          <a:xfrm>
            <a:off x="3655334" y="4182243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0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807462" y="3944142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AutoShape 10"/>
          <p:cNvCxnSpPr>
            <a:cxnSpLocks noChangeShapeType="1"/>
          </p:cNvCxnSpPr>
          <p:nvPr/>
        </p:nvCxnSpPr>
        <p:spPr bwMode="auto">
          <a:xfrm>
            <a:off x="4663446" y="4449067"/>
            <a:ext cx="172819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826411" y="4593083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743566" y="4410967"/>
            <a:ext cx="122034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840974" y="4859907"/>
            <a:ext cx="1170790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AutoShape 6"/>
          <p:cNvCxnSpPr>
            <a:cxnSpLocks noChangeShapeType="1"/>
          </p:cNvCxnSpPr>
          <p:nvPr/>
        </p:nvCxnSpPr>
        <p:spPr bwMode="auto">
          <a:xfrm>
            <a:off x="5815574" y="4881115"/>
            <a:ext cx="57606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6" name="Forme libre 65"/>
          <p:cNvSpPr/>
          <p:nvPr/>
        </p:nvSpPr>
        <p:spPr>
          <a:xfrm>
            <a:off x="438150" y="3793108"/>
            <a:ext cx="374650" cy="508000"/>
          </a:xfrm>
          <a:custGeom>
            <a:avLst/>
            <a:gdLst>
              <a:gd name="connsiteX0" fmla="*/ 374650 w 374650"/>
              <a:gd name="connsiteY0" fmla="*/ 0 h 508000"/>
              <a:gd name="connsiteX1" fmla="*/ 44450 w 374650"/>
              <a:gd name="connsiteY1" fmla="*/ 127000 h 508000"/>
              <a:gd name="connsiteX2" fmla="*/ 107950 w 37465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508000">
                <a:moveTo>
                  <a:pt x="374650" y="0"/>
                </a:moveTo>
                <a:cubicBezTo>
                  <a:pt x="231775" y="21166"/>
                  <a:pt x="88900" y="42333"/>
                  <a:pt x="44450" y="127000"/>
                </a:cubicBezTo>
                <a:cubicBezTo>
                  <a:pt x="0" y="211667"/>
                  <a:pt x="53975" y="359833"/>
                  <a:pt x="107950" y="508000"/>
                </a:cubicBez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4682108" y="3564632"/>
            <a:ext cx="46805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divise en haut et en bas par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4370586" y="3814316"/>
            <a:ext cx="374650" cy="508000"/>
          </a:xfrm>
          <a:custGeom>
            <a:avLst/>
            <a:gdLst>
              <a:gd name="connsiteX0" fmla="*/ 374650 w 374650"/>
              <a:gd name="connsiteY0" fmla="*/ 0 h 508000"/>
              <a:gd name="connsiteX1" fmla="*/ 44450 w 374650"/>
              <a:gd name="connsiteY1" fmla="*/ 127000 h 508000"/>
              <a:gd name="connsiteX2" fmla="*/ 107950 w 37465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508000">
                <a:moveTo>
                  <a:pt x="374650" y="0"/>
                </a:moveTo>
                <a:cubicBezTo>
                  <a:pt x="231775" y="21166"/>
                  <a:pt x="88900" y="42333"/>
                  <a:pt x="44450" y="127000"/>
                </a:cubicBezTo>
                <a:cubicBezTo>
                  <a:pt x="0" y="211667"/>
                  <a:pt x="53975" y="359833"/>
                  <a:pt x="107950" y="508000"/>
                </a:cubicBez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5724128" y="4449936"/>
            <a:ext cx="792088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avec flèche 70"/>
          <p:cNvCxnSpPr>
            <a:stCxn id="69" idx="3"/>
          </p:cNvCxnSpPr>
          <p:nvPr/>
        </p:nvCxnSpPr>
        <p:spPr>
          <a:xfrm>
            <a:off x="6516216" y="4881984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7164288" y="4665960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0" y="55317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Montrer 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est d’autant plus grande que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l’affinité de l’enzyme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le substrat est faible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1259632" y="5963766"/>
            <a:ext cx="3779912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diminue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4716016" y="6035774"/>
            <a:ext cx="4896544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enzyme moins efficace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4" grpId="0"/>
      <p:bldP spid="46" grpId="0"/>
      <p:bldP spid="47" grpId="0"/>
      <p:bldP spid="52" grpId="0"/>
      <p:bldP spid="55" grpId="0"/>
      <p:bldP spid="57" grpId="0"/>
      <p:bldP spid="59" grpId="0"/>
      <p:bldP spid="60" grpId="0"/>
      <p:bldP spid="66" grpId="0" animBg="1"/>
      <p:bldP spid="67" grpId="0"/>
      <p:bldP spid="68" grpId="0" animBg="1"/>
      <p:bldP spid="69" grpId="0" animBg="1"/>
      <p:bldP spid="72" grpId="0"/>
      <p:bldP spid="73" grpId="0"/>
      <p:bldP spid="74" grpId="0"/>
      <p:bldP spid="7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307290"/>
            <a:ext cx="9144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0" y="158924"/>
            <a:ext cx="62281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f)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Déduire des relations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(6)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que la vitesse volumique de réaction est donnée par la formule ci-contre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624"/>
            <a:ext cx="2358349" cy="88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711572" y="887512"/>
            <a:ext cx="32843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injecte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(5)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dans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(1)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1403648" y="1261517"/>
            <a:ext cx="2304256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[E]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0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AutoShape 19"/>
          <p:cNvCxnSpPr>
            <a:cxnSpLocks noChangeShapeType="1"/>
          </p:cNvCxnSpPr>
          <p:nvPr/>
        </p:nvCxnSpPr>
        <p:spPr bwMode="auto">
          <a:xfrm>
            <a:off x="1357040" y="1722016"/>
            <a:ext cx="20882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6" name="Text Box 20"/>
          <p:cNvSpPr txBox="1">
            <a:spLocks noChangeArrowheads="1"/>
          </p:cNvSpPr>
          <p:nvPr/>
        </p:nvSpPr>
        <p:spPr bwMode="auto">
          <a:xfrm>
            <a:off x="1403648" y="1772816"/>
            <a:ext cx="216024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400" b="0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7504" y="1477541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 </a:t>
            </a:r>
            <a:r>
              <a:rPr lang="fr-F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400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</a:t>
            </a:r>
            <a:endParaRPr lang="fr-FR" sz="2000" dirty="0"/>
          </a:p>
        </p:txBody>
      </p:sp>
      <p:sp>
        <p:nvSpPr>
          <p:cNvPr id="52" name="Rectangle 51"/>
          <p:cNvSpPr/>
          <p:nvPr/>
        </p:nvSpPr>
        <p:spPr>
          <a:xfrm>
            <a:off x="3655334" y="1488231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=</a:t>
            </a:r>
            <a:endParaRPr lang="fr-FR" sz="20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807462" y="1250130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AutoShape 10"/>
          <p:cNvCxnSpPr>
            <a:cxnSpLocks noChangeShapeType="1"/>
          </p:cNvCxnSpPr>
          <p:nvPr/>
        </p:nvCxnSpPr>
        <p:spPr bwMode="auto">
          <a:xfrm>
            <a:off x="4663446" y="1755055"/>
            <a:ext cx="172819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826411" y="1899071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5743566" y="1713508"/>
            <a:ext cx="122034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– 1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840974" y="2165895"/>
            <a:ext cx="1170790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400" baseline="-25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AutoShape 6"/>
          <p:cNvCxnSpPr>
            <a:cxnSpLocks noChangeShapeType="1"/>
          </p:cNvCxnSpPr>
          <p:nvPr/>
        </p:nvCxnSpPr>
        <p:spPr bwMode="auto">
          <a:xfrm>
            <a:off x="5815574" y="2187103"/>
            <a:ext cx="57606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6" name="Forme libre 65"/>
          <p:cNvSpPr/>
          <p:nvPr/>
        </p:nvSpPr>
        <p:spPr>
          <a:xfrm>
            <a:off x="438150" y="1099096"/>
            <a:ext cx="374650" cy="508000"/>
          </a:xfrm>
          <a:custGeom>
            <a:avLst/>
            <a:gdLst>
              <a:gd name="connsiteX0" fmla="*/ 374650 w 374650"/>
              <a:gd name="connsiteY0" fmla="*/ 0 h 508000"/>
              <a:gd name="connsiteX1" fmla="*/ 44450 w 374650"/>
              <a:gd name="connsiteY1" fmla="*/ 127000 h 508000"/>
              <a:gd name="connsiteX2" fmla="*/ 107950 w 37465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508000">
                <a:moveTo>
                  <a:pt x="374650" y="0"/>
                </a:moveTo>
                <a:cubicBezTo>
                  <a:pt x="231775" y="21166"/>
                  <a:pt x="88900" y="42333"/>
                  <a:pt x="44450" y="127000"/>
                </a:cubicBezTo>
                <a:cubicBezTo>
                  <a:pt x="0" y="211667"/>
                  <a:pt x="53975" y="359833"/>
                  <a:pt x="107950" y="508000"/>
                </a:cubicBez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Text Box 17"/>
          <p:cNvSpPr txBox="1">
            <a:spLocks noChangeArrowheads="1"/>
          </p:cNvSpPr>
          <p:nvPr/>
        </p:nvSpPr>
        <p:spPr bwMode="auto">
          <a:xfrm>
            <a:off x="4682108" y="870620"/>
            <a:ext cx="468052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On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divise en haut et en bas par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orme libre 67"/>
          <p:cNvSpPr/>
          <p:nvPr/>
        </p:nvSpPr>
        <p:spPr>
          <a:xfrm>
            <a:off x="4370586" y="1120304"/>
            <a:ext cx="374650" cy="508000"/>
          </a:xfrm>
          <a:custGeom>
            <a:avLst/>
            <a:gdLst>
              <a:gd name="connsiteX0" fmla="*/ 374650 w 374650"/>
              <a:gd name="connsiteY0" fmla="*/ 0 h 508000"/>
              <a:gd name="connsiteX1" fmla="*/ 44450 w 374650"/>
              <a:gd name="connsiteY1" fmla="*/ 127000 h 508000"/>
              <a:gd name="connsiteX2" fmla="*/ 107950 w 37465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" h="508000">
                <a:moveTo>
                  <a:pt x="374650" y="0"/>
                </a:moveTo>
                <a:cubicBezTo>
                  <a:pt x="231775" y="21166"/>
                  <a:pt x="88900" y="42333"/>
                  <a:pt x="44450" y="127000"/>
                </a:cubicBezTo>
                <a:cubicBezTo>
                  <a:pt x="0" y="211667"/>
                  <a:pt x="53975" y="359833"/>
                  <a:pt x="107950" y="508000"/>
                </a:cubicBezTo>
              </a:path>
            </a:pathLst>
          </a:cu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5724128" y="1755924"/>
            <a:ext cx="792088" cy="86409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avec flèche 70"/>
          <p:cNvCxnSpPr>
            <a:stCxn id="69" idx="3"/>
          </p:cNvCxnSpPr>
          <p:nvPr/>
        </p:nvCxnSpPr>
        <p:spPr>
          <a:xfrm>
            <a:off x="6516216" y="2187972"/>
            <a:ext cx="57606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7164288" y="1971948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auto">
          <a:xfrm>
            <a:off x="0" y="272162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Montrer 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est d’autant plus grande que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l’affinité de l’enzyme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le substrat est faible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1259632" y="3153668"/>
            <a:ext cx="3779912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diminue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4716016" y="3225676"/>
            <a:ext cx="4896544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enzyme moins efficace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/>
          <a:srcRect l="34965" t="35280" r="12116" b="22721"/>
          <a:stretch>
            <a:fillRect/>
          </a:stretch>
        </p:blipFill>
        <p:spPr bwMode="auto">
          <a:xfrm>
            <a:off x="4716016" y="4365104"/>
            <a:ext cx="42441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0" y="378904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mesure la vitesse de la réaction pour différentes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9"/>
          <p:cNvSpPr>
            <a:spLocks noChangeArrowheads="1"/>
          </p:cNvSpPr>
          <p:nvPr/>
        </p:nvSpPr>
        <p:spPr bwMode="auto">
          <a:xfrm>
            <a:off x="0" y="4509120"/>
            <a:ext cx="3635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Montrer 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représente la concentration en substrat pour laquelle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 = ½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5805264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v([S]=K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fr-FR" sz="2000" dirty="0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1801788" y="5542632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AutoShape 10"/>
          <p:cNvCxnSpPr>
            <a:cxnSpLocks noChangeShapeType="1"/>
          </p:cNvCxnSpPr>
          <p:nvPr/>
        </p:nvCxnSpPr>
        <p:spPr bwMode="auto">
          <a:xfrm>
            <a:off x="1886496" y="6042496"/>
            <a:ext cx="136815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1840012" y="6105996"/>
            <a:ext cx="194421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3534296" y="5610448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AutoShape 10"/>
          <p:cNvCxnSpPr>
            <a:cxnSpLocks noChangeShapeType="1"/>
          </p:cNvCxnSpPr>
          <p:nvPr/>
        </p:nvCxnSpPr>
        <p:spPr bwMode="auto">
          <a:xfrm>
            <a:off x="3635896" y="6093296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3784228" y="6127204"/>
            <a:ext cx="64375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275856" y="580526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80" name="Connecteur droit 79"/>
          <p:cNvCxnSpPr/>
          <p:nvPr/>
        </p:nvCxnSpPr>
        <p:spPr>
          <a:xfrm>
            <a:off x="5220072" y="5517232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5796136" y="5517232"/>
            <a:ext cx="0" cy="576064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84"/>
          <p:cNvCxnSpPr/>
          <p:nvPr/>
        </p:nvCxnSpPr>
        <p:spPr>
          <a:xfrm flipV="1">
            <a:off x="5796136" y="5877272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Box 11"/>
          <p:cNvSpPr txBox="1">
            <a:spLocks noChangeArrowheads="1"/>
          </p:cNvSpPr>
          <p:nvPr/>
        </p:nvSpPr>
        <p:spPr bwMode="auto">
          <a:xfrm>
            <a:off x="5527053" y="6342359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 Box 9"/>
          <p:cNvSpPr txBox="1">
            <a:spLocks noChangeArrowheads="1"/>
          </p:cNvSpPr>
          <p:nvPr/>
        </p:nvSpPr>
        <p:spPr bwMode="auto">
          <a:xfrm>
            <a:off x="4355976" y="5085184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AutoShape 10"/>
          <p:cNvCxnSpPr>
            <a:cxnSpLocks noChangeShapeType="1"/>
          </p:cNvCxnSpPr>
          <p:nvPr/>
        </p:nvCxnSpPr>
        <p:spPr bwMode="auto">
          <a:xfrm>
            <a:off x="4457576" y="5568032"/>
            <a:ext cx="648072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4605908" y="5601940"/>
            <a:ext cx="64375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3" grpId="0"/>
      <p:bldP spid="54" grpId="0"/>
      <p:bldP spid="62" grpId="0"/>
      <p:bldP spid="65" grpId="0"/>
      <p:bldP spid="76" grpId="0"/>
      <p:bldP spid="77" grpId="0"/>
      <p:bldP spid="89" grpId="0"/>
      <p:bldP spid="90" grpId="0"/>
      <p:bldP spid="9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3656041"/>
            <a:ext cx="60841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Montrer que la </a:t>
            </a:r>
            <a:r>
              <a:rPr lang="fr-FR" sz="2000" i="1" u="sng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régression linéaire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d’accéder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9512" y="4403576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8" name="Text Box 1"/>
          <p:cNvSpPr txBox="1">
            <a:spLocks noChangeArrowheads="1"/>
          </p:cNvSpPr>
          <p:nvPr/>
        </p:nvSpPr>
        <p:spPr bwMode="auto">
          <a:xfrm>
            <a:off x="128105" y="5161384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Text Box 2"/>
          <p:cNvSpPr txBox="1">
            <a:spLocks noChangeArrowheads="1"/>
          </p:cNvSpPr>
          <p:nvPr/>
        </p:nvSpPr>
        <p:spPr bwMode="auto">
          <a:xfrm>
            <a:off x="416137" y="5395101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AutoShape 3"/>
          <p:cNvCxnSpPr>
            <a:cxnSpLocks noChangeShapeType="1"/>
          </p:cNvCxnSpPr>
          <p:nvPr/>
        </p:nvCxnSpPr>
        <p:spPr bwMode="auto">
          <a:xfrm>
            <a:off x="768276" y="5626483"/>
            <a:ext cx="1440160" cy="1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704776" y="5157192"/>
            <a:ext cx="149096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768276" y="5633690"/>
            <a:ext cx="171549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6"/>
          <p:cNvSpPr txBox="1">
            <a:spLocks noChangeArrowheads="1"/>
          </p:cNvSpPr>
          <p:nvPr/>
        </p:nvSpPr>
        <p:spPr bwMode="auto">
          <a:xfrm>
            <a:off x="151255" y="5665440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 Box 7"/>
          <p:cNvSpPr txBox="1">
            <a:spLocks noChangeArrowheads="1"/>
          </p:cNvSpPr>
          <p:nvPr/>
        </p:nvSpPr>
        <p:spPr bwMode="auto">
          <a:xfrm>
            <a:off x="3761557" y="5445224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 Box 9"/>
          <p:cNvSpPr txBox="1">
            <a:spLocks noChangeArrowheads="1"/>
          </p:cNvSpPr>
          <p:nvPr/>
        </p:nvSpPr>
        <p:spPr bwMode="auto">
          <a:xfrm>
            <a:off x="4344959" y="5224089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0"/>
          <p:cNvSpPr txBox="1">
            <a:spLocks noChangeArrowheads="1"/>
          </p:cNvSpPr>
          <p:nvPr/>
        </p:nvSpPr>
        <p:spPr bwMode="auto">
          <a:xfrm>
            <a:off x="4150969" y="5623086"/>
            <a:ext cx="961041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 Box 14"/>
          <p:cNvSpPr txBox="1">
            <a:spLocks noChangeArrowheads="1"/>
          </p:cNvSpPr>
          <p:nvPr/>
        </p:nvSpPr>
        <p:spPr bwMode="auto">
          <a:xfrm>
            <a:off x="2483768" y="5373216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15"/>
          <p:cNvSpPr txBox="1">
            <a:spLocks noChangeArrowheads="1"/>
          </p:cNvSpPr>
          <p:nvPr/>
        </p:nvSpPr>
        <p:spPr bwMode="auto">
          <a:xfrm>
            <a:off x="5148064" y="5445224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9" name="AutoShape 16"/>
          <p:cNvCxnSpPr>
            <a:cxnSpLocks noChangeShapeType="1"/>
          </p:cNvCxnSpPr>
          <p:nvPr/>
        </p:nvCxnSpPr>
        <p:spPr bwMode="auto">
          <a:xfrm>
            <a:off x="5652120" y="5700205"/>
            <a:ext cx="79208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0" name="Text Box 17"/>
          <p:cNvSpPr txBox="1">
            <a:spLocks noChangeArrowheads="1"/>
          </p:cNvSpPr>
          <p:nvPr/>
        </p:nvSpPr>
        <p:spPr bwMode="auto">
          <a:xfrm>
            <a:off x="5724128" y="5229200"/>
            <a:ext cx="108012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18"/>
          <p:cNvSpPr txBox="1">
            <a:spLocks noChangeArrowheads="1"/>
          </p:cNvSpPr>
          <p:nvPr/>
        </p:nvSpPr>
        <p:spPr bwMode="auto">
          <a:xfrm>
            <a:off x="5691077" y="5634103"/>
            <a:ext cx="838388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20"/>
          <p:cNvSpPr txBox="1">
            <a:spLocks noChangeArrowheads="1"/>
          </p:cNvSpPr>
          <p:nvPr/>
        </p:nvSpPr>
        <p:spPr bwMode="auto">
          <a:xfrm>
            <a:off x="7070246" y="5232179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3" name="AutoShape 21"/>
          <p:cNvCxnSpPr>
            <a:cxnSpLocks noChangeShapeType="1"/>
          </p:cNvCxnSpPr>
          <p:nvPr/>
        </p:nvCxnSpPr>
        <p:spPr bwMode="auto">
          <a:xfrm>
            <a:off x="7020272" y="5661248"/>
            <a:ext cx="576064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4" name="Text Box 22"/>
          <p:cNvSpPr txBox="1">
            <a:spLocks noChangeArrowheads="1"/>
          </p:cNvSpPr>
          <p:nvPr/>
        </p:nvSpPr>
        <p:spPr bwMode="auto">
          <a:xfrm>
            <a:off x="6992332" y="5665022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23"/>
          <p:cNvSpPr>
            <a:spLocks noChangeArrowheads="1"/>
          </p:cNvSpPr>
          <p:nvPr/>
        </p:nvSpPr>
        <p:spPr bwMode="auto">
          <a:xfrm>
            <a:off x="3059832" y="5229200"/>
            <a:ext cx="576064" cy="86905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36" name="AutoShape 24"/>
          <p:cNvSpPr>
            <a:spLocks noChangeArrowheads="1"/>
          </p:cNvSpPr>
          <p:nvPr/>
        </p:nvSpPr>
        <p:spPr bwMode="auto">
          <a:xfrm>
            <a:off x="6948264" y="5229200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137" name="AutoShape 3"/>
          <p:cNvCxnSpPr>
            <a:cxnSpLocks noChangeShapeType="1"/>
          </p:cNvCxnSpPr>
          <p:nvPr/>
        </p:nvCxnSpPr>
        <p:spPr bwMode="auto">
          <a:xfrm>
            <a:off x="160272" y="5622151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38" name="Text Box 1"/>
          <p:cNvSpPr txBox="1">
            <a:spLocks noChangeArrowheads="1"/>
          </p:cNvSpPr>
          <p:nvPr/>
        </p:nvSpPr>
        <p:spPr bwMode="auto">
          <a:xfrm>
            <a:off x="3203848" y="5229200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3203848" y="5661248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AutoShape 3"/>
          <p:cNvCxnSpPr>
            <a:cxnSpLocks noChangeShapeType="1"/>
          </p:cNvCxnSpPr>
          <p:nvPr/>
        </p:nvCxnSpPr>
        <p:spPr bwMode="auto">
          <a:xfrm>
            <a:off x="3131840" y="5661248"/>
            <a:ext cx="43204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141" name="AutoShape 3"/>
          <p:cNvCxnSpPr>
            <a:cxnSpLocks noChangeShapeType="1"/>
          </p:cNvCxnSpPr>
          <p:nvPr/>
        </p:nvCxnSpPr>
        <p:spPr bwMode="auto">
          <a:xfrm>
            <a:off x="4211960" y="5661248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42" name="Rectangle 141"/>
          <p:cNvSpPr/>
          <p:nvPr/>
        </p:nvSpPr>
        <p:spPr>
          <a:xfrm>
            <a:off x="2627784" y="6076373"/>
            <a:ext cx="1464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662438" y="5733256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44" name="AutoShape 23"/>
          <p:cNvSpPr>
            <a:spLocks noChangeArrowheads="1"/>
          </p:cNvSpPr>
          <p:nvPr/>
        </p:nvSpPr>
        <p:spPr bwMode="auto">
          <a:xfrm>
            <a:off x="4067944" y="5229200"/>
            <a:ext cx="936104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5" name="AutoShape 23"/>
          <p:cNvSpPr>
            <a:spLocks noChangeArrowheads="1"/>
          </p:cNvSpPr>
          <p:nvPr/>
        </p:nvSpPr>
        <p:spPr bwMode="auto">
          <a:xfrm>
            <a:off x="5580112" y="5229200"/>
            <a:ext cx="936104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6" name="Virage 145"/>
          <p:cNvSpPr/>
          <p:nvPr/>
        </p:nvSpPr>
        <p:spPr>
          <a:xfrm rot="10800000">
            <a:off x="4067944" y="6103517"/>
            <a:ext cx="576064" cy="617679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7" name="Virage 146"/>
          <p:cNvSpPr/>
          <p:nvPr/>
        </p:nvSpPr>
        <p:spPr>
          <a:xfrm rot="10800000" flipH="1">
            <a:off x="5724128" y="6165304"/>
            <a:ext cx="698352" cy="422401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352879" y="6380771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427285" y="6303414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57" name="Text Box 15"/>
          <p:cNvSpPr txBox="1">
            <a:spLocks noChangeArrowheads="1"/>
          </p:cNvSpPr>
          <p:nvPr/>
        </p:nvSpPr>
        <p:spPr bwMode="auto">
          <a:xfrm>
            <a:off x="6527233" y="543207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Montrer 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est d’autant plus grande que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l’affinité de l’enzyme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pour le substrat est faible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259632" y="261443"/>
            <a:ext cx="3779912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augmente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diminue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3"/>
          <p:cNvSpPr txBox="1">
            <a:spLocks noChangeArrowheads="1"/>
          </p:cNvSpPr>
          <p:nvPr/>
        </p:nvSpPr>
        <p:spPr bwMode="auto">
          <a:xfrm>
            <a:off x="4716016" y="333451"/>
            <a:ext cx="4896544" cy="4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enzyme moins efficace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2" cstate="print"/>
          <a:srcRect l="34965" t="35280" r="12116" b="22721"/>
          <a:stretch>
            <a:fillRect/>
          </a:stretch>
        </p:blipFill>
        <p:spPr bwMode="auto">
          <a:xfrm>
            <a:off x="4716016" y="1274573"/>
            <a:ext cx="424412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0" y="896815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mesure la vitesse de la réaction pour </a:t>
            </a:r>
            <a:r>
              <a:rPr kumimoji="0" lang="fr-FR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dif-férentes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1616895"/>
            <a:ext cx="36358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Montrer que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2000" b="1" u="sng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2000" i="1" u="sng" dirty="0" smtClean="0">
                <a:latin typeface="Times New Roman" pitchFamily="18" charset="0"/>
                <a:cs typeface="Times New Roman" pitchFamily="18" charset="0"/>
              </a:rPr>
              <a:t> représente la concentration en substrat pour laquelle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v = ½ </a:t>
            </a:r>
            <a:r>
              <a:rPr lang="fr-FR" sz="20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b="1" u="sng" baseline="-25000" dirty="0" err="1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0" y="2824903"/>
            <a:ext cx="18101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v([S]=K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=</a:t>
            </a:r>
            <a:endParaRPr lang="fr-FR" sz="2000" dirty="0"/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1801788" y="2562271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9" name="AutoShape 10"/>
          <p:cNvCxnSpPr>
            <a:cxnSpLocks noChangeShapeType="1"/>
          </p:cNvCxnSpPr>
          <p:nvPr/>
        </p:nvCxnSpPr>
        <p:spPr bwMode="auto">
          <a:xfrm>
            <a:off x="1886496" y="3062135"/>
            <a:ext cx="136815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1840012" y="3125635"/>
            <a:ext cx="194421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3534296" y="2630087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AutoShape 10"/>
          <p:cNvCxnSpPr>
            <a:cxnSpLocks noChangeShapeType="1"/>
          </p:cNvCxnSpPr>
          <p:nvPr/>
        </p:nvCxnSpPr>
        <p:spPr bwMode="auto">
          <a:xfrm>
            <a:off x="3635896" y="3112935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784228" y="3146843"/>
            <a:ext cx="64375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75856" y="2824903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  <p:cxnSp>
        <p:nvCxnSpPr>
          <p:cNvPr id="75" name="Connecteur droit 74"/>
          <p:cNvCxnSpPr/>
          <p:nvPr/>
        </p:nvCxnSpPr>
        <p:spPr>
          <a:xfrm>
            <a:off x="5220072" y="2426701"/>
            <a:ext cx="5760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5796136" y="2426701"/>
            <a:ext cx="0" cy="576064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76"/>
          <p:cNvCxnSpPr/>
          <p:nvPr/>
        </p:nvCxnSpPr>
        <p:spPr>
          <a:xfrm flipV="1">
            <a:off x="5796136" y="2786741"/>
            <a:ext cx="0" cy="5040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5527053" y="3251828"/>
            <a:ext cx="1133179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9"/>
          <p:cNvSpPr txBox="1">
            <a:spLocks noChangeArrowheads="1"/>
          </p:cNvSpPr>
          <p:nvPr/>
        </p:nvSpPr>
        <p:spPr bwMode="auto">
          <a:xfrm>
            <a:off x="4355976" y="1994653"/>
            <a:ext cx="1656184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AutoShape 10"/>
          <p:cNvCxnSpPr>
            <a:cxnSpLocks noChangeShapeType="1"/>
          </p:cNvCxnSpPr>
          <p:nvPr/>
        </p:nvCxnSpPr>
        <p:spPr bwMode="auto">
          <a:xfrm>
            <a:off x="4457576" y="2477501"/>
            <a:ext cx="648072" cy="0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</p:cxn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4605908" y="2511409"/>
            <a:ext cx="643756" cy="47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429000"/>
            <a:ext cx="2358349" cy="88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118" grpId="0"/>
      <p:bldP spid="119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30" grpId="0"/>
      <p:bldP spid="131" grpId="0"/>
      <p:bldP spid="132" grpId="0"/>
      <p:bldP spid="134" grpId="0"/>
      <p:bldP spid="135" grpId="0" animBg="1"/>
      <p:bldP spid="136" grpId="0" animBg="1"/>
      <p:bldP spid="138" grpId="0"/>
      <p:bldP spid="139" grpId="0"/>
      <p:bldP spid="142" grpId="0"/>
      <p:bldP spid="143" grpId="0"/>
      <p:bldP spid="144" grpId="0" animBg="1"/>
      <p:bldP spid="145" grpId="0" animBg="1"/>
      <p:bldP spid="146" grpId="0" animBg="1"/>
      <p:bldP spid="147" grpId="0" animBg="1"/>
      <p:bldP spid="148" grpId="0"/>
      <p:bldP spid="154" grpId="0"/>
      <p:bldP spid="15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42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30654" y="1091208"/>
          <a:ext cx="8856984" cy="609600"/>
        </p:xfrm>
        <a:graphic>
          <a:graphicData uri="http://schemas.openxmlformats.org/drawingml/2006/table">
            <a:tbl>
              <a:tblPr/>
              <a:tblGrid>
                <a:gridCol w="2808312"/>
                <a:gridCol w="648072"/>
                <a:gridCol w="1152128"/>
                <a:gridCol w="1080120"/>
                <a:gridCol w="1080120"/>
                <a:gridCol w="1080120"/>
                <a:gridCol w="1008112"/>
              </a:tblGrid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[S] (10 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– 4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1,25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5,0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10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2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v (10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6 </a:t>
                      </a:r>
                      <a:r>
                        <a:rPr lang="fr-FR" sz="2000" b="1" dirty="0" err="1">
                          <a:latin typeface="Times New Roman"/>
                          <a:ea typeface="Arial Unicode MS"/>
                          <a:cs typeface="Times New Roman"/>
                        </a:rPr>
                        <a:t>mol.L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 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.min</a:t>
                      </a:r>
                      <a:r>
                        <a:rPr lang="fr-FR" sz="2000" b="1" baseline="30000" dirty="0">
                          <a:latin typeface="Times New Roman"/>
                          <a:ea typeface="Arial Unicode MS"/>
                          <a:cs typeface="Times New Roman"/>
                        </a:rPr>
                        <a:t> – 1</a:t>
                      </a: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)</a:t>
                      </a:r>
                      <a:endParaRPr lang="fr-FR" sz="32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>
                          <a:latin typeface="Times New Roman"/>
                          <a:ea typeface="Arial Unicode MS"/>
                          <a:cs typeface="Times New Roman"/>
                        </a:rPr>
                        <a:t>2,50</a:t>
                      </a:r>
                      <a:endParaRPr lang="fr-FR" sz="3200" b="1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2,80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3,55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4,15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Times New Roman"/>
                          <a:ea typeface="Arial Unicode MS"/>
                          <a:cs typeface="Times New Roman"/>
                        </a:rPr>
                        <a:t>4,55</a:t>
                      </a:r>
                      <a:endParaRPr lang="fr-FR" sz="3200" b="1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2051720" y="1707488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411760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2771800" y="2132856"/>
            <a:ext cx="136815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04851" y="1667757"/>
            <a:ext cx="172819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 + 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6715" y="2160796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063853" y="2156459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273725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45888" y="1737881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668490" y="2140552"/>
            <a:ext cx="99174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23762" y="1953905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425853" y="1953905"/>
            <a:ext cx="306387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6929214" y="2179464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7081263" y="1721097"/>
            <a:ext cx="8428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7018114" y="2090471"/>
            <a:ext cx="1126420" cy="44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884368" y="1979613"/>
            <a:ext cx="30638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8239292" y="1737881"/>
            <a:ext cx="271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AutoShape 21"/>
          <p:cNvCxnSpPr>
            <a:cxnSpLocks noChangeShapeType="1"/>
          </p:cNvCxnSpPr>
          <p:nvPr/>
        </p:nvCxnSpPr>
        <p:spPr bwMode="auto">
          <a:xfrm>
            <a:off x="8239292" y="2169929"/>
            <a:ext cx="274638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8117310" y="2164818"/>
            <a:ext cx="68356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[S]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4876402" y="1793353"/>
            <a:ext cx="43204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8135116" y="1809889"/>
            <a:ext cx="613347" cy="86409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28" name="AutoShape 3"/>
          <p:cNvCxnSpPr>
            <a:cxnSpLocks noChangeShapeType="1"/>
          </p:cNvCxnSpPr>
          <p:nvPr/>
        </p:nvCxnSpPr>
        <p:spPr bwMode="auto">
          <a:xfrm>
            <a:off x="2083887" y="2135204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0" name="Text Box 1"/>
          <p:cNvSpPr txBox="1">
            <a:spLocks noChangeArrowheads="1"/>
          </p:cNvSpPr>
          <p:nvPr/>
        </p:nvSpPr>
        <p:spPr bwMode="auto">
          <a:xfrm>
            <a:off x="4913685" y="1737881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930485" y="2155102"/>
            <a:ext cx="27146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AutoShape 3"/>
          <p:cNvCxnSpPr>
            <a:cxnSpLocks noChangeShapeType="1"/>
          </p:cNvCxnSpPr>
          <p:nvPr/>
        </p:nvCxnSpPr>
        <p:spPr bwMode="auto">
          <a:xfrm>
            <a:off x="4945852" y="2165597"/>
            <a:ext cx="28803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cxnSp>
        <p:nvCxnSpPr>
          <p:cNvPr id="33" name="AutoShape 3"/>
          <p:cNvCxnSpPr>
            <a:cxnSpLocks noChangeShapeType="1"/>
          </p:cNvCxnSpPr>
          <p:nvPr/>
        </p:nvCxnSpPr>
        <p:spPr bwMode="auto">
          <a:xfrm>
            <a:off x="5705773" y="2169929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34" name="Rectangle 33"/>
          <p:cNvSpPr/>
          <p:nvPr/>
        </p:nvSpPr>
        <p:spPr>
          <a:xfrm>
            <a:off x="7916544" y="2662410"/>
            <a:ext cx="1320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Abscisse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5633765" y="1809889"/>
            <a:ext cx="792088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6" name="Virage 35"/>
          <p:cNvSpPr/>
          <p:nvPr/>
        </p:nvSpPr>
        <p:spPr>
          <a:xfrm rot="10800000">
            <a:off x="5489749" y="2601977"/>
            <a:ext cx="597792" cy="652656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7" name="Virage 36"/>
          <p:cNvSpPr/>
          <p:nvPr/>
        </p:nvSpPr>
        <p:spPr>
          <a:xfrm rot="10800000">
            <a:off x="6876256" y="2564904"/>
            <a:ext cx="576064" cy="1656184"/>
          </a:xfrm>
          <a:prstGeom prst="bentArrow">
            <a:avLst>
              <a:gd name="adj1" fmla="val 10777"/>
              <a:gd name="adj2" fmla="val 17178"/>
              <a:gd name="adj3" fmla="val 23577"/>
              <a:gd name="adj4" fmla="val 49439"/>
            </a:avLst>
          </a:prstGeom>
          <a:solidFill>
            <a:srgbClr val="7030A0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53445" y="2890009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Ordonnée à l’origine </a:t>
            </a:r>
            <a:r>
              <a:rPr lang="fr-FR" sz="2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fr-FR" sz="2000" b="1" u="sng" dirty="0">
              <a:solidFill>
                <a:srgbClr val="FF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836601" y="3287332"/>
            <a:ext cx="34306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2,0.10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L.min.mol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1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40219" y="3057175"/>
            <a:ext cx="279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162820" y="3514931"/>
            <a:ext cx="95279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lang="fr-FR" sz="24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AutoShape 3"/>
          <p:cNvCxnSpPr>
            <a:cxnSpLocks noChangeShapeType="1"/>
          </p:cNvCxnSpPr>
          <p:nvPr/>
        </p:nvCxnSpPr>
        <p:spPr bwMode="auto">
          <a:xfrm>
            <a:off x="189087" y="3555325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44" name="Rectangle 43"/>
          <p:cNvSpPr/>
          <p:nvPr/>
        </p:nvSpPr>
        <p:spPr>
          <a:xfrm>
            <a:off x="4168527" y="388962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 </a:t>
            </a:r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45" name="AutoShape 23"/>
          <p:cNvSpPr>
            <a:spLocks noChangeArrowheads="1"/>
          </p:cNvSpPr>
          <p:nvPr/>
        </p:nvSpPr>
        <p:spPr bwMode="auto">
          <a:xfrm>
            <a:off x="6732240" y="1772816"/>
            <a:ext cx="1224136" cy="79704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6145" name="AutoShape 1"/>
          <p:cNvCxnSpPr>
            <a:cxnSpLocks noChangeShapeType="1"/>
          </p:cNvCxnSpPr>
          <p:nvPr/>
        </p:nvCxnSpPr>
        <p:spPr bwMode="auto">
          <a:xfrm>
            <a:off x="251520" y="4581128"/>
            <a:ext cx="864096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536" y="4105012"/>
            <a:ext cx="100811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4571" y="4537060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87624" y="4310019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81866" y="4265951"/>
            <a:ext cx="608416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4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× </a:t>
            </a:r>
            <a:r>
              <a:rPr lang="fr-FR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4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5 </a:t>
            </a:r>
            <a:r>
              <a:rPr kumimoji="0" lang="fr-FR" sz="2000" b="1" i="0" u="sng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mol.L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09629" y="2564904"/>
            <a:ext cx="1392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Ordonnée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0" y="5085184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" name="Text Box 1"/>
          <p:cNvSpPr txBox="1">
            <a:spLocks noChangeArrowheads="1"/>
          </p:cNvSpPr>
          <p:nvPr/>
        </p:nvSpPr>
        <p:spPr bwMode="auto">
          <a:xfrm>
            <a:off x="107504" y="5517232"/>
            <a:ext cx="8928992" cy="792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179512" y="5517232"/>
            <a:ext cx="8784976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39752" y="6341258"/>
            <a:ext cx="410445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Différents types d’inhibiteurs</a:t>
            </a:r>
            <a:endParaRPr lang="fr-FR" dirty="0"/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)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[E]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= 10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7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mol.L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– 1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on mesure la vitesse de la réaction pour différentes valeurs de concentrations en substrat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[S]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Montrer que le tracé de la régression linéaire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/ v = f ( 1 / [S] )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permet d’accéder à la valeur de </a:t>
            </a:r>
            <a:r>
              <a:rPr lang="fr-FR" sz="2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fr-FR" sz="2000" b="1" baseline="-30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</a:t>
            </a:r>
            <a:r>
              <a:rPr lang="fr-FR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et à </a:t>
            </a:r>
            <a:r>
              <a:rPr lang="fr-FR" sz="2000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v</a:t>
            </a:r>
            <a:r>
              <a:rPr lang="fr-FR" sz="2000" b="1" baseline="-300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MAX</a:t>
            </a:r>
            <a:r>
              <a:rPr lang="fr-FR" sz="2000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61"/>
          <p:cNvGrpSpPr/>
          <p:nvPr/>
        </p:nvGrpSpPr>
        <p:grpSpPr>
          <a:xfrm>
            <a:off x="3995936" y="3247701"/>
            <a:ext cx="5148064" cy="504056"/>
            <a:chOff x="4198598" y="3247701"/>
            <a:chExt cx="4945402" cy="504056"/>
          </a:xfrm>
        </p:grpSpPr>
        <p:sp>
          <p:nvSpPr>
            <p:cNvPr id="61" name="Rectangle 60"/>
            <p:cNvSpPr/>
            <p:nvPr/>
          </p:nvSpPr>
          <p:spPr>
            <a:xfrm>
              <a:off x="7285154" y="3247701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4198598" y="3284984"/>
              <a:ext cx="4945402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v</a:t>
              </a:r>
              <a:r>
                <a:rPr kumimoji="0" lang="fr-FR" sz="2000" b="1" i="0" u="sng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MAX</a:t>
              </a:r>
              <a:r>
                <a:rPr kumimoji="0" lang="fr-FR" sz="2000" b="0" i="0" u="sng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= 1 / b = 5,0.10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6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fr-FR" sz="2000" b="1" i="0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mol.L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 </a:t>
              </a: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.min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 – 1</a:t>
              </a:r>
              <a:r>
                <a:rPr kumimoji="0" lang="fr-FR" sz="2000" b="1" i="0" u="sng" strike="noStrike" cap="none" normalizeH="0" baseline="3000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6146" grpId="0"/>
      <p:bldP spid="6147" grpId="0"/>
      <p:bldP spid="6148" grpId="0"/>
      <p:bldP spid="6149" grpId="0"/>
      <p:bldP spid="53" grpId="0"/>
      <p:bldP spid="54" grpId="0" animBg="1"/>
      <p:bldP spid="55" grpId="0"/>
      <p:bldP spid="5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984" y="-50973"/>
            <a:ext cx="298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Coefficient directeur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95736" y="125420"/>
            <a:ext cx="648072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23728" y="557468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71800" y="341444"/>
            <a:ext cx="15121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19,8 min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6575" y="341444"/>
            <a:ext cx="47974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K</a:t>
            </a:r>
            <a:r>
              <a:rPr kumimoji="0" lang="fr-FR" sz="20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</a:t>
            </a:r>
            <a:r>
              <a:rPr kumimoji="0" lang="fr-FR" sz="2000" b="1" i="0" u="sng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max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19,8 = 9,85.10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– 5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33532"/>
            <a:ext cx="6628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c/ 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Modèle de 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Michaëlis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2000" b="1" u="sng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Menten</a:t>
            </a:r>
            <a:r>
              <a:rPr lang="fr-FR" sz="2000" b="1" u="sng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AVEC inhibiteur</a:t>
            </a:r>
            <a:endParaRPr lang="fr-FR" sz="20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07504" y="1519509"/>
            <a:ext cx="8928992" cy="7573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9512" y="1519509"/>
            <a:ext cx="8784976" cy="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Un 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INHIBITEUR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est une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substance qui diminue la vitesse d'une réaction</a:t>
            </a:r>
            <a:r>
              <a:rPr lang="fr-F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catalysée par une enzyme.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2123728" y="548680"/>
            <a:ext cx="648072" cy="0"/>
          </a:xfrm>
          <a:prstGeom prst="straightConnector1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</p:spPr>
      </p:cxnSp>
      <p:sp>
        <p:nvSpPr>
          <p:cNvPr id="12" name="Rectangle 11"/>
          <p:cNvSpPr/>
          <p:nvPr/>
        </p:nvSpPr>
        <p:spPr>
          <a:xfrm>
            <a:off x="133212" y="2409313"/>
            <a:ext cx="331236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25" y="2924944"/>
            <a:ext cx="887383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7482" t="30240" r="19204" b="13481"/>
          <a:stretch>
            <a:fillRect/>
          </a:stretch>
        </p:blipFill>
        <p:spPr bwMode="auto">
          <a:xfrm>
            <a:off x="4932040" y="4752020"/>
            <a:ext cx="4211960" cy="210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00" y="764704"/>
            <a:ext cx="8964488" cy="347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116632"/>
            <a:ext cx="36004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INCOMPETITIF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16016" y="4723928"/>
            <a:ext cx="4427984" cy="213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58958" cy="355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49612" t="21840" r="14479" b="16841"/>
          <a:stretch>
            <a:fillRect/>
          </a:stretch>
        </p:blipFill>
        <p:spPr bwMode="auto">
          <a:xfrm>
            <a:off x="5649049" y="3501008"/>
            <a:ext cx="3494951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7504" y="87015"/>
            <a:ext cx="403244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/>
              <a:t># Inhibiteur </a:t>
            </a:r>
            <a:r>
              <a:rPr lang="fr-FR" sz="2400" b="1" dirty="0" smtClean="0">
                <a:solidFill>
                  <a:srgbClr val="FF0000"/>
                </a:solidFill>
              </a:rPr>
              <a:t>NON COMPETITIF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22680" r="18731" b="71440"/>
          <a:stretch>
            <a:fillRect/>
          </a:stretch>
        </p:blipFill>
        <p:spPr bwMode="auto">
          <a:xfrm>
            <a:off x="2411760" y="1599809"/>
            <a:ext cx="5045569" cy="34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/>
          <a:srcRect l="33075" t="50400" r="17314" b="29440"/>
          <a:stretch>
            <a:fillRect/>
          </a:stretch>
        </p:blipFill>
        <p:spPr bwMode="auto">
          <a:xfrm>
            <a:off x="2411760" y="3429000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1124744"/>
            <a:ext cx="25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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0" i="1" u="wavyHeavy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Exemples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 	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35696" y="1527801"/>
            <a:ext cx="436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a)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835696" y="1988840"/>
            <a:ext cx="445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b)</a:t>
            </a:r>
            <a:endParaRPr lang="fr-FR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5042" t="19320" r="31489" b="75640"/>
          <a:stretch>
            <a:fillRect/>
          </a:stretch>
        </p:blipFill>
        <p:spPr bwMode="auto">
          <a:xfrm>
            <a:off x="1763688" y="1196752"/>
            <a:ext cx="5544616" cy="36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30602" t="65006" r="38214" b="29114"/>
          <a:stretch>
            <a:fillRect/>
          </a:stretch>
        </p:blipFill>
        <p:spPr bwMode="auto">
          <a:xfrm>
            <a:off x="1763688" y="4725144"/>
            <a:ext cx="3977659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 l="30547" t="43387" r="29531" b="50733"/>
          <a:stretch>
            <a:fillRect/>
          </a:stretch>
        </p:blipFill>
        <p:spPr bwMode="auto">
          <a:xfrm>
            <a:off x="1763688" y="2924944"/>
            <a:ext cx="5092184" cy="4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732240" y="5157192"/>
            <a:ext cx="21602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 l="48667" t="47879" r="9754" b="30601"/>
          <a:stretch>
            <a:fillRect/>
          </a:stretch>
        </p:blipFill>
        <p:spPr bwMode="auto">
          <a:xfrm>
            <a:off x="2411760" y="5201816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2060848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5517232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1520" y="90924"/>
            <a:ext cx="864096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MECANISME REACTIONNEL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d’une réaction chimique est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l’ensemble des actes élémentaires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dont la superposition conduit à la transformation macroscopique.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    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Il existe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des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espèces chimiques particulières intervenant dans le mécanisme réactionn</a:t>
            </a:r>
            <a:r>
              <a:rPr lang="fr-FR" sz="240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el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appelées les 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INTERMEDIAIRES REACTIONNELS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7504" y="2276872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79512" y="2311597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51212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908175" y="3501008"/>
            <a:ext cx="72358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Les intermédiaires réactionnels peuvent être des molécules, des ions ou des radicaux. En général, ce sont des </a:t>
            </a:r>
            <a:r>
              <a:rPr lang="fr-FR" sz="2000" b="1" i="1" dirty="0"/>
              <a:t>espèces peu stables</a:t>
            </a:r>
            <a:r>
              <a:rPr lang="fr-FR" sz="2000" i="1" dirty="0"/>
              <a:t> qui ont une </a:t>
            </a:r>
            <a:r>
              <a:rPr lang="fr-FR" sz="2000" b="1" i="1" dirty="0"/>
              <a:t>durée de vie limitée</a:t>
            </a:r>
            <a:r>
              <a:rPr lang="fr-FR" sz="2000" i="1" dirty="0"/>
              <a:t> mais qui sont </a:t>
            </a:r>
            <a:r>
              <a:rPr lang="fr-FR" sz="2000" b="1" i="1" dirty="0"/>
              <a:t>détectables</a:t>
            </a:r>
            <a:r>
              <a:rPr lang="fr-FR" sz="2000" i="1" dirty="0"/>
              <a:t>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47251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-396552" y="50697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355976" y="55172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59235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5" grpId="0" animBg="1"/>
      <p:bldP spid="11266" grpId="0"/>
      <p:bldP spid="8" grpId="0" animBg="1"/>
      <p:bldP spid="9" grpId="0"/>
      <p:bldP spid="1126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968" y="1888257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4869160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79349"/>
            <a:ext cx="8856984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INTERMEDIAIRE REACTIONNEL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entité chimique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PRODUITE puis DETRUITE lors d’un ou plusieurs actes élémentaires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qui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ne figure pas dans l’équation-chimique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la réaction étudiée.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12474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05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</a:t>
            </a:r>
            <a:r>
              <a:rPr kumimoji="0" lang="fr-FR" sz="105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fr-FR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intermédiaires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réactionnels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les</a:t>
            </a:r>
            <a:r>
              <a:rPr lang="fr-FR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mécanismes</a:t>
            </a:r>
            <a:r>
              <a:rPr lang="fr-FR" sz="10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ci-dessous.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68560" y="1469395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191683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2323172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2714724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3212976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3189826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3607741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359616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4028214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486916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530120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573325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6142154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5301208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5733256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2602" y="395139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-462254" y="1202556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51520" y="515719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sym typeface="Wingdings 3"/>
              </a:rPr>
              <a:t>	 </a:t>
            </a:r>
            <a:r>
              <a:rPr lang="fr-FR" sz="2400" b="1" i="1" dirty="0" smtClean="0"/>
              <a:t>Mécanismes </a:t>
            </a:r>
            <a:r>
              <a:rPr lang="fr-FR" sz="2400" b="1" i="1" dirty="0"/>
              <a:t>réactionnels</a:t>
            </a:r>
            <a:r>
              <a:rPr lang="fr-FR" sz="2400" b="1" dirty="0"/>
              <a:t> « </a:t>
            </a:r>
            <a:r>
              <a:rPr lang="fr-FR" sz="2400" b="1" u="sng" dirty="0"/>
              <a:t>PAR </a:t>
            </a:r>
            <a:r>
              <a:rPr lang="fr-FR" sz="2400" b="1" u="sng" dirty="0" smtClean="0"/>
              <a:t>STADE</a:t>
            </a:r>
            <a:r>
              <a:rPr lang="fr-FR" sz="2400" b="1" dirty="0"/>
              <a:t> </a:t>
            </a:r>
            <a:r>
              <a:rPr lang="fr-FR" sz="2400" b="1" dirty="0" smtClean="0"/>
              <a:t>»</a:t>
            </a:r>
            <a:r>
              <a:rPr lang="fr-FR" sz="2400" dirty="0" smtClean="0"/>
              <a:t> :</a:t>
            </a:r>
          </a:p>
          <a:p>
            <a:r>
              <a:rPr lang="fr-FR" sz="2400" dirty="0" smtClean="0"/>
              <a:t>- Les </a:t>
            </a:r>
            <a:r>
              <a:rPr lang="fr-FR" sz="2400" dirty="0"/>
              <a:t>intermédiaires réactionnels ne sont produits qu’une seule </a:t>
            </a:r>
            <a:r>
              <a:rPr lang="fr-FR" sz="2400" dirty="0" smtClean="0"/>
              <a:t>fois.</a:t>
            </a:r>
            <a:endParaRPr lang="fr-FR" sz="2400" dirty="0"/>
          </a:p>
        </p:txBody>
      </p:sp>
      <p:sp>
        <p:nvSpPr>
          <p:cNvPr id="25" name="Rectangle 24"/>
          <p:cNvSpPr/>
          <p:nvPr/>
        </p:nvSpPr>
        <p:spPr>
          <a:xfrm>
            <a:off x="251520" y="5877272"/>
            <a:ext cx="864096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- Equation-chimique de la réaction étudiée = Somme pondérée des actes élémentaires.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460" y="399331"/>
            <a:ext cx="4044132" cy="75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/>
          <a:srcRect l="48667" t="47879" r="9754" b="30601"/>
          <a:stretch>
            <a:fillRect/>
          </a:stretch>
        </p:blipFill>
        <p:spPr bwMode="auto">
          <a:xfrm>
            <a:off x="2339752" y="3356992"/>
            <a:ext cx="56887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452381" y="-42773"/>
            <a:ext cx="96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 –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 – 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355976" y="40466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771800" y="811004"/>
            <a:ext cx="50405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 l="33075" t="50400" r="17314" b="29440"/>
          <a:stretch>
            <a:fillRect/>
          </a:stretch>
        </p:blipFill>
        <p:spPr bwMode="auto">
          <a:xfrm>
            <a:off x="2339752" y="1700808"/>
            <a:ext cx="5193968" cy="118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652120" y="1677658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2771800" y="2095573"/>
            <a:ext cx="194421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660232" y="2083998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987824" y="2516046"/>
            <a:ext cx="504056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4716016" y="3356992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2771800" y="3789040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4644008" y="4221088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3048257" y="4629986"/>
            <a:ext cx="79208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876256" y="3789040"/>
            <a:ext cx="1152128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2771800" y="4221088"/>
            <a:ext cx="1224136" cy="36004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851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Comment doit-on additionner les actes élémentaires des mécanismes réactionnels ci-dessous pour retrouver l’équation-chimique de la réaction étudiée 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-422327" y="1191682"/>
            <a:ext cx="978678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200" dirty="0"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Mécanisme réactionnel de la 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3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CHO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CO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-252536" y="6223084"/>
            <a:ext cx="6632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Réaction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Br–(CH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)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–Br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 C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H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4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  +   Br</a:t>
            </a:r>
            <a:r>
              <a:rPr kumimoji="0" lang="en-US" sz="2400" b="1" i="0" u="sng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2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fr-FR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3" pitchFamily="18" charset="2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-252536" y="5791036"/>
            <a:ext cx="60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kumimoji="0" lang="fr-FR" sz="2200" b="1" i="0" u="sng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N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1 </a:t>
            </a:r>
            <a:r>
              <a:rPr kumimoji="0" lang="fr-FR" sz="2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«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R–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Cl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  +   HO 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–     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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R–OH   +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Cl</a:t>
            </a:r>
            <a:r>
              <a:rPr kumimoji="0" lang="en-US" sz="2400" b="1" i="0" u="sng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–</a:t>
            </a:r>
            <a:r>
              <a:rPr kumimoji="0" lang="fr-FR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 »</a:t>
            </a:r>
            <a:r>
              <a:rPr kumimoji="0" lang="fr-F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3" pitchFamily="18" charset="2"/>
              </a:rPr>
              <a:t> :</a:t>
            </a:r>
            <a:endParaRPr kumimoji="0" lang="en-US" sz="22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3" pitchFamily="18" charset="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796136" y="5806425"/>
            <a:ext cx="936104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 smtClean="0"/>
              <a:t> </a:t>
            </a:r>
            <a:r>
              <a:rPr lang="fr-FR" sz="2000" dirty="0" smtClean="0">
                <a:sym typeface="Wingdings"/>
              </a:rPr>
              <a:t></a:t>
            </a:r>
            <a:endParaRPr lang="fr-FR" sz="2000" dirty="0"/>
          </a:p>
        </p:txBody>
      </p:sp>
      <p:sp>
        <p:nvSpPr>
          <p:cNvPr id="37" name="Rectangle 36"/>
          <p:cNvSpPr/>
          <p:nvPr/>
        </p:nvSpPr>
        <p:spPr>
          <a:xfrm>
            <a:off x="6228184" y="6238473"/>
            <a:ext cx="266429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ym typeface="Wingdings"/>
              </a:rPr>
              <a:t>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  2</a:t>
            </a:r>
            <a:r>
              <a:rPr lang="fr-FR" sz="2000" dirty="0" smtClean="0"/>
              <a:t> </a:t>
            </a:r>
            <a:r>
              <a:rPr lang="fr-FR" sz="2000" dirty="0" smtClean="0">
                <a:latin typeface="Arial"/>
                <a:cs typeface="Arial"/>
              </a:rPr>
              <a:t>× </a:t>
            </a:r>
            <a:r>
              <a:rPr lang="fr-FR" sz="2000" dirty="0" smtClean="0">
                <a:sym typeface="Wingdings"/>
              </a:rPr>
              <a:t>   +   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34" grpId="0"/>
      <p:bldP spid="35" grpId="0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4607</Words>
  <Application>Microsoft Office PowerPoint</Application>
  <PresentationFormat>Affichage à l'écran (4:3)</PresentationFormat>
  <Paragraphs>960</Paragraphs>
  <Slides>48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184</cp:revision>
  <dcterms:created xsi:type="dcterms:W3CDTF">2022-03-30T12:07:39Z</dcterms:created>
  <dcterms:modified xsi:type="dcterms:W3CDTF">2026-03-24T12:26:59Z</dcterms:modified>
</cp:coreProperties>
</file>