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5" r:id="rId5"/>
    <p:sldId id="288" r:id="rId6"/>
    <p:sldId id="289" r:id="rId7"/>
    <p:sldId id="264" r:id="rId8"/>
    <p:sldId id="260" r:id="rId9"/>
    <p:sldId id="290" r:id="rId10"/>
    <p:sldId id="259" r:id="rId11"/>
    <p:sldId id="266" r:id="rId12"/>
    <p:sldId id="258" r:id="rId13"/>
    <p:sldId id="257" r:id="rId14"/>
    <p:sldId id="268" r:id="rId15"/>
    <p:sldId id="267" r:id="rId16"/>
    <p:sldId id="271" r:id="rId17"/>
    <p:sldId id="270" r:id="rId18"/>
    <p:sldId id="269" r:id="rId19"/>
    <p:sldId id="272" r:id="rId20"/>
    <p:sldId id="273" r:id="rId21"/>
    <p:sldId id="284" r:id="rId22"/>
    <p:sldId id="283" r:id="rId23"/>
    <p:sldId id="282" r:id="rId24"/>
    <p:sldId id="281" r:id="rId25"/>
    <p:sldId id="280" r:id="rId26"/>
    <p:sldId id="279" r:id="rId27"/>
    <p:sldId id="278" r:id="rId28"/>
    <p:sldId id="286" r:id="rId29"/>
    <p:sldId id="285" r:id="rId30"/>
    <p:sldId id="277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B223-26CE-48F7-AC12-837B03DBFCCD}" type="datetimeFigureOut">
              <a:rPr lang="fr-FR" smtClean="0"/>
              <a:pPr/>
              <a:t>17/11/2023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928-9631-4D36-A68A-92681AA71A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B223-26CE-48F7-AC12-837B03DBFCCD}" type="datetimeFigureOut">
              <a:rPr lang="fr-FR" smtClean="0"/>
              <a:pPr/>
              <a:t>17/11/2023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928-9631-4D36-A68A-92681AA71A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B223-26CE-48F7-AC12-837B03DBFCCD}" type="datetimeFigureOut">
              <a:rPr lang="fr-FR" smtClean="0"/>
              <a:pPr/>
              <a:t>17/11/2023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928-9631-4D36-A68A-92681AA71A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B223-26CE-48F7-AC12-837B03DBFCCD}" type="datetimeFigureOut">
              <a:rPr lang="fr-FR" smtClean="0"/>
              <a:pPr/>
              <a:t>17/11/2023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928-9631-4D36-A68A-92681AA71A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B223-26CE-48F7-AC12-837B03DBFCCD}" type="datetimeFigureOut">
              <a:rPr lang="fr-FR" smtClean="0"/>
              <a:pPr/>
              <a:t>17/11/2023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928-9631-4D36-A68A-92681AA71A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B223-26CE-48F7-AC12-837B03DBFCCD}" type="datetimeFigureOut">
              <a:rPr lang="fr-FR" smtClean="0"/>
              <a:pPr/>
              <a:t>17/11/2023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928-9631-4D36-A68A-92681AA71A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B223-26CE-48F7-AC12-837B03DBFCCD}" type="datetimeFigureOut">
              <a:rPr lang="fr-FR" smtClean="0"/>
              <a:pPr/>
              <a:t>17/11/2023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928-9631-4D36-A68A-92681AA71A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B223-26CE-48F7-AC12-837B03DBFCCD}" type="datetimeFigureOut">
              <a:rPr lang="fr-FR" smtClean="0"/>
              <a:pPr/>
              <a:t>17/11/2023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928-9631-4D36-A68A-92681AA71A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B223-26CE-48F7-AC12-837B03DBFCCD}" type="datetimeFigureOut">
              <a:rPr lang="fr-FR" smtClean="0"/>
              <a:pPr/>
              <a:t>17/11/2023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928-9631-4D36-A68A-92681AA71A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B223-26CE-48F7-AC12-837B03DBFCCD}" type="datetimeFigureOut">
              <a:rPr lang="fr-FR" smtClean="0"/>
              <a:pPr/>
              <a:t>17/11/2023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928-9631-4D36-A68A-92681AA71A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0B223-26CE-48F7-AC12-837B03DBFCCD}" type="datetimeFigureOut">
              <a:rPr lang="fr-FR" smtClean="0"/>
              <a:pPr/>
              <a:t>17/11/2023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A6928-9631-4D36-A68A-92681AA71A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0B223-26CE-48F7-AC12-837B03DBFCCD}" type="datetimeFigureOut">
              <a:rPr lang="fr-FR" smtClean="0"/>
              <a:pPr/>
              <a:t>17/11/2023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A6928-9631-4D36-A68A-92681AA71AD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660" t="28560" r="8654" b="56320"/>
          <a:stretch>
            <a:fillRect/>
          </a:stretch>
        </p:blipFill>
        <p:spPr bwMode="auto">
          <a:xfrm>
            <a:off x="0" y="116632"/>
            <a:ext cx="9144000" cy="94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9450" t="28560" r="9281" b="27197"/>
          <a:stretch>
            <a:fillRect/>
          </a:stretch>
        </p:blipFill>
        <p:spPr bwMode="auto">
          <a:xfrm>
            <a:off x="0" y="1124744"/>
            <a:ext cx="91440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829090"/>
            <a:ext cx="84770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I- Les outils de description de la thermodynamique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5616" y="5261138"/>
            <a:ext cx="45368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>
                <a:latin typeface="Bookman Old Style" pitchFamily="18" charset="0"/>
              </a:rPr>
              <a:t>1) Le système thermodynamique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08396" y="5709210"/>
            <a:ext cx="8928100" cy="106409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endParaRPr lang="fr-FR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3"/>
          <p:cNvSpPr txBox="1">
            <a:spLocks noChangeArrowheads="1"/>
          </p:cNvSpPr>
          <p:nvPr/>
        </p:nvSpPr>
        <p:spPr bwMode="auto">
          <a:xfrm>
            <a:off x="320970" y="5730469"/>
            <a:ext cx="87129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appelle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SYTEME THERMODYNAMIQUE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corps ou un ensemble de corps séparés du milieu extérieur par une surface fermée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appelée 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surface de contrôle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(réelle ou fictive).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23300" y="4293096"/>
            <a:ext cx="8928100" cy="237626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Interprétation microscopique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8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sym typeface="Wingdings 3"/>
              </a:rPr>
              <a:t>          </a:t>
            </a:r>
            <a:r>
              <a:rPr lang="fr-FR" sz="2000" dirty="0" smtClean="0">
                <a:sym typeface="Wingdings 3"/>
              </a:rPr>
              <a:t></a:t>
            </a:r>
            <a:r>
              <a:rPr lang="fr-FR" sz="2000" dirty="0" smtClean="0"/>
              <a:t> </a:t>
            </a:r>
            <a:r>
              <a:rPr lang="fr-FR" sz="2000" u="wavy" dirty="0"/>
              <a:t>Unité du système international</a:t>
            </a:r>
            <a:r>
              <a:rPr lang="fr-FR" sz="2000" dirty="0"/>
              <a:t> : </a:t>
            </a:r>
            <a:endParaRPr lang="fr-FR" sz="2000" dirty="0" smtClean="0"/>
          </a:p>
          <a:p>
            <a:r>
              <a:rPr lang="fr-FR" sz="500" dirty="0" smtClean="0"/>
              <a:t> </a:t>
            </a:r>
          </a:p>
          <a:p>
            <a:r>
              <a:rPr lang="fr-FR" sz="2000" dirty="0" smtClean="0">
                <a:sym typeface="Wingdings 3"/>
              </a:rPr>
              <a:t>          </a:t>
            </a:r>
            <a:r>
              <a:rPr lang="fr-FR" sz="2000" dirty="0" smtClean="0"/>
              <a:t> </a:t>
            </a:r>
            <a:r>
              <a:rPr lang="fr-FR" sz="2000" u="wavy" dirty="0" smtClean="0"/>
              <a:t>Autres unités</a:t>
            </a:r>
            <a:r>
              <a:rPr lang="fr-FR" sz="2000" dirty="0" smtClean="0"/>
              <a:t> :</a:t>
            </a:r>
          </a:p>
          <a:p>
            <a:r>
              <a:rPr lang="fr-FR" dirty="0" smtClean="0"/>
              <a:t>  </a:t>
            </a:r>
            <a:endParaRPr lang="fr-FR" dirty="0"/>
          </a:p>
          <a:p>
            <a:r>
              <a:rPr lang="fr-FR" dirty="0"/>
              <a:t>  </a:t>
            </a:r>
            <a:r>
              <a:rPr lang="fr-FR" dirty="0" smtClean="0"/>
              <a:t>		           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degré Fahrenheit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 (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°F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) :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T(°F) = 1,8 </a:t>
            </a:r>
            <a:r>
              <a:rPr lang="fr-FR" sz="2000" b="1" dirty="0" smtClean="0">
                <a:latin typeface="Arial"/>
                <a:cs typeface="Arial"/>
              </a:rPr>
              <a:t>×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Symbol" pitchFamily="18" charset="2"/>
                <a:cs typeface="Arial" pitchFamily="34" charset="0"/>
              </a:rPr>
              <a:t>q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(°C) + 32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996952"/>
            <a:ext cx="5309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</a:rPr>
              <a:t>Deux grandeurs d’état particulières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3808" y="3573016"/>
            <a:ext cx="345638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La TEMPERATURE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0992" y="4293096"/>
            <a:ext cx="90730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la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TEMPERATURE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une grandeur 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intensive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qui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traduit l’agitation thermique qui règne au sein de la matière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Elle est d’autant plus grande que l’agitation thermique est grande.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427984" y="5370658"/>
            <a:ext cx="223224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Kelvin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2555776" y="5805264"/>
            <a:ext cx="5832648" cy="432048"/>
            <a:chOff x="2555776" y="2636912"/>
            <a:chExt cx="5832648" cy="432048"/>
          </a:xfrm>
        </p:grpSpPr>
        <p:sp>
          <p:nvSpPr>
            <p:cNvPr id="9" name="Rectangle 8"/>
            <p:cNvSpPr/>
            <p:nvPr/>
          </p:nvSpPr>
          <p:spPr>
            <a:xfrm>
              <a:off x="5508104" y="2636912"/>
              <a:ext cx="2664296" cy="4320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46" name="Rectangle 2"/>
            <p:cNvSpPr>
              <a:spLocks noChangeArrowheads="1"/>
            </p:cNvSpPr>
            <p:nvPr/>
          </p:nvSpPr>
          <p:spPr bwMode="auto">
            <a:xfrm>
              <a:off x="2555776" y="2636912"/>
              <a:ext cx="5832648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Le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degré Celsius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(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Arial" pitchFamily="34" charset="0"/>
                  <a:cs typeface="Arial" pitchFamily="34" charset="0"/>
                </a:rPr>
                <a:t>°C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) :   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T(K) =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cs typeface="Arial" pitchFamily="34" charset="0"/>
                </a:rPr>
                <a:t>q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rPr>
                <a:t>(°C) + 273,15</a:t>
              </a:r>
              <a:endPara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1512168"/>
            <a:ext cx="7740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Relier le volume massique à la masse volumique.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79512" y="936104"/>
            <a:ext cx="28537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Volume molaire</a:t>
            </a:r>
            <a:r>
              <a:rPr kumimoji="0" lang="fr-FR" sz="2000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: 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87824" y="720080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2987824" y="1152128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25107" y="1224136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endParaRPr lang="fr-FR" dirty="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355976" y="936104"/>
            <a:ext cx="29291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Volume massique</a:t>
            </a:r>
            <a:r>
              <a:rPr kumimoji="0" lang="fr-FR" sz="2000" b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 =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36296" y="720080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endParaRPr lang="fr-FR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7236296" y="1152128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273579" y="1224136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</a:t>
            </a:r>
            <a:endParaRPr lang="fr-FR" dirty="0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9512" y="2092786"/>
            <a:ext cx="28937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Masse volumique</a:t>
            </a:r>
            <a:r>
              <a:rPr kumimoji="0" lang="fr-FR" sz="2000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: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87824" y="1876762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</a:t>
            </a:r>
            <a:endParaRPr lang="fr-FR" dirty="0"/>
          </a:p>
        </p:txBody>
      </p:sp>
      <p:cxnSp>
        <p:nvCxnSpPr>
          <p:cNvPr id="25" name="Connecteur droit 24"/>
          <p:cNvCxnSpPr/>
          <p:nvPr/>
        </p:nvCxnSpPr>
        <p:spPr>
          <a:xfrm>
            <a:off x="2987824" y="2308810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025107" y="2380818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endParaRPr lang="fr-FR" dirty="0"/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4067944" y="2088232"/>
            <a:ext cx="1287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Donc  </a:t>
            </a: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 =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64088" y="187676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fr-FR" dirty="0"/>
          </a:p>
        </p:txBody>
      </p:sp>
      <p:cxnSp>
        <p:nvCxnSpPr>
          <p:cNvPr id="29" name="Connecteur droit 28"/>
          <p:cNvCxnSpPr/>
          <p:nvPr/>
        </p:nvCxnSpPr>
        <p:spPr>
          <a:xfrm>
            <a:off x="5364088" y="2308810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343496" y="2357668"/>
            <a:ext cx="332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r</a:t>
            </a:r>
            <a:endParaRPr lang="fr-FR" dirty="0">
              <a:latin typeface="Symbol" pitchFamily="18" charset="2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0" y="0"/>
            <a:ext cx="8910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4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Pour un système de volume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de masse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contenant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moles.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33265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Donner les expressions du volume molaire et du volume massique.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 animBg="1"/>
      <p:bldP spid="6" grpId="0"/>
      <p:bldP spid="61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07504" y="60648"/>
            <a:ext cx="8928100" cy="14961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fr-FR" dirty="0" smtClean="0">
                <a:sym typeface="Wingdings 3"/>
              </a:rPr>
              <a:t>          </a:t>
            </a:r>
            <a:r>
              <a:rPr lang="fr-FR" sz="2000" dirty="0" smtClean="0">
                <a:sym typeface="Wingdings 3"/>
              </a:rPr>
              <a:t></a:t>
            </a:r>
            <a:r>
              <a:rPr lang="fr-FR" sz="2000" dirty="0" smtClean="0"/>
              <a:t> </a:t>
            </a:r>
            <a:r>
              <a:rPr lang="fr-FR" sz="2000" u="wavy" dirty="0"/>
              <a:t>Unité du système international</a:t>
            </a:r>
            <a:r>
              <a:rPr lang="fr-FR" sz="2000" dirty="0"/>
              <a:t> : </a:t>
            </a:r>
            <a:endParaRPr lang="fr-FR" sz="2000" dirty="0" smtClean="0"/>
          </a:p>
          <a:p>
            <a:r>
              <a:rPr lang="fr-FR" sz="1100" dirty="0" smtClean="0"/>
              <a:t> </a:t>
            </a:r>
          </a:p>
          <a:p>
            <a:r>
              <a:rPr lang="fr-FR" sz="2000" dirty="0" smtClean="0">
                <a:sym typeface="Wingdings 3"/>
              </a:rPr>
              <a:t>          </a:t>
            </a:r>
            <a:r>
              <a:rPr lang="fr-FR" sz="2000" dirty="0" smtClean="0"/>
              <a:t> </a:t>
            </a:r>
            <a:r>
              <a:rPr lang="fr-FR" sz="2000" u="wavy" dirty="0" smtClean="0"/>
              <a:t>Autres unités</a:t>
            </a:r>
            <a:r>
              <a:rPr lang="fr-FR" sz="2000" dirty="0" smtClean="0"/>
              <a:t> :</a:t>
            </a:r>
          </a:p>
          <a:p>
            <a:r>
              <a:rPr lang="fr-FR" dirty="0" smtClean="0"/>
              <a:t>  </a:t>
            </a:r>
            <a:endParaRPr lang="fr-FR" sz="1000" dirty="0"/>
          </a:p>
          <a:p>
            <a:r>
              <a:rPr lang="fr-FR" dirty="0"/>
              <a:t>  </a:t>
            </a:r>
            <a:r>
              <a:rPr lang="fr-FR" dirty="0" smtClean="0"/>
              <a:t>		           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degré Fahrenheit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 (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°F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) : 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T(°F) = 1,8 </a:t>
            </a:r>
            <a:r>
              <a:rPr lang="fr-FR" sz="2000" b="1" dirty="0" smtClean="0">
                <a:latin typeface="Arial"/>
                <a:cs typeface="Arial"/>
              </a:rPr>
              <a:t>×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latin typeface="Symbol" pitchFamily="18" charset="2"/>
                <a:cs typeface="Arial" pitchFamily="34" charset="0"/>
              </a:rPr>
              <a:t>q</a:t>
            </a:r>
            <a:r>
              <a:rPr lang="fr-FR" sz="2000" b="1" dirty="0">
                <a:latin typeface="Arial" pitchFamily="34" charset="0"/>
                <a:cs typeface="Arial" pitchFamily="34" charset="0"/>
              </a:rPr>
              <a:t>(°C) + 32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8537" y="522972"/>
            <a:ext cx="2664296" cy="4320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355976" y="116632"/>
            <a:ext cx="223224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Kelvin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81484" y="548680"/>
            <a:ext cx="583264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degré Celsius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°C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 :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T(K) =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cs typeface="Arial" pitchFamily="34" charset="0"/>
              </a:rPr>
              <a:t>q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(°C) + 273,15</a:t>
            </a:r>
            <a:endParaRPr kumimoji="0" lang="fr-FR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02893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187897" y="1615286"/>
            <a:ext cx="7812087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i="1" dirty="0" smtClean="0"/>
              <a:t>- Dans un gaz monoatomique, </a:t>
            </a:r>
            <a:r>
              <a:rPr lang="fr-FR" sz="2000" i="1" dirty="0"/>
              <a:t>l’énergie cinétique moyenne d’une molécule </a:t>
            </a:r>
            <a:r>
              <a:rPr lang="fr-FR" sz="2000" i="1" dirty="0" smtClean="0"/>
              <a:t>vaut </a:t>
            </a:r>
            <a:r>
              <a:rPr lang="fr-FR" sz="2000" b="1" dirty="0" smtClean="0"/>
              <a:t>&lt; </a:t>
            </a:r>
            <a:r>
              <a:rPr lang="fr-FR" sz="2000" b="1" dirty="0" err="1"/>
              <a:t>E</a:t>
            </a:r>
            <a:r>
              <a:rPr lang="fr-FR" sz="2000" b="1" baseline="-25000" dirty="0" err="1"/>
              <a:t>c</a:t>
            </a:r>
            <a:r>
              <a:rPr lang="fr-FR" sz="2000" b="1" dirty="0"/>
              <a:t> &gt; = 3/2 </a:t>
            </a:r>
            <a:r>
              <a:rPr lang="fr-FR" sz="2000" b="1" dirty="0" smtClean="0">
                <a:latin typeface="Arial"/>
                <a:cs typeface="Arial"/>
              </a:rPr>
              <a:t>×</a:t>
            </a:r>
            <a:r>
              <a:rPr lang="fr-FR" sz="2000" b="1" dirty="0" smtClean="0"/>
              <a:t> </a:t>
            </a:r>
            <a:r>
              <a:rPr lang="fr-FR" sz="2000" b="1" dirty="0" err="1"/>
              <a:t>k</a:t>
            </a:r>
            <a:r>
              <a:rPr lang="fr-FR" sz="2000" b="1" baseline="-25000" dirty="0" err="1"/>
              <a:t>B</a:t>
            </a:r>
            <a:r>
              <a:rPr lang="fr-FR" sz="2000" b="1" dirty="0"/>
              <a:t> </a:t>
            </a:r>
            <a:r>
              <a:rPr lang="fr-FR" sz="2000" b="1" dirty="0" smtClean="0">
                <a:latin typeface="Arial"/>
                <a:cs typeface="Arial"/>
              </a:rPr>
              <a:t>×</a:t>
            </a:r>
            <a:r>
              <a:rPr lang="fr-FR" sz="2000" b="1" dirty="0" smtClean="0"/>
              <a:t> T</a:t>
            </a:r>
            <a:r>
              <a:rPr lang="fr-FR" sz="2000" i="1" dirty="0" smtClean="0"/>
              <a:t> avec</a:t>
            </a:r>
            <a:r>
              <a:rPr lang="fr-FR" sz="2000" dirty="0" smtClean="0"/>
              <a:t> </a:t>
            </a:r>
            <a:r>
              <a:rPr lang="fr-FR" sz="2000" b="1" dirty="0" err="1" smtClean="0"/>
              <a:t>k</a:t>
            </a:r>
            <a:r>
              <a:rPr lang="fr-FR" sz="2000" b="1" baseline="-25000" dirty="0" err="1" smtClean="0"/>
              <a:t>B</a:t>
            </a:r>
            <a:r>
              <a:rPr lang="fr-FR" sz="2000" b="1" dirty="0" smtClean="0"/>
              <a:t> </a:t>
            </a:r>
            <a:r>
              <a:rPr lang="fr-FR" sz="2000" b="1" dirty="0"/>
              <a:t>= 1,38.0</a:t>
            </a:r>
            <a:r>
              <a:rPr lang="fr-FR" sz="2000" b="1" baseline="30000" dirty="0"/>
              <a:t> – 23 </a:t>
            </a:r>
            <a:r>
              <a:rPr lang="fr-FR" sz="2000" b="1" dirty="0"/>
              <a:t>J.K</a:t>
            </a:r>
            <a:r>
              <a:rPr lang="fr-FR" sz="2000" b="1" baseline="30000" dirty="0"/>
              <a:t> – </a:t>
            </a:r>
            <a:r>
              <a:rPr lang="fr-FR" sz="2000" b="1" baseline="30000" dirty="0" smtClean="0"/>
              <a:t>1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187897" y="2361074"/>
            <a:ext cx="7812087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i="1" dirty="0" smtClean="0"/>
              <a:t>- </a:t>
            </a:r>
            <a:r>
              <a:rPr lang="fr-FR" sz="2000" i="1" dirty="0"/>
              <a:t>T</a:t>
            </a:r>
            <a:r>
              <a:rPr lang="fr-FR" sz="2000" i="1" dirty="0" smtClean="0"/>
              <a:t>empérature </a:t>
            </a:r>
            <a:r>
              <a:rPr lang="fr-FR" sz="2000" i="1" dirty="0"/>
              <a:t>en Kelvin </a:t>
            </a:r>
            <a:r>
              <a:rPr lang="fr-FR" sz="2000" i="1" dirty="0" smtClean="0"/>
              <a:t>= </a:t>
            </a:r>
            <a:r>
              <a:rPr lang="fr-FR" sz="2000" b="1" i="1" dirty="0" smtClean="0"/>
              <a:t>température </a:t>
            </a:r>
            <a:r>
              <a:rPr lang="fr-FR" sz="2000" b="1" i="1" dirty="0"/>
              <a:t>absolue</a:t>
            </a:r>
            <a:r>
              <a:rPr lang="fr-FR" sz="2000" i="1" dirty="0"/>
              <a:t>, par référence au </a:t>
            </a:r>
            <a:r>
              <a:rPr lang="fr-FR" sz="2000" b="1" i="1" u="sng" dirty="0"/>
              <a:t>zéro absolu</a:t>
            </a:r>
            <a:r>
              <a:rPr lang="fr-FR" sz="2000" i="1" dirty="0"/>
              <a:t>, température la plus basse possible (</a:t>
            </a:r>
            <a:r>
              <a:rPr lang="fr-FR" sz="2000" i="1" dirty="0" smtClean="0"/>
              <a:t>état </a:t>
            </a:r>
            <a:r>
              <a:rPr lang="fr-FR" sz="2000" i="1" dirty="0"/>
              <a:t>de repos des </a:t>
            </a:r>
            <a:r>
              <a:rPr lang="fr-FR" sz="2000" i="1" dirty="0" smtClean="0"/>
              <a:t>particules).</a:t>
            </a:r>
            <a:endParaRPr lang="fr-FR" sz="2000" dirty="0"/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107504" y="4365104"/>
            <a:ext cx="6408712" cy="201622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Interprétation microscopique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87824" y="3645024"/>
            <a:ext cx="345638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La PRESSION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16" name="Image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1712" y="3656599"/>
            <a:ext cx="2592288" cy="27052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23528" y="4653136"/>
            <a:ext cx="619268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PRESSION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exercée par un fluide sur une paroi a pour origine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les chocs des particules de fluide sur la paroi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pression augmente avec le nombre de chocs et avec l’intensité des chocs.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8028384" y="5085184"/>
            <a:ext cx="864096" cy="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244408" y="4509120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endParaRPr lang="fr-FR" sz="2800" dirty="0">
              <a:solidFill>
                <a:srgbClr val="7030A0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8316416" y="4509120"/>
            <a:ext cx="36004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3554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07504" y="3203959"/>
            <a:ext cx="8928992" cy="231327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ym typeface="Wingdings 3"/>
              </a:rPr>
              <a:t>          </a:t>
            </a:r>
            <a:r>
              <a:rPr lang="fr-FR" sz="2000" dirty="0" smtClean="0"/>
              <a:t> </a:t>
            </a:r>
            <a:r>
              <a:rPr lang="fr-FR" sz="2000" u="wavy" dirty="0" smtClean="0"/>
              <a:t>Unité du Système International</a:t>
            </a:r>
            <a:r>
              <a:rPr lang="fr-FR" sz="2000" dirty="0" smtClean="0"/>
              <a:t> : 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ym typeface="Wingdings 3"/>
              </a:rPr>
              <a:t>          </a:t>
            </a:r>
            <a:r>
              <a:rPr lang="fr-FR" sz="2000" dirty="0" smtClean="0"/>
              <a:t> </a:t>
            </a:r>
            <a:r>
              <a:rPr lang="fr-FR" sz="2000" u="wavy" dirty="0" smtClean="0"/>
              <a:t>Autre unité</a:t>
            </a:r>
            <a:r>
              <a:rPr lang="fr-FR" sz="2000" dirty="0" smtClean="0"/>
              <a:t> : </a:t>
            </a: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07504" y="1052736"/>
            <a:ext cx="6408712" cy="201622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Interprétation microscopique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</p:txBody>
      </p:sp>
      <p:sp>
        <p:nvSpPr>
          <p:cNvPr id="3" name="Rectangle 2"/>
          <p:cNvSpPr/>
          <p:nvPr/>
        </p:nvSpPr>
        <p:spPr>
          <a:xfrm>
            <a:off x="2627784" y="260648"/>
            <a:ext cx="3456384" cy="50405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Bookman Old Style" pitchFamily="18" charset="0"/>
              </a:rPr>
              <a:t>La PRESSION</a:t>
            </a:r>
            <a:endParaRPr lang="fr-FR" sz="24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340768"/>
            <a:ext cx="619268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PRESSION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exercée par un fluide sur une paroi est une grandeur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intensive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ayant pour origine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les chocs des particules de fluide sur la paroi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pression augmente avec le nombre de chocs et avec l’intensité des chocs.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8562" y="332656"/>
            <a:ext cx="2484784" cy="27052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79512" y="3212977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853113" algn="l"/>
              </a:tabLs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La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pression exercée par un fluide sur une paroi est égale au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rapport de la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force pressante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exercée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par les particules de fluide sur une paroi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par la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surface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de cette paroi.      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7308304" y="3429001"/>
            <a:ext cx="1296144" cy="864096"/>
            <a:chOff x="7308304" y="3429001"/>
            <a:chExt cx="1296144" cy="864096"/>
          </a:xfrm>
        </p:grpSpPr>
        <p:sp>
          <p:nvSpPr>
            <p:cNvPr id="9" name="Rectangle 8"/>
            <p:cNvSpPr/>
            <p:nvPr/>
          </p:nvSpPr>
          <p:spPr>
            <a:xfrm>
              <a:off x="7308304" y="3429001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52320" y="3645025"/>
              <a:ext cx="6480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P =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28384" y="3429001"/>
              <a:ext cx="3417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fr-FR" b="1" baseline="-25000" dirty="0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8028384" y="3861049"/>
              <a:ext cx="3600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8011939" y="3892987"/>
              <a:ext cx="3561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S</a:t>
              </a:r>
              <a:endParaRPr lang="fr-FR" b="1" dirty="0"/>
            </a:p>
          </p:txBody>
        </p:sp>
      </p:grpSp>
      <p:cxnSp>
        <p:nvCxnSpPr>
          <p:cNvPr id="16" name="Connecteur droit 15"/>
          <p:cNvCxnSpPr/>
          <p:nvPr/>
        </p:nvCxnSpPr>
        <p:spPr>
          <a:xfrm flipV="1">
            <a:off x="8316416" y="3068961"/>
            <a:ext cx="144016" cy="50405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 flipV="1">
            <a:off x="8316416" y="4149081"/>
            <a:ext cx="216024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7452320" y="4005065"/>
            <a:ext cx="144016" cy="50405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388424" y="2708921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8460432" y="4437113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m²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6588224" y="4509121"/>
            <a:ext cx="15808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N.m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2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= Pa</a:t>
            </a:r>
          </a:p>
          <a:p>
            <a:pPr algn="ct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(Pascal)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4390701" y="4564209"/>
            <a:ext cx="2286001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Pascal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lang="fr-FR" dirty="0"/>
          </a:p>
        </p:txBody>
      </p:sp>
      <p:grpSp>
        <p:nvGrpSpPr>
          <p:cNvPr id="32" name="Groupe 31"/>
          <p:cNvGrpSpPr/>
          <p:nvPr/>
        </p:nvGrpSpPr>
        <p:grpSpPr>
          <a:xfrm>
            <a:off x="2339752" y="4941168"/>
            <a:ext cx="3816424" cy="448969"/>
            <a:chOff x="2339752" y="4941168"/>
            <a:chExt cx="3816424" cy="448969"/>
          </a:xfrm>
        </p:grpSpPr>
        <p:sp>
          <p:nvSpPr>
            <p:cNvPr id="25" name="Rectangle 24"/>
            <p:cNvSpPr/>
            <p:nvPr/>
          </p:nvSpPr>
          <p:spPr>
            <a:xfrm>
              <a:off x="4067944" y="4941168"/>
              <a:ext cx="1872208" cy="4320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339752" y="4990027"/>
              <a:ext cx="38164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Le </a:t>
              </a:r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bar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(</a:t>
              </a:r>
              <a:r>
                <a:rPr lang="fr-FR" sz="2000" b="1" dirty="0" smtClean="0">
                  <a:solidFill>
                    <a:srgbClr val="00660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bar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) :   </a:t>
              </a:r>
              <a:r>
                <a:rPr lang="fr-FR" sz="2000" b="1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1 bar = 10 </a:t>
              </a:r>
              <a:r>
                <a:rPr lang="fr-FR" sz="2000" b="1" baseline="30000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5</a:t>
              </a:r>
              <a:r>
                <a:rPr lang="fr-FR" sz="2000" b="1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Pa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</a:t>
              </a:r>
              <a:endParaRPr lang="fr-FR" dirty="0"/>
            </a:p>
          </p:txBody>
        </p: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733256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331640" y="5745450"/>
            <a:ext cx="7668071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i="1" dirty="0" smtClean="0"/>
              <a:t>- Cette pression est appelée </a:t>
            </a:r>
            <a:r>
              <a:rPr lang="fr-FR" sz="2000" b="1" i="1" dirty="0" smtClean="0"/>
              <a:t>pression cinétique</a:t>
            </a:r>
            <a:r>
              <a:rPr lang="fr-FR" sz="2000" i="1" dirty="0" smtClean="0"/>
              <a:t>.</a:t>
            </a:r>
          </a:p>
          <a:p>
            <a:r>
              <a:rPr lang="fr-FR" sz="2000" i="1" dirty="0" smtClean="0"/>
              <a:t>- Par extrapolation, la </a:t>
            </a:r>
            <a:r>
              <a:rPr lang="fr-FR" sz="2000" b="1" i="1" u="sng" dirty="0" smtClean="0"/>
              <a:t>pression au sein d’un fluide</a:t>
            </a:r>
            <a:r>
              <a:rPr lang="fr-FR" sz="2000" b="1" i="1" dirty="0" smtClean="0"/>
              <a:t> </a:t>
            </a:r>
            <a:r>
              <a:rPr lang="fr-FR" sz="2000" i="1" dirty="0" smtClean="0"/>
              <a:t>est </a:t>
            </a:r>
            <a:r>
              <a:rPr lang="fr-FR" sz="2000" i="1" dirty="0"/>
              <a:t>la pression qui </a:t>
            </a:r>
            <a:r>
              <a:rPr lang="fr-FR" sz="2000" i="1" dirty="0" err="1" smtClean="0"/>
              <a:t>se-rait</a:t>
            </a:r>
            <a:r>
              <a:rPr lang="fr-FR" sz="2000" i="1" dirty="0" smtClean="0"/>
              <a:t> </a:t>
            </a:r>
            <a:r>
              <a:rPr lang="fr-FR" sz="2000" i="1" dirty="0"/>
              <a:t>mesurée </a:t>
            </a:r>
            <a:r>
              <a:rPr lang="fr-FR" sz="2000" i="1" dirty="0" smtClean="0"/>
              <a:t>sur une surface fictive située en </a:t>
            </a:r>
            <a:r>
              <a:rPr lang="fr-FR" sz="2000" i="1" dirty="0"/>
              <a:t>cet endroit du fluide. </a:t>
            </a:r>
            <a:endParaRPr lang="fr-FR" sz="2000" dirty="0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7956376" y="1691516"/>
            <a:ext cx="864096" cy="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8172400" y="1115452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endParaRPr lang="fr-FR" sz="2800" dirty="0">
              <a:solidFill>
                <a:srgbClr val="7030A0"/>
              </a:solidFill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8244408" y="1115452"/>
            <a:ext cx="36004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0" grpId="0"/>
      <p:bldP spid="21" grpId="0"/>
      <p:bldP spid="22" grpId="0"/>
      <p:bldP spid="23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1187624" y="5373216"/>
            <a:ext cx="5976664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84138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équilibres particuliers          sont nécessaires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107504" y="35607"/>
            <a:ext cx="8928992" cy="216925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ym typeface="Wingdings 3"/>
              </a:rPr>
              <a:t>          </a:t>
            </a:r>
            <a:r>
              <a:rPr lang="fr-FR" sz="2000" dirty="0" smtClean="0"/>
              <a:t> </a:t>
            </a:r>
            <a:r>
              <a:rPr lang="fr-FR" sz="2000" u="wavy" dirty="0" smtClean="0"/>
              <a:t>Unité du Système International</a:t>
            </a:r>
            <a:r>
              <a:rPr lang="fr-FR" sz="2000" dirty="0" smtClean="0"/>
              <a:t> : 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ym typeface="Wingdings 3"/>
              </a:rPr>
              <a:t>          </a:t>
            </a:r>
            <a:r>
              <a:rPr lang="fr-FR" sz="2000" dirty="0" smtClean="0"/>
              <a:t> </a:t>
            </a:r>
            <a:r>
              <a:rPr lang="fr-FR" sz="2000" u="wavy" dirty="0" smtClean="0"/>
              <a:t>Autre unité</a:t>
            </a:r>
            <a:r>
              <a:rPr lang="fr-FR" sz="2000" dirty="0" smtClean="0"/>
              <a:t> : </a:t>
            </a: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67944" y="1683887"/>
            <a:ext cx="1872208" cy="4320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79512" y="44624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853113" algn="l"/>
              </a:tabLs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La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pression exercée par un fluide sur une paroi est égale au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rapport de la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force pressante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exercée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par les particules de fluide sur une paroi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par la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surface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b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de cette paroi.      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08304" y="260648"/>
            <a:ext cx="1296144" cy="792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028384" y="260648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F</a:t>
            </a:r>
            <a:endParaRPr lang="fr-FR" b="1" baseline="-250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8028384" y="69269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011939" y="724634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S</a:t>
            </a:r>
            <a:endParaRPr lang="fr-FR" b="1" dirty="0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8316416" y="188640"/>
            <a:ext cx="360040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 flipV="1">
            <a:off x="8316416" y="980728"/>
            <a:ext cx="216024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7452320" y="836712"/>
            <a:ext cx="144016" cy="50405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665882" y="4554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8460432" y="1268760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m²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6588224" y="1340768"/>
            <a:ext cx="15808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N.m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2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= Pa</a:t>
            </a:r>
          </a:p>
          <a:p>
            <a:pPr algn="ctr"/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(Pascal)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4355976" y="1268760"/>
            <a:ext cx="2286001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Pascal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2339752" y="1732746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bar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bar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 :   </a:t>
            </a:r>
            <a:r>
              <a:rPr lang="fr-FR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1 bar = 10 </a:t>
            </a:r>
            <a:r>
              <a:rPr lang="fr-FR" sz="2000" b="1" baseline="30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lang="fr-FR" sz="20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Pa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7452320" y="436602"/>
            <a:ext cx="720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P =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0" y="2348880"/>
            <a:ext cx="62183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II- Etat d’équilibre</a:t>
            </a:r>
            <a:r>
              <a:rPr kumimoji="0" lang="fr-FR" sz="24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thermodynamique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15616" y="2780928"/>
            <a:ext cx="45368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>
                <a:latin typeface="Bookman Old Style" pitchFamily="18" charset="0"/>
              </a:rPr>
              <a:t>1) Le système thermodynamique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22" name="Text Box 1"/>
          <p:cNvSpPr txBox="1">
            <a:spLocks noChangeArrowheads="1"/>
          </p:cNvSpPr>
          <p:nvPr/>
        </p:nvSpPr>
        <p:spPr bwMode="auto">
          <a:xfrm>
            <a:off x="107504" y="4381128"/>
            <a:ext cx="8928100" cy="84807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3212976"/>
            <a:ext cx="8784976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ETAT D’EQUILIBRE THERMODYNAMIQUE </a:t>
            </a:r>
            <a:r>
              <a:rPr lang="fr-FR" sz="2000" dirty="0" smtClean="0"/>
              <a:t>= </a:t>
            </a:r>
            <a:r>
              <a:rPr lang="fr-FR" sz="2000" b="1" i="1" dirty="0" smtClean="0"/>
              <a:t>état vers lequel tend à évoluer spontanément n’importe quel système thermodynamique abandonné à lui-même</a:t>
            </a:r>
            <a:endParaRPr lang="fr-FR" sz="2000" dirty="0"/>
          </a:p>
        </p:txBody>
      </p:sp>
      <p:sp>
        <p:nvSpPr>
          <p:cNvPr id="25" name="Rectangle 24"/>
          <p:cNvSpPr/>
          <p:nvPr/>
        </p:nvSpPr>
        <p:spPr>
          <a:xfrm>
            <a:off x="107504" y="3933056"/>
            <a:ext cx="2556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Dans l’état d’équilibre :</a:t>
            </a:r>
            <a:endParaRPr lang="fr-FR" sz="20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3528" y="4389610"/>
            <a:ext cx="8280920" cy="29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84138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Toutes les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grandeurs d’état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constantes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cours du temps 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3528" y="4785577"/>
            <a:ext cx="8280920" cy="29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84138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n’échange ni matière ni énergie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 l’extérieur.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07504" y="5949280"/>
            <a:ext cx="8928992" cy="86409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équilibre MECANIQUE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équilibre THERMIQUE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lèche vers le bas 26"/>
          <p:cNvSpPr/>
          <p:nvPr/>
        </p:nvSpPr>
        <p:spPr>
          <a:xfrm>
            <a:off x="4211960" y="5301208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771800" y="5949280"/>
            <a:ext cx="6148028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Pression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uniforme et constante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tt le système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99792" y="6381328"/>
            <a:ext cx="706050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Température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uniforme et constante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tt le système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0" grpId="0"/>
      <p:bldP spid="21" grpId="0"/>
      <p:bldP spid="22" grpId="0" animBg="1"/>
      <p:bldP spid="24" grpId="0" animBg="1"/>
      <p:bldP spid="25" grpId="0"/>
      <p:bldP spid="1026" grpId="0"/>
      <p:bldP spid="1027" grpId="0"/>
      <p:bldP spid="1028" grpId="0" animBg="1"/>
      <p:bldP spid="27" grpId="0" animBg="1"/>
      <p:bldP spid="1029" grpId="0"/>
      <p:bldP spid="10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7504" y="1772816"/>
            <a:ext cx="8928992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équilibre MECANIQUE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équilibre THERMIQUE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71800" y="1772816"/>
            <a:ext cx="6148028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Pression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uniforme et constante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tt le système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699792" y="2140407"/>
            <a:ext cx="706050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Température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uniforme et constante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 tt le système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625601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5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Si un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système est séparé du milieu extérieur par des parois mobiles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(ex : piston), que peut-on dire de la pression du système et de la pression extérieure une fois l’équilibre thermodynamique atteint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11760" y="5589240"/>
            <a:ext cx="2630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2) Equation d’état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43608" y="6021288"/>
            <a:ext cx="7128792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EQUATION D’ETAT </a:t>
            </a:r>
            <a:r>
              <a:rPr lang="fr-FR" sz="2000" dirty="0" smtClean="0"/>
              <a:t>= </a:t>
            </a:r>
            <a:r>
              <a:rPr lang="fr-FR" sz="2000" b="1" i="1" dirty="0" smtClean="0"/>
              <a:t>équation qui relie les grandeurs d’état </a:t>
            </a:r>
          </a:p>
          <a:p>
            <a:pPr algn="ctr"/>
            <a:r>
              <a:rPr lang="fr-FR" sz="2000" b="1" i="1" dirty="0" smtClean="0"/>
              <a:t>lorsque le système est dans un état d’équilibre thermodynamique</a:t>
            </a:r>
            <a:endParaRPr lang="fr-FR" sz="2000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87624" y="1268760"/>
            <a:ext cx="5976664" cy="3600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84138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équilibres particuliers          sont nécessaires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107504" y="420688"/>
            <a:ext cx="8928100" cy="77606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</a:p>
          <a:p>
            <a:pPr algn="just" fontAlgn="base">
              <a:spcBef>
                <a:spcPct val="0"/>
              </a:spcBef>
              <a:spcAft>
                <a:spcPts val="600"/>
              </a:spcAft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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504" y="-27384"/>
            <a:ext cx="2556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Dans l’état d’équilibre :</a:t>
            </a:r>
            <a:endParaRPr lang="fr-FR" sz="2000" dirty="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323528" y="429170"/>
            <a:ext cx="8280920" cy="29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84138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Toutes les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grandeurs d’état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constantes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cours du temps 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23528" y="753393"/>
            <a:ext cx="8280920" cy="29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84138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système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n’échange ni matière ni énergie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 l’extérieur.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lèche vers le bas 20"/>
          <p:cNvSpPr/>
          <p:nvPr/>
        </p:nvSpPr>
        <p:spPr>
          <a:xfrm>
            <a:off x="4211960" y="1124744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6512" y="400506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5-bis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Si un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système est séparé du milieu extérieur par des parois </a:t>
            </a:r>
            <a:r>
              <a:rPr lang="fr-FR" sz="2000" i="1" u="sng" dirty="0" err="1" smtClean="0">
                <a:latin typeface="Times New Roman" pitchFamily="18" charset="0"/>
                <a:cs typeface="Times New Roman" pitchFamily="18" charset="0"/>
              </a:rPr>
              <a:t>per-mettant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les transferts thermiques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que peut-on dire de la température du système et de la température extérieure une fois l’équilibre thermodynamique atteint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691680" y="3573016"/>
            <a:ext cx="6768752" cy="29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84138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équilibre mécanique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impose que 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extérieure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763688" y="5013176"/>
            <a:ext cx="6768752" cy="29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84138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équilibre thermique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impose que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extérieure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16" grpId="0"/>
      <p:bldP spid="18" grpId="0" animBg="1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81025" y="5407941"/>
            <a:ext cx="8928100" cy="13681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ym typeface="Wingdings 2"/>
              </a:rPr>
              <a:t></a:t>
            </a:r>
            <a:r>
              <a:rPr lang="fr-FR" sz="2000" dirty="0" smtClean="0"/>
              <a:t> Un gaz qui satisfait rigoureusement aux lois de Boyle-Mariotte, Gay-Lussac, Charles et Avogadro-Ampère est appelé « </a:t>
            </a:r>
            <a:r>
              <a:rPr lang="fr-FR" sz="2000" b="1" dirty="0" smtClean="0"/>
              <a:t>GAZ PARFAIT</a:t>
            </a:r>
            <a:r>
              <a:rPr lang="fr-FR" sz="2000" dirty="0" smtClean="0"/>
              <a:t> ». En combinant ces trois lois, on obtient l’</a:t>
            </a:r>
            <a:r>
              <a:rPr lang="fr-FR" sz="2000" b="1" i="1" u="sng" dirty="0" smtClean="0"/>
              <a:t>équation d’état des gaz parfaits</a:t>
            </a:r>
            <a:r>
              <a:rPr lang="fr-FR" sz="2000" b="1" i="1" dirty="0" smtClean="0"/>
              <a:t> </a:t>
            </a:r>
            <a:r>
              <a:rPr lang="fr-FR" sz="2000" dirty="0" smtClean="0"/>
              <a:t>(EEGP) :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3688" y="836712"/>
            <a:ext cx="2630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2) Equation d’état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3608" y="1196752"/>
            <a:ext cx="7128792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EQUATION D’ETAT </a:t>
            </a:r>
            <a:r>
              <a:rPr lang="fr-FR" sz="2000" dirty="0" smtClean="0"/>
              <a:t>= </a:t>
            </a:r>
            <a:r>
              <a:rPr lang="fr-FR" sz="2000" b="1" i="1" dirty="0" smtClean="0"/>
              <a:t>équation qui relie les grandeurs d’état </a:t>
            </a:r>
          </a:p>
          <a:p>
            <a:pPr algn="ctr"/>
            <a:r>
              <a:rPr lang="fr-FR" sz="2000" b="1" i="1" dirty="0" smtClean="0"/>
              <a:t>lorsque le système est dans un état d’équilibre thermodynamique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0" y="1948769"/>
            <a:ext cx="64043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Systèmes gazeux : modèle du GAZ PARFAIT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13702" t="83083" r="13311" b="9911"/>
          <a:stretch>
            <a:fillRect/>
          </a:stretch>
        </p:blipFill>
        <p:spPr bwMode="auto">
          <a:xfrm>
            <a:off x="0" y="2348879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4168" t="14721" r="19288" b="46640"/>
          <a:stretch>
            <a:fillRect/>
          </a:stretch>
        </p:blipFill>
        <p:spPr bwMode="auto">
          <a:xfrm>
            <a:off x="0" y="2780928"/>
            <a:ext cx="91440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3"/>
          <p:cNvSpPr txBox="1">
            <a:spLocks noChangeArrowheads="1"/>
          </p:cNvSpPr>
          <p:nvPr/>
        </p:nvSpPr>
        <p:spPr bwMode="auto">
          <a:xfrm>
            <a:off x="6228184" y="6148613"/>
            <a:ext cx="259228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/>
              <a:t>P </a:t>
            </a:r>
            <a:r>
              <a:rPr lang="fr-FR" sz="2800" b="1" dirty="0" smtClean="0">
                <a:sym typeface="Symbol" pitchFamily="18" charset="2"/>
              </a:rPr>
              <a:t></a:t>
            </a:r>
            <a:r>
              <a:rPr lang="fr-FR" sz="2800" b="1" dirty="0" smtClean="0"/>
              <a:t> </a:t>
            </a:r>
            <a:r>
              <a:rPr lang="fr-FR" sz="2800" b="1" dirty="0"/>
              <a:t>V = 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800" b="1" dirty="0" smtClean="0"/>
              <a:t> </a:t>
            </a:r>
            <a:r>
              <a:rPr lang="fr-FR" sz="2800" b="1" dirty="0">
                <a:sym typeface="Symbol" pitchFamily="18" charset="2"/>
              </a:rPr>
              <a:t></a:t>
            </a:r>
            <a:r>
              <a:rPr lang="fr-FR" sz="2800" b="1" dirty="0"/>
              <a:t> R </a:t>
            </a:r>
            <a:r>
              <a:rPr lang="fr-FR" sz="2800" b="1" dirty="0">
                <a:sym typeface="Symbol" pitchFamily="18" charset="2"/>
              </a:rPr>
              <a:t></a:t>
            </a:r>
            <a:r>
              <a:rPr lang="fr-FR" sz="2800" b="1" dirty="0"/>
              <a:t> T 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0"/>
            <a:ext cx="2267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5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332656"/>
            <a:ext cx="2627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5-bis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051720" y="0"/>
            <a:ext cx="6768752" cy="29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84138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équilibre mécanique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impose que 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extérieure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411760" y="332656"/>
            <a:ext cx="6768752" cy="29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84138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équilibre thermique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impose que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système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extérieure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64043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Systèmes gazeux : modèle du GAZ PARFAIT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63888" y="1052736"/>
            <a:ext cx="223224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0" y="4509120"/>
            <a:ext cx="9324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6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L’air étant un gaz parfait de masse molaire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29,0 g.mol</a:t>
            </a:r>
            <a:r>
              <a:rPr lang="fr-FR" sz="2000" baseline="30000" dirty="0" smtClean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déterminer son volume molaire et sa masse volumique à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1013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à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25,0 °C</a:t>
            </a:r>
            <a:r>
              <a:rPr lang="fr-FR" i="1" dirty="0" smtClean="0"/>
              <a:t>.</a:t>
            </a:r>
            <a:endParaRPr lang="fr-FR" dirty="0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211262" y="5333146"/>
            <a:ext cx="5152826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Par définition, le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volume molaire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vaut :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20072" y="5333146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5940152" y="5085184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fr-FR" b="1" baseline="-25000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5940152" y="5555332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952852" y="5623148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fr-FR" b="1" dirty="0"/>
          </a:p>
        </p:txBody>
      </p:sp>
      <p:sp>
        <p:nvSpPr>
          <p:cNvPr id="21" name="Rectangle 20"/>
          <p:cNvSpPr/>
          <p:nvPr/>
        </p:nvSpPr>
        <p:spPr>
          <a:xfrm>
            <a:off x="251520" y="6053226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1564660" y="5765194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8,314 x (25,0 + 273,15)</a:t>
            </a:r>
            <a:endParaRPr lang="fr-FR" b="1" baseline="-25000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1619672" y="6262712"/>
            <a:ext cx="266429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67744" y="6381328"/>
            <a:ext cx="1253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1013.10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fr-FR" b="1" dirty="0"/>
          </a:p>
        </p:txBody>
      </p:sp>
      <p:sp>
        <p:nvSpPr>
          <p:cNvPr id="25" name="Rectangle 24"/>
          <p:cNvSpPr/>
          <p:nvPr/>
        </p:nvSpPr>
        <p:spPr>
          <a:xfrm>
            <a:off x="4932040" y="6021288"/>
            <a:ext cx="3770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2,45.10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2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.mol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13624" y="5352008"/>
            <a:ext cx="838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Soit,  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7333704" y="5352008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8053784" y="5104046"/>
            <a:ext cx="811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 x T</a:t>
            </a:r>
            <a:endParaRPr lang="fr-FR" b="1" baseline="-25000" dirty="0"/>
          </a:p>
        </p:txBody>
      </p:sp>
      <p:cxnSp>
        <p:nvCxnSpPr>
          <p:cNvPr id="31" name="Connecteur droit 30"/>
          <p:cNvCxnSpPr/>
          <p:nvPr/>
        </p:nvCxnSpPr>
        <p:spPr>
          <a:xfrm>
            <a:off x="8053784" y="5568032"/>
            <a:ext cx="79208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273660" y="5642010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endParaRPr lang="fr-FR" b="1" dirty="0"/>
          </a:p>
        </p:txBody>
      </p:sp>
      <p:sp>
        <p:nvSpPr>
          <p:cNvPr id="37" name="Rectangle 36"/>
          <p:cNvSpPr/>
          <p:nvPr/>
        </p:nvSpPr>
        <p:spPr>
          <a:xfrm>
            <a:off x="5508104" y="6381328"/>
            <a:ext cx="2598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24,5 L.mol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308304" y="5119092"/>
            <a:ext cx="1584176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Text Box 1"/>
          <p:cNvSpPr txBox="1">
            <a:spLocks noChangeArrowheads="1"/>
          </p:cNvSpPr>
          <p:nvPr/>
        </p:nvSpPr>
        <p:spPr bwMode="auto">
          <a:xfrm>
            <a:off x="107504" y="404664"/>
            <a:ext cx="8928100" cy="40324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ym typeface="Wingdings 2"/>
              </a:rPr>
              <a:t></a:t>
            </a:r>
            <a:r>
              <a:rPr lang="fr-FR" sz="2000" dirty="0" smtClean="0"/>
              <a:t> Un gaz qui satisfait rigoureusement aux lois de Boyle-Mariotte, Gay-Lussac, Charles et Avogadro-Ampère est appelé « </a:t>
            </a:r>
            <a:r>
              <a:rPr lang="fr-FR" sz="2000" b="1" dirty="0" smtClean="0"/>
              <a:t>GAZ PARFAIT</a:t>
            </a:r>
            <a:r>
              <a:rPr lang="fr-FR" sz="2000" dirty="0" smtClean="0"/>
              <a:t> ». En combinant ces trois lois, on obtient l’</a:t>
            </a:r>
            <a:r>
              <a:rPr lang="fr-FR" sz="2000" b="1" i="1" u="sng" dirty="0" smtClean="0"/>
              <a:t>équation d’état des gaz parfaits</a:t>
            </a:r>
            <a:r>
              <a:rPr lang="fr-FR" sz="2000" b="1" i="1" dirty="0" smtClean="0"/>
              <a:t> </a:t>
            </a:r>
            <a:r>
              <a:rPr lang="fr-FR" sz="2000" dirty="0" smtClean="0"/>
              <a:t>(EEGP) :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ZoneTexte 3"/>
          <p:cNvSpPr txBox="1">
            <a:spLocks noChangeArrowheads="1"/>
          </p:cNvSpPr>
          <p:nvPr/>
        </p:nvSpPr>
        <p:spPr bwMode="auto">
          <a:xfrm>
            <a:off x="2987824" y="1412776"/>
            <a:ext cx="259228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/>
              <a:t>P </a:t>
            </a:r>
            <a:r>
              <a:rPr lang="fr-FR" sz="2800" b="1" dirty="0" smtClean="0">
                <a:sym typeface="Symbol" pitchFamily="18" charset="2"/>
              </a:rPr>
              <a:t></a:t>
            </a:r>
            <a:r>
              <a:rPr lang="fr-FR" sz="2800" b="1" dirty="0" smtClean="0"/>
              <a:t> </a:t>
            </a:r>
            <a:r>
              <a:rPr lang="fr-FR" sz="2800" b="1" dirty="0"/>
              <a:t>V = </a:t>
            </a:r>
            <a:r>
              <a:rPr lang="fr-FR" sz="28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800" b="1" dirty="0" smtClean="0"/>
              <a:t> </a:t>
            </a:r>
            <a:r>
              <a:rPr lang="fr-FR" sz="2800" b="1" dirty="0">
                <a:sym typeface="Symbol" pitchFamily="18" charset="2"/>
              </a:rPr>
              <a:t></a:t>
            </a:r>
            <a:r>
              <a:rPr lang="fr-FR" sz="2800" b="1" dirty="0"/>
              <a:t> R </a:t>
            </a:r>
            <a:r>
              <a:rPr lang="fr-FR" sz="2800" b="1" dirty="0">
                <a:sym typeface="Symbol" pitchFamily="18" charset="2"/>
              </a:rPr>
              <a:t></a:t>
            </a:r>
            <a:r>
              <a:rPr lang="fr-FR" sz="2800" b="1" dirty="0"/>
              <a:t> T </a:t>
            </a:r>
          </a:p>
        </p:txBody>
      </p:sp>
      <p:sp>
        <p:nvSpPr>
          <p:cNvPr id="34" name="ZoneTexte 21"/>
          <p:cNvSpPr txBox="1">
            <a:spLocks noChangeArrowheads="1"/>
          </p:cNvSpPr>
          <p:nvPr/>
        </p:nvSpPr>
        <p:spPr bwMode="auto">
          <a:xfrm>
            <a:off x="467544" y="2204864"/>
            <a:ext cx="25445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Volume de gaz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(m</a:t>
            </a:r>
            <a:r>
              <a:rPr lang="fr-FR" sz="24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3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  <a:endParaRPr lang="fr-FR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ZoneTexte 25"/>
          <p:cNvSpPr txBox="1">
            <a:spLocks noChangeArrowheads="1"/>
          </p:cNvSpPr>
          <p:nvPr/>
        </p:nvSpPr>
        <p:spPr bwMode="auto">
          <a:xfrm>
            <a:off x="5650816" y="2060848"/>
            <a:ext cx="37457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Constante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des gaz parfaits :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8,314 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.mol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 </a:t>
            </a:r>
          </a:p>
        </p:txBody>
      </p:sp>
      <p:sp>
        <p:nvSpPr>
          <p:cNvPr id="36" name="ZoneTexte 26"/>
          <p:cNvSpPr txBox="1">
            <a:spLocks noChangeArrowheads="1"/>
          </p:cNvSpPr>
          <p:nvPr/>
        </p:nvSpPr>
        <p:spPr bwMode="auto">
          <a:xfrm>
            <a:off x="179512" y="1484784"/>
            <a:ext cx="23762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Pression du gaz,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Pascal </a:t>
            </a:r>
            <a:r>
              <a:rPr lang="fr-FR" sz="2400" b="1" dirty="0" smtClean="0">
                <a:solidFill>
                  <a:srgbClr val="0E681D"/>
                </a:solidFill>
                <a:latin typeface="Arial" pitchFamily="34" charset="0"/>
                <a:cs typeface="Arial" pitchFamily="34" charset="0"/>
              </a:rPr>
              <a:t>(Pa)</a:t>
            </a:r>
            <a:endParaRPr lang="fr-FR" sz="2400" b="1" baseline="30000" dirty="0">
              <a:solidFill>
                <a:srgbClr val="0E681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ZoneTexte 21"/>
          <p:cNvSpPr txBox="1">
            <a:spLocks noChangeArrowheads="1"/>
          </p:cNvSpPr>
          <p:nvPr/>
        </p:nvSpPr>
        <p:spPr bwMode="auto">
          <a:xfrm>
            <a:off x="3203848" y="2155503"/>
            <a:ext cx="25202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Quantité de matière de gaz </a:t>
            </a:r>
            <a:r>
              <a:rPr lang="fr-FR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(mol)</a:t>
            </a:r>
            <a:endParaRPr lang="fr-FR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ZoneTexte 26"/>
          <p:cNvSpPr txBox="1">
            <a:spLocks noChangeArrowheads="1"/>
          </p:cNvSpPr>
          <p:nvPr/>
        </p:nvSpPr>
        <p:spPr bwMode="auto">
          <a:xfrm>
            <a:off x="6012160" y="1340768"/>
            <a:ext cx="31318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Température du gaz,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 degré Kelvin </a:t>
            </a:r>
            <a:r>
              <a:rPr lang="fr-FR" sz="2400" b="1" dirty="0" smtClean="0">
                <a:solidFill>
                  <a:srgbClr val="0E681D"/>
                </a:solidFill>
                <a:latin typeface="Arial" pitchFamily="34" charset="0"/>
                <a:cs typeface="Arial" pitchFamily="34" charset="0"/>
              </a:rPr>
              <a:t>(K)</a:t>
            </a:r>
            <a:endParaRPr lang="fr-FR" sz="2400" b="1" baseline="30000" dirty="0">
              <a:solidFill>
                <a:srgbClr val="0E681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Connecteur droit 52"/>
          <p:cNvCxnSpPr/>
          <p:nvPr/>
        </p:nvCxnSpPr>
        <p:spPr>
          <a:xfrm flipH="1">
            <a:off x="2325620" y="1674386"/>
            <a:ext cx="734212" cy="984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>
            <a:off x="5436096" y="1556792"/>
            <a:ext cx="648072" cy="144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H="1">
            <a:off x="2915816" y="1844824"/>
            <a:ext cx="792088" cy="50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4211960" y="1844824"/>
            <a:ext cx="216024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4932040" y="1844824"/>
            <a:ext cx="792088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à coins arrondis 57"/>
          <p:cNvSpPr/>
          <p:nvPr/>
        </p:nvSpPr>
        <p:spPr>
          <a:xfrm>
            <a:off x="1907704" y="3429000"/>
            <a:ext cx="5760640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Conversion  </a:t>
            </a:r>
            <a:r>
              <a:rPr lang="fr-F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fr-FR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Volume</a:t>
            </a:r>
            <a:r>
              <a:rPr lang="fr-FR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 </a:t>
            </a:r>
            <a:r>
              <a:rPr lang="fr-F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» </a:t>
            </a:r>
            <a:r>
              <a:rPr lang="fr-F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:  </a:t>
            </a:r>
            <a:r>
              <a:rPr lang="fr-FR" sz="2400" b="1" dirty="0" smtClean="0">
                <a:solidFill>
                  <a:srgbClr val="C00000"/>
                </a:solidFill>
                <a:sym typeface="Wingdings" pitchFamily="2" charset="2"/>
              </a:rPr>
              <a:t>1 </a:t>
            </a:r>
            <a:r>
              <a:rPr lang="fr-FR" sz="2400" b="1" dirty="0">
                <a:solidFill>
                  <a:srgbClr val="C00000"/>
                </a:solidFill>
                <a:sym typeface="Wingdings" pitchFamily="2" charset="2"/>
              </a:rPr>
              <a:t>m</a:t>
            </a:r>
            <a:r>
              <a:rPr lang="fr-FR" sz="2400" b="1" baseline="30000" dirty="0">
                <a:solidFill>
                  <a:srgbClr val="C00000"/>
                </a:solidFill>
                <a:sym typeface="Wingdings" pitchFamily="2" charset="2"/>
              </a:rPr>
              <a:t>3</a:t>
            </a:r>
            <a:r>
              <a:rPr lang="fr-FR" sz="2400" b="1" dirty="0">
                <a:solidFill>
                  <a:srgbClr val="C00000"/>
                </a:solidFill>
                <a:sym typeface="Wingdings" pitchFamily="2" charset="2"/>
              </a:rPr>
              <a:t> = 1000 L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59" name="Rectangle à coins arrondis 58"/>
          <p:cNvSpPr/>
          <p:nvPr/>
        </p:nvSpPr>
        <p:spPr>
          <a:xfrm>
            <a:off x="683568" y="2924944"/>
            <a:ext cx="7969738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Conversions </a:t>
            </a:r>
            <a:r>
              <a:rPr lang="fr-F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fr-FR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Pression »</a:t>
            </a:r>
            <a:r>
              <a:rPr lang="fr-FR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fr-F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:</a:t>
            </a:r>
            <a:r>
              <a:rPr lang="fr-F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</a:t>
            </a:r>
            <a:r>
              <a:rPr lang="fr-FR" sz="2400" b="1" dirty="0" smtClean="0">
                <a:solidFill>
                  <a:srgbClr val="C00000"/>
                </a:solidFill>
                <a:sym typeface="Wingdings" pitchFamily="2" charset="2"/>
              </a:rPr>
              <a:t>1 bar = 10</a:t>
            </a:r>
            <a:r>
              <a:rPr lang="fr-FR" sz="2400" b="1" baseline="30000" dirty="0" smtClean="0">
                <a:solidFill>
                  <a:srgbClr val="C00000"/>
                </a:solidFill>
                <a:sym typeface="Wingdings" pitchFamily="2" charset="2"/>
              </a:rPr>
              <a:t>5</a:t>
            </a:r>
            <a:r>
              <a:rPr lang="fr-FR" sz="2400" b="1" dirty="0" smtClean="0">
                <a:solidFill>
                  <a:srgbClr val="C00000"/>
                </a:solidFill>
                <a:sym typeface="Wingdings" pitchFamily="2" charset="2"/>
              </a:rPr>
              <a:t> Pa </a:t>
            </a:r>
            <a:r>
              <a:rPr lang="fr-FR" sz="2400" dirty="0" smtClean="0">
                <a:solidFill>
                  <a:schemeClr val="tx1"/>
                </a:solidFill>
                <a:sym typeface="Wingdings" pitchFamily="2" charset="2"/>
              </a:rPr>
              <a:t>et</a:t>
            </a:r>
            <a:r>
              <a:rPr lang="fr-FR" sz="2400" b="1" dirty="0" smtClean="0">
                <a:solidFill>
                  <a:srgbClr val="C00000"/>
                </a:solidFill>
                <a:sym typeface="Wingdings" pitchFamily="2" charset="2"/>
              </a:rPr>
              <a:t> 1 </a:t>
            </a:r>
            <a:r>
              <a:rPr lang="fr-FR" sz="2400" b="1" dirty="0" err="1" smtClean="0">
                <a:solidFill>
                  <a:srgbClr val="C00000"/>
                </a:solidFill>
                <a:sym typeface="Wingdings" pitchFamily="2" charset="2"/>
              </a:rPr>
              <a:t>hPa</a:t>
            </a:r>
            <a:r>
              <a:rPr lang="fr-FR" sz="2400" b="1" dirty="0" smtClean="0">
                <a:solidFill>
                  <a:srgbClr val="C00000"/>
                </a:solidFill>
                <a:sym typeface="Wingdings" pitchFamily="2" charset="2"/>
              </a:rPr>
              <a:t> = 10</a:t>
            </a:r>
            <a:r>
              <a:rPr lang="fr-FR" sz="2400" b="1" baseline="30000" dirty="0" smtClean="0">
                <a:solidFill>
                  <a:srgbClr val="C00000"/>
                </a:solidFill>
                <a:sym typeface="Wingdings" pitchFamily="2" charset="2"/>
              </a:rPr>
              <a:t>2</a:t>
            </a:r>
            <a:r>
              <a:rPr lang="fr-FR" sz="2400" b="1" dirty="0" smtClean="0">
                <a:solidFill>
                  <a:srgbClr val="C00000"/>
                </a:solidFill>
                <a:sym typeface="Wingdings" pitchFamily="2" charset="2"/>
              </a:rPr>
              <a:t> Pa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70" name="Rectangle à coins arrondis 69"/>
          <p:cNvSpPr/>
          <p:nvPr/>
        </p:nvSpPr>
        <p:spPr>
          <a:xfrm>
            <a:off x="1187624" y="3933056"/>
            <a:ext cx="7200800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Conversion  </a:t>
            </a:r>
            <a:r>
              <a:rPr lang="fr-F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fr-FR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fr-F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Température</a:t>
            </a:r>
            <a:r>
              <a:rPr lang="fr-FR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 </a:t>
            </a:r>
            <a:r>
              <a:rPr lang="fr-FR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» </a:t>
            </a:r>
            <a:r>
              <a:rPr lang="fr-F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:  </a:t>
            </a:r>
            <a:r>
              <a:rPr lang="fr-FR" sz="2400" b="1" dirty="0" smtClean="0">
                <a:solidFill>
                  <a:srgbClr val="C00000"/>
                </a:solidFill>
                <a:sym typeface="Wingdings" pitchFamily="2" charset="2"/>
              </a:rPr>
              <a:t>T(K) </a:t>
            </a:r>
            <a:r>
              <a:rPr lang="fr-FR" sz="2400" b="1" dirty="0">
                <a:solidFill>
                  <a:srgbClr val="C00000"/>
                </a:solidFill>
                <a:sym typeface="Wingdings" pitchFamily="2" charset="2"/>
              </a:rPr>
              <a:t>= </a:t>
            </a:r>
            <a:r>
              <a:rPr lang="fr-FR" sz="2400" b="1" dirty="0" smtClean="0">
                <a:solidFill>
                  <a:srgbClr val="C00000"/>
                </a:solidFill>
                <a:sym typeface="Wingdings" pitchFamily="2" charset="2"/>
              </a:rPr>
              <a:t>T(°C) + 273,15</a:t>
            </a:r>
            <a:endParaRPr lang="fr-FR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21" grpId="0"/>
      <p:bldP spid="22" grpId="0"/>
      <p:bldP spid="24" grpId="0"/>
      <p:bldP spid="25" grpId="0"/>
      <p:bldP spid="28" grpId="0"/>
      <p:bldP spid="29" grpId="0"/>
      <p:bldP spid="30" grpId="0"/>
      <p:bldP spid="32" grpId="0"/>
      <p:bldP spid="37" grpId="0"/>
      <p:bldP spid="43" grpId="0" animBg="1"/>
      <p:bldP spid="34" grpId="0"/>
      <p:bldP spid="35" grpId="0"/>
      <p:bldP spid="36" grpId="0"/>
      <p:bldP spid="49" grpId="0"/>
      <p:bldP spid="52" grpId="0"/>
      <p:bldP spid="58" grpId="0" animBg="1"/>
      <p:bldP spid="59" grpId="0" animBg="1"/>
      <p:bldP spid="7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11262" y="1228690"/>
            <a:ext cx="5152826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Par définition, le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volume molaire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vaut :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220072" y="1228690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940152" y="980728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fr-FR" b="1" baseline="-25000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5940152" y="1450876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952852" y="1518692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fr-FR" b="1" dirty="0"/>
          </a:p>
        </p:txBody>
      </p:sp>
      <p:sp>
        <p:nvSpPr>
          <p:cNvPr id="7" name="Rectangle 6"/>
          <p:cNvSpPr/>
          <p:nvPr/>
        </p:nvSpPr>
        <p:spPr>
          <a:xfrm>
            <a:off x="251520" y="1948770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564660" y="1660738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8,314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(25,0 + 273,15)</a:t>
            </a:r>
            <a:endParaRPr lang="fr-FR" b="1" baseline="-250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619672" y="2158256"/>
            <a:ext cx="266429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67744" y="2276872"/>
            <a:ext cx="1253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1013.10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4932040" y="1916832"/>
            <a:ext cx="37705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2,45.10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2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.mol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13624" y="1247552"/>
            <a:ext cx="838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Soit, 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7333704" y="1247552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8053784" y="999590"/>
            <a:ext cx="811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</a:t>
            </a:r>
            <a:endParaRPr lang="fr-FR" b="1" baseline="-25000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8053784" y="1463576"/>
            <a:ext cx="79208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273660" y="1537554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endParaRPr lang="fr-FR" b="1" dirty="0"/>
          </a:p>
        </p:txBody>
      </p:sp>
      <p:sp>
        <p:nvSpPr>
          <p:cNvPr id="17" name="Rectangle 16"/>
          <p:cNvSpPr/>
          <p:nvPr/>
        </p:nvSpPr>
        <p:spPr>
          <a:xfrm>
            <a:off x="5508104" y="2276872"/>
            <a:ext cx="2598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24,5 L.mol 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08304" y="1014636"/>
            <a:ext cx="1584176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11249" y="4774158"/>
            <a:ext cx="8925247" cy="18722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 quelles conditions un gaz peut-il être considéré comme parfait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?</a:t>
            </a: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51520" y="5134198"/>
            <a:ext cx="8712968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particules constituant le gaz sont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ponctuelles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c'est-à-dire que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chacu-ne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occupe un volume négligeable devant le volume disponible pour l’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en-semble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gaz.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23528" y="6142310"/>
            <a:ext cx="8496944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particules constituant le gaz sont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sans interaction entre elles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0" y="116632"/>
            <a:ext cx="9324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6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L’air étant un gaz parfait de masse molaire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29,0 g.mol</a:t>
            </a:r>
            <a:r>
              <a:rPr lang="fr-FR" sz="2000" baseline="30000" dirty="0" smtClean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déterminer son volume molaire et sa masse volumique à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1013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à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25,0 °C</a:t>
            </a:r>
            <a:r>
              <a:rPr lang="fr-FR" i="1" dirty="0" smtClean="0"/>
              <a:t>.</a:t>
            </a:r>
            <a:endParaRPr lang="fr-FR" dirty="0"/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283270" y="3068960"/>
            <a:ext cx="5152826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Par définition, la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masse volumique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vaut :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436096" y="3071544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r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45" name="Rectangle 44"/>
          <p:cNvSpPr/>
          <p:nvPr/>
        </p:nvSpPr>
        <p:spPr>
          <a:xfrm>
            <a:off x="6043910" y="2780928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baseline="-25000" dirty="0"/>
          </a:p>
        </p:txBody>
      </p:sp>
      <p:cxnSp>
        <p:nvCxnSpPr>
          <p:cNvPr id="46" name="Connecteur droit 45"/>
          <p:cNvCxnSpPr/>
          <p:nvPr/>
        </p:nvCxnSpPr>
        <p:spPr>
          <a:xfrm>
            <a:off x="6043910" y="3284984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109228" y="3361546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fr-FR" b="1" dirty="0"/>
          </a:p>
        </p:txBody>
      </p:sp>
      <p:sp>
        <p:nvSpPr>
          <p:cNvPr id="49" name="Rectangle 48"/>
          <p:cNvSpPr/>
          <p:nvPr/>
        </p:nvSpPr>
        <p:spPr>
          <a:xfrm>
            <a:off x="6651724" y="3054290"/>
            <a:ext cx="838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Soit,  </a:t>
            </a:r>
            <a:endParaRPr lang="fr-FR" dirty="0"/>
          </a:p>
        </p:txBody>
      </p:sp>
      <p:sp>
        <p:nvSpPr>
          <p:cNvPr id="50" name="Rectangle 49"/>
          <p:cNvSpPr/>
          <p:nvPr/>
        </p:nvSpPr>
        <p:spPr>
          <a:xfrm>
            <a:off x="7498804" y="3054290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r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51" name="Rectangle 50"/>
          <p:cNvSpPr/>
          <p:nvPr/>
        </p:nvSpPr>
        <p:spPr>
          <a:xfrm>
            <a:off x="8091884" y="2806328"/>
            <a:ext cx="838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</a:t>
            </a:r>
            <a:endParaRPr lang="fr-FR" b="1" baseline="-25000" dirty="0"/>
          </a:p>
        </p:txBody>
      </p:sp>
      <p:cxnSp>
        <p:nvCxnSpPr>
          <p:cNvPr id="52" name="Connecteur droit 51"/>
          <p:cNvCxnSpPr/>
          <p:nvPr/>
        </p:nvCxnSpPr>
        <p:spPr>
          <a:xfrm>
            <a:off x="8091884" y="3270314"/>
            <a:ext cx="79208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8311760" y="3344292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fr-FR" b="1" dirty="0"/>
          </a:p>
        </p:txBody>
      </p:sp>
      <p:sp>
        <p:nvSpPr>
          <p:cNvPr id="54" name="Rectangle 53"/>
          <p:cNvSpPr/>
          <p:nvPr/>
        </p:nvSpPr>
        <p:spPr>
          <a:xfrm>
            <a:off x="954708" y="3753162"/>
            <a:ext cx="6649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r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55" name="Rectangle 54"/>
          <p:cNvSpPr/>
          <p:nvPr/>
        </p:nvSpPr>
        <p:spPr>
          <a:xfrm>
            <a:off x="1475656" y="3499038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baseline="-25000" dirty="0"/>
          </a:p>
        </p:txBody>
      </p:sp>
      <p:cxnSp>
        <p:nvCxnSpPr>
          <p:cNvPr id="56" name="Connecteur droit 55"/>
          <p:cNvCxnSpPr/>
          <p:nvPr/>
        </p:nvCxnSpPr>
        <p:spPr>
          <a:xfrm>
            <a:off x="1513756" y="3981886"/>
            <a:ext cx="36004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467148" y="4037002"/>
            <a:ext cx="5084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sp>
        <p:nvSpPr>
          <p:cNvPr id="58" name="Rectangle 57"/>
          <p:cNvSpPr/>
          <p:nvPr/>
        </p:nvSpPr>
        <p:spPr>
          <a:xfrm>
            <a:off x="899592" y="3499038"/>
            <a:ext cx="1152128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2267744" y="3715062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r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60" name="Rectangle 59"/>
          <p:cNvSpPr/>
          <p:nvPr/>
        </p:nvSpPr>
        <p:spPr>
          <a:xfrm>
            <a:off x="3441184" y="3465130"/>
            <a:ext cx="683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29,0</a:t>
            </a:r>
            <a:endParaRPr lang="fr-FR" b="1" baseline="-25000" dirty="0"/>
          </a:p>
        </p:txBody>
      </p:sp>
      <p:cxnSp>
        <p:nvCxnSpPr>
          <p:cNvPr id="61" name="Connecteur droit 60"/>
          <p:cNvCxnSpPr/>
          <p:nvPr/>
        </p:nvCxnSpPr>
        <p:spPr>
          <a:xfrm>
            <a:off x="3500388" y="3931086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3419872" y="4003094"/>
            <a:ext cx="683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24,5</a:t>
            </a:r>
            <a:endParaRPr lang="fr-FR" b="1" dirty="0"/>
          </a:p>
        </p:txBody>
      </p:sp>
      <p:sp>
        <p:nvSpPr>
          <p:cNvPr id="63" name="Rectangle 62"/>
          <p:cNvSpPr/>
          <p:nvPr/>
        </p:nvSpPr>
        <p:spPr>
          <a:xfrm>
            <a:off x="4644008" y="3715062"/>
            <a:ext cx="23857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r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1,19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g.L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27" grpId="0"/>
      <p:bldP spid="26628" grpId="0"/>
      <p:bldP spid="43" grpId="0"/>
      <p:bldP spid="44" grpId="0"/>
      <p:bldP spid="45" grpId="0"/>
      <p:bldP spid="47" grpId="0"/>
      <p:bldP spid="49" grpId="0"/>
      <p:bldP spid="50" grpId="0"/>
      <p:bldP spid="51" grpId="0"/>
      <p:bldP spid="53" grpId="0"/>
      <p:bldP spid="54" grpId="0"/>
      <p:bldP spid="55" grpId="0"/>
      <p:bldP spid="57" grpId="0"/>
      <p:bldP spid="58" grpId="0" animBg="1"/>
      <p:bldP spid="59" grpId="0"/>
      <p:bldP spid="60" grpId="0"/>
      <p:bldP spid="62" grpId="0"/>
      <p:bldP spid="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96952"/>
            <a:ext cx="457200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241" y="44624"/>
            <a:ext cx="8925247" cy="18722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 quelles conditions un gaz peut-il être considéré comme parfait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?</a:t>
            </a: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" pitchFamily="2" charset="2"/>
              </a:rPr>
              <a:t>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520" y="404664"/>
            <a:ext cx="8712968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particules constituant le gaz sont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ponctuelles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c'est-à-dire que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chacu-ne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occupe un volume négligeable devant le volume disponible pour l’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en-semble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gaz.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528" y="1412776"/>
            <a:ext cx="8496944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particules constituant le gaz sont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sans interaction entre elles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" y="2996953"/>
            <a:ext cx="44999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Dans le modèle du gaz parfait, 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1981289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7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En regard du diagramme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PV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/R = f(P)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du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diazote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représenté ci-contre, indiquer les conditions de température et de pression pour lesquelles on peut considérer un gaz comme parfait.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35696" y="3674992"/>
            <a:ext cx="360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267744" y="3427030"/>
            <a:ext cx="806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</a:t>
            </a:r>
            <a:endParaRPr lang="fr-FR" b="1" baseline="-25000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2288952" y="3899148"/>
            <a:ext cx="792088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80444" y="3964994"/>
            <a:ext cx="840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</a:t>
            </a:r>
            <a:endParaRPr lang="fr-FR" b="1" dirty="0"/>
          </a:p>
        </p:txBody>
      </p:sp>
      <p:sp>
        <p:nvSpPr>
          <p:cNvPr id="14" name="Rectangle 13"/>
          <p:cNvSpPr/>
          <p:nvPr/>
        </p:nvSpPr>
        <p:spPr>
          <a:xfrm>
            <a:off x="1014016" y="3386960"/>
            <a:ext cx="9591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baseline="-25000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1115616" y="3891016"/>
            <a:ext cx="72008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80716" y="3975724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b="1" dirty="0"/>
          </a:p>
        </p:txBody>
      </p:sp>
      <p:sp>
        <p:nvSpPr>
          <p:cNvPr id="19" name="Rectangle 18"/>
          <p:cNvSpPr/>
          <p:nvPr/>
        </p:nvSpPr>
        <p:spPr>
          <a:xfrm>
            <a:off x="3203848" y="3674992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0" y="4365104"/>
            <a:ext cx="4644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Pour une température fixée,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PV</a:t>
            </a:r>
            <a:r>
              <a:rPr lang="fr-FR" sz="2000" b="1" baseline="-30000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/R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devrait donc être une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constante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085184"/>
            <a:ext cx="5076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C’est le cas à 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 aux « 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hautes températures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» (&gt;250 K) 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 aux « 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faibles pressions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» (&lt; 10 bar).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  <p:bldP spid="28676" grpId="0"/>
      <p:bldP spid="9" grpId="0"/>
      <p:bldP spid="10" grpId="0"/>
      <p:bldP spid="12" grpId="0"/>
      <p:bldP spid="14" grpId="0"/>
      <p:bldP spid="16" grpId="0"/>
      <p:bldP spid="19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4624"/>
            <a:ext cx="457200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4625"/>
            <a:ext cx="670242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Dans le modèle du gaz parfait,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67744" y="474702"/>
            <a:ext cx="806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</a:t>
            </a:r>
            <a:endParaRPr lang="fr-FR" b="1" baseline="-250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2288952" y="946820"/>
            <a:ext cx="792088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280444" y="1012666"/>
            <a:ext cx="840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</a:t>
            </a:r>
            <a:endParaRPr lang="fr-FR" b="1" dirty="0"/>
          </a:p>
        </p:txBody>
      </p:sp>
      <p:sp>
        <p:nvSpPr>
          <p:cNvPr id="9" name="Rectangle 8"/>
          <p:cNvSpPr/>
          <p:nvPr/>
        </p:nvSpPr>
        <p:spPr>
          <a:xfrm>
            <a:off x="1014016" y="434632"/>
            <a:ext cx="9591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baseline="-25000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1115616" y="938688"/>
            <a:ext cx="72008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280716" y="1023396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b="1" dirty="0"/>
          </a:p>
        </p:txBody>
      </p:sp>
      <p:sp>
        <p:nvSpPr>
          <p:cNvPr id="12" name="Rectangle 11"/>
          <p:cNvSpPr/>
          <p:nvPr/>
        </p:nvSpPr>
        <p:spPr>
          <a:xfrm>
            <a:off x="3203848" y="722664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0" y="1412776"/>
            <a:ext cx="4644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Pour une température fixée,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PV</a:t>
            </a:r>
            <a:r>
              <a:rPr lang="fr-FR" sz="2000" b="1" baseline="-30000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/R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devrait donc être une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constante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132856"/>
            <a:ext cx="5076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C’est le cas à 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 aux « 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hautes températures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» (&gt;250 K) 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 aux « 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faibles pressions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» (&lt; 10 bar).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364502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Systèmes solides ou liquides : modèle de la PHASE CONDENSEE INDILATABLE et INCOMPRESSIBLE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494116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Par comparaison aux gaz, les phases condensées sont en général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peu COMPRESSIBLES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peu DILATABLES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44008" y="4437112"/>
            <a:ext cx="4499992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i="1" dirty="0" smtClean="0"/>
              <a:t>liquide et solide = </a:t>
            </a:r>
            <a:r>
              <a:rPr lang="fr-FR" sz="2000" b="1" dirty="0" smtClean="0">
                <a:solidFill>
                  <a:srgbClr val="FF0000"/>
                </a:solidFill>
              </a:rPr>
              <a:t>PHASES CONDENSEES</a:t>
            </a:r>
            <a:endParaRPr lang="fr-FR" sz="20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51520" y="4365104"/>
            <a:ext cx="324036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GAZ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&lt;&lt;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LIQUIDE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SOLIDE</a:t>
            </a:r>
            <a:endParaRPr kumimoji="0" lang="fr-FR" sz="20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9" name="Flèche droite 18"/>
          <p:cNvSpPr/>
          <p:nvPr/>
        </p:nvSpPr>
        <p:spPr>
          <a:xfrm>
            <a:off x="3779912" y="4509120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987824" y="5250408"/>
            <a:ext cx="64087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volume varie peu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lorsqu’on change 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pression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449860" y="5563840"/>
            <a:ext cx="67322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volume varie peu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lorsqu’on change 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température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03312" y="6010275"/>
            <a:ext cx="8964487" cy="7479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En quoi consiste le modèle de la PHASE CONDENSEE INDILATABLE ET INCOMPRESSIBLE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29698" grpId="0"/>
      <p:bldP spid="17" grpId="0" animBg="1"/>
      <p:bldP spid="18" grpId="0" animBg="1"/>
      <p:bldP spid="19" grpId="0" animBg="1"/>
      <p:bldP spid="29699" grpId="0"/>
      <p:bldP spid="29700" grpId="0"/>
      <p:bldP spid="297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683568" y="4869160"/>
            <a:ext cx="2160240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-27384"/>
            <a:ext cx="84770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I- Les outils de description de la thermodynamique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5616" y="404664"/>
            <a:ext cx="45368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>
                <a:latin typeface="Bookman Old Style" pitchFamily="18" charset="0"/>
              </a:rPr>
              <a:t>1) Le système thermodynamique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08396" y="852736"/>
            <a:ext cx="8928100" cy="106409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endParaRPr lang="fr-FR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3"/>
          <p:cNvSpPr txBox="1">
            <a:spLocks noChangeArrowheads="1"/>
          </p:cNvSpPr>
          <p:nvPr/>
        </p:nvSpPr>
        <p:spPr bwMode="auto">
          <a:xfrm>
            <a:off x="320970" y="873995"/>
            <a:ext cx="87129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appelle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SYTEME THERMODYNAMIQUE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corps ou un ensemble de corps séparés du milieu extérieur par une surface fermée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appelée 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surface de contrôle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(réelle ou fictive).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" y="206084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Estimer l’ordre de grandeur du nombre de molécules d’eau dans un litre d’eau liquide. Conclure.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708920"/>
            <a:ext cx="88174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Données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 : masse molaire et masse volumique de l’eau liquide, nombre d’Avogadro.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79512" y="3068960"/>
            <a:ext cx="41925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 litre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d’eau pèse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1000 g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11262" y="3573016"/>
            <a:ext cx="688101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Cela correspond à une quantité de matière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telle que :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79512" y="5805264"/>
            <a:ext cx="928903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Ordre de grandeur =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10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25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molécules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(10 millions de milliards de milliards) 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-108520" y="6237312"/>
            <a:ext cx="9252520" cy="620688"/>
            <a:chOff x="-108520" y="6237312"/>
            <a:chExt cx="9252520" cy="620688"/>
          </a:xfrm>
        </p:grpSpPr>
        <p:sp>
          <p:nvSpPr>
            <p:cNvPr id="27" name="Rectangle 26"/>
            <p:cNvSpPr/>
            <p:nvPr/>
          </p:nvSpPr>
          <p:spPr>
            <a:xfrm>
              <a:off x="-108520" y="6237312"/>
              <a:ext cx="1728192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0" y="6237312"/>
              <a:ext cx="9144000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Conclusion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 :  Le système est constitué d’un trop grand nombre de particules pour qu’une description individuelle de chacune soit envisageable.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948264" y="3573016"/>
            <a:ext cx="864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7740352" y="3284984"/>
            <a:ext cx="705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endParaRPr lang="fr-FR" b="1" baseline="-25000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7812360" y="3789040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740352" y="3861048"/>
            <a:ext cx="6912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endParaRPr lang="fr-FR" b="1" dirty="0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51520" y="4365104"/>
            <a:ext cx="6876256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Cela correspond à un nombre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molécules tel que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20272" y="4365104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2987824" y="5085184"/>
            <a:ext cx="2376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b="1" dirty="0"/>
          </a:p>
        </p:txBody>
      </p:sp>
      <p:sp>
        <p:nvSpPr>
          <p:cNvPr id="26" name="Rectangle 25"/>
          <p:cNvSpPr/>
          <p:nvPr/>
        </p:nvSpPr>
        <p:spPr>
          <a:xfrm>
            <a:off x="6588224" y="5085184"/>
            <a:ext cx="26997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3,3.10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molécules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94564" y="3322267"/>
            <a:ext cx="1465868" cy="9361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7020272" y="4365104"/>
            <a:ext cx="2016224" cy="4320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0" y="5085184"/>
            <a:ext cx="1547664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: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475656" y="4797152"/>
            <a:ext cx="705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endParaRPr lang="fr-FR" b="1" baseline="-25000" dirty="0"/>
          </a:p>
        </p:txBody>
      </p:sp>
      <p:cxnSp>
        <p:nvCxnSpPr>
          <p:cNvPr id="33" name="Connecteur droit 32"/>
          <p:cNvCxnSpPr/>
          <p:nvPr/>
        </p:nvCxnSpPr>
        <p:spPr>
          <a:xfrm>
            <a:off x="1547664" y="5301208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475656" y="5373216"/>
            <a:ext cx="6912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endParaRPr lang="fr-FR" b="1" dirty="0"/>
          </a:p>
        </p:txBody>
      </p:sp>
      <p:sp>
        <p:nvSpPr>
          <p:cNvPr id="35" name="Rectangle 34"/>
          <p:cNvSpPr/>
          <p:nvPr/>
        </p:nvSpPr>
        <p:spPr>
          <a:xfrm>
            <a:off x="2123728" y="5085184"/>
            <a:ext cx="855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4427984" y="4797152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1000</a:t>
            </a:r>
            <a:endParaRPr lang="fr-FR" b="1" baseline="-25000" dirty="0"/>
          </a:p>
        </p:txBody>
      </p:sp>
      <p:cxnSp>
        <p:nvCxnSpPr>
          <p:cNvPr id="38" name="Connecteur droit 37"/>
          <p:cNvCxnSpPr/>
          <p:nvPr/>
        </p:nvCxnSpPr>
        <p:spPr>
          <a:xfrm>
            <a:off x="4499992" y="5301208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464864" y="5373216"/>
            <a:ext cx="683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18,0</a:t>
            </a:r>
            <a:endParaRPr lang="fr-FR" b="1" dirty="0"/>
          </a:p>
        </p:txBody>
      </p:sp>
      <p:sp>
        <p:nvSpPr>
          <p:cNvPr id="41" name="Rectangle 40"/>
          <p:cNvSpPr/>
          <p:nvPr/>
        </p:nvSpPr>
        <p:spPr>
          <a:xfrm>
            <a:off x="5148064" y="5085184"/>
            <a:ext cx="164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6,02.10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050" grpId="0"/>
      <p:bldP spid="2052" grpId="0"/>
      <p:bldP spid="2053" grpId="0"/>
      <p:bldP spid="2054" grpId="0"/>
      <p:bldP spid="2056" grpId="0"/>
      <p:bldP spid="14" grpId="0"/>
      <p:bldP spid="15" grpId="0"/>
      <p:bldP spid="17" grpId="0"/>
      <p:bldP spid="23" grpId="0"/>
      <p:bldP spid="24" grpId="0"/>
      <p:bldP spid="25" grpId="0"/>
      <p:bldP spid="26" grpId="0"/>
      <p:bldP spid="29" grpId="0" animBg="1"/>
      <p:bldP spid="30" grpId="0" animBg="1"/>
      <p:bldP spid="31" grpId="0"/>
      <p:bldP spid="32" grpId="0"/>
      <p:bldP spid="34" grpId="0"/>
      <p:bldP spid="35" grpId="0"/>
      <p:bldP spid="37" grpId="0"/>
      <p:bldP spid="39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Systèmes solides ou liquides : modèle de la PHASE CONDENSEE INDILATABLE et INCOMPRESSIBLE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26876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Par comparaison aux gaz, les phases condensées sont en général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peu COMPRESSIBLES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peu DILATABLES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4008" y="764704"/>
            <a:ext cx="4499992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i="1" dirty="0" smtClean="0"/>
              <a:t>liquide et solide = </a:t>
            </a:r>
            <a:r>
              <a:rPr lang="fr-FR" sz="2000" b="1" dirty="0" smtClean="0">
                <a:solidFill>
                  <a:srgbClr val="FF0000"/>
                </a:solidFill>
              </a:rPr>
              <a:t>PHASES CONDENSEES</a:t>
            </a:r>
            <a:endParaRPr lang="fr-FR" sz="20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1520" y="692696"/>
            <a:ext cx="324036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GAZ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&lt;&lt;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LIQUIDE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Calibri" pitchFamily="34" charset="0"/>
              </a:rPr>
              <a:t>r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SOLIDE</a:t>
            </a:r>
            <a:endParaRPr kumimoji="0" lang="fr-FR" sz="20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3779912" y="836712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87824" y="1578000"/>
            <a:ext cx="64087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volume varie peu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lorsqu’on change 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pression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449860" y="1891432"/>
            <a:ext cx="67322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volume varie peu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lorsqu’on change 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température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03312" y="2337867"/>
            <a:ext cx="8964487" cy="274731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En quoi consiste le modèle de la PHASE CONDENSEE INDILATABLE ET INCOMPRESSIBLE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79512" y="3068960"/>
            <a:ext cx="8784976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Dans ce modèle, on considère 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 volume de la phase condensée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constant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ne dépend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ni de la pression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INCOMPRESSIBLE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ni de la température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INDILATABLE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187624" y="4149080"/>
            <a:ext cx="705678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Conséquence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: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le volume molaire </a:t>
            </a:r>
            <a:r>
              <a:rPr kumimoji="0" lang="fr-FR" sz="2400" b="1" i="0" u="none" strike="noStrike" cap="none" normalizeH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V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d’une phase condensée est une constante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0" y="5157192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8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Donner un ordre de grandeur du volume molaire des liquides et des solides (à 25 °C) en vous basant sur l’eau liquide et le fer solide dont les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caractéristi-ques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sont précisées ci-dessous.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Données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EAU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1000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g.L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– 1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;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FER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7870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kg.m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– 3</a:t>
            </a:r>
            <a:r>
              <a:rPr kumimoji="0" lang="fr-FR" sz="2000" b="1" i="1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          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EAU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18,0 g.mol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– 1</a:t>
            </a:r>
            <a:r>
              <a:rPr kumimoji="0" lang="fr-FR" sz="2000" b="0" i="1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;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FER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= 55,8 g.mol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– 1</a:t>
            </a:r>
            <a:r>
              <a:rPr kumimoji="0" lang="fr-FR" sz="2000" b="1" i="1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13" grpId="0" animBg="1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2060848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8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Donner un ordre de grandeur du volume molaire des liquides et des solides (à 25 °C) en vous basant sur l’eau liquide et le fer solide dont les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caractéristi-ques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sont précisées ci-dessous.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Données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EAU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1000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g.L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– 1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;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FER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7870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kg.m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– 3</a:t>
            </a:r>
            <a:r>
              <a:rPr kumimoji="0" lang="fr-FR" sz="2000" b="1" i="1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          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EAU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18,0 g.mol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– 1</a:t>
            </a:r>
            <a:r>
              <a:rPr kumimoji="0" lang="fr-FR" sz="2000" b="0" i="1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;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FER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= 55,8 g.mol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– 1</a:t>
            </a:r>
            <a:r>
              <a:rPr kumimoji="0" lang="fr-FR" sz="2000" b="1" i="1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4685074"/>
            <a:ext cx="72882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Pour l’eau,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18 / 1000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soit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(eau) = 0,018 L.mol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07704" y="3964994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2627784" y="3717032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fr-FR" b="1" baseline="-25000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2627784" y="4187180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640484" y="4254996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fr-FR" b="1" dirty="0"/>
          </a:p>
        </p:txBody>
      </p:sp>
      <p:sp>
        <p:nvSpPr>
          <p:cNvPr id="25" name="Rectangle 24"/>
          <p:cNvSpPr/>
          <p:nvPr/>
        </p:nvSpPr>
        <p:spPr>
          <a:xfrm>
            <a:off x="243136" y="3964994"/>
            <a:ext cx="1893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 définition,  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3347864" y="3964994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4644008" y="3717032"/>
            <a:ext cx="853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x M</a:t>
            </a:r>
            <a:endParaRPr lang="fr-FR" b="1" baseline="-25000" dirty="0"/>
          </a:p>
        </p:txBody>
      </p:sp>
      <p:cxnSp>
        <p:nvCxnSpPr>
          <p:cNvPr id="28" name="Connecteur droit 27"/>
          <p:cNvCxnSpPr/>
          <p:nvPr/>
        </p:nvCxnSpPr>
        <p:spPr>
          <a:xfrm>
            <a:off x="4644008" y="4181018"/>
            <a:ext cx="100811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860032" y="4253026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sp>
        <p:nvSpPr>
          <p:cNvPr id="32" name="Rectangle 31"/>
          <p:cNvSpPr/>
          <p:nvPr/>
        </p:nvSpPr>
        <p:spPr>
          <a:xfrm>
            <a:off x="5940152" y="3964994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7308304" y="3717032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b="1" baseline="-25000" dirty="0"/>
          </a:p>
        </p:txBody>
      </p:sp>
      <p:cxnSp>
        <p:nvCxnSpPr>
          <p:cNvPr id="34" name="Connecteur droit 33"/>
          <p:cNvCxnSpPr/>
          <p:nvPr/>
        </p:nvCxnSpPr>
        <p:spPr>
          <a:xfrm>
            <a:off x="7308304" y="4181018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329512" y="4240326"/>
            <a:ext cx="325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r</a:t>
            </a:r>
            <a:endParaRPr lang="fr-FR" b="1" dirty="0">
              <a:latin typeface="Symbol" pitchFamily="18" charset="2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444208" y="3748970"/>
            <a:ext cx="1512168" cy="8640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5405364" y="5045114"/>
            <a:ext cx="3738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(liquide) </a:t>
            </a:r>
            <a:r>
              <a:rPr lang="fr-FR" sz="2000" b="1" u="sng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0,01 L.mol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0" y="5549170"/>
            <a:ext cx="9144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Pour le fer,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0,0558 / 7870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soit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(fer) =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7,1.10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6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.mol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			        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7,1.10 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L.mol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05364" y="6413266"/>
            <a:ext cx="3738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(solide) </a:t>
            </a:r>
            <a:r>
              <a:rPr lang="fr-FR" sz="2000" b="1" u="sng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0,01 L.mol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103312" y="-747464"/>
            <a:ext cx="8964487" cy="274731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En quoi consiste le modèle de la PHASE CONDENSEE INDILATABLE ET INCOMPRESSIBLE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179512" y="-16371"/>
            <a:ext cx="8784976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Dans ce modèle, on considère 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 volume de la phase condensée est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constant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ne dépend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ni de la pression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INCOMPRESSIBLE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),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ni de la température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INDILATABLE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187624" y="1063749"/>
            <a:ext cx="705678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Conséquence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: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le volume molaire </a:t>
            </a:r>
            <a:r>
              <a:rPr kumimoji="0" lang="fr-FR" sz="2400" b="1" i="0" u="none" strike="noStrike" cap="none" normalizeH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V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d’une phase condensée est une constante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21" grpId="0"/>
      <p:bldP spid="22" grpId="0"/>
      <p:bldP spid="24" grpId="0"/>
      <p:bldP spid="25" grpId="0"/>
      <p:bldP spid="26" grpId="0"/>
      <p:bldP spid="27" grpId="0"/>
      <p:bldP spid="29" grpId="0"/>
      <p:bldP spid="32" grpId="0"/>
      <p:bldP spid="33" grpId="0"/>
      <p:bldP spid="35" grpId="0"/>
      <p:bldP spid="38" grpId="0" animBg="1"/>
      <p:bldP spid="39" grpId="0"/>
      <p:bldP spid="40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4554"/>
            <a:ext cx="72882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Pour l’eau,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18 / 1000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soit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(eau) = 0,018 L.mol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5364" y="364594"/>
            <a:ext cx="3738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(liquide) </a:t>
            </a:r>
            <a:r>
              <a:rPr lang="fr-FR" sz="2000" b="1" u="sng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0,01 L.mol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12666"/>
            <a:ext cx="9144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Pour le fer,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0,0558 / 7870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soit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(fer) =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7,1.10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6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.mol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			        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7,1.10 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L.mol</a:t>
            </a:r>
            <a:r>
              <a:rPr lang="fr-FR" sz="2000" b="1" u="sng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05364" y="1876762"/>
            <a:ext cx="3738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u="sng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(solide) </a:t>
            </a:r>
            <a:r>
              <a:rPr lang="fr-FR" sz="2000" b="1" u="sng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0,01 L.mol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348880"/>
            <a:ext cx="91983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III- Energie</a:t>
            </a:r>
            <a:r>
              <a:rPr kumimoji="0" lang="fr-FR" sz="22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interne et capacité thermique à volume constant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5616" y="2780928"/>
            <a:ext cx="2608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>
                <a:latin typeface="Bookman Old Style" pitchFamily="18" charset="0"/>
              </a:rPr>
              <a:t>1) </a:t>
            </a:r>
            <a:r>
              <a:rPr lang="fr-FR" sz="2000" b="1" i="1" u="sng" dirty="0" smtClean="0">
                <a:latin typeface="Bookman Old Style" pitchFamily="18" charset="0"/>
              </a:rPr>
              <a:t>Energie interne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5013176"/>
            <a:ext cx="597666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Energie mécanique = Energie cinétique + Energie potentielle de pesanteur = </a:t>
            </a:r>
            <a:r>
              <a:rPr lang="fr-FR" sz="2000" b="1" dirty="0" smtClean="0">
                <a:solidFill>
                  <a:srgbClr val="FF0000"/>
                </a:solidFill>
              </a:rPr>
              <a:t>Energie MACROSCOPIQUE</a:t>
            </a:r>
            <a:endParaRPr lang="fr-FR" sz="20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321297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Définition et propriétés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79512" y="3717032"/>
            <a:ext cx="288032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Camion</a:t>
            </a:r>
            <a:r>
              <a:rPr kumimoji="0" lang="fr-FR" sz="2400" b="1" i="0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roulant à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130 </a:t>
            </a:r>
            <a:r>
              <a:rPr kumimoji="0" lang="fr-FR" sz="2400" b="1" i="0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km.h</a:t>
            </a:r>
            <a:r>
              <a:rPr kumimoji="0" lang="fr-FR" sz="2400" b="1" i="0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strike="noStrike" cap="none" normalizeH="0" baseline="3000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–</a:t>
            </a:r>
            <a:r>
              <a:rPr kumimoji="0" lang="fr-FR" sz="2400" b="1" i="0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strike="noStrike" cap="none" normalizeH="0" baseline="3000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1</a:t>
            </a:r>
            <a:endParaRPr kumimoji="0" lang="fr-FR" sz="2000" b="1" i="0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707904" y="3717032"/>
            <a:ext cx="295232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Boule de bowling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à 3 m de hauteur</a:t>
            </a:r>
            <a:endParaRPr kumimoji="0" lang="fr-FR" sz="2000" b="1" i="0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236296" y="3717032"/>
            <a:ext cx="1656184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Bol d’eau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à 90 °C</a:t>
            </a:r>
            <a:endParaRPr kumimoji="0" lang="fr-FR" sz="2000" b="1" i="0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3" name="Accolade ouvrante 12"/>
          <p:cNvSpPr/>
          <p:nvPr/>
        </p:nvSpPr>
        <p:spPr>
          <a:xfrm rot="16200000">
            <a:off x="3239852" y="1520788"/>
            <a:ext cx="360040" cy="6480720"/>
          </a:xfrm>
          <a:prstGeom prst="leftBrace">
            <a:avLst>
              <a:gd name="adj1" fmla="val 107100"/>
              <a:gd name="adj2" fmla="val 5019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444208" y="5013176"/>
            <a:ext cx="2699792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Autre énergie = </a:t>
            </a:r>
            <a:r>
              <a:rPr lang="fr-FR" sz="2000" b="1" dirty="0" smtClean="0">
                <a:solidFill>
                  <a:srgbClr val="FF0000"/>
                </a:solidFill>
              </a:rPr>
              <a:t>Energie MICROSCOPIQUE</a:t>
            </a:r>
            <a:endParaRPr lang="fr-FR" sz="2000" dirty="0"/>
          </a:p>
        </p:txBody>
      </p:sp>
      <p:sp>
        <p:nvSpPr>
          <p:cNvPr id="15" name="Accolade ouvrante 14"/>
          <p:cNvSpPr/>
          <p:nvPr/>
        </p:nvSpPr>
        <p:spPr>
          <a:xfrm rot="16200000">
            <a:off x="7884368" y="3933056"/>
            <a:ext cx="360040" cy="1656184"/>
          </a:xfrm>
          <a:prstGeom prst="leftBrace">
            <a:avLst>
              <a:gd name="adj1" fmla="val 107100"/>
              <a:gd name="adj2" fmla="val 5019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07504" y="5796247"/>
            <a:ext cx="8928992" cy="106175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5805265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L’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ENERGIE INTERNE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d’un système, c’est son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énergie microscopique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qui est la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somme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	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-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 énergies cinétiques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toutes les particules du système ;</a:t>
            </a:r>
            <a:r>
              <a:rPr lang="fr-FR" sz="2000" dirty="0" smtClean="0"/>
              <a:t> </a:t>
            </a:r>
          </a:p>
          <a:p>
            <a:r>
              <a:rPr lang="fr-FR" sz="2000" dirty="0" smtClean="0"/>
              <a:t> 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-27384"/>
            <a:ext cx="2608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>
                <a:latin typeface="Bookman Old Style" pitchFamily="18" charset="0"/>
              </a:rPr>
              <a:t>1) </a:t>
            </a:r>
            <a:r>
              <a:rPr lang="fr-FR" sz="2000" b="1" i="1" u="sng" dirty="0" smtClean="0">
                <a:latin typeface="Bookman Old Style" pitchFamily="18" charset="0"/>
              </a:rPr>
              <a:t>Energie interne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9258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Définition et propriétés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07504" y="671488"/>
            <a:ext cx="8928992" cy="18002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680505"/>
            <a:ext cx="864096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L’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ENERGIE INTERNE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d’un système, c’est son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énergie mi-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crocopique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qui est la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somme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	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-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 énergies cinétiques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toutes les particules du système ;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-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 énergies potentielles d’interaction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ces particules.</a:t>
            </a:r>
          </a:p>
          <a:p>
            <a:r>
              <a:rPr lang="fr-FR" sz="1100" dirty="0" smtClean="0"/>
              <a:t>  </a:t>
            </a:r>
          </a:p>
          <a:p>
            <a:pPr algn="ctr"/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Notation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;     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Unité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: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Joule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2492896"/>
            <a:ext cx="74256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L’énergie interne possède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deux propriétés principales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 C’est une 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457200"/>
            <a:ext cx="0" cy="7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465138"/>
            <a:ext cx="0" cy="7937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2924944"/>
            <a:ext cx="33478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 ____________________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99592" y="3404662"/>
            <a:ext cx="7632848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2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Sa valeur peut être </a:t>
            </a:r>
            <a:r>
              <a:rPr lang="fr-FR" sz="22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obtenue grâce aux valeurs des grandeurs d’état T, P, V, n </a:t>
            </a:r>
            <a:r>
              <a:rPr lang="fr-FR" sz="22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du système thermodynamique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99592" y="4284146"/>
            <a:ext cx="7632848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La variation </a:t>
            </a:r>
            <a:r>
              <a:rPr lang="fr-FR" sz="2200" b="1" dirty="0" smtClean="0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Calibri" pitchFamily="34" charset="0"/>
                <a:sym typeface="Wingdings" pitchFamily="2" charset="2"/>
              </a:rPr>
              <a:t>D</a:t>
            </a:r>
            <a:r>
              <a:rPr lang="fr-FR" sz="22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U = U(EF) – U(EI) </a:t>
            </a:r>
            <a:r>
              <a:rPr lang="fr-FR" sz="22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de l’énergie interne entre 2 états </a:t>
            </a:r>
            <a:r>
              <a:rPr lang="fr-FR" sz="22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ne dépend que de EI et de EF mais pas du chemin suivi entre ces 2 états</a:t>
            </a:r>
            <a:endParaRPr lang="fr-FR" sz="2200" dirty="0" smtClean="0"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7584" y="5944964"/>
            <a:ext cx="7704856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L’énergie interne de la </a:t>
            </a:r>
            <a:r>
              <a:rPr lang="fr-FR" sz="22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réunion de 2 systèmes</a:t>
            </a: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d’énergie internes </a:t>
            </a:r>
            <a:r>
              <a:rPr lang="fr-FR" sz="22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U</a:t>
            </a:r>
            <a:r>
              <a:rPr lang="fr-FR" sz="2200" b="1" baseline="-30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1</a:t>
            </a: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et </a:t>
            </a:r>
            <a:r>
              <a:rPr lang="fr-FR" sz="22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U</a:t>
            </a:r>
            <a:r>
              <a:rPr lang="fr-FR" sz="2200" b="1" baseline="-30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2</a:t>
            </a:r>
            <a:r>
              <a:rPr lang="fr-FR" sz="2200" baseline="-30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vaut </a:t>
            </a:r>
            <a:r>
              <a:rPr lang="fr-FR" sz="22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U</a:t>
            </a:r>
            <a:r>
              <a:rPr lang="fr-FR" sz="2200" b="1" baseline="-30000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1</a:t>
            </a:r>
            <a:r>
              <a:rPr lang="fr-FR" sz="22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+ U</a:t>
            </a:r>
            <a:r>
              <a:rPr lang="fr-FR" sz="2200" b="1" baseline="-30000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2</a:t>
            </a: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7820" y="2887661"/>
            <a:ext cx="252028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FONCTION D’ETAT</a:t>
            </a:r>
            <a:endParaRPr lang="fr-FR" b="1" dirty="0"/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0" y="5534248"/>
            <a:ext cx="3779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                              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: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39945" y="5468374"/>
            <a:ext cx="320486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EXTENSIVE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  <p:bldP spid="33801" grpId="0"/>
      <p:bldP spid="15" grpId="0" animBg="1"/>
      <p:bldP spid="16" grpId="0" animBg="1"/>
      <p:bldP spid="18" grpId="0" animBg="1"/>
      <p:bldP spid="19" grpId="0" animBg="1"/>
      <p:bldP spid="20" grpId="0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rganigramme : Entrée manuelle 7"/>
          <p:cNvSpPr/>
          <p:nvPr/>
        </p:nvSpPr>
        <p:spPr>
          <a:xfrm>
            <a:off x="251520" y="-27384"/>
            <a:ext cx="2520280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Entrée manuelle 8"/>
          <p:cNvSpPr/>
          <p:nvPr/>
        </p:nvSpPr>
        <p:spPr>
          <a:xfrm>
            <a:off x="251520" y="2564904"/>
            <a:ext cx="3024336" cy="432048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99592" y="551305"/>
            <a:ext cx="7632848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2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Sa valeur peut être </a:t>
            </a:r>
            <a:r>
              <a:rPr lang="fr-FR" sz="22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obtenue grâce aux valeurs des grandeurs d’état T, P, V, n </a:t>
            </a:r>
            <a:r>
              <a:rPr lang="fr-FR" sz="22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du système thermodynamique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2" y="1430789"/>
            <a:ext cx="7632848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La variation </a:t>
            </a:r>
            <a:r>
              <a:rPr lang="fr-FR" sz="2200" b="1" dirty="0" smtClean="0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Calibri" pitchFamily="34" charset="0"/>
                <a:sym typeface="Wingdings" pitchFamily="2" charset="2"/>
              </a:rPr>
              <a:t>D</a:t>
            </a:r>
            <a:r>
              <a:rPr lang="fr-FR" sz="22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U = U(EF) – U(EI) </a:t>
            </a:r>
            <a:r>
              <a:rPr lang="fr-FR" sz="22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de l’énergie interne entre 2 états </a:t>
            </a:r>
            <a:r>
              <a:rPr lang="fr-FR" sz="2200" b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ne dépend que de EI et de EF mais pas du chemin suivi entre ces 2 états</a:t>
            </a:r>
            <a:endParaRPr lang="fr-FR" sz="2200" dirty="0" smtClean="0"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3091607"/>
            <a:ext cx="7704856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L’énergie interne de la </a:t>
            </a:r>
            <a:r>
              <a:rPr lang="fr-FR" sz="22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réunion de 2 systèmes</a:t>
            </a: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d’énergie internes </a:t>
            </a:r>
            <a:r>
              <a:rPr lang="fr-FR" sz="22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U</a:t>
            </a:r>
            <a:r>
              <a:rPr lang="fr-FR" sz="2200" b="1" baseline="-30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1</a:t>
            </a: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et </a:t>
            </a:r>
            <a:r>
              <a:rPr lang="fr-FR" sz="22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U</a:t>
            </a:r>
            <a:r>
              <a:rPr lang="fr-FR" sz="2200" b="1" baseline="-30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2</a:t>
            </a:r>
            <a:r>
              <a:rPr lang="fr-FR" sz="2200" baseline="-30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vaut </a:t>
            </a:r>
            <a:r>
              <a:rPr lang="fr-FR" sz="22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U</a:t>
            </a:r>
            <a:r>
              <a:rPr lang="fr-FR" sz="2200" b="1" baseline="-30000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1</a:t>
            </a:r>
            <a:r>
              <a:rPr lang="fr-FR" sz="22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+ U</a:t>
            </a:r>
            <a:r>
              <a:rPr lang="fr-FR" sz="2200" b="1" baseline="-30000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2</a:t>
            </a:r>
            <a:r>
              <a:rPr lang="fr-FR" sz="22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30312" y="79971"/>
            <a:ext cx="3071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FONCTION D’ETAT</a:t>
            </a:r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175320" y="2659559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EXTENSIVE</a:t>
            </a:r>
            <a:endParaRPr lang="fr-FR" b="1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395173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Du fait de cette dernière propriété, on peut définir pour un système contenant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moles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et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masse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79512" y="4653136"/>
            <a:ext cx="8784976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 smtClean="0">
              <a:latin typeface="+mj-lt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L’énergie interne MOLAIRE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L’énergie interne MASSIQUE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 </a:t>
            </a: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e 41"/>
          <p:cNvGrpSpPr/>
          <p:nvPr/>
        </p:nvGrpSpPr>
        <p:grpSpPr>
          <a:xfrm>
            <a:off x="3275856" y="4744918"/>
            <a:ext cx="1296144" cy="864096"/>
            <a:chOff x="3275856" y="4744918"/>
            <a:chExt cx="1296144" cy="864096"/>
          </a:xfrm>
        </p:grpSpPr>
        <p:sp>
          <p:nvSpPr>
            <p:cNvPr id="12" name="Rectangle 11"/>
            <p:cNvSpPr/>
            <p:nvPr/>
          </p:nvSpPr>
          <p:spPr>
            <a:xfrm>
              <a:off x="3275856" y="4744918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75856" y="4960942"/>
              <a:ext cx="8640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U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=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95936" y="4744918"/>
              <a:ext cx="3834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U</a:t>
              </a:r>
              <a:endParaRPr lang="fr-FR" b="1" baseline="-25000" dirty="0"/>
            </a:p>
          </p:txBody>
        </p:sp>
        <p:cxnSp>
          <p:nvCxnSpPr>
            <p:cNvPr id="16" name="Connecteur droit 15"/>
            <p:cNvCxnSpPr/>
            <p:nvPr/>
          </p:nvCxnSpPr>
          <p:spPr>
            <a:xfrm>
              <a:off x="3995936" y="5176966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4014216" y="5208904"/>
              <a:ext cx="3417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n</a:t>
              </a:r>
              <a:endParaRPr lang="fr-FR" b="1" dirty="0"/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3398664" y="5614640"/>
            <a:ext cx="1296144" cy="864096"/>
            <a:chOff x="3398664" y="5614640"/>
            <a:chExt cx="1296144" cy="864096"/>
          </a:xfrm>
        </p:grpSpPr>
        <p:sp>
          <p:nvSpPr>
            <p:cNvPr id="19" name="Rectangle 18"/>
            <p:cNvSpPr/>
            <p:nvPr/>
          </p:nvSpPr>
          <p:spPr>
            <a:xfrm>
              <a:off x="3398664" y="5631656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98664" y="5847680"/>
              <a:ext cx="5972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u =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995936" y="5614640"/>
              <a:ext cx="3834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U</a:t>
              </a:r>
              <a:endParaRPr lang="fr-FR" b="1" baseline="-25000" dirty="0"/>
            </a:p>
          </p:txBody>
        </p:sp>
        <p:cxnSp>
          <p:nvCxnSpPr>
            <p:cNvPr id="22" name="Connecteur droit 21"/>
            <p:cNvCxnSpPr/>
            <p:nvPr/>
          </p:nvCxnSpPr>
          <p:spPr>
            <a:xfrm>
              <a:off x="3995936" y="6046688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4014216" y="6078626"/>
              <a:ext cx="4122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m</a:t>
              </a:r>
              <a:endParaRPr lang="fr-FR" b="1" dirty="0"/>
            </a:p>
          </p:txBody>
        </p:sp>
      </p:grpSp>
      <p:cxnSp>
        <p:nvCxnSpPr>
          <p:cNvPr id="24" name="Connecteur droit 23"/>
          <p:cNvCxnSpPr/>
          <p:nvPr/>
        </p:nvCxnSpPr>
        <p:spPr>
          <a:xfrm flipV="1">
            <a:off x="4355976" y="4797152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endCxn id="17" idx="3"/>
          </p:cNvCxnSpPr>
          <p:nvPr/>
        </p:nvCxnSpPr>
        <p:spPr>
          <a:xfrm flipH="1">
            <a:off x="4355976" y="5301208"/>
            <a:ext cx="504056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V="1">
            <a:off x="2987824" y="5301208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749924" y="460233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4788024" y="5085184"/>
            <a:ext cx="639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1861096" y="5330800"/>
            <a:ext cx="1160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J.mol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/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4355976" y="5661248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>
            <a:off x="4355976" y="6165304"/>
            <a:ext cx="504056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2987824" y="6165304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749924" y="546643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4788024" y="5949280"/>
            <a:ext cx="484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kg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1861096" y="6194896"/>
            <a:ext cx="1005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J.kg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5364088" y="4941168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364088" y="5805264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10242" grpId="0" animBg="1"/>
      <p:bldP spid="27" grpId="0"/>
      <p:bldP spid="28" grpId="0"/>
      <p:bldP spid="29" grpId="0"/>
      <p:bldP spid="37" grpId="0"/>
      <p:bldP spid="38" grpId="0"/>
      <p:bldP spid="39" grpId="0"/>
      <p:bldP spid="40" grpId="0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9512" y="23416"/>
            <a:ext cx="8784976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fr-FR" sz="1100" dirty="0" smtClean="0">
              <a:latin typeface="+mj-lt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L’énergie interne MOLAIRE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L’énergie interne MASSIQUE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5856" y="115198"/>
            <a:ext cx="1296144" cy="792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275856" y="331222"/>
            <a:ext cx="864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995936" y="115198"/>
            <a:ext cx="383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U</a:t>
            </a:r>
            <a:endParaRPr lang="fr-FR" b="1" baseline="-25000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3995936" y="547246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014216" y="579184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n</a:t>
            </a:r>
            <a:endParaRPr lang="fr-FR" b="1" dirty="0"/>
          </a:p>
        </p:txBody>
      </p:sp>
      <p:sp>
        <p:nvSpPr>
          <p:cNvPr id="8" name="Rectangle 7"/>
          <p:cNvSpPr/>
          <p:nvPr/>
        </p:nvSpPr>
        <p:spPr>
          <a:xfrm>
            <a:off x="3398664" y="1001936"/>
            <a:ext cx="1296144" cy="792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398664" y="1217960"/>
            <a:ext cx="864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u =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995936" y="984920"/>
            <a:ext cx="383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U</a:t>
            </a:r>
            <a:endParaRPr lang="fr-FR" b="1" baseline="-25000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3995936" y="1416968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014216" y="1448906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4355976" y="167432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endCxn id="7" idx="3"/>
          </p:cNvCxnSpPr>
          <p:nvPr/>
        </p:nvCxnSpPr>
        <p:spPr>
          <a:xfrm flipH="1">
            <a:off x="4355976" y="671488"/>
            <a:ext cx="504056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2987824" y="671488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749924" y="-2738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4788024" y="455464"/>
            <a:ext cx="639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1861096" y="701080"/>
            <a:ext cx="1160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J.mol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/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4355976" y="1031528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4355976" y="1535584"/>
            <a:ext cx="504056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2987824" y="1535584"/>
            <a:ext cx="432048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749924" y="83671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4788024" y="1319560"/>
            <a:ext cx="484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kg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1861096" y="1565176"/>
            <a:ext cx="1005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J.kg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5364088" y="311448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64088" y="1175544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0" y="213285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Application aux modèles du GAZ PARFAIT et de la PHASE CON-DENSEE INDILATABLE et INCOMPRESSIBLE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79512" y="3758263"/>
            <a:ext cx="8640960" cy="769441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Donnée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: l’énergie cinétique moyenne de chaque particule vaut 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&lt;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</a:t>
            </a:r>
            <a:r>
              <a:rPr kumimoji="0" lang="fr-FR" sz="24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&gt; = 3/2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k</a:t>
            </a:r>
            <a:r>
              <a:rPr kumimoji="0" lang="fr-FR" sz="24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où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k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est la constante de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Boltzman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k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= 1,38.0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– 23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J.K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– 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).</a:t>
            </a:r>
            <a:endParaRPr kumimoji="0" lang="fr-FR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9512" y="2924944"/>
            <a:ext cx="2520280" cy="707886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Gaz parfait MONOATOMIQUE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51920" y="2924944"/>
            <a:ext cx="4968552" cy="707886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u="sng" dirty="0" smtClean="0">
                <a:solidFill>
                  <a:srgbClr val="002060"/>
                </a:solidFill>
              </a:rPr>
              <a:t>ENERGIE INTERNE =  Somme des </a:t>
            </a:r>
            <a:r>
              <a:rPr lang="fr-FR" sz="2000" b="1" u="sng" dirty="0" smtClean="0">
                <a:solidFill>
                  <a:srgbClr val="FF0000"/>
                </a:solidFill>
              </a:rPr>
              <a:t>énergies cinétiques</a:t>
            </a:r>
            <a:r>
              <a:rPr lang="fr-FR" sz="2000" b="1" u="sng" dirty="0" smtClean="0">
                <a:solidFill>
                  <a:srgbClr val="002060"/>
                </a:solidFill>
              </a:rPr>
              <a:t> de chaque atome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32" name="Flèche vers le bas 31"/>
          <p:cNvSpPr/>
          <p:nvPr/>
        </p:nvSpPr>
        <p:spPr>
          <a:xfrm rot="16200000">
            <a:off x="3095836" y="2888940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465313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9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En déduire l’expression de l’énergie interne puis de l’énergie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inter-ne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molaire d’un gaz parfait monoatomique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remarque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N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Arial Unicode MS" pitchFamily="34" charset="-128"/>
                <a:cs typeface="Arial"/>
                <a:sym typeface="Wingdings" pitchFamily="2" charset="2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k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5661248"/>
            <a:ext cx="8964488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ebdings" pitchFamily="18" charset="2"/>
              </a:rPr>
              <a:t>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Energie interne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 = 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&lt;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&gt;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43608" y="5301208"/>
            <a:ext cx="65085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 nombre de molécules de gaz dans le système.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4427984" y="5661248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 = N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3/2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 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4427984" y="5949280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U = n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3/2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3995936" y="6309320"/>
            <a:ext cx="4392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 = 3/2 x n x R x T</a:t>
            </a:r>
            <a:endParaRPr lang="fr-FR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9218" grpId="0" animBg="1"/>
      <p:bldP spid="30" grpId="0" animBg="1"/>
      <p:bldP spid="31" grpId="0" animBg="1"/>
      <p:bldP spid="32" grpId="0" animBg="1"/>
      <p:bldP spid="9219" grpId="0"/>
      <p:bldP spid="9220" grpId="0"/>
      <p:bldP spid="36" grpId="0"/>
      <p:bldP spid="37" grpId="0"/>
      <p:bldP spid="38" grpId="0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265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9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En déduire l’expression de l’énergie interne puis de l’énergie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inter-ne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molaire d’un gaz parfait monoatomique </a:t>
            </a:r>
            <a:r>
              <a:rPr kumimoji="0" lang="fr-FR" sz="20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(</a:t>
            </a: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remarque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N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x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k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= 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)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974652"/>
            <a:ext cx="8964488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ebdings" pitchFamily="18" charset="2"/>
              </a:rPr>
              <a:t>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Energie interne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 = N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&lt;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&gt;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2051831"/>
            <a:ext cx="5076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ebdings" pitchFamily="18" charset="2"/>
              </a:rPr>
              <a:t>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Energie interne molaire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U / 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614612"/>
            <a:ext cx="65085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le nombre de molécules de gaz dans le système.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427984" y="1012666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 = N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3/2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427984" y="1300698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U = n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3/2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995936" y="1660738"/>
            <a:ext cx="4392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Soit 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 = 3/2 </a:t>
            </a:r>
            <a:r>
              <a:rPr lang="fr-FR" sz="2000" b="1" u="sng" dirty="0" smtClean="0">
                <a:solidFill>
                  <a:srgbClr val="FF0000"/>
                </a:solidFill>
                <a:latin typeface="Arial"/>
                <a:cs typeface="Arial"/>
              </a:rPr>
              <a:t>×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 </a:t>
            </a:r>
            <a:r>
              <a:rPr lang="fr-FR" sz="2000" b="1" u="sng" dirty="0" smtClean="0">
                <a:solidFill>
                  <a:srgbClr val="FF0000"/>
                </a:solidFill>
                <a:latin typeface="Arial"/>
                <a:cs typeface="Arial"/>
              </a:rPr>
              <a:t>×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 </a:t>
            </a:r>
            <a:r>
              <a:rPr lang="fr-FR" sz="2000" b="1" u="sng" dirty="0" smtClean="0">
                <a:solidFill>
                  <a:srgbClr val="FF0000"/>
                </a:solidFill>
                <a:latin typeface="Arial"/>
                <a:cs typeface="Arial"/>
              </a:rPr>
              <a:t>×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</a:t>
            </a:r>
            <a:endParaRPr lang="fr-FR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8064" y="2051831"/>
            <a:ext cx="3995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3/2 </a:t>
            </a:r>
            <a:r>
              <a:rPr lang="fr-FR" sz="2000" b="1" u="sng" dirty="0" smtClean="0">
                <a:solidFill>
                  <a:srgbClr val="FF0000"/>
                </a:solidFill>
                <a:latin typeface="Arial"/>
                <a:cs typeface="Arial"/>
              </a:rPr>
              <a:t>×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 </a:t>
            </a:r>
            <a:r>
              <a:rPr lang="fr-FR" sz="2000" b="1" u="sng" dirty="0" smtClean="0">
                <a:solidFill>
                  <a:srgbClr val="FF0000"/>
                </a:solidFill>
                <a:latin typeface="Arial"/>
                <a:cs typeface="Arial"/>
              </a:rPr>
              <a:t>×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67952" y="2521471"/>
            <a:ext cx="8868543" cy="105154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Généralisation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51520" y="2524881"/>
            <a:ext cx="8784976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L’énergie interne molaire U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d’un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gaz parfait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 d’une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phase condensée indilatable et incompressible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ne dépend que de sa température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ce qu’on peut noter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U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(T)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c’est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ère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LOI DE JOULE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5726" y="3861048"/>
            <a:ext cx="5902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2) Capacité thermique à volume constant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418101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Définition et propriétés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107504" y="5795954"/>
            <a:ext cx="8928992" cy="106204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9512" y="5804971"/>
            <a:ext cx="8784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La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CAPACITE THERMIQUE A VOLUME CONSTANT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 système, notée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c’est l’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énergie qu’il faut lui fournir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pour que sa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tem-pérature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augmente de 1 K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tout en maintenant son volume constant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fr-FR" sz="2000" dirty="0" smtClean="0"/>
              <a:t> </a:t>
            </a:r>
          </a:p>
          <a:p>
            <a:r>
              <a:rPr lang="fr-FR" sz="2000" dirty="0" smtClean="0"/>
              <a:t> 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9512" y="4653136"/>
            <a:ext cx="2520280" cy="1015663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CHAUFFAGE</a:t>
            </a:r>
            <a:r>
              <a:rPr lang="fr-FR" sz="2000" b="1" dirty="0" smtClean="0">
                <a:solidFill>
                  <a:srgbClr val="002060"/>
                </a:solidFill>
              </a:rPr>
              <a:t> d’un système thermodynamique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51920" y="4653136"/>
            <a:ext cx="4968552" cy="1015663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Quelle est la </a:t>
            </a:r>
            <a:r>
              <a:rPr lang="fr-FR" sz="2000" b="1" u="sng" dirty="0" smtClean="0">
                <a:solidFill>
                  <a:srgbClr val="FF0000"/>
                </a:solidFill>
              </a:rPr>
              <a:t>variation d’ENERGIE INTERNE </a:t>
            </a:r>
            <a:r>
              <a:rPr lang="fr-FR" sz="2000" b="1" dirty="0" smtClean="0">
                <a:solidFill>
                  <a:srgbClr val="002060"/>
                </a:solidFill>
              </a:rPr>
              <a:t>associée à une </a:t>
            </a:r>
            <a:r>
              <a:rPr lang="fr-FR" sz="2000" b="1" u="sng" dirty="0" smtClean="0">
                <a:solidFill>
                  <a:srgbClr val="FF0000"/>
                </a:solidFill>
              </a:rPr>
              <a:t>variation de la TEMPERATURE </a:t>
            </a:r>
            <a:r>
              <a:rPr lang="fr-FR" sz="2000" b="1" dirty="0" smtClean="0">
                <a:solidFill>
                  <a:srgbClr val="002060"/>
                </a:solidFill>
              </a:rPr>
              <a:t>de x degrés ?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19" name="Flèche vers le bas 18"/>
          <p:cNvSpPr/>
          <p:nvPr/>
        </p:nvSpPr>
        <p:spPr>
          <a:xfrm rot="16200000">
            <a:off x="3167844" y="4833156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 animBg="1"/>
      <p:bldP spid="8194" grpId="0"/>
      <p:bldP spid="12" grpId="0"/>
      <p:bldP spid="13" grpId="0"/>
      <p:bldP spid="14" grpId="0" animBg="1"/>
      <p:bldP spid="15" grpId="0"/>
      <p:bldP spid="17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5726" y="-27384"/>
            <a:ext cx="5902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2) Capacité thermique à volume constant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9258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Définition et propriétés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07504" y="673922"/>
            <a:ext cx="8928992" cy="282708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20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05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Formule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096" y="657231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La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CAPACITE THERMIQUE A VOLUME CONSTANT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 système, notée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c’est l’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énergie qu’il faut lui fournir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pour que sa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tem-pérature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augmente de 1 K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tout en maintenant son volume constant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fr-FR" sz="2000" dirty="0" smtClean="0"/>
              <a:t> 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7664" y="1772816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 smtClean="0"/>
              <a:t>dU</a:t>
            </a:r>
            <a:r>
              <a:rPr lang="fr-FR" sz="2000" dirty="0" smtClean="0"/>
              <a:t> = variation de </a:t>
            </a:r>
            <a:r>
              <a:rPr lang="fr-FR" sz="2000" b="1" dirty="0" smtClean="0"/>
              <a:t>l’énergie interne </a:t>
            </a:r>
            <a:r>
              <a:rPr lang="fr-FR" sz="2000" dirty="0" smtClean="0"/>
              <a:t>du système </a:t>
            </a:r>
          </a:p>
          <a:p>
            <a:r>
              <a:rPr lang="fr-FR" sz="2000" b="1" dirty="0" err="1" smtClean="0"/>
              <a:t>dT</a:t>
            </a:r>
            <a:r>
              <a:rPr lang="fr-FR" sz="2000" b="1" dirty="0" smtClean="0"/>
              <a:t> </a:t>
            </a:r>
            <a:r>
              <a:rPr lang="fr-FR" sz="2000" dirty="0" smtClean="0"/>
              <a:t>= variation de </a:t>
            </a:r>
            <a:r>
              <a:rPr lang="fr-FR" sz="2000" b="1" dirty="0" smtClean="0"/>
              <a:t>la température </a:t>
            </a:r>
            <a:r>
              <a:rPr lang="fr-FR" sz="2000" dirty="0" smtClean="0"/>
              <a:t>du système</a:t>
            </a:r>
            <a:endParaRPr lang="fr-FR" sz="2000" dirty="0"/>
          </a:p>
        </p:txBody>
      </p:sp>
      <p:grpSp>
        <p:nvGrpSpPr>
          <p:cNvPr id="61" name="Groupe 60"/>
          <p:cNvGrpSpPr/>
          <p:nvPr/>
        </p:nvGrpSpPr>
        <p:grpSpPr>
          <a:xfrm>
            <a:off x="251520" y="2587024"/>
            <a:ext cx="1296144" cy="864096"/>
            <a:chOff x="251520" y="2587024"/>
            <a:chExt cx="1296144" cy="864096"/>
          </a:xfrm>
        </p:grpSpPr>
        <p:sp>
          <p:nvSpPr>
            <p:cNvPr id="7" name="Rectangle 6"/>
            <p:cNvSpPr/>
            <p:nvPr/>
          </p:nvSpPr>
          <p:spPr>
            <a:xfrm>
              <a:off x="251520" y="2587024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520" y="2803048"/>
              <a:ext cx="8640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=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71600" y="2587024"/>
              <a:ext cx="5277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dU</a:t>
              </a:r>
              <a:endParaRPr lang="fr-FR" b="1" baseline="-25000" dirty="0"/>
            </a:p>
          </p:txBody>
        </p:sp>
        <p:cxnSp>
          <p:nvCxnSpPr>
            <p:cNvPr id="10" name="Connecteur droit 9"/>
            <p:cNvCxnSpPr/>
            <p:nvPr/>
          </p:nvCxnSpPr>
          <p:spPr>
            <a:xfrm>
              <a:off x="971600" y="301907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989880" y="3051010"/>
              <a:ext cx="4988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dT</a:t>
              </a:r>
              <a:endParaRPr lang="fr-FR" b="1" dirty="0"/>
            </a:p>
          </p:txBody>
        </p:sp>
      </p:grpSp>
      <p:cxnSp>
        <p:nvCxnSpPr>
          <p:cNvPr id="12" name="Connecteur droit 11"/>
          <p:cNvCxnSpPr/>
          <p:nvPr/>
        </p:nvCxnSpPr>
        <p:spPr>
          <a:xfrm flipV="1">
            <a:off x="1403648" y="2636912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endCxn id="11" idx="3"/>
          </p:cNvCxnSpPr>
          <p:nvPr/>
        </p:nvCxnSpPr>
        <p:spPr>
          <a:xfrm flipH="1">
            <a:off x="1488735" y="3143314"/>
            <a:ext cx="346961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432048" y="2492896"/>
            <a:ext cx="35496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835696" y="234888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1763688" y="2924944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79512" y="2132856"/>
            <a:ext cx="891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2267744" y="2564904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54962" y="2996952"/>
            <a:ext cx="67890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(On peut dire que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la dérivée de U par rapport à 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0" y="357301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Du fait de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l’EXTENSIVITE de cette grandeur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on peut définir pour un système contenant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moles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et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masse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179512" y="4274422"/>
            <a:ext cx="8784976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cs typeface="Arial" pitchFamily="34" charset="0"/>
                <a:sym typeface="Wingdings" pitchFamily="2" charset="2"/>
              </a:rPr>
              <a:t></a:t>
            </a:r>
            <a:r>
              <a:rPr lang="fr-FR" sz="2000" dirty="0" smtClean="0">
                <a:cs typeface="Arial" pitchFamily="34" charset="0"/>
              </a:rPr>
              <a:t> </a:t>
            </a:r>
            <a:r>
              <a:rPr lang="fr-FR" sz="2000" b="1" u="sng" dirty="0" smtClean="0">
                <a:latin typeface="+mj-lt"/>
                <a:cs typeface="Arial" pitchFamily="34" charset="0"/>
              </a:rPr>
              <a:t>La capacité thermique MOLAIRE à volume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lang="fr-FR" sz="2000" b="1" u="sng" dirty="0" smtClean="0">
                <a:latin typeface="+mj-lt"/>
                <a:cs typeface="Arial" pitchFamily="34" charset="0"/>
              </a:rPr>
              <a:t>constant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cs typeface="Arial" pitchFamily="34" charset="0"/>
                <a:sym typeface="Wingdings" pitchFamily="2" charset="2"/>
              </a:rPr>
              <a:t></a:t>
            </a:r>
            <a:r>
              <a:rPr lang="fr-FR" sz="2000" dirty="0" smtClean="0">
                <a:cs typeface="Arial" pitchFamily="34" charset="0"/>
              </a:rPr>
              <a:t> </a:t>
            </a:r>
            <a:r>
              <a:rPr lang="fr-FR" sz="2000" b="1" u="sng" dirty="0" smtClean="0">
                <a:cs typeface="Arial" pitchFamily="34" charset="0"/>
              </a:rPr>
              <a:t>La capacité thermique MASSIQUE à volume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u="sng" dirty="0" smtClean="0">
                <a:cs typeface="Arial" pitchFamily="34" charset="0"/>
              </a:rPr>
              <a:t>constant</a:t>
            </a:r>
            <a:r>
              <a:rPr lang="fr-FR" sz="2000" dirty="0" smtClean="0">
                <a:cs typeface="Arial" pitchFamily="34" charset="0"/>
              </a:rPr>
              <a:t> 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2" name="Groupe 61"/>
          <p:cNvGrpSpPr/>
          <p:nvPr/>
        </p:nvGrpSpPr>
        <p:grpSpPr>
          <a:xfrm>
            <a:off x="4868185" y="4366204"/>
            <a:ext cx="1296144" cy="864096"/>
            <a:chOff x="4868185" y="4366204"/>
            <a:chExt cx="1296144" cy="864096"/>
          </a:xfrm>
        </p:grpSpPr>
        <p:sp>
          <p:nvSpPr>
            <p:cNvPr id="23" name="Rectangle 22"/>
            <p:cNvSpPr/>
            <p:nvPr/>
          </p:nvSpPr>
          <p:spPr>
            <a:xfrm>
              <a:off x="4868185" y="4366204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868185" y="4582228"/>
              <a:ext cx="85594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 err="1" smtClean="0">
                  <a:latin typeface="Arial" pitchFamily="34" charset="0"/>
                  <a:cs typeface="Arial" pitchFamily="34" charset="0"/>
                </a:rPr>
                <a:t>Vm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=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22990" y="4366204"/>
              <a:ext cx="4651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v</a:t>
              </a:r>
              <a:endParaRPr lang="fr-FR" b="1" baseline="-25000" dirty="0"/>
            </a:p>
          </p:txBody>
        </p:sp>
        <p:cxnSp>
          <p:nvCxnSpPr>
            <p:cNvPr id="26" name="Connecteur droit 25"/>
            <p:cNvCxnSpPr/>
            <p:nvPr/>
          </p:nvCxnSpPr>
          <p:spPr>
            <a:xfrm>
              <a:off x="5652120" y="4798252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5728275" y="4830190"/>
              <a:ext cx="3417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n</a:t>
              </a:r>
              <a:endParaRPr lang="fr-FR" b="1" dirty="0"/>
            </a:p>
          </p:txBody>
        </p:sp>
      </p:grpSp>
      <p:cxnSp>
        <p:nvCxnSpPr>
          <p:cNvPr id="33" name="Connecteur droit 32"/>
          <p:cNvCxnSpPr/>
          <p:nvPr/>
        </p:nvCxnSpPr>
        <p:spPr>
          <a:xfrm flipV="1">
            <a:off x="6020313" y="4418438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>
            <a:endCxn id="27" idx="3"/>
          </p:cNvCxnSpPr>
          <p:nvPr/>
        </p:nvCxnSpPr>
        <p:spPr>
          <a:xfrm flipH="1">
            <a:off x="6070035" y="4922494"/>
            <a:ext cx="504056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4644008" y="4869160"/>
            <a:ext cx="440201" cy="1867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342253" y="4223622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6516216" y="4725144"/>
            <a:ext cx="639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2915816" y="4725144"/>
            <a:ext cx="1725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.mol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dirty="0"/>
          </a:p>
        </p:txBody>
      </p:sp>
      <p:sp>
        <p:nvSpPr>
          <p:cNvPr id="44" name="Rectangle 43"/>
          <p:cNvSpPr/>
          <p:nvPr/>
        </p:nvSpPr>
        <p:spPr>
          <a:xfrm>
            <a:off x="7236296" y="4437112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</a:p>
          <a:p>
            <a:pPr algn="ctr"/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236296" y="5373216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</a:p>
          <a:p>
            <a:pPr algn="ctr"/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grpSp>
        <p:nvGrpSpPr>
          <p:cNvPr id="64" name="Groupe 63"/>
          <p:cNvGrpSpPr/>
          <p:nvPr/>
        </p:nvGrpSpPr>
        <p:grpSpPr>
          <a:xfrm>
            <a:off x="5084209" y="5301208"/>
            <a:ext cx="1296144" cy="864096"/>
            <a:chOff x="5084209" y="5301208"/>
            <a:chExt cx="1296144" cy="864096"/>
          </a:xfrm>
        </p:grpSpPr>
        <p:sp>
          <p:nvSpPr>
            <p:cNvPr id="48" name="Rectangle 47"/>
            <p:cNvSpPr/>
            <p:nvPr/>
          </p:nvSpPr>
          <p:spPr>
            <a:xfrm>
              <a:off x="5084209" y="5301208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63" name="Groupe 62"/>
            <p:cNvGrpSpPr/>
            <p:nvPr/>
          </p:nvGrpSpPr>
          <p:grpSpPr>
            <a:xfrm>
              <a:off x="5084209" y="5301208"/>
              <a:ext cx="1071967" cy="864096"/>
              <a:chOff x="5084209" y="5301208"/>
              <a:chExt cx="1071967" cy="864096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5084209" y="5517232"/>
                <a:ext cx="63991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b="1" dirty="0" err="1" smtClean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fr-FR" sz="2000" b="1" baseline="-25000" dirty="0" err="1" smtClean="0"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fr-FR" sz="2000" b="1" baseline="-25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000" b="1" dirty="0" smtClean="0"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fr-FR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fr-FR" dirty="0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5622990" y="5301208"/>
                <a:ext cx="4651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b="1" dirty="0" smtClean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fr-FR" sz="2000" b="1" baseline="-25000" dirty="0" smtClean="0">
                    <a:latin typeface="Arial" pitchFamily="34" charset="0"/>
                    <a:cs typeface="Arial" pitchFamily="34" charset="0"/>
                  </a:rPr>
                  <a:t>v</a:t>
                </a:r>
                <a:endParaRPr lang="fr-FR" b="1" baseline="-25000" dirty="0"/>
              </a:p>
            </p:txBody>
          </p:sp>
          <p:cxnSp>
            <p:nvCxnSpPr>
              <p:cNvPr id="51" name="Connecteur droit 50"/>
              <p:cNvCxnSpPr/>
              <p:nvPr/>
            </p:nvCxnSpPr>
            <p:spPr>
              <a:xfrm>
                <a:off x="5652120" y="5733256"/>
                <a:ext cx="50405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/>
              <p:cNvSpPr/>
              <p:nvPr/>
            </p:nvSpPr>
            <p:spPr>
              <a:xfrm>
                <a:off x="5728275" y="5765194"/>
                <a:ext cx="4122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000" b="1" dirty="0" smtClean="0">
                    <a:latin typeface="Arial" pitchFamily="34" charset="0"/>
                    <a:cs typeface="Arial" pitchFamily="34" charset="0"/>
                  </a:rPr>
                  <a:t>m</a:t>
                </a:r>
                <a:endParaRPr lang="fr-FR" b="1" dirty="0"/>
              </a:p>
            </p:txBody>
          </p:sp>
        </p:grpSp>
      </p:grpSp>
      <p:cxnSp>
        <p:nvCxnSpPr>
          <p:cNvPr id="53" name="Connecteur droit 52"/>
          <p:cNvCxnSpPr/>
          <p:nvPr/>
        </p:nvCxnSpPr>
        <p:spPr>
          <a:xfrm flipV="1">
            <a:off x="6084168" y="5373216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>
            <a:off x="6084168" y="5877272"/>
            <a:ext cx="433524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V="1">
            <a:off x="4860032" y="5804164"/>
            <a:ext cx="440201" cy="1867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535081" y="5157192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dirty="0"/>
          </a:p>
        </p:txBody>
      </p:sp>
      <p:sp>
        <p:nvSpPr>
          <p:cNvPr id="57" name="Rectangle 56"/>
          <p:cNvSpPr/>
          <p:nvPr/>
        </p:nvSpPr>
        <p:spPr>
          <a:xfrm>
            <a:off x="6588224" y="5661248"/>
            <a:ext cx="484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kg</a:t>
            </a:r>
            <a:endParaRPr lang="fr-FR" dirty="0"/>
          </a:p>
        </p:txBody>
      </p:sp>
      <p:sp>
        <p:nvSpPr>
          <p:cNvPr id="58" name="Rectangle 57"/>
          <p:cNvSpPr/>
          <p:nvPr/>
        </p:nvSpPr>
        <p:spPr>
          <a:xfrm>
            <a:off x="3350904" y="5660148"/>
            <a:ext cx="1725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.kg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dirty="0"/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52093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1187897" y="6229761"/>
            <a:ext cx="7956103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     Pour une </a:t>
            </a:r>
            <a:r>
              <a:rPr lang="fr-FR" sz="2000" b="1" i="1" dirty="0" smtClean="0"/>
              <a:t>phase condensée indilatable et incompressible</a:t>
            </a:r>
            <a:r>
              <a:rPr lang="fr-FR" sz="2000" i="1" dirty="0" smtClean="0"/>
              <a:t>, on trouve les notations </a:t>
            </a:r>
            <a:r>
              <a:rPr lang="fr-FR" sz="2000" b="1" dirty="0" smtClean="0"/>
              <a:t>C</a:t>
            </a:r>
            <a:r>
              <a:rPr lang="fr-FR" sz="2000" i="1" dirty="0" smtClean="0"/>
              <a:t>, </a:t>
            </a:r>
            <a:r>
              <a:rPr lang="fr-FR" sz="2000" b="1" dirty="0" smtClean="0"/>
              <a:t>C</a:t>
            </a:r>
            <a:r>
              <a:rPr lang="fr-FR" sz="2000" b="1" baseline="-25000" dirty="0" smtClean="0"/>
              <a:t>m</a:t>
            </a:r>
            <a:r>
              <a:rPr lang="fr-FR" sz="2000" i="1" dirty="0" smtClean="0"/>
              <a:t> et </a:t>
            </a:r>
            <a:r>
              <a:rPr lang="fr-FR" sz="2000" b="1" dirty="0" smtClean="0"/>
              <a:t>c</a:t>
            </a:r>
            <a:r>
              <a:rPr lang="fr-FR" sz="2000" i="1" dirty="0" smtClean="0"/>
              <a:t> car le volume est forcément constant …</a:t>
            </a:r>
            <a:endParaRPr lang="fr-FR" sz="2000" dirty="0"/>
          </a:p>
        </p:txBody>
      </p:sp>
      <p:sp>
        <p:nvSpPr>
          <p:cNvPr id="65" name="Rectangle 64"/>
          <p:cNvSpPr/>
          <p:nvPr/>
        </p:nvSpPr>
        <p:spPr>
          <a:xfrm>
            <a:off x="6660232" y="1916832"/>
            <a:ext cx="22990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0" grpId="0"/>
      <p:bldP spid="21" grpId="0"/>
      <p:bldP spid="22" grpId="0" animBg="1"/>
      <p:bldP spid="36" grpId="0"/>
      <p:bldP spid="37" grpId="0"/>
      <p:bldP spid="38" grpId="0"/>
      <p:bldP spid="44" grpId="0"/>
      <p:bldP spid="46" grpId="0"/>
      <p:bldP spid="56" grpId="0"/>
      <p:bldP spid="57" grpId="0"/>
      <p:bldP spid="58" grpId="0"/>
      <p:bldP spid="60" grpId="0" animBg="1"/>
      <p:bldP spid="6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e 48"/>
          <p:cNvGrpSpPr/>
          <p:nvPr/>
        </p:nvGrpSpPr>
        <p:grpSpPr>
          <a:xfrm>
            <a:off x="0" y="5653697"/>
            <a:ext cx="4644008" cy="1015663"/>
            <a:chOff x="0" y="5653697"/>
            <a:chExt cx="4644008" cy="1015663"/>
          </a:xfrm>
        </p:grpSpPr>
        <p:sp>
          <p:nvSpPr>
            <p:cNvPr id="44" name="Organigramme : Entrée manuelle 43"/>
            <p:cNvSpPr/>
            <p:nvPr/>
          </p:nvSpPr>
          <p:spPr>
            <a:xfrm>
              <a:off x="611560" y="5661248"/>
              <a:ext cx="3960440" cy="360040"/>
            </a:xfrm>
            <a:prstGeom prst="flowChartManualInpu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6"/>
            <p:cNvSpPr>
              <a:spLocks noChangeArrowheads="1"/>
            </p:cNvSpPr>
            <p:nvPr/>
          </p:nvSpPr>
          <p:spPr bwMode="auto">
            <a:xfrm>
              <a:off x="0" y="5653697"/>
              <a:ext cx="464400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lang="fr-FR" sz="2000" dirty="0" smtClean="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    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Si </a:t>
              </a:r>
              <a:r>
                <a:rPr lang="fr-FR" sz="2000" b="1" dirty="0" smtClean="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C</a:t>
              </a:r>
              <a:r>
                <a:rPr lang="fr-FR" sz="2000" b="1" baseline="-25000" dirty="0" smtClean="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V</a:t>
              </a:r>
              <a:r>
                <a:rPr kumimoji="0" lang="fr-FR" sz="20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ne dépend pas de la température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, la variation d’énergie interne du système sera donnée par la formule :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0" y="4285545"/>
            <a:ext cx="4572000" cy="1015663"/>
            <a:chOff x="0" y="4285545"/>
            <a:chExt cx="4572000" cy="1015663"/>
          </a:xfrm>
        </p:grpSpPr>
        <p:sp>
          <p:nvSpPr>
            <p:cNvPr id="43" name="Organigramme : Entrée manuelle 42"/>
            <p:cNvSpPr/>
            <p:nvPr/>
          </p:nvSpPr>
          <p:spPr>
            <a:xfrm>
              <a:off x="467544" y="4293096"/>
              <a:ext cx="3960440" cy="360040"/>
            </a:xfrm>
            <a:prstGeom prst="flowChartManualInpu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0" y="4285545"/>
              <a:ext cx="45720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lang="fr-FR" sz="2000" dirty="0" smtClean="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     </a:t>
              </a:r>
              <a:r>
                <a:rPr lang="fr-FR" sz="2000" b="1" dirty="0" smtClean="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C</a:t>
              </a:r>
              <a:r>
                <a:rPr lang="fr-FR" sz="2000" b="1" baseline="-25000" dirty="0" smtClean="0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V</a:t>
              </a:r>
              <a:r>
                <a:rPr kumimoji="0" lang="fr-FR" sz="20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dépend à priori de la température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, la variation d’énergie interne du système sera donnée par la formule :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9512" y="44624"/>
            <a:ext cx="8784976" cy="19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cs typeface="Arial" pitchFamily="34" charset="0"/>
                <a:sym typeface="Wingdings" pitchFamily="2" charset="2"/>
              </a:rPr>
              <a:t></a:t>
            </a:r>
            <a:r>
              <a:rPr lang="fr-FR" sz="2000" dirty="0" smtClean="0">
                <a:cs typeface="Arial" pitchFamily="34" charset="0"/>
              </a:rPr>
              <a:t> </a:t>
            </a:r>
            <a:r>
              <a:rPr lang="fr-FR" sz="2000" b="1" u="sng" dirty="0" smtClean="0">
                <a:latin typeface="+mj-lt"/>
                <a:cs typeface="Arial" pitchFamily="34" charset="0"/>
              </a:rPr>
              <a:t>La capacité thermique MOLAIRE à volume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lang="fr-FR" sz="2000" b="1" u="sng" dirty="0" smtClean="0">
                <a:latin typeface="+mj-lt"/>
                <a:cs typeface="Arial" pitchFamily="34" charset="0"/>
              </a:rPr>
              <a:t>constant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 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cs typeface="Arial" pitchFamily="34" charset="0"/>
                <a:sym typeface="Wingdings" pitchFamily="2" charset="2"/>
              </a:rPr>
              <a:t></a:t>
            </a:r>
            <a:r>
              <a:rPr lang="fr-FR" sz="2000" dirty="0" smtClean="0">
                <a:cs typeface="Arial" pitchFamily="34" charset="0"/>
              </a:rPr>
              <a:t> </a:t>
            </a:r>
            <a:r>
              <a:rPr lang="fr-FR" sz="2000" b="1" u="sng" dirty="0" smtClean="0">
                <a:cs typeface="Arial" pitchFamily="34" charset="0"/>
              </a:rPr>
              <a:t>La capacité thermique MASSIQUE à volume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u="sng" dirty="0" smtClean="0">
                <a:cs typeface="Arial" pitchFamily="34" charset="0"/>
              </a:rPr>
              <a:t>constant</a:t>
            </a:r>
            <a:r>
              <a:rPr lang="fr-FR" sz="2000" dirty="0" smtClean="0">
                <a:cs typeface="Arial" pitchFamily="34" charset="0"/>
              </a:rPr>
              <a:t> 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68185" y="136406"/>
            <a:ext cx="1296144" cy="792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4868185" y="352430"/>
            <a:ext cx="855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vm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622990" y="136406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v</a:t>
            </a:r>
            <a:endParaRPr lang="fr-FR" b="1" baseline="-25000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5652120" y="568454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728275" y="600392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n</a:t>
            </a:r>
            <a:endParaRPr lang="fr-FR" b="1" dirty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6020313" y="188640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endCxn id="7" idx="3"/>
          </p:cNvCxnSpPr>
          <p:nvPr/>
        </p:nvCxnSpPr>
        <p:spPr>
          <a:xfrm flipH="1">
            <a:off x="6070035" y="692696"/>
            <a:ext cx="504056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4644008" y="639362"/>
            <a:ext cx="440201" cy="1867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342253" y="-6176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516216" y="495346"/>
            <a:ext cx="639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mol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915816" y="495346"/>
            <a:ext cx="1725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.mol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dirty="0"/>
          </a:p>
        </p:txBody>
      </p:sp>
      <p:sp>
        <p:nvSpPr>
          <p:cNvPr id="14" name="Rectangle 13"/>
          <p:cNvSpPr/>
          <p:nvPr/>
        </p:nvSpPr>
        <p:spPr>
          <a:xfrm>
            <a:off x="7236296" y="207314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</a:p>
          <a:p>
            <a:pPr algn="ctr"/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36296" y="1143418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</a:t>
            </a:r>
          </a:p>
          <a:p>
            <a:pPr algn="ctr"/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INTENSIVE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84209" y="1071410"/>
            <a:ext cx="1296144" cy="792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5084209" y="1287434"/>
            <a:ext cx="6399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5622990" y="1071410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latin typeface="Arial" pitchFamily="34" charset="0"/>
                <a:cs typeface="Arial" pitchFamily="34" charset="0"/>
              </a:rPr>
              <a:t>v</a:t>
            </a:r>
            <a:endParaRPr lang="fr-FR" b="1" baseline="-25000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5652120" y="1503458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728275" y="1535396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m</a:t>
            </a:r>
            <a:endParaRPr lang="fr-FR" b="1" dirty="0"/>
          </a:p>
        </p:txBody>
      </p:sp>
      <p:cxnSp>
        <p:nvCxnSpPr>
          <p:cNvPr id="21" name="Connecteur droit 20"/>
          <p:cNvCxnSpPr/>
          <p:nvPr/>
        </p:nvCxnSpPr>
        <p:spPr>
          <a:xfrm flipV="1">
            <a:off x="6084168" y="1143418"/>
            <a:ext cx="432048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6084168" y="1647474"/>
            <a:ext cx="433524" cy="10775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4860032" y="1574366"/>
            <a:ext cx="440201" cy="1867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535081" y="927394"/>
            <a:ext cx="917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6588224" y="1431450"/>
            <a:ext cx="484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kg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3350904" y="1430350"/>
            <a:ext cx="1725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J.K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.kg 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endParaRPr lang="fr-FR" sz="2000" dirty="0"/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0" y="2413337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Application : Calcul d’une variation d’énergie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interne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" name="Groupe 45"/>
          <p:cNvGrpSpPr/>
          <p:nvPr/>
        </p:nvGrpSpPr>
        <p:grpSpPr>
          <a:xfrm>
            <a:off x="179512" y="3043375"/>
            <a:ext cx="3595171" cy="1015663"/>
            <a:chOff x="179512" y="3043375"/>
            <a:chExt cx="3595171" cy="1015663"/>
          </a:xfrm>
        </p:grpSpPr>
        <p:sp>
          <p:nvSpPr>
            <p:cNvPr id="33" name="Rectangle 32"/>
            <p:cNvSpPr/>
            <p:nvPr/>
          </p:nvSpPr>
          <p:spPr>
            <a:xfrm>
              <a:off x="179512" y="3043375"/>
              <a:ext cx="3528392" cy="1015663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rgbClr val="0066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endParaRPr lang="fr-FR" sz="2000" dirty="0" smtClean="0">
                <a:solidFill>
                  <a:srgbClr val="002060"/>
                </a:solidFill>
              </a:endParaRPr>
            </a:p>
            <a:p>
              <a:pPr algn="ctr"/>
              <a:endParaRPr lang="fr-FR" sz="2000" dirty="0" smtClean="0">
                <a:solidFill>
                  <a:srgbClr val="002060"/>
                </a:solidFill>
              </a:endParaRPr>
            </a:p>
            <a:p>
              <a:pPr algn="ctr"/>
              <a:endParaRPr lang="fr-FR" sz="2000" dirty="0">
                <a:solidFill>
                  <a:srgbClr val="00206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27867" y="3326291"/>
              <a:ext cx="8640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=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47947" y="3110267"/>
              <a:ext cx="5277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dU</a:t>
              </a:r>
              <a:endParaRPr lang="fr-FR" b="1" baseline="-25000" dirty="0"/>
            </a:p>
          </p:txBody>
        </p:sp>
        <p:cxnSp>
          <p:nvCxnSpPr>
            <p:cNvPr id="30" name="Connecteur droit 29"/>
            <p:cNvCxnSpPr/>
            <p:nvPr/>
          </p:nvCxnSpPr>
          <p:spPr>
            <a:xfrm>
              <a:off x="947947" y="3542315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966227" y="3574253"/>
              <a:ext cx="4988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dT</a:t>
              </a:r>
              <a:endParaRPr lang="fr-FR" b="1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475656" y="3326291"/>
              <a:ext cx="22990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  <a:sym typeface="Wingdings"/>
                </a:rPr>
                <a:t>   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dU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= C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smtClean="0">
                  <a:latin typeface="Arial"/>
                  <a:cs typeface="Arial"/>
                </a:rPr>
                <a:t>×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dT</a:t>
              </a:r>
              <a:endParaRPr lang="fr-FR" sz="2000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4860032" y="2917393"/>
            <a:ext cx="4032448" cy="1261884"/>
          </a:xfrm>
          <a:prstGeom prst="rect">
            <a:avLst/>
          </a:prstGeom>
          <a:solidFill>
            <a:srgbClr val="92D050"/>
          </a:solidFill>
          <a:ln w="1905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Que vaut la </a:t>
            </a:r>
            <a:r>
              <a:rPr lang="fr-FR" sz="2000" b="1" u="sng" dirty="0" smtClean="0">
                <a:solidFill>
                  <a:srgbClr val="FF0000"/>
                </a:solidFill>
              </a:rPr>
              <a:t>variation d’ENERGIE INTERNE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fr-FR" sz="2800" b="1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</a:rPr>
              <a:t>d’un système dont la température évolue de </a:t>
            </a:r>
            <a:r>
              <a:rPr lang="fr-FR" sz="2800" b="1" dirty="0" smtClean="0"/>
              <a:t>T</a:t>
            </a:r>
            <a:r>
              <a:rPr lang="fr-FR" sz="2800" b="1" baseline="-25000" dirty="0" smtClean="0"/>
              <a:t>i</a:t>
            </a:r>
            <a:r>
              <a:rPr lang="fr-FR" sz="2000" b="1" baseline="-25000" dirty="0" smtClean="0">
                <a:solidFill>
                  <a:srgbClr val="002060"/>
                </a:solidFill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</a:rPr>
              <a:t>à </a:t>
            </a:r>
            <a:r>
              <a:rPr lang="fr-FR" sz="2800" b="1" dirty="0" smtClean="0"/>
              <a:t>T</a:t>
            </a:r>
            <a:r>
              <a:rPr lang="fr-FR" sz="2800" b="1" baseline="-25000" dirty="0" smtClean="0"/>
              <a:t>F</a:t>
            </a:r>
            <a:r>
              <a:rPr lang="fr-FR" sz="2000" b="1" dirty="0" smtClean="0">
                <a:solidFill>
                  <a:srgbClr val="002060"/>
                </a:solidFill>
              </a:rPr>
              <a:t> ?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35" name="Flèche vers le bas 34"/>
          <p:cNvSpPr/>
          <p:nvPr/>
        </p:nvSpPr>
        <p:spPr>
          <a:xfrm rot="16200000">
            <a:off x="4103948" y="3169421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47" name="Groupe 46"/>
          <p:cNvGrpSpPr/>
          <p:nvPr/>
        </p:nvGrpSpPr>
        <p:grpSpPr>
          <a:xfrm>
            <a:off x="4644008" y="4357553"/>
            <a:ext cx="4248472" cy="936104"/>
            <a:chOff x="4644008" y="4357553"/>
            <a:chExt cx="4248472" cy="936104"/>
          </a:xfrm>
        </p:grpSpPr>
        <p:sp>
          <p:nvSpPr>
            <p:cNvPr id="7172" name="Rectangle 4"/>
            <p:cNvSpPr>
              <a:spLocks noChangeArrowheads="1"/>
            </p:cNvSpPr>
            <p:nvPr/>
          </p:nvSpPr>
          <p:spPr bwMode="auto">
            <a:xfrm>
              <a:off x="4644008" y="4357553"/>
              <a:ext cx="4248472" cy="93610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fr-FR" sz="1400" b="1" dirty="0" smtClean="0">
                <a:latin typeface="Symbol" pitchFamily="18" charset="2"/>
                <a:ea typeface="Arial Unicode MS" pitchFamily="34" charset="-128"/>
                <a:cs typeface="Times New Roman" pitchFamily="18" charset="0"/>
              </a:endParaRP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1" i="0" u="none" strike="noStrike" cap="none" normalizeH="0" baseline="0" dirty="0" smtClean="0">
                  <a:ln>
                    <a:noFill/>
                  </a:ln>
                  <a:effectLst/>
                  <a:latin typeface="Symbol" pitchFamily="18" charset="2"/>
                  <a:ea typeface="Arial Unicode MS" pitchFamily="34" charset="-128"/>
                  <a:cs typeface="Times New Roman" pitchFamily="18" charset="0"/>
                </a:rPr>
                <a:t>D</a:t>
              </a:r>
              <a:r>
                <a:rPr kumimoji="0" lang="fr-FR" sz="28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U = U</a:t>
              </a:r>
              <a:r>
                <a:rPr kumimoji="0" lang="fr-FR" sz="2800" b="1" i="0" u="none" strike="noStrike" cap="none" normalizeH="0" baseline="-30000" dirty="0" smtClean="0">
                  <a:ln>
                    <a:noFill/>
                  </a:ln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F</a:t>
              </a:r>
              <a:r>
                <a:rPr kumimoji="0" lang="fr-FR" sz="28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– </a:t>
              </a:r>
              <a:r>
                <a:rPr kumimoji="0" lang="fr-FR" sz="2800" b="1" i="0" u="none" strike="noStrike" cap="none" normalizeH="0" baseline="0" dirty="0" err="1" smtClean="0">
                  <a:ln>
                    <a:noFill/>
                  </a:ln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U</a:t>
              </a:r>
              <a:r>
                <a:rPr kumimoji="0" lang="fr-FR" sz="2800" b="1" i="0" u="none" strike="noStrike" cap="none" normalizeH="0" baseline="-30000" dirty="0" err="1" smtClean="0">
                  <a:ln>
                    <a:noFill/>
                  </a:ln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i</a:t>
              </a:r>
              <a:r>
                <a:rPr kumimoji="0" lang="fr-FR" sz="2800" b="1" i="0" u="none" strike="noStrike" cap="none" normalizeH="0" baseline="-30000" dirty="0" smtClean="0">
                  <a:ln>
                    <a:noFill/>
                  </a:ln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</a:t>
              </a:r>
              <a:r>
                <a:rPr kumimoji="0" lang="fr-FR" sz="28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= </a:t>
              </a:r>
              <a:endPara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5204" t="35280" r="17786" b="52120"/>
            <a:stretch>
              <a:fillRect/>
            </a:stretch>
          </p:blipFill>
          <p:spPr bwMode="auto">
            <a:xfrm>
              <a:off x="7020272" y="4452711"/>
              <a:ext cx="1763688" cy="734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" name="Rectangle 4"/>
          <p:cNvSpPr>
            <a:spLocks noChangeArrowheads="1"/>
          </p:cNvSpPr>
          <p:nvPr/>
        </p:nvSpPr>
        <p:spPr bwMode="auto">
          <a:xfrm>
            <a:off x="4644008" y="5653697"/>
            <a:ext cx="4320480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b="1" dirty="0" smtClean="0">
              <a:latin typeface="Symbol" pitchFamily="18" charset="2"/>
              <a:ea typeface="Arial Unicode MS" pitchFamily="34" charset="-128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</a:rPr>
              <a:t>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2800" b="1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–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2800" b="1" i="0" u="none" strike="noStrike" cap="none" normalizeH="0" baseline="-30000" dirty="0" err="1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i</a:t>
            </a:r>
            <a:r>
              <a:rPr kumimoji="0" lang="fr-FR" b="1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800" b="1" dirty="0" smtClean="0"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8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(T</a:t>
            </a:r>
            <a:r>
              <a:rPr lang="fr-FR" sz="2800" b="1" baseline="-30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lang="fr-FR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8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–</a:t>
            </a:r>
            <a:r>
              <a:rPr lang="fr-FR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8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lang="fr-FR" sz="2800" b="1" baseline="-30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i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kumimoji="0" lang="fr-FR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4" grpId="0" animBg="1"/>
      <p:bldP spid="35" grpId="0" animBg="1"/>
      <p:bldP spid="4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rganigramme : Entrée manuelle 28"/>
          <p:cNvSpPr/>
          <p:nvPr/>
        </p:nvSpPr>
        <p:spPr>
          <a:xfrm>
            <a:off x="395536" y="0"/>
            <a:ext cx="4032448" cy="332656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Organigramme : Entrée manuelle 29"/>
          <p:cNvSpPr/>
          <p:nvPr/>
        </p:nvSpPr>
        <p:spPr>
          <a:xfrm>
            <a:off x="611560" y="1124744"/>
            <a:ext cx="3888432" cy="332656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644008" y="44624"/>
            <a:ext cx="4248472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b="1" dirty="0" smtClean="0">
              <a:latin typeface="Symbol" pitchFamily="18" charset="2"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</a:rPr>
              <a:t>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 = U</a:t>
            </a:r>
            <a:r>
              <a:rPr kumimoji="0" lang="fr-FR" sz="2800" b="1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2800" b="1" i="0" u="none" strike="noStrike" cap="none" normalizeH="0" baseline="-30000" dirty="0" err="1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i</a:t>
            </a:r>
            <a:r>
              <a:rPr kumimoji="0" lang="fr-FR" sz="2800" b="1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= </a:t>
            </a:r>
            <a:endParaRPr kumimoji="0" lang="fr-FR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-27384"/>
            <a:ext cx="457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</a:t>
            </a:r>
            <a:r>
              <a:rPr lang="fr-FR" sz="20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</a:t>
            </a:r>
            <a:r>
              <a:rPr lang="fr-FR" sz="2000" b="1" baseline="-250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V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dépend à priori de la température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la variation d’énergie interne du système sera donnée par la formule 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204" t="35280" r="17786" b="52120"/>
          <a:stretch>
            <a:fillRect/>
          </a:stretch>
        </p:blipFill>
        <p:spPr bwMode="auto">
          <a:xfrm>
            <a:off x="7020272" y="139782"/>
            <a:ext cx="1763688" cy="73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1117193"/>
            <a:ext cx="46440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Si </a:t>
            </a:r>
            <a:r>
              <a:rPr lang="fr-FR" sz="2000" b="1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</a:t>
            </a:r>
            <a:r>
              <a:rPr lang="fr-FR" sz="2000" b="1" baseline="-250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V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ne dépend pas de la température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la variation d’énergie interne du système sera donnée par la formule 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644008" y="1117193"/>
            <a:ext cx="4320480" cy="936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b="1" dirty="0" smtClean="0">
              <a:latin typeface="Symbol" pitchFamily="18" charset="2"/>
              <a:ea typeface="Arial Unicode MS" pitchFamily="34" charset="-128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</a:rPr>
              <a:t>D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2800" b="1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–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2800" b="1" i="0" u="none" strike="noStrike" cap="none" normalizeH="0" baseline="-30000" dirty="0" err="1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i</a:t>
            </a:r>
            <a:r>
              <a:rPr kumimoji="0" lang="fr-FR" b="1" i="0" u="none" strike="noStrike" cap="none" normalizeH="0" baseline="-3000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kumimoji="0" lang="fr-FR" sz="2800" b="1" i="0" u="none" strike="noStrike" cap="none" normalizeH="0" baseline="-2500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800" b="1" dirty="0" smtClean="0"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8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(T</a:t>
            </a:r>
            <a:r>
              <a:rPr lang="fr-FR" sz="2800" b="1" baseline="-30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lang="fr-FR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8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–</a:t>
            </a:r>
            <a:r>
              <a:rPr lang="fr-FR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8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lang="fr-FR" sz="2800" b="1" baseline="-30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i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kumimoji="0" lang="fr-FR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2452826"/>
            <a:ext cx="52604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10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Cas d</a:t>
            </a: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’</a:t>
            </a: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un GAZ PARFAIT</a:t>
            </a:r>
            <a:r>
              <a:rPr kumimoji="0" lang="fr-FR" sz="2000" b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  <a:endParaRPr kumimoji="0" lang="fr-FR" sz="2000" b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-180528" y="3892986"/>
            <a:ext cx="5580112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173038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ebdings" pitchFamily="18" charset="2"/>
              </a:rPr>
              <a:t>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Capacité thermique à volume constant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kumimoji="0" lang="fr-FR" sz="2000" b="1" i="0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2812866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 l’aide des résultats obtenus au paragraphe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III-1.b/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déterminer la variation d’énergie interne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</a:rPr>
              <a:t>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 = 5,0 mol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d’hélium passant d’une température initiale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kumimoji="0" lang="fr-FR" sz="2000" b="1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=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25 °C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à une température finale </a:t>
            </a: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fr-FR" sz="2000" b="1" baseline="-250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F </a:t>
            </a:r>
            <a:r>
              <a:rPr lang="fr-FR" sz="20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=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75 °C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à volume constant.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6136" y="4613066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Soit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C</a:t>
            </a:r>
            <a:r>
              <a:rPr lang="fr-FR" sz="2000" b="1" u="sng" baseline="-30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V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 = 3/2 </a:t>
            </a:r>
            <a:r>
              <a:rPr lang="fr-FR" sz="2000" b="1" u="sng" dirty="0" smtClean="0">
                <a:solidFill>
                  <a:srgbClr val="FF0000"/>
                </a:solidFill>
                <a:latin typeface="Arial"/>
                <a:ea typeface="Arial Unicode MS" pitchFamily="34" charset="-128"/>
                <a:cs typeface="Arial"/>
                <a:sym typeface="Wingdings 3" pitchFamily="18" charset="2"/>
              </a:rPr>
              <a:t>×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 n </a:t>
            </a:r>
            <a:r>
              <a:rPr lang="fr-FR" sz="2000" b="1" u="sng" dirty="0" smtClean="0">
                <a:solidFill>
                  <a:srgbClr val="FF0000"/>
                </a:solidFill>
                <a:latin typeface="Arial"/>
                <a:ea typeface="Arial Unicode MS" pitchFamily="34" charset="-128"/>
                <a:cs typeface="Arial"/>
                <a:sym typeface="Wingdings 3" pitchFamily="18" charset="2"/>
              </a:rPr>
              <a:t>×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 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27575" y="3892986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47655" y="3676962"/>
            <a:ext cx="527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</a:t>
            </a:r>
            <a:endParaRPr lang="fr-FR" b="1" baseline="-25000" dirty="0">
              <a:solidFill>
                <a:srgbClr val="002060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6047655" y="4109010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047655" y="4181018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23719" y="3892986"/>
            <a:ext cx="43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11751" y="3676962"/>
            <a:ext cx="2242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3/2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n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R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T)</a:t>
            </a:r>
            <a:endParaRPr lang="fr-FR" b="1" baseline="-25000" dirty="0">
              <a:solidFill>
                <a:srgbClr val="002060"/>
              </a:solidFill>
            </a:endParaRPr>
          </a:p>
        </p:txBody>
      </p:sp>
      <p:cxnSp>
        <p:nvCxnSpPr>
          <p:cNvPr id="27" name="Connecteur droit 26"/>
          <p:cNvCxnSpPr/>
          <p:nvPr/>
        </p:nvCxnSpPr>
        <p:spPr>
          <a:xfrm>
            <a:off x="6911751" y="4109010"/>
            <a:ext cx="205172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703839" y="4181018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-180528" y="5383747"/>
            <a:ext cx="4248472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173038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ebdings" pitchFamily="18" charset="2"/>
              </a:rPr>
              <a:t>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Variation d’énergie interne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23928" y="5383747"/>
            <a:ext cx="2756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(T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– 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lang="fr-FR" sz="2000" b="1" dirty="0" smtClean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300192" y="4901098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(ne dépend pas de T)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355976" y="5693186"/>
            <a:ext cx="432048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 = 3/2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n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R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355976" y="6053226"/>
            <a:ext cx="4176464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 = 3/2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5,0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8,314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(75 – 25)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868144" y="6485274"/>
            <a:ext cx="2627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Soit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 = 3,2.10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68144" y="2348880"/>
            <a:ext cx="266429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96838" lvl="1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 = 3/2 </a:t>
            </a:r>
            <a:r>
              <a:rPr lang="fr-FR" sz="2000" b="1" dirty="0" smtClean="0">
                <a:solidFill>
                  <a:srgbClr val="FF000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 </a:t>
            </a:r>
            <a:r>
              <a:rPr lang="fr-FR" sz="2000" b="1" dirty="0" smtClean="0">
                <a:solidFill>
                  <a:srgbClr val="FF000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 </a:t>
            </a:r>
            <a:r>
              <a:rPr lang="fr-FR" sz="2000" b="1" dirty="0" smtClean="0">
                <a:solidFill>
                  <a:srgbClr val="FF000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</a:t>
            </a:r>
            <a:endParaRPr lang="fr-FR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 flipV="1">
            <a:off x="5220072" y="2564904"/>
            <a:ext cx="576064" cy="288032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5" grpId="0"/>
      <p:bldP spid="6148" grpId="0"/>
      <p:bldP spid="20" grpId="0"/>
      <p:bldP spid="21" grpId="0"/>
      <p:bldP spid="22" grpId="0"/>
      <p:bldP spid="24" grpId="0"/>
      <p:bldP spid="25" grpId="0"/>
      <p:bldP spid="26" grpId="0"/>
      <p:bldP spid="28" grpId="0"/>
      <p:bldP spid="33" grpId="0"/>
      <p:bldP spid="34" grpId="0"/>
      <p:bldP spid="36" grpId="0"/>
      <p:bldP spid="6149" grpId="0"/>
      <p:bldP spid="6150" grpId="0"/>
      <p:bldP spid="41" grpId="0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8520" y="1484784"/>
            <a:ext cx="1728192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79512" y="1052736"/>
            <a:ext cx="928903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Ordre de grandeur =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10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25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molécules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(10 millions de milliards de milliards) 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484784"/>
            <a:ext cx="914400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Conclusion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 Le système est constitué d’un trop grand nombre de particules pour qu’une description individuelle de chacune soit envisageable.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341329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Des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transferts d’énergie ou de matière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peuvent se produire à travers la frontière du système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 On caractérise les systèmes en fonction de la possibilité ou non de ces transferts avec l’extérieur :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108396" y="3301008"/>
            <a:ext cx="8928100" cy="15681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Système ISOLE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Système FERME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endParaRPr lang="fr-FR" sz="105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Système OUVERT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79319" y="3319709"/>
            <a:ext cx="662817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N’échange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matière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énergie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 le milieu extérieur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483768" y="3717032"/>
            <a:ext cx="64807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Peut échanger de l’énergie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 l’extérieur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mais pas de matière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627784" y="4437112"/>
            <a:ext cx="701233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Peut échanger énergie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matière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 l’extérieur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495336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2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identifier le système thermodynamique le plus naturel, la surface de contrôle qui le délimite, et indiquer s’il est isolé, fermé ou ouvert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0" y="5644088"/>
          <a:ext cx="9144001" cy="1097280"/>
        </p:xfrm>
        <a:graphic>
          <a:graphicData uri="http://schemas.openxmlformats.org/drawingml/2006/table">
            <a:tbl>
              <a:tblPr/>
              <a:tblGrid>
                <a:gridCol w="1835696"/>
                <a:gridCol w="2376264"/>
                <a:gridCol w="2547159"/>
                <a:gridCol w="2384882"/>
              </a:tblGrid>
              <a:tr h="30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omic Sans MS"/>
                          <a:cs typeface="Times New Roman"/>
                        </a:rPr>
                        <a:t>Système </a:t>
                      </a:r>
                      <a:r>
                        <a:rPr lang="fr-FR" sz="1800" b="1" dirty="0">
                          <a:latin typeface="Comic Sans MS"/>
                          <a:cs typeface="Times New Roman"/>
                        </a:rPr>
                        <a:t>thermodynamique</a:t>
                      </a:r>
                      <a:r>
                        <a:rPr lang="fr-FR" sz="1800" dirty="0">
                          <a:latin typeface="Calibri"/>
                          <a:cs typeface="Times New Roman"/>
                        </a:rPr>
                        <a:t> </a:t>
                      </a: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Surface </a:t>
                      </a:r>
                      <a:endParaRPr lang="fr-FR" sz="1800" b="1" dirty="0" smtClean="0">
                        <a:latin typeface="Comic Sans MS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de </a:t>
                      </a: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contrôle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Isolé / Fermé / Ouvert ?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0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Times New Roman"/>
                        </a:rPr>
                        <a:t>Une bouée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1616075" y="109538"/>
            <a:ext cx="17700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1697038" y="114300"/>
            <a:ext cx="17700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-12700" y="4763"/>
            <a:ext cx="16224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-69850" y="100013"/>
            <a:ext cx="2101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697038" y="104775"/>
            <a:ext cx="17700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6513" y="61913"/>
            <a:ext cx="11239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695450" y="293688"/>
            <a:ext cx="2025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1907704" y="6115977"/>
            <a:ext cx="237626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air contenu dans la bouée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4379126" y="6136569"/>
            <a:ext cx="230425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L’enveloppe de caoutchouc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7236296" y="6292160"/>
            <a:ext cx="162083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Fermé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3568" y="44624"/>
            <a:ext cx="2160240" cy="9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2987824" y="260648"/>
            <a:ext cx="44052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6,02.10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b="1" dirty="0"/>
          </a:p>
        </p:txBody>
      </p:sp>
      <p:sp>
        <p:nvSpPr>
          <p:cNvPr id="32" name="Rectangle 31"/>
          <p:cNvSpPr/>
          <p:nvPr/>
        </p:nvSpPr>
        <p:spPr>
          <a:xfrm>
            <a:off x="6588224" y="260648"/>
            <a:ext cx="26997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3,3.10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molécules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0" y="260648"/>
            <a:ext cx="1547664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: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eau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475656" y="-27384"/>
            <a:ext cx="705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endParaRPr lang="fr-FR" b="1" baseline="-25000" dirty="0"/>
          </a:p>
        </p:txBody>
      </p:sp>
      <p:cxnSp>
        <p:nvCxnSpPr>
          <p:cNvPr id="35" name="Connecteur droit 34"/>
          <p:cNvCxnSpPr/>
          <p:nvPr/>
        </p:nvCxnSpPr>
        <p:spPr>
          <a:xfrm>
            <a:off x="1547664" y="476672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475656" y="548680"/>
            <a:ext cx="6912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eau</a:t>
            </a:r>
            <a:endParaRPr lang="fr-FR" b="1" dirty="0"/>
          </a:p>
        </p:txBody>
      </p:sp>
      <p:sp>
        <p:nvSpPr>
          <p:cNvPr id="37" name="Rectangle 36"/>
          <p:cNvSpPr/>
          <p:nvPr/>
        </p:nvSpPr>
        <p:spPr>
          <a:xfrm>
            <a:off x="2123728" y="260648"/>
            <a:ext cx="855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4427984" y="-27384"/>
            <a:ext cx="7553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1000</a:t>
            </a:r>
            <a:endParaRPr lang="fr-FR" b="1" baseline="-25000" dirty="0"/>
          </a:p>
        </p:txBody>
      </p:sp>
      <p:cxnSp>
        <p:nvCxnSpPr>
          <p:cNvPr id="39" name="Connecteur droit 38"/>
          <p:cNvCxnSpPr/>
          <p:nvPr/>
        </p:nvCxnSpPr>
        <p:spPr>
          <a:xfrm>
            <a:off x="4499992" y="476672"/>
            <a:ext cx="64807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464864" y="548680"/>
            <a:ext cx="683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18,0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10" grpId="0" animBg="1"/>
      <p:bldP spid="3074" grpId="0"/>
      <p:bldP spid="3075" grpId="0"/>
      <p:bldP spid="3076" grpId="0"/>
      <p:bldP spid="3077" grpId="0"/>
      <p:bldP spid="3096" grpId="0"/>
      <p:bldP spid="3097" grpId="0"/>
      <p:bldP spid="309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80528" y="148570"/>
            <a:ext cx="5580112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173038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ebdings" pitchFamily="18" charset="2"/>
              </a:rPr>
              <a:t>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Capacité thermique à volume constant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kumimoji="0" lang="fr-FR" sz="2000" b="1" i="0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19872" y="836712"/>
            <a:ext cx="30243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Soit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C</a:t>
            </a:r>
            <a:r>
              <a:rPr lang="fr-FR" sz="2000" b="1" u="sng" baseline="-30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V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 = 3/2 </a:t>
            </a:r>
            <a:r>
              <a:rPr lang="fr-FR" sz="2000" b="1" u="sng" dirty="0" smtClean="0">
                <a:solidFill>
                  <a:srgbClr val="FF0000"/>
                </a:solidFill>
                <a:latin typeface="Arial"/>
                <a:ea typeface="Arial Unicode MS" pitchFamily="34" charset="-128"/>
                <a:cs typeface="Arial"/>
                <a:sym typeface="Wingdings 3" pitchFamily="18" charset="2"/>
              </a:rPr>
              <a:t>×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 n </a:t>
            </a:r>
            <a:r>
              <a:rPr lang="fr-FR" sz="2000" b="1" u="sng" dirty="0" smtClean="0">
                <a:solidFill>
                  <a:srgbClr val="FF0000"/>
                </a:solidFill>
                <a:latin typeface="Arial"/>
                <a:ea typeface="Arial Unicode MS" pitchFamily="34" charset="-128"/>
                <a:cs typeface="Arial"/>
                <a:sym typeface="Wingdings 3" pitchFamily="18" charset="2"/>
              </a:rPr>
              <a:t>×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 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27575" y="148570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7655" y="-67454"/>
            <a:ext cx="527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</a:t>
            </a:r>
            <a:endParaRPr lang="fr-FR" b="1" baseline="-25000" dirty="0">
              <a:solidFill>
                <a:srgbClr val="00206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6047655" y="364594"/>
            <a:ext cx="50405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047655" y="436602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3719" y="148570"/>
            <a:ext cx="432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11751" y="-67454"/>
            <a:ext cx="2242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3/2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n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R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T)</a:t>
            </a:r>
            <a:endParaRPr lang="fr-FR" b="1" baseline="-25000" dirty="0">
              <a:solidFill>
                <a:srgbClr val="002060"/>
              </a:solidFill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6911751" y="364594"/>
            <a:ext cx="205172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703839" y="436602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180528" y="1268760"/>
            <a:ext cx="4248472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173038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ebdings" pitchFamily="18" charset="2"/>
              </a:rPr>
              <a:t>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Variation d’énergie interne</a:t>
            </a:r>
            <a:r>
              <a:rPr kumimoji="0" lang="fr-FR" sz="2000" b="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23928" y="1268760"/>
            <a:ext cx="2756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(T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– 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lang="fr-FR" sz="2000" b="1" dirty="0" smtClean="0"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355976" y="1578199"/>
            <a:ext cx="432048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 = 3/2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n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R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355976" y="1938239"/>
            <a:ext cx="4176464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 = 3/2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5,0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8,314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(75 – 25)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68144" y="2370287"/>
            <a:ext cx="2627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Soit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 = 3,2.10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72200" y="836712"/>
            <a:ext cx="277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 pitchFamily="18" charset="2"/>
              </a:rPr>
              <a:t>(ne dépend pas de T)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2852936"/>
            <a:ext cx="92906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11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Cas d</a:t>
            </a: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’</a:t>
            </a: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une </a:t>
            </a:r>
            <a:r>
              <a:rPr lang="fr-FR" sz="2000" b="1" dirty="0" smtClean="0"/>
              <a:t>PHASE CONDENSEE INDILATABLE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fr-FR" sz="2000" b="1" dirty="0" smtClean="0"/>
              <a:t> INCOMPRESSIBLE </a:t>
            </a:r>
            <a:r>
              <a:rPr kumimoji="0" lang="fr-FR" sz="2000" b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  <a:endParaRPr kumimoji="0" lang="fr-FR" sz="2000" b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3220527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 La capacité thermique massique à volume constant de l’eau vaut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baseline="-25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4,18 J.K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.g</a:t>
            </a:r>
            <a:r>
              <a:rPr lang="fr-FR" sz="2000" b="1" baseline="30000" dirty="0" smtClean="0">
                <a:latin typeface="Times New Roman" pitchFamily="18" charset="0"/>
                <a:cs typeface="Times New Roman" pitchFamily="18" charset="0"/>
              </a:rPr>
              <a:t> – 1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et on peut la considérer comme une constante. On chauffe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250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d’eau initialement à une température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20 °C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Quelle sera sa température finale si on lui apporte une énergie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15 kJ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4516671"/>
            <a:ext cx="5436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étant une constante,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 = C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fr-FR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99271" y="4541958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 = m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36512" y="5144559"/>
            <a:ext cx="1080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87624" y="4941168"/>
            <a:ext cx="527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endParaRPr lang="fr-FR" b="1" baseline="-25000" dirty="0">
              <a:solidFill>
                <a:srgbClr val="002060"/>
              </a:solidFill>
            </a:endParaRPr>
          </a:p>
        </p:txBody>
      </p:sp>
      <p:cxnSp>
        <p:nvCxnSpPr>
          <p:cNvPr id="32" name="Connecteur droit 31"/>
          <p:cNvCxnSpPr/>
          <p:nvPr/>
        </p:nvCxnSpPr>
        <p:spPr>
          <a:xfrm>
            <a:off x="1115616" y="5373216"/>
            <a:ext cx="86409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033249" y="5408841"/>
            <a:ext cx="952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endParaRPr lang="fr-FR" b="1" baseline="-25000" dirty="0">
              <a:solidFill>
                <a:srgbClr val="00206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051720" y="5157192"/>
            <a:ext cx="6048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sz="2000" dirty="0"/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395536" y="4941168"/>
            <a:ext cx="2304256" cy="8640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400" b="1" dirty="0" smtClean="0">
              <a:latin typeface="Symbol" pitchFamily="18" charset="2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18292" y="5149060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4458452" y="4869160"/>
            <a:ext cx="968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15.10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</a:t>
            </a:r>
            <a:endParaRPr lang="fr-FR" b="1" baseline="-25000" dirty="0"/>
          </a:p>
        </p:txBody>
      </p:sp>
      <p:cxnSp>
        <p:nvCxnSpPr>
          <p:cNvPr id="41" name="Connecteur droit 40"/>
          <p:cNvCxnSpPr/>
          <p:nvPr/>
        </p:nvCxnSpPr>
        <p:spPr>
          <a:xfrm>
            <a:off x="4242428" y="5373216"/>
            <a:ext cx="1368152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242428" y="5445224"/>
            <a:ext cx="1394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250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Arial Unicode MS" pitchFamily="34" charset="-128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4,18</a:t>
            </a:r>
            <a:endParaRPr lang="fr-FR" b="1" dirty="0"/>
          </a:p>
        </p:txBody>
      </p:sp>
      <p:sp>
        <p:nvSpPr>
          <p:cNvPr id="43" name="Rectangle 42"/>
          <p:cNvSpPr/>
          <p:nvPr/>
        </p:nvSpPr>
        <p:spPr>
          <a:xfrm>
            <a:off x="6732240" y="5157192"/>
            <a:ext cx="21932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Soit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u="sng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34 °C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682588" y="5157192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+ 20</a:t>
            </a:r>
            <a:endParaRPr lang="fr-FR" sz="2000" dirty="0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021288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1187897" y="6021288"/>
            <a:ext cx="7956103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000" i="1" dirty="0" smtClean="0"/>
              <a:t>La</a:t>
            </a:r>
            <a:r>
              <a:rPr lang="fr-FR" sz="2000" b="1" i="1" dirty="0" smtClean="0"/>
              <a:t> calorie</a:t>
            </a:r>
            <a:r>
              <a:rPr lang="fr-FR" sz="2000" i="1" dirty="0" smtClean="0"/>
              <a:t> utilisée par les nutritionnistes est l’</a:t>
            </a:r>
            <a:r>
              <a:rPr lang="fr-FR" sz="2000" b="1" i="1" dirty="0" smtClean="0"/>
              <a:t>énergie permettant d’élever la température d’un gramme d’eau de 1 °C</a:t>
            </a:r>
            <a:r>
              <a:rPr lang="fr-FR" sz="2000" i="1" dirty="0" smtClean="0"/>
              <a:t> </a:t>
            </a:r>
            <a:r>
              <a:rPr lang="fr-FR" sz="2000" dirty="0" smtClean="0"/>
              <a:t>(1 cal = 4,18 J)</a:t>
            </a:r>
            <a:r>
              <a:rPr lang="fr-FR" sz="2000" i="1" dirty="0" smtClean="0"/>
              <a:t>.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30" grpId="0"/>
      <p:bldP spid="31" grpId="0"/>
      <p:bldP spid="33" grpId="0"/>
      <p:bldP spid="37" grpId="0"/>
      <p:bldP spid="38" grpId="0" animBg="1"/>
      <p:bldP spid="39" grpId="0"/>
      <p:bldP spid="40" grpId="0"/>
      <p:bldP spid="42" grpId="0"/>
      <p:bldP spid="43" grpId="0"/>
      <p:bldP spid="45" grpId="0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108396" y="44624"/>
            <a:ext cx="8928100" cy="12961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Système ISOLE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algn="just" fontAlgn="base">
              <a:spcBef>
                <a:spcPct val="0"/>
              </a:spcBef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Système FERME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</a:pPr>
            <a:endParaRPr lang="fr-FR" sz="2000" dirty="0" smtClean="0">
              <a:latin typeface="Comic Sans MS" pitchFamily="66" charset="0"/>
              <a:cs typeface="Arial" pitchFamily="34" charset="0"/>
              <a:sym typeface="Wingdings 2" pitchFamily="18" charset="2"/>
            </a:endParaRPr>
          </a:p>
          <a:p>
            <a:pPr algn="just" fontAlgn="base">
              <a:spcBef>
                <a:spcPct val="0"/>
              </a:spcBef>
            </a:pPr>
            <a:r>
              <a:rPr lang="fr-FR" sz="2000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sz="2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Système OUVERT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endParaRPr lang="fr-F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79319" y="63325"/>
            <a:ext cx="662817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N’échange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matière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énergie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 le milieu extérieur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483768" y="332656"/>
            <a:ext cx="64807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Peut échanger de l’énergie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 l’extérieur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mais pas de matière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555776" y="955020"/>
            <a:ext cx="701233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Peut échanger énergie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matière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 l’extérieur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34076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2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identifier le système thermodynamique le plus naturel, la surface de contrôle qui le délimite, et indiquer s’il est isolé, fermé ou ouvert :</a:t>
            </a:r>
            <a:endParaRPr lang="fr-FR" sz="20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0" y="2060848"/>
          <a:ext cx="9144001" cy="2255520"/>
        </p:xfrm>
        <a:graphic>
          <a:graphicData uri="http://schemas.openxmlformats.org/drawingml/2006/table">
            <a:tbl>
              <a:tblPr/>
              <a:tblGrid>
                <a:gridCol w="1835696"/>
                <a:gridCol w="2376264"/>
                <a:gridCol w="2547159"/>
                <a:gridCol w="2384882"/>
              </a:tblGrid>
              <a:tr h="30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omic Sans MS"/>
                          <a:cs typeface="Times New Roman"/>
                        </a:rPr>
                        <a:t>Système </a:t>
                      </a:r>
                      <a:r>
                        <a:rPr lang="fr-FR" sz="1800" b="1" dirty="0">
                          <a:latin typeface="Comic Sans MS"/>
                          <a:cs typeface="Times New Roman"/>
                        </a:rPr>
                        <a:t>thermodynamique</a:t>
                      </a:r>
                      <a:r>
                        <a:rPr lang="fr-FR" sz="1800" dirty="0">
                          <a:latin typeface="Calibri"/>
                          <a:cs typeface="Times New Roman"/>
                        </a:rPr>
                        <a:t> </a:t>
                      </a: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Surface </a:t>
                      </a:r>
                      <a:endParaRPr lang="fr-FR" sz="1800" b="1" dirty="0" smtClean="0">
                        <a:latin typeface="Comic Sans MS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de </a:t>
                      </a: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contrôle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Isolé / Fermé / Ouvert ?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0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Times New Roman"/>
                        </a:rPr>
                        <a:t>Une bouée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Un thermos de </a:t>
                      </a: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café 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Un bol d’eau chaude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1616075" y="109538"/>
            <a:ext cx="17700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1697038" y="114300"/>
            <a:ext cx="17700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-12700" y="4763"/>
            <a:ext cx="16224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-69850" y="100013"/>
            <a:ext cx="2101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697038" y="104775"/>
            <a:ext cx="17700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6513" y="61913"/>
            <a:ext cx="11239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-65088" y="120650"/>
            <a:ext cx="17700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695450" y="293688"/>
            <a:ext cx="2025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1907704" y="2532737"/>
            <a:ext cx="237626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air contenu dans la bouée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4379126" y="2553329"/>
            <a:ext cx="230425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L’enveloppe de caoutchouc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7236296" y="2708920"/>
            <a:ext cx="162083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Fermé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1863932" y="3148137"/>
            <a:ext cx="2420036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café + l’air dans le thermos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4374011" y="3138410"/>
            <a:ext cx="244827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L’enveloppe du thermos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7199784" y="3242866"/>
            <a:ext cx="1944216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Isolé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1858846" y="3702899"/>
            <a:ext cx="233327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L’eau contenue dans le bol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4302002" y="3693882"/>
            <a:ext cx="28083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Surface air/eau</a:t>
            </a:r>
          </a:p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Surface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eau/bol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7164288" y="3861048"/>
            <a:ext cx="1296144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Ouvert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691680" y="4509120"/>
            <a:ext cx="40479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2) Les échelles d’observation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611560" y="4910391"/>
            <a:ext cx="3744416" cy="46166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Echelle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MACRO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SCOPIQUE</a:t>
            </a: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827584" y="5877272"/>
            <a:ext cx="475252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ym typeface="Wingdings 3"/>
              </a:rPr>
              <a:t>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Distance</a:t>
            </a:r>
            <a:r>
              <a:rPr kumimoji="0" lang="fr-FR" sz="2400" i="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:</a:t>
            </a:r>
            <a:r>
              <a:rPr kumimoji="0" lang="fr-FR" sz="24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au-del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à du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millimètre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Image 45"/>
          <p:cNvPicPr/>
          <p:nvPr/>
        </p:nvPicPr>
        <p:blipFill>
          <a:blip r:embed="rId2" cstate="print"/>
          <a:srcRect l="3704" t="4636" r="2058" b="4636"/>
          <a:stretch>
            <a:fillRect/>
          </a:stretch>
        </p:blipFill>
        <p:spPr bwMode="auto">
          <a:xfrm>
            <a:off x="5868144" y="4869160"/>
            <a:ext cx="3031331" cy="18031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>
          <a:xfrm>
            <a:off x="5724128" y="4797152"/>
            <a:ext cx="3240360" cy="194421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827584" y="5445224"/>
            <a:ext cx="4381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ym typeface="Wingdings 3"/>
              </a:rPr>
              <a:t></a:t>
            </a:r>
            <a:r>
              <a:rPr lang="fr-FR" sz="2400" b="1" i="1" dirty="0" smtClean="0">
                <a:sym typeface="Wingdings 3"/>
              </a:rPr>
              <a:t> </a:t>
            </a:r>
            <a:r>
              <a:rPr lang="fr-FR" sz="2400" i="1" dirty="0" smtClean="0"/>
              <a:t>Domaine</a:t>
            </a:r>
            <a:r>
              <a:rPr lang="fr-FR" sz="2400" b="1" i="1" dirty="0" smtClean="0"/>
              <a:t> observable à l’œil nu</a:t>
            </a:r>
            <a:endParaRPr lang="fr-FR" sz="2400" dirty="0"/>
          </a:p>
        </p:txBody>
      </p: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827584" y="6309320"/>
            <a:ext cx="475252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ym typeface="Wingdings 3"/>
              </a:rPr>
              <a:t>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Echelle adaptée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?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Pas toujours !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9" grpId="0"/>
      <p:bldP spid="3100" grpId="0"/>
      <p:bldP spid="3101" grpId="0"/>
      <p:bldP spid="3102" grpId="0"/>
      <p:bldP spid="3103" grpId="0"/>
      <p:bldP spid="3104" grpId="0"/>
      <p:bldP spid="34" grpId="0"/>
      <p:bldP spid="35" grpId="0" animBg="1"/>
      <p:bldP spid="41" grpId="0"/>
      <p:bldP spid="47" grpId="0" animBg="1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0" y="105057"/>
          <a:ext cx="9144001" cy="2255520"/>
        </p:xfrm>
        <a:graphic>
          <a:graphicData uri="http://schemas.openxmlformats.org/drawingml/2006/table">
            <a:tbl>
              <a:tblPr/>
              <a:tblGrid>
                <a:gridCol w="1835696"/>
                <a:gridCol w="2376264"/>
                <a:gridCol w="2547159"/>
                <a:gridCol w="2384882"/>
              </a:tblGrid>
              <a:tr h="30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Comic Sans MS"/>
                          <a:cs typeface="Times New Roman"/>
                        </a:rPr>
                        <a:t>Système </a:t>
                      </a:r>
                      <a:r>
                        <a:rPr lang="fr-FR" sz="1800" b="1" dirty="0">
                          <a:latin typeface="Comic Sans MS"/>
                          <a:cs typeface="Times New Roman"/>
                        </a:rPr>
                        <a:t>thermodynamique</a:t>
                      </a:r>
                      <a:r>
                        <a:rPr lang="fr-FR" sz="1800" dirty="0">
                          <a:latin typeface="Calibri"/>
                          <a:cs typeface="Times New Roman"/>
                        </a:rPr>
                        <a:t> </a:t>
                      </a: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Surface </a:t>
                      </a:r>
                      <a:endParaRPr lang="fr-FR" sz="1800" b="1" dirty="0" smtClean="0">
                        <a:latin typeface="Comic Sans MS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de </a:t>
                      </a: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contrôle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Isolé / Fermé / Ouvert ?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60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Times New Roman"/>
                        </a:rPr>
                        <a:t>Une bouée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 smtClean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>
                          <a:latin typeface="Comic Sans MS"/>
                          <a:ea typeface="Arial Unicode MS"/>
                          <a:cs typeface="Times New Roman"/>
                        </a:rPr>
                        <a:t>Un thermos de café</a:t>
                      </a:r>
                      <a:endParaRPr lang="fr-FR" sz="1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 smtClean="0">
                          <a:latin typeface="Comic Sans MS"/>
                          <a:ea typeface="Arial Unicode MS"/>
                          <a:cs typeface="Times New Roman"/>
                        </a:rPr>
                        <a:t>Un bol d’eau chaude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1616075" y="109538"/>
            <a:ext cx="17700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1697038" y="114300"/>
            <a:ext cx="17700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-12700" y="4763"/>
            <a:ext cx="16224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-69850" y="100013"/>
            <a:ext cx="2101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697038" y="104775"/>
            <a:ext cx="17700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6513" y="61913"/>
            <a:ext cx="11239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-65088" y="120650"/>
            <a:ext cx="17700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695450" y="293688"/>
            <a:ext cx="2025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1907704" y="588521"/>
            <a:ext cx="237626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air contenu dans la bouée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4379126" y="609113"/>
            <a:ext cx="2304256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L’enveloppe de caoutchouc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7236296" y="764704"/>
            <a:ext cx="162083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Fermé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1863932" y="1203921"/>
            <a:ext cx="2420036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café + l’air dans le thermos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4374011" y="1194194"/>
            <a:ext cx="244827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L’enveloppe du thermos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7199784" y="1298650"/>
            <a:ext cx="1944216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Isolé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1858846" y="1758683"/>
            <a:ext cx="233327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L’eau contenue dans le bol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4302002" y="1749666"/>
            <a:ext cx="28083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Surface air/eau</a:t>
            </a:r>
          </a:p>
          <a:p>
            <a:pPr lvl="0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Surface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eau/bol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7164288" y="1916832"/>
            <a:ext cx="1296144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Ouvert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691680" y="2564904"/>
            <a:ext cx="40479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2) Les échelles d’observation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611560" y="2966175"/>
            <a:ext cx="3744416" cy="46166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Echelle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MACRO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SCOPIQUE</a:t>
            </a: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827584" y="3933056"/>
            <a:ext cx="475252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ym typeface="Wingdings 3"/>
              </a:rPr>
              <a:t>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Distance</a:t>
            </a:r>
            <a:r>
              <a:rPr kumimoji="0" lang="fr-FR" sz="2400" i="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:</a:t>
            </a:r>
            <a:r>
              <a:rPr kumimoji="0" lang="fr-FR" sz="24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au-del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à du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millimètre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Image 45"/>
          <p:cNvPicPr/>
          <p:nvPr/>
        </p:nvPicPr>
        <p:blipFill>
          <a:blip r:embed="rId2" cstate="print"/>
          <a:srcRect l="3704" t="4636" r="2058" b="4636"/>
          <a:stretch>
            <a:fillRect/>
          </a:stretch>
        </p:blipFill>
        <p:spPr bwMode="auto">
          <a:xfrm>
            <a:off x="5868144" y="2924944"/>
            <a:ext cx="3031331" cy="18031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>
          <a:xfrm>
            <a:off x="5724128" y="2852936"/>
            <a:ext cx="3240360" cy="194421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827584" y="3501008"/>
            <a:ext cx="4381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ym typeface="Wingdings 3"/>
              </a:rPr>
              <a:t></a:t>
            </a:r>
            <a:r>
              <a:rPr lang="fr-FR" sz="2400" b="1" i="1" dirty="0" smtClean="0">
                <a:sym typeface="Wingdings 3"/>
              </a:rPr>
              <a:t> </a:t>
            </a:r>
            <a:r>
              <a:rPr lang="fr-FR" sz="2400" i="1" dirty="0" smtClean="0"/>
              <a:t>Domaine</a:t>
            </a:r>
            <a:r>
              <a:rPr lang="fr-FR" sz="2400" b="1" i="1" dirty="0" smtClean="0"/>
              <a:t> observable à l’œil nu</a:t>
            </a:r>
            <a:endParaRPr lang="fr-FR" sz="2400" dirty="0"/>
          </a:p>
        </p:txBody>
      </p: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827584" y="4365104"/>
            <a:ext cx="475252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ym typeface="Wingdings 3"/>
              </a:rPr>
              <a:t>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Echelle adaptée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?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Pas toujours !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611560" y="4941168"/>
            <a:ext cx="3744416" cy="46166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Echelle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MICRO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SCOPIQUE</a:t>
            </a: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827584" y="5908049"/>
            <a:ext cx="684076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ym typeface="Wingdings 3"/>
              </a:rPr>
              <a:t>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Distance</a:t>
            </a:r>
            <a:r>
              <a:rPr kumimoji="0" lang="fr-FR" sz="2400" i="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:</a:t>
            </a:r>
            <a:r>
              <a:rPr kumimoji="0" lang="fr-FR" sz="24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celle de l’atome (le nanomètre)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27584" y="5476001"/>
            <a:ext cx="6396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ym typeface="Wingdings 3"/>
              </a:rPr>
              <a:t></a:t>
            </a:r>
            <a:r>
              <a:rPr lang="fr-FR" sz="2400" b="1" i="1" dirty="0" smtClean="0">
                <a:sym typeface="Wingdings 3"/>
              </a:rPr>
              <a:t> </a:t>
            </a:r>
            <a:r>
              <a:rPr lang="fr-FR" sz="2400" i="1" dirty="0" smtClean="0"/>
              <a:t>Domaine</a:t>
            </a:r>
            <a:r>
              <a:rPr lang="fr-FR" sz="2400" b="1" i="1" dirty="0" smtClean="0"/>
              <a:t> des particules (atomes, molécules …)</a:t>
            </a:r>
            <a:endParaRPr lang="fr-FR" sz="2400" dirty="0"/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827584" y="6340097"/>
            <a:ext cx="475252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ym typeface="Wingdings 3"/>
              </a:rPr>
              <a:t>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Echelle adaptée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?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Pas du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tout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!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948264" y="3063844"/>
            <a:ext cx="279648" cy="27964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092280" y="2996952"/>
            <a:ext cx="279648" cy="27964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6" grpId="0"/>
      <p:bldP spid="37" grpId="0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1616075" y="109538"/>
            <a:ext cx="17700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1697038" y="114300"/>
            <a:ext cx="17700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-12700" y="4763"/>
            <a:ext cx="16224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-69850" y="100013"/>
            <a:ext cx="2101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697038" y="104775"/>
            <a:ext cx="17700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6513" y="61913"/>
            <a:ext cx="11239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-65088" y="120650"/>
            <a:ext cx="17700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695450" y="293688"/>
            <a:ext cx="2025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691680" y="44624"/>
            <a:ext cx="40479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2) Les échelles d’observation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611560" y="445895"/>
            <a:ext cx="3744416" cy="46166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Echelle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MACRO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SCOPIQUE</a:t>
            </a: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827584" y="1412776"/>
            <a:ext cx="475252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ym typeface="Wingdings 3"/>
              </a:rPr>
              <a:t>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Distance</a:t>
            </a:r>
            <a:r>
              <a:rPr kumimoji="0" lang="fr-FR" sz="2400" i="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:</a:t>
            </a:r>
            <a:r>
              <a:rPr kumimoji="0" lang="fr-FR" sz="24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au-del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à du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millimètre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Image 45"/>
          <p:cNvPicPr/>
          <p:nvPr/>
        </p:nvPicPr>
        <p:blipFill>
          <a:blip r:embed="rId2" cstate="print"/>
          <a:srcRect l="3704" t="4636" r="2058" b="4636"/>
          <a:stretch>
            <a:fillRect/>
          </a:stretch>
        </p:blipFill>
        <p:spPr bwMode="auto">
          <a:xfrm>
            <a:off x="5868144" y="404664"/>
            <a:ext cx="3031331" cy="18031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>
          <a:xfrm>
            <a:off x="5724128" y="332656"/>
            <a:ext cx="3240360" cy="194421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827584" y="980728"/>
            <a:ext cx="4381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ym typeface="Wingdings 3"/>
              </a:rPr>
              <a:t></a:t>
            </a:r>
            <a:r>
              <a:rPr lang="fr-FR" sz="2400" b="1" i="1" dirty="0" smtClean="0">
                <a:sym typeface="Wingdings 3"/>
              </a:rPr>
              <a:t> </a:t>
            </a:r>
            <a:r>
              <a:rPr lang="fr-FR" sz="2400" i="1" dirty="0" smtClean="0"/>
              <a:t>Domaine</a:t>
            </a:r>
            <a:r>
              <a:rPr lang="fr-FR" sz="2400" b="1" i="1" dirty="0" smtClean="0"/>
              <a:t> observable à l’œil nu</a:t>
            </a:r>
            <a:endParaRPr lang="fr-FR" sz="2400" dirty="0"/>
          </a:p>
        </p:txBody>
      </p: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827584" y="1844824"/>
            <a:ext cx="475252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ym typeface="Wingdings 3"/>
              </a:rPr>
              <a:t>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Echelle adaptée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?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Pas toujours !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611560" y="2420888"/>
            <a:ext cx="3744416" cy="46166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Echelle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MICRO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SCOPIQUE</a:t>
            </a: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827584" y="3387769"/>
            <a:ext cx="684076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ym typeface="Wingdings 3"/>
              </a:rPr>
              <a:t>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Distance</a:t>
            </a:r>
            <a:r>
              <a:rPr kumimoji="0" lang="fr-FR" sz="2400" i="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:</a:t>
            </a:r>
            <a:r>
              <a:rPr kumimoji="0" lang="fr-FR" sz="2400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celle de l’atome (le nanomètre)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27584" y="2955721"/>
            <a:ext cx="6396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ym typeface="Wingdings 3"/>
              </a:rPr>
              <a:t></a:t>
            </a:r>
            <a:r>
              <a:rPr lang="fr-FR" sz="2400" b="1" i="1" dirty="0" smtClean="0">
                <a:sym typeface="Wingdings 3"/>
              </a:rPr>
              <a:t> </a:t>
            </a:r>
            <a:r>
              <a:rPr lang="fr-FR" sz="2400" i="1" dirty="0" smtClean="0"/>
              <a:t>Domaine</a:t>
            </a:r>
            <a:r>
              <a:rPr lang="fr-FR" sz="2400" b="1" i="1" dirty="0" smtClean="0"/>
              <a:t> des particules (atomes, molécules …)</a:t>
            </a:r>
            <a:endParaRPr lang="fr-FR" sz="2400" dirty="0"/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827584" y="3819817"/>
            <a:ext cx="475252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ym typeface="Wingdings 3"/>
              </a:rPr>
              <a:t>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Echelle adaptée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?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Pas du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tout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!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948264" y="543564"/>
            <a:ext cx="279648" cy="27964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7092280" y="476672"/>
            <a:ext cx="279648" cy="27964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611560" y="4437112"/>
            <a:ext cx="3744416" cy="461665"/>
          </a:xfrm>
          <a:prstGeom prst="rect">
            <a:avLst/>
          </a:prstGeom>
          <a:solidFill>
            <a:srgbClr val="00B050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Echelle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MESO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SCOPIQUE</a:t>
            </a:r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1475656" y="5445224"/>
            <a:ext cx="741682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fr-FR" sz="2400" dirty="0" smtClean="0">
                <a:sym typeface="Wingdings 3"/>
              </a:rPr>
              <a:t> grande par rapport à l’échelle _______________ ;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27584" y="4971945"/>
            <a:ext cx="6348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ym typeface="Wingdings 3"/>
              </a:rPr>
              <a:t></a:t>
            </a:r>
            <a:r>
              <a:rPr lang="fr-FR" sz="2400" b="1" i="1" dirty="0" smtClean="0">
                <a:sym typeface="Wingdings 3"/>
              </a:rPr>
              <a:t> </a:t>
            </a:r>
            <a:r>
              <a:rPr lang="fr-FR" sz="2400" i="1" dirty="0" smtClean="0"/>
              <a:t>Echelle</a:t>
            </a:r>
            <a:r>
              <a:rPr lang="fr-FR" sz="2400" b="1" i="1" dirty="0" smtClean="0"/>
              <a:t> intermédiaire entre les 2 précédentes </a:t>
            </a:r>
            <a:r>
              <a:rPr lang="fr-FR" sz="2400" dirty="0" smtClean="0"/>
              <a:t>:</a:t>
            </a:r>
            <a:endParaRPr lang="fr-FR" sz="2400" dirty="0"/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827584" y="6381328"/>
            <a:ext cx="475252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ym typeface="Wingdings 3"/>
              </a:rPr>
              <a:t>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Echelle adaptée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?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OUI !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812360" y="548680"/>
            <a:ext cx="504056" cy="50405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7956376" y="692696"/>
            <a:ext cx="504056" cy="50405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1475656" y="5900762"/>
            <a:ext cx="766834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fr-FR" sz="2400" dirty="0" smtClean="0">
                <a:sym typeface="Wingdings 3"/>
              </a:rPr>
              <a:t> petite par rapport à l’échelle ________________ ;</a:t>
            </a:r>
          </a:p>
        </p:txBody>
      </p: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5389796" y="5491524"/>
            <a:ext cx="2471422" cy="46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MICROSCOPIQUE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2"/>
          <p:cNvSpPr>
            <a:spLocks noChangeArrowheads="1"/>
          </p:cNvSpPr>
          <p:nvPr/>
        </p:nvSpPr>
        <p:spPr bwMode="auto">
          <a:xfrm>
            <a:off x="5220072" y="5949280"/>
            <a:ext cx="2630204" cy="46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MACROSCOPIQUE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/>
      <p:bldP spid="43" grpId="0"/>
      <p:bldP spid="44" grpId="0"/>
      <p:bldP spid="45" grpId="0" animBg="1"/>
      <p:bldP spid="50" grpId="0" animBg="1"/>
      <p:bldP spid="51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15616" y="2852936"/>
            <a:ext cx="33281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3) Les grandeurs d’état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108396" y="3301008"/>
            <a:ext cx="8928100" cy="106409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endParaRPr lang="fr-FR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3"/>
          <p:cNvSpPr txBox="1">
            <a:spLocks noChangeArrowheads="1"/>
          </p:cNvSpPr>
          <p:nvPr/>
        </p:nvSpPr>
        <p:spPr bwMode="auto">
          <a:xfrm>
            <a:off x="320970" y="3322267"/>
            <a:ext cx="87129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GRANDEUR D’ETAT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grandeur macroscopique caractérisant l’état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dans lequel se trouve un système thermodynamique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fr-FR" sz="20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Exemples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 …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68530" y="3930269"/>
            <a:ext cx="7475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masse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quantité de matière, pression, température,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volume …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157192"/>
            <a:ext cx="52036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Classification des grandeurs d’état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107504" y="5533256"/>
            <a:ext cx="8928100" cy="106409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Grandeurs d’état EXTENSIVES ou INTENSIVES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endParaRPr lang="fr-FR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07504" y="5856948"/>
            <a:ext cx="90730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Une grandeur d’état 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EXTENSIVE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si elle </a:t>
            </a:r>
            <a:r>
              <a:rPr kumimoji="0" lang="fr-FR" sz="20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dépend de la taille du système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;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ans le cas contraire, on dit qu’elle 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INTENSIVE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5337" y="4435857"/>
            <a:ext cx="8964488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PARAMETRES D’ETAT</a:t>
            </a:r>
            <a:r>
              <a:rPr kumimoji="0" lang="fr-FR" sz="22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=</a:t>
            </a:r>
            <a:r>
              <a:rPr kumimoji="0" lang="fr-FR" sz="22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grandeurs d’état suffisantes pour décrire un système</a:t>
            </a:r>
            <a:endParaRPr kumimoji="0" lang="fr-FR" sz="22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11560" y="44624"/>
            <a:ext cx="3744416" cy="461665"/>
          </a:xfrm>
          <a:prstGeom prst="rect">
            <a:avLst/>
          </a:prstGeom>
          <a:solidFill>
            <a:srgbClr val="00B050">
              <a:alpha val="6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Echelle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MESO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SCOPIQUE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475656" y="1052736"/>
            <a:ext cx="741682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fr-FR" sz="2400" dirty="0" smtClean="0">
                <a:sym typeface="Wingdings 3"/>
              </a:rPr>
              <a:t> grande par rapport à l’échelle _______________ ;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7584" y="579457"/>
            <a:ext cx="6348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ym typeface="Wingdings 3"/>
              </a:rPr>
              <a:t></a:t>
            </a:r>
            <a:r>
              <a:rPr lang="fr-FR" sz="2400" b="1" i="1" dirty="0" smtClean="0">
                <a:sym typeface="Wingdings 3"/>
              </a:rPr>
              <a:t> </a:t>
            </a:r>
            <a:r>
              <a:rPr lang="fr-FR" sz="2400" i="1" dirty="0" smtClean="0"/>
              <a:t>Echelle</a:t>
            </a:r>
            <a:r>
              <a:rPr lang="fr-FR" sz="2400" b="1" i="1" dirty="0" smtClean="0"/>
              <a:t> intermédiaire entre les 2 précédentes </a:t>
            </a:r>
            <a:r>
              <a:rPr lang="fr-FR" sz="2400" dirty="0" smtClean="0"/>
              <a:t>:</a:t>
            </a:r>
            <a:endParaRPr lang="fr-FR" sz="2400" dirty="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27584" y="1988840"/>
            <a:ext cx="475252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dirty="0" smtClean="0">
                <a:sym typeface="Wingdings 3"/>
              </a:rPr>
              <a:t>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Echelle adaptée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?</a:t>
            </a: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OUI !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475656" y="1508274"/>
            <a:ext cx="766834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fr-FR" sz="2400" dirty="0" smtClean="0">
                <a:sym typeface="Wingdings 3"/>
              </a:rPr>
              <a:t> petite par rapport à l’échelle ________________ ;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5389796" y="1101594"/>
            <a:ext cx="2471422" cy="46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MICROSCOPIQUE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5220072" y="1559350"/>
            <a:ext cx="2630204" cy="46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MACROSCOPIQUE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/>
      <p:bldP spid="13" grpId="0" animBg="1"/>
      <p:bldP spid="22529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52036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Classification des grandeurs d’état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07504" y="348680"/>
            <a:ext cx="8928100" cy="214421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lang="fr-FR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Grandeurs d’état EXTENSIVES ou INTENSIVES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 :</a:t>
            </a:r>
            <a:endParaRPr lang="fr-FR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504" y="672372"/>
            <a:ext cx="90730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Une grandeur d’état 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EXTENSIVE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si elle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dépend de la taille du système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;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ans le cas contraire, on dit qu’elle 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INTENSIVE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3933056"/>
            <a:ext cx="88736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3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pour chaque grandeur, indiquer si elle est intensive ou extensive.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0" y="4588296"/>
          <a:ext cx="9144000" cy="701040"/>
        </p:xfrm>
        <a:graphic>
          <a:graphicData uri="http://schemas.openxmlformats.org/drawingml/2006/table">
            <a:tbl>
              <a:tblPr/>
              <a:tblGrid>
                <a:gridCol w="1572751"/>
                <a:gridCol w="3036934"/>
                <a:gridCol w="1822734"/>
                <a:gridCol w="2711581"/>
              </a:tblGrid>
              <a:tr h="212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Masse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Quantité de matière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Pression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Température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18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2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2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28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2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0" y="4869160"/>
            <a:ext cx="1763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EXTENSIVE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-2" y="5743178"/>
          <a:ext cx="9144002" cy="701040"/>
        </p:xfrm>
        <a:graphic>
          <a:graphicData uri="http://schemas.openxmlformats.org/drawingml/2006/table">
            <a:tbl>
              <a:tblPr/>
              <a:tblGrid>
                <a:gridCol w="2264532"/>
                <a:gridCol w="2787117"/>
                <a:gridCol w="4092353"/>
              </a:tblGrid>
              <a:tr h="212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Volume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Masse volumique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Concentration molaire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18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2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232248" y="4869160"/>
            <a:ext cx="1763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EXTENSIVE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4757200" y="4869160"/>
            <a:ext cx="1763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INTENSIVE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7003581" y="4869160"/>
            <a:ext cx="1763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INTENSIVE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6372200" y="6028456"/>
            <a:ext cx="1763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INTENSIVE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2843808" y="6028456"/>
            <a:ext cx="1763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INTENSIVE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251520" y="6028456"/>
            <a:ext cx="1763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EXTENSIVE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55576" y="148478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u="sng" dirty="0" smtClean="0">
                <a:latin typeface="+mj-lt"/>
                <a:cs typeface="Times New Roman" pitchFamily="18" charset="0"/>
              </a:rPr>
              <a:t>Conséquence</a:t>
            </a:r>
            <a:r>
              <a:rPr lang="fr-FR" sz="2000" dirty="0" smtClean="0">
                <a:latin typeface="+mj-lt"/>
                <a:cs typeface="Times New Roman" pitchFamily="18" charset="0"/>
              </a:rPr>
              <a:t> : </a:t>
            </a: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179512" y="1795966"/>
            <a:ext cx="8784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(soit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G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 une grandeur extensive valant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 pour deux systèmes différents : si on réunit les deux systèmes,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G = G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 + G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effectLst/>
                <a:latin typeface="+mj-lt"/>
                <a:ea typeface="Arial Unicode MS" pitchFamily="34" charset="-128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08920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1475656" y="2708920"/>
            <a:ext cx="7524055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i="1" dirty="0" smtClean="0"/>
              <a:t>Pour savoir si une grandeur d’état est extensive ou intensive, il suffit de regarder si sa valeur change quand la taille du système change … </a:t>
            </a:r>
            <a:endParaRPr lang="fr-FR" sz="2000" dirty="0"/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2339752" y="1484784"/>
            <a:ext cx="58326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Une grandeur d’état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EXTENSIVE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est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ADDITIVE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40" grpId="0" animBg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33"/>
          <p:cNvGrpSpPr/>
          <p:nvPr/>
        </p:nvGrpSpPr>
        <p:grpSpPr>
          <a:xfrm>
            <a:off x="104486" y="1944216"/>
            <a:ext cx="8928100" cy="2160240"/>
            <a:chOff x="104486" y="3573016"/>
            <a:chExt cx="8928100" cy="2160240"/>
          </a:xfrm>
        </p:grpSpPr>
        <p:sp>
          <p:nvSpPr>
            <p:cNvPr id="15" name="Text Box 1"/>
            <p:cNvSpPr txBox="1">
              <a:spLocks noChangeArrowheads="1"/>
            </p:cNvSpPr>
            <p:nvPr/>
          </p:nvSpPr>
          <p:spPr bwMode="auto">
            <a:xfrm>
              <a:off x="104486" y="3573016"/>
              <a:ext cx="8928100" cy="2160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dirty="0" smtClean="0">
                  <a:latin typeface="Comic Sans MS" pitchFamily="66" charset="0"/>
                  <a:cs typeface="Arial" pitchFamily="34" charset="0"/>
                  <a:sym typeface="Wingdings 2" pitchFamily="18" charset="2"/>
                </a:rPr>
                <a:t></a:t>
              </a:r>
              <a:r>
                <a:rPr lang="fr-FR" dirty="0" smtClean="0">
                  <a:latin typeface="Comic Sans MS" pitchFamily="66" charset="0"/>
                  <a:cs typeface="Arial" pitchFamily="34" charset="0"/>
                </a:rPr>
                <a:t> </a:t>
              </a:r>
              <a:r>
                <a:rPr lang="fr-FR" sz="2000" b="1" i="1" u="sng" dirty="0" smtClean="0">
                  <a:latin typeface="Times New Roman" pitchFamily="18" charset="0"/>
                  <a:cs typeface="Times New Roman" pitchFamily="18" charset="0"/>
                </a:rPr>
                <a:t>Grandeurs d’état MOLAIRE et MASSIQUE</a:t>
              </a:r>
              <a:r>
                <a:rPr lang="fr-FR" sz="2000" b="1" i="1" dirty="0" smtClean="0">
                  <a:latin typeface="Times New Roman" pitchFamily="18" charset="0"/>
                  <a:cs typeface="Times New Roman" pitchFamily="18" charset="0"/>
                </a:rPr>
                <a:t> : </a:t>
              </a:r>
              <a:r>
                <a:rPr lang="fr-FR" sz="2000" dirty="0" smtClean="0"/>
                <a:t>pour </a:t>
              </a:r>
              <a:r>
                <a:rPr lang="fr-FR" sz="2000" dirty="0"/>
                <a:t>toute grandeur d’état </a:t>
              </a:r>
              <a:r>
                <a:rPr lang="fr-FR" sz="2000" b="1" dirty="0"/>
                <a:t>G</a:t>
              </a:r>
              <a:r>
                <a:rPr lang="fr-FR" sz="2000" dirty="0"/>
                <a:t> </a:t>
              </a:r>
              <a:r>
                <a:rPr lang="fr-FR" sz="2000" dirty="0" err="1" smtClean="0"/>
                <a:t>ex-tensive</a:t>
              </a:r>
              <a:r>
                <a:rPr lang="fr-FR" sz="2000" dirty="0"/>
                <a:t>, on peut définir :</a:t>
              </a:r>
              <a:endParaRPr lang="fr-FR" dirty="0"/>
            </a:p>
            <a:p>
              <a:pPr lvl="0" algn="just" fontAlgn="base">
                <a:spcBef>
                  <a:spcPct val="0"/>
                </a:spcBef>
                <a:spcAft>
                  <a:spcPts val="1000"/>
                </a:spcAft>
              </a:pPr>
              <a:endParaRPr lang="fr-FR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9512" y="4293096"/>
              <a:ext cx="356007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dirty="0">
                  <a:sym typeface="Wingdings"/>
                </a:rPr>
                <a:t></a:t>
              </a:r>
              <a:r>
                <a:rPr lang="fr-FR" sz="2000" dirty="0"/>
                <a:t> La </a:t>
              </a:r>
              <a:r>
                <a:rPr lang="fr-FR" sz="2000" b="1" u="wavy" dirty="0"/>
                <a:t>grandeur molaire</a:t>
              </a:r>
              <a:r>
                <a:rPr lang="fr-FR" sz="2000" dirty="0"/>
                <a:t> associée :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79512" y="5013176"/>
              <a:ext cx="37521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dirty="0">
                  <a:sym typeface="Wingdings"/>
                </a:rPr>
                <a:t></a:t>
              </a:r>
              <a:r>
                <a:rPr lang="fr-FR" sz="2000" dirty="0"/>
                <a:t> La </a:t>
              </a:r>
              <a:r>
                <a:rPr lang="fr-FR" sz="2000" b="1" u="wavy" dirty="0"/>
                <a:t>grandeur </a:t>
              </a:r>
              <a:r>
                <a:rPr lang="fr-FR" sz="2000" b="1" u="wavy" dirty="0" smtClean="0"/>
                <a:t>massique</a:t>
              </a:r>
              <a:r>
                <a:rPr lang="fr-FR" sz="2000" dirty="0" smtClean="0"/>
                <a:t> </a:t>
              </a:r>
              <a:r>
                <a:rPr lang="fr-FR" sz="2000" dirty="0"/>
                <a:t>associée :</a:t>
              </a:r>
            </a:p>
          </p:txBody>
        </p:sp>
      </p:grp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8937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3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pour chaque grandeur, indiquer si elle est intensive ou extensive.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0" y="436340"/>
          <a:ext cx="9144000" cy="566142"/>
        </p:xfrm>
        <a:graphic>
          <a:graphicData uri="http://schemas.openxmlformats.org/drawingml/2006/table">
            <a:tbl>
              <a:tblPr/>
              <a:tblGrid>
                <a:gridCol w="1572751"/>
                <a:gridCol w="3036934"/>
                <a:gridCol w="1822734"/>
                <a:gridCol w="2711581"/>
              </a:tblGrid>
              <a:tr h="212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Masse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Quantité de matière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Pression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Température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18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0" y="675514"/>
            <a:ext cx="1763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EXTENSIVE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-2" y="1228428"/>
          <a:ext cx="9144002" cy="566142"/>
        </p:xfrm>
        <a:graphic>
          <a:graphicData uri="http://schemas.openxmlformats.org/drawingml/2006/table">
            <a:tbl>
              <a:tblPr/>
              <a:tblGrid>
                <a:gridCol w="2264532"/>
                <a:gridCol w="2787117"/>
                <a:gridCol w="4092353"/>
              </a:tblGrid>
              <a:tr h="2122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Volume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Masse volumique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Concentration molaire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18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232248" y="675514"/>
            <a:ext cx="1763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EXTENSIVE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4757200" y="675514"/>
            <a:ext cx="1763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INTENSIVE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7003581" y="675514"/>
            <a:ext cx="1763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INTENSIVE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6372200" y="1444452"/>
            <a:ext cx="1763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INTENSIVE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2843808" y="1444452"/>
            <a:ext cx="1763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INTENSIVE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251520" y="1444452"/>
            <a:ext cx="17636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EXTENSIVE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6821" y="4104456"/>
            <a:ext cx="8910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lang="fr-FR" sz="2000" b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Application 4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Pour un système de volume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, de masse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et contenant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moles.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869049" y="2650162"/>
            <a:ext cx="42290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(unité de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G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[unité de G].mol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− 1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e 34"/>
          <p:cNvGrpSpPr/>
          <p:nvPr/>
        </p:nvGrpSpPr>
        <p:grpSpPr>
          <a:xfrm>
            <a:off x="3635896" y="2448272"/>
            <a:ext cx="1296144" cy="864096"/>
            <a:chOff x="3635896" y="4077072"/>
            <a:chExt cx="1296144" cy="864096"/>
          </a:xfrm>
        </p:grpSpPr>
        <p:sp>
          <p:nvSpPr>
            <p:cNvPr id="25" name="Rectangle 24"/>
            <p:cNvSpPr/>
            <p:nvPr/>
          </p:nvSpPr>
          <p:spPr>
            <a:xfrm>
              <a:off x="3635896" y="4077072"/>
              <a:ext cx="129614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635896" y="4293096"/>
              <a:ext cx="8640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G</a:t>
              </a:r>
              <a:r>
                <a:rPr lang="fr-FR" sz="2000" b="1" baseline="-25000" dirty="0" err="1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=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355976" y="4077072"/>
              <a:ext cx="3834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G</a:t>
              </a:r>
              <a:endParaRPr lang="fr-FR" b="1" baseline="-25000" dirty="0"/>
            </a:p>
          </p:txBody>
        </p:sp>
        <p:cxnSp>
          <p:nvCxnSpPr>
            <p:cNvPr id="23" name="Connecteur droit 22"/>
            <p:cNvCxnSpPr/>
            <p:nvPr/>
          </p:nvCxnSpPr>
          <p:spPr>
            <a:xfrm>
              <a:off x="4355976" y="4509120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4374256" y="4541058"/>
              <a:ext cx="3417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n</a:t>
              </a:r>
              <a:endParaRPr lang="fr-FR" b="1" dirty="0"/>
            </a:p>
          </p:txBody>
        </p:sp>
      </p:grp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4914957" y="3384376"/>
            <a:ext cx="3889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(unité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g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[unité de G].kg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− 1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e 35"/>
          <p:cNvGrpSpPr/>
          <p:nvPr/>
        </p:nvGrpSpPr>
        <p:grpSpPr>
          <a:xfrm>
            <a:off x="3851920" y="3182486"/>
            <a:ext cx="1152128" cy="864096"/>
            <a:chOff x="3851920" y="4811286"/>
            <a:chExt cx="1152128" cy="864096"/>
          </a:xfrm>
        </p:grpSpPr>
        <p:sp>
          <p:nvSpPr>
            <p:cNvPr id="26" name="Rectangle 25"/>
            <p:cNvSpPr/>
            <p:nvPr/>
          </p:nvSpPr>
          <p:spPr>
            <a:xfrm>
              <a:off x="3851920" y="4869160"/>
              <a:ext cx="1152128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851920" y="5013176"/>
              <a:ext cx="64807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g =</a:t>
              </a:r>
              <a:r>
                <a:rPr lang="fr-FR" sz="2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01884" y="4811286"/>
              <a:ext cx="3834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G</a:t>
              </a:r>
              <a:endParaRPr lang="fr-FR" b="1" baseline="-25000" dirty="0"/>
            </a:p>
          </p:txBody>
        </p:sp>
        <p:cxnSp>
          <p:nvCxnSpPr>
            <p:cNvPr id="30" name="Connecteur droit 29"/>
            <p:cNvCxnSpPr/>
            <p:nvPr/>
          </p:nvCxnSpPr>
          <p:spPr>
            <a:xfrm>
              <a:off x="4401884" y="5243334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4420164" y="5275272"/>
              <a:ext cx="4122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m</a:t>
              </a:r>
              <a:endParaRPr lang="fr-FR" b="1" dirty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446449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Donner les expressions du volume molaire et du volume massique.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5589240"/>
            <a:ext cx="7740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Relier le volume massique à la masse volumique.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179512" y="5013176"/>
            <a:ext cx="28537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Volume molaire</a:t>
            </a:r>
            <a:r>
              <a:rPr kumimoji="0" lang="fr-FR" sz="2000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: 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987824" y="4797152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endParaRPr lang="fr-FR" dirty="0"/>
          </a:p>
        </p:txBody>
      </p:sp>
      <p:cxnSp>
        <p:nvCxnSpPr>
          <p:cNvPr id="39" name="Connecteur droit 38"/>
          <p:cNvCxnSpPr/>
          <p:nvPr/>
        </p:nvCxnSpPr>
        <p:spPr>
          <a:xfrm>
            <a:off x="2987824" y="5229200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025107" y="5301208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</a:t>
            </a:r>
            <a:endParaRPr lang="fr-FR" dirty="0"/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4355976" y="5013176"/>
            <a:ext cx="29291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Volume massique</a:t>
            </a:r>
            <a:r>
              <a:rPr kumimoji="0" lang="fr-FR" sz="2000" b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: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 =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236296" y="4797152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endParaRPr lang="fr-FR" dirty="0"/>
          </a:p>
        </p:txBody>
      </p:sp>
      <p:cxnSp>
        <p:nvCxnSpPr>
          <p:cNvPr id="44" name="Connecteur droit 43"/>
          <p:cNvCxnSpPr/>
          <p:nvPr/>
        </p:nvCxnSpPr>
        <p:spPr>
          <a:xfrm>
            <a:off x="7236296" y="5229200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273579" y="5301208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</a:t>
            </a:r>
            <a:endParaRPr lang="fr-FR" dirty="0"/>
          </a:p>
        </p:txBody>
      </p:sp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179512" y="6169858"/>
            <a:ext cx="28937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Masse volumique</a:t>
            </a:r>
            <a:r>
              <a:rPr kumimoji="0" lang="fr-FR" sz="2000" b="0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: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987824" y="5953834"/>
            <a:ext cx="412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</a:t>
            </a:r>
            <a:endParaRPr lang="fr-FR" dirty="0"/>
          </a:p>
        </p:txBody>
      </p:sp>
      <p:cxnSp>
        <p:nvCxnSpPr>
          <p:cNvPr id="48" name="Connecteur droit 47"/>
          <p:cNvCxnSpPr/>
          <p:nvPr/>
        </p:nvCxnSpPr>
        <p:spPr>
          <a:xfrm>
            <a:off x="2987824" y="6385882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025107" y="6457890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</a:t>
            </a:r>
            <a:endParaRPr lang="fr-FR" dirty="0"/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4067944" y="6165304"/>
            <a:ext cx="12875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Donc  </a:t>
            </a:r>
            <a:r>
              <a:rPr kumimoji="0" lang="fr-FR" sz="2000" b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 =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364088" y="595383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fr-FR" dirty="0"/>
          </a:p>
        </p:txBody>
      </p:sp>
      <p:cxnSp>
        <p:nvCxnSpPr>
          <p:cNvPr id="52" name="Connecteur droit 51"/>
          <p:cNvCxnSpPr/>
          <p:nvPr/>
        </p:nvCxnSpPr>
        <p:spPr>
          <a:xfrm>
            <a:off x="5364088" y="6385882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5343496" y="6434740"/>
            <a:ext cx="332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r</a:t>
            </a:r>
            <a:endParaRPr lang="fr-FR" dirty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122" grpId="0"/>
      <p:bldP spid="27" grpId="0"/>
      <p:bldP spid="32" grpId="0"/>
      <p:bldP spid="33" grpId="0"/>
      <p:bldP spid="36" grpId="0"/>
      <p:bldP spid="37" grpId="0"/>
      <p:bldP spid="41" grpId="0"/>
      <p:bldP spid="42" grpId="0"/>
      <p:bldP spid="43" grpId="0"/>
      <p:bldP spid="45" grpId="0"/>
      <p:bldP spid="46" grpId="0"/>
      <p:bldP spid="47" grpId="0"/>
      <p:bldP spid="49" grpId="0"/>
      <p:bldP spid="50" grpId="0"/>
      <p:bldP spid="51" grpId="0"/>
      <p:bldP spid="5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4084</Words>
  <Application>Microsoft Office PowerPoint</Application>
  <PresentationFormat>Affichage à l'écran (4:3)</PresentationFormat>
  <Paragraphs>716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113</cp:revision>
  <dcterms:created xsi:type="dcterms:W3CDTF">2021-11-15T12:50:45Z</dcterms:created>
  <dcterms:modified xsi:type="dcterms:W3CDTF">2023-11-17T13:55:20Z</dcterms:modified>
</cp:coreProperties>
</file>