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8" r:id="rId4"/>
    <p:sldId id="258" r:id="rId5"/>
    <p:sldId id="259" r:id="rId6"/>
    <p:sldId id="260" r:id="rId7"/>
    <p:sldId id="261" r:id="rId8"/>
    <p:sldId id="262" r:id="rId9"/>
    <p:sldId id="30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1" r:id="rId18"/>
    <p:sldId id="302" r:id="rId19"/>
    <p:sldId id="270" r:id="rId20"/>
    <p:sldId id="271" r:id="rId21"/>
    <p:sldId id="272" r:id="rId22"/>
    <p:sldId id="273" r:id="rId23"/>
    <p:sldId id="316" r:id="rId24"/>
    <p:sldId id="274" r:id="rId25"/>
    <p:sldId id="275" r:id="rId26"/>
    <p:sldId id="276" r:id="rId27"/>
    <p:sldId id="277" r:id="rId28"/>
    <p:sldId id="278" r:id="rId29"/>
    <p:sldId id="303" r:id="rId30"/>
    <p:sldId id="279" r:id="rId31"/>
    <p:sldId id="280" r:id="rId32"/>
    <p:sldId id="304" r:id="rId33"/>
    <p:sldId id="281" r:id="rId34"/>
    <p:sldId id="282" r:id="rId35"/>
    <p:sldId id="283" r:id="rId36"/>
    <p:sldId id="284" r:id="rId37"/>
    <p:sldId id="305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308" r:id="rId47"/>
    <p:sldId id="306" r:id="rId48"/>
    <p:sldId id="309" r:id="rId49"/>
    <p:sldId id="310" r:id="rId50"/>
    <p:sldId id="311" r:id="rId51"/>
    <p:sldId id="307" r:id="rId52"/>
    <p:sldId id="312" r:id="rId53"/>
    <p:sldId id="313" r:id="rId54"/>
    <p:sldId id="314" r:id="rId55"/>
    <p:sldId id="315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2AC4C-91AB-45E7-AA0B-A1B3E9E8593F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7504" y="1508028"/>
          <a:ext cx="8928992" cy="5000311"/>
        </p:xfrm>
        <a:graphic>
          <a:graphicData uri="http://schemas.openxmlformats.org/drawingml/2006/table">
            <a:tbl>
              <a:tblPr/>
              <a:tblGrid>
                <a:gridCol w="4464496"/>
                <a:gridCol w="4464496"/>
              </a:tblGrid>
              <a:tr h="214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6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6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16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i="1">
                          <a:latin typeface="Arial"/>
                          <a:ea typeface="Arial Unicode MS"/>
                          <a:cs typeface="Times New Roman"/>
                        </a:rPr>
                        <a:t>Pression dans un fluide au repos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Forces volumiques, forces surfaciques.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Citer des exemples de forces surfaciques ou volumiques.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Résultante de forces de pression sur une surface.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b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</a:b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/>
                      </a:r>
                      <a:b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Utiliser les symétries pour déterminer la direction d’une </a:t>
                      </a:r>
                      <a:r>
                        <a:rPr lang="fr-FR" sz="12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résul-tante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de forces de pression. 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Déterminer l’expression ou la valeur de la résultante des forces de pression sur une surface plane. 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Statique des fluides dans le champ de pesanteur uniforme.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Établir la relation </a:t>
                      </a:r>
                      <a:r>
                        <a:rPr lang="fr-FR" sz="1200">
                          <a:latin typeface="Arial"/>
                          <a:ea typeface="Arial Unicode MS"/>
                          <a:cs typeface="Times New Roman"/>
                        </a:rPr>
                        <a:t>dP/dz = ±ρg.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Poussée d’Archimède.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Expliquer l’origine de la poussée d’Archimède et démontrer son 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expression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0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i="1" dirty="0">
                          <a:latin typeface="Arial"/>
                          <a:ea typeface="Arial Unicode MS"/>
                          <a:cs typeface="Times New Roman"/>
                        </a:rPr>
                        <a:t>Équilibre hydrostatique dans le champ de pesanteur terrestre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Modèle de l’atmosphère isotherme. Échelle de hauteur </a:t>
                      </a:r>
                      <a:r>
                        <a:rPr lang="fr-FR" sz="12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carac-téristique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de variation de la pression.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Établir l’expression de la pression en fonction de l’altitude dans le cas de l’atmosphère isotherme dans le modèle du gaz parfait.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Citer la valeur de la pression atmosphérique moyenne au niveau de la mer.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Stratification verticale des océans.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Établir l’expression de la pression avec la profondeur dans le cas d’un fluide incompressible.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Flottabilité.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Interpréter la flottabilité d’une particule de fluide à l’aide des projections verticales du poids et de la poussée d’Archimède.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Identifier quelques phénomènes physiques favorables ou défavorables aux mouvements verticaux de convection dans l’atmosphère ou les océans terrestres. 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Construire, par analyse dimensionnelle, les temps </a:t>
                      </a:r>
                      <a:r>
                        <a:rPr lang="fr-FR" sz="12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caractéris-tiques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associés à ces phénomènes et les comparer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0" y="192995"/>
            <a:ext cx="9144000" cy="1075765"/>
            <a:chOff x="0" y="192995"/>
            <a:chExt cx="9144000" cy="1075765"/>
          </a:xfrm>
        </p:grpSpPr>
        <p:grpSp>
          <p:nvGrpSpPr>
            <p:cNvPr id="6" name="Groupe 5"/>
            <p:cNvGrpSpPr/>
            <p:nvPr/>
          </p:nvGrpSpPr>
          <p:grpSpPr>
            <a:xfrm>
              <a:off x="0" y="192995"/>
              <a:ext cx="9144000" cy="1075765"/>
              <a:chOff x="0" y="192995"/>
              <a:chExt cx="9144000" cy="107576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4020" t="31080" r="1721" b="55480"/>
              <a:stretch>
                <a:fillRect/>
              </a:stretch>
            </p:blipFill>
            <p:spPr bwMode="auto">
              <a:xfrm>
                <a:off x="0" y="192995"/>
                <a:ext cx="9144000" cy="1075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627784" y="332656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2567351" y="249073"/>
              <a:ext cx="60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Bookman Old Style" pitchFamily="18" charset="0"/>
                </a:rPr>
                <a:t>11</a:t>
              </a:r>
              <a:endParaRPr lang="fr-FR" sz="2400" b="1" dirty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93096"/>
            <a:ext cx="2667372" cy="5787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187624" y="4941168"/>
            <a:ext cx="630019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surface horizontale supérieure.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187624" y="5301208"/>
            <a:ext cx="3707904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187624" y="5661248"/>
            <a:ext cx="4388346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vers l’extérieur (vers le haut)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187624" y="6021288"/>
            <a:ext cx="810039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F(pressante) = P.a²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0,100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5,00.10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N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548680"/>
            <a:ext cx="418710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0" y="357624"/>
            <a:ext cx="57241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Une boite métallique de forme cubique et d’arête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= 10,0 cm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contient un gaz 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 = 5,00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Indiquer les caractéristiques de la force pressante exercée par ce gaz sur la face horizontale supérieure de ce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6707929" y="1052737"/>
            <a:ext cx="672408" cy="144015"/>
          </a:xfrm>
          <a:custGeom>
            <a:avLst/>
            <a:gdLst>
              <a:gd name="connsiteX0" fmla="*/ 0 w 10000"/>
              <a:gd name="connsiteY0" fmla="*/ 10799 h 11088"/>
              <a:gd name="connsiteX1" fmla="*/ 2798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10000"/>
              <a:gd name="connsiteY0" fmla="*/ 10799 h 11088"/>
              <a:gd name="connsiteX1" fmla="*/ 4196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9033"/>
              <a:gd name="connsiteY0" fmla="*/ 10799 h 11088"/>
              <a:gd name="connsiteX1" fmla="*/ 4196 w 9033"/>
              <a:gd name="connsiteY1" fmla="*/ 0 h 11088"/>
              <a:gd name="connsiteX2" fmla="*/ 9033 w 9033"/>
              <a:gd name="connsiteY2" fmla="*/ 0 h 11088"/>
              <a:gd name="connsiteX3" fmla="*/ 6760 w 9033"/>
              <a:gd name="connsiteY3" fmla="*/ 11088 h 11088"/>
              <a:gd name="connsiteX4" fmla="*/ 0 w 9033"/>
              <a:gd name="connsiteY4" fmla="*/ 10799 h 11088"/>
              <a:gd name="connsiteX0" fmla="*/ 0 w 10000"/>
              <a:gd name="connsiteY0" fmla="*/ 9739 h 10000"/>
              <a:gd name="connsiteX1" fmla="*/ 4645 w 10000"/>
              <a:gd name="connsiteY1" fmla="*/ 0 h 10000"/>
              <a:gd name="connsiteX2" fmla="*/ 10000 w 10000"/>
              <a:gd name="connsiteY2" fmla="*/ 0 h 10000"/>
              <a:gd name="connsiteX3" fmla="*/ 5716 w 10000"/>
              <a:gd name="connsiteY3" fmla="*/ 10000 h 10000"/>
              <a:gd name="connsiteX4" fmla="*/ 0 w 10000"/>
              <a:gd name="connsiteY4" fmla="*/ 97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739"/>
                </a:moveTo>
                <a:lnTo>
                  <a:pt x="4645" y="0"/>
                </a:lnTo>
                <a:lnTo>
                  <a:pt x="10000" y="0"/>
                </a:lnTo>
                <a:lnTo>
                  <a:pt x="5716" y="10000"/>
                </a:lnTo>
                <a:lnTo>
                  <a:pt x="0" y="973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67870" b="46241"/>
          <a:stretch>
            <a:fillRect/>
          </a:stretch>
        </p:blipFill>
        <p:spPr bwMode="auto">
          <a:xfrm>
            <a:off x="0" y="1988840"/>
            <a:ext cx="2736304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4" cstate="print"/>
          <a:srcRect l="32401" t="44519" r="48127" b="46656"/>
          <a:stretch>
            <a:fillRect/>
          </a:stretch>
        </p:blipFill>
        <p:spPr bwMode="auto">
          <a:xfrm>
            <a:off x="2771800" y="1988840"/>
            <a:ext cx="1944216" cy="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AutoShape 19"/>
          <p:cNvCxnSpPr>
            <a:cxnSpLocks noChangeShapeType="1"/>
          </p:cNvCxnSpPr>
          <p:nvPr/>
        </p:nvCxnSpPr>
        <p:spPr bwMode="auto">
          <a:xfrm flipV="1">
            <a:off x="7452320" y="332658"/>
            <a:ext cx="0" cy="936102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5" cstate="print"/>
          <a:srcRect l="5670" t="49559" r="83935" b="39521"/>
          <a:stretch>
            <a:fillRect/>
          </a:stretch>
        </p:blipFill>
        <p:spPr bwMode="auto">
          <a:xfrm>
            <a:off x="7596336" y="332656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395536" y="2564904"/>
            <a:ext cx="514806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la même en tout point de la face du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H="1" flipV="1">
            <a:off x="6156176" y="908720"/>
            <a:ext cx="86409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3563888" y="-27384"/>
            <a:ext cx="316835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 flipV="1">
            <a:off x="5724128" y="332656"/>
            <a:ext cx="432048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0" y="3284984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8"/>
          <p:cNvPicPr>
            <a:picLocks noChangeAspect="1" noChangeArrowheads="1"/>
          </p:cNvPicPr>
          <p:nvPr/>
        </p:nvPicPr>
        <p:blipFill>
          <a:blip r:embed="rId4" cstate="print"/>
          <a:srcRect l="42498" t="44519" r="48127" b="46507"/>
          <a:stretch>
            <a:fillRect/>
          </a:stretch>
        </p:blipFill>
        <p:spPr bwMode="auto">
          <a:xfrm>
            <a:off x="2123728" y="3296559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>
          <a:blip r:embed="rId4" cstate="print"/>
          <a:srcRect l="38892" t="44519" r="57502" b="45225"/>
          <a:stretch>
            <a:fillRect/>
          </a:stretch>
        </p:blipFill>
        <p:spPr bwMode="auto">
          <a:xfrm>
            <a:off x="1331640" y="3284984"/>
            <a:ext cx="3600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4" cstate="print"/>
          <a:srcRect l="35923" t="44519" r="61192" b="46656"/>
          <a:stretch>
            <a:fillRect/>
          </a:stretch>
        </p:blipFill>
        <p:spPr bwMode="auto">
          <a:xfrm>
            <a:off x="1763688" y="3284984"/>
            <a:ext cx="288032" cy="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à coins arrondis 41"/>
          <p:cNvSpPr/>
          <p:nvPr/>
        </p:nvSpPr>
        <p:spPr>
          <a:xfrm>
            <a:off x="1763688" y="3284984"/>
            <a:ext cx="792088" cy="50405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/>
          <p:cNvSpPr/>
          <p:nvPr/>
        </p:nvSpPr>
        <p:spPr>
          <a:xfrm>
            <a:off x="2152891" y="3784921"/>
            <a:ext cx="671332" cy="260430"/>
          </a:xfrm>
          <a:custGeom>
            <a:avLst/>
            <a:gdLst>
              <a:gd name="connsiteX0" fmla="*/ 0 w 671332"/>
              <a:gd name="connsiteY0" fmla="*/ 0 h 260430"/>
              <a:gd name="connsiteX1" fmla="*/ 127322 w 671332"/>
              <a:gd name="connsiteY1" fmla="*/ 219919 h 260430"/>
              <a:gd name="connsiteX2" fmla="*/ 671332 w 671332"/>
              <a:gd name="connsiteY2" fmla="*/ 243068 h 2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332" h="260430">
                <a:moveTo>
                  <a:pt x="0" y="0"/>
                </a:moveTo>
                <a:cubicBezTo>
                  <a:pt x="7716" y="89704"/>
                  <a:pt x="15433" y="179408"/>
                  <a:pt x="127322" y="219919"/>
                </a:cubicBezTo>
                <a:cubicBezTo>
                  <a:pt x="239211" y="260430"/>
                  <a:pt x="455271" y="251749"/>
                  <a:pt x="671332" y="243068"/>
                </a:cubicBezTo>
              </a:path>
            </a:pathLst>
          </a:cu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2809083" y="3835340"/>
            <a:ext cx="630019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Somme des surfaces élémentaires = aire de la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4" grpId="0"/>
      <p:bldP spid="37895" grpId="0"/>
      <p:bldP spid="37896" grpId="0"/>
      <p:bldP spid="42" grpId="0" animBg="1"/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1184" y="1844824"/>
            <a:ext cx="50228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2667372" cy="5787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43808" y="0"/>
            <a:ext cx="630019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surface horizontale supérieure.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43808" y="325413"/>
            <a:ext cx="3707904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43808" y="685453"/>
            <a:ext cx="4388346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vers l’extérieur (vers le haut)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43808" y="1052736"/>
            <a:ext cx="5832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F(pressante) = P.a²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0,100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4" name="Groupe 33"/>
          <p:cNvGrpSpPr/>
          <p:nvPr/>
        </p:nvGrpSpPr>
        <p:grpSpPr>
          <a:xfrm>
            <a:off x="0" y="1752491"/>
            <a:ext cx="4788024" cy="2739211"/>
            <a:chOff x="0" y="1752491"/>
            <a:chExt cx="4788024" cy="2739211"/>
          </a:xfrm>
        </p:grpSpPr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0" y="1752491"/>
              <a:ext cx="4788024" cy="2739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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Application 2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 :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Indiquer les </a:t>
              </a:r>
              <a:r>
                <a:rPr kumimoji="0" lang="fr-FR" sz="2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caractéris-tiques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de la force pressante exercée par l’eau d’une piscine de profondeur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h = 4,00 m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sur la paroi verticale de celle-ci d’une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Largeur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L = 10,00 m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5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Donnée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 : la pression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P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dans l’eau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dépend de l’altitude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« z »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selon la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relation :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971600" y="3908548"/>
              <a:ext cx="249138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P(z) = P</a:t>
              </a:r>
              <a:r>
                <a:rPr kumimoji="0" lang="fr-FR" sz="2000" b="1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– </a:t>
              </a:r>
              <a:r>
                <a:rPr kumimoji="0" lang="fr-FR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r</a:t>
              </a:r>
              <a:r>
                <a:rPr kumimoji="0" lang="fr-FR" sz="2000" b="1" i="0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eau</a:t>
              </a:r>
              <a:r>
                <a:rPr kumimoji="0" lang="fr-FR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.g.z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6" name="AutoShape 19"/>
          <p:cNvCxnSpPr>
            <a:cxnSpLocks noChangeShapeType="1"/>
          </p:cNvCxnSpPr>
          <p:nvPr/>
        </p:nvCxnSpPr>
        <p:spPr bwMode="auto">
          <a:xfrm>
            <a:off x="6948264" y="3933056"/>
            <a:ext cx="1224136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0" t="49559" r="83935" b="39521"/>
          <a:stretch>
            <a:fillRect/>
          </a:stretch>
        </p:blipFill>
        <p:spPr bwMode="auto">
          <a:xfrm>
            <a:off x="7380312" y="3284984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/>
          <a:srcRect l="4725" t="44519" r="67870" b="46241"/>
          <a:stretch>
            <a:fillRect/>
          </a:stretch>
        </p:blipFill>
        <p:spPr bwMode="auto">
          <a:xfrm>
            <a:off x="107504" y="5229200"/>
            <a:ext cx="2736304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5" cstate="print"/>
          <a:srcRect l="32401" t="44519" r="52454" b="46507"/>
          <a:stretch>
            <a:fillRect/>
          </a:stretch>
        </p:blipFill>
        <p:spPr bwMode="auto">
          <a:xfrm>
            <a:off x="2843808" y="5229200"/>
            <a:ext cx="15121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076056" y="5301208"/>
            <a:ext cx="2537445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L × dz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0" y="4293096"/>
            <a:ext cx="492634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avec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1,00.10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 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;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1000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kg.m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3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g = 9,80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m.s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" name="Forme libre 24"/>
          <p:cNvSpPr/>
          <p:nvPr/>
        </p:nvSpPr>
        <p:spPr>
          <a:xfrm>
            <a:off x="6450806" y="2847499"/>
            <a:ext cx="862013" cy="609600"/>
          </a:xfrm>
          <a:custGeom>
            <a:avLst/>
            <a:gdLst>
              <a:gd name="connsiteX0" fmla="*/ 0 w 862013"/>
              <a:gd name="connsiteY0" fmla="*/ 428625 h 609600"/>
              <a:gd name="connsiteX1" fmla="*/ 0 w 862013"/>
              <a:gd name="connsiteY1" fmla="*/ 609600 h 609600"/>
              <a:gd name="connsiteX2" fmla="*/ 857250 w 862013"/>
              <a:gd name="connsiteY2" fmla="*/ 183356 h 609600"/>
              <a:gd name="connsiteX3" fmla="*/ 862013 w 862013"/>
              <a:gd name="connsiteY3" fmla="*/ 0 h 609600"/>
              <a:gd name="connsiteX4" fmla="*/ 0 w 862013"/>
              <a:gd name="connsiteY4" fmla="*/ 428625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3" h="609600">
                <a:moveTo>
                  <a:pt x="0" y="428625"/>
                </a:moveTo>
                <a:lnTo>
                  <a:pt x="0" y="609600"/>
                </a:lnTo>
                <a:lnTo>
                  <a:pt x="857250" y="183356"/>
                </a:lnTo>
                <a:lnTo>
                  <a:pt x="862013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/>
          <p:cNvCxnSpPr/>
          <p:nvPr/>
        </p:nvCxnSpPr>
        <p:spPr>
          <a:xfrm flipH="1" flipV="1">
            <a:off x="6660232" y="2492896"/>
            <a:ext cx="360040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652120" y="2132856"/>
            <a:ext cx="316835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5540238" y="1331938"/>
            <a:ext cx="1863824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5,00.10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N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539552" y="5877272"/>
            <a:ext cx="8424936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Mais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dépend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il faut passer par un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calcul avec intégrale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6" cstate="print"/>
          <a:srcRect l="96418"/>
          <a:stretch>
            <a:fillRect/>
          </a:stretch>
        </p:blipFill>
        <p:spPr bwMode="auto">
          <a:xfrm>
            <a:off x="4344401" y="5001601"/>
            <a:ext cx="224408" cy="9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 animBg="1"/>
      <p:bldP spid="29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/>
          <p:cNvGrpSpPr/>
          <p:nvPr/>
        </p:nvGrpSpPr>
        <p:grpSpPr>
          <a:xfrm flipH="1">
            <a:off x="4283968" y="5666581"/>
            <a:ext cx="270123" cy="1124744"/>
            <a:chOff x="2123728" y="5733256"/>
            <a:chExt cx="288032" cy="1124744"/>
          </a:xfrm>
        </p:grpSpPr>
        <p:sp>
          <p:nvSpPr>
            <p:cNvPr id="43" name="Rectangle 42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2133253" y="5685631"/>
            <a:ext cx="288032" cy="1124744"/>
            <a:chOff x="2123728" y="5733256"/>
            <a:chExt cx="288032" cy="1124744"/>
          </a:xfrm>
        </p:grpSpPr>
        <p:sp>
          <p:nvSpPr>
            <p:cNvPr id="39" name="Rectangle 38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-1676"/>
            <a:ext cx="47880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Indiquer les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caractéris-tiques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force pressante exercée par l’eau d’une piscine de profondeur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 = 4,00 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 sur la paroi verticale de celle-ci d’une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Largeur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 = 10,00 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Donnée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la pression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dans l’eau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dépend de l’altitude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« z »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selon la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relation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971600" y="2014548"/>
            <a:ext cx="24913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P(z) = 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.g.z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 cstate="print"/>
          <a:srcRect l="4725" t="44519" r="67870" b="46241"/>
          <a:stretch>
            <a:fillRect/>
          </a:stretch>
        </p:blipFill>
        <p:spPr bwMode="auto">
          <a:xfrm>
            <a:off x="107504" y="3382700"/>
            <a:ext cx="2736304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 cstate="print"/>
          <a:srcRect l="32401" t="44519" r="52454" b="46964"/>
          <a:stretch>
            <a:fillRect/>
          </a:stretch>
        </p:blipFill>
        <p:spPr bwMode="auto">
          <a:xfrm>
            <a:off x="2843808" y="3382700"/>
            <a:ext cx="1512168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446596"/>
            <a:ext cx="492634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avec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1,00.10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 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;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1000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kg.m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3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g = 9,80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m.s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2" cstate="print"/>
          <a:srcRect l="4725" t="44519" r="82659" b="46241"/>
          <a:stretch>
            <a:fillRect/>
          </a:stretch>
        </p:blipFill>
        <p:spPr bwMode="auto">
          <a:xfrm>
            <a:off x="179512" y="4797152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066928" y="4778158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dz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8855" b="25876"/>
          <a:stretch>
            <a:fillRect/>
          </a:stretch>
        </p:blipFill>
        <p:spPr bwMode="auto">
          <a:xfrm>
            <a:off x="5364088" y="4797152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l="96418"/>
          <a:stretch>
            <a:fillRect/>
          </a:stretch>
        </p:blipFill>
        <p:spPr bwMode="auto">
          <a:xfrm>
            <a:off x="4358534" y="3184710"/>
            <a:ext cx="224408" cy="9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95536" y="4005064"/>
            <a:ext cx="8424936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Mais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dépend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il faut passer par un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calcul avec intégrale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/>
          <a:srcRect l="23921" t="28530" r="72290" b="21733"/>
          <a:stretch>
            <a:fillRect/>
          </a:stretch>
        </p:blipFill>
        <p:spPr bwMode="auto">
          <a:xfrm>
            <a:off x="1547664" y="4581128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823105" y="4801308"/>
            <a:ext cx="2880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.g.z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fr-FR" sz="2400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×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676604" y="4307048"/>
            <a:ext cx="8635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 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331640" y="5282158"/>
            <a:ext cx="11432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2" cstate="print"/>
          <a:srcRect l="4725" t="44519" r="82659" b="46241"/>
          <a:stretch>
            <a:fillRect/>
          </a:stretch>
        </p:blipFill>
        <p:spPr bwMode="auto">
          <a:xfrm>
            <a:off x="179512" y="5920814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547664" y="5949280"/>
            <a:ext cx="63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2400" dirty="0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152303" y="5904656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.z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2611" y="6245646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2</a:t>
            </a:r>
            <a:endParaRPr lang="fr-FR" b="1" dirty="0"/>
          </a:p>
        </p:txBody>
      </p:sp>
      <p:sp>
        <p:nvSpPr>
          <p:cNvPr id="30" name="Rectangle 29"/>
          <p:cNvSpPr/>
          <p:nvPr/>
        </p:nvSpPr>
        <p:spPr>
          <a:xfrm>
            <a:off x="4019178" y="5765973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z</a:t>
            </a:r>
            <a:r>
              <a:rPr lang="fr-FR" sz="2400" b="1" baseline="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fr-FR" b="1" dirty="0"/>
          </a:p>
        </p:txBody>
      </p:sp>
      <p:cxnSp>
        <p:nvCxnSpPr>
          <p:cNvPr id="32" name="Connecteur droit 31"/>
          <p:cNvCxnSpPr/>
          <p:nvPr/>
        </p:nvCxnSpPr>
        <p:spPr>
          <a:xfrm>
            <a:off x="4034036" y="6226596"/>
            <a:ext cx="4320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595242" y="5641007"/>
            <a:ext cx="43738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4528567" y="6453336"/>
            <a:ext cx="6329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16599" y="5976664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8855" b="25876"/>
          <a:stretch>
            <a:fillRect/>
          </a:stretch>
        </p:blipFill>
        <p:spPr bwMode="auto">
          <a:xfrm>
            <a:off x="5176639" y="5976664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1184" y="44624"/>
            <a:ext cx="50228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AutoShape 19"/>
          <p:cNvCxnSpPr>
            <a:cxnSpLocks noChangeShapeType="1"/>
          </p:cNvCxnSpPr>
          <p:nvPr/>
        </p:nvCxnSpPr>
        <p:spPr bwMode="auto">
          <a:xfrm>
            <a:off x="6948264" y="2132856"/>
            <a:ext cx="1224136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47" name="Picture 2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0" t="49559" r="83935" b="39521"/>
          <a:stretch>
            <a:fillRect/>
          </a:stretch>
        </p:blipFill>
        <p:spPr bwMode="auto">
          <a:xfrm>
            <a:off x="7380312" y="1484784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Forme libre 47"/>
          <p:cNvSpPr/>
          <p:nvPr/>
        </p:nvSpPr>
        <p:spPr>
          <a:xfrm>
            <a:off x="6450806" y="1047299"/>
            <a:ext cx="862013" cy="609600"/>
          </a:xfrm>
          <a:custGeom>
            <a:avLst/>
            <a:gdLst>
              <a:gd name="connsiteX0" fmla="*/ 0 w 862013"/>
              <a:gd name="connsiteY0" fmla="*/ 428625 h 609600"/>
              <a:gd name="connsiteX1" fmla="*/ 0 w 862013"/>
              <a:gd name="connsiteY1" fmla="*/ 609600 h 609600"/>
              <a:gd name="connsiteX2" fmla="*/ 857250 w 862013"/>
              <a:gd name="connsiteY2" fmla="*/ 183356 h 609600"/>
              <a:gd name="connsiteX3" fmla="*/ 862013 w 862013"/>
              <a:gd name="connsiteY3" fmla="*/ 0 h 609600"/>
              <a:gd name="connsiteX4" fmla="*/ 0 w 862013"/>
              <a:gd name="connsiteY4" fmla="*/ 428625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3" h="609600">
                <a:moveTo>
                  <a:pt x="0" y="428625"/>
                </a:moveTo>
                <a:lnTo>
                  <a:pt x="0" y="609600"/>
                </a:lnTo>
                <a:lnTo>
                  <a:pt x="857250" y="183356"/>
                </a:lnTo>
                <a:lnTo>
                  <a:pt x="862013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/>
          <p:cNvCxnSpPr/>
          <p:nvPr/>
        </p:nvCxnSpPr>
        <p:spPr>
          <a:xfrm flipH="1" flipV="1">
            <a:off x="6660232" y="692696"/>
            <a:ext cx="360040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5652120" y="332656"/>
            <a:ext cx="316835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4986883" y="3471144"/>
            <a:ext cx="2537445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L × dz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23" grpId="0"/>
      <p:bldP spid="25" grpId="0"/>
      <p:bldP spid="27" grpId="0"/>
      <p:bldP spid="28" grpId="0"/>
      <p:bldP spid="29" grpId="0"/>
      <p:bldP spid="30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4149080"/>
            <a:ext cx="55435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paroi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4509120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horizontale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4941168"/>
            <a:ext cx="583264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l’eau vers le mur (vers la droite)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5437981"/>
            <a:ext cx="12596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43608" y="6014045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4,73.10 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8344" y="2780928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827584" y="3356992"/>
            <a:ext cx="6480720" cy="745570"/>
            <a:chOff x="827584" y="3356992"/>
            <a:chExt cx="6480720" cy="745570"/>
          </a:xfrm>
        </p:grpSpPr>
        <p:pic>
          <p:nvPicPr>
            <p:cNvPr id="348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1812" t="36119" r="34796" b="52961"/>
            <a:stretch>
              <a:fillRect/>
            </a:stretch>
          </p:blipFill>
          <p:spPr bwMode="auto">
            <a:xfrm>
              <a:off x="827584" y="3356992"/>
              <a:ext cx="6480720" cy="74557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8" name="Connecteur droit 17"/>
            <p:cNvCxnSpPr/>
            <p:nvPr/>
          </p:nvCxnSpPr>
          <p:spPr>
            <a:xfrm flipV="1">
              <a:off x="4704441" y="3670732"/>
              <a:ext cx="0" cy="2160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>
            <a:off x="1115615" y="5365973"/>
            <a:ext cx="7913577" cy="648072"/>
            <a:chOff x="1115615" y="5221957"/>
            <a:chExt cx="7913577" cy="648072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8660" t="66880" r="4796" b="20520"/>
            <a:stretch>
              <a:fillRect/>
            </a:stretch>
          </p:blipFill>
          <p:spPr bwMode="auto">
            <a:xfrm>
              <a:off x="1115615" y="5221957"/>
              <a:ext cx="7913577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6108551" y="5426174"/>
              <a:ext cx="0" cy="21602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 flipH="1">
            <a:off x="4283968" y="1332149"/>
            <a:ext cx="270123" cy="1124744"/>
            <a:chOff x="2123728" y="5733256"/>
            <a:chExt cx="288032" cy="1124744"/>
          </a:xfrm>
        </p:grpSpPr>
        <p:sp>
          <p:nvSpPr>
            <p:cNvPr id="20" name="Rectangle 19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133253" y="1351199"/>
            <a:ext cx="288032" cy="1124744"/>
            <a:chOff x="2123728" y="5733256"/>
            <a:chExt cx="288032" cy="1124744"/>
          </a:xfrm>
        </p:grpSpPr>
        <p:sp>
          <p:nvSpPr>
            <p:cNvPr id="24" name="Rectangle 23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179512" y="462720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4066928" y="443726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dz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8855" b="25876"/>
          <a:stretch>
            <a:fillRect/>
          </a:stretch>
        </p:blipFill>
        <p:spPr bwMode="auto">
          <a:xfrm>
            <a:off x="5364088" y="462720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1547664" y="246696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1823105" y="466876"/>
            <a:ext cx="2880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.g.z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fr-FR" sz="2400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×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676604" y="-27384"/>
            <a:ext cx="8635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 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331640" y="947726"/>
            <a:ext cx="11432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179512" y="1586382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547664" y="1614848"/>
            <a:ext cx="63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2400" dirty="0"/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2152303" y="1570224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.z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62611" y="191121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2</a:t>
            </a:r>
            <a:endParaRPr lang="fr-FR" b="1" dirty="0"/>
          </a:p>
        </p:txBody>
      </p:sp>
      <p:sp>
        <p:nvSpPr>
          <p:cNvPr id="37" name="Rectangle 36"/>
          <p:cNvSpPr/>
          <p:nvPr/>
        </p:nvSpPr>
        <p:spPr>
          <a:xfrm>
            <a:off x="4019178" y="1431541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z</a:t>
            </a:r>
            <a:r>
              <a:rPr lang="fr-FR" sz="2400" b="1" baseline="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fr-FR" b="1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4034036" y="1892164"/>
            <a:ext cx="4320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595242" y="1306575"/>
            <a:ext cx="43738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528567" y="2118904"/>
            <a:ext cx="6329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16599" y="1642232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8855" b="25876"/>
          <a:stretch>
            <a:fillRect/>
          </a:stretch>
        </p:blipFill>
        <p:spPr bwMode="auto">
          <a:xfrm>
            <a:off x="5176639" y="1642232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179512" y="2564904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1547664" y="2593370"/>
            <a:ext cx="63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2400" dirty="0"/>
          </a:p>
        </p:txBody>
      </p:sp>
      <p:sp>
        <p:nvSpPr>
          <p:cNvPr id="45" name="Rectangle 44"/>
          <p:cNvSpPr/>
          <p:nvPr/>
        </p:nvSpPr>
        <p:spPr>
          <a:xfrm>
            <a:off x="6300192" y="263691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2123728" y="2445271"/>
            <a:ext cx="5400600" cy="667602"/>
            <a:chOff x="2123728" y="2445271"/>
            <a:chExt cx="5400600" cy="667602"/>
          </a:xfrm>
        </p:grpSpPr>
        <p:grpSp>
          <p:nvGrpSpPr>
            <p:cNvPr id="46" name="Groupe 45"/>
            <p:cNvGrpSpPr/>
            <p:nvPr/>
          </p:nvGrpSpPr>
          <p:grpSpPr>
            <a:xfrm>
              <a:off x="2123728" y="2445271"/>
              <a:ext cx="5400600" cy="667602"/>
              <a:chOff x="2123728" y="2445271"/>
              <a:chExt cx="5400600" cy="667602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2196" t="36959" r="18259" b="52121"/>
              <a:stretch>
                <a:fillRect/>
              </a:stretch>
            </p:blipFill>
            <p:spPr bwMode="auto">
              <a:xfrm>
                <a:off x="2123728" y="2445271"/>
                <a:ext cx="5400600" cy="667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7" name="Connecteur droit 16"/>
              <p:cNvCxnSpPr/>
              <p:nvPr/>
            </p:nvCxnSpPr>
            <p:spPr>
              <a:xfrm>
                <a:off x="6300192" y="2799978"/>
                <a:ext cx="216024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/>
            <p:cNvGrpSpPr/>
            <p:nvPr/>
          </p:nvGrpSpPr>
          <p:grpSpPr>
            <a:xfrm>
              <a:off x="6228184" y="2564904"/>
              <a:ext cx="360040" cy="432048"/>
              <a:chOff x="6228184" y="2564904"/>
              <a:chExt cx="360040" cy="43204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228184" y="2564904"/>
                <a:ext cx="360040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9" name="Connecteur droit 48"/>
              <p:cNvCxnSpPr/>
              <p:nvPr/>
            </p:nvCxnSpPr>
            <p:spPr>
              <a:xfrm>
                <a:off x="6362675" y="2799978"/>
                <a:ext cx="144016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/>
      <p:bldP spid="34820" grpId="0"/>
      <p:bldP spid="12" grpId="0"/>
      <p:bldP spid="14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11812" t="36119" r="34796" b="52961"/>
          <a:stretch>
            <a:fillRect/>
          </a:stretch>
        </p:blipFill>
        <p:spPr bwMode="auto">
          <a:xfrm>
            <a:off x="827584" y="44624"/>
            <a:ext cx="6480720" cy="7455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836712"/>
            <a:ext cx="55435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paroi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96752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horizontale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1352" y="1196752"/>
            <a:ext cx="583264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l’eau vers le mur (vers la droite)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8660" t="66880" r="4796" b="20520"/>
          <a:stretch>
            <a:fillRect/>
          </a:stretch>
        </p:blipFill>
        <p:spPr bwMode="auto">
          <a:xfrm>
            <a:off x="1115615" y="1549549"/>
            <a:ext cx="791357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43608" y="2053605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4,73.10 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35496" y="2852936"/>
            <a:ext cx="8586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 smtClean="0">
                <a:latin typeface="Bookman Old Style" pitchFamily="18" charset="0"/>
              </a:rPr>
              <a:t>II- Relation fondamentale de la statique des fluides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0160" y="3356992"/>
            <a:ext cx="46907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Etablissement de la relation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641" y="3501008"/>
            <a:ext cx="29248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44016" y="3789040"/>
            <a:ext cx="61206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particule fluide </a:t>
            </a:r>
            <a:r>
              <a:rPr kumimoji="0" 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mésoscopique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de masse volumique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  <a:sym typeface="Wingdings 2" pitchFamily="18" charset="2"/>
              </a:rPr>
              <a:t>r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forme parallélépipédique de côtés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dx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dy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volume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dV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= dx.dy.dz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de masse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dm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au repos dans le champ de pesanteur uniforme. 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44016" y="5283205"/>
            <a:ext cx="49685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Référentiel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terrestre, supposé galiléen.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b="1" dirty="0" smtClean="0"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Bilan des forces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1760" y="5805264"/>
            <a:ext cx="3563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Poids de la particule fluide : 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99" t="56800" r="23456" b="34800"/>
          <a:stretch>
            <a:fillRect/>
          </a:stretch>
        </p:blipFill>
        <p:spPr bwMode="auto">
          <a:xfrm>
            <a:off x="5868144" y="5661248"/>
            <a:ext cx="2376264" cy="56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AutoShape 19"/>
          <p:cNvCxnSpPr>
            <a:cxnSpLocks noChangeShapeType="1"/>
          </p:cNvCxnSpPr>
          <p:nvPr/>
        </p:nvCxnSpPr>
        <p:spPr bwMode="auto">
          <a:xfrm>
            <a:off x="8172400" y="4293096"/>
            <a:ext cx="0" cy="1368152"/>
          </a:xfrm>
          <a:prstGeom prst="straightConnector1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</p:spPr>
      </p:cxn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34440" r="28654" b="57160"/>
          <a:stretch>
            <a:fillRect/>
          </a:stretch>
        </p:blipFill>
        <p:spPr bwMode="auto">
          <a:xfrm>
            <a:off x="7452320" y="5157192"/>
            <a:ext cx="55446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2411760" y="6165304"/>
            <a:ext cx="4176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Force pressante sur chaque face</a:t>
            </a:r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4704441" y="332656"/>
            <a:ext cx="0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6118893" y="1784391"/>
            <a:ext cx="0" cy="14401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1749" grpId="0"/>
      <p:bldP spid="31750" grpId="0"/>
      <p:bldP spid="17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0" y="-27384"/>
            <a:ext cx="46907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Etablissement de la relation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137" y="0"/>
            <a:ext cx="29248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32656"/>
            <a:ext cx="61206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particule fluide </a:t>
            </a:r>
            <a:r>
              <a:rPr kumimoji="0" 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mésoscopique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de masse volumique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  <a:sym typeface="Wingdings 2" pitchFamily="18" charset="2"/>
              </a:rPr>
              <a:t>r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forme parallélépipédique de côtés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dx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dy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volume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dV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= dx.dy.dz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de masse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dm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au repos dans le champ de pesanteur uniforme. 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700808"/>
            <a:ext cx="496855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Référentiel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terrestre, supposé galiléen.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050" b="1" dirty="0" smtClean="0"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Bilan des forces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2204864"/>
            <a:ext cx="3563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Poids de la PF : 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99" t="56800" r="23456" b="34800"/>
          <a:stretch>
            <a:fillRect/>
          </a:stretch>
        </p:blipFill>
        <p:spPr bwMode="auto">
          <a:xfrm>
            <a:off x="4067944" y="2060848"/>
            <a:ext cx="2376264" cy="56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AutoShape 19"/>
          <p:cNvCxnSpPr>
            <a:cxnSpLocks noChangeShapeType="1"/>
          </p:cNvCxnSpPr>
          <p:nvPr/>
        </p:nvCxnSpPr>
        <p:spPr bwMode="auto">
          <a:xfrm>
            <a:off x="8100392" y="836712"/>
            <a:ext cx="0" cy="1368152"/>
          </a:xfrm>
          <a:prstGeom prst="straightConnector1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</p:spPr>
      </p:cxn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34440" r="28654" b="57160"/>
          <a:stretch>
            <a:fillRect/>
          </a:stretch>
        </p:blipFill>
        <p:spPr bwMode="auto">
          <a:xfrm>
            <a:off x="7452320" y="1772816"/>
            <a:ext cx="55446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23728" y="2566065"/>
            <a:ext cx="4176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Force pressante sur chaque face :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 l="3307" t="31920" r="3611" b="19361"/>
          <a:stretch>
            <a:fillRect/>
          </a:stretch>
        </p:blipFill>
        <p:spPr bwMode="auto">
          <a:xfrm>
            <a:off x="0" y="2996952"/>
            <a:ext cx="9144000" cy="269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 l="2362" t="59361" r="52751" b="31961"/>
          <a:stretch>
            <a:fillRect/>
          </a:stretch>
        </p:blipFill>
        <p:spPr bwMode="auto">
          <a:xfrm>
            <a:off x="31582" y="6309320"/>
            <a:ext cx="4406634" cy="4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50974" t="49559" r="2955" b="41508"/>
          <a:stretch>
            <a:fillRect/>
          </a:stretch>
        </p:blipFill>
        <p:spPr bwMode="auto">
          <a:xfrm>
            <a:off x="4621076" y="5744034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362" t="48719" r="52751" b="42095"/>
          <a:stretch>
            <a:fillRect/>
          </a:stretch>
        </p:blipFill>
        <p:spPr bwMode="auto">
          <a:xfrm>
            <a:off x="46300" y="5724239"/>
            <a:ext cx="4406634" cy="50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50974" t="59644" r="2955" b="31961"/>
          <a:stretch>
            <a:fillRect/>
          </a:stretch>
        </p:blipFill>
        <p:spPr bwMode="auto">
          <a:xfrm>
            <a:off x="4600266" y="6295187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20810" y="268321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59644" r="2955" b="31961"/>
          <a:stretch>
            <a:fillRect/>
          </a:stretch>
        </p:blipFill>
        <p:spPr bwMode="auto">
          <a:xfrm>
            <a:off x="0" y="3212976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 l="4252" t="31920" r="2666" b="19361"/>
          <a:stretch>
            <a:fillRect/>
          </a:stretch>
        </p:blipFill>
        <p:spPr bwMode="auto">
          <a:xfrm>
            <a:off x="0" y="-1"/>
            <a:ext cx="9144000" cy="26392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 l="41107" t="50399" r="14006" b="31121"/>
          <a:stretch>
            <a:fillRect/>
          </a:stretch>
        </p:blipFill>
        <p:spPr bwMode="auto">
          <a:xfrm>
            <a:off x="4790789" y="2708920"/>
            <a:ext cx="435321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3933056"/>
            <a:ext cx="4453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Application de la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è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re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 loi de Newton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283968" y="3933056"/>
            <a:ext cx="3995936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particule fluide étant au repos 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 l="19845" t="32760" r="9281" b="58000"/>
          <a:stretch>
            <a:fillRect/>
          </a:stretch>
        </p:blipFill>
        <p:spPr bwMode="auto">
          <a:xfrm>
            <a:off x="611560" y="4293096"/>
            <a:ext cx="7776864" cy="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4941168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Ox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 l="17010" t="26880" r="4084" b="65560"/>
          <a:stretch>
            <a:fillRect/>
          </a:stretch>
        </p:blipFill>
        <p:spPr bwMode="auto">
          <a:xfrm>
            <a:off x="3203848" y="4988668"/>
            <a:ext cx="5940152" cy="32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print"/>
          <a:srcRect l="5670" t="36119" r="39521" b="56321"/>
          <a:stretch>
            <a:fillRect/>
          </a:stretch>
        </p:blipFill>
        <p:spPr bwMode="auto">
          <a:xfrm>
            <a:off x="0" y="5373216"/>
            <a:ext cx="4968552" cy="38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 cstate="print"/>
          <a:srcRect l="34965" t="36640" r="30543" b="56640"/>
          <a:stretch>
            <a:fillRect/>
          </a:stretch>
        </p:blipFill>
        <p:spPr bwMode="auto">
          <a:xfrm>
            <a:off x="5652120" y="5409599"/>
            <a:ext cx="3096344" cy="33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 cstate="print"/>
          <a:srcRect l="13230" t="43679" r="9281" b="48761"/>
          <a:stretch>
            <a:fillRect/>
          </a:stretch>
        </p:blipFill>
        <p:spPr bwMode="auto">
          <a:xfrm>
            <a:off x="2735288" y="5805264"/>
            <a:ext cx="6408712" cy="35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6237312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9" cstate="print"/>
          <a:srcRect l="10867" t="52079" r="11644" b="39521"/>
          <a:stretch>
            <a:fillRect/>
          </a:stretch>
        </p:blipFill>
        <p:spPr bwMode="auto">
          <a:xfrm>
            <a:off x="3131840" y="6237312"/>
            <a:ext cx="6012160" cy="3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19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12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20810" y="268321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3861048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Ox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 cstate="print"/>
          <a:srcRect l="17010" t="26880" r="4084" b="65560"/>
          <a:stretch>
            <a:fillRect/>
          </a:stretch>
        </p:blipFill>
        <p:spPr bwMode="auto">
          <a:xfrm>
            <a:off x="3203848" y="3908548"/>
            <a:ext cx="5940152" cy="32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 cstate="print"/>
          <a:srcRect l="5670" t="36119" r="39521" b="56321"/>
          <a:stretch>
            <a:fillRect/>
          </a:stretch>
        </p:blipFill>
        <p:spPr bwMode="auto">
          <a:xfrm>
            <a:off x="0" y="4293096"/>
            <a:ext cx="4968552" cy="38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5" cstate="print"/>
          <a:srcRect l="34965" t="36640" r="30543" b="56640"/>
          <a:stretch>
            <a:fillRect/>
          </a:stretch>
        </p:blipFill>
        <p:spPr bwMode="auto">
          <a:xfrm>
            <a:off x="5652120" y="4329479"/>
            <a:ext cx="3096344" cy="33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/>
          <a:srcRect l="13230" t="43679" r="9281" b="48761"/>
          <a:stretch>
            <a:fillRect/>
          </a:stretch>
        </p:blipFill>
        <p:spPr bwMode="auto">
          <a:xfrm>
            <a:off x="2987824" y="4725144"/>
            <a:ext cx="6156176" cy="33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5157192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6" cstate="print"/>
          <a:srcRect l="10867" t="52079" r="11644" b="39521"/>
          <a:stretch>
            <a:fillRect/>
          </a:stretch>
        </p:blipFill>
        <p:spPr bwMode="auto">
          <a:xfrm>
            <a:off x="3131840" y="5157192"/>
            <a:ext cx="6012160" cy="3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 l="3307" t="31920" r="3611" b="19361"/>
          <a:stretch>
            <a:fillRect/>
          </a:stretch>
        </p:blipFill>
        <p:spPr bwMode="auto">
          <a:xfrm>
            <a:off x="0" y="0"/>
            <a:ext cx="9144000" cy="269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59361" r="52751" b="31961"/>
          <a:stretch>
            <a:fillRect/>
          </a:stretch>
        </p:blipFill>
        <p:spPr bwMode="auto">
          <a:xfrm>
            <a:off x="0" y="3284984"/>
            <a:ext cx="4406634" cy="4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4621076" y="274708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48719" r="52751" b="42095"/>
          <a:stretch>
            <a:fillRect/>
          </a:stretch>
        </p:blipFill>
        <p:spPr bwMode="auto">
          <a:xfrm>
            <a:off x="46300" y="2727287"/>
            <a:ext cx="4406634" cy="50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59644" r="2955" b="31961"/>
          <a:stretch>
            <a:fillRect/>
          </a:stretch>
        </p:blipFill>
        <p:spPr bwMode="auto">
          <a:xfrm>
            <a:off x="4600266" y="3298235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/>
          <a:srcRect l="39530" t="61786" r="26131" b="29964"/>
          <a:stretch>
            <a:fillRect/>
          </a:stretch>
        </p:blipFill>
        <p:spPr bwMode="auto">
          <a:xfrm>
            <a:off x="5652120" y="5517232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/>
          <a:srcRect l="18076" t="69844" r="4893" b="23556"/>
          <a:stretch>
            <a:fillRect/>
          </a:stretch>
        </p:blipFill>
        <p:spPr bwMode="auto">
          <a:xfrm>
            <a:off x="3059832" y="5877272"/>
            <a:ext cx="6084168" cy="29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8" cstate="print"/>
          <a:srcRect l="4252" t="62999" r="41411" b="31121"/>
          <a:stretch>
            <a:fillRect/>
          </a:stretch>
        </p:blipFill>
        <p:spPr bwMode="auto">
          <a:xfrm>
            <a:off x="46300" y="5554515"/>
            <a:ext cx="4932040" cy="3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0" y="6309320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(Oz)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9" cstate="print"/>
          <a:srcRect l="17955" t="32760" r="10699" b="59680"/>
          <a:stretch>
            <a:fillRect/>
          </a:stretch>
        </p:blipFill>
        <p:spPr bwMode="auto">
          <a:xfrm>
            <a:off x="3059832" y="6309320"/>
            <a:ext cx="5904656" cy="3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cteur droit 26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20810" y="268321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3803173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 cstate="print"/>
          <a:srcRect l="10867" t="52079" r="11644" b="39521"/>
          <a:stretch>
            <a:fillRect/>
          </a:stretch>
        </p:blipFill>
        <p:spPr bwMode="auto">
          <a:xfrm>
            <a:off x="3131840" y="3803173"/>
            <a:ext cx="6012160" cy="3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 l="3307" t="31920" r="3611" b="19361"/>
          <a:stretch>
            <a:fillRect/>
          </a:stretch>
        </p:blipFill>
        <p:spPr bwMode="auto">
          <a:xfrm>
            <a:off x="0" y="0"/>
            <a:ext cx="9144000" cy="269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59361" r="52751" b="31961"/>
          <a:stretch>
            <a:fillRect/>
          </a:stretch>
        </p:blipFill>
        <p:spPr bwMode="auto">
          <a:xfrm>
            <a:off x="0" y="3284984"/>
            <a:ext cx="4406634" cy="4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4621076" y="274708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48719" r="52751" b="42095"/>
          <a:stretch>
            <a:fillRect/>
          </a:stretch>
        </p:blipFill>
        <p:spPr bwMode="auto">
          <a:xfrm>
            <a:off x="46300" y="2727287"/>
            <a:ext cx="4406634" cy="50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59644" r="2955" b="31961"/>
          <a:stretch>
            <a:fillRect/>
          </a:stretch>
        </p:blipFill>
        <p:spPr bwMode="auto">
          <a:xfrm>
            <a:off x="4621077" y="3284984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/>
          <a:srcRect l="39530" t="61786" r="26131" b="29964"/>
          <a:stretch>
            <a:fillRect/>
          </a:stretch>
        </p:blipFill>
        <p:spPr bwMode="auto">
          <a:xfrm>
            <a:off x="5652120" y="4163213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 cstate="print"/>
          <a:srcRect l="18076" t="69844" r="4893" b="23556"/>
          <a:stretch>
            <a:fillRect/>
          </a:stretch>
        </p:blipFill>
        <p:spPr bwMode="auto">
          <a:xfrm>
            <a:off x="3059832" y="4523253"/>
            <a:ext cx="6084168" cy="29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/>
          <a:srcRect l="4252" t="62999" r="41411" b="31121"/>
          <a:stretch>
            <a:fillRect/>
          </a:stretch>
        </p:blipFill>
        <p:spPr bwMode="auto">
          <a:xfrm>
            <a:off x="46300" y="4200496"/>
            <a:ext cx="4932040" cy="3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0" y="4955301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(Oz)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6" cstate="print"/>
          <a:srcRect l="17955" t="32760" r="10699" b="59680"/>
          <a:stretch>
            <a:fillRect/>
          </a:stretch>
        </p:blipFill>
        <p:spPr bwMode="auto">
          <a:xfrm>
            <a:off x="3122823" y="4955301"/>
            <a:ext cx="5904656" cy="3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7" cstate="print"/>
          <a:srcRect l="3780" t="41999" r="21566" b="50441"/>
          <a:stretch>
            <a:fillRect/>
          </a:stretch>
        </p:blipFill>
        <p:spPr bwMode="auto">
          <a:xfrm>
            <a:off x="0" y="5387349"/>
            <a:ext cx="6660232" cy="37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 l="3780" t="51876" r="20046" b="40949"/>
          <a:stretch>
            <a:fillRect/>
          </a:stretch>
        </p:blipFill>
        <p:spPr bwMode="auto">
          <a:xfrm>
            <a:off x="0" y="6237312"/>
            <a:ext cx="67958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Connecteur droit 25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8" cstate="print"/>
          <a:srcRect l="38272" t="42839" r="28181" b="50441"/>
          <a:stretch>
            <a:fillRect/>
          </a:stretch>
        </p:blipFill>
        <p:spPr bwMode="auto">
          <a:xfrm>
            <a:off x="6084168" y="5805264"/>
            <a:ext cx="2880320" cy="3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757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(Oz)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7955" t="32760" r="10699" b="59680"/>
          <a:stretch>
            <a:fillRect/>
          </a:stretch>
        </p:blipFill>
        <p:spPr bwMode="auto">
          <a:xfrm>
            <a:off x="3122823" y="58757"/>
            <a:ext cx="5904656" cy="3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780" t="41999" r="21566" b="50441"/>
          <a:stretch>
            <a:fillRect/>
          </a:stretch>
        </p:blipFill>
        <p:spPr bwMode="auto">
          <a:xfrm>
            <a:off x="0" y="404664"/>
            <a:ext cx="6660232" cy="37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780" t="51876" r="20046" b="40949"/>
          <a:stretch>
            <a:fillRect/>
          </a:stretch>
        </p:blipFill>
        <p:spPr bwMode="auto">
          <a:xfrm>
            <a:off x="0" y="1124744"/>
            <a:ext cx="67958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38272" t="42839" r="28181" b="50441"/>
          <a:stretch>
            <a:fillRect/>
          </a:stretch>
        </p:blipFill>
        <p:spPr bwMode="auto">
          <a:xfrm>
            <a:off x="6084168" y="764704"/>
            <a:ext cx="2880320" cy="3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847" t="61754" r="49910" b="21026"/>
          <a:stretch>
            <a:fillRect/>
          </a:stretch>
        </p:blipFill>
        <p:spPr bwMode="auto">
          <a:xfrm>
            <a:off x="0" y="1556792"/>
            <a:ext cx="421484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5" cstate="print"/>
          <a:srcRect l="4725" t="59639" r="63146" b="19361"/>
          <a:stretch>
            <a:fillRect/>
          </a:stretch>
        </p:blipFill>
        <p:spPr bwMode="auto">
          <a:xfrm>
            <a:off x="4427984" y="1484784"/>
            <a:ext cx="274206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483768" y="2492896"/>
            <a:ext cx="666023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Relation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fonfamentale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statique des fluides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devient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/dz = +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 l’axe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(Oz)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descendant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3284984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Quelques remarques et conséquences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/>
                <a:ea typeface="Arial Unicode MS" pitchFamily="34" charset="-128"/>
                <a:cs typeface="Calibri" pitchFamily="34" charset="0"/>
                <a:sym typeface="Wingdings 3" pitchFamily="18" charset="2"/>
              </a:rPr>
              <a:t> 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Arial Unicode MS" pitchFamily="34" charset="-128"/>
              <a:cs typeface="Calibri" pitchFamily="34" charset="0"/>
              <a:sym typeface="Wingdings 3" pitchFamily="18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645024"/>
            <a:ext cx="6660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ym typeface="Wingdings"/>
              </a:rPr>
              <a:t> </a:t>
            </a:r>
            <a:r>
              <a:rPr lang="fr-FR" sz="2400" b="1" i="1" u="sng" dirty="0" smtClean="0"/>
              <a:t>la pression</a:t>
            </a:r>
            <a:r>
              <a:rPr lang="fr-FR" sz="2400" dirty="0" smtClean="0"/>
              <a:t> au sein d’un fluide au repos </a:t>
            </a:r>
            <a:r>
              <a:rPr lang="fr-FR" sz="2400" b="1" i="1" u="sng" dirty="0" smtClean="0"/>
              <a:t>ne dépend que de l’altitude du point considéré</a:t>
            </a:r>
            <a:r>
              <a:rPr lang="fr-FR" sz="2400" dirty="0" smtClean="0"/>
              <a:t>. 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0" y="4437112"/>
            <a:ext cx="680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 </a:t>
            </a:r>
            <a:r>
              <a:rPr lang="fr-FR" sz="2400" dirty="0" smtClean="0"/>
              <a:t>les surfaces isobares sont des surfaces </a:t>
            </a:r>
            <a:r>
              <a:rPr lang="fr-FR" sz="2400" b="1" i="1" u="sng" dirty="0" smtClean="0"/>
              <a:t>de même altitude</a:t>
            </a:r>
            <a:r>
              <a:rPr lang="fr-FR" sz="2400" dirty="0" smtClean="0"/>
              <a:t> . 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0" y="5229200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 </a:t>
            </a:r>
            <a:r>
              <a:rPr lang="fr-FR" sz="2400" dirty="0" smtClean="0"/>
              <a:t>La pression ne présente </a:t>
            </a:r>
            <a:r>
              <a:rPr lang="fr-FR" sz="2400" b="1" i="1" u="sng" dirty="0" smtClean="0"/>
              <a:t>pas de discontinuité au passage d’un milieu fluide à un autre</a:t>
            </a:r>
            <a:r>
              <a:rPr lang="fr-FR" sz="2400" dirty="0" smtClean="0"/>
              <a:t> .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0" y="602700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 </a:t>
            </a:r>
            <a:r>
              <a:rPr lang="fr-FR" sz="2400" b="1" i="1" u="sng" dirty="0" smtClean="0"/>
              <a:t>La surface de séparation</a:t>
            </a:r>
            <a:r>
              <a:rPr lang="fr-FR" sz="2400" dirty="0" smtClean="0"/>
              <a:t> entre deux fluides non miscibles à l’équilibre </a:t>
            </a:r>
            <a:r>
              <a:rPr lang="fr-FR" sz="2400" b="1" i="1" u="sng" dirty="0" smtClean="0"/>
              <a:t>est horizontale</a:t>
            </a:r>
            <a:endParaRPr lang="fr-FR" sz="2400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516216" y="3717032"/>
            <a:ext cx="2627784" cy="2996952"/>
            <a:chOff x="6732240" y="3861048"/>
            <a:chExt cx="2411760" cy="2675180"/>
          </a:xfrm>
        </p:grpSpPr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32240" y="3861048"/>
              <a:ext cx="2160240" cy="2675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7740352" y="5877272"/>
              <a:ext cx="702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prstClr val="black"/>
                  </a:solidFill>
                </a:rPr>
                <a:t>EAU</a:t>
              </a:r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212335" y="5013176"/>
              <a:ext cx="9316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prstClr val="black"/>
                  </a:solidFill>
                </a:rPr>
                <a:t>HUILE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  <p:bldP spid="1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1700808"/>
            <a:ext cx="4464496" cy="3600400"/>
            <a:chOff x="395536" y="116632"/>
            <a:chExt cx="7776864" cy="6408712"/>
          </a:xfrm>
        </p:grpSpPr>
        <p:pic>
          <p:nvPicPr>
            <p:cNvPr id="3" name="Image 2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16632"/>
              <a:ext cx="7776864" cy="6408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0" name="AutoShape 2"/>
            <p:cNvSpPr>
              <a:spLocks noChangeArrowheads="1"/>
            </p:cNvSpPr>
            <p:nvPr/>
          </p:nvSpPr>
          <p:spPr bwMode="auto">
            <a:xfrm>
              <a:off x="6101866" y="372980"/>
              <a:ext cx="1680851" cy="84969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Verdana" pitchFamily="34" charset="0"/>
                  <a:cs typeface="Arial" pitchFamily="34" charset="0"/>
                </a:rPr>
                <a:t>AIR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607496" y="1700808"/>
            <a:ext cx="4536504" cy="3645024"/>
            <a:chOff x="179512" y="722995"/>
            <a:chExt cx="8640960" cy="5774965"/>
          </a:xfrm>
        </p:grpSpPr>
        <p:pic>
          <p:nvPicPr>
            <p:cNvPr id="6" name="officeArt object"/>
            <p:cNvPicPr/>
            <p:nvPr/>
          </p:nvPicPr>
          <p:blipFill>
            <a:blip r:embed="rId3" cstate="print">
              <a:extLst/>
            </a:blip>
            <a:srcRect t="9502"/>
            <a:stretch>
              <a:fillRect/>
            </a:stretch>
          </p:blipFill>
          <p:spPr>
            <a:xfrm>
              <a:off x="179512" y="722995"/>
              <a:ext cx="8640960" cy="5774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AutoShape 1"/>
            <p:cNvSpPr>
              <a:spLocks noChangeArrowheads="1"/>
            </p:cNvSpPr>
            <p:nvPr/>
          </p:nvSpPr>
          <p:spPr bwMode="auto">
            <a:xfrm>
              <a:off x="6284017" y="980726"/>
              <a:ext cx="1811192" cy="76903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Verdana" pitchFamily="34" charset="0"/>
                  <a:cs typeface="Arial" pitchFamily="34" charset="0"/>
                </a:rPr>
                <a:t>EAU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0" y="192995"/>
            <a:ext cx="9144000" cy="1075765"/>
            <a:chOff x="0" y="192995"/>
            <a:chExt cx="9144000" cy="1075765"/>
          </a:xfrm>
        </p:grpSpPr>
        <p:grpSp>
          <p:nvGrpSpPr>
            <p:cNvPr id="9" name="Groupe 5"/>
            <p:cNvGrpSpPr/>
            <p:nvPr/>
          </p:nvGrpSpPr>
          <p:grpSpPr>
            <a:xfrm>
              <a:off x="0" y="192995"/>
              <a:ext cx="9144000" cy="1075765"/>
              <a:chOff x="0" y="192995"/>
              <a:chExt cx="9144000" cy="107576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020" t="31080" r="1721" b="55480"/>
              <a:stretch>
                <a:fillRect/>
              </a:stretch>
            </p:blipFill>
            <p:spPr bwMode="auto">
              <a:xfrm>
                <a:off x="0" y="192995"/>
                <a:ext cx="9144000" cy="1075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627784" y="332656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2567351" y="249073"/>
              <a:ext cx="60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Bookman Old Style" pitchFamily="18" charset="0"/>
                </a:rPr>
                <a:t>11</a:t>
              </a:r>
              <a:endParaRPr lang="fr-FR" sz="2400" b="1" dirty="0">
                <a:latin typeface="Bookman Old Style" pitchFamily="18" charset="0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0" y="5661248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Comment expliquer ces variations de pression dans l’air ou dans l’eau ?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0"/>
            <a:ext cx="7531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2) </a:t>
            </a:r>
            <a:r>
              <a:rPr lang="fr-FR" sz="2400" b="1" u="sng" dirty="0" smtClean="0">
                <a:latin typeface="Bookman Old Style" pitchFamily="18" charset="0"/>
              </a:rPr>
              <a:t>Application aux fluides INCOMPRESSIBLES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476672"/>
            <a:ext cx="496855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</a:rPr>
              <a:t>Liquides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≈</a:t>
            </a:r>
            <a:r>
              <a:rPr lang="fr-FR" sz="2400" dirty="0" smtClean="0">
                <a:solidFill>
                  <a:prstClr val="black"/>
                </a:solidFill>
              </a:rPr>
              <a:t> fluides </a:t>
            </a:r>
            <a:r>
              <a:rPr lang="fr-FR" sz="2400" b="1" u="sng" dirty="0" smtClean="0">
                <a:solidFill>
                  <a:prstClr val="black"/>
                </a:solidFill>
              </a:rPr>
              <a:t>INCOMPRESSIBLES</a:t>
            </a:r>
            <a:endParaRPr lang="fr-FR" sz="24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4788024" y="90872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le </a:t>
            </a:r>
            <a:r>
              <a:rPr lang="fr-FR" sz="2400" b="1" u="sng" dirty="0" smtClean="0">
                <a:solidFill>
                  <a:prstClr val="black"/>
                </a:solidFill>
              </a:rPr>
              <a:t>VOLUME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ne dépend pas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u="sng" dirty="0"/>
          </a:p>
        </p:txBody>
      </p:sp>
      <p:sp>
        <p:nvSpPr>
          <p:cNvPr id="6" name="Rectangle 5"/>
          <p:cNvSpPr/>
          <p:nvPr/>
        </p:nvSpPr>
        <p:spPr>
          <a:xfrm>
            <a:off x="179512" y="1772816"/>
            <a:ext cx="50405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Systèmes </a:t>
            </a:r>
            <a:r>
              <a:rPr lang="fr-FR" sz="2400" b="1" u="sng" dirty="0" smtClean="0">
                <a:solidFill>
                  <a:prstClr val="black"/>
                </a:solidFill>
              </a:rPr>
              <a:t>FERMES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400" b="1" i="1" dirty="0" smtClean="0">
                <a:solidFill>
                  <a:prstClr val="black"/>
                </a:solidFill>
              </a:rPr>
              <a:t>masse constante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4211960" y="2132856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ne dépend pas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b="1" u="sng" dirty="0"/>
          </a:p>
        </p:txBody>
      </p:sp>
      <p:sp>
        <p:nvSpPr>
          <p:cNvPr id="9" name="Virage 8"/>
          <p:cNvSpPr/>
          <p:nvPr/>
        </p:nvSpPr>
        <p:spPr>
          <a:xfrm flipV="1">
            <a:off x="4283968" y="908720"/>
            <a:ext cx="576064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1472" y="2996952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ne dépend pas</a:t>
            </a:r>
            <a:r>
              <a:rPr lang="fr-FR" sz="2400" b="1" dirty="0" smtClean="0">
                <a:solidFill>
                  <a:prstClr val="black"/>
                </a:solidFill>
              </a:rPr>
              <a:t> de l’</a:t>
            </a:r>
            <a:r>
              <a:rPr lang="fr-FR" sz="2400" b="1" u="sng" dirty="0" smtClean="0">
                <a:solidFill>
                  <a:prstClr val="black"/>
                </a:solidFill>
              </a:rPr>
              <a:t>ALTITUDE</a:t>
            </a:r>
            <a:endParaRPr lang="fr-FR" sz="2400" b="1" u="sng" dirty="0"/>
          </a:p>
        </p:txBody>
      </p:sp>
      <p:sp>
        <p:nvSpPr>
          <p:cNvPr id="11" name="Virage 10"/>
          <p:cNvSpPr/>
          <p:nvPr/>
        </p:nvSpPr>
        <p:spPr>
          <a:xfrm flipV="1">
            <a:off x="3563888" y="2204864"/>
            <a:ext cx="576064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Virage 11"/>
          <p:cNvSpPr/>
          <p:nvPr/>
        </p:nvSpPr>
        <p:spPr>
          <a:xfrm flipV="1">
            <a:off x="3635896" y="2924944"/>
            <a:ext cx="576064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4005064"/>
            <a:ext cx="91440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Soit un liquide de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masse volumique </a:t>
            </a:r>
            <a:r>
              <a:rPr lang="fr-FR" sz="2400" b="1" dirty="0" smtClean="0"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dans un champ de pesanteur uniforme.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 vaut la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pression P</a:t>
            </a:r>
            <a:r>
              <a:rPr lang="fr-FR" sz="2400" b="1" baseline="-30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en un point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situé à une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profon-deur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h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par rapport à la surface ?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Donnée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: à la surface du liquide,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0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=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atm</a:t>
            </a:r>
            <a:endParaRPr lang="fr-FR" sz="2400" b="1" dirty="0" smtClean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496" y="5646733"/>
            <a:ext cx="9036496" cy="8640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Pression atmosphérique moyenne au niveau de la mer (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 CONNAÎTRE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915816" y="6006772"/>
            <a:ext cx="331236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atm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1,013.10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/>
      <p:bldP spid="9" grpId="0" animBg="1"/>
      <p:bldP spid="10" grpId="0"/>
      <p:bldP spid="11" grpId="0" animBg="1"/>
      <p:bldP spid="12" grpId="0" animBg="1"/>
      <p:bldP spid="27649" grpId="0" animBg="1"/>
      <p:bldP spid="1026" grpId="0" animBg="1"/>
      <p:bldP spid="10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Soit un liquide de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masse volumique </a:t>
            </a:r>
            <a:r>
              <a:rPr lang="fr-FR" sz="2400" b="1" dirty="0" smtClean="0"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dans un champ de pesanteur uniforme. Que vaut la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pression P</a:t>
            </a:r>
            <a:r>
              <a:rPr lang="fr-FR" sz="2400" b="1" baseline="-30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en un point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situé à une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profon-deur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h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par rapport à la surface ?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Donnée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: à la surface du liquide,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0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=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atm</a:t>
            </a:r>
            <a:endParaRPr lang="fr-FR" sz="2400" b="1" dirty="0" smtClean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496" y="1641668"/>
            <a:ext cx="9036496" cy="50997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Pression atmosphérique moyenne au niveau de la mer (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 CONNAÎTRE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Séparation des variables dans la relation fondamentale de la statique des fluides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fr-F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Intégration entre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et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15816" y="2001708"/>
            <a:ext cx="316835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atm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1,013.10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15816" y="2780928"/>
            <a:ext cx="2629619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– ρ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780928"/>
            <a:ext cx="23805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3628796" cy="9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923928" y="4005064"/>
            <a:ext cx="34563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des constantes indépendantes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644008" y="5085184"/>
            <a:ext cx="4499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(z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)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220072" y="5589240"/>
            <a:ext cx="32403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=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P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+  ρ </a:t>
            </a:r>
            <a:r>
              <a:rPr lang="fr-FR" sz="2400" b="1" dirty="0" smtClean="0">
                <a:latin typeface="Arial"/>
                <a:cs typeface="Arial"/>
              </a:rPr>
              <a:t>×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latin typeface="Arial"/>
                <a:cs typeface="Arial"/>
              </a:rPr>
              <a:t>× 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ccolade ouvrante 11"/>
          <p:cNvSpPr/>
          <p:nvPr/>
        </p:nvSpPr>
        <p:spPr>
          <a:xfrm rot="5400000">
            <a:off x="8231553" y="4521975"/>
            <a:ext cx="241734" cy="1224135"/>
          </a:xfrm>
          <a:prstGeom prst="leftBrace">
            <a:avLst>
              <a:gd name="adj1" fmla="val 469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172400" y="465313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endParaRPr lang="fr-FR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716016" y="5589240"/>
            <a:ext cx="495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044794" y="6251445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97152"/>
            <a:ext cx="4248472" cy="103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3" grpId="0"/>
      <p:bldP spid="2054" grpId="0"/>
      <p:bldP spid="11" grpId="0" animBg="1"/>
      <p:bldP spid="12" grpId="0" animBg="1"/>
      <p:bldP spid="13" grpId="0"/>
      <p:bldP spid="14" grpId="0"/>
      <p:bldP spid="20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0" y="5807585"/>
            <a:ext cx="647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00671" y="5725705"/>
            <a:ext cx="7235825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i="1" dirty="0" smtClean="0"/>
              <a:t>     La pression dans un fluide incompressible </a:t>
            </a:r>
            <a:r>
              <a:rPr lang="fr-FR" sz="2000" b="1" i="1" dirty="0" smtClean="0"/>
              <a:t>varie fortement avec la profondeur</a:t>
            </a:r>
            <a:r>
              <a:rPr lang="fr-FR" sz="2000" i="1" dirty="0" smtClean="0"/>
              <a:t> : </a:t>
            </a:r>
            <a:r>
              <a:rPr lang="fr-FR" sz="2000" i="1" u="sng" dirty="0" smtClean="0"/>
              <a:t>on ne parle donc pas de pression du fluide mais de </a:t>
            </a:r>
            <a:r>
              <a:rPr lang="fr-FR" sz="2000" b="1" i="1" u="sng" dirty="0" smtClean="0"/>
              <a:t>PRESSION EN UN POINT </a:t>
            </a:r>
            <a:r>
              <a:rPr lang="fr-FR" sz="2000" i="1" u="sng" dirty="0" smtClean="0"/>
              <a:t>du fluide</a:t>
            </a:r>
            <a:endParaRPr lang="fr-FR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496" y="0"/>
            <a:ext cx="9036496" cy="55892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Intégration entre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et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x g 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1600" b="1" dirty="0" smtClean="0"/>
              <a:t> </a:t>
            </a:r>
            <a:endParaRPr lang="fr-FR" sz="1600" dirty="0" smtClean="0"/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209248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5" y="1654508"/>
            <a:ext cx="446248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92696"/>
            <a:ext cx="3628796" cy="9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23928" y="836712"/>
            <a:ext cx="34563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des constantes indépendantes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4008" y="1916832"/>
            <a:ext cx="4499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(z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)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20072" y="2420888"/>
            <a:ext cx="32403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=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P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+  ρ </a:t>
            </a:r>
            <a:r>
              <a:rPr lang="fr-FR" sz="2400" b="1" dirty="0" smtClean="0">
                <a:latin typeface="Arial"/>
                <a:cs typeface="Arial"/>
              </a:rPr>
              <a:t>×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latin typeface="Arial"/>
                <a:cs typeface="Arial"/>
              </a:rPr>
              <a:t>× 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ccolade ouvrante 13"/>
          <p:cNvSpPr/>
          <p:nvPr/>
        </p:nvSpPr>
        <p:spPr>
          <a:xfrm rot="5400000">
            <a:off x="8231553" y="1353623"/>
            <a:ext cx="241734" cy="1224135"/>
          </a:xfrm>
          <a:prstGeom prst="leftBrace">
            <a:avLst>
              <a:gd name="adj1" fmla="val 469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172400" y="1484784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endParaRPr lang="fr-FR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716016" y="2420888"/>
            <a:ext cx="495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033219" y="5138836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79512" y="3060249"/>
            <a:ext cx="878497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  <a:latin typeface="Arial Black" pitchFamily="34" charset="0"/>
              </a:rPr>
              <a:t>Conclusion</a:t>
            </a:r>
            <a:r>
              <a:rPr lang="fr-FR" sz="2800" dirty="0" smtClean="0">
                <a:solidFill>
                  <a:prstClr val="black"/>
                </a:solidFill>
              </a:rPr>
              <a:t> : </a:t>
            </a:r>
            <a:r>
              <a:rPr lang="fr-FR" sz="2400" dirty="0" smtClean="0">
                <a:solidFill>
                  <a:prstClr val="black"/>
                </a:solidFill>
              </a:rPr>
              <a:t>Dans un </a:t>
            </a:r>
            <a:r>
              <a:rPr lang="fr-FR" sz="2400" b="1" i="1" dirty="0" smtClean="0">
                <a:solidFill>
                  <a:prstClr val="black"/>
                </a:solidFill>
              </a:rPr>
              <a:t>champ de pesanteur uniforme</a:t>
            </a:r>
            <a:r>
              <a:rPr lang="fr-FR" sz="2400" dirty="0" smtClean="0">
                <a:solidFill>
                  <a:prstClr val="black"/>
                </a:solidFill>
              </a:rPr>
              <a:t>, pour un </a:t>
            </a:r>
            <a:r>
              <a:rPr lang="fr-FR" sz="2400" b="1" i="1" dirty="0" smtClean="0">
                <a:solidFill>
                  <a:prstClr val="black"/>
                </a:solidFill>
              </a:rPr>
              <a:t>axe (Oz) ascendant</a:t>
            </a:r>
            <a:r>
              <a:rPr lang="fr-FR" sz="2400" dirty="0" smtClean="0">
                <a:solidFill>
                  <a:prstClr val="black"/>
                </a:solidFill>
              </a:rPr>
              <a:t>, la pression au sein d’un </a:t>
            </a:r>
            <a:r>
              <a:rPr lang="fr-FR" sz="2400" b="1" i="1" dirty="0" smtClean="0">
                <a:solidFill>
                  <a:prstClr val="black"/>
                </a:solidFill>
              </a:rPr>
              <a:t>fluide incompressible </a:t>
            </a:r>
            <a:r>
              <a:rPr lang="fr-FR" sz="2400" dirty="0" smtClean="0">
                <a:solidFill>
                  <a:prstClr val="black"/>
                </a:solidFill>
              </a:rPr>
              <a:t>est telle que :    </a:t>
            </a:r>
            <a:r>
              <a:rPr lang="fr-FR" sz="2800" b="1" dirty="0" smtClean="0">
                <a:solidFill>
                  <a:srgbClr val="FF0000"/>
                </a:solidFill>
              </a:rPr>
              <a:t>P +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FR" sz="2800" b="1" dirty="0" err="1" smtClean="0">
                <a:solidFill>
                  <a:srgbClr val="FF0000"/>
                </a:solidFill>
              </a:rPr>
              <a:t>.g.z</a:t>
            </a:r>
            <a:r>
              <a:rPr lang="fr-FR" sz="2800" b="1" dirty="0" smtClean="0">
                <a:solidFill>
                  <a:srgbClr val="FF0000"/>
                </a:solidFill>
              </a:rPr>
              <a:t> = Constante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83768" y="4428401"/>
            <a:ext cx="4021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</a:rPr>
              <a:t> =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B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B</a:t>
            </a:r>
            <a:endParaRPr lang="fr-FR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496" y="0"/>
            <a:ext cx="9036496" cy="537321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Intégration entre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et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x g 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1600" b="1" dirty="0" smtClean="0"/>
              <a:t> </a:t>
            </a:r>
            <a:endParaRPr lang="fr-FR" sz="1600" dirty="0" smtClean="0"/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11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0"/>
            <a:ext cx="209248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95" y="1654508"/>
            <a:ext cx="446248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3628796" cy="9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23928" y="836712"/>
            <a:ext cx="34563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des constantes indépendantes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4008" y="1916832"/>
            <a:ext cx="4499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(z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)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20072" y="2420888"/>
            <a:ext cx="32403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=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P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+  ρ </a:t>
            </a:r>
            <a:r>
              <a:rPr lang="fr-FR" sz="2400" b="1" dirty="0" smtClean="0">
                <a:latin typeface="Arial"/>
                <a:cs typeface="Arial"/>
              </a:rPr>
              <a:t>×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latin typeface="Arial"/>
                <a:cs typeface="Arial"/>
              </a:rPr>
              <a:t>× 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ccolade ouvrante 13"/>
          <p:cNvSpPr/>
          <p:nvPr/>
        </p:nvSpPr>
        <p:spPr>
          <a:xfrm rot="5400000">
            <a:off x="8231553" y="1353623"/>
            <a:ext cx="241734" cy="1224135"/>
          </a:xfrm>
          <a:prstGeom prst="leftBrace">
            <a:avLst>
              <a:gd name="adj1" fmla="val 469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172400" y="1484784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endParaRPr lang="fr-FR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716016" y="2420888"/>
            <a:ext cx="495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033219" y="4994820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538541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Que vaut la pression au fond de la fosse des Mariannes, lieu le plus profond de l’océan, situé environ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11 km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sous la surface libre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au large des Philippines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6102498"/>
            <a:ext cx="2615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 = 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ρ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eau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× g × h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87824" y="6102498"/>
            <a:ext cx="9334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707904" y="6102498"/>
            <a:ext cx="532859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=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+ 1000 × 9,8 × 11.10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515200" y="6462538"/>
            <a:ext cx="26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 = 1,1.10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Pa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3031677"/>
            <a:ext cx="878497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  <a:latin typeface="Arial Black" pitchFamily="34" charset="0"/>
              </a:rPr>
              <a:t>Conclusion</a:t>
            </a:r>
            <a:r>
              <a:rPr lang="fr-FR" sz="2800" dirty="0" smtClean="0">
                <a:solidFill>
                  <a:prstClr val="black"/>
                </a:solidFill>
              </a:rPr>
              <a:t> : </a:t>
            </a:r>
            <a:r>
              <a:rPr lang="fr-FR" sz="2400" dirty="0" smtClean="0">
                <a:solidFill>
                  <a:prstClr val="black"/>
                </a:solidFill>
              </a:rPr>
              <a:t>Dans un </a:t>
            </a:r>
            <a:r>
              <a:rPr lang="fr-FR" sz="2400" b="1" i="1" dirty="0" smtClean="0">
                <a:solidFill>
                  <a:prstClr val="black"/>
                </a:solidFill>
              </a:rPr>
              <a:t>champ de pesanteur uniforme</a:t>
            </a:r>
            <a:r>
              <a:rPr lang="fr-FR" sz="2400" dirty="0" smtClean="0">
                <a:solidFill>
                  <a:prstClr val="black"/>
                </a:solidFill>
              </a:rPr>
              <a:t>, pour un </a:t>
            </a:r>
            <a:r>
              <a:rPr lang="fr-FR" sz="2400" b="1" i="1" dirty="0" smtClean="0">
                <a:solidFill>
                  <a:prstClr val="black"/>
                </a:solidFill>
              </a:rPr>
              <a:t>axe (Oz) ascendant</a:t>
            </a:r>
            <a:r>
              <a:rPr lang="fr-FR" sz="2400" dirty="0" smtClean="0">
                <a:solidFill>
                  <a:prstClr val="black"/>
                </a:solidFill>
              </a:rPr>
              <a:t>, la pression au sein d’un </a:t>
            </a:r>
            <a:r>
              <a:rPr lang="fr-FR" sz="2400" b="1" i="1" dirty="0" smtClean="0">
                <a:solidFill>
                  <a:prstClr val="black"/>
                </a:solidFill>
              </a:rPr>
              <a:t>fluide incompressible </a:t>
            </a:r>
            <a:r>
              <a:rPr lang="fr-FR" sz="2400" dirty="0" smtClean="0">
                <a:solidFill>
                  <a:prstClr val="black"/>
                </a:solidFill>
              </a:rPr>
              <a:t>est telle que :    </a:t>
            </a:r>
            <a:r>
              <a:rPr lang="fr-FR" sz="2800" b="1" dirty="0" smtClean="0">
                <a:solidFill>
                  <a:srgbClr val="FF0000"/>
                </a:solidFill>
              </a:rPr>
              <a:t>P +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FR" sz="2800" b="1" dirty="0" err="1" smtClean="0">
                <a:solidFill>
                  <a:srgbClr val="FF0000"/>
                </a:solidFill>
              </a:rPr>
              <a:t>.g.z</a:t>
            </a:r>
            <a:r>
              <a:rPr lang="fr-FR" sz="2800" b="1" dirty="0" smtClean="0">
                <a:solidFill>
                  <a:srgbClr val="FF0000"/>
                </a:solidFill>
              </a:rPr>
              <a:t> = Constante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83768" y="4399829"/>
            <a:ext cx="4021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</a:rPr>
              <a:t> =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B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B</a:t>
            </a:r>
            <a:endParaRPr lang="fr-FR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1" grpId="0"/>
      <p:bldP spid="27653" grpId="0"/>
      <p:bldP spid="27654" grpId="0"/>
      <p:bldP spid="276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33533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Que vaut la pression au fond de la fosse des Mariannes, lieu le plus profond de l’océan, situé environ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11 km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sous la surface libre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au large des Philippines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3057969"/>
            <a:ext cx="2615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 = 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ρ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eau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× g × h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87824" y="3057969"/>
            <a:ext cx="9334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707904" y="3057969"/>
            <a:ext cx="532859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=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+ 1000 × 9,8 × 11.10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515200" y="3418009"/>
            <a:ext cx="26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 = 1,1.10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3000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  <a:r>
              <a:rPr kumimoji="0" lang="fr-FR" sz="2000" b="1" i="0" u="sng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Pa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382267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quelle profondeur doit-on descendre pour que la pression soit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éga-le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51920" y="4470745"/>
            <a:ext cx="223224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482681" y="4686769"/>
            <a:ext cx="2661319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= 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339752" y="4686769"/>
            <a:ext cx="933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139952" y="4974801"/>
            <a:ext cx="1913135" cy="32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1000 × 9,80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29" name="AutoShape 5"/>
          <p:cNvCxnSpPr>
            <a:cxnSpLocks noChangeShapeType="1"/>
          </p:cNvCxnSpPr>
          <p:nvPr/>
        </p:nvCxnSpPr>
        <p:spPr bwMode="auto">
          <a:xfrm>
            <a:off x="3995936" y="4902793"/>
            <a:ext cx="183539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835696" y="5314249"/>
            <a:ext cx="7308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l’eau,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augmente de 1 bar tous les 10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51520" y="4686769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827584" y="4470745"/>
            <a:ext cx="144016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99592" y="4974801"/>
            <a:ext cx="1085453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34" name="AutoShape 10"/>
          <p:cNvCxnSpPr>
            <a:cxnSpLocks noChangeShapeType="1"/>
          </p:cNvCxnSpPr>
          <p:nvPr/>
        </p:nvCxnSpPr>
        <p:spPr bwMode="auto">
          <a:xfrm>
            <a:off x="899592" y="4902793"/>
            <a:ext cx="93610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275856" y="4686769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797713"/>
            <a:ext cx="647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08175" y="5797713"/>
            <a:ext cx="7235825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i="1" dirty="0" smtClean="0"/>
              <a:t>Océans = </a:t>
            </a:r>
            <a:r>
              <a:rPr lang="fr-FR" sz="2000" b="1" i="1" dirty="0" smtClean="0"/>
              <a:t>succession de différentes couches (ou strates) où la </a:t>
            </a:r>
            <a:r>
              <a:rPr lang="fr-FR" sz="2000" b="1" i="1" dirty="0" err="1" smtClean="0"/>
              <a:t>pres-sion</a:t>
            </a:r>
            <a:r>
              <a:rPr lang="fr-FR" sz="2000" b="1" i="1" dirty="0" smtClean="0"/>
              <a:t> augmente régulièrement avec la profondeur</a:t>
            </a:r>
            <a:r>
              <a:rPr lang="fr-FR" sz="2000" i="1" dirty="0" smtClean="0"/>
              <a:t>. On parle de </a:t>
            </a:r>
            <a:r>
              <a:rPr lang="fr-FR" sz="2000" b="1" i="1" u="sng" dirty="0" smtClean="0"/>
              <a:t>STRATIFICATION</a:t>
            </a:r>
            <a:r>
              <a:rPr lang="fr-FR" sz="2000" b="1" i="1" dirty="0" smtClean="0"/>
              <a:t> des océans</a:t>
            </a:r>
            <a:r>
              <a:rPr lang="fr-FR" sz="2000" i="1" dirty="0" smtClean="0"/>
              <a:t>.</a:t>
            </a:r>
            <a:endParaRPr lang="fr-FR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5496" y="0"/>
            <a:ext cx="9036496" cy="22768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endParaRPr lang="fr-FR" sz="2000" b="1" dirty="0" smtClean="0">
              <a:sym typeface="Wingdings 2"/>
            </a:endParaRPr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044794" y="1844824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3274" y="42066"/>
            <a:ext cx="8784976" cy="12618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 smtClean="0">
                <a:solidFill>
                  <a:prstClr val="black"/>
                </a:solidFill>
                <a:latin typeface="Arial Black" pitchFamily="34" charset="0"/>
              </a:rPr>
              <a:t>Conclusion</a:t>
            </a:r>
            <a:r>
              <a:rPr lang="fr-FR" sz="2400" dirty="0" smtClean="0">
                <a:solidFill>
                  <a:prstClr val="black"/>
                </a:solidFill>
              </a:rPr>
              <a:t> : Dans un </a:t>
            </a:r>
            <a:r>
              <a:rPr lang="fr-FR" sz="2400" b="1" i="1" dirty="0" smtClean="0">
                <a:solidFill>
                  <a:prstClr val="black"/>
                </a:solidFill>
              </a:rPr>
              <a:t>champ de pesanteur uniforme</a:t>
            </a:r>
            <a:r>
              <a:rPr lang="fr-FR" sz="2400" dirty="0" smtClean="0">
                <a:solidFill>
                  <a:prstClr val="black"/>
                </a:solidFill>
              </a:rPr>
              <a:t>, pour un </a:t>
            </a:r>
            <a:r>
              <a:rPr lang="fr-FR" sz="2400" b="1" i="1" dirty="0" smtClean="0">
                <a:solidFill>
                  <a:prstClr val="black"/>
                </a:solidFill>
              </a:rPr>
              <a:t>axe (Oz) ascendant</a:t>
            </a:r>
            <a:r>
              <a:rPr lang="fr-FR" sz="2400" dirty="0" smtClean="0">
                <a:solidFill>
                  <a:prstClr val="black"/>
                </a:solidFill>
              </a:rPr>
              <a:t>, la pression au sein d’un </a:t>
            </a:r>
            <a:r>
              <a:rPr lang="fr-FR" sz="2400" b="1" i="1" dirty="0" smtClean="0">
                <a:solidFill>
                  <a:prstClr val="black"/>
                </a:solidFill>
              </a:rPr>
              <a:t>fluide incompressible </a:t>
            </a:r>
            <a:r>
              <a:rPr lang="fr-FR" sz="2400" dirty="0" smtClean="0">
                <a:solidFill>
                  <a:prstClr val="black"/>
                </a:solidFill>
              </a:rPr>
              <a:t>est telle que :    </a:t>
            </a:r>
            <a:r>
              <a:rPr lang="fr-FR" sz="2800" b="1" dirty="0" smtClean="0">
                <a:solidFill>
                  <a:srgbClr val="FF0000"/>
                </a:solidFill>
              </a:rPr>
              <a:t>P +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FR" sz="2800" b="1" dirty="0" err="1" smtClean="0">
                <a:solidFill>
                  <a:srgbClr val="FF0000"/>
                </a:solidFill>
              </a:rPr>
              <a:t>.g.z</a:t>
            </a:r>
            <a:r>
              <a:rPr lang="fr-FR" sz="2800" b="1" dirty="0" smtClean="0">
                <a:solidFill>
                  <a:srgbClr val="FF0000"/>
                </a:solidFill>
              </a:rPr>
              <a:t> = Constante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47530" y="1254627"/>
            <a:ext cx="4021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</a:rPr>
              <a:t> =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B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B</a:t>
            </a:r>
            <a:endParaRPr lang="fr-FR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6" grpId="0"/>
      <p:bldP spid="26627" grpId="0"/>
      <p:bldP spid="26628" grpId="0"/>
      <p:bldP spid="26630" grpId="0"/>
      <p:bldP spid="26631" grpId="0"/>
      <p:bldP spid="26632" grpId="0"/>
      <p:bldP spid="26633" grpId="0"/>
      <p:bldP spid="19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9512" y="3645024"/>
            <a:ext cx="50405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Systèmes </a:t>
            </a:r>
            <a:r>
              <a:rPr lang="fr-FR" sz="2400" b="1" u="sng" dirty="0" smtClean="0">
                <a:solidFill>
                  <a:prstClr val="black"/>
                </a:solidFill>
              </a:rPr>
              <a:t>FERMES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400" b="1" i="1" dirty="0" smtClean="0">
                <a:solidFill>
                  <a:prstClr val="black"/>
                </a:solidFill>
              </a:rPr>
              <a:t>masse constante</a:t>
            </a:r>
            <a:endParaRPr lang="fr-FR" sz="2400" dirty="0"/>
          </a:p>
        </p:txBody>
      </p:sp>
      <p:sp>
        <p:nvSpPr>
          <p:cNvPr id="19" name="Rectangle 18"/>
          <p:cNvSpPr/>
          <p:nvPr/>
        </p:nvSpPr>
        <p:spPr>
          <a:xfrm>
            <a:off x="1547664" y="4149080"/>
            <a:ext cx="781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b="1" u="sng" dirty="0"/>
          </a:p>
        </p:txBody>
      </p:sp>
      <p:sp>
        <p:nvSpPr>
          <p:cNvPr id="20" name="Rectangle 19"/>
          <p:cNvSpPr/>
          <p:nvPr/>
        </p:nvSpPr>
        <p:spPr>
          <a:xfrm>
            <a:off x="1559239" y="4676286"/>
            <a:ext cx="745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</a:t>
            </a:r>
            <a:r>
              <a:rPr lang="fr-FR" sz="2400" b="1" dirty="0" smtClean="0">
                <a:solidFill>
                  <a:prstClr val="black"/>
                </a:solidFill>
              </a:rPr>
              <a:t> de l’</a:t>
            </a:r>
            <a:r>
              <a:rPr lang="fr-FR" sz="2400" b="1" u="sng" dirty="0" smtClean="0">
                <a:solidFill>
                  <a:prstClr val="black"/>
                </a:solidFill>
              </a:rPr>
              <a:t>ALTITUDE</a:t>
            </a:r>
            <a:endParaRPr lang="fr-FR" sz="2400" b="1" u="sng" dirty="0"/>
          </a:p>
        </p:txBody>
      </p:sp>
      <p:sp>
        <p:nvSpPr>
          <p:cNvPr id="23" name="Virage 22"/>
          <p:cNvSpPr/>
          <p:nvPr/>
        </p:nvSpPr>
        <p:spPr>
          <a:xfrm flipV="1">
            <a:off x="1187624" y="4077072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Virage 23"/>
          <p:cNvSpPr/>
          <p:nvPr/>
        </p:nvSpPr>
        <p:spPr>
          <a:xfrm flipV="1">
            <a:off x="1187624" y="4581128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51520" y="5373216"/>
            <a:ext cx="8712968" cy="1437901"/>
            <a:chOff x="251520" y="5373216"/>
            <a:chExt cx="8712968" cy="1437901"/>
          </a:xfrm>
        </p:grpSpPr>
        <p:sp>
          <p:nvSpPr>
            <p:cNvPr id="25" name="Rectangle 24"/>
            <p:cNvSpPr/>
            <p:nvPr/>
          </p:nvSpPr>
          <p:spPr>
            <a:xfrm>
              <a:off x="1403648" y="5373216"/>
              <a:ext cx="653447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u="sng" dirty="0" smtClean="0"/>
                <a:t>Modèle simplifié de l’ATMOSPHERE ISOTHERME</a:t>
              </a:r>
              <a:endParaRPr lang="fr-FR" sz="2400" dirty="0"/>
            </a:p>
          </p:txBody>
        </p:sp>
        <p:sp>
          <p:nvSpPr>
            <p:cNvPr id="25601" name="Rectangle 1"/>
            <p:cNvSpPr>
              <a:spLocks noChangeArrowheads="1"/>
            </p:cNvSpPr>
            <p:nvPr/>
          </p:nvSpPr>
          <p:spPr bwMode="auto">
            <a:xfrm>
              <a:off x="251520" y="5841621"/>
              <a:ext cx="8712968" cy="969496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kumimoji="0" lang="fr-FR" sz="24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</a:t>
              </a:r>
              <a:r>
                <a:rPr kumimoji="0" lang="fr-FR" sz="24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gaz parfait unique de masse molaire M</a:t>
              </a:r>
              <a:r>
                <a:rPr kumimoji="0" lang="fr-FR" sz="2400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air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 = 29,0 g.mol</a:t>
              </a:r>
              <a:r>
                <a:rPr kumimoji="0" lang="fr-FR" sz="2400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 – 1</a:t>
              </a:r>
              <a:endPara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fr-FR" sz="9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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g = constante		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T</a:t>
              </a:r>
              <a:r>
                <a:rPr kumimoji="0" lang="fr-FR" sz="2400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0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 = constante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	</a:t>
              </a:r>
              <a:r>
                <a:rPr kumimoji="0" lang="fr-FR" sz="2400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   </a:t>
              </a:r>
              <a:r>
                <a:rPr lang="fr-FR" sz="2400" dirty="0" smtClean="0">
                  <a:solidFill>
                    <a:srgbClr val="000000"/>
                  </a:solidFill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/>
                </a:rPr>
                <a:t>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fluide au repos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87624" y="2132856"/>
            <a:ext cx="7180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3) </a:t>
            </a:r>
            <a:r>
              <a:rPr lang="fr-FR" sz="2400" b="1" u="sng" dirty="0" smtClean="0">
                <a:latin typeface="Bookman Old Style" pitchFamily="18" charset="0"/>
              </a:rPr>
              <a:t>Application aux fluides 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2609528"/>
            <a:ext cx="417646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</a:rPr>
              <a:t>Gaz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≈</a:t>
            </a:r>
            <a:r>
              <a:rPr lang="fr-FR" sz="2400" dirty="0" smtClean="0">
                <a:solidFill>
                  <a:prstClr val="black"/>
                </a:solidFill>
              </a:rPr>
              <a:t> fluides </a:t>
            </a:r>
            <a:r>
              <a:rPr lang="fr-FR" sz="2400" b="1" u="sng" dirty="0" smtClean="0">
                <a:solidFill>
                  <a:prstClr val="black"/>
                </a:solidFill>
              </a:rPr>
              <a:t>COMPRESSIBLES</a:t>
            </a:r>
            <a:endParaRPr lang="fr-FR" sz="2400" b="1" u="sng" dirty="0"/>
          </a:p>
        </p:txBody>
      </p:sp>
      <p:sp>
        <p:nvSpPr>
          <p:cNvPr id="29" name="Rectangle 28"/>
          <p:cNvSpPr/>
          <p:nvPr/>
        </p:nvSpPr>
        <p:spPr>
          <a:xfrm>
            <a:off x="1584176" y="3140968"/>
            <a:ext cx="630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le </a:t>
            </a:r>
            <a:r>
              <a:rPr lang="fr-FR" sz="2400" b="1" u="sng" dirty="0" smtClean="0">
                <a:solidFill>
                  <a:prstClr val="black"/>
                </a:solidFill>
              </a:rPr>
              <a:t>VOLUME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 </a:t>
            </a:r>
            <a:r>
              <a:rPr lang="fr-FR" sz="2400" b="1" dirty="0" smtClean="0">
                <a:solidFill>
                  <a:prstClr val="black"/>
                </a:solidFill>
              </a:rPr>
              <a:t>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u="sng" dirty="0"/>
          </a:p>
        </p:txBody>
      </p:sp>
      <p:sp>
        <p:nvSpPr>
          <p:cNvPr id="30" name="Virage 29"/>
          <p:cNvSpPr/>
          <p:nvPr/>
        </p:nvSpPr>
        <p:spPr>
          <a:xfrm flipV="1">
            <a:off x="1152128" y="3068960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-2738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quelle profondeur doit-on descendre pour que la pression soit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éga-le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851920" y="620688"/>
            <a:ext cx="223224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482681" y="836712"/>
            <a:ext cx="2661319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= 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339752" y="836712"/>
            <a:ext cx="933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139952" y="1124744"/>
            <a:ext cx="1913135" cy="32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1000 × 9,80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AutoShape 5"/>
          <p:cNvCxnSpPr>
            <a:cxnSpLocks noChangeShapeType="1"/>
          </p:cNvCxnSpPr>
          <p:nvPr/>
        </p:nvCxnSpPr>
        <p:spPr bwMode="auto">
          <a:xfrm>
            <a:off x="3995936" y="1052736"/>
            <a:ext cx="183539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835696" y="1464192"/>
            <a:ext cx="7308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l’eau,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augmente de 1 bar tous les 10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251520" y="836712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827584" y="620688"/>
            <a:ext cx="144016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899592" y="1124744"/>
            <a:ext cx="1085453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AutoShape 10"/>
          <p:cNvCxnSpPr>
            <a:cxnSpLocks noChangeShapeType="1"/>
          </p:cNvCxnSpPr>
          <p:nvPr/>
        </p:nvCxnSpPr>
        <p:spPr bwMode="auto">
          <a:xfrm>
            <a:off x="899592" y="1052736"/>
            <a:ext cx="93610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275856" y="836712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3" grpId="0" animBg="1"/>
      <p:bldP spid="24" grpId="0" animBg="1"/>
      <p:bldP spid="27" grpId="0"/>
      <p:bldP spid="28" grpId="0" animBg="1"/>
      <p:bldP spid="29" grpId="0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0"/>
            <a:ext cx="7180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3) </a:t>
            </a:r>
            <a:r>
              <a:rPr lang="fr-FR" sz="2400" b="1" u="sng" dirty="0" smtClean="0">
                <a:latin typeface="Bookman Old Style" pitchFamily="18" charset="0"/>
              </a:rPr>
              <a:t>Application aux fluides 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476672"/>
            <a:ext cx="65344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Modèle simplifié de l’ATMOSPHERE ISOTHERME</a:t>
            </a:r>
            <a:endParaRPr lang="fr-FR" sz="24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957777"/>
            <a:ext cx="8712968" cy="96949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</a:t>
            </a:r>
            <a:r>
              <a:rPr kumimoji="0" lang="fr-FR" sz="2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gaz parfait unique de masse molaire M</a:t>
            </a:r>
            <a:r>
              <a:rPr kumimoji="0" lang="fr-FR" sz="2400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air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29,0 g.mol</a:t>
            </a:r>
            <a:r>
              <a:rPr kumimoji="0" lang="fr-FR" sz="2400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– 1</a:t>
            </a:r>
            <a:endParaRPr kumimoji="0" lang="fr-FR" sz="240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fr-FR" sz="9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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g = constante		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</a:t>
            </a:r>
            <a:r>
              <a:rPr kumimoji="0" lang="fr-FR" sz="2400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0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constante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	</a:t>
            </a:r>
            <a:r>
              <a:rPr kumimoji="0" lang="fr-FR" sz="240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   </a:t>
            </a:r>
            <a:r>
              <a:rPr lang="fr-FR" sz="2400" dirty="0" smtClean="0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/>
              </a:rPr>
              <a:t>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fluide au repos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7197" y="2020069"/>
            <a:ext cx="5265316" cy="22010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Commentaires sur les hypothèses de travail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9512" y="2804418"/>
            <a:ext cx="442798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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diminue avec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9512" y="3164458"/>
            <a:ext cx="446449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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dépend de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79512" y="3524498"/>
            <a:ext cx="482453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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les masses d’air sont en mouvement permanent.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663" y="1988840"/>
            <a:ext cx="36724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467544" y="4293096"/>
            <a:ext cx="4680520" cy="1080120"/>
            <a:chOff x="467544" y="4293096"/>
            <a:chExt cx="4680520" cy="1080120"/>
          </a:xfrm>
        </p:grpSpPr>
        <p:sp>
          <p:nvSpPr>
            <p:cNvPr id="11" name="Flèche vers le bas 10"/>
            <p:cNvSpPr/>
            <p:nvPr/>
          </p:nvSpPr>
          <p:spPr>
            <a:xfrm>
              <a:off x="2339752" y="4293096"/>
              <a:ext cx="288032" cy="1080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467544" y="4460602"/>
              <a:ext cx="468052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  <a:sym typeface="Wingdings" pitchFamily="2" charset="2"/>
                </a:rPr>
                <a:t>Mais appliquons        quand même la relation fondamentale de         la  statique des fluides …</a:t>
              </a:r>
              <a:endParaRPr kumimoji="0" lang="fr-FR" sz="2000" b="0" i="1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2008" y="5445224"/>
            <a:ext cx="9036496" cy="141277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Relation fondamentale de la statique des fluides pour un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axe (Oz) ascendant dans un champ de pesanteur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fr-FR" sz="20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Exprimer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804248" y="5949280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732240" y="5445224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380312" y="5661248"/>
            <a:ext cx="1763688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AutoShape 10"/>
          <p:cNvCxnSpPr>
            <a:cxnSpLocks noChangeShapeType="1"/>
          </p:cNvCxnSpPr>
          <p:nvPr/>
        </p:nvCxnSpPr>
        <p:spPr bwMode="auto">
          <a:xfrm>
            <a:off x="6804248" y="5877272"/>
            <a:ext cx="43204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79512" y="2420888"/>
            <a:ext cx="53285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/>
              </a:rPr>
              <a:t>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composition de l’air varie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/>
      <p:bldP spid="24578" grpId="0"/>
      <p:bldP spid="24579" grpId="0"/>
      <p:bldP spid="24580" grpId="0"/>
      <p:bldP spid="24581" grpId="0" animBg="1"/>
      <p:bldP spid="18" grpId="0"/>
      <p:bldP spid="19" grpId="0"/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542" y="68513"/>
            <a:ext cx="8936953" cy="14162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Commentaires sur les hypothèses de travail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1204" y="2432462"/>
            <a:ext cx="9036496" cy="44255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Relation fondamentale de la statique des fluides pour un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axe (Oz) ascendant dans un champ de pesanteur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fr-FR" sz="20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Exprimer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Equation différentielle vérifiée par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Résolution de l’équation différentielle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793444" y="2936519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721436" y="2432463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369508" y="2648487"/>
            <a:ext cx="15949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AutoShape 10"/>
          <p:cNvCxnSpPr>
            <a:cxnSpLocks noChangeShapeType="1"/>
          </p:cNvCxnSpPr>
          <p:nvPr/>
        </p:nvCxnSpPr>
        <p:spPr bwMode="auto">
          <a:xfrm>
            <a:off x="6793444" y="2864511"/>
            <a:ext cx="43204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404664"/>
            <a:ext cx="806289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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diminue avec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1" y="764704"/>
            <a:ext cx="812938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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dépend de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512" y="1124744"/>
            <a:ext cx="878497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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les masses d’air sont en mouvement permanent.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3995936" y="1556792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123728" y="1556792"/>
            <a:ext cx="468052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  <a:sym typeface="Wingdings" pitchFamily="2" charset="2"/>
              </a:rPr>
              <a:t>Mais appliquons        quand même la relation fondamentale de         la  statique des fluides …</a:t>
            </a:r>
            <a:endParaRPr kumimoji="0" lang="fr-FR" sz="2000" b="0" i="1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4016" y="3861048"/>
            <a:ext cx="899591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899592" y="3645024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971600" y="4077072"/>
            <a:ext cx="856665" cy="70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56" name="AutoShape 4"/>
          <p:cNvCxnSpPr>
            <a:cxnSpLocks noChangeShapeType="1"/>
          </p:cNvCxnSpPr>
          <p:nvPr/>
        </p:nvCxnSpPr>
        <p:spPr bwMode="auto">
          <a:xfrm>
            <a:off x="899592" y="4077072"/>
            <a:ext cx="687447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619672" y="3861048"/>
            <a:ext cx="473280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907704" y="3645024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123729" y="4077072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60" name="AutoShape 8"/>
          <p:cNvCxnSpPr>
            <a:cxnSpLocks noChangeShapeType="1"/>
          </p:cNvCxnSpPr>
          <p:nvPr/>
        </p:nvCxnSpPr>
        <p:spPr bwMode="auto">
          <a:xfrm>
            <a:off x="1907704" y="4077072"/>
            <a:ext cx="1080120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4427985" y="3717032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4499992" y="4077073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</p:cNvCxnSpPr>
          <p:nvPr/>
        </p:nvCxnSpPr>
        <p:spPr bwMode="auto">
          <a:xfrm>
            <a:off x="4427984" y="4077072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3203849" y="3861048"/>
            <a:ext cx="1296144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5292080" y="3789040"/>
            <a:ext cx="2591147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(d’après l’EEGP)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51520" y="5301208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1520" y="4797152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827584" y="5013176"/>
            <a:ext cx="7200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AutoShape 10"/>
          <p:cNvCxnSpPr>
            <a:cxnSpLocks noChangeShapeType="1"/>
          </p:cNvCxnSpPr>
          <p:nvPr/>
        </p:nvCxnSpPr>
        <p:spPr bwMode="auto">
          <a:xfrm>
            <a:off x="251520" y="5229200"/>
            <a:ext cx="43204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2267744" y="5013176"/>
            <a:ext cx="936104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475656" y="4869160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1547663" y="5229201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AutoShape 11"/>
          <p:cNvCxnSpPr>
            <a:cxnSpLocks noChangeShapeType="1"/>
          </p:cNvCxnSpPr>
          <p:nvPr/>
        </p:nvCxnSpPr>
        <p:spPr bwMode="auto">
          <a:xfrm>
            <a:off x="1475655" y="5229200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47864" y="5013176"/>
            <a:ext cx="689906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4139952" y="4869160"/>
            <a:ext cx="7200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4139952" y="5229201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69" name="AutoShape 17"/>
          <p:cNvCxnSpPr>
            <a:cxnSpLocks noChangeShapeType="1"/>
          </p:cNvCxnSpPr>
          <p:nvPr/>
        </p:nvCxnSpPr>
        <p:spPr bwMode="auto">
          <a:xfrm>
            <a:off x="4139952" y="5229200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4644008" y="5013176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4860033" y="4869161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5004048" y="5229201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73" name="AutoShape 21"/>
          <p:cNvCxnSpPr>
            <a:cxnSpLocks noChangeShapeType="1"/>
          </p:cNvCxnSpPr>
          <p:nvPr/>
        </p:nvCxnSpPr>
        <p:spPr bwMode="auto">
          <a:xfrm>
            <a:off x="4932040" y="5229200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5672712" y="5027902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4067944" y="4869160"/>
            <a:ext cx="2592288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7020272" y="4725144"/>
            <a:ext cx="1728192" cy="100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Equation différentielle du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ordre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5733256"/>
            <a:ext cx="51703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5058022" y="81907"/>
            <a:ext cx="53285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/>
              </a:rPr>
              <a:t>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composition de l’air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varie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2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/>
      <p:bldP spid="23555" grpId="0"/>
      <p:bldP spid="23557" grpId="0"/>
      <p:bldP spid="23558" grpId="0"/>
      <p:bldP spid="23559" grpId="0"/>
      <p:bldP spid="23561" grpId="0"/>
      <p:bldP spid="23562" grpId="0"/>
      <p:bldP spid="23564" grpId="0"/>
      <p:bldP spid="23565" grpId="0"/>
      <p:bldP spid="31" grpId="0"/>
      <p:bldP spid="32" grpId="0"/>
      <p:bldP spid="33" grpId="0"/>
      <p:bldP spid="35" grpId="0"/>
      <p:bldP spid="36" grpId="0"/>
      <p:bldP spid="37" grpId="0"/>
      <p:bldP spid="23566" grpId="0"/>
      <p:bldP spid="23567" grpId="0"/>
      <p:bldP spid="23568" grpId="0"/>
      <p:bldP spid="23570" grpId="0"/>
      <p:bldP spid="23571" grpId="0"/>
      <p:bldP spid="23572" grpId="0"/>
      <p:bldP spid="23574" grpId="0"/>
      <p:bldP spid="23575" grpId="0" animBg="1"/>
      <p:bldP spid="235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204" y="0"/>
            <a:ext cx="9036496" cy="674136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Exprimer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Equation différentielle vérifiée par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Résolution de l’équation différentielle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016" y="576065"/>
            <a:ext cx="899591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99592" y="360041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71600" y="792089"/>
            <a:ext cx="856665" cy="70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AutoShape 4"/>
          <p:cNvCxnSpPr>
            <a:cxnSpLocks noChangeShapeType="1"/>
          </p:cNvCxnSpPr>
          <p:nvPr/>
        </p:nvCxnSpPr>
        <p:spPr bwMode="auto">
          <a:xfrm>
            <a:off x="899592" y="792089"/>
            <a:ext cx="687447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19672" y="576065"/>
            <a:ext cx="473280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907704" y="360041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123729" y="792089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8"/>
          <p:cNvCxnSpPr>
            <a:cxnSpLocks noChangeShapeType="1"/>
          </p:cNvCxnSpPr>
          <p:nvPr/>
        </p:nvCxnSpPr>
        <p:spPr bwMode="auto">
          <a:xfrm>
            <a:off x="1907704" y="792089"/>
            <a:ext cx="1080120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427985" y="432049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499992" y="792090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AutoShape 11"/>
          <p:cNvCxnSpPr>
            <a:cxnSpLocks noChangeShapeType="1"/>
          </p:cNvCxnSpPr>
          <p:nvPr/>
        </p:nvCxnSpPr>
        <p:spPr bwMode="auto">
          <a:xfrm>
            <a:off x="4427984" y="792089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203849" y="576065"/>
            <a:ext cx="1296144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5220072" y="360041"/>
            <a:ext cx="2591147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(d’après l’EEGP)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51520" y="2016225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79512" y="1512169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27584" y="1728193"/>
            <a:ext cx="15949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AutoShape 10"/>
          <p:cNvCxnSpPr>
            <a:cxnSpLocks noChangeShapeType="1"/>
          </p:cNvCxnSpPr>
          <p:nvPr/>
        </p:nvCxnSpPr>
        <p:spPr bwMode="auto">
          <a:xfrm>
            <a:off x="251520" y="1944217"/>
            <a:ext cx="43204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2267744" y="1728193"/>
            <a:ext cx="15949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475656" y="1584177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547663" y="1944218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AutoShape 11"/>
          <p:cNvCxnSpPr>
            <a:cxnSpLocks noChangeShapeType="1"/>
          </p:cNvCxnSpPr>
          <p:nvPr/>
        </p:nvCxnSpPr>
        <p:spPr bwMode="auto">
          <a:xfrm>
            <a:off x="1475655" y="1944217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3347864" y="1728193"/>
            <a:ext cx="689906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4139952" y="1584177"/>
            <a:ext cx="7200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4139952" y="1944218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AutoShape 17"/>
          <p:cNvCxnSpPr>
            <a:cxnSpLocks noChangeShapeType="1"/>
          </p:cNvCxnSpPr>
          <p:nvPr/>
        </p:nvCxnSpPr>
        <p:spPr bwMode="auto">
          <a:xfrm>
            <a:off x="4139952" y="1944217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4644008" y="1728193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4860033" y="1584178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5004048" y="1944218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AutoShape 21"/>
          <p:cNvCxnSpPr>
            <a:cxnSpLocks noChangeShapeType="1"/>
          </p:cNvCxnSpPr>
          <p:nvPr/>
        </p:nvCxnSpPr>
        <p:spPr bwMode="auto">
          <a:xfrm>
            <a:off x="4932040" y="1944217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5672712" y="1742919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4067944" y="1584177"/>
            <a:ext cx="2592288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7020272" y="151216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Equation différentielle du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ordre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2448273"/>
            <a:ext cx="51703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512" y="3428999"/>
            <a:ext cx="4388472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une constante d’intégration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07504" y="3861048"/>
            <a:ext cx="4824536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au niveau de la mer,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=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7505" y="4293097"/>
            <a:ext cx="23042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K × e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99792" y="4293096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 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K</a:t>
            </a:r>
            <a:endParaRPr lang="fr-F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 l="24097" t="42520" r="40570" b="34800"/>
          <a:stretch>
            <a:fillRect/>
          </a:stretch>
        </p:blipFill>
        <p:spPr bwMode="auto">
          <a:xfrm>
            <a:off x="971600" y="4797152"/>
            <a:ext cx="3024336" cy="10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4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3212976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1575" y="6260462"/>
            <a:ext cx="604867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Modèle valable pour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2000 premiers mètres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0" grpId="0"/>
      <p:bldP spid="22531" grpId="0"/>
      <p:bldP spid="43" grpId="0"/>
      <p:bldP spid="225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3"/>
          <p:cNvSpPr>
            <a:spLocks noChangeArrowheads="1"/>
          </p:cNvSpPr>
          <p:nvPr/>
        </p:nvSpPr>
        <p:spPr bwMode="auto">
          <a:xfrm>
            <a:off x="6444208" y="44624"/>
            <a:ext cx="2592288" cy="72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1115616" y="5013176"/>
            <a:ext cx="235074" cy="864096"/>
            <a:chOff x="3491880" y="4941168"/>
            <a:chExt cx="235074" cy="864096"/>
          </a:xfrm>
        </p:grpSpPr>
        <p:sp>
          <p:nvSpPr>
            <p:cNvPr id="38" name="Rectangle 3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 flipH="1">
            <a:off x="2195736" y="5013176"/>
            <a:ext cx="288032" cy="864096"/>
            <a:chOff x="3491880" y="4941168"/>
            <a:chExt cx="235074" cy="864096"/>
          </a:xfrm>
        </p:grpSpPr>
        <p:sp>
          <p:nvSpPr>
            <p:cNvPr id="42" name="Rectangle 41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79512" y="5013176"/>
            <a:ext cx="235074" cy="864096"/>
            <a:chOff x="3491880" y="4941168"/>
            <a:chExt cx="235074" cy="864096"/>
          </a:xfrm>
        </p:grpSpPr>
        <p:sp>
          <p:nvSpPr>
            <p:cNvPr id="31" name="Rectangle 3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 flipH="1">
            <a:off x="520502" y="5013176"/>
            <a:ext cx="288032" cy="864096"/>
            <a:chOff x="3491880" y="4941168"/>
            <a:chExt cx="235074" cy="864096"/>
          </a:xfrm>
        </p:grpSpPr>
        <p:sp>
          <p:nvSpPr>
            <p:cNvPr id="35" name="Rectangle 3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204" y="0"/>
            <a:ext cx="9036496" cy="674136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Résolution de l’équation différentielle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5266"/>
            <a:ext cx="51703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512" y="1015992"/>
            <a:ext cx="4388472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une constante d’intégration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07504" y="1448041"/>
            <a:ext cx="4824536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au niveau de la mer,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=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7505" y="1880090"/>
            <a:ext cx="23042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K × e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99792" y="1880089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 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K</a:t>
            </a:r>
            <a:endParaRPr lang="fr-F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 l="24097" t="42520" r="40570" b="34800"/>
          <a:stretch>
            <a:fillRect/>
          </a:stretch>
        </p:blipFill>
        <p:spPr bwMode="auto">
          <a:xfrm>
            <a:off x="971600" y="2384145"/>
            <a:ext cx="3024336" cy="10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4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836712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1575" y="3847455"/>
            <a:ext cx="604867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Modèle valable pour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2000 premiers mètres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875" y="4330379"/>
            <a:ext cx="475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Echelle de hauteur caractéristique de variation de la pression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07504" y="6050773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grandeur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123728" y="5846324"/>
            <a:ext cx="754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100578" y="6289947"/>
            <a:ext cx="947956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445" name="AutoShape 5"/>
          <p:cNvCxnSpPr>
            <a:cxnSpLocks noChangeShapeType="1"/>
          </p:cNvCxnSpPr>
          <p:nvPr/>
        </p:nvCxnSpPr>
        <p:spPr bwMode="auto">
          <a:xfrm>
            <a:off x="2112154" y="6266799"/>
            <a:ext cx="7481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987824" y="6050773"/>
            <a:ext cx="615617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homogène 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distance appelée «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hauteur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2987824" y="6373812"/>
            <a:ext cx="2304256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caractéristique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»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5220072" y="4653136"/>
            <a:ext cx="3819753" cy="12961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abscisse du point de croisement de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tangente à l’origine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l’axe des abscisses (ici,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/>
                <a:ea typeface="Tahoma"/>
                <a:cs typeface="Tahoma"/>
              </a:rPr>
              <a:t>≈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 km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449" name="AutoShape 9"/>
          <p:cNvCxnSpPr>
            <a:cxnSpLocks noChangeShapeType="1"/>
          </p:cNvCxnSpPr>
          <p:nvPr/>
        </p:nvCxnSpPr>
        <p:spPr bwMode="auto">
          <a:xfrm>
            <a:off x="5148064" y="1052736"/>
            <a:ext cx="1800200" cy="309634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</p:cxnSp>
      <p:sp>
        <p:nvSpPr>
          <p:cNvPr id="57" name="Flèche vers le bas 56"/>
          <p:cNvSpPr/>
          <p:nvPr/>
        </p:nvSpPr>
        <p:spPr>
          <a:xfrm>
            <a:off x="6660232" y="4077072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540271" y="1387068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tangente à l’origine </a:t>
            </a:r>
            <a:endParaRPr lang="fr-FR" dirty="0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29736" y="5085184"/>
            <a:ext cx="52584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239261" y="544522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AutoShape 17"/>
          <p:cNvCxnSpPr>
            <a:cxnSpLocks noChangeShapeType="1"/>
          </p:cNvCxnSpPr>
          <p:nvPr/>
        </p:nvCxnSpPr>
        <p:spPr bwMode="auto">
          <a:xfrm>
            <a:off x="239261" y="544522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809992" y="522920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163242" y="5047085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1259632" y="544522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AutoShape 21"/>
          <p:cNvCxnSpPr>
            <a:cxnSpLocks noChangeShapeType="1"/>
          </p:cNvCxnSpPr>
          <p:nvPr/>
        </p:nvCxnSpPr>
        <p:spPr bwMode="auto">
          <a:xfrm>
            <a:off x="1187624" y="544522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1928296" y="5243926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3209179" y="5085184"/>
            <a:ext cx="4267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3112788" y="5445225"/>
            <a:ext cx="648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 z ]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AutoShape 17"/>
          <p:cNvCxnSpPr>
            <a:cxnSpLocks noChangeShapeType="1"/>
          </p:cNvCxnSpPr>
          <p:nvPr/>
        </p:nvCxnSpPr>
        <p:spPr bwMode="auto">
          <a:xfrm>
            <a:off x="3218704" y="544522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grpSp>
        <p:nvGrpSpPr>
          <p:cNvPr id="50" name="Groupe 49"/>
          <p:cNvGrpSpPr/>
          <p:nvPr/>
        </p:nvGrpSpPr>
        <p:grpSpPr>
          <a:xfrm>
            <a:off x="3941520" y="5013176"/>
            <a:ext cx="235074" cy="864096"/>
            <a:chOff x="3491880" y="4941168"/>
            <a:chExt cx="235074" cy="864096"/>
          </a:xfrm>
        </p:grpSpPr>
        <p:sp>
          <p:nvSpPr>
            <p:cNvPr id="51" name="Rectangle 5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 flipH="1">
            <a:off x="4572000" y="5013176"/>
            <a:ext cx="288032" cy="864096"/>
            <a:chOff x="3491880" y="4941168"/>
            <a:chExt cx="235074" cy="864096"/>
          </a:xfrm>
        </p:grpSpPr>
        <p:sp>
          <p:nvSpPr>
            <p:cNvPr id="55" name="Rectangle 5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3635896" y="522920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3989146" y="5047085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4085536" y="544522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AutoShape 21"/>
          <p:cNvCxnSpPr>
            <a:cxnSpLocks noChangeShapeType="1"/>
          </p:cNvCxnSpPr>
          <p:nvPr/>
        </p:nvCxnSpPr>
        <p:spPr bwMode="auto">
          <a:xfrm>
            <a:off x="4013528" y="544522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2574828" y="5128614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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15"/>
          <p:cNvSpPr>
            <a:spLocks noChangeArrowheads="1"/>
          </p:cNvSpPr>
          <p:nvPr/>
        </p:nvSpPr>
        <p:spPr bwMode="auto">
          <a:xfrm>
            <a:off x="6516216" y="44624"/>
            <a:ext cx="7200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16"/>
          <p:cNvSpPr>
            <a:spLocks noChangeArrowheads="1"/>
          </p:cNvSpPr>
          <p:nvPr/>
        </p:nvSpPr>
        <p:spPr bwMode="auto">
          <a:xfrm>
            <a:off x="6516216" y="40466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AutoShape 17"/>
          <p:cNvCxnSpPr>
            <a:cxnSpLocks noChangeShapeType="1"/>
          </p:cNvCxnSpPr>
          <p:nvPr/>
        </p:nvCxnSpPr>
        <p:spPr bwMode="auto">
          <a:xfrm>
            <a:off x="6516216" y="40466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7" name="Rectangle 18"/>
          <p:cNvSpPr>
            <a:spLocks noChangeArrowheads="1"/>
          </p:cNvSpPr>
          <p:nvPr/>
        </p:nvSpPr>
        <p:spPr bwMode="auto">
          <a:xfrm>
            <a:off x="7020272" y="18864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19"/>
          <p:cNvSpPr>
            <a:spLocks noChangeArrowheads="1"/>
          </p:cNvSpPr>
          <p:nvPr/>
        </p:nvSpPr>
        <p:spPr bwMode="auto">
          <a:xfrm>
            <a:off x="7236297" y="44625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20"/>
          <p:cNvSpPr>
            <a:spLocks noChangeArrowheads="1"/>
          </p:cNvSpPr>
          <p:nvPr/>
        </p:nvSpPr>
        <p:spPr bwMode="auto">
          <a:xfrm>
            <a:off x="7380312" y="40466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"/>
          <p:cNvCxnSpPr>
            <a:cxnSpLocks noChangeShapeType="1"/>
          </p:cNvCxnSpPr>
          <p:nvPr/>
        </p:nvCxnSpPr>
        <p:spPr bwMode="auto">
          <a:xfrm>
            <a:off x="7308304" y="40466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8048976" y="203366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/>
      <p:bldP spid="61444" grpId="0"/>
      <p:bldP spid="61446" grpId="0"/>
      <p:bldP spid="52" grpId="0"/>
      <p:bldP spid="61448" grpId="0" animBg="1"/>
      <p:bldP spid="57" grpId="0" animBg="1"/>
      <p:bldP spid="58" grpId="0"/>
      <p:bldP spid="23" grpId="0"/>
      <p:bldP spid="24" grpId="0"/>
      <p:bldP spid="26" grpId="0"/>
      <p:bldP spid="27" grpId="0"/>
      <p:bldP spid="28" grpId="0"/>
      <p:bldP spid="30" grpId="0"/>
      <p:bldP spid="47" grpId="0"/>
      <p:bldP spid="48" grpId="0"/>
      <p:bldP spid="59" grpId="0"/>
      <p:bldP spid="60" grpId="0"/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6813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>
                <a:latin typeface="Bookman Old Style" pitchFamily="18" charset="0"/>
              </a:rPr>
              <a:t>I- Les forces au sein d’un fluide au repos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51520" y="432048"/>
            <a:ext cx="3618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Conditions de l’étude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/>
                <a:ea typeface="Arial Unicode MS" pitchFamily="34" charset="-128"/>
                <a:cs typeface="Calibri" pitchFamily="34" charset="0"/>
                <a:sym typeface="Wingdings 3" pitchFamily="18" charset="2"/>
              </a:rPr>
              <a:t> 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Arial Unicode MS" pitchFamily="34" charset="-128"/>
              <a:cs typeface="Calibri" pitchFamily="34" charset="0"/>
              <a:sym typeface="Wingdings 3" pitchFamily="18" charset="2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/>
          <a:srcRect l="62369" t="38639" r="12589" b="21041"/>
          <a:stretch>
            <a:fillRect/>
          </a:stretch>
        </p:blipFill>
        <p:spPr bwMode="auto">
          <a:xfrm>
            <a:off x="3779912" y="548680"/>
            <a:ext cx="238526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79512" y="2780928"/>
          <a:ext cx="8784976" cy="2834640"/>
        </p:xfrm>
        <a:graphic>
          <a:graphicData uri="http://schemas.openxmlformats.org/drawingml/2006/table">
            <a:tbl>
              <a:tblPr/>
              <a:tblGrid>
                <a:gridCol w="2533857"/>
                <a:gridCol w="2083035"/>
                <a:gridCol w="2084042"/>
                <a:gridCol w="2084042"/>
              </a:tblGrid>
              <a:tr h="22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latin typeface="Calibri"/>
                          <a:ea typeface="Arial Unicode MS"/>
                          <a:cs typeface="Arial Unicode MS"/>
                        </a:rPr>
                        <a:t>Echelle 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Calibri"/>
                          <a:ea typeface="Arial Unicode MS"/>
                          <a:cs typeface="Arial Unicode MS"/>
                        </a:rPr>
                        <a:t>…</a:t>
                      </a:r>
                      <a:endParaRPr lang="fr-FR" sz="24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rgbClr val="000000"/>
                        </a:solidFill>
                        <a:latin typeface="Calibri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800">
                        <a:solidFill>
                          <a:srgbClr val="000000"/>
                        </a:solidFill>
                        <a:latin typeface="Calibri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800">
                        <a:solidFill>
                          <a:srgbClr val="000000"/>
                        </a:solidFill>
                        <a:latin typeface="Calibri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La matière apparaît-elle comme </a:t>
                      </a:r>
                      <a:r>
                        <a:rPr lang="fr-FR" sz="1800" b="1" u="sng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continue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 ?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NON</a:t>
                      </a:r>
                      <a:endParaRPr lang="fr-FR" sz="18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Peut-on définir </a:t>
                      </a:r>
                      <a:r>
                        <a:rPr lang="fr-FR" sz="1800" dirty="0" err="1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tem-pérature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, pression, masse volumique ?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NON</a:t>
                      </a:r>
                      <a:endParaRPr lang="fr-FR" sz="18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Ces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grandeurs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 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rendent-elles compte de l’aspect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LOCAL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 ?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NON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-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843808" y="2780928"/>
            <a:ext cx="61206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Macroscopique  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Mésoscopique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Microscopique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79512" y="5733256"/>
            <a:ext cx="8784976" cy="7920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23528" y="5733256"/>
            <a:ext cx="856895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Dans la suite, on étudiera les fluides en les décomposant en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portions de fluide de taille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mésoscopique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appelées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PARTICULES FLUIDES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43012" grpId="0"/>
      <p:bldP spid="56322" grpId="0"/>
      <p:bldP spid="56323" grpId="0" animBg="1"/>
      <p:bldP spid="563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204" y="0"/>
            <a:ext cx="9036496" cy="42930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44624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514806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Modèle valable pour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2000 premiers mètres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AutoShape 9"/>
          <p:cNvCxnSpPr>
            <a:cxnSpLocks noChangeShapeType="1"/>
          </p:cNvCxnSpPr>
          <p:nvPr/>
        </p:nvCxnSpPr>
        <p:spPr bwMode="auto">
          <a:xfrm>
            <a:off x="5148064" y="260648"/>
            <a:ext cx="1800200" cy="309634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</p:cxnSp>
      <p:sp>
        <p:nvSpPr>
          <p:cNvPr id="15" name="Rectangle 14"/>
          <p:cNvSpPr/>
          <p:nvPr/>
        </p:nvSpPr>
        <p:spPr>
          <a:xfrm>
            <a:off x="5540271" y="594980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tangente à l’origine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7504" y="692696"/>
            <a:ext cx="475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Echelle de hauteur caractéristique de variation de la pression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395838"/>
            <a:ext cx="56378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63688" y="4395838"/>
            <a:ext cx="738031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i="1" dirty="0" smtClean="0"/>
              <a:t>On peut aussi obtenir cette expression </a:t>
            </a:r>
            <a:r>
              <a:rPr lang="fr-FR" sz="2000" b="1" i="1" dirty="0" smtClean="0"/>
              <a:t>en séparant les variables</a:t>
            </a:r>
            <a:r>
              <a:rPr lang="fr-FR" sz="2000" i="1" dirty="0" smtClean="0"/>
              <a:t> dans la relation fondamentale de la statique des fluides, qui s’écrit alors :</a:t>
            </a:r>
            <a:endParaRPr lang="fr-FR" sz="3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 l="2362" t="25200" r="36686" b="60520"/>
          <a:stretch>
            <a:fillRect/>
          </a:stretch>
        </p:blipFill>
        <p:spPr bwMode="auto">
          <a:xfrm>
            <a:off x="2195736" y="5137126"/>
            <a:ext cx="655696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 l="27405" t="25720" r="20148" b="61680"/>
          <a:stretch>
            <a:fillRect/>
          </a:stretch>
        </p:blipFill>
        <p:spPr bwMode="auto">
          <a:xfrm>
            <a:off x="2339752" y="5997030"/>
            <a:ext cx="6040963" cy="81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/>
          <p:cNvGrpSpPr/>
          <p:nvPr/>
        </p:nvGrpSpPr>
        <p:grpSpPr>
          <a:xfrm>
            <a:off x="1115616" y="1368152"/>
            <a:ext cx="235074" cy="864096"/>
            <a:chOff x="3491880" y="4941168"/>
            <a:chExt cx="235074" cy="864096"/>
          </a:xfrm>
        </p:grpSpPr>
        <p:sp>
          <p:nvSpPr>
            <p:cNvPr id="22" name="Rectangle 21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/>
          <p:cNvGrpSpPr/>
          <p:nvPr/>
        </p:nvGrpSpPr>
        <p:grpSpPr>
          <a:xfrm flipH="1">
            <a:off x="2195736" y="1368152"/>
            <a:ext cx="288032" cy="864096"/>
            <a:chOff x="3491880" y="4941168"/>
            <a:chExt cx="235074" cy="864096"/>
          </a:xfrm>
        </p:grpSpPr>
        <p:sp>
          <p:nvSpPr>
            <p:cNvPr id="25" name="Rectangle 2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179512" y="1368152"/>
            <a:ext cx="235074" cy="864096"/>
            <a:chOff x="3491880" y="4941168"/>
            <a:chExt cx="235074" cy="864096"/>
          </a:xfrm>
        </p:grpSpPr>
        <p:sp>
          <p:nvSpPr>
            <p:cNvPr id="28" name="Rectangle 2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/>
          <p:cNvGrpSpPr/>
          <p:nvPr/>
        </p:nvGrpSpPr>
        <p:grpSpPr>
          <a:xfrm flipH="1">
            <a:off x="520502" y="1368152"/>
            <a:ext cx="288032" cy="864096"/>
            <a:chOff x="3491880" y="4941168"/>
            <a:chExt cx="235074" cy="864096"/>
          </a:xfrm>
        </p:grpSpPr>
        <p:sp>
          <p:nvSpPr>
            <p:cNvPr id="31" name="Rectangle 3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07504" y="2405749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grandeur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123728" y="2201300"/>
            <a:ext cx="754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100578" y="2644923"/>
            <a:ext cx="947956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AutoShape 5"/>
          <p:cNvCxnSpPr>
            <a:cxnSpLocks noChangeShapeType="1"/>
          </p:cNvCxnSpPr>
          <p:nvPr/>
        </p:nvCxnSpPr>
        <p:spPr bwMode="auto">
          <a:xfrm>
            <a:off x="2112154" y="2621775"/>
            <a:ext cx="7481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2987825" y="2405748"/>
            <a:ext cx="2016224" cy="109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homogène 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distance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251520" y="3068960"/>
            <a:ext cx="468052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appelée «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hauteur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caractéristique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»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79512" y="3501008"/>
            <a:ext cx="619268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abscisse du point de croisement de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tangente à l’origine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l’axe des abscisses (ici,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/>
                <a:ea typeface="Tahoma"/>
                <a:cs typeface="Tahoma"/>
              </a:rPr>
              <a:t>≈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 km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Flèche vers le bas 39"/>
          <p:cNvSpPr/>
          <p:nvPr/>
        </p:nvSpPr>
        <p:spPr>
          <a:xfrm rot="1888877">
            <a:off x="6384407" y="3200786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229736" y="1440160"/>
            <a:ext cx="52584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239261" y="1800201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AutoShape 17"/>
          <p:cNvCxnSpPr>
            <a:cxnSpLocks noChangeShapeType="1"/>
          </p:cNvCxnSpPr>
          <p:nvPr/>
        </p:nvCxnSpPr>
        <p:spPr bwMode="auto">
          <a:xfrm>
            <a:off x="239261" y="1800200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809992" y="1584176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1163242" y="1402061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259632" y="1800201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AutoShape 21"/>
          <p:cNvCxnSpPr>
            <a:cxnSpLocks noChangeShapeType="1"/>
          </p:cNvCxnSpPr>
          <p:nvPr/>
        </p:nvCxnSpPr>
        <p:spPr bwMode="auto">
          <a:xfrm>
            <a:off x="1187624" y="1800200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8" name="Rectangle 22"/>
          <p:cNvSpPr>
            <a:spLocks noChangeArrowheads="1"/>
          </p:cNvSpPr>
          <p:nvPr/>
        </p:nvSpPr>
        <p:spPr bwMode="auto">
          <a:xfrm>
            <a:off x="1928296" y="1598902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3027622" y="1440160"/>
            <a:ext cx="4267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2931231" y="1800201"/>
            <a:ext cx="648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 z ]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AutoShape 17"/>
          <p:cNvCxnSpPr>
            <a:cxnSpLocks noChangeShapeType="1"/>
          </p:cNvCxnSpPr>
          <p:nvPr/>
        </p:nvCxnSpPr>
        <p:spPr bwMode="auto">
          <a:xfrm>
            <a:off x="3037147" y="1800200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grpSp>
        <p:nvGrpSpPr>
          <p:cNvPr id="52" name="Groupe 51"/>
          <p:cNvGrpSpPr/>
          <p:nvPr/>
        </p:nvGrpSpPr>
        <p:grpSpPr>
          <a:xfrm>
            <a:off x="3759963" y="1368152"/>
            <a:ext cx="235074" cy="864096"/>
            <a:chOff x="3491880" y="4941168"/>
            <a:chExt cx="235074" cy="864096"/>
          </a:xfrm>
        </p:grpSpPr>
        <p:sp>
          <p:nvSpPr>
            <p:cNvPr id="53" name="Rectangle 52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/>
          <p:cNvGrpSpPr/>
          <p:nvPr/>
        </p:nvGrpSpPr>
        <p:grpSpPr>
          <a:xfrm flipH="1">
            <a:off x="4390443" y="1368152"/>
            <a:ext cx="288032" cy="864096"/>
            <a:chOff x="3491880" y="4941168"/>
            <a:chExt cx="235074" cy="864096"/>
          </a:xfrm>
        </p:grpSpPr>
        <p:sp>
          <p:nvSpPr>
            <p:cNvPr id="56" name="Rectangle 55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3454339" y="1584176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3807589" y="1402061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3903979" y="1800201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AutoShape 21"/>
          <p:cNvCxnSpPr>
            <a:cxnSpLocks noChangeShapeType="1"/>
          </p:cNvCxnSpPr>
          <p:nvPr/>
        </p:nvCxnSpPr>
        <p:spPr bwMode="auto">
          <a:xfrm>
            <a:off x="3831971" y="1800200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2459953" y="148359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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9634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Calculer la variation 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altitude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z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–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z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qui implique une diminution de pression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1,0 %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1960" y="404664"/>
            <a:ext cx="28083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498" name="Picture 18"/>
          <p:cNvPicPr>
            <a:picLocks noChangeAspect="1" noChangeArrowheads="1"/>
          </p:cNvPicPr>
          <p:nvPr/>
        </p:nvPicPr>
        <p:blipFill>
          <a:blip r:embed="rId2" cstate="print"/>
          <a:srcRect l="79852" t="36119" r="8336" b="58001"/>
          <a:stretch>
            <a:fillRect/>
          </a:stretch>
        </p:blipFill>
        <p:spPr bwMode="auto">
          <a:xfrm>
            <a:off x="7886926" y="4149080"/>
            <a:ext cx="1187624" cy="33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3" cstate="print"/>
          <a:srcRect l="2362" t="48157" r="46658" b="37974"/>
          <a:stretch>
            <a:fillRect/>
          </a:stretch>
        </p:blipFill>
        <p:spPr bwMode="auto">
          <a:xfrm>
            <a:off x="0" y="4653136"/>
            <a:ext cx="51761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5940152" y="4509120"/>
            <a:ext cx="2880320" cy="936104"/>
            <a:chOff x="5652120" y="2204864"/>
            <a:chExt cx="2880320" cy="936104"/>
          </a:xfrm>
        </p:grpSpPr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8000"/>
                </a:clrFrom>
                <a:clrTo>
                  <a:srgbClr val="008000">
                    <a:alpha val="0"/>
                  </a:srgbClr>
                </a:clrTo>
              </a:clrChange>
            </a:blip>
            <a:srcRect l="59098" t="45636" r="12534" b="37974"/>
            <a:stretch>
              <a:fillRect/>
            </a:stretch>
          </p:blipFill>
          <p:spPr bwMode="auto">
            <a:xfrm>
              <a:off x="5652120" y="2204864"/>
              <a:ext cx="2880320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084168" y="3068960"/>
              <a:ext cx="216024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3" cstate="print"/>
          <a:srcRect l="1570" t="66922" r="69353" b="26774"/>
          <a:stretch>
            <a:fillRect/>
          </a:stretch>
        </p:blipFill>
        <p:spPr bwMode="auto">
          <a:xfrm>
            <a:off x="0" y="5589240"/>
            <a:ext cx="295232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3" cstate="print"/>
          <a:srcRect l="36321" t="66922" r="32475" b="26774"/>
          <a:stretch>
            <a:fillRect/>
          </a:stretch>
        </p:blipFill>
        <p:spPr bwMode="auto">
          <a:xfrm>
            <a:off x="3347864" y="5589240"/>
            <a:ext cx="31683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6588224" y="5589240"/>
            <a:ext cx="223224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Z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85 m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251520" y="6021288"/>
            <a:ext cx="871296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On peut supposer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pression atmosphérique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quelques centaines de mètres, c'est-à-dire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sur des distances très inférieures à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age 20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-1251520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AutoShape 9"/>
          <p:cNvCxnSpPr>
            <a:cxnSpLocks noChangeShapeType="1"/>
          </p:cNvCxnSpPr>
          <p:nvPr/>
        </p:nvCxnSpPr>
        <p:spPr bwMode="auto">
          <a:xfrm>
            <a:off x="5148064" y="-1035496"/>
            <a:ext cx="1800200" cy="309634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</p:cxn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07504" y="1109605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grandeur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123728" y="905156"/>
            <a:ext cx="754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100578" y="1348779"/>
            <a:ext cx="947956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AutoShape 5"/>
          <p:cNvCxnSpPr>
            <a:cxnSpLocks noChangeShapeType="1"/>
          </p:cNvCxnSpPr>
          <p:nvPr/>
        </p:nvCxnSpPr>
        <p:spPr bwMode="auto">
          <a:xfrm>
            <a:off x="2112154" y="1325631"/>
            <a:ext cx="7481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987825" y="1109604"/>
            <a:ext cx="2016224" cy="109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homogène 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distance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51520" y="1772816"/>
            <a:ext cx="468052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appelée «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hauteur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caractéristique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»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79512" y="2204864"/>
            <a:ext cx="619268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abscisse du point de croisement de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tangente à l’origine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l’axe des abscisses (ici,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/>
                <a:ea typeface="Tahoma"/>
                <a:cs typeface="Tahoma"/>
              </a:rPr>
              <a:t>≈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 km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lèche vers le bas 29"/>
          <p:cNvSpPr/>
          <p:nvPr/>
        </p:nvSpPr>
        <p:spPr>
          <a:xfrm rot="1888877">
            <a:off x="6384407" y="1904642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1115616" y="44624"/>
            <a:ext cx="235074" cy="864096"/>
            <a:chOff x="3491880" y="4941168"/>
            <a:chExt cx="235074" cy="864096"/>
          </a:xfrm>
        </p:grpSpPr>
        <p:sp>
          <p:nvSpPr>
            <p:cNvPr id="32" name="Rectangle 31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 flipH="1">
            <a:off x="2195736" y="44624"/>
            <a:ext cx="288032" cy="864096"/>
            <a:chOff x="3491880" y="4941168"/>
            <a:chExt cx="235074" cy="864096"/>
          </a:xfrm>
        </p:grpSpPr>
        <p:sp>
          <p:nvSpPr>
            <p:cNvPr id="35" name="Rectangle 3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79512" y="44624"/>
            <a:ext cx="235074" cy="864096"/>
            <a:chOff x="3491880" y="4941168"/>
            <a:chExt cx="235074" cy="864096"/>
          </a:xfrm>
        </p:grpSpPr>
        <p:sp>
          <p:nvSpPr>
            <p:cNvPr id="38" name="Rectangle 3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/>
          <p:cNvGrpSpPr/>
          <p:nvPr/>
        </p:nvGrpSpPr>
        <p:grpSpPr>
          <a:xfrm flipH="1">
            <a:off x="520502" y="44624"/>
            <a:ext cx="288032" cy="864096"/>
            <a:chOff x="3491880" y="4941168"/>
            <a:chExt cx="235074" cy="864096"/>
          </a:xfrm>
        </p:grpSpPr>
        <p:sp>
          <p:nvSpPr>
            <p:cNvPr id="41" name="Rectangle 4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229736" y="116632"/>
            <a:ext cx="52584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239261" y="476673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AutoShape 17"/>
          <p:cNvCxnSpPr>
            <a:cxnSpLocks noChangeShapeType="1"/>
          </p:cNvCxnSpPr>
          <p:nvPr/>
        </p:nvCxnSpPr>
        <p:spPr bwMode="auto">
          <a:xfrm>
            <a:off x="239261" y="476672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6" name="Rectangle 18"/>
          <p:cNvSpPr>
            <a:spLocks noChangeArrowheads="1"/>
          </p:cNvSpPr>
          <p:nvPr/>
        </p:nvSpPr>
        <p:spPr bwMode="auto">
          <a:xfrm>
            <a:off x="809992" y="260648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1163242" y="78533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1259632" y="476673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AutoShape 21"/>
          <p:cNvCxnSpPr>
            <a:cxnSpLocks noChangeShapeType="1"/>
          </p:cNvCxnSpPr>
          <p:nvPr/>
        </p:nvCxnSpPr>
        <p:spPr bwMode="auto">
          <a:xfrm>
            <a:off x="1187624" y="476672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1928296" y="275374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3027622" y="116632"/>
            <a:ext cx="4267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2931231" y="476673"/>
            <a:ext cx="648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 z ]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AutoShape 17"/>
          <p:cNvCxnSpPr>
            <a:cxnSpLocks noChangeShapeType="1"/>
          </p:cNvCxnSpPr>
          <p:nvPr/>
        </p:nvCxnSpPr>
        <p:spPr bwMode="auto">
          <a:xfrm>
            <a:off x="3037147" y="476672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grpSp>
        <p:nvGrpSpPr>
          <p:cNvPr id="54" name="Groupe 53"/>
          <p:cNvGrpSpPr/>
          <p:nvPr/>
        </p:nvGrpSpPr>
        <p:grpSpPr>
          <a:xfrm>
            <a:off x="3759963" y="44624"/>
            <a:ext cx="235074" cy="864096"/>
            <a:chOff x="3491880" y="4941168"/>
            <a:chExt cx="235074" cy="864096"/>
          </a:xfrm>
        </p:grpSpPr>
        <p:sp>
          <p:nvSpPr>
            <p:cNvPr id="55" name="Rectangle 5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e 56"/>
          <p:cNvGrpSpPr/>
          <p:nvPr/>
        </p:nvGrpSpPr>
        <p:grpSpPr>
          <a:xfrm flipH="1">
            <a:off x="4390443" y="44624"/>
            <a:ext cx="288032" cy="864096"/>
            <a:chOff x="3491880" y="4941168"/>
            <a:chExt cx="235074" cy="864096"/>
          </a:xfrm>
        </p:grpSpPr>
        <p:sp>
          <p:nvSpPr>
            <p:cNvPr id="58" name="Rectangle 5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0" name="Rectangle 18"/>
          <p:cNvSpPr>
            <a:spLocks noChangeArrowheads="1"/>
          </p:cNvSpPr>
          <p:nvPr/>
        </p:nvSpPr>
        <p:spPr bwMode="auto">
          <a:xfrm>
            <a:off x="3454339" y="260648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3807589" y="78533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20"/>
          <p:cNvSpPr>
            <a:spLocks noChangeArrowheads="1"/>
          </p:cNvSpPr>
          <p:nvPr/>
        </p:nvSpPr>
        <p:spPr bwMode="auto">
          <a:xfrm>
            <a:off x="3903979" y="476673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AutoShape 21"/>
          <p:cNvCxnSpPr>
            <a:cxnSpLocks noChangeShapeType="1"/>
          </p:cNvCxnSpPr>
          <p:nvPr/>
        </p:nvCxnSpPr>
        <p:spPr bwMode="auto">
          <a:xfrm>
            <a:off x="3831971" y="476672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2459953" y="160062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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61204" y="-1281286"/>
            <a:ext cx="9036496" cy="42930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0" y="3501008"/>
            <a:ext cx="3969473" cy="936104"/>
            <a:chOff x="0" y="3501008"/>
            <a:chExt cx="3969473" cy="936104"/>
          </a:xfrm>
        </p:grpSpPr>
        <p:pic>
          <p:nvPicPr>
            <p:cNvPr id="20496" name="Picture 1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62" t="25610" r="58893" b="58000"/>
            <a:stretch>
              <a:fillRect/>
            </a:stretch>
          </p:blipFill>
          <p:spPr bwMode="auto">
            <a:xfrm>
              <a:off x="35496" y="3501008"/>
              <a:ext cx="3933977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7" name="Connecteur droit 66"/>
            <p:cNvCxnSpPr/>
            <p:nvPr/>
          </p:nvCxnSpPr>
          <p:spPr>
            <a:xfrm>
              <a:off x="0" y="4437112"/>
              <a:ext cx="169168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e 72"/>
          <p:cNvGrpSpPr/>
          <p:nvPr/>
        </p:nvGrpSpPr>
        <p:grpSpPr>
          <a:xfrm>
            <a:off x="4211960" y="3512583"/>
            <a:ext cx="3807395" cy="939632"/>
            <a:chOff x="4211960" y="3512583"/>
            <a:chExt cx="3807395" cy="939632"/>
          </a:xfrm>
        </p:grpSpPr>
        <p:pic>
          <p:nvPicPr>
            <p:cNvPr id="20497" name="Picture 1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162" t="25200" r="21806" b="58000"/>
            <a:stretch>
              <a:fillRect/>
            </a:stretch>
          </p:blipFill>
          <p:spPr bwMode="auto">
            <a:xfrm>
              <a:off x="4237668" y="3512583"/>
              <a:ext cx="3781687" cy="939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8" name="Connecteur droit 67"/>
            <p:cNvCxnSpPr/>
            <p:nvPr/>
          </p:nvCxnSpPr>
          <p:spPr>
            <a:xfrm>
              <a:off x="4211960" y="4437112"/>
              <a:ext cx="169168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/>
      <p:bldP spid="20499" grpId="0"/>
      <p:bldP spid="205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211960" y="404664"/>
            <a:ext cx="28083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2" cstate="print"/>
          <a:srcRect l="2362" t="48157" r="46658" b="37974"/>
          <a:stretch>
            <a:fillRect/>
          </a:stretch>
        </p:blipFill>
        <p:spPr bwMode="auto">
          <a:xfrm>
            <a:off x="0" y="144016"/>
            <a:ext cx="51761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7"/>
          <p:cNvGrpSpPr/>
          <p:nvPr/>
        </p:nvGrpSpPr>
        <p:grpSpPr>
          <a:xfrm>
            <a:off x="5940152" y="0"/>
            <a:ext cx="2880320" cy="936104"/>
            <a:chOff x="5652120" y="2204864"/>
            <a:chExt cx="2880320" cy="936104"/>
          </a:xfrm>
        </p:grpSpPr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8000"/>
                </a:clrFrom>
                <a:clrTo>
                  <a:srgbClr val="008000">
                    <a:alpha val="0"/>
                  </a:srgbClr>
                </a:clrTo>
              </a:clrChange>
            </a:blip>
            <a:srcRect l="59098" t="45636" r="12534" b="37974"/>
            <a:stretch>
              <a:fillRect/>
            </a:stretch>
          </p:blipFill>
          <p:spPr bwMode="auto">
            <a:xfrm>
              <a:off x="5652120" y="2204864"/>
              <a:ext cx="2880320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084168" y="3068960"/>
              <a:ext cx="216024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2" cstate="print"/>
          <a:srcRect l="1570" t="66922" r="69353" b="26774"/>
          <a:stretch>
            <a:fillRect/>
          </a:stretch>
        </p:blipFill>
        <p:spPr bwMode="auto">
          <a:xfrm>
            <a:off x="0" y="1080120"/>
            <a:ext cx="295232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" cstate="print"/>
          <a:srcRect l="36321" t="66922" r="32475" b="26774"/>
          <a:stretch>
            <a:fillRect/>
          </a:stretch>
        </p:blipFill>
        <p:spPr bwMode="auto">
          <a:xfrm>
            <a:off x="3347864" y="1080120"/>
            <a:ext cx="31683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6588224" y="1080120"/>
            <a:ext cx="223224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Z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85 m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251520" y="1512168"/>
            <a:ext cx="871296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On peut supposer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pression atmosphérique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quelques centaines de mètres, c'est-à-dire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sur des distances très inférieures à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0" y="2520280"/>
            <a:ext cx="6704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 smtClean="0">
                <a:latin typeface="Bookman Old Style" pitchFamily="18" charset="0"/>
              </a:rPr>
              <a:t>III- Poussée d’Archimède et applications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5656" y="3024336"/>
            <a:ext cx="40959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Définition et expression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25" t="28560" r="38576" b="15161"/>
          <a:stretch>
            <a:fillRect/>
          </a:stretch>
        </p:blipFill>
        <p:spPr bwMode="auto">
          <a:xfrm>
            <a:off x="3995936" y="3501008"/>
            <a:ext cx="4968552" cy="277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573016"/>
            <a:ext cx="39239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Justifier les tailles relatives des différents vecteurs représentant les forces pressantes.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5013176"/>
            <a:ext cx="40679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La pression en un point M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aug-mente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avec la profondeur.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5805264"/>
            <a:ext cx="449999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Or,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profondeur augmente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sens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 A  B  C  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49" grpId="0"/>
      <p:bldP spid="2050" grpId="0"/>
      <p:bldP spid="20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6704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 smtClean="0">
                <a:latin typeface="Bookman Old Style" pitchFamily="18" charset="0"/>
              </a:rPr>
              <a:t>III- Poussée d’Archimède et applications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504056"/>
            <a:ext cx="40959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Définition et expression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725" t="28560" r="38576" b="15161"/>
          <a:stretch>
            <a:fillRect/>
          </a:stretch>
        </p:blipFill>
        <p:spPr bwMode="auto">
          <a:xfrm>
            <a:off x="3995936" y="980728"/>
            <a:ext cx="4968552" cy="277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52736"/>
            <a:ext cx="39239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Justifier les tailles relatives des différents vecteurs représentant les forces pressantes.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348880"/>
            <a:ext cx="40679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La pression en un point M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aug-mente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avec la profondeur h 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.g.h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501008"/>
            <a:ext cx="640769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Or,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profondeur augmente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dans 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sens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A  B  C  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23928" y="3933056"/>
            <a:ext cx="78488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Il en est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 même pour la pression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14097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3100" y="4509120"/>
            <a:ext cx="9140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Comment est orientée la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résultante des forces pressantes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 s’exerçant sur le solide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4869160"/>
            <a:ext cx="9339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forces pressantes sur les faces latérales du cylindre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se compensent 2 à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74" name="Picture 18"/>
          <p:cNvPicPr>
            <a:picLocks noChangeAspect="1" noChangeArrowheads="1"/>
          </p:cNvPicPr>
          <p:nvPr/>
        </p:nvPicPr>
        <p:blipFill>
          <a:blip r:embed="rId3" cstate="print"/>
          <a:srcRect l="5197" t="35280" r="6446" b="56320"/>
          <a:stretch>
            <a:fillRect/>
          </a:stretch>
        </p:blipFill>
        <p:spPr bwMode="auto">
          <a:xfrm>
            <a:off x="611560" y="5301208"/>
            <a:ext cx="7560840" cy="4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19"/>
          <p:cNvPicPr>
            <a:picLocks noChangeAspect="1" noChangeArrowheads="1"/>
          </p:cNvPicPr>
          <p:nvPr/>
        </p:nvPicPr>
        <p:blipFill>
          <a:blip r:embed="rId3" cstate="print"/>
          <a:srcRect l="4725" t="47039" r="27708" b="45401"/>
          <a:stretch>
            <a:fillRect/>
          </a:stretch>
        </p:blipFill>
        <p:spPr bwMode="auto">
          <a:xfrm>
            <a:off x="179512" y="5805264"/>
            <a:ext cx="5472608" cy="34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395536" y="6237312"/>
            <a:ext cx="8748464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résultante des forces pressantes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verticale vers le haut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472" grpId="0"/>
      <p:bldP spid="19473" grpId="0"/>
      <p:bldP spid="1947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237387" y="2276872"/>
            <a:ext cx="8784976" cy="1224136"/>
            <a:chOff x="237387" y="2276872"/>
            <a:chExt cx="8784976" cy="1224136"/>
          </a:xfrm>
        </p:grpSpPr>
        <p:sp>
          <p:nvSpPr>
            <p:cNvPr id="18434" name="Rectangle 2"/>
            <p:cNvSpPr>
              <a:spLocks noChangeArrowheads="1"/>
            </p:cNvSpPr>
            <p:nvPr/>
          </p:nvSpPr>
          <p:spPr bwMode="auto">
            <a:xfrm>
              <a:off x="237387" y="2276872"/>
              <a:ext cx="87849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                    La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résultante des forces pressantes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s’exerçant sur un solide immergé dans un fluide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est appelée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POUSSEE d’ARCHIMEDE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 et elle est notée </a:t>
              </a:r>
              <a:r>
                <a:rPr kumimoji="0" lang="fr-FR" sz="32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Symbol" pitchFamily="18" charset="2"/>
                  <a:cs typeface="Arial" pitchFamily="34" charset="0"/>
                </a:rPr>
                <a:t>p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: c’est une force toujours orientée 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verticalement vers le haut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983175" y="3020102"/>
              <a:ext cx="36004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0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Comment est orientée la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résultante des forces pressantes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 s’exerçant sur le solide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-3100" y="360040"/>
            <a:ext cx="9339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forces pressantes sur les faces latérales du cylindre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se compensent 2 à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 l="5197" t="35280" r="6446" b="56320"/>
          <a:stretch>
            <a:fillRect/>
          </a:stretch>
        </p:blipFill>
        <p:spPr bwMode="auto">
          <a:xfrm>
            <a:off x="608460" y="792088"/>
            <a:ext cx="7560840" cy="4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 cstate="print"/>
          <a:srcRect l="4725" t="47039" r="27708" b="45401"/>
          <a:stretch>
            <a:fillRect/>
          </a:stretch>
        </p:blipFill>
        <p:spPr bwMode="auto">
          <a:xfrm>
            <a:off x="176412" y="1296144"/>
            <a:ext cx="5472608" cy="34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92436" y="1728192"/>
            <a:ext cx="8748464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résultante des forces pressantes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verticale vers le haut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6873" y="2262739"/>
            <a:ext cx="8899623" cy="12382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47249" t="29400" r="10226" b="26921"/>
          <a:stretch>
            <a:fillRect/>
          </a:stretch>
        </p:blipFill>
        <p:spPr bwMode="auto">
          <a:xfrm>
            <a:off x="4283968" y="3789040"/>
            <a:ext cx="473591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239945" y="3958764"/>
            <a:ext cx="3888432" cy="2492990"/>
            <a:chOff x="239945" y="3958764"/>
            <a:chExt cx="3888432" cy="2492990"/>
          </a:xfrm>
        </p:grpSpPr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39945" y="3958764"/>
              <a:ext cx="3888432" cy="249299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</a:t>
              </a:r>
              <a:r>
                <a:rPr kumimoji="0" lang="fr-FR" sz="36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p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qui s’exercent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le fluide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’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est identique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à la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qui s’</a:t>
              </a:r>
              <a:r>
                <a:rPr kumimoji="0" lang="fr-FR" sz="2400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exercaient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 le solide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endParaRPr kumimoji="0" lang="fr-FR" sz="2400" b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2195736" y="4149080"/>
              <a:ext cx="36004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47249" t="29400" r="10226" b="26921"/>
          <a:stretch>
            <a:fillRect/>
          </a:stretch>
        </p:blipFill>
        <p:spPr bwMode="auto">
          <a:xfrm>
            <a:off x="4283968" y="1268760"/>
            <a:ext cx="473591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239945" y="1438484"/>
            <a:ext cx="3888432" cy="2492990"/>
            <a:chOff x="239945" y="3958764"/>
            <a:chExt cx="3888432" cy="249299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239945" y="3958764"/>
              <a:ext cx="3888432" cy="249299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</a:t>
              </a:r>
              <a:r>
                <a:rPr kumimoji="0" lang="fr-FR" sz="36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p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qui s’exercent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le fluide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’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est identique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à la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qui s’</a:t>
              </a:r>
              <a:r>
                <a:rPr kumimoji="0" lang="fr-FR" sz="2400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exercaient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 le solide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endParaRPr kumimoji="0" lang="fr-FR" sz="2400" b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2195736" y="4149080"/>
              <a:ext cx="36004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873" y="44624"/>
            <a:ext cx="8899623" cy="12382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37387" y="58757"/>
            <a:ext cx="8784976" cy="1224136"/>
            <a:chOff x="237387" y="2276872"/>
            <a:chExt cx="8784976" cy="1224136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237387" y="2276872"/>
              <a:ext cx="87849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                    La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résultante des forces pressantes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s’exerçant sur un solide immergé dans un fluide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est appelée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POUSSEE d’ARCHIMEDE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 et elle est notée </a:t>
              </a:r>
              <a:r>
                <a:rPr kumimoji="0" lang="fr-FR" sz="32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Symbol" pitchFamily="18" charset="2"/>
                  <a:cs typeface="Arial" pitchFamily="34" charset="0"/>
                </a:rPr>
                <a:t>p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: c’est une force toujours orientée 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verticalement vers le haut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983175" y="3020102"/>
              <a:ext cx="36004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7504" y="4077072"/>
            <a:ext cx="8928992" cy="26642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Etude du 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endParaRPr lang="fr-FR" sz="100" b="1" dirty="0" smtClean="0">
              <a:latin typeface="Calibri" pitchFamily="34" charset="0"/>
              <a:cs typeface="Arial" pitchFamily="34" charset="0"/>
              <a:sym typeface="Wingdings 2" pitchFamily="18" charset="2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THEOREME d’ARCHIMEDE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9922" t="19320" r="30984" b="72391"/>
          <a:stretch>
            <a:fillRect/>
          </a:stretch>
        </p:blipFill>
        <p:spPr bwMode="auto">
          <a:xfrm>
            <a:off x="3817195" y="4114355"/>
            <a:ext cx="5003277" cy="39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68606" t="19320" r="7391" b="73120"/>
          <a:stretch>
            <a:fillRect/>
          </a:stretch>
        </p:blipFill>
        <p:spPr bwMode="auto">
          <a:xfrm>
            <a:off x="179512" y="4509120"/>
            <a:ext cx="20322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195736" y="4485970"/>
            <a:ext cx="60436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système étant </a:t>
            </a:r>
            <a:r>
              <a:rPr lang="fr-FR" sz="22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immobile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la 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2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ère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LDN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s’écrit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:</a:t>
            </a:r>
            <a:endParaRPr lang="fr-FR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2" t="33280" r="72596" b="58320"/>
          <a:stretch>
            <a:fillRect/>
          </a:stretch>
        </p:blipFill>
        <p:spPr bwMode="auto">
          <a:xfrm>
            <a:off x="179512" y="5013176"/>
            <a:ext cx="1872208" cy="5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30526" t="27730" r="66155" b="63209"/>
          <a:stretch>
            <a:fillRect/>
          </a:stretch>
        </p:blipFill>
        <p:spPr bwMode="auto">
          <a:xfrm>
            <a:off x="2123728" y="4964318"/>
            <a:ext cx="360040" cy="5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35759" t="27730" r="41008" b="58950"/>
          <a:stretch>
            <a:fillRect/>
          </a:stretch>
        </p:blipFill>
        <p:spPr bwMode="auto">
          <a:xfrm>
            <a:off x="2555776" y="4869160"/>
            <a:ext cx="2520280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58914" t="27730" r="6414" b="58950"/>
          <a:stretch>
            <a:fillRect/>
          </a:stretch>
        </p:blipFill>
        <p:spPr bwMode="auto">
          <a:xfrm>
            <a:off x="5076056" y="4869160"/>
            <a:ext cx="3761184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5496" y="6041880"/>
            <a:ext cx="9144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Tout corps au repos, immergé dans un fluide au repos, subit de la part de celui-ci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poussée d’Archimède égale à l’opposé du poids de fluide déplacé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  <p:bldP spid="14" grpId="0"/>
      <p:bldP spid="174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4624"/>
            <a:ext cx="8928992" cy="26642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Etude du 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endParaRPr lang="fr-FR" sz="100" b="1" dirty="0" smtClean="0">
              <a:latin typeface="Calibri" pitchFamily="34" charset="0"/>
              <a:cs typeface="Arial" pitchFamily="34" charset="0"/>
              <a:sym typeface="Wingdings 2" pitchFamily="18" charset="2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THEOREME d’ARCHIMEDE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19320" r="30984" b="72391"/>
          <a:stretch>
            <a:fillRect/>
          </a:stretch>
        </p:blipFill>
        <p:spPr bwMode="auto">
          <a:xfrm>
            <a:off x="3817195" y="81907"/>
            <a:ext cx="5003277" cy="39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8606" t="19320" r="7391" b="73120"/>
          <a:stretch>
            <a:fillRect/>
          </a:stretch>
        </p:blipFill>
        <p:spPr bwMode="auto">
          <a:xfrm>
            <a:off x="179512" y="476672"/>
            <a:ext cx="20322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95736" y="453522"/>
            <a:ext cx="60853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système étant </a:t>
            </a:r>
            <a:r>
              <a:rPr lang="fr-FR" sz="22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immobile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la 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2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ère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LDN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s’écrit :</a:t>
            </a:r>
            <a:endParaRPr lang="fr-FR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2" t="33280" r="72596" b="58320"/>
          <a:stretch>
            <a:fillRect/>
          </a:stretch>
        </p:blipFill>
        <p:spPr bwMode="auto">
          <a:xfrm>
            <a:off x="179512" y="980728"/>
            <a:ext cx="1872208" cy="5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0526" t="27730" r="66155" b="63209"/>
          <a:stretch>
            <a:fillRect/>
          </a:stretch>
        </p:blipFill>
        <p:spPr bwMode="auto">
          <a:xfrm>
            <a:off x="2123728" y="931870"/>
            <a:ext cx="360040" cy="5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5759" t="27730" r="41008" b="58950"/>
          <a:stretch>
            <a:fillRect/>
          </a:stretch>
        </p:blipFill>
        <p:spPr bwMode="auto">
          <a:xfrm>
            <a:off x="2555776" y="836712"/>
            <a:ext cx="2520280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8914" t="27730" r="6414" b="58950"/>
          <a:stretch>
            <a:fillRect/>
          </a:stretch>
        </p:blipFill>
        <p:spPr bwMode="auto">
          <a:xfrm>
            <a:off x="5076056" y="836712"/>
            <a:ext cx="3761184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496" y="2009432"/>
            <a:ext cx="9144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Tout corps au repos, immergé dans un fluide au repos, subit de la part de celui-ci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poussée d’Archimède égale à l’opposé du poids de fluide déplacé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385" name="Imag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780928"/>
            <a:ext cx="572812" cy="648072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051720" y="2780928"/>
            <a:ext cx="7092280" cy="212365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lang="fr-FR" sz="20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oint d’application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la poussée d’Archimède =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centre de gravité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de la partie immergée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du système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Poussée</a:t>
            </a:r>
            <a:r>
              <a:rPr kumimoji="0" lang="fr-FR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d’Archimède souvent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négligeable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par rapport au poids du système quand celui-ci est « lourd » et immergé dans un gaz.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théorème d’Archimède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valable pour un SYSTÈME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AU REPOS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immergé dans un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AU REPOS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.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5736" y="5157192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5694347"/>
            <a:ext cx="864096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/>
              <a:t>Flottabilité</a:t>
            </a:r>
            <a:r>
              <a:rPr lang="fr-FR" sz="2400" dirty="0" smtClean="0"/>
              <a:t> d’un corps = </a:t>
            </a:r>
            <a:r>
              <a:rPr lang="fr-FR" sz="2400" b="1" i="1" dirty="0" smtClean="0"/>
              <a:t>capacité à revenir à la surface d’un fluide</a:t>
            </a:r>
            <a:r>
              <a:rPr lang="fr-FR" sz="2400" dirty="0" smtClean="0"/>
              <a:t> dans lequel il aurait été préalablement totalement immergé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4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323528" y="5733256"/>
            <a:ext cx="8820472" cy="461665"/>
            <a:chOff x="323528" y="5733256"/>
            <a:chExt cx="8820472" cy="461665"/>
          </a:xfrm>
        </p:grpSpPr>
        <p:sp>
          <p:nvSpPr>
            <p:cNvPr id="21" name="Rectangle 20"/>
            <p:cNvSpPr/>
            <p:nvPr/>
          </p:nvSpPr>
          <p:spPr>
            <a:xfrm>
              <a:off x="3131840" y="5733256"/>
              <a:ext cx="936104" cy="43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489" name="Rectangle 1"/>
            <p:cNvSpPr>
              <a:spLocks noChangeArrowheads="1"/>
            </p:cNvSpPr>
            <p:nvPr/>
          </p:nvSpPr>
          <p:spPr bwMode="auto">
            <a:xfrm>
              <a:off x="323528" y="5733256"/>
              <a:ext cx="88204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- </a:t>
              </a:r>
              <a:r>
                <a:rPr kumimoji="0" lang="fr-FR" sz="2400" b="1" i="0" u="sng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ea typeface="Arial Unicode MS" pitchFamily="34" charset="-128"/>
                  <a:cs typeface="Calibri" pitchFamily="34" charset="0"/>
                </a:rPr>
                <a:t>Son poids</a:t>
              </a:r>
              <a:r>
                <a:rPr lang="fr-FR" sz="2400" dirty="0" smtClean="0">
                  <a:solidFill>
                    <a:srgbClr val="000000"/>
                  </a:solidFill>
                  <a:ea typeface="Arial Unicode MS" pitchFamily="34" charset="-128"/>
                  <a:cs typeface="Calibri" pitchFamily="34" charset="0"/>
                </a:rPr>
                <a:t>, de norme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1" i="0" u="none" strike="noStrike" cap="none" normalizeH="0" baseline="-3000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S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ea typeface="Arial Unicode MS" pitchFamily="34" charset="-128"/>
                  <a:cs typeface="Calibri" pitchFamily="34" charset="0"/>
                </a:rPr>
                <a:t>.V.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ea typeface="Arial Unicode MS" pitchFamily="34" charset="-128"/>
                  <a:cs typeface="Calibri" pitchFamily="34" charset="0"/>
                </a:rPr>
                <a:t>g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 ;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4624"/>
            <a:ext cx="8928992" cy="26642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Etude du 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endParaRPr lang="fr-FR" sz="100" b="1" dirty="0" smtClean="0">
              <a:latin typeface="Calibri" pitchFamily="34" charset="0"/>
              <a:cs typeface="Arial" pitchFamily="34" charset="0"/>
              <a:sym typeface="Wingdings 2" pitchFamily="18" charset="2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THEOREME d’ARCHIMEDE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19320" r="30984" b="72391"/>
          <a:stretch>
            <a:fillRect/>
          </a:stretch>
        </p:blipFill>
        <p:spPr bwMode="auto">
          <a:xfrm>
            <a:off x="3817195" y="81907"/>
            <a:ext cx="5003277" cy="39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8606" t="19320" r="7391" b="73120"/>
          <a:stretch>
            <a:fillRect/>
          </a:stretch>
        </p:blipFill>
        <p:spPr bwMode="auto">
          <a:xfrm>
            <a:off x="179512" y="476672"/>
            <a:ext cx="20322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95736" y="453522"/>
            <a:ext cx="34852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1</a:t>
            </a:r>
            <a:r>
              <a:rPr lang="fr-FR" sz="22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ère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LDN permet s’écrit :</a:t>
            </a:r>
            <a:endParaRPr lang="fr-FR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2" t="33280" r="72596" b="58320"/>
          <a:stretch>
            <a:fillRect/>
          </a:stretch>
        </p:blipFill>
        <p:spPr bwMode="auto">
          <a:xfrm>
            <a:off x="179512" y="980728"/>
            <a:ext cx="1872208" cy="5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0526" t="27730" r="66155" b="63209"/>
          <a:stretch>
            <a:fillRect/>
          </a:stretch>
        </p:blipFill>
        <p:spPr bwMode="auto">
          <a:xfrm>
            <a:off x="2123728" y="931870"/>
            <a:ext cx="360040" cy="5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5759" t="27730" r="41008" b="58950"/>
          <a:stretch>
            <a:fillRect/>
          </a:stretch>
        </p:blipFill>
        <p:spPr bwMode="auto">
          <a:xfrm>
            <a:off x="2555776" y="836712"/>
            <a:ext cx="2520280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8914" t="27730" r="6414" b="58950"/>
          <a:stretch>
            <a:fillRect/>
          </a:stretch>
        </p:blipFill>
        <p:spPr bwMode="auto">
          <a:xfrm>
            <a:off x="5076056" y="836712"/>
            <a:ext cx="3761184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496" y="2009432"/>
            <a:ext cx="9144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Tout corps au repos, immergé dans un fluide au repos, subit de la part de celui-ci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poussée d’Archimède égale à l’opposé du poids de fluide déplacé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195736" y="2924944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3356992"/>
            <a:ext cx="864096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/>
              <a:t>Flottabilité</a:t>
            </a:r>
            <a:r>
              <a:rPr lang="fr-FR" sz="2400" dirty="0" smtClean="0"/>
              <a:t> d’un corps = </a:t>
            </a:r>
            <a:r>
              <a:rPr lang="fr-FR" sz="2400" b="1" i="1" dirty="0" smtClean="0"/>
              <a:t>capacité à revenir à la surface d’un fluide</a:t>
            </a:r>
            <a:r>
              <a:rPr lang="fr-FR" sz="2400" dirty="0" smtClean="0"/>
              <a:t> dans lequel il aurait été préalablement totalement immergé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611560" y="436510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 3"/>
              </a:rPr>
              <a:t></a:t>
            </a:r>
            <a:r>
              <a:rPr lang="fr-FR" sz="2400" dirty="0" smtClean="0"/>
              <a:t> Système matériel </a:t>
            </a:r>
            <a:r>
              <a:rPr lang="fr-FR" sz="2400" b="1" dirty="0" smtClean="0">
                <a:latin typeface="Symbol" pitchFamily="18" charset="2"/>
              </a:rPr>
              <a:t>S</a:t>
            </a:r>
            <a:r>
              <a:rPr lang="fr-FR" sz="2400" dirty="0" smtClean="0"/>
              <a:t>, de volume </a:t>
            </a:r>
            <a:r>
              <a:rPr lang="fr-FR" sz="2400" b="1" dirty="0" smtClean="0"/>
              <a:t>V</a:t>
            </a:r>
            <a:r>
              <a:rPr lang="fr-FR" sz="2400" dirty="0" smtClean="0"/>
              <a:t> et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S</a:t>
            </a:r>
            <a:r>
              <a:rPr lang="fr-FR" sz="2400" dirty="0" smtClean="0"/>
              <a:t> </a:t>
            </a:r>
            <a:r>
              <a:rPr lang="fr-FR" sz="2400" b="1" u="sng" dirty="0" smtClean="0"/>
              <a:t>totalement immergé</a:t>
            </a:r>
            <a:r>
              <a:rPr lang="fr-FR" sz="2400" b="1" dirty="0" smtClean="0"/>
              <a:t> </a:t>
            </a:r>
            <a:r>
              <a:rPr lang="fr-FR" sz="2400" dirty="0" smtClean="0"/>
              <a:t>dans un fluide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fluide</a:t>
            </a:r>
            <a:r>
              <a:rPr lang="fr-FR" sz="2400" dirty="0" smtClean="0"/>
              <a:t>. </a:t>
            </a:r>
            <a:endParaRPr lang="fr-FR" sz="2400" dirty="0"/>
          </a:p>
        </p:txBody>
      </p:sp>
      <p:sp>
        <p:nvSpPr>
          <p:cNvPr id="17" name="Rectangle 16"/>
          <p:cNvSpPr/>
          <p:nvPr/>
        </p:nvSpPr>
        <p:spPr>
          <a:xfrm>
            <a:off x="611560" y="530120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</a:t>
            </a:r>
            <a:r>
              <a:rPr lang="fr-FR" sz="2400" dirty="0" smtClean="0">
                <a:solidFill>
                  <a:prstClr val="black"/>
                </a:solidFill>
              </a:rPr>
              <a:t> Système soumis à </a:t>
            </a:r>
            <a:r>
              <a:rPr lang="fr-FR" sz="2400" u="sng" dirty="0" smtClean="0">
                <a:solidFill>
                  <a:prstClr val="black"/>
                </a:solidFill>
              </a:rPr>
              <a:t>deux forces verticales de sens opposé </a:t>
            </a:r>
            <a:r>
              <a:rPr lang="fr-FR" sz="2400" dirty="0" smtClean="0">
                <a:solidFill>
                  <a:prstClr val="black"/>
                </a:solidFill>
              </a:rPr>
              <a:t>: 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60040" y="6165304"/>
            <a:ext cx="8820472" cy="504056"/>
            <a:chOff x="360040" y="6165304"/>
            <a:chExt cx="8820472" cy="504056"/>
          </a:xfrm>
        </p:grpSpPr>
        <p:sp>
          <p:nvSpPr>
            <p:cNvPr id="20" name="Rectangle 19"/>
            <p:cNvSpPr/>
            <p:nvPr/>
          </p:nvSpPr>
          <p:spPr>
            <a:xfrm>
              <a:off x="7668344" y="6237312"/>
              <a:ext cx="1296144" cy="43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360040" y="6165304"/>
              <a:ext cx="88204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fr-FR" sz="2400" dirty="0" smtClean="0">
                  <a:solidFill>
                    <a:srgbClr val="000000"/>
                  </a:solidFill>
                  <a:ea typeface="Arial Unicode MS" pitchFamily="34" charset="-128"/>
                  <a:cs typeface="Calibri" pitchFamily="34" charset="0"/>
                </a:rPr>
                <a:t>- La </a:t>
              </a:r>
              <a:r>
                <a:rPr lang="fr-FR" sz="2400" b="1" u="sng" dirty="0" smtClean="0">
                  <a:solidFill>
                    <a:srgbClr val="FF0000"/>
                  </a:solidFill>
                  <a:ea typeface="Arial Unicode MS" pitchFamily="34" charset="-128"/>
                  <a:cs typeface="Calibri" pitchFamily="34" charset="0"/>
                </a:rPr>
                <a:t>poussée d’Archimède </a:t>
              </a:r>
              <a:r>
                <a:rPr lang="fr-FR" sz="2400" dirty="0" smtClean="0">
                  <a:solidFill>
                    <a:srgbClr val="000000"/>
                  </a:solidFill>
                  <a:ea typeface="Arial Unicode MS" pitchFamily="34" charset="-128"/>
                  <a:cs typeface="Calibri" pitchFamily="34" charset="0"/>
                </a:rPr>
                <a:t>(exercée par le fluide) de norme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1" i="0" u="none" strike="noStrike" cap="none" normalizeH="0" baseline="-30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fluide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.V.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g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40352" y="2276872"/>
            <a:ext cx="1224136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03848" y="1844824"/>
            <a:ext cx="936104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72008" y="2852936"/>
            <a:ext cx="9071992" cy="1872208"/>
            <a:chOff x="72008" y="2852936"/>
            <a:chExt cx="9071992" cy="1872208"/>
          </a:xfrm>
        </p:grpSpPr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9922" t="41999" r="11644" b="18521"/>
            <a:stretch>
              <a:fillRect/>
            </a:stretch>
          </p:blipFill>
          <p:spPr bwMode="auto">
            <a:xfrm>
              <a:off x="72008" y="2852936"/>
              <a:ext cx="5868144" cy="18722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122" t="41680" r="5974" b="18001"/>
            <a:stretch>
              <a:fillRect/>
            </a:stretch>
          </p:blipFill>
          <p:spPr bwMode="auto">
            <a:xfrm>
              <a:off x="5940152" y="2852936"/>
              <a:ext cx="3203848" cy="18677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" name="Rectangle 3"/>
          <p:cNvSpPr/>
          <p:nvPr/>
        </p:nvSpPr>
        <p:spPr>
          <a:xfrm>
            <a:off x="2267744" y="0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 3"/>
              </a:rPr>
              <a:t></a:t>
            </a:r>
            <a:r>
              <a:rPr lang="fr-FR" sz="2400" dirty="0" smtClean="0"/>
              <a:t> Système matériel </a:t>
            </a:r>
            <a:r>
              <a:rPr lang="fr-FR" sz="2400" b="1" dirty="0" smtClean="0">
                <a:latin typeface="Symbol" pitchFamily="18" charset="2"/>
              </a:rPr>
              <a:t>S</a:t>
            </a:r>
            <a:r>
              <a:rPr lang="fr-FR" sz="2400" dirty="0" smtClean="0"/>
              <a:t>, de volume </a:t>
            </a:r>
            <a:r>
              <a:rPr lang="fr-FR" sz="2400" b="1" dirty="0" smtClean="0"/>
              <a:t>V</a:t>
            </a:r>
            <a:r>
              <a:rPr lang="fr-FR" sz="2400" dirty="0" smtClean="0"/>
              <a:t> et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S</a:t>
            </a:r>
            <a:r>
              <a:rPr lang="fr-FR" sz="2400" dirty="0" smtClean="0"/>
              <a:t> </a:t>
            </a:r>
            <a:r>
              <a:rPr lang="fr-FR" sz="2400" b="1" u="sng" dirty="0" smtClean="0"/>
              <a:t>totalement immergé</a:t>
            </a:r>
            <a:r>
              <a:rPr lang="fr-FR" sz="2400" b="1" dirty="0" smtClean="0"/>
              <a:t> </a:t>
            </a:r>
            <a:r>
              <a:rPr lang="fr-FR" sz="2400" dirty="0" smtClean="0"/>
              <a:t>dans un fluide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fluide</a:t>
            </a:r>
            <a:r>
              <a:rPr lang="fr-FR" sz="2400" dirty="0" smtClean="0"/>
              <a:t>. 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683568" y="134076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</a:t>
            </a:r>
            <a:r>
              <a:rPr lang="fr-FR" sz="2400" dirty="0" smtClean="0">
                <a:solidFill>
                  <a:prstClr val="black"/>
                </a:solidFill>
              </a:rPr>
              <a:t> Système soumis à </a:t>
            </a:r>
            <a:r>
              <a:rPr lang="fr-FR" sz="2400" u="sng" dirty="0" smtClean="0">
                <a:solidFill>
                  <a:prstClr val="black"/>
                </a:solidFill>
              </a:rPr>
              <a:t>deux forces verticales de sens opposé </a:t>
            </a:r>
            <a:r>
              <a:rPr lang="fr-FR" sz="2400" dirty="0" smtClean="0">
                <a:solidFill>
                  <a:prstClr val="black"/>
                </a:solidFill>
              </a:rPr>
              <a:t>: </a:t>
            </a:r>
            <a:endParaRPr lang="fr-F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772816"/>
            <a:ext cx="882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Arial Unicode MS" pitchFamily="34" charset="-128"/>
                <a:cs typeface="Calibri" pitchFamily="34" charset="0"/>
              </a:rPr>
              <a:t>Son poids</a:t>
            </a:r>
            <a:r>
              <a:rPr lang="fr-FR" sz="2400" dirty="0" smtClean="0">
                <a:solidFill>
                  <a:srgbClr val="000000"/>
                </a:solidFill>
                <a:ea typeface="Arial Unicode MS" pitchFamily="34" charset="-128"/>
                <a:cs typeface="Calibri" pitchFamily="34" charset="0"/>
              </a:rPr>
              <a:t>, de norme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ea typeface="Arial Unicode MS" pitchFamily="34" charset="-128"/>
                <a:cs typeface="Calibri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Arial Unicode MS" pitchFamily="34" charset="-128"/>
                <a:cs typeface="Calibri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 Unicode MS" pitchFamily="34" charset="-128"/>
                <a:cs typeface="Calibri" pitchFamily="34" charset="0"/>
              </a:rPr>
              <a:t> ;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32048" y="2204864"/>
            <a:ext cx="882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400" dirty="0" smtClean="0">
                <a:solidFill>
                  <a:srgbClr val="000000"/>
                </a:solidFill>
                <a:ea typeface="Arial Unicode MS" pitchFamily="34" charset="-128"/>
                <a:cs typeface="Calibri" pitchFamily="34" charset="0"/>
              </a:rPr>
              <a:t>- La </a:t>
            </a:r>
            <a:r>
              <a:rPr lang="fr-FR" sz="2400" b="1" u="sng" dirty="0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poussée d’Archimède </a:t>
            </a:r>
            <a:r>
              <a:rPr lang="fr-FR" sz="2400" dirty="0" smtClean="0">
                <a:solidFill>
                  <a:srgbClr val="000000"/>
                </a:solidFill>
                <a:ea typeface="Arial Unicode MS" pitchFamily="34" charset="-128"/>
                <a:cs typeface="Calibri" pitchFamily="34" charset="0"/>
              </a:rPr>
              <a:t>(exercée par le fluide) de norme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Calibri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Calibri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Calibri" pitchFamily="34" charset="0"/>
              </a:rPr>
              <a:t>g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899592" y="3068960"/>
            <a:ext cx="2136924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&lt;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71600" y="3356992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&lt; 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1560" y="3717032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haut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251520" y="4390812"/>
            <a:ext cx="2771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POSITIVE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3231381" y="4365104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NEGATIVE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707904" y="3068960"/>
            <a:ext cx="2136924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779912" y="3356992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419872" y="3717032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bas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6219205" y="4338811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NULLE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6695728" y="3042667"/>
            <a:ext cx="2136924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767736" y="3330699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6407696" y="3690739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immobile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1187624" y="3429000"/>
            <a:ext cx="1296144" cy="36004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3995936" y="3429000"/>
            <a:ext cx="1296144" cy="36004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6948264" y="3429000"/>
            <a:ext cx="1296144" cy="36004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763688" y="4941168"/>
            <a:ext cx="7380312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i="1" dirty="0" smtClean="0"/>
              <a:t>   Certains ouvrages appellent « </a:t>
            </a:r>
            <a:r>
              <a:rPr lang="fr-FR" b="1" i="1" dirty="0" smtClean="0"/>
              <a:t>flottabilité</a:t>
            </a:r>
            <a:r>
              <a:rPr lang="fr-FR" i="1" dirty="0" smtClean="0"/>
              <a:t> » la </a:t>
            </a:r>
            <a:r>
              <a:rPr lang="fr-FR" b="1" i="1" u="sng" dirty="0" smtClean="0"/>
              <a:t>RESULTANTE du poids et de la poussée d’Archimède</a:t>
            </a:r>
            <a:r>
              <a:rPr lang="fr-FR" i="1" dirty="0" smtClean="0"/>
              <a:t>. Cette résultante des forces est orientée : </a:t>
            </a:r>
          </a:p>
          <a:p>
            <a:r>
              <a:rPr lang="fr-FR" b="1" i="1" dirty="0" smtClean="0"/>
              <a:t>	- VERS LE HAUT </a:t>
            </a:r>
            <a:r>
              <a:rPr lang="fr-FR" i="1" dirty="0" smtClean="0"/>
              <a:t>dans le 1</a:t>
            </a:r>
            <a:r>
              <a:rPr lang="fr-FR" i="1" baseline="30000" dirty="0" smtClean="0"/>
              <a:t>er</a:t>
            </a:r>
            <a:r>
              <a:rPr lang="fr-FR" i="1" dirty="0" smtClean="0"/>
              <a:t> cas, </a:t>
            </a:r>
          </a:p>
          <a:p>
            <a:r>
              <a:rPr lang="fr-FR" b="1" i="1" dirty="0" smtClean="0"/>
              <a:t>	- VERS LE BAS </a:t>
            </a:r>
            <a:r>
              <a:rPr lang="fr-FR" i="1" dirty="0" smtClean="0"/>
              <a:t>dans le 2</a:t>
            </a:r>
            <a:r>
              <a:rPr lang="fr-FR" i="1" baseline="30000" dirty="0" smtClean="0"/>
              <a:t>ème</a:t>
            </a:r>
            <a:r>
              <a:rPr lang="fr-FR" i="1" dirty="0" smtClean="0"/>
              <a:t> cas,</a:t>
            </a:r>
          </a:p>
          <a:p>
            <a:r>
              <a:rPr lang="fr-FR" b="1" i="1" dirty="0" smtClean="0"/>
              <a:t>	- NULLE</a:t>
            </a:r>
            <a:r>
              <a:rPr lang="fr-FR" i="1" dirty="0" smtClean="0"/>
              <a:t> dans le dernier cas</a:t>
            </a:r>
            <a:endParaRPr lang="fr-FR" dirty="0"/>
          </a:p>
        </p:txBody>
      </p:sp>
      <p:pic>
        <p:nvPicPr>
          <p:cNvPr id="30" name="Imag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57281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5" grpId="0"/>
      <p:bldP spid="15369" grpId="0"/>
      <p:bldP spid="1537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 l="55122" t="41680" r="5974" b="18001"/>
          <a:stretch>
            <a:fillRect/>
          </a:stretch>
        </p:blipFill>
        <p:spPr bwMode="auto">
          <a:xfrm>
            <a:off x="5940152" y="416239"/>
            <a:ext cx="3203848" cy="186774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l="9922" t="41999" r="11644" b="18521"/>
          <a:stretch>
            <a:fillRect/>
          </a:stretch>
        </p:blipFill>
        <p:spPr bwMode="auto">
          <a:xfrm>
            <a:off x="72008" y="404664"/>
            <a:ext cx="5868144" cy="18722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187624" y="0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899592" y="620688"/>
            <a:ext cx="2136924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&lt;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971600" y="908720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&lt; 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11560" y="1268760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haut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251520" y="1942540"/>
            <a:ext cx="2771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POSITIVE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3231381" y="1916832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NEGATIVE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707904" y="620688"/>
            <a:ext cx="2136924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779912" y="908720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419872" y="1268760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bas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6219205" y="1890539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NULLE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6695728" y="594395"/>
            <a:ext cx="2136924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6767736" y="882427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6407696" y="1242467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immobile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1187624" y="980728"/>
            <a:ext cx="1296144" cy="36004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3995936" y="980728"/>
            <a:ext cx="1296144" cy="36004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6948264" y="980728"/>
            <a:ext cx="1296144" cy="36004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420888"/>
            <a:ext cx="9144000" cy="430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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Quelques applications courantes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/>
                <a:ea typeface="Arial Unicode MS" pitchFamily="34" charset="-128"/>
                <a:cs typeface="Calibri" pitchFamily="34" charset="0"/>
                <a:sym typeface="Wingdings 3" pitchFamily="18" charset="2"/>
              </a:rPr>
              <a:t> 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: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Arial Unicode MS" pitchFamily="34" charset="-128"/>
              <a:cs typeface="Calibri" pitchFamily="34" charset="0"/>
              <a:sym typeface="Wingdings 3" pitchFamily="18" charset="2"/>
            </a:endParaRPr>
          </a:p>
        </p:txBody>
      </p:sp>
      <p:pic>
        <p:nvPicPr>
          <p:cNvPr id="14341" name="Picture 5" descr="https://journalduluxe.fr/files/resize/outside/875-875-yacht-la-belle_cf9de3fe67b7cfa3dc61b4c7c9c3c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2924944"/>
            <a:ext cx="3528392" cy="1968969"/>
          </a:xfrm>
          <a:prstGeom prst="rect">
            <a:avLst/>
          </a:prstGeom>
          <a:noFill/>
        </p:spPr>
      </p:pic>
      <p:pic>
        <p:nvPicPr>
          <p:cNvPr id="14343" name="Picture 7" descr="L'affaire franco-australienne illustre les difficultés d'une véritable  coopération avec le monde anglo-saxon - Le Salon Bei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408" y="2924944"/>
            <a:ext cx="2758173" cy="1944216"/>
          </a:xfrm>
          <a:prstGeom prst="rect">
            <a:avLst/>
          </a:prstGeom>
          <a:noFill/>
        </p:spPr>
      </p:pic>
      <p:pic>
        <p:nvPicPr>
          <p:cNvPr id="14345" name="Picture 9" descr="https://images.rtl.fr/~c/2000v2000/rtl/www/1362649-le-poisson-clown-a-ete-popularise-avec-le-film-le-monde-de-nemo.jpg"/>
          <p:cNvPicPr>
            <a:picLocks noChangeAspect="1" noChangeArrowheads="1"/>
          </p:cNvPicPr>
          <p:nvPr/>
        </p:nvPicPr>
        <p:blipFill>
          <a:blip r:embed="rId6" cstate="print"/>
          <a:srcRect l="13320" t="3334" r="8980" b="6666"/>
          <a:stretch>
            <a:fillRect/>
          </a:stretch>
        </p:blipFill>
        <p:spPr bwMode="auto">
          <a:xfrm>
            <a:off x="6516216" y="2924944"/>
            <a:ext cx="2520280" cy="1944216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987600" y="5085184"/>
            <a:ext cx="81564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Mouvements de convection verticale dans 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5445224"/>
            <a:ext cx="67297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FAVORABLES à la convection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31640" y="5877272"/>
            <a:ext cx="712879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 fluide n’est plus </a:t>
            </a:r>
            <a:r>
              <a:rPr lang="fr-FR" sz="2400" b="1" i="1" dirty="0" smtClean="0"/>
              <a:t>macroscopiquement au repos </a:t>
            </a:r>
          </a:p>
          <a:p>
            <a:pPr algn="ctr"/>
            <a:r>
              <a:rPr lang="fr-FR" sz="2400" b="1" dirty="0" smtClean="0">
                <a:sym typeface="Wingdings 3"/>
              </a:rPr>
              <a:t></a:t>
            </a:r>
            <a:r>
              <a:rPr lang="fr-FR" sz="2400" b="1" dirty="0" smtClean="0">
                <a:solidFill>
                  <a:srgbClr val="FF0000"/>
                </a:solidFill>
                <a:sym typeface="Wingdings 3"/>
              </a:rPr>
              <a:t> </a:t>
            </a:r>
            <a:r>
              <a:rPr lang="fr-FR" sz="2400" b="1" u="sng" dirty="0" smtClean="0">
                <a:solidFill>
                  <a:srgbClr val="FF0000"/>
                </a:solidFill>
              </a:rPr>
              <a:t>Flottabilité NON NULLE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des particules fluides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animBg="1"/>
      <p:bldP spid="37" grpId="0"/>
      <p:bldP spid="12289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0" y="4774201"/>
            <a:ext cx="9144000" cy="969496"/>
            <a:chOff x="0" y="4727901"/>
            <a:chExt cx="9144000" cy="969496"/>
          </a:xfrm>
        </p:grpSpPr>
        <p:sp>
          <p:nvSpPr>
            <p:cNvPr id="41994" name="Rectangle 10"/>
            <p:cNvSpPr>
              <a:spLocks noChangeArrowheads="1"/>
            </p:cNvSpPr>
            <p:nvPr/>
          </p:nvSpPr>
          <p:spPr bwMode="auto">
            <a:xfrm>
              <a:off x="0" y="4727901"/>
              <a:ext cx="9144000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  Particule fluide de volume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dV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, de masse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dm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et de masse volumique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: </a:t>
              </a:r>
            </a:p>
            <a:p>
              <a:pPr marR="0" lvl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sz="900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endParaRPr>
            </a:p>
            <a:p>
              <a:pPr marR="0" lvl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elle subit un poids élémentaire           tel que :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996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 l="46304" t="19320" r="48971" b="73120"/>
            <a:stretch>
              <a:fillRect/>
            </a:stretch>
          </p:blipFill>
          <p:spPr bwMode="auto">
            <a:xfrm>
              <a:off x="3923928" y="5096759"/>
              <a:ext cx="576064" cy="518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e 29"/>
          <p:cNvGrpSpPr/>
          <p:nvPr/>
        </p:nvGrpSpPr>
        <p:grpSpPr>
          <a:xfrm>
            <a:off x="0" y="4365104"/>
            <a:ext cx="6984776" cy="504056"/>
            <a:chOff x="0" y="4365104"/>
            <a:chExt cx="6984776" cy="504056"/>
          </a:xfrm>
        </p:grpSpPr>
        <p:sp>
          <p:nvSpPr>
            <p:cNvPr id="23" name="Rectangle 22"/>
            <p:cNvSpPr/>
            <p:nvPr/>
          </p:nvSpPr>
          <p:spPr>
            <a:xfrm>
              <a:off x="5712553" y="4365104"/>
              <a:ext cx="1224136" cy="5040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4365104"/>
              <a:ext cx="69847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  <a:sym typeface="Wingdings 3"/>
                </a:rPr>
                <a:t> </a:t>
              </a:r>
              <a:r>
                <a:rPr lang="fr-FR" sz="2400" u="sng" dirty="0" smtClean="0"/>
                <a:t>La </a:t>
              </a:r>
              <a:r>
                <a:rPr lang="fr-FR" sz="2400" u="sng" dirty="0"/>
                <a:t>plus commune des forces de volume est le </a:t>
              </a:r>
              <a:r>
                <a:rPr lang="fr-FR" sz="2400" b="1" u="sng" dirty="0"/>
                <a:t>poids</a:t>
              </a:r>
              <a:r>
                <a:rPr lang="fr-FR" sz="2400" dirty="0"/>
                <a:t>. </a:t>
              </a:r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116632"/>
            <a:ext cx="8784976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528" y="116632"/>
            <a:ext cx="8568952" cy="45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Dans la suite, on étudiera les fluides en les décomposant en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portions de fluide de taille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mésoscopique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appelées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PARTICULES FLUIDES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32" y="980728"/>
            <a:ext cx="38555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>
                <a:latin typeface="Bookman Old Style" pitchFamily="18" charset="0"/>
              </a:rPr>
              <a:t>Les forces de VOLUME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412776"/>
            <a:ext cx="842493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/>
              <a:t>Forces </a:t>
            </a:r>
            <a:r>
              <a:rPr lang="fr-FR" sz="2400" b="1" i="1" u="sng" dirty="0"/>
              <a:t>à distance</a:t>
            </a:r>
            <a:r>
              <a:rPr lang="fr-FR" sz="2400" b="1" i="1" dirty="0"/>
              <a:t> qui s’exercent</a:t>
            </a:r>
            <a:r>
              <a:rPr lang="fr-FR" sz="2400" dirty="0"/>
              <a:t> </a:t>
            </a:r>
            <a:r>
              <a:rPr lang="fr-FR" sz="2400" b="1" i="1" u="sng" dirty="0"/>
              <a:t>en tout point du volume</a:t>
            </a:r>
            <a:r>
              <a:rPr lang="fr-FR" sz="2400" b="1" i="1" dirty="0"/>
              <a:t> de fluide</a:t>
            </a:r>
            <a:endParaRPr lang="fr-FR" sz="24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0" y="1916832"/>
            <a:ext cx="9144000" cy="1147672"/>
            <a:chOff x="395536" y="2547294"/>
            <a:chExt cx="9144000" cy="1147672"/>
          </a:xfrm>
        </p:grpSpPr>
        <p:sp>
          <p:nvSpPr>
            <p:cNvPr id="41986" name="Rectangle 2"/>
            <p:cNvSpPr>
              <a:spLocks noChangeArrowheads="1"/>
            </p:cNvSpPr>
            <p:nvPr/>
          </p:nvSpPr>
          <p:spPr bwMode="auto">
            <a:xfrm>
              <a:off x="395536" y="2586970"/>
              <a:ext cx="91440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  <a:sym typeface="Wingdings 3"/>
                </a:rPr>
                <a:t> 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 force élémentaire de volume        que subit une particule fluide est proportionnelle à son volume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dV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selon la relation suivante : 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75126" t="47039" r="18731" b="43721"/>
            <a:stretch>
              <a:fillRect/>
            </a:stretch>
          </p:blipFill>
          <p:spPr bwMode="auto">
            <a:xfrm>
              <a:off x="4750742" y="2547294"/>
              <a:ext cx="504055" cy="4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 l="47249" t="36119" r="14006" b="40361"/>
          <a:stretch>
            <a:fillRect/>
          </a:stretch>
        </p:blipFill>
        <p:spPr bwMode="auto">
          <a:xfrm>
            <a:off x="2987824" y="2780928"/>
            <a:ext cx="295232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491880" y="3861048"/>
            <a:ext cx="367240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volumique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67544" y="2780928"/>
            <a:ext cx="2376264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élémentaire de volume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516216" y="2780928"/>
            <a:ext cx="1800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élémentaire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2627784" y="3212976"/>
            <a:ext cx="576064" cy="72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5652120" y="3140968"/>
            <a:ext cx="108012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4572000" y="3573016"/>
            <a:ext cx="288032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79512" y="5733256"/>
            <a:ext cx="8856984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5" cstate="print"/>
          <a:srcRect l="3307" t="38639" r="74486" b="51281"/>
          <a:stretch>
            <a:fillRect/>
          </a:stretch>
        </p:blipFill>
        <p:spPr bwMode="auto">
          <a:xfrm>
            <a:off x="323528" y="5805264"/>
            <a:ext cx="1851828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6" cstate="print"/>
          <a:srcRect l="3780" t="38639" r="70705" b="51281"/>
          <a:stretch>
            <a:fillRect/>
          </a:stretch>
        </p:blipFill>
        <p:spPr bwMode="auto">
          <a:xfrm>
            <a:off x="6156176" y="5767981"/>
            <a:ext cx="2127633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7" cstate="print"/>
          <a:srcRect l="10867" t="39160" r="64091" b="50760"/>
          <a:stretch>
            <a:fillRect/>
          </a:stretch>
        </p:blipFill>
        <p:spPr bwMode="auto">
          <a:xfrm>
            <a:off x="3275856" y="5805264"/>
            <a:ext cx="2088232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2483768" y="5918031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sym typeface="Wingdings"/>
              </a:rPr>
              <a:t>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52120" y="5877272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sym typeface="Wingdings"/>
              </a:rPr>
              <a:t>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4295543" y="6315779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identifier avec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6" cstate="print"/>
          <a:srcRect l="64127" t="38639" r="11695" b="52150"/>
          <a:stretch>
            <a:fillRect/>
          </a:stretch>
        </p:blipFill>
        <p:spPr bwMode="auto">
          <a:xfrm>
            <a:off x="6179326" y="6246329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41990" grpId="0"/>
      <p:bldP spid="41991" grpId="0"/>
      <p:bldP spid="41992" grpId="0"/>
      <p:bldP spid="29" grpId="0" animBg="1"/>
      <p:bldP spid="36" grpId="0"/>
      <p:bldP spid="37" grpId="0"/>
      <p:bldP spid="4200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7600" y="0"/>
            <a:ext cx="81564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Mouvements de convection verticale dans 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32656"/>
            <a:ext cx="67297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FAVORABLES à la convection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7504" y="764704"/>
            <a:ext cx="8928992" cy="7200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9512" y="764704"/>
            <a:ext cx="87849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Tout paramètre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modifiant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masse volumique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d’une particule fluide sera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FAVORABLE aux mouvements de convection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verticaux.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4320480" cy="2880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56792"/>
            <a:ext cx="4536504" cy="2880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504" y="4532270"/>
            <a:ext cx="8928992" cy="20650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b="1" i="1" dirty="0" smtClean="0"/>
              <a:t>     Deux principaux paramètres</a:t>
            </a:r>
            <a:r>
              <a:rPr lang="fr-FR" sz="2200" dirty="0" smtClean="0"/>
              <a:t> peuvent modifier la masse volumique d’une particule fluide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9512" y="5229200"/>
            <a:ext cx="871296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TEMPERATURE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d’un fluide (liquide ou gazeux) est faible 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79512" y="5877272"/>
            <a:ext cx="8714959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SALINITE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du liquide est grande.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1880" y="1916832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63887" y="2276873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AutoShape 11"/>
          <p:cNvCxnSpPr>
            <a:cxnSpLocks noChangeShapeType="1"/>
          </p:cNvCxnSpPr>
          <p:nvPr/>
        </p:nvCxnSpPr>
        <p:spPr bwMode="auto">
          <a:xfrm>
            <a:off x="3491879" y="2276872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267744" y="2060848"/>
            <a:ext cx="1296144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65" grpId="0"/>
      <p:bldP spid="9" grpId="0" animBg="1"/>
      <p:bldP spid="11266" grpId="0"/>
      <p:bldP spid="11267" grpId="0"/>
      <p:bldP spid="11" grpId="0"/>
      <p:bldP spid="12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4624"/>
            <a:ext cx="8928992" cy="20650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b="1" i="1" dirty="0" smtClean="0"/>
              <a:t>     Deux principaux paramètres</a:t>
            </a:r>
            <a:r>
              <a:rPr lang="fr-FR" sz="2200" dirty="0" smtClean="0"/>
              <a:t> peuvent modifier la masse volumique d’une particule fluide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741554"/>
            <a:ext cx="871296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TEMPERATURE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d’un fluide (liquide ou gazeux) est faible 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1389626"/>
            <a:ext cx="8714959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SALINITE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du liquide est grande.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2204864"/>
            <a:ext cx="8456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Expliquer les mouvements de convection dans la troposphère.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36912"/>
            <a:ext cx="5445609" cy="139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7504" y="4077073"/>
            <a:ext cx="90364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Les particules fluides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sont situées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faible altitude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elles ont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tendance à s’élever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544" y="4797152"/>
            <a:ext cx="8208912" cy="40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 pour les particules fluides les plus froides.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537321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8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Montrer que le seul critère de température ne permet pas de justifier un phénomène de convection océanique.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2" grpId="0"/>
      <p:bldP spid="8" grpId="0"/>
      <p:bldP spid="102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3284984"/>
            <a:ext cx="48600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Les particules fluides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sont situées près de la surface. Elles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n’ont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pas tendance à descendre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456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Expliquer les mouvements de convection dans la troposphère.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391" y="387159"/>
            <a:ext cx="5445609" cy="139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7504" y="315151"/>
            <a:ext cx="36358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Les particules fluides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sont situées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faible altitude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elles ont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tendance à s’élever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11560" y="1899327"/>
            <a:ext cx="8208912" cy="40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 pour les particules fluides les plus froides.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48880"/>
            <a:ext cx="4932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8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Montrer que le seul critère de température ne permet pas de justifier un phénomène de convection océanique.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201" y="2430863"/>
            <a:ext cx="4115799" cy="44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4581128"/>
            <a:ext cx="486003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Mais elles peuvent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devenir plus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(et donc descendre) 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29200"/>
            <a:ext cx="4860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 refroidissement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cause des vents  de surface 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5805264"/>
            <a:ext cx="4788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 augmentation de leur salinité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cause de l’évaporation de surface qui concentre l’eau en sel.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217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20688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Les particules fluides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sont situées près de la surface. Elles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n’ont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pas tendance à descendre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 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8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Montrer que le seul critère de température ne permet pas de justifier un phénomène de convection océanique.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340768"/>
            <a:ext cx="8964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Mais elles peuvent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devenir plus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(et donc descendre) 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700808"/>
            <a:ext cx="9396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 refroidissement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cause des vents  de surface ;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0608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 augmentation de leur salinité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cause de l’évaporation de surface qui concentre l’eau en sel.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924944"/>
            <a:ext cx="48221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DEFAVORABLES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3356992"/>
            <a:ext cx="331236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FF0000"/>
                </a:solidFill>
              </a:rPr>
              <a:t>Convection THERMIQUE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4005064"/>
            <a:ext cx="331236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Origine</a:t>
            </a:r>
            <a:r>
              <a:rPr lang="fr-FR" sz="2400" dirty="0" smtClean="0"/>
              <a:t> = différence de température entre 2 couches de fluide</a:t>
            </a:r>
            <a:endParaRPr lang="fr-FR" sz="2400" b="1" dirty="0"/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3140968"/>
            <a:ext cx="51480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67544" y="5373216"/>
            <a:ext cx="331236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</a:t>
            </a:r>
            <a:r>
              <a:rPr lang="fr-FR" sz="2400" dirty="0" smtClean="0"/>
              <a:t> = Longueur caractéristique</a:t>
            </a:r>
            <a:endParaRPr lang="fr-FR" sz="2400" b="1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237312"/>
            <a:ext cx="946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Mais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quelques facteurs peuvent être défavorables à cette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819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48221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DEFAVORABLES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432048"/>
            <a:ext cx="331236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FF0000"/>
                </a:solidFill>
              </a:rPr>
              <a:t>Convection THERMIQUE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080120"/>
            <a:ext cx="331236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u="sng" dirty="0" smtClean="0"/>
              <a:t>Origine</a:t>
            </a:r>
            <a:r>
              <a:rPr lang="fr-FR" sz="2400" dirty="0" smtClean="0"/>
              <a:t> = différence de température entre 2 couches de fluide</a:t>
            </a:r>
            <a:endParaRPr lang="fr-FR" sz="2400" b="1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216024"/>
            <a:ext cx="51480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7544" y="2448272"/>
            <a:ext cx="331236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</a:t>
            </a:r>
            <a:r>
              <a:rPr lang="fr-FR" sz="2400" dirty="0" smtClean="0"/>
              <a:t> = Longueur caractéristique</a:t>
            </a:r>
            <a:endParaRPr lang="fr-FR" sz="2400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3312368"/>
            <a:ext cx="946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Mais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quelques facteurs peuvent être défavorables à cette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7504" y="3812190"/>
            <a:ext cx="8928992" cy="13450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9512" y="3789040"/>
            <a:ext cx="8964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conduction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proche en proche, la température peut s’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uni-formiser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toute la colonne de fluide séparant les deux couches.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9512" y="4437112"/>
            <a:ext cx="8964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frottements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ils peuvent immobiliser les particules fluides qui tentaient de se déplacer.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79512" y="5517232"/>
            <a:ext cx="5904656" cy="100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On associe à chacun de ces </a:t>
            </a:r>
            <a:r>
              <a:rPr lang="fr-FR" sz="2400" dirty="0" smtClean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phénomènes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un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TEMPS CARACTERISTIQUE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 </a:t>
            </a:r>
            <a:r>
              <a:rPr kumimoji="0" lang="fr-FR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t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ymbol" pitchFamily="18" charset="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34430">
            <a:off x="6363665" y="5281627"/>
            <a:ext cx="108074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734430">
            <a:off x="7875631" y="5499248"/>
            <a:ext cx="109356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0734430">
            <a:off x="6819520" y="6059377"/>
            <a:ext cx="103906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FROT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169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83583"/>
            <a:ext cx="946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Mais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quelques facteurs peuvent être défavorables à cette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416239"/>
            <a:ext cx="8928992" cy="13450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393089"/>
            <a:ext cx="8964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conduction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proche en proche, la température peut s’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uni-formiser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toute la colonne de fluide séparant les deux couches.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041161"/>
            <a:ext cx="8964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frottements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ils peuvent immobiliser les particules fluides qui tentaient de se déplacer.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79512" y="2121281"/>
            <a:ext cx="5904656" cy="100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On associe à chacun de ces </a:t>
            </a:r>
            <a:r>
              <a:rPr lang="fr-FR" sz="2400" dirty="0" smtClean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phénomènes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un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TEMPS CARACTERISTIQUE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 </a:t>
            </a:r>
            <a:r>
              <a:rPr kumimoji="0" lang="fr-FR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t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ymbol" pitchFamily="18" charset="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20734430">
            <a:off x="6363665" y="1885676"/>
            <a:ext cx="108074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20734430">
            <a:off x="7875631" y="2103297"/>
            <a:ext cx="109356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20734430">
            <a:off x="6819520" y="2663426"/>
            <a:ext cx="103906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FROT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7560" t="21000" r="5501" b="37841"/>
          <a:stretch>
            <a:fillRect/>
          </a:stretch>
        </p:blipFill>
        <p:spPr bwMode="auto">
          <a:xfrm>
            <a:off x="0" y="4293096"/>
            <a:ext cx="9144000" cy="24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9536" y="3573016"/>
            <a:ext cx="90944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phénomène associé au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temps caractéristique le plus court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PREDOMINE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7504" y="3524158"/>
            <a:ext cx="8928992" cy="48090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7560" t="21000" r="5501" b="37841"/>
          <a:stretch>
            <a:fillRect/>
          </a:stretch>
        </p:blipFill>
        <p:spPr bwMode="auto">
          <a:xfrm>
            <a:off x="0" y="633873"/>
            <a:ext cx="9144000" cy="24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9536" y="129817"/>
            <a:ext cx="90944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phénomène associé au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temps caractéristique le plus court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PREDOMINE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80959"/>
            <a:ext cx="8928992" cy="48090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314096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9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appliquant le point méthode ci-dessus, déterminer l’expression des temps caractéristiques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sachant que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particule et de sa flottabilité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48" t="25200" r="40665" b="60929"/>
          <a:stretch>
            <a:fillRect/>
          </a:stretch>
        </p:blipFill>
        <p:spPr bwMode="auto">
          <a:xfrm>
            <a:off x="1619672" y="4509120"/>
            <a:ext cx="45365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50419" r="24873" b="38232"/>
          <a:stretch>
            <a:fillRect/>
          </a:stretch>
        </p:blipFill>
        <p:spPr bwMode="auto">
          <a:xfrm>
            <a:off x="1835696" y="5877272"/>
            <a:ext cx="58516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323528" y="530120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20" t="40332" r="37828" b="48320"/>
          <a:stretch>
            <a:fillRect/>
          </a:stretch>
        </p:blipFill>
        <p:spPr bwMode="auto">
          <a:xfrm>
            <a:off x="1331640" y="5301208"/>
            <a:ext cx="50405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particule et de sa flottabilité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63029" r="24873" b="25622"/>
          <a:stretch>
            <a:fillRect/>
          </a:stretch>
        </p:blipFill>
        <p:spPr bwMode="auto">
          <a:xfrm>
            <a:off x="2123728" y="2708920"/>
            <a:ext cx="58516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43" t="10699" r="62114" b="46507"/>
          <a:stretch>
            <a:fillRect/>
          </a:stretch>
        </p:blipFill>
        <p:spPr bwMode="auto">
          <a:xfrm>
            <a:off x="0" y="4149080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48" t="25200" r="40665" b="60929"/>
          <a:stretch>
            <a:fillRect/>
          </a:stretch>
        </p:blipFill>
        <p:spPr bwMode="auto">
          <a:xfrm>
            <a:off x="1907704" y="548680"/>
            <a:ext cx="45365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50419" r="24873" b="38232"/>
          <a:stretch>
            <a:fillRect/>
          </a:stretch>
        </p:blipFill>
        <p:spPr bwMode="auto">
          <a:xfrm>
            <a:off x="2123728" y="1916832"/>
            <a:ext cx="58516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611560" y="134076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20" t="40332" r="37828" b="48320"/>
          <a:stretch>
            <a:fillRect/>
          </a:stretch>
        </p:blipFill>
        <p:spPr bwMode="auto">
          <a:xfrm>
            <a:off x="1619672" y="1340768"/>
            <a:ext cx="50405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74231" r="24873" b="14321"/>
          <a:stretch>
            <a:fillRect/>
          </a:stretch>
        </p:blipFill>
        <p:spPr bwMode="auto">
          <a:xfrm>
            <a:off x="2483768" y="3284984"/>
            <a:ext cx="5851650" cy="65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7886" t="28854" r="46796" b="63365"/>
          <a:stretch>
            <a:fillRect/>
          </a:stretch>
        </p:blipFill>
        <p:spPr bwMode="auto">
          <a:xfrm>
            <a:off x="3563888" y="515719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55393" t="11996" r="24183" b="71639"/>
          <a:stretch>
            <a:fillRect/>
          </a:stretch>
        </p:blipFill>
        <p:spPr bwMode="auto">
          <a:xfrm>
            <a:off x="5292080" y="4149080"/>
            <a:ext cx="201622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38615" t="12489" r="46067" b="77137"/>
          <a:stretch>
            <a:fillRect/>
          </a:stretch>
        </p:blipFill>
        <p:spPr bwMode="auto">
          <a:xfrm>
            <a:off x="3635896" y="4221088"/>
            <a:ext cx="151216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72085" t="24813" r="9679" b="60923"/>
          <a:stretch>
            <a:fillRect/>
          </a:stretch>
        </p:blipFill>
        <p:spPr bwMode="auto">
          <a:xfrm>
            <a:off x="6948264" y="4869160"/>
            <a:ext cx="1800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53848" t="28703" r="28646" b="63516"/>
          <a:stretch>
            <a:fillRect/>
          </a:stretch>
        </p:blipFill>
        <p:spPr bwMode="auto">
          <a:xfrm>
            <a:off x="5148064" y="5085184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37886" t="40374" r="47610" b="49251"/>
          <a:stretch>
            <a:fillRect/>
          </a:stretch>
        </p:blipFill>
        <p:spPr bwMode="auto">
          <a:xfrm>
            <a:off x="3563888" y="5733256"/>
            <a:ext cx="14317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52389" t="40374" r="27915" b="49251"/>
          <a:stretch>
            <a:fillRect/>
          </a:stretch>
        </p:blipFill>
        <p:spPr bwMode="auto">
          <a:xfrm>
            <a:off x="5004048" y="5733256"/>
            <a:ext cx="19442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72000" t="37629" r="9034" b="46465"/>
          <a:stretch>
            <a:fillRect/>
          </a:stretch>
        </p:blipFill>
        <p:spPr bwMode="auto">
          <a:xfrm>
            <a:off x="6938739" y="5570190"/>
            <a:ext cx="1872208" cy="88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143" t="10699" r="7046" b="46507"/>
          <a:stretch>
            <a:fillRect/>
          </a:stretch>
        </p:blipFill>
        <p:spPr bwMode="auto">
          <a:xfrm>
            <a:off x="0" y="0"/>
            <a:ext cx="896448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78" t="26122" r="40634" b="60552"/>
          <a:stretch>
            <a:fillRect/>
          </a:stretch>
        </p:blipFill>
        <p:spPr bwMode="auto">
          <a:xfrm>
            <a:off x="0" y="2348880"/>
            <a:ext cx="5580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1392" t="40781" r="50379" b="39318"/>
          <a:stretch>
            <a:fillRect/>
          </a:stretch>
        </p:blipFill>
        <p:spPr bwMode="auto">
          <a:xfrm>
            <a:off x="971600" y="3140968"/>
            <a:ext cx="3672408" cy="107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 11"/>
          <p:cNvGrpSpPr/>
          <p:nvPr/>
        </p:nvGrpSpPr>
        <p:grpSpPr>
          <a:xfrm>
            <a:off x="4860032" y="2924944"/>
            <a:ext cx="4139952" cy="1291372"/>
            <a:chOff x="5004048" y="5949280"/>
            <a:chExt cx="4139952" cy="129137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3370" t="36783" r="3534" b="39318"/>
            <a:stretch>
              <a:fillRect/>
            </a:stretch>
          </p:blipFill>
          <p:spPr bwMode="auto">
            <a:xfrm>
              <a:off x="5004048" y="5949280"/>
              <a:ext cx="4139952" cy="129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652120" y="6021288"/>
              <a:ext cx="3384376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426231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conductivité thermique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W.m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capacité thermique massique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278635" y="4903068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lang="fr-FR" sz="2400" b="1" baseline="30000" dirty="0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3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79512" y="5272633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J.K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.kg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4139952" y="4984601"/>
            <a:ext cx="2088232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79512" y="5301208"/>
            <a:ext cx="208823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8244408" y="4975076"/>
            <a:ext cx="792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17" t="21000" r="34796" b="66400"/>
          <a:stretch>
            <a:fillRect/>
          </a:stretch>
        </p:blipFill>
        <p:spPr bwMode="auto">
          <a:xfrm>
            <a:off x="2195736" y="5229200"/>
            <a:ext cx="501655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86" t="32321" r="31435" b="55514"/>
          <a:stretch>
            <a:fillRect/>
          </a:stretch>
        </p:blipFill>
        <p:spPr bwMode="auto">
          <a:xfrm>
            <a:off x="2267744" y="5930230"/>
            <a:ext cx="532859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1274490" y="5973663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conductivité thermique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W.m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capacité thermique massique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78635" y="640749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lang="fr-FR" sz="2400" b="1" baseline="30000" dirty="0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3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1010314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J.K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.kg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139952" y="722282"/>
            <a:ext cx="2088232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179512" y="1038889"/>
            <a:ext cx="208823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8244408" y="712757"/>
            <a:ext cx="792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17" t="21000" r="34796" b="66400"/>
          <a:stretch>
            <a:fillRect/>
          </a:stretch>
        </p:blipFill>
        <p:spPr bwMode="auto">
          <a:xfrm>
            <a:off x="2195736" y="966881"/>
            <a:ext cx="501655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86" t="33467" r="31435" b="55514"/>
          <a:stretch>
            <a:fillRect/>
          </a:stretch>
        </p:blipFill>
        <p:spPr bwMode="auto">
          <a:xfrm>
            <a:off x="755576" y="1772816"/>
            <a:ext cx="532859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-108520" y="170080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86" t="43776" r="3085" b="42478"/>
          <a:stretch>
            <a:fillRect/>
          </a:stretch>
        </p:blipFill>
        <p:spPr bwMode="auto">
          <a:xfrm>
            <a:off x="558602" y="2411363"/>
            <a:ext cx="84969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922" t="27720" r="5501" b="55761"/>
          <a:stretch>
            <a:fillRect/>
          </a:stretch>
        </p:blipFill>
        <p:spPr bwMode="auto">
          <a:xfrm>
            <a:off x="0" y="3212976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635896" y="4077072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9922" t="42922" r="5501" b="38199"/>
          <a:stretch>
            <a:fillRect/>
          </a:stretch>
        </p:blipFill>
        <p:spPr bwMode="auto">
          <a:xfrm>
            <a:off x="0" y="41490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355976" y="5157192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9922" t="60484" r="5501" b="21041"/>
          <a:stretch>
            <a:fillRect/>
          </a:stretch>
        </p:blipFill>
        <p:spPr bwMode="auto">
          <a:xfrm>
            <a:off x="0" y="5229200"/>
            <a:ext cx="9144000" cy="11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724128" y="0"/>
            <a:ext cx="1224136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lang="fr-FR" sz="2400" u="sng" dirty="0" smtClean="0"/>
              <a:t>La </a:t>
            </a:r>
            <a:r>
              <a:rPr lang="fr-FR" sz="2400" u="sng" dirty="0"/>
              <a:t>plus commune des forces de volume est le </a:t>
            </a:r>
            <a:r>
              <a:rPr lang="fr-FR" sz="2400" b="1" u="sng" dirty="0"/>
              <a:t>poids</a:t>
            </a:r>
            <a:r>
              <a:rPr lang="fr-FR" sz="2400" dirty="0"/>
              <a:t>.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0" y="409097"/>
            <a:ext cx="9144000" cy="969496"/>
            <a:chOff x="0" y="4727901"/>
            <a:chExt cx="9144000" cy="969496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0" y="4727901"/>
              <a:ext cx="9144000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  Particule fluide de volume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dV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, de masse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dm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et de masse volumique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: </a:t>
              </a:r>
            </a:p>
            <a:p>
              <a:pPr marR="0" lvl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sz="900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endParaRPr>
            </a:p>
            <a:p>
              <a:pPr marR="0" lvl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elle subit un poids élémentaire           tel que :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 l="46304" t="19320" r="48971" b="73120"/>
            <a:stretch>
              <a:fillRect/>
            </a:stretch>
          </p:blipFill>
          <p:spPr bwMode="auto">
            <a:xfrm>
              <a:off x="3923928" y="5096759"/>
              <a:ext cx="576064" cy="518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1368152"/>
            <a:ext cx="8856984" cy="177281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 l="3307" t="38639" r="74486" b="51281"/>
          <a:stretch>
            <a:fillRect/>
          </a:stretch>
        </p:blipFill>
        <p:spPr bwMode="auto">
          <a:xfrm>
            <a:off x="323528" y="1399401"/>
            <a:ext cx="1851828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 cstate="print"/>
          <a:srcRect l="3780" t="38639" r="70705" b="51281"/>
          <a:stretch>
            <a:fillRect/>
          </a:stretch>
        </p:blipFill>
        <p:spPr bwMode="auto">
          <a:xfrm>
            <a:off x="6156176" y="1402877"/>
            <a:ext cx="2127633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/>
          <a:srcRect l="10867" t="39160" r="64091" b="50760"/>
          <a:stretch>
            <a:fillRect/>
          </a:stretch>
        </p:blipFill>
        <p:spPr bwMode="auto">
          <a:xfrm>
            <a:off x="3275856" y="1399401"/>
            <a:ext cx="2088232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483768" y="1512168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sym typeface="Wingdings"/>
              </a:rPr>
              <a:t>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2120" y="1512168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sym typeface="Wingdings"/>
              </a:rPr>
              <a:t>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4295543" y="1925849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identifier avec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 cstate="print"/>
          <a:srcRect l="64127" t="38639" r="11695" b="52150"/>
          <a:stretch>
            <a:fillRect/>
          </a:stretch>
        </p:blipFill>
        <p:spPr bwMode="auto">
          <a:xfrm>
            <a:off x="6179326" y="1856399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79512" y="2348880"/>
            <a:ext cx="46243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peut donc définir une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volumique de pesanteur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 cstate="print"/>
          <a:srcRect l="29295" t="51239" r="21566" b="31121"/>
          <a:stretch>
            <a:fillRect/>
          </a:stretch>
        </p:blipFill>
        <p:spPr bwMode="auto">
          <a:xfrm>
            <a:off x="4283968" y="2332054"/>
            <a:ext cx="3888432" cy="78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580112" y="3140968"/>
            <a:ext cx="158417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kg.m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491880" y="3140968"/>
            <a:ext cx="115212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005234" y="3117818"/>
            <a:ext cx="136815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.s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4572000" y="2996952"/>
            <a:ext cx="36004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6948264" y="2924944"/>
            <a:ext cx="504056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 flipV="1">
            <a:off x="7884368" y="2996952"/>
            <a:ext cx="288032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547664" y="3501008"/>
            <a:ext cx="39901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>
                <a:latin typeface="Bookman Old Style" pitchFamily="18" charset="0"/>
              </a:rPr>
              <a:t>Les forces de </a:t>
            </a:r>
            <a:r>
              <a:rPr lang="fr-FR" sz="2200" b="1" u="sng" dirty="0" smtClean="0">
                <a:latin typeface="Bookman Old Style" pitchFamily="18" charset="0"/>
              </a:rPr>
              <a:t>SURFACE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3933056"/>
            <a:ext cx="3337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Description générale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1600" y="4293096"/>
            <a:ext cx="756084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Forces </a:t>
            </a:r>
            <a:r>
              <a:rPr lang="fr-FR" sz="2400" b="1" i="1" u="sng" dirty="0" smtClean="0"/>
              <a:t>de contact</a:t>
            </a:r>
            <a:r>
              <a:rPr lang="fr-FR" sz="2400" b="1" i="1" dirty="0" smtClean="0"/>
              <a:t> </a:t>
            </a:r>
            <a:r>
              <a:rPr lang="fr-FR" sz="2400" b="1" i="1" dirty="0"/>
              <a:t>qui s’exercent</a:t>
            </a:r>
            <a:r>
              <a:rPr lang="fr-FR" sz="2400" dirty="0"/>
              <a:t> </a:t>
            </a:r>
            <a:r>
              <a:rPr lang="fr-FR" sz="2400" b="1" i="1" u="sng" dirty="0"/>
              <a:t>en tout point </a:t>
            </a:r>
            <a:r>
              <a:rPr lang="fr-FR" sz="2400" b="1" i="1" u="sng" dirty="0" smtClean="0"/>
              <a:t>de la surface</a:t>
            </a:r>
            <a:r>
              <a:rPr lang="fr-FR" sz="2400" b="1" i="1" dirty="0" smtClean="0"/>
              <a:t> </a:t>
            </a:r>
            <a:r>
              <a:rPr lang="fr-FR" sz="2400" i="1" dirty="0" smtClean="0"/>
              <a:t>délimitant le fluide de l’extérieur</a:t>
            </a:r>
            <a:endParaRPr lang="fr-FR" sz="2400" dirty="0"/>
          </a:p>
        </p:txBody>
      </p:sp>
      <p:grpSp>
        <p:nvGrpSpPr>
          <p:cNvPr id="28" name="Groupe 27"/>
          <p:cNvGrpSpPr/>
          <p:nvPr/>
        </p:nvGrpSpPr>
        <p:grpSpPr>
          <a:xfrm>
            <a:off x="0" y="5157192"/>
            <a:ext cx="9144000" cy="1147672"/>
            <a:chOff x="395536" y="2547294"/>
            <a:chExt cx="9144000" cy="1147672"/>
          </a:xfrm>
        </p:grpSpPr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>
              <a:off x="395536" y="2586970"/>
              <a:ext cx="91440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  <a:sym typeface="Wingdings 3"/>
                </a:rPr>
                <a:t> 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 force élémentaire de surface        que subit une particule fluide est proportionnelle à la surface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dS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selon la relation suivante : 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75126" t="47039" r="18731" b="43721"/>
            <a:stretch>
              <a:fillRect/>
            </a:stretch>
          </p:blipFill>
          <p:spPr bwMode="auto">
            <a:xfrm>
              <a:off x="4750742" y="2547294"/>
              <a:ext cx="504055" cy="4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8" cstate="print"/>
          <a:srcRect l="62842" t="55439" r="9754" b="31121"/>
          <a:stretch>
            <a:fillRect/>
          </a:stretch>
        </p:blipFill>
        <p:spPr bwMode="auto">
          <a:xfrm>
            <a:off x="3275856" y="6007155"/>
            <a:ext cx="277205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755576" y="5949280"/>
            <a:ext cx="2376264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élémentaire de surface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6676923" y="5926130"/>
            <a:ext cx="252028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H="1" flipV="1">
            <a:off x="2915816" y="6381328"/>
            <a:ext cx="576064" cy="72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5796136" y="6237312"/>
            <a:ext cx="108012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17" grpId="0"/>
      <p:bldP spid="18" grpId="0"/>
      <p:bldP spid="19" grpId="0"/>
      <p:bldP spid="25" grpId="0"/>
      <p:bldP spid="26" grpId="0"/>
      <p:bldP spid="27" grpId="0" animBg="1"/>
      <p:bldP spid="35" grpId="0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27720" r="5501" b="55761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42922" r="5501" b="38199"/>
          <a:stretch>
            <a:fillRect/>
          </a:stretch>
        </p:blipFill>
        <p:spPr bwMode="auto">
          <a:xfrm>
            <a:off x="0" y="936104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60484" r="5501" b="21041"/>
          <a:stretch>
            <a:fillRect/>
          </a:stretch>
        </p:blipFill>
        <p:spPr bwMode="auto">
          <a:xfrm>
            <a:off x="0" y="2016224"/>
            <a:ext cx="9144000" cy="11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0395" t="28560" r="9911" b="60704"/>
          <a:stretch>
            <a:fillRect/>
          </a:stretch>
        </p:blipFill>
        <p:spPr bwMode="auto">
          <a:xfrm>
            <a:off x="0" y="3126110"/>
            <a:ext cx="8748464" cy="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0395" t="40326" r="9911" b="48012"/>
          <a:stretch>
            <a:fillRect/>
          </a:stretch>
        </p:blipFill>
        <p:spPr bwMode="auto">
          <a:xfrm>
            <a:off x="1588" y="3798565"/>
            <a:ext cx="87484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395" t="53018" r="9911" b="36161"/>
          <a:stretch>
            <a:fillRect/>
          </a:stretch>
        </p:blipFill>
        <p:spPr bwMode="auto">
          <a:xfrm>
            <a:off x="107504" y="4581128"/>
            <a:ext cx="8748464" cy="66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32689" t="29400" r="30071" b="61479"/>
          <a:stretch>
            <a:fillRect/>
          </a:stretch>
        </p:blipFill>
        <p:spPr bwMode="auto">
          <a:xfrm>
            <a:off x="3131840" y="5229200"/>
            <a:ext cx="3835649" cy="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1909" t="39619" r="35233" b="52924"/>
          <a:stretch>
            <a:fillRect/>
          </a:stretch>
        </p:blipFill>
        <p:spPr bwMode="auto">
          <a:xfrm>
            <a:off x="3059832" y="5805264"/>
            <a:ext cx="33843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32527" t="48174" r="30071" b="44369"/>
          <a:stretch>
            <a:fillRect/>
          </a:stretch>
        </p:blipFill>
        <p:spPr bwMode="auto">
          <a:xfrm>
            <a:off x="3116982" y="6303987"/>
            <a:ext cx="385241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4725" t="29400" r="68091" b="42487"/>
          <a:stretch>
            <a:fillRect/>
          </a:stretch>
        </p:blipFill>
        <p:spPr bwMode="auto">
          <a:xfrm>
            <a:off x="251520" y="5229200"/>
            <a:ext cx="279992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0395" t="28560" r="9911" b="60704"/>
          <a:stretch>
            <a:fillRect/>
          </a:stretch>
        </p:blipFill>
        <p:spPr bwMode="auto">
          <a:xfrm>
            <a:off x="0" y="0"/>
            <a:ext cx="8748464" cy="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395" t="40326" r="9911" b="48012"/>
          <a:stretch>
            <a:fillRect/>
          </a:stretch>
        </p:blipFill>
        <p:spPr bwMode="auto">
          <a:xfrm>
            <a:off x="1588" y="672455"/>
            <a:ext cx="87484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0395" t="53018" r="9911" b="36161"/>
          <a:stretch>
            <a:fillRect/>
          </a:stretch>
        </p:blipFill>
        <p:spPr bwMode="auto">
          <a:xfrm>
            <a:off x="107504" y="1455018"/>
            <a:ext cx="8748464" cy="66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32689" t="29400" r="30071" b="61479"/>
          <a:stretch>
            <a:fillRect/>
          </a:stretch>
        </p:blipFill>
        <p:spPr bwMode="auto">
          <a:xfrm>
            <a:off x="3131840" y="2103090"/>
            <a:ext cx="3835649" cy="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31909" t="39619" r="35233" b="52924"/>
          <a:stretch>
            <a:fillRect/>
          </a:stretch>
        </p:blipFill>
        <p:spPr bwMode="auto">
          <a:xfrm>
            <a:off x="3059832" y="2679154"/>
            <a:ext cx="33843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32527" t="48174" r="30071" b="44369"/>
          <a:stretch>
            <a:fillRect/>
          </a:stretch>
        </p:blipFill>
        <p:spPr bwMode="auto">
          <a:xfrm>
            <a:off x="3116982" y="3177877"/>
            <a:ext cx="385241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4725" t="29400" r="68091" b="31557"/>
          <a:stretch>
            <a:fillRect/>
          </a:stretch>
        </p:blipFill>
        <p:spPr bwMode="auto">
          <a:xfrm>
            <a:off x="251520" y="2103090"/>
            <a:ext cx="2799928" cy="22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32527" t="57335" r="51331" b="35208"/>
          <a:stretch>
            <a:fillRect/>
          </a:stretch>
        </p:blipFill>
        <p:spPr bwMode="auto">
          <a:xfrm>
            <a:off x="3059832" y="3717032"/>
            <a:ext cx="166265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52102" t="57335" r="31120" b="35208"/>
          <a:stretch>
            <a:fillRect/>
          </a:stretch>
        </p:blipFill>
        <p:spPr bwMode="auto">
          <a:xfrm>
            <a:off x="4788024" y="3717032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50557" t="29925" r="10142" b="63145"/>
          <a:stretch>
            <a:fillRect/>
          </a:stretch>
        </p:blipFill>
        <p:spPr bwMode="auto">
          <a:xfrm>
            <a:off x="179512" y="4437112"/>
            <a:ext cx="43559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58955" t="34519" r="23200" b="53744"/>
          <a:stretch>
            <a:fillRect/>
          </a:stretch>
        </p:blipFill>
        <p:spPr bwMode="auto">
          <a:xfrm>
            <a:off x="4939977" y="5438750"/>
            <a:ext cx="187220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66723" t="37875" r="16385" b="56350"/>
          <a:stretch>
            <a:fillRect/>
          </a:stretch>
        </p:blipFill>
        <p:spPr bwMode="auto">
          <a:xfrm>
            <a:off x="4860032" y="4437112"/>
            <a:ext cx="187220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7297" t="43516" r="15161" b="46089"/>
          <a:stretch>
            <a:fillRect/>
          </a:stretch>
        </p:blipFill>
        <p:spPr bwMode="auto">
          <a:xfrm>
            <a:off x="6948264" y="4293096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68446" t="53641" r="12411" b="36581"/>
          <a:stretch>
            <a:fillRect/>
          </a:stretch>
        </p:blipFill>
        <p:spPr bwMode="auto">
          <a:xfrm>
            <a:off x="6876256" y="5085184"/>
            <a:ext cx="212176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19148" t="45610" r="31436" b="44468"/>
          <a:stretch>
            <a:fillRect/>
          </a:stretch>
        </p:blipFill>
        <p:spPr bwMode="auto">
          <a:xfrm>
            <a:off x="763513" y="6086822"/>
            <a:ext cx="5184576" cy="58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l="69857" t="44248" r="13323" b="44468"/>
          <a:stretch>
            <a:fillRect/>
          </a:stretch>
        </p:blipFill>
        <p:spPr bwMode="auto">
          <a:xfrm>
            <a:off x="6084168" y="6021288"/>
            <a:ext cx="1764704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 l="19148" t="35739" r="41731" b="53744"/>
          <a:stretch>
            <a:fillRect/>
          </a:stretch>
        </p:blipFill>
        <p:spPr bwMode="auto">
          <a:xfrm>
            <a:off x="763513" y="5510758"/>
            <a:ext cx="41044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2689" t="29400" r="30071" b="61479"/>
          <a:stretch>
            <a:fillRect/>
          </a:stretch>
        </p:blipFill>
        <p:spPr bwMode="auto">
          <a:xfrm>
            <a:off x="3239344" y="0"/>
            <a:ext cx="3835649" cy="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1909" t="39619" r="35233" b="52924"/>
          <a:stretch>
            <a:fillRect/>
          </a:stretch>
        </p:blipFill>
        <p:spPr bwMode="auto">
          <a:xfrm>
            <a:off x="3167336" y="576064"/>
            <a:ext cx="33843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2527" t="48174" r="30071" b="44369"/>
          <a:stretch>
            <a:fillRect/>
          </a:stretch>
        </p:blipFill>
        <p:spPr bwMode="auto">
          <a:xfrm>
            <a:off x="3224486" y="1074787"/>
            <a:ext cx="385241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4725" t="29400" r="68091" b="31557"/>
          <a:stretch>
            <a:fillRect/>
          </a:stretch>
        </p:blipFill>
        <p:spPr bwMode="auto">
          <a:xfrm>
            <a:off x="359024" y="0"/>
            <a:ext cx="2799928" cy="22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2527" t="57335" r="51331" b="35208"/>
          <a:stretch>
            <a:fillRect/>
          </a:stretch>
        </p:blipFill>
        <p:spPr bwMode="auto">
          <a:xfrm>
            <a:off x="3167336" y="1613942"/>
            <a:ext cx="166265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52102" t="57335" r="31120" b="35208"/>
          <a:stretch>
            <a:fillRect/>
          </a:stretch>
        </p:blipFill>
        <p:spPr bwMode="auto">
          <a:xfrm>
            <a:off x="4895528" y="1613942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9148" t="56610" r="38793" b="32409"/>
          <a:stretch>
            <a:fillRect/>
          </a:stretch>
        </p:blipFill>
        <p:spPr bwMode="auto">
          <a:xfrm>
            <a:off x="890068" y="4797152"/>
            <a:ext cx="395091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-38099" y="4653136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50557" t="29925" r="10142" b="63145"/>
          <a:stretch>
            <a:fillRect/>
          </a:stretch>
        </p:blipFill>
        <p:spPr bwMode="auto">
          <a:xfrm>
            <a:off x="179512" y="2348880"/>
            <a:ext cx="43559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l="58955" t="34519" r="23200" b="53744"/>
          <a:stretch>
            <a:fillRect/>
          </a:stretch>
        </p:blipFill>
        <p:spPr bwMode="auto">
          <a:xfrm>
            <a:off x="4939977" y="3350518"/>
            <a:ext cx="187220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66723" t="37875" r="16385" b="56350"/>
          <a:stretch>
            <a:fillRect/>
          </a:stretch>
        </p:blipFill>
        <p:spPr bwMode="auto">
          <a:xfrm>
            <a:off x="4860032" y="2348880"/>
            <a:ext cx="187220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67297" t="43516" r="15161" b="46089"/>
          <a:stretch>
            <a:fillRect/>
          </a:stretch>
        </p:blipFill>
        <p:spPr bwMode="auto">
          <a:xfrm>
            <a:off x="6948264" y="2204864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68446" t="53641" r="12411" b="36581"/>
          <a:stretch>
            <a:fillRect/>
          </a:stretch>
        </p:blipFill>
        <p:spPr bwMode="auto">
          <a:xfrm>
            <a:off x="6876256" y="2996952"/>
            <a:ext cx="212176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 l="19148" t="45610" r="31436" b="44468"/>
          <a:stretch>
            <a:fillRect/>
          </a:stretch>
        </p:blipFill>
        <p:spPr bwMode="auto">
          <a:xfrm>
            <a:off x="763513" y="3998590"/>
            <a:ext cx="5184576" cy="58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 l="69857" t="44248" r="13323" b="44468"/>
          <a:stretch>
            <a:fillRect/>
          </a:stretch>
        </p:blipFill>
        <p:spPr bwMode="auto">
          <a:xfrm>
            <a:off x="6084168" y="3933056"/>
            <a:ext cx="1764704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l="19148" t="35739" r="41731" b="53744"/>
          <a:stretch>
            <a:fillRect/>
          </a:stretch>
        </p:blipFill>
        <p:spPr bwMode="auto">
          <a:xfrm>
            <a:off x="763513" y="3422526"/>
            <a:ext cx="41044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5066531" y="4701902"/>
            <a:ext cx="4077469" cy="1008112"/>
            <a:chOff x="5066531" y="4701902"/>
            <a:chExt cx="4077469" cy="1008112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9148" t="69889" r="40358" b="13029"/>
            <a:stretch>
              <a:fillRect/>
            </a:stretch>
          </p:blipFill>
          <p:spPr bwMode="auto">
            <a:xfrm>
              <a:off x="5066531" y="4701902"/>
              <a:ext cx="40774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5692949" y="4715619"/>
              <a:ext cx="3384376" cy="93610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570247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viscosité dynamique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(grandeur caractérisant la résistance à l’écoulement du fluide, exprimée 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.s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9148" t="56610" r="38793" b="32409"/>
          <a:stretch>
            <a:fillRect/>
          </a:stretch>
        </p:blipFill>
        <p:spPr bwMode="auto">
          <a:xfrm>
            <a:off x="890068" y="1446634"/>
            <a:ext cx="395091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-38099" y="130261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58955" t="34519" r="23200" b="53744"/>
          <a:stretch>
            <a:fillRect/>
          </a:stretch>
        </p:blipFill>
        <p:spPr bwMode="auto">
          <a:xfrm>
            <a:off x="4939977" y="0"/>
            <a:ext cx="187220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9148" t="45610" r="31436" b="44468"/>
          <a:stretch>
            <a:fillRect/>
          </a:stretch>
        </p:blipFill>
        <p:spPr bwMode="auto">
          <a:xfrm>
            <a:off x="763513" y="648072"/>
            <a:ext cx="5184576" cy="58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69857" t="44248" r="13323" b="44468"/>
          <a:stretch>
            <a:fillRect/>
          </a:stretch>
        </p:blipFill>
        <p:spPr bwMode="auto">
          <a:xfrm>
            <a:off x="6084168" y="582538"/>
            <a:ext cx="1764704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19148" t="35739" r="41731" b="53744"/>
          <a:stretch>
            <a:fillRect/>
          </a:stretch>
        </p:blipFill>
        <p:spPr bwMode="auto">
          <a:xfrm>
            <a:off x="763513" y="72008"/>
            <a:ext cx="41044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9"/>
          <p:cNvGrpSpPr/>
          <p:nvPr/>
        </p:nvGrpSpPr>
        <p:grpSpPr>
          <a:xfrm>
            <a:off x="5066531" y="1351384"/>
            <a:ext cx="4077469" cy="1008112"/>
            <a:chOff x="5066531" y="4701902"/>
            <a:chExt cx="4077469" cy="100811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9148" t="69889" r="40358" b="13029"/>
            <a:stretch>
              <a:fillRect/>
            </a:stretch>
          </p:blipFill>
          <p:spPr bwMode="auto">
            <a:xfrm>
              <a:off x="5066531" y="4701902"/>
              <a:ext cx="40774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692949" y="4715619"/>
              <a:ext cx="3384376" cy="93610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2351961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viscosité dynamique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(grandeur caractérisant la résistance à l’écoulement du fluide, exprimée 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.s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14509" t="31080" r="47707" b="55954"/>
          <a:stretch>
            <a:fillRect/>
          </a:stretch>
        </p:blipFill>
        <p:spPr bwMode="auto">
          <a:xfrm>
            <a:off x="1187624" y="3370709"/>
            <a:ext cx="4032448" cy="77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7087" t="43906" r="21566" b="44099"/>
          <a:stretch>
            <a:fillRect/>
          </a:stretch>
        </p:blipFill>
        <p:spPr bwMode="auto">
          <a:xfrm>
            <a:off x="467544" y="4077072"/>
            <a:ext cx="76143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17882" t="55762" r="21566" b="33443"/>
          <a:stretch>
            <a:fillRect/>
          </a:stretch>
        </p:blipFill>
        <p:spPr bwMode="auto">
          <a:xfrm>
            <a:off x="1619672" y="4797152"/>
            <a:ext cx="646226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17882" t="67617" r="21566" b="23987"/>
          <a:stretch>
            <a:fillRect/>
          </a:stretch>
        </p:blipFill>
        <p:spPr bwMode="auto">
          <a:xfrm>
            <a:off x="1763688" y="5517232"/>
            <a:ext cx="64622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18243" t="77073" r="21566" b="11801"/>
          <a:stretch>
            <a:fillRect/>
          </a:stretch>
        </p:blipFill>
        <p:spPr bwMode="auto">
          <a:xfrm>
            <a:off x="1907704" y="6021288"/>
            <a:ext cx="6423797" cy="6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viscosité dynamique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(grandeur caractérisant la résistance à l’écoulement du fluide, exprimée 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.s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509" t="31080" r="47707" b="55954"/>
          <a:stretch>
            <a:fillRect/>
          </a:stretch>
        </p:blipFill>
        <p:spPr bwMode="auto">
          <a:xfrm>
            <a:off x="1187624" y="1018748"/>
            <a:ext cx="4032448" cy="77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43906" r="21566" b="44099"/>
          <a:stretch>
            <a:fillRect/>
          </a:stretch>
        </p:blipFill>
        <p:spPr bwMode="auto">
          <a:xfrm>
            <a:off x="467544" y="1725111"/>
            <a:ext cx="76143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55762" r="21566" b="33443"/>
          <a:stretch>
            <a:fillRect/>
          </a:stretch>
        </p:blipFill>
        <p:spPr bwMode="auto">
          <a:xfrm>
            <a:off x="1619672" y="2445191"/>
            <a:ext cx="646226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67617" r="21566" b="23987"/>
          <a:stretch>
            <a:fillRect/>
          </a:stretch>
        </p:blipFill>
        <p:spPr bwMode="auto">
          <a:xfrm>
            <a:off x="1763688" y="3165271"/>
            <a:ext cx="64622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8243" t="77073" r="21566" b="11801"/>
          <a:stretch>
            <a:fillRect/>
          </a:stretch>
        </p:blipFill>
        <p:spPr bwMode="auto">
          <a:xfrm>
            <a:off x="1907704" y="3669327"/>
            <a:ext cx="6423797" cy="6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/>
          <p:cNvGrpSpPr/>
          <p:nvPr/>
        </p:nvGrpSpPr>
        <p:grpSpPr>
          <a:xfrm>
            <a:off x="0" y="4293096"/>
            <a:ext cx="3131840" cy="1944216"/>
            <a:chOff x="0" y="4293096"/>
            <a:chExt cx="3131840" cy="194421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142" t="32760" r="62543" b="32681"/>
            <a:stretch>
              <a:fillRect/>
            </a:stretch>
          </p:blipFill>
          <p:spPr bwMode="auto">
            <a:xfrm>
              <a:off x="0" y="4293096"/>
              <a:ext cx="313184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ccolade ouvrante 10"/>
            <p:cNvSpPr/>
            <p:nvPr/>
          </p:nvSpPr>
          <p:spPr>
            <a:xfrm>
              <a:off x="2123728" y="4365104"/>
              <a:ext cx="288032" cy="1800200"/>
            </a:xfrm>
            <a:prstGeom prst="leftBrace">
              <a:avLst>
                <a:gd name="adj1" fmla="val 27439"/>
                <a:gd name="adj2" fmla="val 4954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9982" t="34040" r="47778" b="55720"/>
          <a:stretch>
            <a:fillRect/>
          </a:stretch>
        </p:blipFill>
        <p:spPr bwMode="auto">
          <a:xfrm>
            <a:off x="3203848" y="4365104"/>
            <a:ext cx="12241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38542" t="46840" r="42018" b="45480"/>
          <a:stretch>
            <a:fillRect/>
          </a:stretch>
        </p:blipFill>
        <p:spPr bwMode="auto">
          <a:xfrm>
            <a:off x="3131840" y="5085184"/>
            <a:ext cx="19442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7822" t="57080" r="45618" b="35240"/>
          <a:stretch>
            <a:fillRect/>
          </a:stretch>
        </p:blipFill>
        <p:spPr bwMode="auto">
          <a:xfrm>
            <a:off x="3131840" y="5661248"/>
            <a:ext cx="16561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55822" t="66039" r="38418" b="27561"/>
          <a:stretch>
            <a:fillRect/>
          </a:stretch>
        </p:blipFill>
        <p:spPr bwMode="auto">
          <a:xfrm>
            <a:off x="6516216" y="5661248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57080" r="25458" b="36520"/>
          <a:stretch>
            <a:fillRect/>
          </a:stretch>
        </p:blipFill>
        <p:spPr bwMode="auto">
          <a:xfrm>
            <a:off x="4788024" y="5589240"/>
            <a:ext cx="18002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15502" t="74999" r="58578" b="14761"/>
          <a:stretch>
            <a:fillRect/>
          </a:stretch>
        </p:blipFill>
        <p:spPr bwMode="auto">
          <a:xfrm>
            <a:off x="1619672" y="6165304"/>
            <a:ext cx="25922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34040" r="24401" b="54440"/>
          <a:stretch>
            <a:fillRect/>
          </a:stretch>
        </p:blipFill>
        <p:spPr bwMode="auto">
          <a:xfrm>
            <a:off x="4427984" y="4365104"/>
            <a:ext cx="19059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62218" t="63479" r="24738" b="23721"/>
          <a:stretch>
            <a:fillRect/>
          </a:stretch>
        </p:blipFill>
        <p:spPr bwMode="auto">
          <a:xfrm>
            <a:off x="7092280" y="5517232"/>
            <a:ext cx="13045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44218" t="73793" r="34182" b="13407"/>
          <a:stretch>
            <a:fillRect/>
          </a:stretch>
        </p:blipFill>
        <p:spPr bwMode="auto">
          <a:xfrm>
            <a:off x="4398268" y="6071245"/>
            <a:ext cx="21602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8243" t="77073" r="21566" b="11801"/>
          <a:stretch>
            <a:fillRect/>
          </a:stretch>
        </p:blipFill>
        <p:spPr bwMode="auto">
          <a:xfrm>
            <a:off x="2123728" y="2204864"/>
            <a:ext cx="6423797" cy="6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142" t="32760" r="62543" b="32681"/>
          <a:stretch>
            <a:fillRect/>
          </a:stretch>
        </p:blipFill>
        <p:spPr bwMode="auto">
          <a:xfrm>
            <a:off x="216024" y="2828633"/>
            <a:ext cx="313184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9982" t="34040" r="47778" b="55720"/>
          <a:stretch>
            <a:fillRect/>
          </a:stretch>
        </p:blipFill>
        <p:spPr bwMode="auto">
          <a:xfrm>
            <a:off x="3419872" y="2900641"/>
            <a:ext cx="12241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8542" t="46840" r="42018" b="45480"/>
          <a:stretch>
            <a:fillRect/>
          </a:stretch>
        </p:blipFill>
        <p:spPr bwMode="auto">
          <a:xfrm>
            <a:off x="3347864" y="3620721"/>
            <a:ext cx="19442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7822" t="57080" r="45618" b="35240"/>
          <a:stretch>
            <a:fillRect/>
          </a:stretch>
        </p:blipFill>
        <p:spPr bwMode="auto">
          <a:xfrm>
            <a:off x="3347864" y="4196785"/>
            <a:ext cx="16561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5822" t="66039" r="38418" b="27561"/>
          <a:stretch>
            <a:fillRect/>
          </a:stretch>
        </p:blipFill>
        <p:spPr bwMode="auto">
          <a:xfrm>
            <a:off x="6732240" y="419678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57080" r="25458" b="36520"/>
          <a:stretch>
            <a:fillRect/>
          </a:stretch>
        </p:blipFill>
        <p:spPr bwMode="auto">
          <a:xfrm>
            <a:off x="5004048" y="4124777"/>
            <a:ext cx="18002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5502" t="74999" r="58578" b="14761"/>
          <a:stretch>
            <a:fillRect/>
          </a:stretch>
        </p:blipFill>
        <p:spPr bwMode="auto">
          <a:xfrm>
            <a:off x="1835696" y="4700841"/>
            <a:ext cx="25922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34040" r="24401" b="54440"/>
          <a:stretch>
            <a:fillRect/>
          </a:stretch>
        </p:blipFill>
        <p:spPr bwMode="auto">
          <a:xfrm>
            <a:off x="4644008" y="2900641"/>
            <a:ext cx="19059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2218" t="63479" r="24738" b="23721"/>
          <a:stretch>
            <a:fillRect/>
          </a:stretch>
        </p:blipFill>
        <p:spPr bwMode="auto">
          <a:xfrm>
            <a:off x="7308304" y="4052769"/>
            <a:ext cx="13045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44218" t="73793" r="34182" b="13407"/>
          <a:stretch>
            <a:fillRect/>
          </a:stretch>
        </p:blipFill>
        <p:spPr bwMode="auto">
          <a:xfrm>
            <a:off x="4614292" y="4606782"/>
            <a:ext cx="21602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8977" t="46199" r="38104" b="41491"/>
          <a:stretch>
            <a:fillRect/>
          </a:stretch>
        </p:blipFill>
        <p:spPr bwMode="auto">
          <a:xfrm>
            <a:off x="40829" y="5608290"/>
            <a:ext cx="5439116" cy="7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43906" r="21566" b="44099"/>
          <a:stretch>
            <a:fillRect/>
          </a:stretch>
        </p:blipFill>
        <p:spPr bwMode="auto">
          <a:xfrm>
            <a:off x="630011" y="174923"/>
            <a:ext cx="76143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55762" r="21566" b="33443"/>
          <a:stretch>
            <a:fillRect/>
          </a:stretch>
        </p:blipFill>
        <p:spPr bwMode="auto">
          <a:xfrm>
            <a:off x="1782139" y="895003"/>
            <a:ext cx="646226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67617" r="21566" b="23987"/>
          <a:stretch>
            <a:fillRect/>
          </a:stretch>
        </p:blipFill>
        <p:spPr bwMode="auto">
          <a:xfrm>
            <a:off x="1926155" y="1615083"/>
            <a:ext cx="64622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e 19"/>
          <p:cNvGrpSpPr/>
          <p:nvPr/>
        </p:nvGrpSpPr>
        <p:grpSpPr>
          <a:xfrm>
            <a:off x="5508104" y="5445224"/>
            <a:ext cx="3528392" cy="1224136"/>
            <a:chOff x="5508104" y="5445224"/>
            <a:chExt cx="3528392" cy="122413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3689" t="61145" r="41982" b="17681"/>
            <a:stretch>
              <a:fillRect/>
            </a:stretch>
          </p:blipFill>
          <p:spPr bwMode="auto">
            <a:xfrm>
              <a:off x="5508104" y="5445224"/>
              <a:ext cx="3528392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190084" y="5517232"/>
              <a:ext cx="2736304" cy="100811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-27384"/>
            <a:ext cx="39901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>
                <a:latin typeface="Bookman Old Style" pitchFamily="18" charset="0"/>
              </a:rPr>
              <a:t>Les forces de </a:t>
            </a:r>
            <a:r>
              <a:rPr lang="fr-FR" sz="2200" b="1" u="sng" dirty="0" smtClean="0">
                <a:latin typeface="Bookman Old Style" pitchFamily="18" charset="0"/>
              </a:rPr>
              <a:t>SURFACE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04664"/>
            <a:ext cx="3337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Description générale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764704"/>
            <a:ext cx="756084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Forces </a:t>
            </a:r>
            <a:r>
              <a:rPr lang="fr-FR" sz="2400" b="1" i="1" u="sng" dirty="0" smtClean="0"/>
              <a:t>de contact</a:t>
            </a:r>
            <a:r>
              <a:rPr lang="fr-FR" sz="2400" b="1" i="1" dirty="0" smtClean="0"/>
              <a:t> </a:t>
            </a:r>
            <a:r>
              <a:rPr lang="fr-FR" sz="2400" b="1" i="1" dirty="0"/>
              <a:t>qui s’exercent</a:t>
            </a:r>
            <a:r>
              <a:rPr lang="fr-FR" sz="2400" dirty="0"/>
              <a:t> </a:t>
            </a:r>
            <a:r>
              <a:rPr lang="fr-FR" sz="2400" b="1" i="1" u="sng" dirty="0"/>
              <a:t>en tout point </a:t>
            </a:r>
            <a:r>
              <a:rPr lang="fr-FR" sz="2400" b="1" i="1" u="sng" dirty="0" smtClean="0"/>
              <a:t>de la surface</a:t>
            </a:r>
            <a:r>
              <a:rPr lang="fr-FR" sz="2400" b="1" i="1" dirty="0" smtClean="0"/>
              <a:t> </a:t>
            </a:r>
            <a:r>
              <a:rPr lang="fr-FR" sz="2400" i="1" dirty="0" smtClean="0"/>
              <a:t>délimitant le fluide</a:t>
            </a:r>
            <a:endParaRPr lang="fr-FR" sz="2400" dirty="0"/>
          </a:p>
        </p:txBody>
      </p:sp>
      <p:grpSp>
        <p:nvGrpSpPr>
          <p:cNvPr id="5" name="Groupe 4"/>
          <p:cNvGrpSpPr/>
          <p:nvPr/>
        </p:nvGrpSpPr>
        <p:grpSpPr>
          <a:xfrm>
            <a:off x="0" y="1628800"/>
            <a:ext cx="9144000" cy="1147672"/>
            <a:chOff x="395536" y="2547294"/>
            <a:chExt cx="9144000" cy="114767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395536" y="2586970"/>
              <a:ext cx="91440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  <a:sym typeface="Wingdings 3"/>
                </a:rPr>
                <a:t> 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 force élémentaire de surface        que subit une particule fluide est proportionnelle à la surface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dS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selon la relation suivante : 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75126" t="47039" r="18731" b="43721"/>
            <a:stretch>
              <a:fillRect/>
            </a:stretch>
          </p:blipFill>
          <p:spPr bwMode="auto">
            <a:xfrm>
              <a:off x="4750742" y="2547294"/>
              <a:ext cx="504055" cy="42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62842" t="55439" r="9754" b="31121"/>
          <a:stretch>
            <a:fillRect/>
          </a:stretch>
        </p:blipFill>
        <p:spPr bwMode="auto">
          <a:xfrm>
            <a:off x="3275856" y="2478763"/>
            <a:ext cx="277205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55576" y="2420888"/>
            <a:ext cx="2376264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élémentaire de surface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676923" y="2397738"/>
            <a:ext cx="252028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 flipV="1">
            <a:off x="2915816" y="2852936"/>
            <a:ext cx="576064" cy="72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5796136" y="2708920"/>
            <a:ext cx="108012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79912" y="3429000"/>
            <a:ext cx="367240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surfacique (en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4860032" y="3140968"/>
            <a:ext cx="288032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print"/>
          <a:srcRect l="54809" t="41999" r="14479" b="26081"/>
          <a:stretch>
            <a:fillRect/>
          </a:stretch>
        </p:blipFill>
        <p:spPr bwMode="auto">
          <a:xfrm>
            <a:off x="5436096" y="4896544"/>
            <a:ext cx="327879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39330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Pour un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 MACROSCOPIQUEMENT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au repos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les molécules sont quand même 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MICROSCOPIQUEMENT en mouvement permanent 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…</a:t>
            </a:r>
            <a:endParaRPr lang="fr-FR" sz="2400" dirty="0"/>
          </a:p>
        </p:txBody>
      </p:sp>
      <p:sp>
        <p:nvSpPr>
          <p:cNvPr id="17" name="Rectangle 16"/>
          <p:cNvSpPr/>
          <p:nvPr/>
        </p:nvSpPr>
        <p:spPr>
          <a:xfrm>
            <a:off x="107503" y="4797152"/>
            <a:ext cx="5256584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Chaque particule </a:t>
            </a:r>
            <a:r>
              <a:rPr lang="fr-FR" sz="2400" dirty="0" smtClean="0"/>
              <a:t>fluide PF </a:t>
            </a:r>
            <a:r>
              <a:rPr lang="fr-FR" sz="2400" dirty="0"/>
              <a:t>subit donc des </a:t>
            </a:r>
            <a:r>
              <a:rPr lang="fr-FR" sz="2400" b="1" u="sng" dirty="0"/>
              <a:t>chocs incessants</a:t>
            </a:r>
            <a:r>
              <a:rPr lang="fr-FR" sz="2400" dirty="0"/>
              <a:t> de la part des molécules de fluide situées autour d’elle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1559" y="5949280"/>
            <a:ext cx="309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008000"/>
                </a:solidFill>
              </a:rPr>
              <a:t>FORCE DE CONTACT</a:t>
            </a:r>
            <a:endParaRPr lang="fr-FR" b="1" dirty="0">
              <a:solidFill>
                <a:srgbClr val="008000"/>
              </a:solidFill>
            </a:endParaRPr>
          </a:p>
        </p:txBody>
      </p:sp>
      <p:cxnSp>
        <p:nvCxnSpPr>
          <p:cNvPr id="39938" name="AutoShape 2"/>
          <p:cNvCxnSpPr>
            <a:cxnSpLocks noChangeShapeType="1"/>
          </p:cNvCxnSpPr>
          <p:nvPr/>
        </p:nvCxnSpPr>
        <p:spPr bwMode="auto">
          <a:xfrm flipV="1">
            <a:off x="7224721" y="4797152"/>
            <a:ext cx="864096" cy="756916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</p:cxn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7812360" y="4725144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Force de contact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AutoShape 2"/>
          <p:cNvCxnSpPr>
            <a:cxnSpLocks noChangeShapeType="1"/>
          </p:cNvCxnSpPr>
          <p:nvPr/>
        </p:nvCxnSpPr>
        <p:spPr bwMode="auto">
          <a:xfrm flipH="1" flipV="1">
            <a:off x="7222163" y="4797152"/>
            <a:ext cx="8384" cy="765300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5" name="AutoShape 2"/>
          <p:cNvCxnSpPr>
            <a:cxnSpLocks noChangeShapeType="1"/>
          </p:cNvCxnSpPr>
          <p:nvPr/>
        </p:nvCxnSpPr>
        <p:spPr bwMode="auto">
          <a:xfrm>
            <a:off x="7236296" y="5589240"/>
            <a:ext cx="936104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744720" y="4704552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Force visqueuse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4784" y="6291278"/>
            <a:ext cx="5325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FF0000"/>
                </a:solidFill>
              </a:rPr>
              <a:t>force PRESSANTE </a:t>
            </a:r>
            <a:r>
              <a:rPr lang="fr-FR" sz="2400" b="1" dirty="0" smtClean="0"/>
              <a:t>+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</a:rPr>
              <a:t>force VISQUEUSE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7812360" y="5301208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Force pressante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  <p:bldP spid="18" grpId="0"/>
      <p:bldP spid="39939" grpId="0"/>
      <p:bldP spid="28" grpId="0"/>
      <p:bldP spid="30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07504" y="4460262"/>
            <a:ext cx="8856984" cy="228110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 cstate="print"/>
          <a:srcRect l="54809" t="41999" r="14479" b="26081"/>
          <a:stretch>
            <a:fillRect/>
          </a:stretch>
        </p:blipFill>
        <p:spPr bwMode="auto">
          <a:xfrm>
            <a:off x="5508104" y="4509120"/>
            <a:ext cx="327879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54809" t="41999" r="14479" b="26081"/>
          <a:stretch>
            <a:fillRect/>
          </a:stretch>
        </p:blipFill>
        <p:spPr bwMode="auto">
          <a:xfrm>
            <a:off x="5436096" y="864096"/>
            <a:ext cx="327879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-993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Pour un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 MACROSCOPIQUEMENT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au repos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les molécules sont quand même 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MICROSCOPIQUEMENT en mouvement permanent 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…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107503" y="764704"/>
            <a:ext cx="5256584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Chaque particule </a:t>
            </a:r>
            <a:r>
              <a:rPr lang="fr-FR" sz="2400" dirty="0" smtClean="0"/>
              <a:t>fluide PF </a:t>
            </a:r>
            <a:r>
              <a:rPr lang="fr-FR" sz="2400" dirty="0"/>
              <a:t>subit donc des </a:t>
            </a:r>
            <a:r>
              <a:rPr lang="fr-FR" sz="2400" b="1" u="sng" dirty="0"/>
              <a:t>chocs incessants</a:t>
            </a:r>
            <a:r>
              <a:rPr lang="fr-FR" sz="2400" dirty="0"/>
              <a:t> de la part des molécules de fluide situées autour d’elle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59" y="1916832"/>
            <a:ext cx="309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008000"/>
                </a:solidFill>
              </a:rPr>
              <a:t>FORCE DE CONTACT</a:t>
            </a:r>
            <a:endParaRPr lang="fr-FR" b="1" dirty="0">
              <a:solidFill>
                <a:srgbClr val="008000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 flipV="1">
            <a:off x="7236296" y="764704"/>
            <a:ext cx="864096" cy="756916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812360" y="692696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Force de contact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 flipV="1">
            <a:off x="7222163" y="764704"/>
            <a:ext cx="8384" cy="765300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9" name="AutoShape 2"/>
          <p:cNvCxnSpPr>
            <a:cxnSpLocks noChangeShapeType="1"/>
          </p:cNvCxnSpPr>
          <p:nvPr/>
        </p:nvCxnSpPr>
        <p:spPr bwMode="auto">
          <a:xfrm>
            <a:off x="7236296" y="1556792"/>
            <a:ext cx="936104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44720" y="672104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Force visqueuse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4784" y="2258830"/>
            <a:ext cx="5325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FF0000"/>
                </a:solidFill>
              </a:rPr>
              <a:t>force PRESSANTE </a:t>
            </a:r>
            <a:r>
              <a:rPr lang="fr-FR" sz="2400" b="1" dirty="0" smtClean="0"/>
              <a:t>+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</a:rPr>
              <a:t>force VISQUEUSE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812360" y="1268760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Force pressante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 l="22207" t="35280" r="36986" b="48760"/>
          <a:stretch>
            <a:fillRect/>
          </a:stretch>
        </p:blipFill>
        <p:spPr bwMode="auto">
          <a:xfrm>
            <a:off x="179512" y="4509120"/>
            <a:ext cx="3600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971600" y="5373216"/>
            <a:ext cx="194421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2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51520" y="5373216"/>
            <a:ext cx="64807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347864" y="5301208"/>
            <a:ext cx="74323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683568" y="5157192"/>
            <a:ext cx="36004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131840" y="5085184"/>
            <a:ext cx="288032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1547664" y="5085184"/>
            <a:ext cx="504056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7127005" y="5013176"/>
            <a:ext cx="239811" cy="239266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818381" y="4653136"/>
            <a:ext cx="3143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AutoShape 2"/>
          <p:cNvCxnSpPr>
            <a:cxnSpLocks noChangeShapeType="1"/>
          </p:cNvCxnSpPr>
          <p:nvPr/>
        </p:nvCxnSpPr>
        <p:spPr bwMode="auto">
          <a:xfrm>
            <a:off x="7308304" y="5157192"/>
            <a:ext cx="1080120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70" t="55120" r="62673" b="33960"/>
          <a:stretch>
            <a:fillRect/>
          </a:stretch>
        </p:blipFill>
        <p:spPr bwMode="auto">
          <a:xfrm>
            <a:off x="7380312" y="4509120"/>
            <a:ext cx="1224136" cy="58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AutoShape 2"/>
          <p:cNvCxnSpPr>
            <a:cxnSpLocks noChangeShapeType="1"/>
          </p:cNvCxnSpPr>
          <p:nvPr/>
        </p:nvCxnSpPr>
        <p:spPr bwMode="auto">
          <a:xfrm>
            <a:off x="7308304" y="5229200"/>
            <a:ext cx="576064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62" t="56800" r="37631" b="36480"/>
          <a:stretch>
            <a:fillRect/>
          </a:stretch>
        </p:blipFill>
        <p:spPr bwMode="auto">
          <a:xfrm>
            <a:off x="7343029" y="5278058"/>
            <a:ext cx="37804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e 41"/>
          <p:cNvGrpSpPr/>
          <p:nvPr/>
        </p:nvGrpSpPr>
        <p:grpSpPr>
          <a:xfrm>
            <a:off x="251520" y="5672823"/>
            <a:ext cx="5184576" cy="780514"/>
            <a:chOff x="251520" y="5672823"/>
            <a:chExt cx="5184576" cy="780514"/>
          </a:xfrm>
        </p:grpSpPr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251520" y="5733257"/>
              <a:ext cx="5184576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où       est le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vecteur unitaire normal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à la surface et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dirigé vers l’intérieur de la PF </a:t>
              </a:r>
              <a:endPara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8923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71819" t="55439" r="25346" b="37841"/>
            <a:stretch>
              <a:fillRect/>
            </a:stretch>
          </p:blipFill>
          <p:spPr bwMode="auto">
            <a:xfrm>
              <a:off x="753018" y="5672823"/>
              <a:ext cx="288032" cy="38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e 34"/>
          <p:cNvGrpSpPr/>
          <p:nvPr/>
        </p:nvGrpSpPr>
        <p:grpSpPr>
          <a:xfrm>
            <a:off x="0" y="2887661"/>
            <a:ext cx="9144000" cy="1569660"/>
            <a:chOff x="0" y="2887661"/>
            <a:chExt cx="9144000" cy="1569660"/>
          </a:xfrm>
        </p:grpSpPr>
        <p:sp>
          <p:nvSpPr>
            <p:cNvPr id="39" name="Rectangle 38"/>
            <p:cNvSpPr/>
            <p:nvPr/>
          </p:nvSpPr>
          <p:spPr>
            <a:xfrm>
              <a:off x="4716016" y="3284984"/>
              <a:ext cx="2880320" cy="43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0" y="2887661"/>
              <a:ext cx="9144000" cy="1569660"/>
              <a:chOff x="0" y="2913369"/>
              <a:chExt cx="9144000" cy="1569660"/>
            </a:xfrm>
          </p:grpSpPr>
          <p:sp>
            <p:nvSpPr>
              <p:cNvPr id="38914" name="Rectangle 2"/>
              <p:cNvSpPr>
                <a:spLocks noChangeArrowheads="1"/>
              </p:cNvSpPr>
              <p:nvPr/>
            </p:nvSpPr>
            <p:spPr bwMode="auto">
              <a:xfrm>
                <a:off x="0" y="2913369"/>
                <a:ext cx="9144000" cy="156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449263"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Pour un fluide en équilibre, la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force visqueuse est nulle 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et </a:t>
                </a:r>
                <a:r>
                  <a:rPr kumimoji="0" lang="fr-FR" sz="2400" b="1" i="0" u="sng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la force pressante élémentaire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                        exercée par l’extérieur 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sur la </a:t>
                </a:r>
                <a:r>
                  <a:rPr kumimoji="0" lang="fr-FR" sz="24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surfa-ce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élémentaire </a:t>
                </a:r>
                <a:r>
                  <a:rPr kumimoji="0" lang="fr-FR" sz="24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dS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au voisinage d’un point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M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est reliée à la pression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P(M)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du point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M</a:t>
                </a: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Arial Unicode MS" pitchFamily="34" charset="-128"/>
                    <a:cs typeface="Calibri" pitchFamily="34" charset="0"/>
                  </a:rPr>
                  <a:t> par la relation : </a:t>
                </a:r>
                <a:endPara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8916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2447" t="20160" r="26763" b="68920"/>
              <a:stretch>
                <a:fillRect/>
              </a:stretch>
            </p:blipFill>
            <p:spPr bwMode="auto">
              <a:xfrm>
                <a:off x="2987824" y="3284984"/>
                <a:ext cx="1656184" cy="489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/>
      <p:bldP spid="38918" grpId="0" animBg="1"/>
      <p:bldP spid="389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504" y="1412776"/>
            <a:ext cx="8856984" cy="288032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8032" t="67199" r="68343" b="23561"/>
          <a:stretch>
            <a:fillRect/>
          </a:stretch>
        </p:blipFill>
        <p:spPr bwMode="auto">
          <a:xfrm>
            <a:off x="2617712" y="3433320"/>
            <a:ext cx="1944216" cy="42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7567" t="67199" r="5028" b="22721"/>
          <a:stretch>
            <a:fillRect/>
          </a:stretch>
        </p:blipFill>
        <p:spPr bwMode="auto">
          <a:xfrm>
            <a:off x="6804248" y="3452150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54809" t="41999" r="14479" b="26081"/>
          <a:stretch>
            <a:fillRect/>
          </a:stretch>
        </p:blipFill>
        <p:spPr bwMode="auto">
          <a:xfrm>
            <a:off x="5508104" y="1461634"/>
            <a:ext cx="327879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22207" t="35280" r="36986" b="48760"/>
          <a:stretch>
            <a:fillRect/>
          </a:stretch>
        </p:blipFill>
        <p:spPr bwMode="auto">
          <a:xfrm>
            <a:off x="179512" y="1461634"/>
            <a:ext cx="3600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71600" y="2325730"/>
            <a:ext cx="194421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2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51520" y="2325730"/>
            <a:ext cx="64807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347864" y="2253722"/>
            <a:ext cx="74323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683568" y="2109706"/>
            <a:ext cx="36004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131840" y="2037698"/>
            <a:ext cx="288032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1547664" y="2037698"/>
            <a:ext cx="504056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7127005" y="1965690"/>
            <a:ext cx="239811" cy="239266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804248" y="1614667"/>
            <a:ext cx="3143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AutoShape 2"/>
          <p:cNvCxnSpPr>
            <a:cxnSpLocks noChangeShapeType="1"/>
          </p:cNvCxnSpPr>
          <p:nvPr/>
        </p:nvCxnSpPr>
        <p:spPr bwMode="auto">
          <a:xfrm>
            <a:off x="7308304" y="2109706"/>
            <a:ext cx="1080120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70" t="55120" r="62673" b="33960"/>
          <a:stretch>
            <a:fillRect/>
          </a:stretch>
        </p:blipFill>
        <p:spPr bwMode="auto">
          <a:xfrm>
            <a:off x="7380312" y="1461634"/>
            <a:ext cx="1224136" cy="58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AutoShape 2"/>
          <p:cNvCxnSpPr>
            <a:cxnSpLocks noChangeShapeType="1"/>
          </p:cNvCxnSpPr>
          <p:nvPr/>
        </p:nvCxnSpPr>
        <p:spPr bwMode="auto">
          <a:xfrm>
            <a:off x="7308304" y="2181714"/>
            <a:ext cx="576064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62" t="56800" r="37631" b="36480"/>
          <a:stretch>
            <a:fillRect/>
          </a:stretch>
        </p:blipFill>
        <p:spPr bwMode="auto">
          <a:xfrm>
            <a:off x="7343029" y="2230572"/>
            <a:ext cx="37804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e 19"/>
          <p:cNvGrpSpPr/>
          <p:nvPr/>
        </p:nvGrpSpPr>
        <p:grpSpPr>
          <a:xfrm>
            <a:off x="251520" y="2625337"/>
            <a:ext cx="5184576" cy="780514"/>
            <a:chOff x="251520" y="5672823"/>
            <a:chExt cx="5184576" cy="78051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251520" y="5733257"/>
              <a:ext cx="5184576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où       est le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vecteur unitaire normal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à la surface et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dirigé vers l’intérieur de la PF </a:t>
              </a:r>
              <a:endPara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 l="71819" t="55439" r="25346" b="37841"/>
            <a:stretch>
              <a:fillRect/>
            </a:stretch>
          </p:blipFill>
          <p:spPr bwMode="auto">
            <a:xfrm>
              <a:off x="753018" y="5672823"/>
              <a:ext cx="288032" cy="38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-9939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Pour un fluide en équilibre, la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force visqueuse est nulle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et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la force pressante élémentaire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                        exercée par l’extérieur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sur la </a:t>
            </a:r>
            <a:r>
              <a:rPr kumimoji="0" lang="fr-FR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surfa-ce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élémentaire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au voisinage d’un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est reliée à la pression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P(M)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par la relation 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/>
          <a:srcRect l="52447" t="20160" r="26763" b="68920"/>
          <a:stretch>
            <a:fillRect/>
          </a:stretch>
        </p:blipFill>
        <p:spPr bwMode="auto">
          <a:xfrm>
            <a:off x="2987824" y="260648"/>
            <a:ext cx="1656184" cy="48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85465" y="3501008"/>
            <a:ext cx="237626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identifiant avec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705945" y="3501008"/>
            <a:ext cx="27463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on constate que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491880" y="3884198"/>
            <a:ext cx="61926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P(M) est une force surfacique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1008112" y="4377298"/>
            <a:ext cx="7956376" cy="779894"/>
            <a:chOff x="1008112" y="4377298"/>
            <a:chExt cx="7956376" cy="779894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8112" y="4377298"/>
              <a:ext cx="647700" cy="744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728663" y="4449306"/>
              <a:ext cx="7235825" cy="707886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fr-FR" sz="2000" i="1" dirty="0" smtClean="0"/>
                <a:t>     La force pressante élémentaire qu’exerce une particule fluide sur l’extérieur est égale à </a:t>
              </a:r>
              <a:endParaRPr lang="fr-FR" sz="3600" dirty="0">
                <a:ea typeface="Calibri" pitchFamily="34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974" t="61319" r="23929" b="31961"/>
            <a:stretch>
              <a:fillRect/>
            </a:stretch>
          </p:blipFill>
          <p:spPr bwMode="auto">
            <a:xfrm>
              <a:off x="4056827" y="4713269"/>
              <a:ext cx="2808312" cy="44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9"/>
          <p:cNvSpPr/>
          <p:nvPr/>
        </p:nvSpPr>
        <p:spPr>
          <a:xfrm>
            <a:off x="0" y="5373216"/>
            <a:ext cx="496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Résultante des forces pressantes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496" y="5733256"/>
            <a:ext cx="316835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Surface élémentaire </a:t>
            </a:r>
            <a:r>
              <a:rPr lang="fr-FR" sz="2400" b="1" dirty="0" err="1" smtClean="0"/>
              <a:t>dS</a:t>
            </a:r>
            <a:r>
              <a:rPr lang="fr-FR" sz="2400" dirty="0" smtClean="0"/>
              <a:t>   </a:t>
            </a:r>
            <a:endParaRPr lang="fr-FR" sz="2400" dirty="0"/>
          </a:p>
        </p:txBody>
      </p:sp>
      <p:sp>
        <p:nvSpPr>
          <p:cNvPr id="32" name="Flèche droite 31"/>
          <p:cNvSpPr/>
          <p:nvPr/>
        </p:nvSpPr>
        <p:spPr>
          <a:xfrm>
            <a:off x="3275856" y="5877272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 35"/>
          <p:cNvGrpSpPr/>
          <p:nvPr/>
        </p:nvGrpSpPr>
        <p:grpSpPr>
          <a:xfrm>
            <a:off x="4211960" y="5733256"/>
            <a:ext cx="4752528" cy="461665"/>
            <a:chOff x="4211960" y="5733256"/>
            <a:chExt cx="4752528" cy="461665"/>
          </a:xfrm>
        </p:grpSpPr>
        <p:sp>
          <p:nvSpPr>
            <p:cNvPr id="33" name="Rectangle 32"/>
            <p:cNvSpPr/>
            <p:nvPr/>
          </p:nvSpPr>
          <p:spPr>
            <a:xfrm>
              <a:off x="4211960" y="5733256"/>
              <a:ext cx="4752528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/>
                <a:t>Force pressante élémentaire </a:t>
              </a:r>
              <a:r>
                <a:rPr lang="fr-FR" sz="2400" b="1" dirty="0" err="1" smtClean="0"/>
                <a:t>dF</a:t>
              </a:r>
              <a:r>
                <a:rPr lang="fr-FR" sz="2400" b="1" baseline="-25000" dirty="0" err="1" smtClean="0"/>
                <a:t>press</a:t>
              </a:r>
              <a:r>
                <a:rPr lang="fr-FR" sz="2400" dirty="0" smtClean="0"/>
                <a:t>   </a:t>
              </a:r>
              <a:endParaRPr lang="fr-FR" sz="2400" dirty="0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8005234" y="5770539"/>
              <a:ext cx="3600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35496" y="6279703"/>
            <a:ext cx="316835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Grande surface </a:t>
            </a:r>
            <a:r>
              <a:rPr lang="fr-FR" sz="2400" b="1" dirty="0" smtClean="0"/>
              <a:t>S</a:t>
            </a:r>
            <a:r>
              <a:rPr lang="fr-FR" sz="2400" dirty="0" smtClean="0"/>
              <a:t>   </a:t>
            </a:r>
            <a:endParaRPr lang="fr-FR" sz="2400" dirty="0"/>
          </a:p>
        </p:txBody>
      </p:sp>
      <p:sp>
        <p:nvSpPr>
          <p:cNvPr id="38" name="Flèche droite 37"/>
          <p:cNvSpPr/>
          <p:nvPr/>
        </p:nvSpPr>
        <p:spPr>
          <a:xfrm>
            <a:off x="3275856" y="6423719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4211960" y="6279703"/>
            <a:ext cx="4752528" cy="461665"/>
            <a:chOff x="4211960" y="5733256"/>
            <a:chExt cx="4752528" cy="46166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4211960" y="5733256"/>
              <a:ext cx="475252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/>
                <a:t>Force pressante </a:t>
              </a:r>
              <a:r>
                <a:rPr lang="fr-FR" sz="2400" b="1" dirty="0" err="1" smtClean="0"/>
                <a:t>F</a:t>
              </a:r>
              <a:r>
                <a:rPr lang="fr-FR" sz="2400" b="1" baseline="-25000" dirty="0" err="1" smtClean="0"/>
                <a:t>press</a:t>
              </a:r>
              <a:r>
                <a:rPr lang="fr-FR" sz="2400" dirty="0" smtClean="0"/>
                <a:t>   </a:t>
              </a:r>
              <a:endParaRPr lang="fr-FR" sz="2400" dirty="0"/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7308304" y="5820748"/>
              <a:ext cx="36004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3" grpId="0"/>
      <p:bldP spid="30" grpId="0"/>
      <p:bldP spid="31" grpId="0" animBg="1"/>
      <p:bldP spid="32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4005064"/>
            <a:ext cx="418710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3814008"/>
            <a:ext cx="57241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Une boite métallique de forme cubique et d’arête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= 10,0 cm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contient un gaz 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 = 5,00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Indiquer les caractéristiques de la force pressante exercée par ce gaz sur la face horizontale supérieure de ce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116632"/>
            <a:ext cx="8856984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8032" t="67199" r="68343" b="23561"/>
          <a:stretch>
            <a:fillRect/>
          </a:stretch>
        </p:blipFill>
        <p:spPr bwMode="auto">
          <a:xfrm>
            <a:off x="2617712" y="132527"/>
            <a:ext cx="1944216" cy="42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67567" t="67199" r="5028" b="22721"/>
          <a:stretch>
            <a:fillRect/>
          </a:stretch>
        </p:blipFill>
        <p:spPr bwMode="auto">
          <a:xfrm>
            <a:off x="6804248" y="139782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85465" y="188640"/>
            <a:ext cx="237626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identifiant avec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705945" y="188640"/>
            <a:ext cx="27463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on constate que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491880" y="571830"/>
            <a:ext cx="61926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P(M) est une force surfacique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340768"/>
            <a:ext cx="496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Résultante des forces pressantes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496" y="1700808"/>
            <a:ext cx="316835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Surface élémentaire </a:t>
            </a:r>
            <a:r>
              <a:rPr lang="fr-FR" sz="2400" b="1" dirty="0" err="1" smtClean="0"/>
              <a:t>dS</a:t>
            </a:r>
            <a:r>
              <a:rPr lang="fr-FR" sz="2400" dirty="0" smtClean="0"/>
              <a:t>   </a:t>
            </a:r>
            <a:endParaRPr lang="fr-FR" sz="2400" dirty="0"/>
          </a:p>
        </p:txBody>
      </p:sp>
      <p:sp>
        <p:nvSpPr>
          <p:cNvPr id="32" name="Flèche droite 31"/>
          <p:cNvSpPr/>
          <p:nvPr/>
        </p:nvSpPr>
        <p:spPr>
          <a:xfrm>
            <a:off x="3275856" y="1844824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35"/>
          <p:cNvGrpSpPr/>
          <p:nvPr/>
        </p:nvGrpSpPr>
        <p:grpSpPr>
          <a:xfrm>
            <a:off x="4211960" y="1700808"/>
            <a:ext cx="4752528" cy="461665"/>
            <a:chOff x="4211960" y="5733256"/>
            <a:chExt cx="4752528" cy="461665"/>
          </a:xfrm>
        </p:grpSpPr>
        <p:sp>
          <p:nvSpPr>
            <p:cNvPr id="33" name="Rectangle 32"/>
            <p:cNvSpPr/>
            <p:nvPr/>
          </p:nvSpPr>
          <p:spPr>
            <a:xfrm>
              <a:off x="4211960" y="5733256"/>
              <a:ext cx="4752528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/>
                <a:t>Force pressante élémentaire </a:t>
              </a:r>
              <a:r>
                <a:rPr lang="fr-FR" sz="2400" b="1" dirty="0" err="1" smtClean="0"/>
                <a:t>dF</a:t>
              </a:r>
              <a:r>
                <a:rPr lang="fr-FR" sz="2400" b="1" baseline="-25000" dirty="0" err="1" smtClean="0"/>
                <a:t>press</a:t>
              </a:r>
              <a:r>
                <a:rPr lang="fr-FR" sz="2400" dirty="0" smtClean="0"/>
                <a:t>   </a:t>
              </a:r>
              <a:endParaRPr lang="fr-FR" sz="2400" dirty="0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8005234" y="5770539"/>
              <a:ext cx="3600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35496" y="2247255"/>
            <a:ext cx="316835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Grande surface </a:t>
            </a:r>
            <a:r>
              <a:rPr lang="fr-FR" sz="2400" b="1" dirty="0" smtClean="0"/>
              <a:t>S</a:t>
            </a:r>
            <a:r>
              <a:rPr lang="fr-FR" sz="2400" dirty="0" smtClean="0"/>
              <a:t>   </a:t>
            </a:r>
            <a:endParaRPr lang="fr-FR" sz="2400" dirty="0"/>
          </a:p>
        </p:txBody>
      </p:sp>
      <p:sp>
        <p:nvSpPr>
          <p:cNvPr id="38" name="Flèche droite 37"/>
          <p:cNvSpPr/>
          <p:nvPr/>
        </p:nvSpPr>
        <p:spPr>
          <a:xfrm>
            <a:off x="3275856" y="2391271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38"/>
          <p:cNvGrpSpPr/>
          <p:nvPr/>
        </p:nvGrpSpPr>
        <p:grpSpPr>
          <a:xfrm>
            <a:off x="4211960" y="2247255"/>
            <a:ext cx="4752528" cy="461665"/>
            <a:chOff x="4211960" y="5733256"/>
            <a:chExt cx="4752528" cy="46166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4211960" y="5733256"/>
              <a:ext cx="475252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/>
                <a:t>Force pressante </a:t>
              </a:r>
              <a:r>
                <a:rPr lang="fr-FR" sz="2400" b="1" dirty="0" err="1" smtClean="0"/>
                <a:t>F</a:t>
              </a:r>
              <a:r>
                <a:rPr lang="fr-FR" sz="2400" b="1" baseline="-25000" dirty="0" err="1" smtClean="0"/>
                <a:t>press</a:t>
              </a:r>
              <a:r>
                <a:rPr lang="fr-FR" sz="2400" dirty="0" smtClean="0"/>
                <a:t>   </a:t>
              </a:r>
              <a:endParaRPr lang="fr-FR" sz="2400" dirty="0"/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7308304" y="5820748"/>
              <a:ext cx="36004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4211960" y="2603813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FF0000"/>
                </a:solidFill>
              </a:rPr>
              <a:t>Résultante </a:t>
            </a:r>
            <a:r>
              <a:rPr lang="fr-FR" sz="2400" b="1" dirty="0" smtClean="0">
                <a:solidFill>
                  <a:srgbClr val="002060"/>
                </a:solidFill>
              </a:rPr>
              <a:t>(somme) </a:t>
            </a:r>
            <a:r>
              <a:rPr lang="fr-FR" sz="2400" b="1" dirty="0" smtClean="0">
                <a:solidFill>
                  <a:srgbClr val="FF0000"/>
                </a:solidFill>
              </a:rPr>
              <a:t>des forces pressantes élémentaires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0800" y="869950"/>
            <a:ext cx="27051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7239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Freeform 14"/>
          <p:cNvSpPr>
            <a:spLocks/>
          </p:cNvSpPr>
          <p:nvPr/>
        </p:nvSpPr>
        <p:spPr bwMode="auto">
          <a:xfrm>
            <a:off x="6707929" y="4509121"/>
            <a:ext cx="672408" cy="144015"/>
          </a:xfrm>
          <a:custGeom>
            <a:avLst/>
            <a:gdLst>
              <a:gd name="connsiteX0" fmla="*/ 0 w 10000"/>
              <a:gd name="connsiteY0" fmla="*/ 10799 h 11088"/>
              <a:gd name="connsiteX1" fmla="*/ 2798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10000"/>
              <a:gd name="connsiteY0" fmla="*/ 10799 h 11088"/>
              <a:gd name="connsiteX1" fmla="*/ 4196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9033"/>
              <a:gd name="connsiteY0" fmla="*/ 10799 h 11088"/>
              <a:gd name="connsiteX1" fmla="*/ 4196 w 9033"/>
              <a:gd name="connsiteY1" fmla="*/ 0 h 11088"/>
              <a:gd name="connsiteX2" fmla="*/ 9033 w 9033"/>
              <a:gd name="connsiteY2" fmla="*/ 0 h 11088"/>
              <a:gd name="connsiteX3" fmla="*/ 6760 w 9033"/>
              <a:gd name="connsiteY3" fmla="*/ 11088 h 11088"/>
              <a:gd name="connsiteX4" fmla="*/ 0 w 9033"/>
              <a:gd name="connsiteY4" fmla="*/ 10799 h 11088"/>
              <a:gd name="connsiteX0" fmla="*/ 0 w 10000"/>
              <a:gd name="connsiteY0" fmla="*/ 9739 h 10000"/>
              <a:gd name="connsiteX1" fmla="*/ 4645 w 10000"/>
              <a:gd name="connsiteY1" fmla="*/ 0 h 10000"/>
              <a:gd name="connsiteX2" fmla="*/ 10000 w 10000"/>
              <a:gd name="connsiteY2" fmla="*/ 0 h 10000"/>
              <a:gd name="connsiteX3" fmla="*/ 5716 w 10000"/>
              <a:gd name="connsiteY3" fmla="*/ 10000 h 10000"/>
              <a:gd name="connsiteX4" fmla="*/ 0 w 10000"/>
              <a:gd name="connsiteY4" fmla="*/ 97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739"/>
                </a:moveTo>
                <a:lnTo>
                  <a:pt x="4645" y="0"/>
                </a:lnTo>
                <a:lnTo>
                  <a:pt x="10000" y="0"/>
                </a:lnTo>
                <a:lnTo>
                  <a:pt x="5716" y="10000"/>
                </a:lnTo>
                <a:lnTo>
                  <a:pt x="0" y="973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67870" b="46241"/>
          <a:stretch>
            <a:fillRect/>
          </a:stretch>
        </p:blipFill>
        <p:spPr bwMode="auto">
          <a:xfrm>
            <a:off x="0" y="5445224"/>
            <a:ext cx="2736304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8"/>
          <p:cNvPicPr>
            <a:picLocks noChangeAspect="1" noChangeArrowheads="1"/>
          </p:cNvPicPr>
          <p:nvPr/>
        </p:nvPicPr>
        <p:blipFill>
          <a:blip r:embed="rId4" cstate="print"/>
          <a:srcRect l="32401" t="44519" r="48127" b="46656"/>
          <a:stretch>
            <a:fillRect/>
          </a:stretch>
        </p:blipFill>
        <p:spPr bwMode="auto">
          <a:xfrm>
            <a:off x="2771800" y="5445224"/>
            <a:ext cx="1944216" cy="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67" name="AutoShape 19"/>
          <p:cNvCxnSpPr>
            <a:cxnSpLocks noChangeShapeType="1"/>
          </p:cNvCxnSpPr>
          <p:nvPr/>
        </p:nvCxnSpPr>
        <p:spPr bwMode="auto">
          <a:xfrm flipV="1">
            <a:off x="7452320" y="3789042"/>
            <a:ext cx="0" cy="936102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5" cstate="print"/>
          <a:srcRect l="5670" t="49559" r="83935" b="39521"/>
          <a:stretch>
            <a:fillRect/>
          </a:stretch>
        </p:blipFill>
        <p:spPr bwMode="auto">
          <a:xfrm>
            <a:off x="7596336" y="3789040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395536" y="6021288"/>
            <a:ext cx="514806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la même en tout point de la face du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flipH="1" flipV="1">
            <a:off x="6156176" y="4365104"/>
            <a:ext cx="86409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3563888" y="3429000"/>
            <a:ext cx="316835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 flipH="1" flipV="1">
            <a:off x="5724128" y="3789040"/>
            <a:ext cx="432048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42" grpId="0"/>
      <p:bldP spid="2062" grpId="0" animBg="1"/>
      <p:bldP spid="2071" grpId="0"/>
      <p:bldP spid="4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4192</Words>
  <Application>Microsoft Office PowerPoint</Application>
  <PresentationFormat>Affichage à l'écran (4:3)</PresentationFormat>
  <Paragraphs>833</Paragraphs>
  <Slides>55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119</cp:revision>
  <dcterms:created xsi:type="dcterms:W3CDTF">2022-05-17T07:11:46Z</dcterms:created>
  <dcterms:modified xsi:type="dcterms:W3CDTF">2024-05-23T13:45:10Z</dcterms:modified>
</cp:coreProperties>
</file>