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2" r:id="rId10"/>
    <p:sldId id="265" r:id="rId11"/>
    <p:sldId id="266" r:id="rId12"/>
    <p:sldId id="267" r:id="rId13"/>
    <p:sldId id="268" r:id="rId14"/>
    <p:sldId id="318" r:id="rId15"/>
    <p:sldId id="311" r:id="rId16"/>
    <p:sldId id="319" r:id="rId17"/>
    <p:sldId id="320" r:id="rId18"/>
    <p:sldId id="321" r:id="rId19"/>
    <p:sldId id="313" r:id="rId20"/>
    <p:sldId id="272" r:id="rId21"/>
    <p:sldId id="273" r:id="rId22"/>
    <p:sldId id="316" r:id="rId23"/>
    <p:sldId id="317" r:id="rId24"/>
    <p:sldId id="278" r:id="rId25"/>
    <p:sldId id="279" r:id="rId26"/>
    <p:sldId id="280" r:id="rId27"/>
    <p:sldId id="281" r:id="rId28"/>
    <p:sldId id="282" r:id="rId29"/>
    <p:sldId id="283" r:id="rId30"/>
    <p:sldId id="302" r:id="rId31"/>
    <p:sldId id="284" r:id="rId32"/>
    <p:sldId id="303" r:id="rId33"/>
    <p:sldId id="304" r:id="rId34"/>
    <p:sldId id="285" r:id="rId35"/>
    <p:sldId id="305" r:id="rId36"/>
    <p:sldId id="306" r:id="rId37"/>
    <p:sldId id="307" r:id="rId38"/>
    <p:sldId id="286" r:id="rId39"/>
    <p:sldId id="287" r:id="rId40"/>
    <p:sldId id="308" r:id="rId41"/>
    <p:sldId id="309" r:id="rId42"/>
    <p:sldId id="288" r:id="rId43"/>
    <p:sldId id="289" r:id="rId44"/>
    <p:sldId id="290" r:id="rId45"/>
    <p:sldId id="292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65DD-56CC-46ED-B19B-B965C87711FF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8ACD-9FB6-43B5-AE46-77D8C4A564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A62E-581A-4FA4-8543-287E1C2ACB5E}" type="datetimeFigureOut">
              <a:rPr lang="fr-FR" smtClean="0"/>
              <a:pPr/>
              <a:t>14/04/2026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504" y="947677"/>
          <a:ext cx="8964488" cy="5816649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175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Masse d’un système matériel.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Conservation de la masse d’un système matériel fermé.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Centre de masse d’un système matériel.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Justiﬁer qualitativement la position du centre de masse d’un système matériel, cette position étant donnée.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Quantité de mouvement d’un système matériel.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Utiliser la relation entre la quantité de mouvement d’un système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matériel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et la vitesse de son centre de masse.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Première loi de Newton, principe d’inertie.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Référentiel galiléen.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Décrire le mouvement relatif de deux référentiels galiléens.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Discuter qualitativement du caractère galiléen d’un référentiel donné pour le mouvement étudié.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Modélisation d’une action mécanique par une force. Troisième loi de Newton.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un bilan des actions mécaniques s’exerçant sur un système ou sur plusieurs systèmes en interaction et en rendre compte en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représentant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les forces associées sur une </a:t>
                      </a:r>
                      <a:r>
                        <a:rPr lang="fr-FR" sz="1000" i="1" dirty="0" err="1">
                          <a:latin typeface="Arial"/>
                          <a:ea typeface="Arial Unicode MS"/>
                          <a:cs typeface="Times New Roman"/>
                        </a:rPr>
                        <a:t>ﬁgure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Deuxième loi de Newton.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Équilibre d’un système.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Utiliser la deuxième loi de Newton dans des situations variées.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0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 Mettre en œuvre un protocole expérimental permettant </a:t>
                      </a:r>
                      <a:r>
                        <a:rPr lang="fr-FR" sz="1000" b="1" i="1" dirty="0" smtClean="0">
                          <a:latin typeface="Arial"/>
                          <a:ea typeface="Arial Unicode MS"/>
                          <a:cs typeface="Times New Roman"/>
                        </a:rPr>
                        <a:t>d’étudier 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une loi de force à l’aide d’un microcontrôleur ou d’analyser un </a:t>
                      </a:r>
                      <a:r>
                        <a:rPr lang="fr-FR" sz="1000" b="1" i="1" dirty="0" err="1" smtClean="0">
                          <a:latin typeface="Arial"/>
                          <a:ea typeface="Arial Unicode MS"/>
                          <a:cs typeface="Times New Roman"/>
                        </a:rPr>
                        <a:t>mouve-ment</a:t>
                      </a:r>
                      <a:r>
                        <a:rPr lang="fr-FR" sz="1000" b="1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enregistré.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Mouvement dans un champ de pesanteur uniforme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Modèle du champ de pesanteur uniforme au voisinage de la surface d’une planète.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Mouvement dans un champ de pesanteur uniforme.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et exploiter les équations horaires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l’équation de la trajectoire en coordonnées cartésiennes.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Modèle d’une force de frottement ﬂuide linéaire en vitesse.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Inﬂuence de la résistance de l’air sur un mouvement de chute. Vitesse limite.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et résoudre l’équation différentielle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Exploiter une équation différentielle sans la résoudre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analytiquement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, par exemple : écriture sous forme adimensionnée, analyse en ordres de grandeur, existence d’une vitesse limite, utilisation des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résultats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obtenus par résolution numérique, </a:t>
                      </a:r>
                      <a:r>
                        <a:rPr lang="fr-FR" sz="1000" i="1" dirty="0" err="1">
                          <a:latin typeface="Arial"/>
                          <a:ea typeface="Arial Unicode MS"/>
                          <a:cs typeface="Times New Roman"/>
                        </a:rPr>
                        <a:t>etc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…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Modèle du frottement de glissement : lois de Coulomb. 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Exploiter les lois de Coulomb fournies dans les trois situations :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équilibre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, mise en mouvement, freinage.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Formuler une hypothèse (quant au glissement ou non) et la valider.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Modèle linéaire de l’élasticité d’un matériau.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Caractériser une déformation élastique linéaire par sa réversibilité et son amplitude proportionnelle à la force appliquée.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Extraire une constante de raideur et une longueur à vide à partir de mesures expérimentales ou de données.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Analyser la limite d’une modélisation linéaire à partir de documents expérimentaux.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Exemple d’oscillateur harmonique : système masse-ressort en régime libre.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Pulsation et période propres.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et résoudre l’équation différentielle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les expressions de la pulsation et de la période propres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94147" y="72008"/>
            <a:ext cx="43204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07504" y="0"/>
            <a:ext cx="8846875" cy="908720"/>
            <a:chOff x="107504" y="0"/>
            <a:chExt cx="8846875" cy="908720"/>
          </a:xfrm>
        </p:grpSpPr>
        <p:pic>
          <p:nvPicPr>
            <p:cNvPr id="563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0"/>
              <a:ext cx="8846875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2244502" y="47625"/>
              <a:ext cx="589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Bookman Old Style" pitchFamily="18" charset="0"/>
                </a:rPr>
                <a:t>10</a:t>
              </a:r>
              <a:endParaRPr lang="fr-FR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44624"/>
            <a:ext cx="3923928" cy="400110"/>
            <a:chOff x="0" y="9255472"/>
            <a:chExt cx="2123728" cy="400110"/>
          </a:xfrm>
        </p:grpSpPr>
        <p:sp>
          <p:nvSpPr>
            <p:cNvPr id="5" name="Rectangle 4"/>
            <p:cNvSpPr/>
            <p:nvPr/>
          </p:nvSpPr>
          <p:spPr>
            <a:xfrm>
              <a:off x="0" y="9255472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b/ </a:t>
              </a:r>
              <a:r>
                <a:rPr lang="fr-FR" sz="2000" b="1" u="sng" dirty="0" smtClean="0">
                  <a:latin typeface="Bookman Old Style" pitchFamily="18" charset="0"/>
                </a:rPr>
                <a:t>La Tension T d’un fil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1071470" y="9282856"/>
              <a:ext cx="15589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592" t="39479" r="33379" b="39521"/>
          <a:stretch>
            <a:fillRect/>
          </a:stretch>
        </p:blipFill>
        <p:spPr bwMode="auto">
          <a:xfrm>
            <a:off x="0" y="427493"/>
            <a:ext cx="6624736" cy="15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 l="67094" t="33120" r="12589" b="26081"/>
          <a:stretch>
            <a:fillRect/>
          </a:stretch>
        </p:blipFill>
        <p:spPr bwMode="auto">
          <a:xfrm>
            <a:off x="6732240" y="-99392"/>
            <a:ext cx="21674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8590315" y="1916832"/>
            <a:ext cx="1" cy="64807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755752" y="2132856"/>
            <a:ext cx="388248" cy="461665"/>
            <a:chOff x="8388424" y="6093296"/>
            <a:chExt cx="388248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Connecteur droit 12"/>
          <p:cNvCxnSpPr/>
          <p:nvPr/>
        </p:nvCxnSpPr>
        <p:spPr>
          <a:xfrm flipH="1" flipV="1">
            <a:off x="7884368" y="883012"/>
            <a:ext cx="576064" cy="864096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7740352" y="1340768"/>
            <a:ext cx="399468" cy="461665"/>
            <a:chOff x="8388424" y="6093296"/>
            <a:chExt cx="399468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8388424" y="60932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2420888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La Tension d’un ressort (force de rappel élastique)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987823" y="2815660"/>
            <a:ext cx="6121451" cy="25575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25986" y="2830902"/>
            <a:ext cx="608416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 matériau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après avoir été déformé sous l’effet d’une contrainte externe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(étirement ou compression),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revient à sa forme initiale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lorsque la contrainte cesse.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059833" y="4365104"/>
            <a:ext cx="59766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Il existe une limite,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LIMITE D’ELASTICITE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au-delà de laquelle 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matériau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cesse d’être élastique.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788024" y="5661248"/>
            <a:ext cx="503664" cy="893713"/>
            <a:chOff x="5004048" y="2708920"/>
            <a:chExt cx="503664" cy="893713"/>
          </a:xfrm>
          <a:solidFill>
            <a:srgbClr val="FFFF00"/>
          </a:solidFill>
        </p:grpSpPr>
        <p:sp>
          <p:nvSpPr>
            <p:cNvPr id="25" name="Rectangle 24"/>
            <p:cNvSpPr/>
            <p:nvPr/>
          </p:nvSpPr>
          <p:spPr>
            <a:xfrm>
              <a:off x="5004048" y="2708920"/>
              <a:ext cx="37221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FR" sz="20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5004048" y="3140968"/>
              <a:ext cx="3600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987824" y="5877272"/>
            <a:ext cx="187220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Contrainte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: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652120" y="5877272"/>
            <a:ext cx="2160240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Déformation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: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7884368" y="5703639"/>
            <a:ext cx="1009444" cy="893713"/>
            <a:chOff x="5004048" y="2708920"/>
            <a:chExt cx="1009444" cy="893713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5004048" y="2708920"/>
              <a:ext cx="100944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L – L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20072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5004048" y="3140968"/>
              <a:ext cx="100811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 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068960"/>
            <a:ext cx="2915816" cy="36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6866" grpId="0"/>
      <p:bldP spid="23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l="56460" t="18480" r="5029" b="16913"/>
          <a:stretch>
            <a:fillRect/>
          </a:stretch>
        </p:blipFill>
        <p:spPr bwMode="auto">
          <a:xfrm>
            <a:off x="3491880" y="1556792"/>
            <a:ext cx="546508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814637" y="2204864"/>
            <a:ext cx="1440160" cy="2304256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La Tension d’un ressort (force de rappel élastique)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2779" y="408898"/>
            <a:ext cx="9036496" cy="10038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83177" y="404664"/>
            <a:ext cx="746082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matériau est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ELASTIQUE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après avoir été déformé sous l’effet d’une contrainte externe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(étirement ou compression),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revient à sa forme initiale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lorsque la contrainte cesse.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211960" y="1844824"/>
            <a:ext cx="503664" cy="893713"/>
            <a:chOff x="5004048" y="2708920"/>
            <a:chExt cx="503664" cy="893713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5004048" y="2708920"/>
              <a:ext cx="37221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fr-FR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4048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5004048" y="3140968"/>
              <a:ext cx="360040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884368" y="3212976"/>
            <a:ext cx="1009444" cy="893713"/>
            <a:chOff x="5004048" y="2708920"/>
            <a:chExt cx="1009444" cy="893713"/>
          </a:xfrm>
          <a:solidFill>
            <a:srgbClr val="FFFF00"/>
          </a:solidFill>
        </p:grpSpPr>
        <p:sp>
          <p:nvSpPr>
            <p:cNvPr id="14" name="Rectangle 13"/>
            <p:cNvSpPr/>
            <p:nvPr/>
          </p:nvSpPr>
          <p:spPr>
            <a:xfrm>
              <a:off x="5004048" y="2708920"/>
              <a:ext cx="100944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 – 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0072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5004048" y="3140968"/>
              <a:ext cx="1008112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707904" y="3842197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Déformation élastique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8930" y="2216439"/>
            <a:ext cx="2232248" cy="2304256"/>
          </a:xfrm>
          <a:prstGeom prst="rect">
            <a:avLst/>
          </a:prstGeom>
          <a:solidFill>
            <a:schemeClr val="accent6">
              <a:lumMod val="75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528696" y="314096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Déformation plastique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2" name="Flèche gauche 21"/>
          <p:cNvSpPr/>
          <p:nvPr/>
        </p:nvSpPr>
        <p:spPr>
          <a:xfrm rot="19420515">
            <a:off x="5189349" y="1787604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508104" y="155679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Limite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d’élasticité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Flèche gauche 23"/>
          <p:cNvSpPr/>
          <p:nvPr/>
        </p:nvSpPr>
        <p:spPr>
          <a:xfrm rot="19420515">
            <a:off x="7556596" y="2449809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037401" y="2184272"/>
            <a:ext cx="118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Rupture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068960"/>
            <a:ext cx="2915816" cy="36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/>
          <p:cNvGrpSpPr/>
          <p:nvPr/>
        </p:nvGrpSpPr>
        <p:grpSpPr>
          <a:xfrm>
            <a:off x="2646842" y="3645024"/>
            <a:ext cx="6497158" cy="2803850"/>
            <a:chOff x="2646842" y="3645024"/>
            <a:chExt cx="6497158" cy="2803850"/>
          </a:xfrm>
        </p:grpSpPr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842" y="3645024"/>
              <a:ext cx="6497158" cy="280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5129014" y="6152604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65850" y="5282158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36828" y="4374629"/>
              <a:ext cx="720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747943" y="4278807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357911" y="5190533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090345" y="6064718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56460" t="18480" r="5029" b="42171"/>
          <a:stretch>
            <a:fillRect/>
          </a:stretch>
        </p:blipFill>
        <p:spPr bwMode="auto">
          <a:xfrm>
            <a:off x="3491880" y="0"/>
            <a:ext cx="54650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4637" y="648072"/>
            <a:ext cx="1440160" cy="2304256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211960" y="288032"/>
            <a:ext cx="503664" cy="893713"/>
            <a:chOff x="5004048" y="2708920"/>
            <a:chExt cx="503664" cy="893713"/>
          </a:xfrm>
          <a:solidFill>
            <a:srgbClr val="FFFF00"/>
          </a:solidFill>
        </p:grpSpPr>
        <p:sp>
          <p:nvSpPr>
            <p:cNvPr id="5" name="Rectangle 4"/>
            <p:cNvSpPr/>
            <p:nvPr/>
          </p:nvSpPr>
          <p:spPr>
            <a:xfrm>
              <a:off x="5004048" y="2708920"/>
              <a:ext cx="37221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fr-FR" sz="20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5004048" y="3140968"/>
              <a:ext cx="360040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7884368" y="1656184"/>
            <a:ext cx="1009444" cy="893713"/>
            <a:chOff x="5004048" y="2708920"/>
            <a:chExt cx="1009444" cy="893713"/>
          </a:xfrm>
          <a:solidFill>
            <a:srgbClr val="FFFF00"/>
          </a:solidFill>
        </p:grpSpPr>
        <p:sp>
          <p:nvSpPr>
            <p:cNvPr id="9" name="Rectangle 8"/>
            <p:cNvSpPr/>
            <p:nvPr/>
          </p:nvSpPr>
          <p:spPr>
            <a:xfrm>
              <a:off x="5004048" y="2708920"/>
              <a:ext cx="100944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 – 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5004048" y="3140968"/>
              <a:ext cx="1008112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707904" y="2285405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Déformation élastique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8930" y="659647"/>
            <a:ext cx="2232248" cy="2304256"/>
          </a:xfrm>
          <a:prstGeom prst="rect">
            <a:avLst/>
          </a:prstGeom>
          <a:solidFill>
            <a:schemeClr val="accent6">
              <a:lumMod val="75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436096" y="1584176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Déformation plastique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 rot="19420515">
            <a:off x="5189349" y="230812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08104" y="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Limite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d’élasticité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 l="2835" t="32760" r="51333" b="62200"/>
          <a:stretch>
            <a:fillRect/>
          </a:stretch>
        </p:blipFill>
        <p:spPr bwMode="auto">
          <a:xfrm>
            <a:off x="0" y="3284984"/>
            <a:ext cx="5184576" cy="3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5440433" y="5559623"/>
            <a:ext cx="394660" cy="461665"/>
            <a:chOff x="8388424" y="6283377"/>
            <a:chExt cx="394660" cy="461665"/>
          </a:xfrm>
        </p:grpSpPr>
        <p:sp>
          <p:nvSpPr>
            <p:cNvPr id="22" name="ZoneTexte 21"/>
            <p:cNvSpPr txBox="1"/>
            <p:nvPr/>
          </p:nvSpPr>
          <p:spPr>
            <a:xfrm>
              <a:off x="8388424" y="6283377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8520865" y="6309085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5833524" y="6259346"/>
            <a:ext cx="394660" cy="461665"/>
            <a:chOff x="8641836" y="5956307"/>
            <a:chExt cx="394660" cy="461665"/>
          </a:xfrm>
        </p:grpSpPr>
        <p:sp>
          <p:nvSpPr>
            <p:cNvPr id="28" name="ZoneTexte 27"/>
            <p:cNvSpPr txBox="1"/>
            <p:nvPr/>
          </p:nvSpPr>
          <p:spPr>
            <a:xfrm>
              <a:off x="8641836" y="5956307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8763260" y="6004049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288032" y="5373216"/>
            <a:ext cx="2051720" cy="1224136"/>
            <a:chOff x="288032" y="4581128"/>
            <a:chExt cx="2051720" cy="1224136"/>
          </a:xfrm>
        </p:grpSpPr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88032" y="4581128"/>
              <a:ext cx="2051720" cy="1224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F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Force de RAPPEL du ressort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551127" y="4669827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5041" y="3789040"/>
            <a:ext cx="25467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Vecteur unitaire orienté dans le sens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lang="fr-FR" sz="2000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ETIREMENT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du ressort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96" t="51239" r="8336" b="37001"/>
          <a:stretch>
            <a:fillRect/>
          </a:stretch>
        </p:blipFill>
        <p:spPr bwMode="auto">
          <a:xfrm>
            <a:off x="278632" y="3659157"/>
            <a:ext cx="332928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/>
          <p:nvPr/>
        </p:nvCxnSpPr>
        <p:spPr>
          <a:xfrm>
            <a:off x="5148064" y="6126347"/>
            <a:ext cx="1584176" cy="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933714" y="5251234"/>
            <a:ext cx="1512168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èche gauche 41"/>
          <p:cNvSpPr/>
          <p:nvPr/>
        </p:nvSpPr>
        <p:spPr>
          <a:xfrm rot="19420515">
            <a:off x="7556596" y="886225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8037401" y="620688"/>
            <a:ext cx="118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Rupture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 52"/>
          <p:cNvGrpSpPr/>
          <p:nvPr/>
        </p:nvGrpSpPr>
        <p:grpSpPr>
          <a:xfrm>
            <a:off x="2646842" y="385614"/>
            <a:ext cx="6497158" cy="2803850"/>
            <a:chOff x="2646842" y="3645024"/>
            <a:chExt cx="6497158" cy="2803850"/>
          </a:xfrm>
        </p:grpSpPr>
        <p:pic>
          <p:nvPicPr>
            <p:cNvPr id="54" name="Image 5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842" y="3645024"/>
              <a:ext cx="6497158" cy="280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5129014" y="6152604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65850" y="5282158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736828" y="4374629"/>
              <a:ext cx="720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747943" y="4278807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357911" y="5190533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090345" y="6064718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79" y="3329052"/>
            <a:ext cx="9036496" cy="34843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17084"/>
            <a:ext cx="3456384" cy="548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5447113" y="2235910"/>
            <a:ext cx="394660" cy="461665"/>
            <a:chOff x="8399441" y="6060245"/>
            <a:chExt cx="394660" cy="461665"/>
          </a:xfrm>
        </p:grpSpPr>
        <p:sp>
          <p:nvSpPr>
            <p:cNvPr id="6" name="ZoneTexte 5"/>
            <p:cNvSpPr txBox="1"/>
            <p:nvPr/>
          </p:nvSpPr>
          <p:spPr>
            <a:xfrm>
              <a:off x="8399441" y="6060245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813059" y="2935961"/>
            <a:ext cx="394660" cy="461665"/>
            <a:chOff x="8388424" y="6093296"/>
            <a:chExt cx="394660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8520865" y="6163072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288032" y="2027797"/>
            <a:ext cx="2051720" cy="1224136"/>
            <a:chOff x="288032" y="4581128"/>
            <a:chExt cx="2051720" cy="1224136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88032" y="4581128"/>
              <a:ext cx="2051720" cy="1224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F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Force de RAPPEL du ressort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539552" y="4653136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395536" y="3329052"/>
            <a:ext cx="5184576" cy="1120775"/>
            <a:chOff x="395536" y="3501008"/>
            <a:chExt cx="5184576" cy="11207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395536" y="3501008"/>
              <a:ext cx="5184576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Dans l’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approximation linéaire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force de rappel exercée par un ressort  est proportionnelle à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l’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allongement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de celui-ci, la constante de proportionnalité étant la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constante de raideur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du ressort.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4485859" y="4131469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4481180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72200" y="4481180"/>
            <a:ext cx="108012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452320" y="4121140"/>
            <a:ext cx="216024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5652120" y="4121140"/>
            <a:ext cx="144016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660232" y="4121140"/>
            <a:ext cx="72008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96336" y="4481180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7812360" y="4121140"/>
            <a:ext cx="72008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>
            <a:off x="4933714" y="2016780"/>
            <a:ext cx="1512168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138163" y="2886777"/>
            <a:ext cx="1584176" cy="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25041" y="617572"/>
            <a:ext cx="25467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Vecteur unitaire orienté dans le sens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lang="fr-FR" sz="2000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ETIREMENT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du ressort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96" t="51239" r="8336" b="37001"/>
          <a:stretch>
            <a:fillRect/>
          </a:stretch>
        </p:blipFill>
        <p:spPr bwMode="auto">
          <a:xfrm>
            <a:off x="278632" y="487689"/>
            <a:ext cx="332928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6" cstate="print"/>
          <a:srcRect l="2835" t="32760" r="51333" b="62200"/>
          <a:stretch>
            <a:fillRect/>
          </a:stretch>
        </p:blipFill>
        <p:spPr bwMode="auto">
          <a:xfrm>
            <a:off x="0" y="116632"/>
            <a:ext cx="5184576" cy="3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124427" y="5445224"/>
            <a:ext cx="36724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Cohérence de la formule :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tyle Script" pitchFamily="66" charset="0"/>
              <a:cs typeface="Arial" pitchFamily="34" charset="0"/>
            </a:endParaRPr>
          </a:p>
        </p:txBody>
      </p:sp>
      <p:grpSp>
        <p:nvGrpSpPr>
          <p:cNvPr id="96" name="Groupe 95"/>
          <p:cNvGrpSpPr/>
          <p:nvPr/>
        </p:nvGrpSpPr>
        <p:grpSpPr>
          <a:xfrm>
            <a:off x="179512" y="5919642"/>
            <a:ext cx="8964488" cy="1170749"/>
            <a:chOff x="179512" y="5296097"/>
            <a:chExt cx="8964488" cy="1170749"/>
          </a:xfrm>
        </p:grpSpPr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179512" y="5346071"/>
              <a:ext cx="8964488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# </a:t>
              </a:r>
              <a:r>
                <a:rPr kumimoji="0" lang="fr-FR" sz="2200" b="0" i="0" u="sng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Ressort étiré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:              </a:t>
              </a:r>
              <a:r>
                <a:rPr kumimoji="0" lang="fr-FR" sz="22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est de signe ………… d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onc     et    sont de sens ………</a:t>
              </a:r>
              <a:r>
                <a:rPr lang="fr-FR" sz="2200" dirty="0" smtClean="0">
                  <a:cs typeface="Arial" pitchFamily="34" charset="0"/>
                </a:rPr>
                <a:t>……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lang="fr-FR" sz="700" dirty="0" smtClean="0"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</a:pPr>
              <a:r>
                <a:rPr lang="fr-FR" sz="2200" dirty="0" smtClean="0">
                  <a:cs typeface="Arial" pitchFamily="34" charset="0"/>
                </a:rPr>
                <a:t># </a:t>
              </a:r>
              <a:r>
                <a:rPr lang="fr-FR" sz="22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Ressort comprimé</a:t>
              </a:r>
              <a:r>
                <a:rPr lang="fr-FR" sz="2200" dirty="0" smtClean="0">
                  <a:cs typeface="Arial" pitchFamily="34" charset="0"/>
                </a:rPr>
                <a:t> :               est de signe …………  donc    et    de ………… sens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2123728" y="5385028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" name="Groupe 82"/>
            <p:cNvGrpSpPr/>
            <p:nvPr/>
          </p:nvGrpSpPr>
          <p:grpSpPr>
            <a:xfrm>
              <a:off x="5744031" y="5296097"/>
              <a:ext cx="394660" cy="461665"/>
              <a:chOff x="7766161" y="6093296"/>
              <a:chExt cx="394660" cy="461665"/>
            </a:xfrm>
          </p:grpSpPr>
          <p:sp>
            <p:nvSpPr>
              <p:cNvPr id="84" name="ZoneTexte 83"/>
              <p:cNvSpPr txBox="1"/>
              <p:nvPr/>
            </p:nvSpPr>
            <p:spPr>
              <a:xfrm>
                <a:off x="7766161" y="6093296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F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>
                <a:off x="7898602" y="6163072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e 85"/>
            <p:cNvGrpSpPr/>
            <p:nvPr/>
          </p:nvGrpSpPr>
          <p:grpSpPr>
            <a:xfrm>
              <a:off x="6292950" y="5305437"/>
              <a:ext cx="295274" cy="461665"/>
              <a:chOff x="7766161" y="6093296"/>
              <a:chExt cx="295274" cy="461665"/>
            </a:xfrm>
          </p:grpSpPr>
          <p:sp>
            <p:nvSpPr>
              <p:cNvPr id="87" name="ZoneTexte 86"/>
              <p:cNvSpPr txBox="1"/>
              <p:nvPr/>
            </p:nvSpPr>
            <p:spPr>
              <a:xfrm>
                <a:off x="7766161" y="6093296"/>
                <a:ext cx="295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i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88" name="Connecteur droit avec flèche 87"/>
              <p:cNvCxnSpPr/>
              <p:nvPr/>
            </p:nvCxnSpPr>
            <p:spPr>
              <a:xfrm>
                <a:off x="7832500" y="6152055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2699792" y="5838315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0" name="Groupe 89"/>
            <p:cNvGrpSpPr/>
            <p:nvPr/>
          </p:nvGrpSpPr>
          <p:grpSpPr>
            <a:xfrm>
              <a:off x="6431060" y="5744273"/>
              <a:ext cx="394660" cy="461665"/>
              <a:chOff x="7860203" y="5772213"/>
              <a:chExt cx="394660" cy="461665"/>
            </a:xfrm>
          </p:grpSpPr>
          <p:sp>
            <p:nvSpPr>
              <p:cNvPr id="91" name="ZoneTexte 90"/>
              <p:cNvSpPr txBox="1"/>
              <p:nvPr/>
            </p:nvSpPr>
            <p:spPr>
              <a:xfrm>
                <a:off x="7860203" y="5772213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F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92" name="Connecteur droit avec flèche 91"/>
              <p:cNvCxnSpPr/>
              <p:nvPr/>
            </p:nvCxnSpPr>
            <p:spPr>
              <a:xfrm>
                <a:off x="7970610" y="5853006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e 92"/>
            <p:cNvGrpSpPr/>
            <p:nvPr/>
          </p:nvGrpSpPr>
          <p:grpSpPr>
            <a:xfrm>
              <a:off x="6946928" y="5753613"/>
              <a:ext cx="295274" cy="461665"/>
              <a:chOff x="7827152" y="5772213"/>
              <a:chExt cx="295274" cy="461665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7827152" y="5772213"/>
                <a:ext cx="295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i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95" name="Connecteur droit avec flèche 94"/>
              <p:cNvCxnSpPr/>
              <p:nvPr/>
            </p:nvCxnSpPr>
            <p:spPr>
              <a:xfrm>
                <a:off x="7871457" y="5841989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4305186" y="5944169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988172" y="5939058"/>
            <a:ext cx="12326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opposé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4920751" y="6387234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négatif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7499009" y="6381851"/>
            <a:ext cx="12326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3491880" y="4869160"/>
            <a:ext cx="4403505" cy="984408"/>
            <a:chOff x="3491880" y="4869160"/>
            <a:chExt cx="4403505" cy="984408"/>
          </a:xfrm>
        </p:grpSpPr>
        <p:sp>
          <p:nvSpPr>
            <p:cNvPr id="60" name="Rectangle 59"/>
            <p:cNvSpPr/>
            <p:nvPr/>
          </p:nvSpPr>
          <p:spPr>
            <a:xfrm>
              <a:off x="4932040" y="5157192"/>
              <a:ext cx="27363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 Black" pitchFamily="34" charset="0"/>
                  <a:cs typeface="Arial" pitchFamily="34" charset="0"/>
                </a:rPr>
                <a:t>ORIENTATION DE </a:t>
              </a:r>
              <a:endParaRPr lang="fr-FR" b="1" dirty="0">
                <a:latin typeface="Arial Black" pitchFamily="34" charset="0"/>
              </a:endParaRPr>
            </a:p>
          </p:txBody>
        </p:sp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</a:blip>
            <a:srcRect l="87296" t="51239" r="8336" b="37001"/>
            <a:stretch>
              <a:fillRect/>
            </a:stretch>
          </p:blipFill>
          <p:spPr bwMode="auto">
            <a:xfrm>
              <a:off x="7452320" y="5013176"/>
              <a:ext cx="332928" cy="5760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63" name="Rectangle 62"/>
            <p:cNvSpPr/>
            <p:nvPr/>
          </p:nvSpPr>
          <p:spPr>
            <a:xfrm>
              <a:off x="4871049" y="5085184"/>
              <a:ext cx="3024336" cy="465099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866" name="Picture 2" descr="Attention PNG Images | Vecteurs Et Fichiers PSD | Téléchargement Gratuit  Sur Pngtre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 t="16800" b="18101"/>
            <a:stretch>
              <a:fillRect/>
            </a:stretch>
          </p:blipFill>
          <p:spPr bwMode="auto">
            <a:xfrm>
              <a:off x="3491880" y="4869160"/>
              <a:ext cx="1512168" cy="9844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/>
      <p:bldP spid="27" grpId="0"/>
      <p:bldP spid="78" grpId="0"/>
      <p:bldP spid="97" grpId="0"/>
      <p:bldP spid="98" grpId="0"/>
      <p:bldP spid="99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79" y="1966806"/>
            <a:ext cx="9036496" cy="29023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3456384" cy="548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 t="35955"/>
          <a:stretch>
            <a:fillRect/>
          </a:stretch>
        </p:blipFill>
        <p:spPr bwMode="auto">
          <a:xfrm>
            <a:off x="2646842" y="31930"/>
            <a:ext cx="6497158" cy="17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5447113" y="844047"/>
            <a:ext cx="394660" cy="461665"/>
            <a:chOff x="8399441" y="6060245"/>
            <a:chExt cx="394660" cy="461665"/>
          </a:xfrm>
        </p:grpSpPr>
        <p:sp>
          <p:nvSpPr>
            <p:cNvPr id="6" name="ZoneTexte 5"/>
            <p:cNvSpPr txBox="1"/>
            <p:nvPr/>
          </p:nvSpPr>
          <p:spPr>
            <a:xfrm>
              <a:off x="8399441" y="6060245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813059" y="1544098"/>
            <a:ext cx="394660" cy="461665"/>
            <a:chOff x="8388424" y="6093296"/>
            <a:chExt cx="394660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8520865" y="6163072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e 19"/>
          <p:cNvGrpSpPr/>
          <p:nvPr/>
        </p:nvGrpSpPr>
        <p:grpSpPr>
          <a:xfrm>
            <a:off x="395536" y="1988840"/>
            <a:ext cx="5184576" cy="1120775"/>
            <a:chOff x="395536" y="3501008"/>
            <a:chExt cx="5184576" cy="11207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395536" y="3501008"/>
              <a:ext cx="5184576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Dans l’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approximation linéaire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force de rappel exercée par un ressort  est proportionnelle à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l’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allongement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de celui-ci, la constante de proportionnalité étant la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constante de raideur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du ressort.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4485859" y="4131469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3140968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72200" y="3140968"/>
            <a:ext cx="108012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452320" y="2780928"/>
            <a:ext cx="216024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5652120" y="2780928"/>
            <a:ext cx="144016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660232" y="2780928"/>
            <a:ext cx="72008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96336" y="3140968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7812360" y="2780928"/>
            <a:ext cx="72008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508518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46777" t="31080" r="11644" b="32801"/>
          <a:stretch>
            <a:fillRect/>
          </a:stretch>
        </p:blipFill>
        <p:spPr bwMode="auto">
          <a:xfrm>
            <a:off x="5436096" y="5151740"/>
            <a:ext cx="3491880" cy="17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40"/>
          <p:cNvGrpSpPr/>
          <p:nvPr/>
        </p:nvGrpSpPr>
        <p:grpSpPr>
          <a:xfrm>
            <a:off x="611560" y="5589240"/>
            <a:ext cx="3384376" cy="531440"/>
            <a:chOff x="755576" y="5661248"/>
            <a:chExt cx="3384376" cy="531440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755576" y="5661248"/>
              <a:ext cx="3384376" cy="5314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R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Réaction du support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985733" y="5744831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 flipH="1" flipV="1">
            <a:off x="5940152" y="5085184"/>
            <a:ext cx="1296146" cy="108012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49"/>
          <p:cNvGrpSpPr/>
          <p:nvPr/>
        </p:nvGrpSpPr>
        <p:grpSpPr>
          <a:xfrm>
            <a:off x="5436096" y="4941168"/>
            <a:ext cx="425116" cy="461665"/>
            <a:chOff x="6156176" y="4941168"/>
            <a:chExt cx="425116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6156176" y="4941168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R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6300192" y="5013176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Connecteur droit 50"/>
          <p:cNvCxnSpPr/>
          <p:nvPr/>
        </p:nvCxnSpPr>
        <p:spPr>
          <a:xfrm flipH="1" flipV="1">
            <a:off x="7236296" y="5085184"/>
            <a:ext cx="2" cy="108012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5940152" y="6165304"/>
            <a:ext cx="1296146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5940152" y="5085184"/>
            <a:ext cx="12961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5940152" y="5085184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65"/>
          <p:cNvGrpSpPr/>
          <p:nvPr/>
        </p:nvGrpSpPr>
        <p:grpSpPr>
          <a:xfrm>
            <a:off x="7308304" y="5589240"/>
            <a:ext cx="577402" cy="461665"/>
            <a:chOff x="7308304" y="5589240"/>
            <a:chExt cx="577402" cy="461665"/>
          </a:xfrm>
        </p:grpSpPr>
        <p:sp>
          <p:nvSpPr>
            <p:cNvPr id="63" name="ZoneTexte 62"/>
            <p:cNvSpPr txBox="1"/>
            <p:nvPr/>
          </p:nvSpPr>
          <p:spPr>
            <a:xfrm>
              <a:off x="7308304" y="558924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7452320" y="5638098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66"/>
          <p:cNvGrpSpPr/>
          <p:nvPr/>
        </p:nvGrpSpPr>
        <p:grpSpPr>
          <a:xfrm>
            <a:off x="5724128" y="6237312"/>
            <a:ext cx="569387" cy="461665"/>
            <a:chOff x="5724128" y="6237312"/>
            <a:chExt cx="569387" cy="461665"/>
          </a:xfrm>
        </p:grpSpPr>
        <p:sp>
          <p:nvSpPr>
            <p:cNvPr id="62" name="ZoneTexte 61"/>
            <p:cNvSpPr txBox="1"/>
            <p:nvPr/>
          </p:nvSpPr>
          <p:spPr>
            <a:xfrm>
              <a:off x="5724128" y="623731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5882277" y="630932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7308304" y="5949280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ookman Old Style" pitchFamily="18" charset="0"/>
              </a:rPr>
              <a:t>I</a:t>
            </a:r>
            <a:endParaRPr lang="fr-FR" sz="2400" b="1" dirty="0">
              <a:latin typeface="Bookman Old Style" pitchFamily="18" charset="0"/>
            </a:endParaRPr>
          </a:p>
        </p:txBody>
      </p:sp>
      <p:grpSp>
        <p:nvGrpSpPr>
          <p:cNvPr id="21" name="Groupe 72"/>
          <p:cNvGrpSpPr/>
          <p:nvPr/>
        </p:nvGrpSpPr>
        <p:grpSpPr>
          <a:xfrm>
            <a:off x="899592" y="6165304"/>
            <a:ext cx="3626314" cy="523220"/>
            <a:chOff x="899592" y="6165304"/>
            <a:chExt cx="3626314" cy="523220"/>
          </a:xfrm>
        </p:grpSpPr>
        <p:sp>
          <p:nvSpPr>
            <p:cNvPr id="69" name="Rectangle 68"/>
            <p:cNvSpPr/>
            <p:nvPr/>
          </p:nvSpPr>
          <p:spPr>
            <a:xfrm>
              <a:off x="899592" y="6165304"/>
              <a:ext cx="36263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u="sng" dirty="0" smtClean="0">
                  <a:latin typeface="Arial" pitchFamily="34" charset="0"/>
                  <a:cs typeface="Arial" pitchFamily="34" charset="0"/>
                </a:rPr>
                <a:t>2 composantes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fr-FR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b="1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3203848" y="6237312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3995936" y="6237312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Ellipse 51"/>
          <p:cNvSpPr/>
          <p:nvPr/>
        </p:nvSpPr>
        <p:spPr>
          <a:xfrm>
            <a:off x="7164288" y="61074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8244408" y="5127575"/>
            <a:ext cx="72007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54"/>
          <p:cNvGrpSpPr/>
          <p:nvPr/>
        </p:nvGrpSpPr>
        <p:grpSpPr>
          <a:xfrm>
            <a:off x="8316416" y="5199583"/>
            <a:ext cx="369012" cy="461665"/>
            <a:chOff x="5724128" y="6237312"/>
            <a:chExt cx="369012" cy="461665"/>
          </a:xfrm>
        </p:grpSpPr>
        <p:sp>
          <p:nvSpPr>
            <p:cNvPr id="57" name="ZoneTexte 56"/>
            <p:cNvSpPr txBox="1"/>
            <p:nvPr/>
          </p:nvSpPr>
          <p:spPr>
            <a:xfrm>
              <a:off x="5724128" y="62373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v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5822902" y="6309320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6344260" y="670662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933714" y="624917"/>
            <a:ext cx="1512168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115013" y="1556792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5138163" y="1494914"/>
            <a:ext cx="1584176" cy="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736828" y="699046"/>
            <a:ext cx="720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25041" y="174507"/>
            <a:ext cx="25467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Vecteur unitaire orienté dans le sens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lang="fr-FR" sz="2000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ETIREMENT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du ressort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96" t="51239" r="8336" b="37001"/>
          <a:stretch>
            <a:fillRect/>
          </a:stretch>
        </p:blipFill>
        <p:spPr bwMode="auto">
          <a:xfrm>
            <a:off x="278632" y="44624"/>
            <a:ext cx="332928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124427" y="3477276"/>
            <a:ext cx="36724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Cohérence de la formule :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tyle Script" pitchFamily="66" charset="0"/>
              <a:cs typeface="Arial" pitchFamily="34" charset="0"/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179512" y="3953392"/>
            <a:ext cx="8964488" cy="1170749"/>
            <a:chOff x="179512" y="5296097"/>
            <a:chExt cx="8964488" cy="1170749"/>
          </a:xfrm>
        </p:grpSpPr>
        <p:sp>
          <p:nvSpPr>
            <p:cNvPr id="92" name="Text Box 2"/>
            <p:cNvSpPr txBox="1">
              <a:spLocks noChangeArrowheads="1"/>
            </p:cNvSpPr>
            <p:nvPr/>
          </p:nvSpPr>
          <p:spPr bwMode="auto">
            <a:xfrm>
              <a:off x="179512" y="5346071"/>
              <a:ext cx="8964488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# </a:t>
              </a:r>
              <a:r>
                <a:rPr kumimoji="0" lang="fr-FR" sz="2200" b="0" i="0" u="sng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Ressort étiré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:              </a:t>
              </a:r>
              <a:r>
                <a:rPr kumimoji="0" lang="fr-FR" sz="22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est de signe ………… d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onc     et    sont de sens ………</a:t>
              </a:r>
              <a:r>
                <a:rPr lang="fr-FR" sz="2200" dirty="0" smtClean="0">
                  <a:cs typeface="Arial" pitchFamily="34" charset="0"/>
                </a:rPr>
                <a:t>……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lang="fr-FR" sz="700" dirty="0" smtClean="0"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</a:pPr>
              <a:r>
                <a:rPr lang="fr-FR" sz="2200" dirty="0" smtClean="0">
                  <a:cs typeface="Arial" pitchFamily="34" charset="0"/>
                </a:rPr>
                <a:t># </a:t>
              </a:r>
              <a:r>
                <a:rPr lang="fr-FR" sz="22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Ressort comprimé</a:t>
              </a:r>
              <a:r>
                <a:rPr lang="fr-FR" sz="2200" dirty="0" smtClean="0">
                  <a:cs typeface="Arial" pitchFamily="34" charset="0"/>
                </a:rPr>
                <a:t> :               est de signe …………  donc    et    de ………… sens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2123728" y="5385028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4" name="Groupe 82"/>
            <p:cNvGrpSpPr/>
            <p:nvPr/>
          </p:nvGrpSpPr>
          <p:grpSpPr>
            <a:xfrm>
              <a:off x="5744031" y="5296097"/>
              <a:ext cx="394660" cy="461665"/>
              <a:chOff x="7766161" y="6093296"/>
              <a:chExt cx="394660" cy="461665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7766161" y="6093296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F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106" name="Connecteur droit avec flèche 105"/>
              <p:cNvCxnSpPr/>
              <p:nvPr/>
            </p:nvCxnSpPr>
            <p:spPr>
              <a:xfrm>
                <a:off x="7898602" y="6163072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e 85"/>
            <p:cNvGrpSpPr/>
            <p:nvPr/>
          </p:nvGrpSpPr>
          <p:grpSpPr>
            <a:xfrm>
              <a:off x="6292950" y="5305437"/>
              <a:ext cx="295274" cy="461665"/>
              <a:chOff x="7766161" y="6093296"/>
              <a:chExt cx="295274" cy="461665"/>
            </a:xfrm>
          </p:grpSpPr>
          <p:sp>
            <p:nvSpPr>
              <p:cNvPr id="103" name="ZoneTexte 102"/>
              <p:cNvSpPr txBox="1"/>
              <p:nvPr/>
            </p:nvSpPr>
            <p:spPr>
              <a:xfrm>
                <a:off x="7766161" y="6093296"/>
                <a:ext cx="295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i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104" name="Connecteur droit avec flèche 103"/>
              <p:cNvCxnSpPr/>
              <p:nvPr/>
            </p:nvCxnSpPr>
            <p:spPr>
              <a:xfrm>
                <a:off x="7832500" y="6152055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2699792" y="5838315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7" name="Groupe 89"/>
            <p:cNvGrpSpPr/>
            <p:nvPr/>
          </p:nvGrpSpPr>
          <p:grpSpPr>
            <a:xfrm>
              <a:off x="6431060" y="5744273"/>
              <a:ext cx="394660" cy="461665"/>
              <a:chOff x="7860203" y="5772213"/>
              <a:chExt cx="394660" cy="461665"/>
            </a:xfrm>
          </p:grpSpPr>
          <p:sp>
            <p:nvSpPr>
              <p:cNvPr id="101" name="ZoneTexte 100"/>
              <p:cNvSpPr txBox="1"/>
              <p:nvPr/>
            </p:nvSpPr>
            <p:spPr>
              <a:xfrm>
                <a:off x="7860203" y="5772213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F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102" name="Connecteur droit avec flèche 101"/>
              <p:cNvCxnSpPr/>
              <p:nvPr/>
            </p:nvCxnSpPr>
            <p:spPr>
              <a:xfrm>
                <a:off x="7970610" y="5853006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e 92"/>
            <p:cNvGrpSpPr/>
            <p:nvPr/>
          </p:nvGrpSpPr>
          <p:grpSpPr>
            <a:xfrm>
              <a:off x="6946928" y="5753613"/>
              <a:ext cx="295274" cy="461665"/>
              <a:chOff x="7827152" y="5772213"/>
              <a:chExt cx="295274" cy="461665"/>
            </a:xfrm>
          </p:grpSpPr>
          <p:sp>
            <p:nvSpPr>
              <p:cNvPr id="99" name="ZoneTexte 98"/>
              <p:cNvSpPr txBox="1"/>
              <p:nvPr/>
            </p:nvSpPr>
            <p:spPr>
              <a:xfrm>
                <a:off x="7827152" y="5772213"/>
                <a:ext cx="295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i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100" name="Connecteur droit avec flèche 99"/>
              <p:cNvCxnSpPr/>
              <p:nvPr/>
            </p:nvCxnSpPr>
            <p:spPr>
              <a:xfrm>
                <a:off x="7871457" y="5841989"/>
                <a:ext cx="2160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4305186" y="399101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988172" y="3985899"/>
            <a:ext cx="12326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opposé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4920751" y="4434075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négatif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7499009" y="4428692"/>
            <a:ext cx="12326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8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0221" y="1988840"/>
            <a:ext cx="903649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6082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46777" t="31080" r="11644" b="32801"/>
          <a:stretch>
            <a:fillRect/>
          </a:stretch>
        </p:blipFill>
        <p:spPr bwMode="auto">
          <a:xfrm>
            <a:off x="5436096" y="252638"/>
            <a:ext cx="3491880" cy="17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40"/>
          <p:cNvGrpSpPr/>
          <p:nvPr/>
        </p:nvGrpSpPr>
        <p:grpSpPr>
          <a:xfrm>
            <a:off x="611560" y="690138"/>
            <a:ext cx="3384376" cy="531440"/>
            <a:chOff x="755576" y="5661248"/>
            <a:chExt cx="3384376" cy="53144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55576" y="5661248"/>
              <a:ext cx="3384376" cy="5314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R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Réaction du support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985733" y="5744831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Connecteur droit 10"/>
          <p:cNvCxnSpPr/>
          <p:nvPr/>
        </p:nvCxnSpPr>
        <p:spPr>
          <a:xfrm flipH="1" flipV="1">
            <a:off x="5940152" y="186082"/>
            <a:ext cx="1296146" cy="108012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49"/>
          <p:cNvGrpSpPr/>
          <p:nvPr/>
        </p:nvGrpSpPr>
        <p:grpSpPr>
          <a:xfrm>
            <a:off x="5436096" y="42066"/>
            <a:ext cx="425116" cy="461665"/>
            <a:chOff x="6156176" y="4941168"/>
            <a:chExt cx="425116" cy="461665"/>
          </a:xfrm>
        </p:grpSpPr>
        <p:sp>
          <p:nvSpPr>
            <p:cNvPr id="13" name="ZoneTexte 12"/>
            <p:cNvSpPr txBox="1"/>
            <p:nvPr/>
          </p:nvSpPr>
          <p:spPr>
            <a:xfrm>
              <a:off x="6156176" y="4941168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R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6300192" y="5013176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/>
          <p:cNvCxnSpPr/>
          <p:nvPr/>
        </p:nvCxnSpPr>
        <p:spPr>
          <a:xfrm flipH="1" flipV="1">
            <a:off x="7236296" y="186082"/>
            <a:ext cx="2" cy="108012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940152" y="1266202"/>
            <a:ext cx="1296146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940152" y="186082"/>
            <a:ext cx="12961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5940152" y="186082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65"/>
          <p:cNvGrpSpPr/>
          <p:nvPr/>
        </p:nvGrpSpPr>
        <p:grpSpPr>
          <a:xfrm>
            <a:off x="7308304" y="690138"/>
            <a:ext cx="577402" cy="461665"/>
            <a:chOff x="7308304" y="5589240"/>
            <a:chExt cx="577402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7308304" y="558924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7452320" y="5638098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66"/>
          <p:cNvGrpSpPr/>
          <p:nvPr/>
        </p:nvGrpSpPr>
        <p:grpSpPr>
          <a:xfrm>
            <a:off x="5724128" y="1338210"/>
            <a:ext cx="569387" cy="461665"/>
            <a:chOff x="5724128" y="6237312"/>
            <a:chExt cx="569387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5724128" y="623731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5882277" y="630932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7308304" y="1050178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ookman Old Style" pitchFamily="18" charset="0"/>
              </a:rPr>
              <a:t>I</a:t>
            </a:r>
            <a:endParaRPr lang="fr-FR" sz="2400" b="1" dirty="0">
              <a:latin typeface="Bookman Old Style" pitchFamily="18" charset="0"/>
            </a:endParaRPr>
          </a:p>
        </p:txBody>
      </p:sp>
      <p:grpSp>
        <p:nvGrpSpPr>
          <p:cNvPr id="26" name="Groupe 72"/>
          <p:cNvGrpSpPr/>
          <p:nvPr/>
        </p:nvGrpSpPr>
        <p:grpSpPr>
          <a:xfrm>
            <a:off x="899592" y="1266202"/>
            <a:ext cx="3626314" cy="523220"/>
            <a:chOff x="899592" y="6165304"/>
            <a:chExt cx="3626314" cy="523220"/>
          </a:xfrm>
        </p:grpSpPr>
        <p:sp>
          <p:nvSpPr>
            <p:cNvPr id="27" name="Rectangle 26"/>
            <p:cNvSpPr/>
            <p:nvPr/>
          </p:nvSpPr>
          <p:spPr>
            <a:xfrm>
              <a:off x="899592" y="6165304"/>
              <a:ext cx="36263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u="sng" dirty="0" smtClean="0">
                  <a:latin typeface="Arial" pitchFamily="34" charset="0"/>
                  <a:cs typeface="Arial" pitchFamily="34" charset="0"/>
                </a:rPr>
                <a:t>2 composantes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fr-FR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b="1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3203848" y="6237312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3995936" y="6237312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Ellipse 29"/>
          <p:cNvSpPr/>
          <p:nvPr/>
        </p:nvSpPr>
        <p:spPr>
          <a:xfrm>
            <a:off x="7164288" y="120832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8244408" y="228473"/>
            <a:ext cx="72007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54"/>
          <p:cNvGrpSpPr/>
          <p:nvPr/>
        </p:nvGrpSpPr>
        <p:grpSpPr>
          <a:xfrm>
            <a:off x="8316416" y="300481"/>
            <a:ext cx="369012" cy="461665"/>
            <a:chOff x="5724128" y="6237312"/>
            <a:chExt cx="36901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5724128" y="62373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v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5822902" y="6309320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259632" y="3486875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TANGENTIELLE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(aussi appelée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»), parallèle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support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opposée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déplacement du système.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707904" y="2063406"/>
            <a:ext cx="1776448" cy="615553"/>
            <a:chOff x="2339752" y="2060848"/>
            <a:chExt cx="1776448" cy="615553"/>
          </a:xfrm>
        </p:grpSpPr>
        <p:sp>
          <p:nvSpPr>
            <p:cNvPr id="37" name="Rectangle 36"/>
            <p:cNvSpPr/>
            <p:nvPr/>
          </p:nvSpPr>
          <p:spPr>
            <a:xfrm>
              <a:off x="2339752" y="2060848"/>
              <a:ext cx="1776448" cy="61555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endParaRPr lang="fr-F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2987824" y="2204864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3635896" y="2204864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2411760" y="2204864"/>
              <a:ext cx="3600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1259632" y="3486875"/>
            <a:ext cx="532518" cy="461665"/>
            <a:chOff x="2699792" y="2060848"/>
            <a:chExt cx="532518" cy="461665"/>
          </a:xfrm>
        </p:grpSpPr>
        <p:sp>
          <p:nvSpPr>
            <p:cNvPr id="42" name="Rectangle 41"/>
            <p:cNvSpPr/>
            <p:nvPr/>
          </p:nvSpPr>
          <p:spPr>
            <a:xfrm>
              <a:off x="2699792" y="2060848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107504" y="2694787"/>
            <a:ext cx="134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Avec :  </a:t>
            </a:r>
            <a:r>
              <a:rPr lang="fr-FR" sz="2400" dirty="0" smtClean="0">
                <a:sym typeface="Wingdings"/>
              </a:rPr>
              <a:t> 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 </a:t>
            </a:r>
            <a:r>
              <a:rPr lang="fr-FR" sz="2400" dirty="0" smtClean="0">
                <a:sym typeface="Wingdings"/>
              </a:rPr>
              <a:t> </a:t>
            </a:r>
            <a:endParaRPr lang="fr-FR" sz="2400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139952" y="3008527"/>
            <a:ext cx="48270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jamais nulle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285340" y="4167767"/>
            <a:ext cx="42484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peut être nulle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248057" y="2674195"/>
            <a:ext cx="554960" cy="461665"/>
            <a:chOff x="2699792" y="2060848"/>
            <a:chExt cx="554960" cy="461665"/>
          </a:xfrm>
        </p:grpSpPr>
        <p:sp>
          <p:nvSpPr>
            <p:cNvPr id="48" name="Rectangle 47"/>
            <p:cNvSpPr/>
            <p:nvPr/>
          </p:nvSpPr>
          <p:spPr>
            <a:xfrm>
              <a:off x="2699792" y="206084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fr-FR" sz="2400" dirty="0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9632" y="26947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NORMALE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orthogonale au support et orientée du support vers le système.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259632" y="4159017"/>
            <a:ext cx="7884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si la surface du support et celle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sont parfaitement lisses.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662" y="4582683"/>
            <a:ext cx="2592288" cy="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e 58"/>
          <p:cNvGrpSpPr/>
          <p:nvPr/>
        </p:nvGrpSpPr>
        <p:grpSpPr>
          <a:xfrm>
            <a:off x="1115616" y="5417021"/>
            <a:ext cx="8028384" cy="461665"/>
            <a:chOff x="1115616" y="5417021"/>
            <a:chExt cx="8028384" cy="461665"/>
          </a:xfrm>
        </p:grpSpPr>
        <p:sp>
          <p:nvSpPr>
            <p:cNvPr id="52" name="Rectangle 62"/>
            <p:cNvSpPr>
              <a:spLocks noChangeArrowheads="1"/>
            </p:cNvSpPr>
            <p:nvPr/>
          </p:nvSpPr>
          <p:spPr bwMode="auto">
            <a:xfrm>
              <a:off x="1115616" y="5417021"/>
              <a:ext cx="8028384" cy="46166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i="1" dirty="0" smtClean="0"/>
                <a:t>Raisonner </a:t>
              </a:r>
              <a:r>
                <a:rPr lang="fr-FR" sz="2400" i="1" u="sng" dirty="0" smtClean="0"/>
                <a:t>soit</a:t>
              </a:r>
              <a:r>
                <a:rPr lang="fr-FR" sz="2400" i="1" dirty="0" smtClean="0"/>
                <a:t> sur </a:t>
              </a:r>
              <a:r>
                <a:rPr lang="fr-FR" sz="2400" b="1" dirty="0" smtClean="0"/>
                <a:t>R</a:t>
              </a:r>
              <a:r>
                <a:rPr lang="fr-FR" sz="2400" i="1" dirty="0" smtClean="0"/>
                <a:t>, </a:t>
              </a:r>
              <a:r>
                <a:rPr lang="fr-FR" sz="2400" i="1" u="sng" dirty="0" smtClean="0"/>
                <a:t>soit</a:t>
              </a:r>
              <a:r>
                <a:rPr lang="fr-FR" sz="2400" i="1" dirty="0" smtClean="0"/>
                <a:t> sur </a:t>
              </a:r>
              <a:r>
                <a:rPr lang="fr-FR" sz="2400" b="1" dirty="0" smtClean="0"/>
                <a:t>R</a:t>
              </a:r>
              <a:r>
                <a:rPr lang="fr-FR" sz="2400" b="1" baseline="-25000" dirty="0" smtClean="0"/>
                <a:t>N</a:t>
              </a:r>
              <a:r>
                <a:rPr lang="fr-FR" sz="2400" b="1" dirty="0" smtClean="0"/>
                <a:t> + R</a:t>
              </a:r>
              <a:r>
                <a:rPr lang="fr-FR" sz="2400" b="1" baseline="-25000" dirty="0" smtClean="0"/>
                <a:t>T</a:t>
              </a:r>
              <a:r>
                <a:rPr lang="fr-FR" sz="2400" i="1" dirty="0" smtClean="0"/>
                <a:t>, mais pas sur </a:t>
              </a:r>
              <a:r>
                <a:rPr lang="fr-FR" sz="2400" b="1" dirty="0" smtClean="0"/>
                <a:t>R + R</a:t>
              </a:r>
              <a:r>
                <a:rPr lang="fr-FR" sz="2400" b="1" baseline="-25000" dirty="0" smtClean="0"/>
                <a:t>N</a:t>
              </a:r>
              <a:r>
                <a:rPr lang="fr-FR" sz="2400" b="1" dirty="0" smtClean="0"/>
                <a:t> + R</a:t>
              </a:r>
              <a:r>
                <a:rPr lang="fr-FR" sz="2400" b="1" baseline="-25000" dirty="0" smtClean="0"/>
                <a:t>T</a:t>
              </a:r>
              <a:r>
                <a:rPr lang="fr-FR" sz="2400" b="1" dirty="0" smtClean="0"/>
                <a:t> </a:t>
              </a:r>
              <a:r>
                <a:rPr lang="fr-FR" sz="2400" i="1" dirty="0" smtClean="0"/>
                <a:t>… </a:t>
              </a:r>
              <a:endParaRPr lang="fr-FR" sz="2400" i="1" dirty="0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3491880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4788024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5364088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7380312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8388424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>
              <a:off x="7884368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 animBg="1"/>
      <p:bldP spid="46" grpId="0" animBg="1"/>
      <p:bldP spid="5" grpId="0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0221" y="354690"/>
            <a:ext cx="903649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274323" y="2535851"/>
            <a:ext cx="42484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peut être nulle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9942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1852725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TANGENTIELLE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(aussi appelée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»), parallèle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support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opposée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déplacement du système.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707904" y="429256"/>
            <a:ext cx="1776448" cy="615553"/>
            <a:chOff x="2339752" y="2060848"/>
            <a:chExt cx="1776448" cy="615553"/>
          </a:xfrm>
        </p:grpSpPr>
        <p:sp>
          <p:nvSpPr>
            <p:cNvPr id="8" name="Rectangle 7"/>
            <p:cNvSpPr/>
            <p:nvPr/>
          </p:nvSpPr>
          <p:spPr>
            <a:xfrm>
              <a:off x="2339752" y="2060848"/>
              <a:ext cx="1776448" cy="61555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endParaRPr lang="fr-F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2987824" y="2204864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3635896" y="2204864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411760" y="2204864"/>
              <a:ext cx="3600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107504" y="1032475"/>
            <a:ext cx="134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Avec :  </a:t>
            </a:r>
            <a:r>
              <a:rPr lang="fr-FR" sz="2400" dirty="0" smtClean="0">
                <a:sym typeface="Wingdings"/>
              </a:rPr>
              <a:t> 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 </a:t>
            </a:r>
            <a:r>
              <a:rPr lang="fr-FR" sz="2400" dirty="0" smtClean="0">
                <a:sym typeface="Wingdings"/>
              </a:rPr>
              <a:t> </a:t>
            </a:r>
            <a:endParaRPr lang="fr-FR" sz="24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9632" y="106063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NORMALE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orthogonale au support et orientée du support vers le système.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59632" y="2524867"/>
            <a:ext cx="7884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si la surface du support et celle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sont parfaitement lisses.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662" y="2948533"/>
            <a:ext cx="2592288" cy="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1259632" y="1793408"/>
            <a:ext cx="532518" cy="461665"/>
            <a:chOff x="2699792" y="2060848"/>
            <a:chExt cx="532518" cy="461665"/>
          </a:xfrm>
        </p:grpSpPr>
        <p:sp>
          <p:nvSpPr>
            <p:cNvPr id="17" name="Rectangle 16"/>
            <p:cNvSpPr/>
            <p:nvPr/>
          </p:nvSpPr>
          <p:spPr>
            <a:xfrm>
              <a:off x="2699792" y="2060848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1248057" y="980728"/>
            <a:ext cx="554960" cy="461665"/>
            <a:chOff x="2699792" y="2060848"/>
            <a:chExt cx="554960" cy="461665"/>
          </a:xfrm>
        </p:grpSpPr>
        <p:sp>
          <p:nvSpPr>
            <p:cNvPr id="20" name="Rectangle 19"/>
            <p:cNvSpPr/>
            <p:nvPr/>
          </p:nvSpPr>
          <p:spPr>
            <a:xfrm>
              <a:off x="2699792" y="206084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fr-FR" sz="2400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139952" y="1384836"/>
            <a:ext cx="48270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jamais nulle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72008" y="3717032"/>
            <a:ext cx="8964488" cy="2744999"/>
            <a:chOff x="72008" y="3717032"/>
            <a:chExt cx="8964488" cy="274499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8" y="3717032"/>
              <a:ext cx="8964488" cy="2744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5425079" y="3727192"/>
              <a:ext cx="15408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Comic Sans MS" pitchFamily="66" charset="0"/>
                </a:rPr>
                <a:t>En mouvement</a:t>
              </a:r>
              <a:endParaRPr lang="fr-FR" sz="1600" dirty="0">
                <a:latin typeface="Comic Sans MS" pitchFamily="66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275253" y="3722081"/>
              <a:ext cx="15408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Comic Sans MS" pitchFamily="66" charset="0"/>
                </a:rPr>
                <a:t>En mouvement</a:t>
              </a:r>
              <a:endParaRPr lang="fr-FR" sz="16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" y="423909"/>
            <a:ext cx="8964488" cy="2744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91181" y="451494"/>
            <a:ext cx="1540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En mouvement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41355" y="446383"/>
            <a:ext cx="1540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En mouvement</a:t>
            </a:r>
            <a:endParaRPr lang="fr-FR" sz="1600" dirty="0">
              <a:latin typeface="Comic Sans MS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2229" y="3754621"/>
          <a:ext cx="8856984" cy="3078480"/>
        </p:xfrm>
        <a:graphic>
          <a:graphicData uri="http://schemas.openxmlformats.org/drawingml/2006/table">
            <a:tbl>
              <a:tblPr/>
              <a:tblGrid>
                <a:gridCol w="4285755"/>
                <a:gridCol w="4571229"/>
              </a:tblGrid>
              <a:tr h="14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  <a:sym typeface="Wingdings"/>
                        </a:rPr>
                        <a:t>-</a:t>
                      </a: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STATIQUE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sans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+mn-lt"/>
                          <a:ea typeface="Arial Unicode MS"/>
                          <a:cs typeface="Arial Unicode MS"/>
                          <a:sym typeface="Wingdings"/>
                        </a:rPr>
                        <a:t>-</a:t>
                      </a: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DYNAMIQUE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avec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235010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Lois empiriques de </a:t>
            </a:r>
            <a:r>
              <a:rPr lang="fr-FR" sz="2400" b="1" u="sng" dirty="0" smtClean="0">
                <a:cs typeface="Arial" pitchFamily="34" charset="0"/>
              </a:rPr>
              <a:t>COULOMB</a:t>
            </a:r>
            <a:endParaRPr lang="fr-FR" sz="20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0" y="-2738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8325" y="4531154"/>
            <a:ext cx="4392488" cy="956579"/>
            <a:chOff x="58325" y="4531154"/>
            <a:chExt cx="4392488" cy="956579"/>
          </a:xfrm>
        </p:grpSpPr>
        <p:sp>
          <p:nvSpPr>
            <p:cNvPr id="10" name="Rectangle 9"/>
            <p:cNvSpPr/>
            <p:nvPr/>
          </p:nvSpPr>
          <p:spPr>
            <a:xfrm>
              <a:off x="58325" y="4533626"/>
              <a:ext cx="43924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T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&lt;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4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S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×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N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   </a:t>
              </a:r>
              <a:endParaRPr lang="fr-FR" sz="2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endParaRPr lang="fr-FR" sz="1100" b="1" dirty="0" smtClean="0">
                <a:solidFill>
                  <a:srgbClr val="000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0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: coefficient </a:t>
              </a:r>
              <a:r>
                <a:rPr lang="fr-FR" sz="2000" i="1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statique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de frottement</a:t>
              </a:r>
              <a:endPara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82461" y="4531154"/>
              <a:ext cx="1944216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350070" y="4581128"/>
            <a:ext cx="4716016" cy="892552"/>
            <a:chOff x="4350070" y="4581128"/>
            <a:chExt cx="4716016" cy="892552"/>
          </a:xfrm>
        </p:grpSpPr>
        <p:sp>
          <p:nvSpPr>
            <p:cNvPr id="12" name="Rectangle 11"/>
            <p:cNvSpPr/>
            <p:nvPr/>
          </p:nvSpPr>
          <p:spPr>
            <a:xfrm>
              <a:off x="4350070" y="4581128"/>
              <a:ext cx="471601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T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= </a:t>
              </a:r>
              <a:r>
                <a:rPr lang="fr-FR" sz="24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4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 × </a:t>
              </a:r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N 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 </a:t>
              </a:r>
            </a:p>
            <a:p>
              <a:pPr algn="ctr">
                <a:spcAft>
                  <a:spcPts val="0"/>
                </a:spcAft>
              </a:pPr>
              <a:endParaRPr lang="fr-FR" sz="1200" b="1" baseline="-25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0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: coefficient </a:t>
              </a:r>
              <a:r>
                <a:rPr lang="fr-FR" sz="2000" i="1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dynamique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de frottement</a:t>
              </a:r>
              <a:endPara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24128" y="4581128"/>
              <a:ext cx="1944216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504" y="5445224"/>
            <a:ext cx="4320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Interprétation du terme         </a:t>
            </a:r>
            <a:r>
              <a:rPr kumimoji="0" lang="fr-FR" sz="3600" i="0" u="sng" strike="noStrike" cap="none" normalizeH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 </a:t>
            </a: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: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tyle Script" pitchFamily="66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5816" y="5517232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S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×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ea typeface="Arial Unicode MS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ea typeface="Arial Unicode MS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57478" y="6004365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 C’est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la plus grande valeur de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avant qu’il y ait mouvement</a:t>
            </a:r>
            <a:endParaRPr lang="fr-FR" dirty="0">
              <a:solidFill>
                <a:srgbClr val="002060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74102" y="6061978"/>
            <a:ext cx="316835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S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et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D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sont 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sans dimension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et souvent, 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f =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S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D</a:t>
            </a:r>
            <a:endParaRPr lang="fr-FR" sz="2000" b="1" baseline="-25000" dirty="0">
              <a:solidFill>
                <a:srgbClr val="000000"/>
              </a:solidFill>
              <a:latin typeface="Helvetica"/>
              <a:ea typeface="Arial Unicode MS"/>
              <a:cs typeface="Arial Unicode M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2229" y="492227"/>
          <a:ext cx="8856984" cy="3078480"/>
        </p:xfrm>
        <a:graphic>
          <a:graphicData uri="http://schemas.openxmlformats.org/drawingml/2006/table">
            <a:tbl>
              <a:tblPr/>
              <a:tblGrid>
                <a:gridCol w="4285755"/>
                <a:gridCol w="4571229"/>
              </a:tblGrid>
              <a:tr h="14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  <a:sym typeface="Wingdings"/>
                        </a:rPr>
                        <a:t>-</a:t>
                      </a: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STATIQUE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sans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+mn-lt"/>
                          <a:ea typeface="Arial Unicode MS"/>
                          <a:cs typeface="Arial Unicode MS"/>
                          <a:sym typeface="Wingdings"/>
                        </a:rPr>
                        <a:t>-</a:t>
                      </a:r>
                      <a:r>
                        <a:rPr lang="fr-FR" sz="2400" b="1" i="0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DYNAMIQUE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avec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-27384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Lois empiriques de </a:t>
            </a:r>
            <a:r>
              <a:rPr lang="fr-FR" sz="2400" b="1" u="sng" dirty="0" smtClean="0">
                <a:cs typeface="Arial" pitchFamily="34" charset="0"/>
              </a:rPr>
              <a:t>COULOMB</a:t>
            </a:r>
            <a:endParaRPr lang="fr-FR" sz="2000" b="1" u="sng" dirty="0"/>
          </a:p>
        </p:txBody>
      </p:sp>
      <p:grpSp>
        <p:nvGrpSpPr>
          <p:cNvPr id="6" name="Groupe 5"/>
          <p:cNvGrpSpPr/>
          <p:nvPr/>
        </p:nvGrpSpPr>
        <p:grpSpPr>
          <a:xfrm>
            <a:off x="58325" y="1268760"/>
            <a:ext cx="4392488" cy="956579"/>
            <a:chOff x="58325" y="4531154"/>
            <a:chExt cx="4392488" cy="956579"/>
          </a:xfrm>
        </p:grpSpPr>
        <p:sp>
          <p:nvSpPr>
            <p:cNvPr id="7" name="Rectangle 6"/>
            <p:cNvSpPr/>
            <p:nvPr/>
          </p:nvSpPr>
          <p:spPr>
            <a:xfrm>
              <a:off x="58325" y="4533626"/>
              <a:ext cx="43924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T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&lt;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4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S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×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N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   </a:t>
              </a:r>
              <a:endParaRPr lang="fr-FR" sz="2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endParaRPr lang="fr-FR" sz="1100" b="1" dirty="0" smtClean="0">
                <a:solidFill>
                  <a:srgbClr val="000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0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: coefficient </a:t>
              </a:r>
              <a:r>
                <a:rPr lang="fr-FR" sz="2000" i="1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statique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de frottement</a:t>
              </a:r>
              <a:endPara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82461" y="4531154"/>
              <a:ext cx="1944216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350070" y="1318734"/>
            <a:ext cx="4716016" cy="892552"/>
            <a:chOff x="4350070" y="4581128"/>
            <a:chExt cx="4716016" cy="892552"/>
          </a:xfrm>
        </p:grpSpPr>
        <p:sp>
          <p:nvSpPr>
            <p:cNvPr id="10" name="Rectangle 9"/>
            <p:cNvSpPr/>
            <p:nvPr/>
          </p:nvSpPr>
          <p:spPr>
            <a:xfrm>
              <a:off x="4350070" y="4581128"/>
              <a:ext cx="471601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T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= </a:t>
              </a:r>
              <a:r>
                <a:rPr lang="fr-FR" sz="24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4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ea typeface="Arial Unicode MS"/>
                  <a:cs typeface="Arial" pitchFamily="34" charset="0"/>
                </a:rPr>
                <a:t> × </a:t>
              </a:r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N 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 </a:t>
              </a:r>
            </a:p>
            <a:p>
              <a:pPr algn="ctr">
                <a:spcAft>
                  <a:spcPts val="0"/>
                </a:spcAft>
              </a:pPr>
              <a:endParaRPr lang="fr-FR" sz="1200" b="1" baseline="-25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baseline="-25000" dirty="0" smtClean="0">
                  <a:solidFill>
                    <a:srgbClr val="00800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f</a:t>
              </a:r>
              <a:r>
                <a:rPr lang="fr-FR" sz="2000" b="1" baseline="-25000" dirty="0" err="1" smtClean="0">
                  <a:latin typeface="Arial" pitchFamily="34" charset="0"/>
                  <a:ea typeface="Arial Unicode MS"/>
                  <a:cs typeface="Arial" pitchFamily="34" charset="0"/>
                </a:rPr>
                <a:t>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: coefficient </a:t>
              </a:r>
              <a:r>
                <a:rPr lang="fr-FR" sz="2000" i="1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dynamique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 de frottement</a:t>
              </a:r>
              <a:endPara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4128" y="4581128"/>
              <a:ext cx="1944216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7504" y="2182830"/>
            <a:ext cx="4320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Interprétation du terme         </a:t>
            </a:r>
            <a:r>
              <a:rPr kumimoji="0" lang="fr-FR" sz="3600" i="0" u="sng" strike="noStrike" cap="none" normalizeH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 </a:t>
            </a:r>
            <a:r>
              <a:rPr kumimoji="0" lang="fr-FR" sz="3600" i="0" u="sng" strike="noStrike" cap="none" normalizeH="0" baseline="0" dirty="0" smtClean="0">
                <a:ln>
                  <a:noFill/>
                </a:ln>
                <a:effectLst/>
                <a:latin typeface="Freestyle Script" pitchFamily="66" charset="0"/>
                <a:cs typeface="Arial" pitchFamily="34" charset="0"/>
              </a:rPr>
              <a:t>: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tyle Script" pitchFamily="66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2254838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S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Arial Unicode MS"/>
                <a:cs typeface="Arial" pitchFamily="34" charset="0"/>
              </a:rPr>
              <a:t>×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ea typeface="Arial Unicode MS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ea typeface="Arial Unicode MS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7478" y="2741971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 C’est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la plus grande valeur de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avant qu’il y ait mouvement</a:t>
            </a:r>
            <a:endParaRPr lang="fr-FR" dirty="0">
              <a:solidFill>
                <a:srgbClr val="002060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4102" y="2799584"/>
            <a:ext cx="316835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S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et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D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sont 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sans dimension </a:t>
            </a:r>
            <a:r>
              <a:rPr lang="fr-FR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et souvent, 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f =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S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D</a:t>
            </a:r>
            <a:endParaRPr lang="fr-FR" sz="2000" b="1" baseline="-25000" dirty="0">
              <a:solidFill>
                <a:srgbClr val="000000"/>
              </a:solidFill>
              <a:latin typeface="Helvetica"/>
              <a:ea typeface="Arial Unicode MS"/>
              <a:cs typeface="Arial Unicode M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58894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7504" y="4980920"/>
            <a:ext cx="8856984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838219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 </a:t>
            </a:r>
            <a:r>
              <a:rPr lang="fr-FR" sz="2000" b="1" u="sng" dirty="0" smtClean="0">
                <a:latin typeface="Bookman Old Style" pitchFamily="18" charset="0"/>
              </a:rPr>
              <a:t>Force de frottement fluide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17" y="4187242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A </a:t>
            </a:r>
            <a:r>
              <a:rPr lang="fr-FR" sz="2000" b="1" i="1" u="sng" dirty="0" smtClean="0"/>
              <a:t>faible vitesse</a:t>
            </a:r>
            <a:r>
              <a:rPr lang="fr-FR" sz="2000" dirty="0" smtClean="0"/>
              <a:t>, la force de frottement fluide est dite « </a:t>
            </a:r>
            <a:r>
              <a:rPr lang="fr-FR" sz="2000" b="1" dirty="0" smtClean="0"/>
              <a:t>linéaire en vitesse</a:t>
            </a:r>
            <a:r>
              <a:rPr lang="fr-FR" sz="2000" dirty="0" smtClean="0"/>
              <a:t> » et peut se mettre sous la forme :</a:t>
            </a:r>
            <a:endParaRPr lang="fr-FR" sz="2000" dirty="0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 l="6615" t="31080" r="74013" b="60520"/>
          <a:stretch>
            <a:fillRect/>
          </a:stretch>
        </p:blipFill>
        <p:spPr bwMode="auto">
          <a:xfrm>
            <a:off x="395536" y="5268952"/>
            <a:ext cx="2232248" cy="54445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771800" y="5014853"/>
            <a:ext cx="6372200" cy="4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valeur de la force de frottement fluide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771800" y="5340960"/>
            <a:ext cx="6192688" cy="8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vitesse de déplacement du système par rapport au fluide ou inversement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1520" y="6061040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coefficient de frottement fluide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N.s.m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qui dépend par exemple de la nature du fluide, du matériau constituant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système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 l="66382" t="39479" r="1016" b="34761"/>
          <a:stretch>
            <a:fillRect/>
          </a:stretch>
        </p:blipFill>
        <p:spPr bwMode="auto">
          <a:xfrm>
            <a:off x="6228184" y="3739066"/>
            <a:ext cx="2733095" cy="1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necteur droit 35"/>
          <p:cNvCxnSpPr/>
          <p:nvPr/>
        </p:nvCxnSpPr>
        <p:spPr>
          <a:xfrm flipH="1">
            <a:off x="6516214" y="4477659"/>
            <a:ext cx="1296146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7020270" y="4045611"/>
            <a:ext cx="301686" cy="461665"/>
            <a:chOff x="6804248" y="3140968"/>
            <a:chExt cx="301686" cy="461665"/>
          </a:xfrm>
        </p:grpSpPr>
        <p:sp>
          <p:nvSpPr>
            <p:cNvPr id="38" name="ZoneTexte 37"/>
            <p:cNvSpPr txBox="1"/>
            <p:nvPr/>
          </p:nvSpPr>
          <p:spPr>
            <a:xfrm>
              <a:off x="6804248" y="3140968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6881372" y="3178251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6615" t="31080" r="74013" b="60520"/>
          <a:stretch>
            <a:fillRect/>
          </a:stretch>
        </p:blipFill>
        <p:spPr bwMode="auto">
          <a:xfrm>
            <a:off x="1907704" y="404664"/>
            <a:ext cx="2232248" cy="54445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268760"/>
            <a:ext cx="372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Les Lois de Newton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1700808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1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d’inertie)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60848"/>
            <a:ext cx="17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04" y="2492896"/>
            <a:ext cx="9036496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07504" y="2564904"/>
            <a:ext cx="903649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point matériel isolé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(sur lequel n’agit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force),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IMMOBILE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376042"/>
            <a:ext cx="50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points matériels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9752" y="3736082"/>
            <a:ext cx="47670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Systèmes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ISOLES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ou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PSEUDO-ISOLES</a:t>
            </a:r>
            <a:endParaRPr lang="fr-FR" sz="20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4365104"/>
            <a:ext cx="4475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référentiels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3848" y="4711011"/>
            <a:ext cx="31130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</a:t>
            </a:r>
            <a:endParaRPr lang="fr-FR" sz="2000" dirty="0"/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3" cstate="print"/>
          <a:srcRect l="66622" t="19320" r="22983" b="73120"/>
          <a:stretch>
            <a:fillRect/>
          </a:stretch>
        </p:blipFill>
        <p:spPr bwMode="auto">
          <a:xfrm>
            <a:off x="7714644" y="3664074"/>
            <a:ext cx="1296144" cy="53024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Flèche droite 21"/>
          <p:cNvSpPr/>
          <p:nvPr/>
        </p:nvSpPr>
        <p:spPr>
          <a:xfrm>
            <a:off x="7164288" y="384537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883182" y="3664074"/>
            <a:ext cx="2160240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72178" t="47207" r="3914" b="37337"/>
          <a:stretch>
            <a:fillRect/>
          </a:stretch>
        </p:blipFill>
        <p:spPr bwMode="auto">
          <a:xfrm>
            <a:off x="4644008" y="231031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24"/>
          <p:cNvCxnSpPr/>
          <p:nvPr/>
        </p:nvCxnSpPr>
        <p:spPr>
          <a:xfrm flipH="1">
            <a:off x="4716016" y="663079"/>
            <a:ext cx="1296146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25"/>
          <p:cNvGrpSpPr/>
          <p:nvPr/>
        </p:nvGrpSpPr>
        <p:grpSpPr>
          <a:xfrm>
            <a:off x="5220072" y="735087"/>
            <a:ext cx="301686" cy="461665"/>
            <a:chOff x="5724128" y="6237312"/>
            <a:chExt cx="301686" cy="461665"/>
          </a:xfrm>
        </p:grpSpPr>
        <p:sp>
          <p:nvSpPr>
            <p:cNvPr id="27" name="ZoneTexte 26"/>
            <p:cNvSpPr txBox="1"/>
            <p:nvPr/>
          </p:nvSpPr>
          <p:spPr>
            <a:xfrm>
              <a:off x="5724128" y="6237312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5801252" y="6274595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-2738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 </a:t>
            </a:r>
            <a:r>
              <a:rPr lang="fr-FR" sz="2000" b="1" u="sng" dirty="0" smtClean="0">
                <a:latin typeface="Bookman Old Style" pitchFamily="18" charset="0"/>
              </a:rPr>
              <a:t>Force de frottement fluide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1204" y="5326916"/>
            <a:ext cx="9001000" cy="13424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79512" y="5398924"/>
            <a:ext cx="878497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négli-geable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devant 24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(pour ne pas tenir compte de la rotation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de la Terre sur elle-même).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763688" y="5398924"/>
            <a:ext cx="1476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terrestre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31745" grpId="0"/>
      <p:bldP spid="31746" grpId="0"/>
      <p:bldP spid="18" grpId="0" animBg="1"/>
      <p:bldP spid="19" grpId="0"/>
      <p:bldP spid="20" grpId="0" animBg="1"/>
      <p:bldP spid="22" grpId="0" animBg="1"/>
      <p:bldP spid="23" grpId="0" animBg="1"/>
      <p:bldP spid="29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896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Grandeurs intervenant dans les lois de la dynamique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404664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Masse et centre de masse d’un système matériel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4277" name="Picture 5" descr="Joueur De Ping-pong De Dessin Animé Illustration de Vecteur - Illustration  du enfant, caractère: 2777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980728"/>
            <a:ext cx="1800200" cy="2400267"/>
          </a:xfrm>
          <a:prstGeom prst="rect">
            <a:avLst/>
          </a:prstGeom>
          <a:noFill/>
        </p:spPr>
      </p:pic>
      <p:pic>
        <p:nvPicPr>
          <p:cNvPr id="54283" name="Picture 11" descr="Jouer aux billes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08720"/>
            <a:ext cx="3491880" cy="2258609"/>
          </a:xfrm>
          <a:prstGeom prst="rect">
            <a:avLst/>
          </a:prstGeom>
          <a:noFill/>
        </p:spPr>
      </p:pic>
      <p:pic>
        <p:nvPicPr>
          <p:cNvPr id="54285" name="Picture 13" descr="Oreiller de corps Boule de quilles et de bowling - PIXERS.FR"/>
          <p:cNvPicPr>
            <a:picLocks noChangeAspect="1" noChangeArrowheads="1"/>
          </p:cNvPicPr>
          <p:nvPr/>
        </p:nvPicPr>
        <p:blipFill>
          <a:blip r:embed="rId4" cstate="print"/>
          <a:srcRect b="6925"/>
          <a:stretch>
            <a:fillRect/>
          </a:stretch>
        </p:blipFill>
        <p:spPr bwMode="auto">
          <a:xfrm>
            <a:off x="3923928" y="1340768"/>
            <a:ext cx="2899146" cy="1800200"/>
          </a:xfrm>
          <a:prstGeom prst="rect">
            <a:avLst/>
          </a:prstGeom>
          <a:noFill/>
        </p:spPr>
      </p:pic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53804" y="3429000"/>
            <a:ext cx="885698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9552" y="3428999"/>
            <a:ext cx="845005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 physique qui mesure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capacité à résister à la mise en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27975" y="4183805"/>
            <a:ext cx="72943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kilogramme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(kg) et sa valeur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778620" y="4797152"/>
            <a:ext cx="71138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d’autant plus grande que le corps est inerte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(c'est-à-dire qu’il résiste à sa mise en mouvement).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77821" y="5468374"/>
            <a:ext cx="7473900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un système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fermé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080" y="5961474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547664" y="5975607"/>
            <a:ext cx="74168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/>
              <a:t>Pour faire référence à la notion d’inertie que la masse caractérise, on rencontre parfois le terme de « </a:t>
            </a:r>
            <a:r>
              <a:rPr lang="fr-FR" sz="2000" b="1" i="1" dirty="0"/>
              <a:t>masse inerte</a:t>
            </a:r>
            <a:r>
              <a:rPr lang="fr-FR" sz="2000" i="1" dirty="0"/>
              <a:t> » ou « </a:t>
            </a:r>
            <a:r>
              <a:rPr lang="fr-FR" sz="2000" b="1" i="1" dirty="0"/>
              <a:t>masse inertielle</a:t>
            </a:r>
            <a:r>
              <a:rPr lang="fr-FR" sz="2000" i="1" dirty="0"/>
              <a:t> ».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" grpId="0"/>
      <p:bldP spid="54286" grpId="0" animBg="1"/>
      <p:bldP spid="54287" grpId="0"/>
      <p:bldP spid="54288" grpId="0"/>
      <p:bldP spid="54289" grpId="0"/>
      <p:bldP spid="54290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-26223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1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d’inertie)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8523"/>
            <a:ext cx="17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04" y="715846"/>
            <a:ext cx="9036496" cy="7420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729979"/>
            <a:ext cx="903649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point matériel isolé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(sur lequel n’agit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force),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IMMOBILE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495152"/>
            <a:ext cx="50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points matériels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1855192"/>
            <a:ext cx="47670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Systèmes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ISOLES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ou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PSEUDO-ISOLES</a:t>
            </a:r>
            <a:endParaRPr lang="fr-FR" sz="2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78489"/>
            <a:ext cx="4475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référentiels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2724396"/>
            <a:ext cx="31130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</a:t>
            </a:r>
            <a:endParaRPr lang="fr-FR" sz="20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204" y="3238684"/>
            <a:ext cx="9001000" cy="35026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512" y="4465378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né-gligeable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8000"/>
                </a:solidFill>
                <a:cs typeface="Arial" pitchFamily="34" charset="0"/>
              </a:rPr>
              <a:t>devant 1 année</a:t>
            </a:r>
            <a:r>
              <a:rPr lang="fr-FR" sz="2400" dirty="0" smtClean="0">
                <a:cs typeface="Arial" pitchFamily="34" charset="0"/>
              </a:rPr>
              <a:t> (pour ne pas tenir compte de la révolution de la Terre autour du Soleil).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512" y="3310692"/>
            <a:ext cx="878497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négli-geable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devant 24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(pour ne pas tenir compte de la rotation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de la Terre sur elle-même).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0062" y="5591798"/>
            <a:ext cx="8964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galiléen en bonne approximation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quelle que soit la durée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 (la période de révolution du Soleil dans la Galaxie vaut ≈ 250 millions années)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 cstate="print"/>
          <a:srcRect l="66622" t="19320" r="22983" b="73120"/>
          <a:stretch>
            <a:fillRect/>
          </a:stretch>
        </p:blipFill>
        <p:spPr bwMode="auto">
          <a:xfrm>
            <a:off x="7691494" y="1798668"/>
            <a:ext cx="1296144" cy="53024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>
            <a:off x="7141138" y="1979967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860032" y="1798668"/>
            <a:ext cx="2160240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63688" y="3310692"/>
            <a:ext cx="1476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terrestre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63688" y="446282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géocentrique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763688" y="558924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héliocentrique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204" y="44624"/>
            <a:ext cx="9001000" cy="44644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 référentiel                 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60347" y="3763933"/>
            <a:ext cx="4883653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centre de masse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Système Solaire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463614" y="3371125"/>
            <a:ext cx="5699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c’est 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référentiel galiléen de base !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869239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68144" y="5013176"/>
            <a:ext cx="2888704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flipH="1">
            <a:off x="5580112" y="5805264"/>
            <a:ext cx="64807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5796136" y="5877272"/>
            <a:ext cx="516488" cy="461665"/>
            <a:chOff x="5868144" y="6165304"/>
            <a:chExt cx="516488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5868144" y="6165304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  <a:latin typeface="Bookman Old Style" pitchFamily="18" charset="0"/>
                </a:rPr>
                <a:t>v</a:t>
              </a:r>
              <a:r>
                <a:rPr lang="fr-FR" sz="2400" b="1" baseline="-25000" dirty="0" err="1" smtClean="0">
                  <a:solidFill>
                    <a:srgbClr val="FF0000"/>
                  </a:solidFill>
                  <a:latin typeface="Bookman Old Style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012160" y="623731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/>
          <p:cNvCxnSpPr/>
          <p:nvPr/>
        </p:nvCxnSpPr>
        <p:spPr>
          <a:xfrm>
            <a:off x="2699794" y="5805264"/>
            <a:ext cx="1656182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347864" y="5877272"/>
            <a:ext cx="516488" cy="461665"/>
            <a:chOff x="3347864" y="5877272"/>
            <a:chExt cx="516488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3347864" y="5877272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r>
                <a:rPr lang="fr-FR" sz="2400" b="1" baseline="-25000" dirty="0" err="1" smtClean="0">
                  <a:solidFill>
                    <a:srgbClr val="008000"/>
                  </a:solidFill>
                  <a:latin typeface="Bookman Old Style" pitchFamily="18" charset="0"/>
                </a:rPr>
                <a:t>A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3491880" y="594928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79393" y="6355620"/>
            <a:ext cx="8455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Dans le </a:t>
            </a:r>
            <a:r>
              <a:rPr lang="fr-FR" sz="2400" u="sng" dirty="0" smtClean="0">
                <a:cs typeface="Arial" pitchFamily="34" charset="0"/>
              </a:rPr>
              <a:t>référentiel terrestre</a:t>
            </a:r>
            <a:r>
              <a:rPr lang="fr-FR" sz="2400" dirty="0" smtClean="0">
                <a:cs typeface="Arial" pitchFamily="34" charset="0"/>
              </a:rPr>
              <a:t> : </a:t>
            </a:r>
            <a:r>
              <a:rPr lang="fr-FR" sz="2400" b="1" dirty="0" err="1" smtClean="0">
                <a:cs typeface="Arial" pitchFamily="34" charset="0"/>
              </a:rPr>
              <a:t>v</a:t>
            </a:r>
            <a:r>
              <a:rPr lang="fr-FR" sz="2400" b="1" baseline="-25000" dirty="0" err="1" smtClean="0">
                <a:cs typeface="Arial" pitchFamily="34" charset="0"/>
              </a:rPr>
              <a:t>A</a:t>
            </a:r>
            <a:r>
              <a:rPr lang="fr-FR" sz="2400" b="1" dirty="0" smtClean="0">
                <a:cs typeface="Arial" pitchFamily="34" charset="0"/>
              </a:rPr>
              <a:t> = 100 </a:t>
            </a:r>
            <a:r>
              <a:rPr lang="fr-FR" sz="2400" b="1" dirty="0" err="1" smtClean="0">
                <a:cs typeface="Arial" pitchFamily="34" charset="0"/>
              </a:rPr>
              <a:t>km.h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 1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et </a:t>
            </a:r>
            <a:r>
              <a:rPr lang="fr-FR" sz="2400" b="1" dirty="0" err="1" smtClean="0">
                <a:cs typeface="Arial" pitchFamily="34" charset="0"/>
              </a:rPr>
              <a:t>v</a:t>
            </a:r>
            <a:r>
              <a:rPr lang="fr-FR" sz="2400" b="1" baseline="-25000" dirty="0" err="1" smtClean="0">
                <a:cs typeface="Arial" pitchFamily="34" charset="0"/>
              </a:rPr>
              <a:t>B</a:t>
            </a:r>
            <a:r>
              <a:rPr lang="fr-FR" sz="2400" b="1" dirty="0" smtClean="0">
                <a:cs typeface="Arial" pitchFamily="34" charset="0"/>
              </a:rPr>
              <a:t> = 20 </a:t>
            </a:r>
            <a:r>
              <a:rPr lang="fr-FR" sz="2400" b="1" dirty="0" err="1" smtClean="0">
                <a:cs typeface="Arial" pitchFamily="34" charset="0"/>
              </a:rPr>
              <a:t>km.h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 1</a:t>
            </a:r>
            <a:r>
              <a:rPr lang="fr-FR" sz="2400" b="1" dirty="0" smtClean="0">
                <a:cs typeface="Arial" pitchFamily="34" charset="0"/>
              </a:rPr>
              <a:t> </a:t>
            </a:r>
            <a:endParaRPr lang="fr-FR" sz="2400" b="1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9512" y="1141435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né-gligeable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8000"/>
                </a:solidFill>
                <a:cs typeface="Arial" pitchFamily="34" charset="0"/>
              </a:rPr>
              <a:t>devant 1 année</a:t>
            </a:r>
            <a:r>
              <a:rPr lang="fr-FR" sz="2400" dirty="0" smtClean="0">
                <a:cs typeface="Arial" pitchFamily="34" charset="0"/>
              </a:rPr>
              <a:t> (pour ne pas tenir compte de la révolution de la Terre autour du Soleil).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9512" y="-13251"/>
            <a:ext cx="878497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négli-geable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devant 24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(pour ne pas tenir compte de la rotation de la Terre sur elle-même).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33212" y="2267503"/>
            <a:ext cx="8964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galiléen en bonne approximation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quelle que soit la durée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 (la période de révolution du Soleil dans la Galaxie vaut ≈ 250 millions années)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763688" y="-13251"/>
            <a:ext cx="1476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terrestre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763688" y="1138877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géocentrique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1763688" y="2265297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héliocentrique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763688" y="3356992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Copernic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4581128"/>
            <a:ext cx="436927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D’autres 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 </a:t>
            </a:r>
            <a:r>
              <a:rPr lang="fr-FR" sz="2400" dirty="0" smtClean="0">
                <a:cs typeface="Arial" pitchFamily="34" charset="0"/>
              </a:rPr>
              <a:t>?</a:t>
            </a:r>
            <a:endParaRPr lang="fr-FR" sz="2000" dirty="0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563302" y="3717790"/>
            <a:ext cx="388843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Origine du repère d’espace</a:t>
            </a:r>
            <a:r>
              <a:rPr kumimoji="0" lang="fr-FR" sz="2400" b="0" i="0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Axes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510381" y="4123372"/>
            <a:ext cx="5653907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axes orthonormés pointés vers 3 étoiles fixes.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2" grpId="0"/>
      <p:bldP spid="31" grpId="0"/>
      <p:bldP spid="10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7875" y="5229200"/>
            <a:ext cx="9001000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3041020"/>
            <a:ext cx="4644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Déterminer la norme de la réaction normale et de la réaction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tangen-tielle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92792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flipV="1">
            <a:off x="5807711" y="2548776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3772912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3844920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94"/>
          <p:cNvGrpSpPr/>
          <p:nvPr/>
        </p:nvGrpSpPr>
        <p:grpSpPr>
          <a:xfrm>
            <a:off x="5911944" y="4565000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109"/>
          <p:cNvGrpSpPr/>
          <p:nvPr/>
        </p:nvGrpSpPr>
        <p:grpSpPr>
          <a:xfrm>
            <a:off x="5004048" y="4060944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121"/>
          <p:cNvGrpSpPr/>
          <p:nvPr/>
        </p:nvGrpSpPr>
        <p:grpSpPr>
          <a:xfrm>
            <a:off x="6228184" y="2980824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810269" y="2692792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292080" y="2620784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5822327" y="2522073"/>
            <a:ext cx="549873" cy="16544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5626100" y="4018652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96075" y="4513952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109"/>
          <p:cNvGrpSpPr/>
          <p:nvPr/>
        </p:nvGrpSpPr>
        <p:grpSpPr>
          <a:xfrm>
            <a:off x="5148064" y="2476768"/>
            <a:ext cx="425116" cy="461665"/>
            <a:chOff x="3419872" y="6165304"/>
            <a:chExt cx="425116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2279319" y="5661248"/>
            <a:ext cx="5976664" cy="461665"/>
            <a:chOff x="2279319" y="5013177"/>
            <a:chExt cx="5976664" cy="46166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279319" y="5059275"/>
              <a:ext cx="5976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44" name="Groupe 14"/>
            <p:cNvGrpSpPr/>
            <p:nvPr/>
          </p:nvGrpSpPr>
          <p:grpSpPr>
            <a:xfrm>
              <a:off x="3454597" y="5013177"/>
              <a:ext cx="388248" cy="461665"/>
              <a:chOff x="3419872" y="6165304"/>
              <a:chExt cx="388248" cy="461665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e 46"/>
          <p:cNvGrpSpPr/>
          <p:nvPr/>
        </p:nvGrpSpPr>
        <p:grpSpPr>
          <a:xfrm>
            <a:off x="2327119" y="6046695"/>
            <a:ext cx="7921575" cy="461665"/>
            <a:chOff x="251520" y="5410499"/>
            <a:chExt cx="7921575" cy="461665"/>
          </a:xfrm>
        </p:grpSpPr>
        <p:sp>
          <p:nvSpPr>
            <p:cNvPr id="48" name="Text Box 1"/>
            <p:cNvSpPr txBox="1">
              <a:spLocks noChangeArrowheads="1"/>
            </p:cNvSpPr>
            <p:nvPr/>
          </p:nvSpPr>
          <p:spPr bwMode="auto">
            <a:xfrm>
              <a:off x="251520" y="5441405"/>
              <a:ext cx="7921575" cy="40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la réaction normale         du support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9" name="Groupe 19"/>
            <p:cNvGrpSpPr/>
            <p:nvPr/>
          </p:nvGrpSpPr>
          <p:grpSpPr>
            <a:xfrm>
              <a:off x="2627784" y="5410499"/>
              <a:ext cx="577402" cy="461665"/>
              <a:chOff x="3419872" y="6165304"/>
              <a:chExt cx="577402" cy="461665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e 51"/>
          <p:cNvGrpSpPr/>
          <p:nvPr/>
        </p:nvGrpSpPr>
        <p:grpSpPr>
          <a:xfrm>
            <a:off x="2338694" y="6406735"/>
            <a:ext cx="8424936" cy="461665"/>
            <a:chOff x="263095" y="5770539"/>
            <a:chExt cx="8424936" cy="461665"/>
          </a:xfrm>
        </p:grpSpPr>
        <p:sp>
          <p:nvSpPr>
            <p:cNvPr id="53" name="Rectangle 52"/>
            <p:cNvSpPr/>
            <p:nvPr/>
          </p:nvSpPr>
          <p:spPr>
            <a:xfrm>
              <a:off x="263095" y="578211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la réaction tangentielle         du support</a:t>
              </a:r>
            </a:p>
          </p:txBody>
        </p:sp>
        <p:grpSp>
          <p:nvGrpSpPr>
            <p:cNvPr id="54" name="Groupe 22"/>
            <p:cNvGrpSpPr/>
            <p:nvPr/>
          </p:nvGrpSpPr>
          <p:grpSpPr>
            <a:xfrm>
              <a:off x="3131840" y="5770539"/>
              <a:ext cx="569387" cy="461665"/>
              <a:chOff x="3419872" y="6165304"/>
              <a:chExt cx="569387" cy="461665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ectangle 56"/>
          <p:cNvSpPr/>
          <p:nvPr/>
        </p:nvSpPr>
        <p:spPr>
          <a:xfrm>
            <a:off x="44068" y="5240217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 bloc de pierre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3895193" y="5251234"/>
            <a:ext cx="462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terrestre (supposé galiléen)</a:t>
            </a:r>
            <a:endParaRPr lang="fr-FR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1204" y="25705"/>
            <a:ext cx="9001000" cy="10659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 COPERNIC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253788" y="-34727"/>
            <a:ext cx="5699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C’est 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référentiel galiléen de base !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67744" y="1152684"/>
            <a:ext cx="436927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D’autres 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 </a:t>
            </a:r>
            <a:r>
              <a:rPr lang="fr-FR" sz="2400" dirty="0" smtClean="0">
                <a:cs typeface="Arial" pitchFamily="34" charset="0"/>
              </a:rPr>
              <a:t>?</a:t>
            </a:r>
            <a:endParaRPr lang="fr-FR" sz="2000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0221" y="1623689"/>
            <a:ext cx="90010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Propriété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"/>
          <p:cNvSpPr txBox="1">
            <a:spLocks noChangeArrowheads="1"/>
          </p:cNvSpPr>
          <p:nvPr/>
        </p:nvSpPr>
        <p:spPr bwMode="auto">
          <a:xfrm>
            <a:off x="251520" y="1646839"/>
            <a:ext cx="8892480" cy="7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Tout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référentiel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et uniforme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rapport à un 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lui-même galiléen.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2680980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Applications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65" name="Text Box 1"/>
          <p:cNvSpPr txBox="1">
            <a:spLocks noChangeArrowheads="1"/>
          </p:cNvSpPr>
          <p:nvPr/>
        </p:nvSpPr>
        <p:spPr bwMode="auto">
          <a:xfrm>
            <a:off x="4260347" y="345748"/>
            <a:ext cx="4883653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centre de masse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Système Solaire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563302" y="299605"/>
            <a:ext cx="388843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Origine du repère d’espace</a:t>
            </a:r>
            <a:r>
              <a:rPr kumimoji="0" lang="fr-FR" sz="2400" b="0" i="0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Axes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1510381" y="705187"/>
            <a:ext cx="5653907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axes orthonormés pointés vers 3 étoiles fixes.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7" grpId="0"/>
      <p:bldP spid="34" grpId="0" animBg="1"/>
      <p:bldP spid="35" grpId="0" animBg="1"/>
      <p:bldP spid="57" grpId="0"/>
      <p:bldP spid="58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7875" y="2636912"/>
            <a:ext cx="9001000" cy="4104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des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44624"/>
            <a:ext cx="4644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Déterminer la norme de la réaction normale et de la réaction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tangen-tielle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5922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flipV="1">
            <a:off x="5807711" y="121906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1346042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1418050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94"/>
          <p:cNvGrpSpPr/>
          <p:nvPr/>
        </p:nvGrpSpPr>
        <p:grpSpPr>
          <a:xfrm>
            <a:off x="5911944" y="2138130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109"/>
          <p:cNvGrpSpPr/>
          <p:nvPr/>
        </p:nvGrpSpPr>
        <p:grpSpPr>
          <a:xfrm>
            <a:off x="5004048" y="1634074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e 121"/>
          <p:cNvGrpSpPr/>
          <p:nvPr/>
        </p:nvGrpSpPr>
        <p:grpSpPr>
          <a:xfrm>
            <a:off x="6228184" y="553954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810269" y="265922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292080" y="193914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5822327" y="95203"/>
            <a:ext cx="549873" cy="16544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5626100" y="1591782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96075" y="2087082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09"/>
          <p:cNvGrpSpPr/>
          <p:nvPr/>
        </p:nvGrpSpPr>
        <p:grpSpPr>
          <a:xfrm>
            <a:off x="5148064" y="49898"/>
            <a:ext cx="425116" cy="461665"/>
            <a:chOff x="3419872" y="6165304"/>
            <a:chExt cx="425116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41"/>
          <p:cNvGrpSpPr/>
          <p:nvPr/>
        </p:nvGrpSpPr>
        <p:grpSpPr>
          <a:xfrm>
            <a:off x="2279319" y="2685770"/>
            <a:ext cx="5976664" cy="461665"/>
            <a:chOff x="2279319" y="5013177"/>
            <a:chExt cx="5976664" cy="46166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279319" y="5059275"/>
              <a:ext cx="5976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5" name="Groupe 14"/>
            <p:cNvGrpSpPr/>
            <p:nvPr/>
          </p:nvGrpSpPr>
          <p:grpSpPr>
            <a:xfrm>
              <a:off x="3454597" y="5013177"/>
              <a:ext cx="388248" cy="461665"/>
              <a:chOff x="3419872" y="6165304"/>
              <a:chExt cx="388248" cy="461665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e 46"/>
          <p:cNvGrpSpPr/>
          <p:nvPr/>
        </p:nvGrpSpPr>
        <p:grpSpPr>
          <a:xfrm>
            <a:off x="2327119" y="3071217"/>
            <a:ext cx="7921575" cy="461665"/>
            <a:chOff x="251520" y="5410499"/>
            <a:chExt cx="7921575" cy="461665"/>
          </a:xfrm>
        </p:grpSpPr>
        <p:sp>
          <p:nvSpPr>
            <p:cNvPr id="48" name="Text Box 1"/>
            <p:cNvSpPr txBox="1">
              <a:spLocks noChangeArrowheads="1"/>
            </p:cNvSpPr>
            <p:nvPr/>
          </p:nvSpPr>
          <p:spPr bwMode="auto">
            <a:xfrm>
              <a:off x="251520" y="5441405"/>
              <a:ext cx="7921575" cy="40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la réaction normale         du support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e 19"/>
            <p:cNvGrpSpPr/>
            <p:nvPr/>
          </p:nvGrpSpPr>
          <p:grpSpPr>
            <a:xfrm>
              <a:off x="2627784" y="5410499"/>
              <a:ext cx="577402" cy="461665"/>
              <a:chOff x="3419872" y="6165304"/>
              <a:chExt cx="577402" cy="461665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e 51"/>
          <p:cNvGrpSpPr/>
          <p:nvPr/>
        </p:nvGrpSpPr>
        <p:grpSpPr>
          <a:xfrm>
            <a:off x="2338694" y="3431257"/>
            <a:ext cx="8424936" cy="461665"/>
            <a:chOff x="263095" y="5770539"/>
            <a:chExt cx="8424936" cy="461665"/>
          </a:xfrm>
        </p:grpSpPr>
        <p:sp>
          <p:nvSpPr>
            <p:cNvPr id="53" name="Rectangle 52"/>
            <p:cNvSpPr/>
            <p:nvPr/>
          </p:nvSpPr>
          <p:spPr>
            <a:xfrm>
              <a:off x="263095" y="578211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la réaction tangentielle         du support</a:t>
              </a:r>
            </a:p>
          </p:txBody>
        </p:sp>
        <p:grpSp>
          <p:nvGrpSpPr>
            <p:cNvPr id="41" name="Groupe 22"/>
            <p:cNvGrpSpPr/>
            <p:nvPr/>
          </p:nvGrpSpPr>
          <p:grpSpPr>
            <a:xfrm>
              <a:off x="3131840" y="5770539"/>
              <a:ext cx="569387" cy="461665"/>
              <a:chOff x="3419872" y="6165304"/>
              <a:chExt cx="569387" cy="461665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ectangle 56"/>
          <p:cNvSpPr/>
          <p:nvPr/>
        </p:nvSpPr>
        <p:spPr>
          <a:xfrm>
            <a:off x="46300" y="1930965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 bloc de pierre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51112" y="2253722"/>
            <a:ext cx="462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terrestre (supposé galiléen)</a:t>
            </a:r>
            <a:endParaRPr lang="fr-FR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37701" r="34906" b="57357"/>
          <a:stretch>
            <a:fillRect/>
          </a:stretch>
        </p:blipFill>
        <p:spPr bwMode="auto">
          <a:xfrm>
            <a:off x="4355976" y="4293096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43581" r="33016" b="50540"/>
          <a:stretch>
            <a:fillRect/>
          </a:stretch>
        </p:blipFill>
        <p:spPr bwMode="auto">
          <a:xfrm>
            <a:off x="4283968" y="4725144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 l="23931" t="43581" r="54806" b="49798"/>
          <a:stretch>
            <a:fillRect/>
          </a:stretch>
        </p:blipFill>
        <p:spPr bwMode="auto">
          <a:xfrm>
            <a:off x="755576" y="4725144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4221088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e 61"/>
          <p:cNvGrpSpPr/>
          <p:nvPr/>
        </p:nvGrpSpPr>
        <p:grpSpPr>
          <a:xfrm>
            <a:off x="179512" y="4509120"/>
            <a:ext cx="388248" cy="461665"/>
            <a:chOff x="3419872" y="6165304"/>
            <a:chExt cx="388248" cy="461665"/>
          </a:xfrm>
        </p:grpSpPr>
        <p:sp>
          <p:nvSpPr>
            <p:cNvPr id="63" name="ZoneTexte 6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3635896" y="4437112"/>
            <a:ext cx="577402" cy="461665"/>
            <a:chOff x="3419872" y="6165304"/>
            <a:chExt cx="577402" cy="461665"/>
          </a:xfrm>
        </p:grpSpPr>
        <p:sp>
          <p:nvSpPr>
            <p:cNvPr id="66" name="ZoneTexte 65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6450885" y="4437112"/>
            <a:ext cx="569387" cy="461665"/>
            <a:chOff x="3419872" y="6165304"/>
            <a:chExt cx="569387" cy="461665"/>
          </a:xfrm>
        </p:grpSpPr>
        <p:sp>
          <p:nvSpPr>
            <p:cNvPr id="69" name="ZoneTexte 68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AutoShape 3"/>
          <p:cNvSpPr>
            <a:spLocks/>
          </p:cNvSpPr>
          <p:nvPr/>
        </p:nvSpPr>
        <p:spPr bwMode="auto">
          <a:xfrm>
            <a:off x="539552" y="429309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3"/>
          <p:cNvSpPr>
            <a:spLocks/>
          </p:cNvSpPr>
          <p:nvPr/>
        </p:nvSpPr>
        <p:spPr bwMode="auto">
          <a:xfrm>
            <a:off x="4139952" y="429309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AutoShape 3"/>
          <p:cNvSpPr>
            <a:spLocks/>
          </p:cNvSpPr>
          <p:nvPr/>
        </p:nvSpPr>
        <p:spPr bwMode="auto">
          <a:xfrm>
            <a:off x="7020272" y="4293096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4" name="Groupe 73"/>
          <p:cNvGrpSpPr/>
          <p:nvPr/>
        </p:nvGrpSpPr>
        <p:grpSpPr>
          <a:xfrm>
            <a:off x="5436096" y="5221862"/>
            <a:ext cx="2908528" cy="472118"/>
            <a:chOff x="5436096" y="5517232"/>
            <a:chExt cx="2908528" cy="472118"/>
          </a:xfrm>
        </p:grpSpPr>
        <p:sp>
          <p:nvSpPr>
            <p:cNvPr id="75" name="Rectangle 4"/>
            <p:cNvSpPr>
              <a:spLocks noChangeArrowheads="1"/>
            </p:cNvSpPr>
            <p:nvPr/>
          </p:nvSpPr>
          <p:spPr bwMode="auto">
            <a:xfrm>
              <a:off x="5436096" y="5589240"/>
              <a:ext cx="2592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 +          =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76" name="Groupe 59"/>
            <p:cNvGrpSpPr/>
            <p:nvPr/>
          </p:nvGrpSpPr>
          <p:grpSpPr>
            <a:xfrm>
              <a:off x="5580112" y="5517232"/>
              <a:ext cx="388248" cy="461665"/>
              <a:chOff x="3419872" y="6165304"/>
              <a:chExt cx="388248" cy="461665"/>
            </a:xfrm>
          </p:grpSpPr>
          <p:sp>
            <p:nvSpPr>
              <p:cNvPr id="86" name="ZoneTexte 85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7" name="Connecteur droit avec flèche 86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62"/>
            <p:cNvGrpSpPr/>
            <p:nvPr/>
          </p:nvGrpSpPr>
          <p:grpSpPr>
            <a:xfrm>
              <a:off x="6300192" y="5517232"/>
              <a:ext cx="577402" cy="461665"/>
              <a:chOff x="3419872" y="6165304"/>
              <a:chExt cx="577402" cy="461665"/>
            </a:xfrm>
          </p:grpSpPr>
          <p:sp>
            <p:nvSpPr>
              <p:cNvPr id="84" name="ZoneTexte 83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e 65"/>
            <p:cNvGrpSpPr/>
            <p:nvPr/>
          </p:nvGrpSpPr>
          <p:grpSpPr>
            <a:xfrm>
              <a:off x="7092280" y="5517232"/>
              <a:ext cx="569387" cy="461665"/>
              <a:chOff x="3419872" y="6165304"/>
              <a:chExt cx="569387" cy="461665"/>
            </a:xfrm>
          </p:grpSpPr>
          <p:sp>
            <p:nvSpPr>
              <p:cNvPr id="82" name="ZoneTexte 81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e 68"/>
            <p:cNvGrpSpPr/>
            <p:nvPr/>
          </p:nvGrpSpPr>
          <p:grpSpPr>
            <a:xfrm>
              <a:off x="7956376" y="5517232"/>
              <a:ext cx="388248" cy="461665"/>
              <a:chOff x="3419872" y="6165304"/>
              <a:chExt cx="388248" cy="461665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0</a:t>
                </a:r>
                <a:endParaRPr lang="fr-FR" sz="2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1" name="Connecteur droit avec flèche 8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57640" r="5501" b="38160"/>
          <a:stretch>
            <a:fillRect/>
          </a:stretch>
        </p:blipFill>
        <p:spPr bwMode="auto">
          <a:xfrm>
            <a:off x="7272679" y="4305729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62582" r="8391" b="33218"/>
          <a:stretch>
            <a:fillRect/>
          </a:stretch>
        </p:blipFill>
        <p:spPr bwMode="auto">
          <a:xfrm>
            <a:off x="7272679" y="4737777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759624" y="5653910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11560" y="6185026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4499992" y="6169541"/>
            <a:ext cx="3087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68315"/>
            <a:ext cx="457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</a:t>
            </a:r>
            <a:endParaRPr lang="fr-FR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9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Déterminer la norme de la réaction normale et de la réaction tangentielle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79" y="2780928"/>
            <a:ext cx="9001000" cy="38884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des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807711" y="44624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12687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1340768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94"/>
          <p:cNvGrpSpPr/>
          <p:nvPr/>
        </p:nvGrpSpPr>
        <p:grpSpPr>
          <a:xfrm>
            <a:off x="5911944" y="2060848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109"/>
          <p:cNvGrpSpPr/>
          <p:nvPr/>
        </p:nvGrpSpPr>
        <p:grpSpPr>
          <a:xfrm>
            <a:off x="5004048" y="1556792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121"/>
          <p:cNvGrpSpPr/>
          <p:nvPr/>
        </p:nvGrpSpPr>
        <p:grpSpPr>
          <a:xfrm>
            <a:off x="6228184" y="476672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292080" y="116632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868144" y="44624"/>
            <a:ext cx="504056" cy="1440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 34"/>
          <p:cNvSpPr/>
          <p:nvPr/>
        </p:nvSpPr>
        <p:spPr>
          <a:xfrm>
            <a:off x="5626100" y="1514500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696075" y="2009800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109"/>
          <p:cNvGrpSpPr/>
          <p:nvPr/>
        </p:nvGrpSpPr>
        <p:grpSpPr>
          <a:xfrm>
            <a:off x="5148064" y="-27384"/>
            <a:ext cx="425116" cy="461665"/>
            <a:chOff x="3419872" y="6165304"/>
            <a:chExt cx="425116" cy="461665"/>
          </a:xfrm>
        </p:grpSpPr>
        <p:sp>
          <p:nvSpPr>
            <p:cNvPr id="38" name="ZoneTexte 37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Connecteur droit 39"/>
          <p:cNvCxnSpPr/>
          <p:nvPr/>
        </p:nvCxnSpPr>
        <p:spPr>
          <a:xfrm flipV="1">
            <a:off x="5810269" y="188640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37701" r="34906" b="57357"/>
          <a:stretch>
            <a:fillRect/>
          </a:stretch>
        </p:blipFill>
        <p:spPr bwMode="auto">
          <a:xfrm>
            <a:off x="4355976" y="3208739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43581" r="33016" b="50540"/>
          <a:stretch>
            <a:fillRect/>
          </a:stretch>
        </p:blipFill>
        <p:spPr bwMode="auto">
          <a:xfrm>
            <a:off x="4283968" y="3640787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3931" t="43581" r="54806" b="49798"/>
          <a:stretch>
            <a:fillRect/>
          </a:stretch>
        </p:blipFill>
        <p:spPr bwMode="auto">
          <a:xfrm>
            <a:off x="755576" y="3640787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3136731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e 46"/>
          <p:cNvGrpSpPr/>
          <p:nvPr/>
        </p:nvGrpSpPr>
        <p:grpSpPr>
          <a:xfrm>
            <a:off x="179512" y="3424763"/>
            <a:ext cx="388248" cy="461665"/>
            <a:chOff x="3419872" y="6165304"/>
            <a:chExt cx="388248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3635896" y="3352755"/>
            <a:ext cx="577402" cy="461665"/>
            <a:chOff x="3419872" y="6165304"/>
            <a:chExt cx="577402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6450885" y="3352755"/>
            <a:ext cx="569387" cy="461665"/>
            <a:chOff x="3419872" y="6165304"/>
            <a:chExt cx="569387" cy="461665"/>
          </a:xfrm>
        </p:grpSpPr>
        <p:sp>
          <p:nvSpPr>
            <p:cNvPr id="54" name="ZoneTexte 53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7" name="AutoShape 3"/>
          <p:cNvSpPr>
            <a:spLocks/>
          </p:cNvSpPr>
          <p:nvPr/>
        </p:nvSpPr>
        <p:spPr bwMode="auto">
          <a:xfrm>
            <a:off x="539552" y="3208739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AutoShape 3"/>
          <p:cNvSpPr>
            <a:spLocks/>
          </p:cNvSpPr>
          <p:nvPr/>
        </p:nvSpPr>
        <p:spPr bwMode="auto">
          <a:xfrm>
            <a:off x="4139952" y="3208739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AutoShape 3"/>
          <p:cNvSpPr>
            <a:spLocks/>
          </p:cNvSpPr>
          <p:nvPr/>
        </p:nvSpPr>
        <p:spPr bwMode="auto">
          <a:xfrm>
            <a:off x="7020272" y="3208739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>
            <a:off x="5436096" y="4137505"/>
            <a:ext cx="2908528" cy="472118"/>
            <a:chOff x="5436096" y="5517232"/>
            <a:chExt cx="2908528" cy="472118"/>
          </a:xfrm>
        </p:grpSpPr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5436096" y="5589240"/>
              <a:ext cx="2592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 +          =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5580112" y="5517232"/>
              <a:ext cx="388248" cy="461665"/>
              <a:chOff x="3419872" y="6165304"/>
              <a:chExt cx="388248" cy="461665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2" name="Connecteur droit avec flèche 61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62"/>
            <p:cNvGrpSpPr/>
            <p:nvPr/>
          </p:nvGrpSpPr>
          <p:grpSpPr>
            <a:xfrm>
              <a:off x="6300192" y="5517232"/>
              <a:ext cx="577402" cy="461665"/>
              <a:chOff x="3419872" y="6165304"/>
              <a:chExt cx="577402" cy="461665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5" name="Connecteur droit avec flèche 6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e 65"/>
            <p:cNvGrpSpPr/>
            <p:nvPr/>
          </p:nvGrpSpPr>
          <p:grpSpPr>
            <a:xfrm>
              <a:off x="7092280" y="5517232"/>
              <a:ext cx="569387" cy="461665"/>
              <a:chOff x="3419872" y="6165304"/>
              <a:chExt cx="569387" cy="461665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8" name="Connecteur droit avec flèche 67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68"/>
            <p:cNvGrpSpPr/>
            <p:nvPr/>
          </p:nvGrpSpPr>
          <p:grpSpPr>
            <a:xfrm>
              <a:off x="7956376" y="5517232"/>
              <a:ext cx="388248" cy="461665"/>
              <a:chOff x="3419872" y="6165304"/>
              <a:chExt cx="388248" cy="461665"/>
            </a:xfrm>
          </p:grpSpPr>
          <p:sp>
            <p:nvSpPr>
              <p:cNvPr id="70" name="ZoneTexte 69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0</a:t>
                </a:r>
                <a:endParaRPr lang="fr-FR" sz="2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57640" r="5501" b="38160"/>
          <a:stretch>
            <a:fillRect/>
          </a:stretch>
        </p:blipFill>
        <p:spPr bwMode="auto">
          <a:xfrm>
            <a:off x="7272679" y="322137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62582" r="8391" b="33218"/>
          <a:stretch>
            <a:fillRect/>
          </a:stretch>
        </p:blipFill>
        <p:spPr bwMode="auto">
          <a:xfrm>
            <a:off x="7272679" y="3653420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5759624" y="4569553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611560" y="5100669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4499992" y="5085184"/>
            <a:ext cx="3087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759624" y="5694347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395536" y="6063679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93259" y="6075254"/>
            <a:ext cx="298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114074"/>
            <a:ext cx="9001000" cy="33149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4699" t="37701" r="34906" b="57357"/>
          <a:stretch>
            <a:fillRect/>
          </a:stretch>
        </p:blipFill>
        <p:spPr bwMode="auto">
          <a:xfrm>
            <a:off x="4355976" y="476672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699" t="43581" r="33016" b="50540"/>
          <a:stretch>
            <a:fillRect/>
          </a:stretch>
        </p:blipFill>
        <p:spPr bwMode="auto">
          <a:xfrm>
            <a:off x="4283968" y="908720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931" t="43581" r="54806" b="49798"/>
          <a:stretch>
            <a:fillRect/>
          </a:stretch>
        </p:blipFill>
        <p:spPr bwMode="auto">
          <a:xfrm>
            <a:off x="755576" y="908720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404664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/>
          <p:nvPr/>
        </p:nvGrpSpPr>
        <p:grpSpPr>
          <a:xfrm>
            <a:off x="179512" y="692696"/>
            <a:ext cx="388248" cy="461665"/>
            <a:chOff x="3419872" y="6165304"/>
            <a:chExt cx="388248" cy="461665"/>
          </a:xfrm>
        </p:grpSpPr>
        <p:sp>
          <p:nvSpPr>
            <p:cNvPr id="8" name="ZoneTexte 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3635896" y="620688"/>
            <a:ext cx="577402" cy="461665"/>
            <a:chOff x="3419872" y="6165304"/>
            <a:chExt cx="577402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450885" y="620688"/>
            <a:ext cx="569387" cy="461665"/>
            <a:chOff x="3419872" y="6165304"/>
            <a:chExt cx="569387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/>
          </p:cNvSpPr>
          <p:nvPr/>
        </p:nvSpPr>
        <p:spPr bwMode="auto">
          <a:xfrm>
            <a:off x="539552" y="476672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4139952" y="476672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>
            <a:off x="7020272" y="476672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36096" y="1340768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        +          =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580112" y="1268760"/>
            <a:ext cx="388248" cy="461665"/>
            <a:chOff x="3419872" y="6165304"/>
            <a:chExt cx="388248" cy="461665"/>
          </a:xfrm>
        </p:grpSpPr>
        <p:sp>
          <p:nvSpPr>
            <p:cNvPr id="21" name="ZoneTexte 20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6300192" y="1268760"/>
            <a:ext cx="577402" cy="461665"/>
            <a:chOff x="3419872" y="6165304"/>
            <a:chExt cx="577402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092280" y="1268760"/>
            <a:ext cx="569387" cy="461665"/>
            <a:chOff x="3419872" y="6165304"/>
            <a:chExt cx="569387" cy="461665"/>
          </a:xfrm>
        </p:grpSpPr>
        <p:sp>
          <p:nvSpPr>
            <p:cNvPr id="27" name="ZoneTexte 26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956376" y="1268760"/>
            <a:ext cx="388248" cy="461665"/>
            <a:chOff x="3419872" y="6165304"/>
            <a:chExt cx="388248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Bookman Old Style" pitchFamily="18" charset="0"/>
                </a:rPr>
                <a:t>0</a:t>
              </a:r>
              <a:endParaRPr lang="fr-FR" sz="2400" b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l="84104" t="57640" r="5501" b="38160"/>
          <a:stretch>
            <a:fillRect/>
          </a:stretch>
        </p:blipFill>
        <p:spPr bwMode="auto">
          <a:xfrm>
            <a:off x="7272679" y="489305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 l="84104" t="62582" r="8391" b="33218"/>
          <a:stretch>
            <a:fillRect/>
          </a:stretch>
        </p:blipFill>
        <p:spPr bwMode="auto">
          <a:xfrm>
            <a:off x="7272679" y="921353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759624" y="1700808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11560" y="2060849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759624" y="2463279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95536" y="2852936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5656" y="3717032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35696" y="4437112"/>
            <a:ext cx="13709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dirty="0" smtClean="0">
                <a:cs typeface="Arial" pitchFamily="34" charset="0"/>
              </a:rPr>
              <a:t>1</a:t>
            </a:r>
            <a:r>
              <a:rPr lang="fr-FR" sz="2800" baseline="30000" dirty="0" smtClean="0">
                <a:cs typeface="Arial" pitchFamily="34" charset="0"/>
              </a:rPr>
              <a:t>ère</a:t>
            </a:r>
            <a:r>
              <a:rPr lang="fr-FR" sz="2800" dirty="0" smtClean="0">
                <a:cs typeface="Arial" pitchFamily="34" charset="0"/>
              </a:rPr>
              <a:t> LDN</a:t>
            </a:r>
            <a:endParaRPr lang="fr-FR" sz="24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 l="82214" t="48719" r="7391" b="44561"/>
          <a:stretch>
            <a:fillRect/>
          </a:stretch>
        </p:blipFill>
        <p:spPr bwMode="auto">
          <a:xfrm>
            <a:off x="35496" y="4725144"/>
            <a:ext cx="1403648" cy="5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3707904" y="4581128"/>
            <a:ext cx="39604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cs typeface="Arial" pitchFamily="34" charset="0"/>
              </a:rPr>
              <a:t>Mouvements </a:t>
            </a:r>
            <a:r>
              <a:rPr lang="fr-FR" sz="2400" b="1" u="sng" dirty="0" smtClean="0">
                <a:cs typeface="Arial" pitchFamily="34" charset="0"/>
              </a:rPr>
              <a:t>non rectilignes uniformes</a:t>
            </a:r>
            <a:r>
              <a:rPr lang="fr-FR" sz="2400" dirty="0" smtClean="0">
                <a:cs typeface="Arial" pitchFamily="34" charset="0"/>
              </a:rPr>
              <a:t> et </a:t>
            </a:r>
            <a:r>
              <a:rPr lang="fr-FR" sz="2400" b="1" u="sng" dirty="0" smtClean="0">
                <a:cs typeface="Arial" pitchFamily="34" charset="0"/>
              </a:rPr>
              <a:t>ni immobiles</a:t>
            </a:r>
            <a:endParaRPr lang="fr-FR" sz="2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79851" t="20160" r="11407" b="72280"/>
          <a:stretch>
            <a:fillRect/>
          </a:stretch>
        </p:blipFill>
        <p:spPr bwMode="auto">
          <a:xfrm>
            <a:off x="7740352" y="4797152"/>
            <a:ext cx="1036115" cy="5040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475656" y="5661248"/>
            <a:ext cx="6552728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/>
              <a:t>Modification du mouvement qui dépend </a:t>
            </a:r>
            <a:r>
              <a:rPr lang="fr-FR" sz="2400" dirty="0" smtClean="0"/>
              <a:t>de l’inertie du système, c'est-à-dire </a:t>
            </a:r>
            <a:r>
              <a:rPr lang="fr-FR" sz="2400" b="1" u="sng" dirty="0" smtClean="0"/>
              <a:t>de sa masse</a:t>
            </a:r>
            <a:endParaRPr lang="fr-FR" sz="2400" b="1" u="sng" dirty="0"/>
          </a:p>
        </p:txBody>
      </p:sp>
      <p:sp>
        <p:nvSpPr>
          <p:cNvPr id="48" name="Flèche droite 47"/>
          <p:cNvSpPr/>
          <p:nvPr/>
        </p:nvSpPr>
        <p:spPr>
          <a:xfrm>
            <a:off x="1547664" y="4869160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Virage 48"/>
          <p:cNvSpPr/>
          <p:nvPr/>
        </p:nvSpPr>
        <p:spPr>
          <a:xfrm flipV="1">
            <a:off x="539552" y="5301208"/>
            <a:ext cx="864096" cy="936104"/>
          </a:xfrm>
          <a:prstGeom prst="bentArrow">
            <a:avLst>
              <a:gd name="adj1" fmla="val 11257"/>
              <a:gd name="adj2" fmla="val 16755"/>
              <a:gd name="adj3" fmla="val 25000"/>
              <a:gd name="adj4" fmla="val 36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3259" y="2864511"/>
            <a:ext cx="298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0"/>
            <a:ext cx="9001000" cy="170336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335215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127302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991398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59624" y="-27384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8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8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8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59624" y="735087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8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8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8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221" y="3140968"/>
            <a:ext cx="900100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général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8920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9512" y="3140968"/>
            <a:ext cx="633670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RESULTANTE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(= somme)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forces extérieures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subies par un point matériel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DERIVEE par rapport au temps de son vecteur QUANTITE DE MOUVEMENT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3864" t="40319" r="17786" b="37841"/>
          <a:stretch>
            <a:fillRect/>
          </a:stretch>
        </p:blipFill>
        <p:spPr bwMode="auto">
          <a:xfrm>
            <a:off x="6444208" y="3284984"/>
            <a:ext cx="2376264" cy="102971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26088" y="2492896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96336" y="44371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4208" y="26369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316416" y="2852936"/>
            <a:ext cx="288032" cy="5040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804248" y="2996952"/>
            <a:ext cx="503289" cy="5266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8100392" y="429309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71800" y="4941168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504" y="5445224"/>
            <a:ext cx="9001000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5877272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5877272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074" grpId="0"/>
      <p:bldP spid="13" grpId="0"/>
      <p:bldP spid="14" grpId="0"/>
      <p:bldP spid="15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-24826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221" y="1340768"/>
            <a:ext cx="900100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général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633670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RESULTANTE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(= somme)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forces extérieures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subies par un point matériel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DERIVEE par rapport au temps de son vecteur QUANTITE DE MOUVEMENT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3864" t="40319" r="17786" b="37841"/>
          <a:stretch>
            <a:fillRect/>
          </a:stretch>
        </p:blipFill>
        <p:spPr bwMode="auto">
          <a:xfrm>
            <a:off x="6444208" y="1535190"/>
            <a:ext cx="2376264" cy="102971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26088" y="692696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96336" y="26369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44208" y="8367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8316416" y="1052736"/>
            <a:ext cx="288032" cy="5040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04248" y="1196752"/>
            <a:ext cx="503289" cy="5266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100392" y="249289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1800" y="3400797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504" y="3904853"/>
            <a:ext cx="9001000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4336901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4336901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49502" t="60283" r="47663" b="33837"/>
          <a:stretch>
            <a:fillRect/>
          </a:stretch>
        </p:blipFill>
        <p:spPr bwMode="auto">
          <a:xfrm>
            <a:off x="3779912" y="5345013"/>
            <a:ext cx="264029" cy="3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l="62204" t="60283" r="4721" b="34775"/>
          <a:stretch>
            <a:fillRect/>
          </a:stretch>
        </p:blipFill>
        <p:spPr bwMode="auto">
          <a:xfrm>
            <a:off x="5020047" y="5345013"/>
            <a:ext cx="3080345" cy="2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"/>
          <p:cNvSpPr>
            <a:spLocks/>
          </p:cNvSpPr>
          <p:nvPr/>
        </p:nvSpPr>
        <p:spPr bwMode="auto">
          <a:xfrm rot="16200000">
            <a:off x="3851920" y="4840957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 rot="16200000">
            <a:off x="5004048" y="4840957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58589" t="41999" r="14479" b="43721"/>
          <a:stretch>
            <a:fillRect/>
          </a:stretch>
        </p:blipFill>
        <p:spPr bwMode="auto">
          <a:xfrm>
            <a:off x="6228184" y="4135967"/>
            <a:ext cx="2699792" cy="8052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32240" y="3472805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948264" y="3832845"/>
            <a:ext cx="287265" cy="4546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380312" y="3400797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7668344" y="3760837"/>
            <a:ext cx="359273" cy="6706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028384" y="3400797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8388424" y="3760837"/>
            <a:ext cx="360040" cy="5760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777061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4355976" y="5921077"/>
            <a:ext cx="414094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Autre unité de la force : le </a:t>
            </a:r>
            <a:r>
              <a:rPr lang="fr-FR" sz="2000" b="1" dirty="0" err="1" smtClean="0"/>
              <a:t>kg.m.s</a:t>
            </a:r>
            <a:r>
              <a:rPr lang="fr-FR" sz="2000" b="1" baseline="30000" dirty="0" smtClean="0"/>
              <a:t> –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6" grpId="0"/>
      <p:bldP spid="29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0" y="3729844"/>
            <a:ext cx="7668344" cy="3104406"/>
            <a:chOff x="0" y="3729844"/>
            <a:chExt cx="7668344" cy="3104406"/>
          </a:xfrm>
        </p:grpSpPr>
        <p:sp>
          <p:nvSpPr>
            <p:cNvPr id="45" name="Rectangle 44"/>
            <p:cNvSpPr/>
            <p:nvPr/>
          </p:nvSpPr>
          <p:spPr>
            <a:xfrm>
              <a:off x="0" y="6376219"/>
              <a:ext cx="76683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# Champ de pesanteur uniforme      de norme </a:t>
              </a:r>
              <a:r>
                <a:rPr lang="fr-FR" sz="2200" b="1" i="1" dirty="0" smtClean="0">
                  <a:solidFill>
                    <a:srgbClr val="008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9,8 </a:t>
              </a:r>
              <a:r>
                <a:rPr lang="fr-FR" sz="2200" b="1" i="1" dirty="0" err="1" smtClean="0">
                  <a:solidFill>
                    <a:srgbClr val="008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m.s</a:t>
              </a:r>
              <a:r>
                <a:rPr lang="fr-FR" sz="2200" b="1" i="1" baseline="30000" dirty="0" smtClean="0">
                  <a:solidFill>
                    <a:srgbClr val="008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– 2</a:t>
              </a:r>
              <a:r>
                <a:rPr lang="fr-FR" sz="2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  <a:r>
                <a:rPr lang="fr-FR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200" i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      </a:t>
              </a:r>
              <a:endParaRPr lang="fr-FR" sz="22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0" y="3729844"/>
              <a:ext cx="6156176" cy="3104406"/>
              <a:chOff x="0" y="3729844"/>
              <a:chExt cx="6156176" cy="3104406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0" y="3729844"/>
                <a:ext cx="6156176" cy="2685351"/>
                <a:chOff x="0" y="3729844"/>
                <a:chExt cx="6156176" cy="2685351"/>
              </a:xfrm>
            </p:grpSpPr>
            <p:sp>
              <p:nvSpPr>
                <p:cNvPr id="5136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729844"/>
                  <a:ext cx="6156176" cy="2685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just" fontAlgn="base">
                    <a:spcBef>
                      <a:spcPct val="0"/>
                    </a:spcBef>
                    <a:spcAft>
                      <a:spcPts val="50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200" dirty="0" smtClean="0">
                      <a:latin typeface="Times New Roman" pitchFamily="18" charset="0"/>
                      <a:cs typeface="Times New Roman" pitchFamily="18" charset="0"/>
                      <a:sym typeface="Wingdings"/>
                    </a:rPr>
                    <a:t></a:t>
                  </a:r>
                  <a:r>
                    <a:rPr lang="fr-FR" sz="22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200" b="1" i="1" u="sng" dirty="0" smtClean="0">
                      <a:latin typeface="Times New Roman" pitchFamily="18" charset="0"/>
                      <a:cs typeface="Times New Roman" pitchFamily="18" charset="0"/>
                    </a:rPr>
                    <a:t>Application 3</a:t>
                  </a:r>
                  <a:r>
                    <a:rPr lang="fr-FR" sz="2200" dirty="0" smtClean="0">
                      <a:latin typeface="Times New Roman" pitchFamily="18" charset="0"/>
                      <a:cs typeface="Times New Roman" pitchFamily="18" charset="0"/>
                    </a:rPr>
                    <a:t> : </a:t>
                  </a:r>
                  <a:r>
                    <a:rPr kumimoji="0" lang="fr-FR" sz="2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Bille de masse </a:t>
                  </a:r>
                  <a:r>
                    <a:rPr kumimoji="0" lang="fr-FR" sz="2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m = 25,0 g</a:t>
                  </a:r>
                  <a:r>
                    <a:rPr kumimoji="0" lang="fr-FR" sz="2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, en </a:t>
                  </a:r>
                  <a:r>
                    <a:rPr kumimoji="0" lang="fr-FR" sz="2200" b="1" i="1" u="sng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CHUTE LIBRE</a:t>
                  </a:r>
                  <a:r>
                    <a:rPr kumimoji="0" lang="fr-FR" sz="2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, assimilable à un point matériel </a:t>
                  </a:r>
                  <a:r>
                    <a:rPr kumimoji="0" lang="fr-FR" sz="2200" b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M</a:t>
                  </a:r>
                  <a:r>
                    <a:rPr kumimoji="0" lang="fr-FR" sz="2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 dans le repère cartésien</a:t>
                  </a:r>
                  <a:r>
                    <a:rPr kumimoji="0" lang="fr-FR" sz="2200" b="0" i="1" u="none" strike="noStrike" cap="none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                  , 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l’axe </a:t>
                  </a:r>
                  <a:r>
                    <a:rPr lang="fr-FR" sz="2200" b="1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(</a:t>
                  </a:r>
                  <a:r>
                    <a:rPr lang="fr-FR" sz="2200" b="1" i="1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Oy</a:t>
                  </a:r>
                  <a:r>
                    <a:rPr lang="fr-FR" sz="2200" b="1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) </a:t>
                  </a:r>
                  <a:r>
                    <a:rPr lang="fr-FR" sz="2200" i="1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maté-rialisant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 le sol et l’axe </a:t>
                  </a:r>
                  <a:r>
                    <a:rPr lang="fr-FR" sz="2200" b="1" i="1" dirty="0" smtClean="0"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(Oz) 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la verticalité du lieu. </a:t>
                  </a:r>
                  <a:endParaRPr lang="fr-FR" sz="2200" i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just" fontAlgn="base">
                    <a:spcBef>
                      <a:spcPct val="0"/>
                    </a:spcBef>
                    <a:spcAft>
                      <a:spcPts val="50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# </a:t>
                  </a:r>
                  <a:r>
                    <a:rPr lang="fr-FR" sz="2200" b="1" u="sng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A t = 0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, </a:t>
                  </a:r>
                  <a:r>
                    <a:rPr lang="fr-FR" sz="22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M</a:t>
                  </a:r>
                  <a:r>
                    <a:rPr lang="fr-FR" sz="2200" b="1" baseline="-30000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0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 situé à l’altitude </a:t>
                  </a:r>
                  <a:r>
                    <a:rPr lang="fr-FR" sz="22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H = 10,0 m 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du sol ;</a:t>
                  </a:r>
                  <a:endParaRPr lang="fr-FR" sz="2200" i="1" dirty="0" smtClean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  <a:p>
                  <a:pPr lvl="0" algn="just" fontAlgn="base">
                    <a:spcBef>
                      <a:spcPct val="0"/>
                    </a:spcBef>
                    <a:spcAft>
                      <a:spcPts val="50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# </a:t>
                  </a:r>
                  <a:r>
                    <a:rPr lang="fr-FR" sz="22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M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 est lâché sans vitesse initiale ;</a:t>
                  </a:r>
                </a:p>
                <a:p>
                  <a:pPr lvl="0" algn="just" fontAlgn="base">
                    <a:spcBef>
                      <a:spcPct val="0"/>
                    </a:spcBef>
                    <a:spcAft>
                      <a:spcPts val="50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situé à l’altitude </a:t>
                  </a:r>
                  <a:r>
                    <a:rPr lang="fr-FR" sz="22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H = 10,0 m </a:t>
                  </a:r>
                  <a:r>
                    <a:rPr lang="fr-FR" sz="2200" i="1" dirty="0" smtClean="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Times New Roman" pitchFamily="18" charset="0"/>
                    </a:rPr>
                    <a:t>du sol ;</a:t>
                  </a:r>
                  <a:endParaRPr lang="fr-FR" sz="2200" i="1" dirty="0" smtClean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9929" t="33600" r="17786" b="58840"/>
                <a:stretch>
                  <a:fillRect/>
                </a:stretch>
              </p:blipFill>
              <p:spPr bwMode="auto">
                <a:xfrm>
                  <a:off x="2843808" y="4437112"/>
                  <a:ext cx="1224136" cy="423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e 37"/>
              <p:cNvGrpSpPr/>
              <p:nvPr/>
            </p:nvGrpSpPr>
            <p:grpSpPr>
              <a:xfrm>
                <a:off x="3743485" y="6372585"/>
                <a:ext cx="362600" cy="461665"/>
                <a:chOff x="10800269" y="6069546"/>
                <a:chExt cx="362600" cy="461665"/>
              </a:xfrm>
            </p:grpSpPr>
            <p:sp>
              <p:nvSpPr>
                <p:cNvPr id="39" name="ZoneTexte 38"/>
                <p:cNvSpPr txBox="1"/>
                <p:nvPr/>
              </p:nvSpPr>
              <p:spPr>
                <a:xfrm>
                  <a:off x="10800269" y="606954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g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10924267" y="6162930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2771800" y="-27384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76672"/>
            <a:ext cx="9001000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908720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908720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9502" t="60283" r="47663" b="33837"/>
          <a:stretch>
            <a:fillRect/>
          </a:stretch>
        </p:blipFill>
        <p:spPr bwMode="auto">
          <a:xfrm>
            <a:off x="3779912" y="1916832"/>
            <a:ext cx="264029" cy="3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62204" t="60283" r="4721" b="34775"/>
          <a:stretch>
            <a:fillRect/>
          </a:stretch>
        </p:blipFill>
        <p:spPr bwMode="auto">
          <a:xfrm>
            <a:off x="5020047" y="1916832"/>
            <a:ext cx="3080345" cy="2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 rot="16200000">
            <a:off x="3851920" y="141277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 rot="16200000">
            <a:off x="5004048" y="141277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8589" t="41999" r="14479" b="43721"/>
          <a:stretch>
            <a:fillRect/>
          </a:stretch>
        </p:blipFill>
        <p:spPr bwMode="auto">
          <a:xfrm>
            <a:off x="6228184" y="707786"/>
            <a:ext cx="2699792" cy="8052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32240" y="4462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948264" y="404664"/>
            <a:ext cx="287265" cy="4546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80312" y="-2738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7668344" y="332656"/>
            <a:ext cx="359273" cy="6706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28384" y="-27384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388424" y="332656"/>
            <a:ext cx="360040" cy="5760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247279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4355976" y="2391295"/>
            <a:ext cx="414094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Autre unité de la force : le </a:t>
            </a:r>
            <a:r>
              <a:rPr lang="fr-FR" sz="2000" b="1" dirty="0" err="1" smtClean="0"/>
              <a:t>kg.m.s</a:t>
            </a:r>
            <a:r>
              <a:rPr lang="fr-FR" sz="2000" b="1" baseline="30000" dirty="0" smtClean="0"/>
              <a:t> –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</a:t>
            </a:r>
            <a:endParaRPr lang="fr-FR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2872773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Applications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9450" t="33600" r="6446" b="59680"/>
          <a:stretch>
            <a:fillRect/>
          </a:stretch>
        </p:blipFill>
        <p:spPr bwMode="auto">
          <a:xfrm>
            <a:off x="0" y="3304821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6919" b="18521"/>
          <a:stretch>
            <a:fillRect/>
          </a:stretch>
        </p:blipFill>
        <p:spPr bwMode="auto">
          <a:xfrm>
            <a:off x="5544108" y="3789040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-2340768" y="1688033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8241848" y="4293096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8313856" y="4365104"/>
            <a:ext cx="362600" cy="461665"/>
            <a:chOff x="8388424" y="6093296"/>
            <a:chExt cx="362600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33600" r="6446" b="59680"/>
          <a:stretch>
            <a:fillRect/>
          </a:stretch>
        </p:blipFill>
        <p:spPr bwMode="auto">
          <a:xfrm>
            <a:off x="0" y="-27384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79" y="3405850"/>
            <a:ext cx="9001000" cy="34521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3429001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bille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66372" y="3417426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279318" y="3777465"/>
            <a:ext cx="6864681" cy="461665"/>
            <a:chOff x="2279318" y="3777465"/>
            <a:chExt cx="6864681" cy="46166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279318" y="3823563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 uniquement (car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CHUTE LIBRE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203848" y="3777465"/>
              <a:ext cx="388248" cy="461665"/>
              <a:chOff x="3419872" y="6165304"/>
              <a:chExt cx="388248" cy="461665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23528" y="4471842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6065" t="32440" r="68078" b="60206"/>
          <a:stretch>
            <a:fillRect/>
          </a:stretch>
        </p:blipFill>
        <p:spPr bwMode="auto">
          <a:xfrm>
            <a:off x="827584" y="483188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6668" t="32440" r="37133" b="60348"/>
          <a:stretch>
            <a:fillRect/>
          </a:stretch>
        </p:blipFill>
        <p:spPr bwMode="auto">
          <a:xfrm>
            <a:off x="2699792" y="4831882"/>
            <a:ext cx="2736304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65545" t="32440" r="16369" b="60491"/>
          <a:stretch>
            <a:fillRect/>
          </a:stretch>
        </p:blipFill>
        <p:spPr bwMode="auto">
          <a:xfrm>
            <a:off x="5724128" y="4824539"/>
            <a:ext cx="1888976" cy="4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05750" y="5213072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5994143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27984" y="5994143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6653" y="6385318"/>
            <a:ext cx="500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 = 0) = 0 = – g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+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339752" y="5850127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16200000" flipH="1">
            <a:off x="3167844" y="5094043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6919" b="18521"/>
          <a:stretch>
            <a:fillRect/>
          </a:stretch>
        </p:blipFill>
        <p:spPr bwMode="auto">
          <a:xfrm>
            <a:off x="5579604" y="398123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40"/>
          <p:cNvCxnSpPr/>
          <p:nvPr/>
        </p:nvCxnSpPr>
        <p:spPr>
          <a:xfrm>
            <a:off x="8241848" y="908720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8313856" y="980728"/>
            <a:ext cx="362600" cy="461665"/>
            <a:chOff x="8388424" y="6093296"/>
            <a:chExt cx="362600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0" y="2979031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# Champ de pesanteur uniforme      de norme </a:t>
            </a:r>
            <a:r>
              <a:rPr lang="fr-FR" sz="2200" b="1" i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9,8 </a:t>
            </a:r>
            <a:r>
              <a:rPr lang="fr-FR" sz="2200" b="1" i="1" dirty="0" err="1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m.s</a:t>
            </a:r>
            <a:r>
              <a:rPr lang="fr-FR" sz="2200" b="1" i="1" baseline="30000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2</a:t>
            </a:r>
            <a:r>
              <a:rPr lang="fr-FR" sz="2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  <a:endParaRPr lang="fr-FR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0" y="332656"/>
            <a:ext cx="6156176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Bille de masse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 = 25,0 g</a:t>
            </a:r>
            <a:r>
              <a:rPr kumimoji="0" lang="fr-FR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en </a:t>
            </a:r>
            <a:r>
              <a:rPr kumimoji="0" lang="fr-FR" sz="2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CHUTE LIBRE</a:t>
            </a:r>
            <a:r>
              <a:rPr kumimoji="0" lang="fr-FR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assimilable à un point matériel </a:t>
            </a: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kumimoji="0" lang="fr-FR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dans le repère cartésien</a:t>
            </a:r>
            <a:r>
              <a:rPr kumimoji="0" lang="fr-FR" sz="2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, 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l’axe </a:t>
            </a:r>
            <a:r>
              <a:rPr lang="fr-FR" sz="22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fr-FR" sz="22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fr-FR" sz="22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fr-FR" sz="2200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maté-rialisant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le sol et l’axe </a:t>
            </a:r>
            <a:r>
              <a:rPr lang="fr-FR" sz="2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(Oz) 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 verticalité du lieu. </a:t>
            </a:r>
            <a:endParaRPr lang="fr-FR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# </a:t>
            </a:r>
            <a:r>
              <a:rPr lang="fr-FR" sz="22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t = 0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200" b="1" baseline="-30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situé à l’altitude </a:t>
            </a:r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10,0 m 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 sol ;</a:t>
            </a:r>
            <a:endParaRPr lang="fr-FR" sz="22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# </a:t>
            </a:r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est lâché sans vitesse initiale ;</a:t>
            </a:r>
          </a:p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situé à l’altitude </a:t>
            </a:r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10,0 m </a:t>
            </a:r>
            <a:r>
              <a:rPr lang="fr-FR" sz="22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 sol ;</a:t>
            </a:r>
            <a:endParaRPr lang="fr-FR" sz="22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744301" y="297539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  <a:latin typeface="Bookman Old Style" pitchFamily="18" charset="0"/>
              </a:rPr>
              <a:t>g</a:t>
            </a:r>
            <a:endParaRPr lang="fr-FR" sz="24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 l="69929" t="33600" r="17786" b="58840"/>
          <a:stretch>
            <a:fillRect/>
          </a:stretch>
        </p:blipFill>
        <p:spPr bwMode="auto">
          <a:xfrm>
            <a:off x="2821774" y="1041719"/>
            <a:ext cx="1224136" cy="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Connecteur droit avec flèche 48"/>
          <p:cNvCxnSpPr/>
          <p:nvPr/>
        </p:nvCxnSpPr>
        <p:spPr>
          <a:xfrm>
            <a:off x="3845449" y="3070576"/>
            <a:ext cx="216024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553" grpId="0"/>
      <p:bldP spid="23555" grpId="0"/>
      <p:bldP spid="23556" grpId="0"/>
      <p:bldP spid="26" grpId="0"/>
      <p:bldP spid="27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53804" y="44625"/>
            <a:ext cx="885698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39552" y="44624"/>
            <a:ext cx="845005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 physique qui mesure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capacité à résister à la mise en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27975" y="799430"/>
            <a:ext cx="72943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kilogramme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(kg) et sa valeur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78620" y="1412777"/>
            <a:ext cx="74739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Elle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grande que le corps est inerte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(c'est-à-dire qu’il résiste à sa mise en mouvement).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77821" y="2083999"/>
            <a:ext cx="7473900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Elle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un système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fermé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9847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510381" y="652534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76049" y="535006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9168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87824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211960" y="342900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46685" y="3993489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684754" y="3921481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635896" y="311781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256490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940152" y="285293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732240" y="383789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516216" y="48691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012160" y="50131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547478" y="508518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547664" y="573325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944987" y="5027309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411760" y="44371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806525" y="400506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275856" y="364502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707904" y="342900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067944" y="328498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499992" y="3250259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980898" y="326183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375663" y="3443133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833419" y="374274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277042" y="412593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685940" y="4618411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092280" y="522920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596336" y="5891405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1942429" y="5405383"/>
            <a:ext cx="5184576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014437" y="5422074"/>
            <a:ext cx="50405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CENTRE DE MASSE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système matériel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barycentre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des masses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(point imaginaire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si-tué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la position moyenne de la masse).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1187624" y="2636912"/>
            <a:ext cx="6859929" cy="4002912"/>
          </a:xfrm>
          <a:custGeom>
            <a:avLst/>
            <a:gdLst>
              <a:gd name="connsiteX0" fmla="*/ 354957 w 6859929"/>
              <a:gd name="connsiteY0" fmla="*/ 4002912 h 4002912"/>
              <a:gd name="connsiteX1" fmla="*/ 30866 w 6859929"/>
              <a:gd name="connsiteY1" fmla="*/ 2822294 h 4002912"/>
              <a:gd name="connsiteX2" fmla="*/ 540152 w 6859929"/>
              <a:gd name="connsiteY2" fmla="*/ 1468056 h 4002912"/>
              <a:gd name="connsiteX3" fmla="*/ 1836516 w 6859929"/>
              <a:gd name="connsiteY3" fmla="*/ 680977 h 4002912"/>
              <a:gd name="connsiteX4" fmla="*/ 3051858 w 6859929"/>
              <a:gd name="connsiteY4" fmla="*/ 900896 h 4002912"/>
              <a:gd name="connsiteX5" fmla="*/ 3109732 w 6859929"/>
              <a:gd name="connsiteY5" fmla="*/ 1502780 h 4002912"/>
              <a:gd name="connsiteX6" fmla="*/ 2542572 w 6859929"/>
              <a:gd name="connsiteY6" fmla="*/ 1421757 h 4002912"/>
              <a:gd name="connsiteX7" fmla="*/ 2484699 w 6859929"/>
              <a:gd name="connsiteY7" fmla="*/ 588380 h 4002912"/>
              <a:gd name="connsiteX8" fmla="*/ 3341225 w 6859929"/>
              <a:gd name="connsiteY8" fmla="*/ 44370 h 4002912"/>
              <a:gd name="connsiteX9" fmla="*/ 4799635 w 6859929"/>
              <a:gd name="connsiteY9" fmla="*/ 322162 h 4002912"/>
              <a:gd name="connsiteX10" fmla="*/ 5609863 w 6859929"/>
              <a:gd name="connsiteY10" fmla="*/ 1294436 h 4002912"/>
              <a:gd name="connsiteX11" fmla="*/ 5389944 w 6859929"/>
              <a:gd name="connsiteY11" fmla="*/ 2359307 h 4002912"/>
              <a:gd name="connsiteX12" fmla="*/ 4845934 w 6859929"/>
              <a:gd name="connsiteY12" fmla="*/ 2521352 h 4002912"/>
              <a:gd name="connsiteX13" fmla="*/ 5100577 w 6859929"/>
              <a:gd name="connsiteY13" fmla="*/ 2359307 h 4002912"/>
              <a:gd name="connsiteX14" fmla="*/ 6408516 w 6859929"/>
              <a:gd name="connsiteY14" fmla="*/ 2544501 h 4002912"/>
              <a:gd name="connsiteX15" fmla="*/ 6859929 w 6859929"/>
              <a:gd name="connsiteY15" fmla="*/ 3447327 h 400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9929" h="4002912">
                <a:moveTo>
                  <a:pt x="354957" y="4002912"/>
                </a:moveTo>
                <a:cubicBezTo>
                  <a:pt x="177478" y="3623841"/>
                  <a:pt x="0" y="3244770"/>
                  <a:pt x="30866" y="2822294"/>
                </a:cubicBezTo>
                <a:cubicBezTo>
                  <a:pt x="61732" y="2399818"/>
                  <a:pt x="239210" y="1824942"/>
                  <a:pt x="540152" y="1468056"/>
                </a:cubicBezTo>
                <a:cubicBezTo>
                  <a:pt x="841094" y="1111170"/>
                  <a:pt x="1417898" y="775504"/>
                  <a:pt x="1836516" y="680977"/>
                </a:cubicBezTo>
                <a:cubicBezTo>
                  <a:pt x="2255134" y="586450"/>
                  <a:pt x="2839655" y="763929"/>
                  <a:pt x="3051858" y="900896"/>
                </a:cubicBezTo>
                <a:cubicBezTo>
                  <a:pt x="3264061" y="1037863"/>
                  <a:pt x="3194613" y="1415970"/>
                  <a:pt x="3109732" y="1502780"/>
                </a:cubicBezTo>
                <a:cubicBezTo>
                  <a:pt x="3024851" y="1589590"/>
                  <a:pt x="2646744" y="1574157"/>
                  <a:pt x="2542572" y="1421757"/>
                </a:cubicBezTo>
                <a:cubicBezTo>
                  <a:pt x="2438400" y="1269357"/>
                  <a:pt x="2351590" y="817945"/>
                  <a:pt x="2484699" y="588380"/>
                </a:cubicBezTo>
                <a:cubicBezTo>
                  <a:pt x="2617808" y="358816"/>
                  <a:pt x="2955402" y="88740"/>
                  <a:pt x="3341225" y="44370"/>
                </a:cubicBezTo>
                <a:cubicBezTo>
                  <a:pt x="3727048" y="0"/>
                  <a:pt x="4421529" y="113818"/>
                  <a:pt x="4799635" y="322162"/>
                </a:cubicBezTo>
                <a:cubicBezTo>
                  <a:pt x="5177741" y="530506"/>
                  <a:pt x="5511478" y="954912"/>
                  <a:pt x="5609863" y="1294436"/>
                </a:cubicBezTo>
                <a:cubicBezTo>
                  <a:pt x="5708248" y="1633960"/>
                  <a:pt x="5517265" y="2154821"/>
                  <a:pt x="5389944" y="2359307"/>
                </a:cubicBezTo>
                <a:cubicBezTo>
                  <a:pt x="5262623" y="2563793"/>
                  <a:pt x="4894162" y="2521352"/>
                  <a:pt x="4845934" y="2521352"/>
                </a:cubicBezTo>
                <a:cubicBezTo>
                  <a:pt x="4797706" y="2521352"/>
                  <a:pt x="4840147" y="2355449"/>
                  <a:pt x="5100577" y="2359307"/>
                </a:cubicBezTo>
                <a:cubicBezTo>
                  <a:pt x="5361007" y="2363165"/>
                  <a:pt x="6115291" y="2363164"/>
                  <a:pt x="6408516" y="2544501"/>
                </a:cubicBezTo>
                <a:cubicBezTo>
                  <a:pt x="6701741" y="2725838"/>
                  <a:pt x="6780835" y="3086582"/>
                  <a:pt x="6859929" y="3447327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597306" y="3312289"/>
            <a:ext cx="6065135" cy="2694972"/>
          </a:xfrm>
          <a:custGeom>
            <a:avLst/>
            <a:gdLst>
              <a:gd name="connsiteX0" fmla="*/ 0 w 6065135"/>
              <a:gd name="connsiteY0" fmla="*/ 2486627 h 2694972"/>
              <a:gd name="connsiteX1" fmla="*/ 416689 w 6065135"/>
              <a:gd name="connsiteY1" fmla="*/ 1815296 h 2694972"/>
              <a:gd name="connsiteX2" fmla="*/ 891251 w 6065135"/>
              <a:gd name="connsiteY2" fmla="*/ 1201838 h 2694972"/>
              <a:gd name="connsiteX3" fmla="*/ 1296365 w 6065135"/>
              <a:gd name="connsiteY3" fmla="*/ 785149 h 2694972"/>
              <a:gd name="connsiteX4" fmla="*/ 1782502 w 6065135"/>
              <a:gd name="connsiteY4" fmla="*/ 414759 h 2694972"/>
              <a:gd name="connsiteX5" fmla="*/ 2164466 w 6065135"/>
              <a:gd name="connsiteY5" fmla="*/ 229564 h 2694972"/>
              <a:gd name="connsiteX6" fmla="*/ 2546431 w 6065135"/>
              <a:gd name="connsiteY6" fmla="*/ 55944 h 2694972"/>
              <a:gd name="connsiteX7" fmla="*/ 2986269 w 6065135"/>
              <a:gd name="connsiteY7" fmla="*/ 9645 h 2694972"/>
              <a:gd name="connsiteX8" fmla="*/ 3437681 w 6065135"/>
              <a:gd name="connsiteY8" fmla="*/ 32795 h 2694972"/>
              <a:gd name="connsiteX9" fmla="*/ 3865945 w 6065135"/>
              <a:gd name="connsiteY9" fmla="*/ 206415 h 2694972"/>
              <a:gd name="connsiteX10" fmla="*/ 4340507 w 6065135"/>
              <a:gd name="connsiteY10" fmla="*/ 507357 h 2694972"/>
              <a:gd name="connsiteX11" fmla="*/ 4780345 w 6065135"/>
              <a:gd name="connsiteY11" fmla="*/ 889321 h 2694972"/>
              <a:gd name="connsiteX12" fmla="*/ 5197033 w 6065135"/>
              <a:gd name="connsiteY12" fmla="*/ 1410182 h 2694972"/>
              <a:gd name="connsiteX13" fmla="*/ 5613722 w 6065135"/>
              <a:gd name="connsiteY13" fmla="*/ 2023640 h 2694972"/>
              <a:gd name="connsiteX14" fmla="*/ 6065135 w 6065135"/>
              <a:gd name="connsiteY14" fmla="*/ 2694972 h 26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5135" h="2694972">
                <a:moveTo>
                  <a:pt x="0" y="2486627"/>
                </a:moveTo>
                <a:cubicBezTo>
                  <a:pt x="134073" y="2258027"/>
                  <a:pt x="268147" y="2029427"/>
                  <a:pt x="416689" y="1815296"/>
                </a:cubicBezTo>
                <a:cubicBezTo>
                  <a:pt x="565231" y="1601165"/>
                  <a:pt x="744638" y="1373529"/>
                  <a:pt x="891251" y="1201838"/>
                </a:cubicBezTo>
                <a:cubicBezTo>
                  <a:pt x="1037864" y="1030147"/>
                  <a:pt x="1147823" y="916329"/>
                  <a:pt x="1296365" y="785149"/>
                </a:cubicBezTo>
                <a:cubicBezTo>
                  <a:pt x="1444907" y="653969"/>
                  <a:pt x="1637819" y="507357"/>
                  <a:pt x="1782502" y="414759"/>
                </a:cubicBezTo>
                <a:cubicBezTo>
                  <a:pt x="1927186" y="322162"/>
                  <a:pt x="2037145" y="289366"/>
                  <a:pt x="2164466" y="229564"/>
                </a:cubicBezTo>
                <a:cubicBezTo>
                  <a:pt x="2291787" y="169762"/>
                  <a:pt x="2409464" y="92597"/>
                  <a:pt x="2546431" y="55944"/>
                </a:cubicBezTo>
                <a:cubicBezTo>
                  <a:pt x="2683398" y="19291"/>
                  <a:pt x="2837727" y="13503"/>
                  <a:pt x="2986269" y="9645"/>
                </a:cubicBezTo>
                <a:cubicBezTo>
                  <a:pt x="3134811" y="5787"/>
                  <a:pt x="3291068" y="0"/>
                  <a:pt x="3437681" y="32795"/>
                </a:cubicBezTo>
                <a:cubicBezTo>
                  <a:pt x="3584294" y="65590"/>
                  <a:pt x="3715474" y="127321"/>
                  <a:pt x="3865945" y="206415"/>
                </a:cubicBezTo>
                <a:cubicBezTo>
                  <a:pt x="4016416" y="285509"/>
                  <a:pt x="4188107" y="393539"/>
                  <a:pt x="4340507" y="507357"/>
                </a:cubicBezTo>
                <a:cubicBezTo>
                  <a:pt x="4492907" y="621175"/>
                  <a:pt x="4637591" y="738850"/>
                  <a:pt x="4780345" y="889321"/>
                </a:cubicBezTo>
                <a:cubicBezTo>
                  <a:pt x="4923099" y="1039792"/>
                  <a:pt x="5058137" y="1221129"/>
                  <a:pt x="5197033" y="1410182"/>
                </a:cubicBezTo>
                <a:cubicBezTo>
                  <a:pt x="5335929" y="1599235"/>
                  <a:pt x="5613722" y="2023640"/>
                  <a:pt x="5613722" y="2023640"/>
                </a:cubicBezTo>
                <a:lnTo>
                  <a:pt x="6065135" y="2694972"/>
                </a:ln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372200" y="49874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033" grpId="0"/>
      <p:bldP spid="39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79" y="404664"/>
            <a:ext cx="9001000" cy="63367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</a:p>
          <a:p>
            <a:endParaRPr lang="fr-FR" sz="3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33600" r="6446" b="59680"/>
          <a:stretch>
            <a:fillRect/>
          </a:stretch>
        </p:blipFill>
        <p:spPr bwMode="auto">
          <a:xfrm>
            <a:off x="0" y="-27384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61897" t="41159" r="6919" b="18521"/>
          <a:stretch>
            <a:fillRect/>
          </a:stretch>
        </p:blipFill>
        <p:spPr bwMode="auto">
          <a:xfrm>
            <a:off x="5579604" y="404664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404664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bille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58629" y="753687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6879" y="1147043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uniquement (car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CHUTE 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103632" y="1084350"/>
            <a:ext cx="388248" cy="461665"/>
            <a:chOff x="3419872" y="6165304"/>
            <a:chExt cx="388248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79512" y="2000652"/>
            <a:ext cx="49685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16065" t="32440" r="68078" b="60206"/>
          <a:stretch>
            <a:fillRect/>
          </a:stretch>
        </p:blipFill>
        <p:spPr bwMode="auto">
          <a:xfrm>
            <a:off x="3779912" y="2288684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36668" t="32440" r="37133" b="60348"/>
          <a:stretch>
            <a:fillRect/>
          </a:stretch>
        </p:blipFill>
        <p:spPr bwMode="auto">
          <a:xfrm>
            <a:off x="323528" y="2623016"/>
            <a:ext cx="2736304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65545" t="32440" r="16369" b="60491"/>
          <a:stretch>
            <a:fillRect/>
          </a:stretch>
        </p:blipFill>
        <p:spPr bwMode="auto">
          <a:xfrm>
            <a:off x="3347864" y="2648724"/>
            <a:ext cx="1888976" cy="4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49549" y="3107917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8028384" y="1196752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1"/>
          <p:cNvGrpSpPr/>
          <p:nvPr/>
        </p:nvGrpSpPr>
        <p:grpSpPr>
          <a:xfrm>
            <a:off x="8100392" y="1268760"/>
            <a:ext cx="362600" cy="461665"/>
            <a:chOff x="8388424" y="6093296"/>
            <a:chExt cx="362600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916133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27984" y="3916133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339752" y="3772117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16200000" flipH="1">
            <a:off x="3167844" y="3016033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4853827"/>
            <a:ext cx="2627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27984" y="4853827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z = – g.t²/2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339752" y="4709811"/>
            <a:ext cx="1872208" cy="90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vers le bas 33"/>
          <p:cNvSpPr/>
          <p:nvPr/>
        </p:nvSpPr>
        <p:spPr>
          <a:xfrm rot="16200000" flipH="1">
            <a:off x="3275856" y="3989731"/>
            <a:ext cx="14401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27984" y="5661248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g.t² / 2 + H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9512" y="6325519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6137" y="6268131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3968" y="4309224"/>
            <a:ext cx="5075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 = 0) = 0 = – g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+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/>
          </a:p>
        </p:txBody>
      </p:sp>
      <p:sp>
        <p:nvSpPr>
          <p:cNvPr id="37" name="Rectangle 36"/>
          <p:cNvSpPr/>
          <p:nvPr/>
        </p:nvSpPr>
        <p:spPr>
          <a:xfrm>
            <a:off x="4143657" y="5229200"/>
            <a:ext cx="519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z(t = 0)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0²/2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 animBg="1"/>
      <p:bldP spid="35" grpId="0"/>
      <p:bldP spid="60418" grpId="0"/>
      <p:bldP spid="38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44624"/>
            <a:ext cx="9001000" cy="4536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20584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984" y="820584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3608" y="820584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39752" y="676568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 rot="16200000" flipH="1">
            <a:off x="3167844" y="-79516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754512"/>
            <a:ext cx="2627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27984" y="1754512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z = – g.t²/2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7163" y="2126950"/>
            <a:ext cx="449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z(t = 0) = H = – g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0²/2 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39752" y="1610496"/>
            <a:ext cx="1872208" cy="90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6200000" flipH="1">
            <a:off x="3275856" y="890416"/>
            <a:ext cx="14401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27984" y="2439192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g.t² / 2 + H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9512" y="2910324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4103" y="2874970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67351" y="25940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61897" t="56279" r="24401" b="23561"/>
          <a:stretch>
            <a:fillRect/>
          </a:stretch>
        </p:blipFill>
        <p:spPr bwMode="auto">
          <a:xfrm>
            <a:off x="323528" y="3331284"/>
            <a:ext cx="1392155" cy="115212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56227" t="56800" r="24873" b="23040"/>
          <a:stretch>
            <a:fillRect/>
          </a:stretch>
        </p:blipFill>
        <p:spPr bwMode="auto">
          <a:xfrm>
            <a:off x="2771800" y="333128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07704" y="3691324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48064" y="3691324"/>
            <a:ext cx="172819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 = 1,4 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2362" t="27400" r="2194" b="65880"/>
          <a:stretch>
            <a:fillRect/>
          </a:stretch>
        </p:blipFill>
        <p:spPr bwMode="auto">
          <a:xfrm>
            <a:off x="0" y="4725144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779" y="5556189"/>
            <a:ext cx="9001000" cy="1196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5567764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566124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279318" y="5939379"/>
            <a:ext cx="6864681" cy="461665"/>
            <a:chOff x="2279318" y="6044438"/>
            <a:chExt cx="6864681" cy="461665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279318" y="6090536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3391664" y="6044438"/>
              <a:ext cx="388248" cy="461665"/>
              <a:chOff x="3419872" y="6165304"/>
              <a:chExt cx="388248" cy="461665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e 40"/>
          <p:cNvGrpSpPr/>
          <p:nvPr/>
        </p:nvGrpSpPr>
        <p:grpSpPr>
          <a:xfrm>
            <a:off x="2292681" y="6291276"/>
            <a:ext cx="6864681" cy="473592"/>
            <a:chOff x="2292681" y="6396335"/>
            <a:chExt cx="6864681" cy="473592"/>
          </a:xfrm>
        </p:grpSpPr>
        <p:sp>
          <p:nvSpPr>
            <p:cNvPr id="35" name="Rectangle 34"/>
            <p:cNvSpPr/>
            <p:nvPr/>
          </p:nvSpPr>
          <p:spPr>
            <a:xfrm>
              <a:off x="6349050" y="6459795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=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2292681" y="6396335"/>
              <a:ext cx="6864681" cy="473592"/>
              <a:chOff x="2292681" y="6396335"/>
              <a:chExt cx="6864681" cy="473592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2292681" y="6469817"/>
                <a:ext cx="68646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- La force de frottement de l’air</a:t>
                </a:r>
                <a:r>
                  <a:rPr kumimoji="0" lang="fr-FR" sz="2000" b="0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: </a:t>
                </a: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6012160" y="6396335"/>
                <a:ext cx="311182" cy="461665"/>
                <a:chOff x="3419872" y="6165304"/>
                <a:chExt cx="311182" cy="461665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3419872" y="6165304"/>
                  <a:ext cx="3016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f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34" name="Connecteur droit avec flèche 33"/>
                <p:cNvCxnSpPr/>
                <p:nvPr/>
              </p:nvCxnSpPr>
              <p:spPr>
                <a:xfrm>
                  <a:off x="3515030" y="6214162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e 35"/>
              <p:cNvGrpSpPr/>
              <p:nvPr/>
            </p:nvGrpSpPr>
            <p:grpSpPr>
              <a:xfrm>
                <a:off x="6660232" y="6396335"/>
                <a:ext cx="1192955" cy="461665"/>
                <a:chOff x="3419872" y="6165304"/>
                <a:chExt cx="1192955" cy="461665"/>
              </a:xfrm>
            </p:grpSpPr>
            <p:sp>
              <p:nvSpPr>
                <p:cNvPr id="37" name="ZoneTexte 36"/>
                <p:cNvSpPr txBox="1"/>
                <p:nvPr/>
              </p:nvSpPr>
              <p:spPr>
                <a:xfrm>
                  <a:off x="3419872" y="6165304"/>
                  <a:ext cx="11929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– h </a:t>
                  </a:r>
                  <a:r>
                    <a:rPr lang="fr-FR" sz="2400" b="1" dirty="0" smtClean="0">
                      <a:solidFill>
                        <a:srgbClr val="008000"/>
                      </a:solidFill>
                      <a:latin typeface="Arial"/>
                      <a:cs typeface="Arial"/>
                    </a:rPr>
                    <a:t>× v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4355976" y="6237312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" name="Rectangle 41"/>
          <p:cNvSpPr/>
          <p:nvPr/>
        </p:nvSpPr>
        <p:spPr>
          <a:xfrm>
            <a:off x="4283968" y="1200186"/>
            <a:ext cx="5075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 = 0) = 0 = – g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+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0" y="510057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Comme précédemment avec une </a:t>
            </a:r>
            <a:r>
              <a:rPr lang="fr-FR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boule de papier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 animBg="1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496" y="2780928"/>
            <a:ext cx="9001000" cy="40324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208269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44624"/>
            <a:ext cx="900100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83768" y="57875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6137" y="332656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61897" t="56279" r="24401" b="23561"/>
          <a:stretch>
            <a:fillRect/>
          </a:stretch>
        </p:blipFill>
        <p:spPr bwMode="auto">
          <a:xfrm>
            <a:off x="323528" y="476672"/>
            <a:ext cx="1392155" cy="115212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56227" t="56800" r="24873" b="23040"/>
          <a:stretch>
            <a:fillRect/>
          </a:stretch>
        </p:blipFill>
        <p:spPr bwMode="auto">
          <a:xfrm>
            <a:off x="2771800" y="476672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07704" y="836712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48064" y="836712"/>
            <a:ext cx="172819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 = 1,4 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l="2362" t="27400" r="2194" b="65880"/>
          <a:stretch>
            <a:fillRect/>
          </a:stretch>
        </p:blipFill>
        <p:spPr bwMode="auto">
          <a:xfrm>
            <a:off x="0" y="1916832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2787796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2776221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123728" y="3205509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236074" y="3159411"/>
            <a:ext cx="388248" cy="461665"/>
            <a:chOff x="3419872" y="6165304"/>
            <a:chExt cx="388248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137091" y="3584790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frottement de l’air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8" name="Groupe 31"/>
          <p:cNvGrpSpPr/>
          <p:nvPr/>
        </p:nvGrpSpPr>
        <p:grpSpPr>
          <a:xfrm>
            <a:off x="5856570" y="3523235"/>
            <a:ext cx="311182" cy="461665"/>
            <a:chOff x="3419872" y="6165304"/>
            <a:chExt cx="31118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193460" y="317004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fr-FR" b="1" dirty="0">
              <a:solidFill>
                <a:srgbClr val="008000"/>
              </a:solidFill>
            </a:endParaRPr>
          </a:p>
        </p:txBody>
      </p:sp>
      <p:grpSp>
        <p:nvGrpSpPr>
          <p:cNvPr id="19" name="Groupe 35"/>
          <p:cNvGrpSpPr/>
          <p:nvPr/>
        </p:nvGrpSpPr>
        <p:grpSpPr>
          <a:xfrm>
            <a:off x="6504642" y="3523235"/>
            <a:ext cx="1192955" cy="461665"/>
            <a:chOff x="3419872" y="6165304"/>
            <a:chExt cx="1192955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– h </a:t>
              </a:r>
              <a:r>
                <a:rPr lang="fr-FR" sz="24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× 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4355976" y="623731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Connecteur droit 38"/>
          <p:cNvCxnSpPr/>
          <p:nvPr/>
        </p:nvCxnSpPr>
        <p:spPr>
          <a:xfrm>
            <a:off x="7812360" y="3856341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94"/>
          <p:cNvGrpSpPr/>
          <p:nvPr/>
        </p:nvGrpSpPr>
        <p:grpSpPr>
          <a:xfrm>
            <a:off x="7884368" y="4000357"/>
            <a:ext cx="369012" cy="461665"/>
            <a:chOff x="3419872" y="6165304"/>
            <a:chExt cx="369012" cy="461665"/>
          </a:xfrm>
        </p:grpSpPr>
        <p:sp>
          <p:nvSpPr>
            <p:cNvPr id="41" name="ZoneTexte 40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150" y="4253664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 l="3307" t="52919" r="75198" b="40361"/>
          <a:stretch>
            <a:fillRect/>
          </a:stretch>
        </p:blipFill>
        <p:spPr bwMode="auto">
          <a:xfrm>
            <a:off x="179512" y="4648429"/>
            <a:ext cx="2298846" cy="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 l="28999" t="54599" r="30838" b="39521"/>
          <a:stretch>
            <a:fillRect/>
          </a:stretch>
        </p:blipFill>
        <p:spPr bwMode="auto">
          <a:xfrm>
            <a:off x="3203848" y="4709743"/>
            <a:ext cx="4295214" cy="3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/>
          <a:srcRect l="70525" t="52919" r="2541" b="37841"/>
          <a:stretch>
            <a:fillRect/>
          </a:stretch>
        </p:blipFill>
        <p:spPr bwMode="auto">
          <a:xfrm>
            <a:off x="3275856" y="5150808"/>
            <a:ext cx="29850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574268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 cstate="print"/>
          <a:srcRect l="5670" t="52079" r="69910" b="37921"/>
          <a:stretch>
            <a:fillRect/>
          </a:stretch>
        </p:blipFill>
        <p:spPr bwMode="auto">
          <a:xfrm>
            <a:off x="179512" y="6077895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 cstate="print"/>
          <a:srcRect l="35513" t="52079" r="38846" b="37921"/>
          <a:stretch>
            <a:fillRect/>
          </a:stretch>
        </p:blipFill>
        <p:spPr bwMode="auto">
          <a:xfrm>
            <a:off x="3779912" y="6077895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252706" y="6187186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0" y="2301601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Comme précédemment avec une </a:t>
            </a:r>
            <a:r>
              <a:rPr lang="fr-FR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boule de papier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496" y="404664"/>
            <a:ext cx="9001000" cy="6453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Constante de temps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caractéristique du mouvement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47406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2362" t="27400" r="2194" b="65880"/>
          <a:stretch>
            <a:fillRect/>
          </a:stretch>
        </p:blipFill>
        <p:spPr bwMode="auto">
          <a:xfrm>
            <a:off x="0" y="-27384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426933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41535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123728" y="844646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236074" y="798548"/>
            <a:ext cx="388248" cy="461665"/>
            <a:chOff x="3419872" y="6165304"/>
            <a:chExt cx="388248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137091" y="1223927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frottement de l’air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4" name="Groupe 31"/>
          <p:cNvGrpSpPr/>
          <p:nvPr/>
        </p:nvGrpSpPr>
        <p:grpSpPr>
          <a:xfrm>
            <a:off x="5856570" y="1162372"/>
            <a:ext cx="311182" cy="461665"/>
            <a:chOff x="3419872" y="6165304"/>
            <a:chExt cx="31118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193460" y="122583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fr-FR" b="1" dirty="0">
              <a:solidFill>
                <a:srgbClr val="008000"/>
              </a:solidFill>
            </a:endParaRPr>
          </a:p>
        </p:txBody>
      </p:sp>
      <p:grpSp>
        <p:nvGrpSpPr>
          <p:cNvPr id="5" name="Groupe 35"/>
          <p:cNvGrpSpPr/>
          <p:nvPr/>
        </p:nvGrpSpPr>
        <p:grpSpPr>
          <a:xfrm>
            <a:off x="6504642" y="1162372"/>
            <a:ext cx="1192955" cy="461665"/>
            <a:chOff x="3419872" y="6165304"/>
            <a:chExt cx="1192955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– h </a:t>
              </a:r>
              <a:r>
                <a:rPr lang="fr-FR" sz="24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× 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4355976" y="623731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Connecteur droit 38"/>
          <p:cNvCxnSpPr/>
          <p:nvPr/>
        </p:nvCxnSpPr>
        <p:spPr>
          <a:xfrm>
            <a:off x="7812360" y="1495478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94"/>
          <p:cNvGrpSpPr/>
          <p:nvPr/>
        </p:nvGrpSpPr>
        <p:grpSpPr>
          <a:xfrm>
            <a:off x="7884368" y="1639494"/>
            <a:ext cx="369012" cy="461665"/>
            <a:chOff x="3419872" y="6165304"/>
            <a:chExt cx="369012" cy="461665"/>
          </a:xfrm>
        </p:grpSpPr>
        <p:sp>
          <p:nvSpPr>
            <p:cNvPr id="41" name="ZoneTexte 40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150" y="1892801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l="3307" t="52919" r="75198" b="40361"/>
          <a:stretch>
            <a:fillRect/>
          </a:stretch>
        </p:blipFill>
        <p:spPr bwMode="auto">
          <a:xfrm>
            <a:off x="179512" y="2287566"/>
            <a:ext cx="2298846" cy="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/>
          <a:srcRect l="28999" t="54599" r="30838" b="39521"/>
          <a:stretch>
            <a:fillRect/>
          </a:stretch>
        </p:blipFill>
        <p:spPr bwMode="auto">
          <a:xfrm>
            <a:off x="3203848" y="2348880"/>
            <a:ext cx="4295214" cy="3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/>
          <a:srcRect l="70525" t="52919" r="2541" b="37841"/>
          <a:stretch>
            <a:fillRect/>
          </a:stretch>
        </p:blipFill>
        <p:spPr bwMode="auto">
          <a:xfrm>
            <a:off x="3275856" y="2789945"/>
            <a:ext cx="29850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3381819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 l="5670" t="52079" r="69910" b="37921"/>
          <a:stretch>
            <a:fillRect/>
          </a:stretch>
        </p:blipFill>
        <p:spPr bwMode="auto">
          <a:xfrm>
            <a:off x="179512" y="3717032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 l="35513" t="52079" r="38846" b="37921"/>
          <a:stretch>
            <a:fillRect/>
          </a:stretch>
        </p:blipFill>
        <p:spPr bwMode="auto">
          <a:xfrm>
            <a:off x="3779912" y="3717032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275856" y="386104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/>
          <a:srcRect l="63667" t="52079" r="8860" b="37921"/>
          <a:stretch>
            <a:fillRect/>
          </a:stretch>
        </p:blipFill>
        <p:spPr bwMode="auto">
          <a:xfrm>
            <a:off x="3779912" y="4509120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3347864" y="458112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158657" y="4293096"/>
            <a:ext cx="1877839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477824" y="5882388"/>
            <a:ext cx="18722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67744" y="566636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50" name="Rectangle 49"/>
          <p:cNvSpPr/>
          <p:nvPr/>
        </p:nvSpPr>
        <p:spPr>
          <a:xfrm>
            <a:off x="2267744" y="624242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2195736" y="617042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629952" y="5738372"/>
            <a:ext cx="115212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358144" y="6170420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17900" y="6288728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286136" y="5810380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H="1" flipV="1">
            <a:off x="2710072" y="5882388"/>
            <a:ext cx="576064" cy="1440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2638064" y="6386444"/>
            <a:ext cx="72008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1341920" y="6242428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4716016" y="5805264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permanent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 au bout d’environ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2466" grpId="0" animBg="1"/>
      <p:bldP spid="44" grpId="0"/>
      <p:bldP spid="46" grpId="0"/>
      <p:bldP spid="50" grpId="0"/>
      <p:bldP spid="55" grpId="0" animBg="1"/>
      <p:bldP spid="56" grpId="0"/>
      <p:bldP spid="57" grpId="0"/>
      <p:bldP spid="58" grpId="0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7"/>
            <a:ext cx="9001000" cy="6705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Constante de temps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caractéristique du mouvement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5670" t="52079" r="69910" b="37921"/>
          <a:stretch>
            <a:fillRect/>
          </a:stretch>
        </p:blipFill>
        <p:spPr bwMode="auto">
          <a:xfrm>
            <a:off x="2627784" y="44624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5513" t="52079" r="38846" b="37921"/>
          <a:stretch>
            <a:fillRect/>
          </a:stretch>
        </p:blipFill>
        <p:spPr bwMode="auto">
          <a:xfrm>
            <a:off x="6012160" y="44624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80112" y="18864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3667" t="52079" r="8860" b="37921"/>
          <a:stretch>
            <a:fillRect/>
          </a:stretch>
        </p:blipFill>
        <p:spPr bwMode="auto">
          <a:xfrm>
            <a:off x="3779912" y="836712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47864" y="90872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58657" y="736438"/>
            <a:ext cx="1877839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79512" y="2257386"/>
            <a:ext cx="18722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204136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979712" y="261742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907704" y="254541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1640" y="2113370"/>
            <a:ext cx="115212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59832" y="2545418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9868" y="2663726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87824" y="2185378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2411760" y="2257386"/>
            <a:ext cx="576064" cy="1440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339752" y="2761442"/>
            <a:ext cx="72008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043608" y="261742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4355976" y="2257386"/>
            <a:ext cx="338437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permanent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 au bout d’environ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3847800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particulière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4423864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5011503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générale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5344" y="361764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067944" y="41358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995936" y="406382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399181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121451" y="37757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6109876" y="423610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6156176" y="420784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44208" y="3991816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3142" y="5034653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501150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084168" y="479547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6176768" y="53136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6104760" y="524166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32240" y="50115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020272" y="5011503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645194" y="463198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970509" y="441596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>
            <a:off x="7958934" y="487627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8005234" y="4848009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93266" y="4631985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603119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 = 0)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5133" y="603119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3004681" y="60532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3364721" y="582306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3457321" y="63412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3385313" y="626925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43343" y="603909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4194779" y="6039093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819701" y="56595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5145016" y="544355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57" name="Rectangle 56"/>
          <p:cNvSpPr/>
          <p:nvPr/>
        </p:nvSpPr>
        <p:spPr>
          <a:xfrm>
            <a:off x="5133441" y="590386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5179741" y="5875599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67773" y="5659575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2120" y="6037420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–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6228184" y="582139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6320784" y="633958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6248776" y="626757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32240" y="603742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020272" y="603742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7835510" y="601961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8093707" y="601961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8411574" y="5803591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504174" y="632178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8432166" y="624977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835510" y="5875599"/>
            <a:ext cx="115212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>
            <a:off x="7440745" y="617776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  <p:bldP spid="24" grpId="0"/>
      <p:bldP spid="25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21508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1" grpId="0" animBg="1"/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Expressions finales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la vitesse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490805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particulière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1066869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1786949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générale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5344" y="26064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067944" y="77883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995936" y="70682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63482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121451" y="41879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6109876" y="87911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6156176" y="850845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44208" y="634821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3142" y="1810099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178694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084168" y="157092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6176768" y="208911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6104760" y="201710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32240" y="178694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020272" y="1786949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645194" y="14074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970509" y="119140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>
            <a:off x="7958934" y="165172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8005234" y="1623455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93266" y="1407431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278092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 = 0) = 0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5133" y="279506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3004681" y="28029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3364721" y="258694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3457321" y="310512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3385313" y="303312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43343" y="280296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4194779" y="2802964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819701" y="242344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5145016" y="22074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57" name="Rectangle 56"/>
          <p:cNvSpPr/>
          <p:nvPr/>
        </p:nvSpPr>
        <p:spPr>
          <a:xfrm>
            <a:off x="5133441" y="26677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5179741" y="263947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67773" y="242344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2120" y="2801291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–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6228184" y="258526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6320784" y="310345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6248776" y="303144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32240" y="280129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020272" y="280129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7835510" y="278348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8093707" y="278348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8411574" y="256746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504174" y="308565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8432166" y="3013643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835510" y="2639470"/>
            <a:ext cx="115212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>
            <a:off x="7440745" y="294163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11560" y="400506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24514" y="37658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75" name="Rectangle 74"/>
          <p:cNvSpPr/>
          <p:nvPr/>
        </p:nvSpPr>
        <p:spPr>
          <a:xfrm>
            <a:off x="1617114" y="428407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1545106" y="421207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123728" y="400506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78" name="Parenthèses 77"/>
          <p:cNvSpPr/>
          <p:nvPr/>
        </p:nvSpPr>
        <p:spPr>
          <a:xfrm>
            <a:off x="2627784" y="3789040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2771800" y="400506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dirty="0"/>
          </a:p>
        </p:txBody>
      </p:sp>
      <p:sp>
        <p:nvSpPr>
          <p:cNvPr id="80" name="Rectangle 79"/>
          <p:cNvSpPr/>
          <p:nvPr/>
        </p:nvSpPr>
        <p:spPr>
          <a:xfrm>
            <a:off x="3275856" y="400506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e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3635896" y="36450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3961211" y="342900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83" name="Rectangle 82"/>
          <p:cNvSpPr/>
          <p:nvPr/>
        </p:nvSpPr>
        <p:spPr>
          <a:xfrm>
            <a:off x="3949636" y="388931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3995936" y="386104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283968" y="364502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419872" y="498212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332826" y="47429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88" name="Rectangle 87"/>
          <p:cNvSpPr/>
          <p:nvPr/>
        </p:nvSpPr>
        <p:spPr>
          <a:xfrm>
            <a:off x="4425426" y="526113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4353418" y="518913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932040" y="498212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91" name="Parenthèses 90"/>
          <p:cNvSpPr/>
          <p:nvPr/>
        </p:nvSpPr>
        <p:spPr>
          <a:xfrm>
            <a:off x="5436096" y="4766099"/>
            <a:ext cx="216024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5378908" y="498212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fr-FR" sz="2000" dirty="0"/>
          </a:p>
        </p:txBody>
      </p:sp>
      <p:sp>
        <p:nvSpPr>
          <p:cNvPr id="93" name="Rectangle 92"/>
          <p:cNvSpPr/>
          <p:nvPr/>
        </p:nvSpPr>
        <p:spPr>
          <a:xfrm>
            <a:off x="5882964" y="4982123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e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6315012" y="46220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6640327" y="440605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96" name="Rectangle 95"/>
          <p:cNvSpPr/>
          <p:nvPr/>
        </p:nvSpPr>
        <p:spPr>
          <a:xfrm>
            <a:off x="6628752" y="486637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97" name="Connecteur droit 96"/>
          <p:cNvCxnSpPr/>
          <p:nvPr/>
        </p:nvCxnSpPr>
        <p:spPr>
          <a:xfrm>
            <a:off x="6675052" y="4838107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963084" y="4622083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11560" y="4952743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v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 =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528" y="6021288"/>
            <a:ext cx="1456606" cy="4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(v)  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56362" y="6365290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101" name="Rectangle 100"/>
          <p:cNvSpPr/>
          <p:nvPr/>
        </p:nvSpPr>
        <p:spPr>
          <a:xfrm>
            <a:off x="1714830" y="580270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02" name="Rectangle 101"/>
          <p:cNvSpPr/>
          <p:nvPr/>
        </p:nvSpPr>
        <p:spPr>
          <a:xfrm>
            <a:off x="1807430" y="632089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1735422" y="624888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411760" y="6021288"/>
            <a:ext cx="257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limite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606130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" name="Groupe 94"/>
          <p:cNvGrpSpPr/>
          <p:nvPr/>
        </p:nvGrpSpPr>
        <p:grpSpPr>
          <a:xfrm>
            <a:off x="7884368" y="4398218"/>
            <a:ext cx="369012" cy="461665"/>
            <a:chOff x="3419872" y="6165304"/>
            <a:chExt cx="369012" cy="461665"/>
          </a:xfrm>
        </p:grpSpPr>
        <p:sp>
          <p:nvSpPr>
            <p:cNvPr id="107" name="ZoneTexte 106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08" name="Connecteur droit avec flèche 10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Connecteur droit 108"/>
          <p:cNvCxnSpPr/>
          <p:nvPr/>
        </p:nvCxnSpPr>
        <p:spPr>
          <a:xfrm>
            <a:off x="7884368" y="4293096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90" grpId="0"/>
      <p:bldP spid="91" grpId="0" animBg="1"/>
      <p:bldP spid="92" grpId="0"/>
      <p:bldP spid="93" grpId="0"/>
      <p:bldP spid="94" grpId="0"/>
      <p:bldP spid="95" grpId="0"/>
      <p:bldP spid="96" grpId="0"/>
      <p:bldP spid="98" grpId="0"/>
      <p:bldP spid="99" grpId="0"/>
      <p:bldP spid="63490" grpId="0"/>
      <p:bldP spid="100" grpId="0"/>
      <p:bldP spid="101" grpId="0"/>
      <p:bldP spid="102" grpId="0"/>
      <p:bldP spid="1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Expressions finales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la vitesse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de z en fonction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32040" y="2492896"/>
            <a:ext cx="2160240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varie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92280" y="2492896"/>
            <a:ext cx="1944216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43608" y="62068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56562" y="381514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75" name="Rectangle 74"/>
          <p:cNvSpPr/>
          <p:nvPr/>
        </p:nvSpPr>
        <p:spPr>
          <a:xfrm>
            <a:off x="2049162" y="8997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1977154" y="82769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55776" y="62068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78" name="Parenthèses 77"/>
          <p:cNvSpPr/>
          <p:nvPr/>
        </p:nvSpPr>
        <p:spPr>
          <a:xfrm>
            <a:off x="3059832" y="404664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131840" y="62068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dirty="0"/>
          </a:p>
        </p:txBody>
      </p:sp>
      <p:sp>
        <p:nvSpPr>
          <p:cNvPr id="80" name="Rectangle 79"/>
          <p:cNvSpPr/>
          <p:nvPr/>
        </p:nvSpPr>
        <p:spPr>
          <a:xfrm>
            <a:off x="3635896" y="620688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e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4067944" y="2606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4393259" y="4462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83" name="Rectangle 82"/>
          <p:cNvSpPr/>
          <p:nvPr/>
        </p:nvSpPr>
        <p:spPr>
          <a:xfrm>
            <a:off x="4381684" y="50493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4427984" y="476672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716016" y="2606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51920" y="1525739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64874" y="128656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88" name="Rectangle 87"/>
          <p:cNvSpPr/>
          <p:nvPr/>
        </p:nvSpPr>
        <p:spPr>
          <a:xfrm>
            <a:off x="4857474" y="180475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4785466" y="173274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64088" y="152573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91" name="Parenthèses 90"/>
          <p:cNvSpPr/>
          <p:nvPr/>
        </p:nvSpPr>
        <p:spPr>
          <a:xfrm>
            <a:off x="5868144" y="1309715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5940152" y="152573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fr-FR" sz="2000" dirty="0"/>
          </a:p>
        </p:txBody>
      </p:sp>
      <p:sp>
        <p:nvSpPr>
          <p:cNvPr id="93" name="Rectangle 92"/>
          <p:cNvSpPr/>
          <p:nvPr/>
        </p:nvSpPr>
        <p:spPr>
          <a:xfrm>
            <a:off x="6383775" y="1510492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e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6876256" y="116569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7201571" y="94967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96" name="Rectangle 95"/>
          <p:cNvSpPr/>
          <p:nvPr/>
        </p:nvSpPr>
        <p:spPr>
          <a:xfrm>
            <a:off x="7189996" y="1409989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97" name="Connecteur droit 96"/>
          <p:cNvCxnSpPr/>
          <p:nvPr/>
        </p:nvCxnSpPr>
        <p:spPr>
          <a:xfrm>
            <a:off x="7236296" y="1381723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524328" y="1165699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43608" y="1496359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v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 =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932040" y="2852936"/>
            <a:ext cx="3888432" cy="1195198"/>
          </a:xfrm>
          <a:custGeom>
            <a:avLst/>
            <a:gdLst/>
            <a:ahLst/>
            <a:cxnLst>
              <a:cxn ang="0">
                <a:pos x="0" y="1227"/>
              </a:cxn>
              <a:cxn ang="0">
                <a:pos x="542" y="527"/>
              </a:cxn>
              <a:cxn ang="0">
                <a:pos x="1520" y="87"/>
              </a:cxn>
              <a:cxn ang="0">
                <a:pos x="4210" y="7"/>
              </a:cxn>
            </a:cxnLst>
            <a:rect l="0" t="0" r="r" b="b"/>
            <a:pathLst>
              <a:path w="4210" h="1227">
                <a:moveTo>
                  <a:pt x="0" y="1227"/>
                </a:moveTo>
                <a:cubicBezTo>
                  <a:pt x="141" y="969"/>
                  <a:pt x="289" y="717"/>
                  <a:pt x="542" y="527"/>
                </a:cubicBezTo>
                <a:cubicBezTo>
                  <a:pt x="795" y="337"/>
                  <a:pt x="909" y="174"/>
                  <a:pt x="1520" y="87"/>
                </a:cubicBezTo>
                <a:cubicBezTo>
                  <a:pt x="2131" y="0"/>
                  <a:pt x="3650" y="24"/>
                  <a:pt x="4210" y="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02662" y="2639470"/>
            <a:ext cx="1456606" cy="4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(v)  =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987824" y="4509120"/>
            <a:ext cx="208823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Z,LIM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5496" y="298347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101" name="Rectangle 100"/>
          <p:cNvSpPr/>
          <p:nvPr/>
        </p:nvSpPr>
        <p:spPr>
          <a:xfrm>
            <a:off x="1547664" y="242088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02" name="Rectangle 101"/>
          <p:cNvSpPr/>
          <p:nvPr/>
        </p:nvSpPr>
        <p:spPr>
          <a:xfrm>
            <a:off x="1640264" y="293907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1568256" y="286706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051720" y="2636912"/>
            <a:ext cx="257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limite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4932040" y="2492896"/>
            <a:ext cx="1" cy="158417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32040" y="2420888"/>
            <a:ext cx="474157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604167" y="3798057"/>
            <a:ext cx="474157" cy="4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4932040" y="4077072"/>
            <a:ext cx="396044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13" name="Connecteur droit 112"/>
          <p:cNvCxnSpPr/>
          <p:nvPr/>
        </p:nvCxnSpPr>
        <p:spPr>
          <a:xfrm flipH="1">
            <a:off x="4572000" y="2852936"/>
            <a:ext cx="4176464" cy="0"/>
          </a:xfrm>
          <a:prstGeom prst="line">
            <a:avLst/>
          </a:prstGeom>
          <a:ln w="57150">
            <a:solidFill>
              <a:srgbClr val="00B0F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35496" y="3212976"/>
            <a:ext cx="4795417" cy="918299"/>
            <a:chOff x="35496" y="3212976"/>
            <a:chExt cx="4795417" cy="918299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35496" y="3429000"/>
              <a:ext cx="388843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On peut retrouver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LIM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en posant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dans l’équation différentielle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79912" y="3212976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dv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fr-FR" b="1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872512" y="3731165"/>
              <a:ext cx="4267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3800504" y="3659157"/>
              <a:ext cx="50405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4283968" y="3429000"/>
              <a:ext cx="5469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0</a:t>
              </a:r>
              <a:endPara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3" cstate="print"/>
          <a:srcRect l="63667" t="52079" r="8860" b="37921"/>
          <a:stretch>
            <a:fillRect/>
          </a:stretch>
        </p:blipFill>
        <p:spPr bwMode="auto">
          <a:xfrm>
            <a:off x="5747278" y="128207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23" name="Rectangle à coins arrondis 122"/>
          <p:cNvSpPr/>
          <p:nvPr/>
        </p:nvSpPr>
        <p:spPr>
          <a:xfrm>
            <a:off x="3958653" y="2576479"/>
            <a:ext cx="648072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640679" y="429309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25" name="Rectangle 124"/>
          <p:cNvSpPr/>
          <p:nvPr/>
        </p:nvSpPr>
        <p:spPr>
          <a:xfrm>
            <a:off x="611560" y="481128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26" name="Connecteur droit 125"/>
          <p:cNvCxnSpPr/>
          <p:nvPr/>
        </p:nvCxnSpPr>
        <p:spPr>
          <a:xfrm>
            <a:off x="683568" y="4748294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144735" y="4509120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Z,LIM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g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300" y="450912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004048" y="429309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2" name="Rectangle 131"/>
          <p:cNvSpPr/>
          <p:nvPr/>
        </p:nvSpPr>
        <p:spPr>
          <a:xfrm>
            <a:off x="5096648" y="481128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3" name="Connecteur droit 132"/>
          <p:cNvCxnSpPr/>
          <p:nvPr/>
        </p:nvCxnSpPr>
        <p:spPr>
          <a:xfrm>
            <a:off x="5024640" y="473927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686845" y="4546403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</a:t>
            </a:r>
            <a:r>
              <a:rPr lang="fr-F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0" y="5085184"/>
            <a:ext cx="439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intègre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rapport au temps ce qui donne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-180528" y="6016734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7584" y="579368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7" name="Rectangle 136"/>
          <p:cNvSpPr/>
          <p:nvPr/>
        </p:nvSpPr>
        <p:spPr>
          <a:xfrm>
            <a:off x="920184" y="631187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8" name="Connecteur droit 137"/>
          <p:cNvCxnSpPr/>
          <p:nvPr/>
        </p:nvCxnSpPr>
        <p:spPr>
          <a:xfrm>
            <a:off x="827584" y="623275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547664" y="5949280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40" name="Rectangle 139"/>
          <p:cNvSpPr/>
          <p:nvPr/>
        </p:nvSpPr>
        <p:spPr>
          <a:xfrm>
            <a:off x="2051720" y="5949280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44" name="Parenthèses 143"/>
          <p:cNvSpPr/>
          <p:nvPr/>
        </p:nvSpPr>
        <p:spPr>
          <a:xfrm>
            <a:off x="1475656" y="5767981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Parenthèses 144"/>
          <p:cNvSpPr/>
          <p:nvPr/>
        </p:nvSpPr>
        <p:spPr>
          <a:xfrm>
            <a:off x="2374477" y="5767981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2555776" y="5795685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47" name="Rectangle 146"/>
          <p:cNvSpPr/>
          <p:nvPr/>
        </p:nvSpPr>
        <p:spPr>
          <a:xfrm>
            <a:off x="2648376" y="631387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2555776" y="623475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275856" y="602128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50" name="Rectangle 149"/>
          <p:cNvSpPr/>
          <p:nvPr/>
        </p:nvSpPr>
        <p:spPr>
          <a:xfrm>
            <a:off x="3491880" y="56612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1" name="Rectangle 150"/>
          <p:cNvSpPr/>
          <p:nvPr/>
        </p:nvSpPr>
        <p:spPr>
          <a:xfrm>
            <a:off x="3817195" y="544522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52" name="Rectangle 151"/>
          <p:cNvSpPr/>
          <p:nvPr/>
        </p:nvSpPr>
        <p:spPr>
          <a:xfrm>
            <a:off x="3805620" y="590553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53" name="Connecteur droit 152"/>
          <p:cNvCxnSpPr/>
          <p:nvPr/>
        </p:nvCxnSpPr>
        <p:spPr>
          <a:xfrm>
            <a:off x="3851920" y="5877272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139952" y="56612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932040" y="594928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24128" y="5796247"/>
            <a:ext cx="341987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constante d’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intégra-tion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obtenue avec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condi-tion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initiale sur z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3"/>
          <p:cNvSpPr>
            <a:spLocks noChangeArrowheads="1"/>
          </p:cNvSpPr>
          <p:nvPr/>
        </p:nvSpPr>
        <p:spPr bwMode="auto">
          <a:xfrm>
            <a:off x="8669843" y="4077072"/>
            <a:ext cx="474157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Connecteur droit 157"/>
          <p:cNvCxnSpPr/>
          <p:nvPr/>
        </p:nvCxnSpPr>
        <p:spPr>
          <a:xfrm>
            <a:off x="7092280" y="2492896"/>
            <a:ext cx="0" cy="16561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6"/>
          <p:cNvSpPr>
            <a:spLocks noChangeArrowheads="1"/>
          </p:cNvSpPr>
          <p:nvPr/>
        </p:nvSpPr>
        <p:spPr bwMode="auto">
          <a:xfrm>
            <a:off x="6732240" y="4149080"/>
            <a:ext cx="720080" cy="49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0" name="Connecteur droit 159"/>
          <p:cNvCxnSpPr/>
          <p:nvPr/>
        </p:nvCxnSpPr>
        <p:spPr>
          <a:xfrm flipH="1">
            <a:off x="4932040" y="2060848"/>
            <a:ext cx="648072" cy="20162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5364088" y="2852936"/>
            <a:ext cx="0" cy="1224136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6"/>
          <p:cNvSpPr>
            <a:spLocks noChangeArrowheads="1"/>
          </p:cNvSpPr>
          <p:nvPr/>
        </p:nvSpPr>
        <p:spPr bwMode="auto">
          <a:xfrm>
            <a:off x="5004048" y="3933056"/>
            <a:ext cx="720080" cy="4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28" grpId="0" animBg="1"/>
      <p:bldP spid="63492" grpId="0"/>
      <p:bldP spid="1027" grpId="0"/>
      <p:bldP spid="123" grpId="0" animBg="1"/>
      <p:bldP spid="124" grpId="0"/>
      <p:bldP spid="125" grpId="0"/>
      <p:bldP spid="127" grpId="0"/>
      <p:bldP spid="128" grpId="0"/>
      <p:bldP spid="131" grpId="0"/>
      <p:bldP spid="132" grpId="0"/>
      <p:bldP spid="134" grpId="0"/>
      <p:bldP spid="1034" grpId="0"/>
      <p:bldP spid="135" grpId="0"/>
      <p:bldP spid="136" grpId="0"/>
      <p:bldP spid="137" grpId="0"/>
      <p:bldP spid="139" grpId="0"/>
      <p:bldP spid="140" grpId="0"/>
      <p:bldP spid="144" grpId="0" animBg="1"/>
      <p:bldP spid="145" grpId="0" animBg="1"/>
      <p:bldP spid="146" grpId="0"/>
      <p:bldP spid="147" grpId="0"/>
      <p:bldP spid="149" grpId="0"/>
      <p:bldP spid="150" grpId="0"/>
      <p:bldP spid="151" grpId="0"/>
      <p:bldP spid="152" grpId="0"/>
      <p:bldP spid="154" grpId="0"/>
      <p:bldP spid="155" grpId="0"/>
      <p:bldP spid="1035" grpId="0"/>
      <p:bldP spid="156" grpId="0"/>
      <p:bldP spid="159" grpId="0" animBg="1"/>
      <p:bldP spid="1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de z en fonction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3848" y="216024"/>
            <a:ext cx="3798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Z,LIM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56703" y="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25" name="Rectangle 124"/>
          <p:cNvSpPr/>
          <p:nvPr/>
        </p:nvSpPr>
        <p:spPr>
          <a:xfrm>
            <a:off x="827584" y="51818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26" name="Connecteur droit 125"/>
          <p:cNvCxnSpPr/>
          <p:nvPr/>
        </p:nvCxnSpPr>
        <p:spPr>
          <a:xfrm>
            <a:off x="899592" y="45519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360759" y="21602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Z,LIM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g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62324" y="216024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220072" y="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2" name="Rectangle 131"/>
          <p:cNvSpPr/>
          <p:nvPr/>
        </p:nvSpPr>
        <p:spPr>
          <a:xfrm>
            <a:off x="5312672" y="51818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3" name="Connecteur droit 132"/>
          <p:cNvCxnSpPr/>
          <p:nvPr/>
        </p:nvCxnSpPr>
        <p:spPr>
          <a:xfrm>
            <a:off x="5240664" y="44618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796136" y="26064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</a:t>
            </a:r>
            <a:r>
              <a:rPr lang="fr-F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27984" y="908720"/>
            <a:ext cx="439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intègre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rapport au temps ce qui donne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-180528" y="191227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7584" y="168923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7" name="Rectangle 136"/>
          <p:cNvSpPr/>
          <p:nvPr/>
        </p:nvSpPr>
        <p:spPr>
          <a:xfrm>
            <a:off x="920184" y="22074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8" name="Connecteur droit 137"/>
          <p:cNvCxnSpPr/>
          <p:nvPr/>
        </p:nvCxnSpPr>
        <p:spPr>
          <a:xfrm>
            <a:off x="827584" y="21283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547664" y="184482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40" name="Rectangle 139"/>
          <p:cNvSpPr/>
          <p:nvPr/>
        </p:nvSpPr>
        <p:spPr>
          <a:xfrm>
            <a:off x="2051720" y="184482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44" name="Parenthèses 143"/>
          <p:cNvSpPr/>
          <p:nvPr/>
        </p:nvSpPr>
        <p:spPr>
          <a:xfrm>
            <a:off x="1475656" y="1663525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Parenthèses 144"/>
          <p:cNvSpPr/>
          <p:nvPr/>
        </p:nvSpPr>
        <p:spPr>
          <a:xfrm>
            <a:off x="2374477" y="1663525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2555776" y="169122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47" name="Rectangle 146"/>
          <p:cNvSpPr/>
          <p:nvPr/>
        </p:nvSpPr>
        <p:spPr>
          <a:xfrm>
            <a:off x="2648376" y="220941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2555776" y="213029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275856" y="19168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50" name="Rectangle 149"/>
          <p:cNvSpPr/>
          <p:nvPr/>
        </p:nvSpPr>
        <p:spPr>
          <a:xfrm>
            <a:off x="3491880" y="155679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1" name="Rectangle 150"/>
          <p:cNvSpPr/>
          <p:nvPr/>
        </p:nvSpPr>
        <p:spPr>
          <a:xfrm>
            <a:off x="3817195" y="13407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52" name="Rectangle 151"/>
          <p:cNvSpPr/>
          <p:nvPr/>
        </p:nvSpPr>
        <p:spPr>
          <a:xfrm>
            <a:off x="3805620" y="180108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53" name="Connecteur droit 152"/>
          <p:cNvCxnSpPr/>
          <p:nvPr/>
        </p:nvCxnSpPr>
        <p:spPr>
          <a:xfrm>
            <a:off x="3851920" y="1772816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139952" y="155679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932040" y="184482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24128" y="1691791"/>
            <a:ext cx="341987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constante d’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intégra-tion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obtenue avec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condi-tion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initiale sur z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2708920"/>
            <a:ext cx="3384376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z(t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 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-180528" y="337982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27584" y="315677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60" name="Rectangle 159"/>
          <p:cNvSpPr/>
          <p:nvPr/>
        </p:nvSpPr>
        <p:spPr>
          <a:xfrm>
            <a:off x="920184" y="367496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61" name="Connecteur droit 160"/>
          <p:cNvCxnSpPr/>
          <p:nvPr/>
        </p:nvCxnSpPr>
        <p:spPr>
          <a:xfrm>
            <a:off x="827584" y="359584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1547664" y="331236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</a:t>
            </a:r>
            <a:endParaRPr lang="fr-FR" sz="2000" dirty="0"/>
          </a:p>
        </p:txBody>
      </p:sp>
      <p:sp>
        <p:nvSpPr>
          <p:cNvPr id="163" name="Rectangle 162"/>
          <p:cNvSpPr/>
          <p:nvPr/>
        </p:nvSpPr>
        <p:spPr>
          <a:xfrm>
            <a:off x="2051720" y="3312368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64" name="Parenthèses 163"/>
          <p:cNvSpPr/>
          <p:nvPr/>
        </p:nvSpPr>
        <p:spPr>
          <a:xfrm>
            <a:off x="1475656" y="3131069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Parenthèses 164"/>
          <p:cNvSpPr/>
          <p:nvPr/>
        </p:nvSpPr>
        <p:spPr>
          <a:xfrm>
            <a:off x="2374477" y="3131069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/>
        </p:nvSpPr>
        <p:spPr>
          <a:xfrm>
            <a:off x="2555776" y="315877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67" name="Rectangle 166"/>
          <p:cNvSpPr/>
          <p:nvPr/>
        </p:nvSpPr>
        <p:spPr>
          <a:xfrm>
            <a:off x="2648376" y="367696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68" name="Connecteur droit 167"/>
          <p:cNvCxnSpPr/>
          <p:nvPr/>
        </p:nvCxnSpPr>
        <p:spPr>
          <a:xfrm>
            <a:off x="2555776" y="35978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275856" y="33843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70" name="Rectangle 169"/>
          <p:cNvSpPr/>
          <p:nvPr/>
        </p:nvSpPr>
        <p:spPr>
          <a:xfrm>
            <a:off x="3491880" y="30243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71" name="Rectangle 170"/>
          <p:cNvSpPr/>
          <p:nvPr/>
        </p:nvSpPr>
        <p:spPr>
          <a:xfrm>
            <a:off x="3817195" y="280831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72" name="Rectangle 171"/>
          <p:cNvSpPr/>
          <p:nvPr/>
        </p:nvSpPr>
        <p:spPr>
          <a:xfrm>
            <a:off x="3805620" y="326862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73" name="Connecteur droit 172"/>
          <p:cNvCxnSpPr/>
          <p:nvPr/>
        </p:nvCxnSpPr>
        <p:spPr>
          <a:xfrm>
            <a:off x="3851920" y="324036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139952" y="302433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932040" y="331236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76" name="Rectangle 175"/>
          <p:cNvSpPr/>
          <p:nvPr/>
        </p:nvSpPr>
        <p:spPr>
          <a:xfrm>
            <a:off x="5677828" y="3310692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660232" y="309466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78" name="Rectangle 177"/>
          <p:cNvSpPr/>
          <p:nvPr/>
        </p:nvSpPr>
        <p:spPr>
          <a:xfrm>
            <a:off x="6752832" y="361285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79" name="Connecteur droit 178"/>
          <p:cNvCxnSpPr/>
          <p:nvPr/>
        </p:nvCxnSpPr>
        <p:spPr>
          <a:xfrm>
            <a:off x="6660232" y="353373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arenthèses 179"/>
          <p:cNvSpPr/>
          <p:nvPr/>
        </p:nvSpPr>
        <p:spPr>
          <a:xfrm>
            <a:off x="7308304" y="3068960"/>
            <a:ext cx="792088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7452320" y="306896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82" name="Rectangle 181"/>
          <p:cNvSpPr/>
          <p:nvPr/>
        </p:nvSpPr>
        <p:spPr>
          <a:xfrm>
            <a:off x="7544920" y="358714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83" name="Connecteur droit 182"/>
          <p:cNvCxnSpPr/>
          <p:nvPr/>
        </p:nvCxnSpPr>
        <p:spPr>
          <a:xfrm>
            <a:off x="7452320" y="350802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8172400" y="328498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85" name="Rectangle 184"/>
          <p:cNvSpPr/>
          <p:nvPr/>
        </p:nvSpPr>
        <p:spPr>
          <a:xfrm>
            <a:off x="0" y="4509120"/>
            <a:ext cx="248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115616" y="4293096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187" name="Rectangle 186"/>
          <p:cNvSpPr/>
          <p:nvPr/>
        </p:nvSpPr>
        <p:spPr>
          <a:xfrm>
            <a:off x="1208216" y="481128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188" name="Connecteur droit 187"/>
          <p:cNvCxnSpPr/>
          <p:nvPr/>
        </p:nvCxnSpPr>
        <p:spPr>
          <a:xfrm>
            <a:off x="1173491" y="473216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1691680" y="450912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569909" y="4523253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672068" y="430890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92" name="Rectangle 191"/>
          <p:cNvSpPr/>
          <p:nvPr/>
        </p:nvSpPr>
        <p:spPr>
          <a:xfrm>
            <a:off x="3764668" y="482709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93" name="Connecteur droit 192"/>
          <p:cNvCxnSpPr/>
          <p:nvPr/>
        </p:nvCxnSpPr>
        <p:spPr>
          <a:xfrm>
            <a:off x="3672068" y="474797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4392148" y="446449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95" name="Rectangle 194"/>
          <p:cNvSpPr/>
          <p:nvPr/>
        </p:nvSpPr>
        <p:spPr>
          <a:xfrm>
            <a:off x="4896204" y="4464496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96" name="Parenthèses 195"/>
          <p:cNvSpPr/>
          <p:nvPr/>
        </p:nvSpPr>
        <p:spPr>
          <a:xfrm>
            <a:off x="4320140" y="4283197"/>
            <a:ext cx="324036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Parenthèses 196"/>
          <p:cNvSpPr/>
          <p:nvPr/>
        </p:nvSpPr>
        <p:spPr>
          <a:xfrm>
            <a:off x="5218961" y="4283197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Rectangle 197"/>
          <p:cNvSpPr/>
          <p:nvPr/>
        </p:nvSpPr>
        <p:spPr>
          <a:xfrm>
            <a:off x="5400260" y="431090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99" name="Rectangle 198"/>
          <p:cNvSpPr/>
          <p:nvPr/>
        </p:nvSpPr>
        <p:spPr>
          <a:xfrm>
            <a:off x="5492860" y="48290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00" name="Connecteur droit 199"/>
          <p:cNvCxnSpPr/>
          <p:nvPr/>
        </p:nvCxnSpPr>
        <p:spPr>
          <a:xfrm>
            <a:off x="5400260" y="474997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>
            <a:off x="6120340" y="45365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202" name="Rectangle 201"/>
          <p:cNvSpPr/>
          <p:nvPr/>
        </p:nvSpPr>
        <p:spPr>
          <a:xfrm>
            <a:off x="6336364" y="41764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03" name="Rectangle 202"/>
          <p:cNvSpPr/>
          <p:nvPr/>
        </p:nvSpPr>
        <p:spPr>
          <a:xfrm>
            <a:off x="6661679" y="396044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204" name="Rectangle 203"/>
          <p:cNvSpPr/>
          <p:nvPr/>
        </p:nvSpPr>
        <p:spPr>
          <a:xfrm>
            <a:off x="6650104" y="442075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205" name="Connecteur droit 204"/>
          <p:cNvCxnSpPr/>
          <p:nvPr/>
        </p:nvCxnSpPr>
        <p:spPr>
          <a:xfrm>
            <a:off x="6696404" y="439248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6984436" y="417646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799674" y="428319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208" name="Rectangle 207"/>
          <p:cNvSpPr/>
          <p:nvPr/>
        </p:nvSpPr>
        <p:spPr>
          <a:xfrm>
            <a:off x="7892274" y="480138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209" name="Connecteur droit 208"/>
          <p:cNvCxnSpPr/>
          <p:nvPr/>
        </p:nvCxnSpPr>
        <p:spPr>
          <a:xfrm>
            <a:off x="7857549" y="472226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8375738" y="449922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560500" y="4499221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12" name="Rectangle 211"/>
          <p:cNvSpPr/>
          <p:nvPr/>
        </p:nvSpPr>
        <p:spPr>
          <a:xfrm>
            <a:off x="3131840" y="4005064"/>
            <a:ext cx="5832648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5805264"/>
            <a:ext cx="5328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Après avoir tracé le graphique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f(t)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lit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3,7 secondes pour z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58" grpId="0"/>
      <p:bldP spid="159" grpId="0"/>
      <p:bldP spid="160" grpId="0"/>
      <p:bldP spid="162" grpId="0"/>
      <p:bldP spid="163" grpId="0"/>
      <p:bldP spid="164" grpId="0" animBg="1"/>
      <p:bldP spid="165" grpId="0" animBg="1"/>
      <p:bldP spid="166" grpId="0"/>
      <p:bldP spid="167" grpId="0"/>
      <p:bldP spid="169" grpId="0"/>
      <p:bldP spid="170" grpId="0"/>
      <p:bldP spid="171" grpId="0"/>
      <p:bldP spid="172" grpId="0"/>
      <p:bldP spid="174" grpId="0"/>
      <p:bldP spid="175" grpId="0"/>
      <p:bldP spid="176" grpId="0"/>
      <p:bldP spid="177" grpId="0"/>
      <p:bldP spid="178" grpId="0"/>
      <p:bldP spid="180" grpId="0" animBg="1"/>
      <p:bldP spid="181" grpId="0"/>
      <p:bldP spid="182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4" grpId="0"/>
      <p:bldP spid="195" grpId="0"/>
      <p:bldP spid="196" grpId="0" animBg="1"/>
      <p:bldP spid="197" grpId="0" animBg="1"/>
      <p:bldP spid="198" grpId="0"/>
      <p:bldP spid="199" grpId="0"/>
      <p:bldP spid="201" grpId="0"/>
      <p:bldP spid="202" grpId="0"/>
      <p:bldP spid="203" grpId="0"/>
      <p:bldP spid="204" grpId="0"/>
      <p:bldP spid="206" grpId="0"/>
      <p:bldP spid="207" grpId="0"/>
      <p:bldP spid="208" grpId="0"/>
      <p:bldP spid="210" grpId="0"/>
      <p:bldP spid="211" grpId="0"/>
      <p:bldP spid="212" grpId="0" animBg="1"/>
      <p:bldP spid="20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2779" y="35607"/>
            <a:ext cx="9001000" cy="52656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0528" y="56368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4063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920184" y="85882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827584" y="77970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47664" y="49622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051720" y="496228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8" name="Parenthèses 7"/>
          <p:cNvSpPr/>
          <p:nvPr/>
        </p:nvSpPr>
        <p:spPr>
          <a:xfrm>
            <a:off x="1475656" y="314929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s 8"/>
          <p:cNvSpPr/>
          <p:nvPr/>
        </p:nvSpPr>
        <p:spPr>
          <a:xfrm>
            <a:off x="2374477" y="314929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55776" y="34263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2648376" y="8608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55776" y="7817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5856" y="5682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91880" y="2081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817195" y="-782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3805620" y="45248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851920" y="42422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39952" y="20819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040" y="49622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5677828" y="494552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0232" y="27852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6752832" y="79671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6660232" y="71759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enthèses 23"/>
          <p:cNvSpPr/>
          <p:nvPr/>
        </p:nvSpPr>
        <p:spPr>
          <a:xfrm>
            <a:off x="7308304" y="252820"/>
            <a:ext cx="792088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452320" y="25282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7544920" y="77100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7452320" y="69188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172400" y="46884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0" y="1692980"/>
            <a:ext cx="248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5616" y="1476956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31" name="Rectangle 30"/>
          <p:cNvSpPr/>
          <p:nvPr/>
        </p:nvSpPr>
        <p:spPr>
          <a:xfrm>
            <a:off x="1208216" y="199514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1173491" y="191602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91680" y="169298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69909" y="1707113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72068" y="149276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3764668" y="201095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72068" y="193183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392148" y="164835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4896204" y="1648356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40" name="Parenthèses 39"/>
          <p:cNvSpPr/>
          <p:nvPr/>
        </p:nvSpPr>
        <p:spPr>
          <a:xfrm>
            <a:off x="4320140" y="1467057"/>
            <a:ext cx="324036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arenthèses 40"/>
          <p:cNvSpPr/>
          <p:nvPr/>
        </p:nvSpPr>
        <p:spPr>
          <a:xfrm>
            <a:off x="5218961" y="1467057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400260" y="149476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5492860" y="201295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5400260" y="193383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20340" y="17203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336364" y="13603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661679" y="114430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8" name="Rectangle 47"/>
          <p:cNvSpPr/>
          <p:nvPr/>
        </p:nvSpPr>
        <p:spPr>
          <a:xfrm>
            <a:off x="6650104" y="160461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6696404" y="157634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4436" y="136032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99674" y="146705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7892274" y="198524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7857549" y="190612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75738" y="168308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60500" y="1683081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56" name="Rectangle 55"/>
          <p:cNvSpPr/>
          <p:nvPr/>
        </p:nvSpPr>
        <p:spPr>
          <a:xfrm>
            <a:off x="3131840" y="1188924"/>
            <a:ext cx="5832648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79512" y="2708920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Après avoir tracé le graphique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f(t)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lit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3,7 secondes pour z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5445224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539552" y="6021288"/>
            <a:ext cx="747300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Modèle utilisé pour décrire de </a:t>
            </a:r>
            <a:r>
              <a:rPr lang="fr-FR" sz="2400" b="1" dirty="0" smtClean="0">
                <a:cs typeface="Arial" pitchFamily="34" charset="0"/>
              </a:rPr>
              <a:t>nombreux phénomènes …</a:t>
            </a:r>
            <a:endParaRPr lang="fr-FR" sz="2000" b="1" u="sng" dirty="0"/>
          </a:p>
        </p:txBody>
      </p:sp>
      <p:pic>
        <p:nvPicPr>
          <p:cNvPr id="63" name="Image 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856703" cy="25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36096" y="2530179"/>
            <a:ext cx="3528392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 = 0,025 kg ; g = 9,8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m.s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2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 = 10 m ; h = 0,083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kg.s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0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e 74"/>
          <p:cNvGrpSpPr/>
          <p:nvPr/>
        </p:nvGrpSpPr>
        <p:grpSpPr>
          <a:xfrm>
            <a:off x="5076056" y="476672"/>
            <a:ext cx="3888432" cy="3672408"/>
            <a:chOff x="5076056" y="476672"/>
            <a:chExt cx="3888432" cy="3672408"/>
          </a:xfrm>
        </p:grpSpPr>
        <p:pic>
          <p:nvPicPr>
            <p:cNvPr id="69" name="Image 6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476672"/>
              <a:ext cx="3888432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4" name="Groupe 73"/>
            <p:cNvGrpSpPr/>
            <p:nvPr/>
          </p:nvGrpSpPr>
          <p:grpSpPr>
            <a:xfrm>
              <a:off x="6613624" y="883320"/>
              <a:ext cx="1342752" cy="2931120"/>
              <a:chOff x="6613624" y="883320"/>
              <a:chExt cx="1342752" cy="2931120"/>
            </a:xfrm>
          </p:grpSpPr>
          <p:sp>
            <p:nvSpPr>
              <p:cNvPr id="71" name="Rectangle à coins arrondis 70"/>
              <p:cNvSpPr/>
              <p:nvPr/>
            </p:nvSpPr>
            <p:spPr>
              <a:xfrm>
                <a:off x="6613624" y="883320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Rectangle à coins arrondis 71"/>
              <p:cNvSpPr/>
              <p:nvPr/>
            </p:nvSpPr>
            <p:spPr>
              <a:xfrm>
                <a:off x="7176988" y="2101106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Rectangle à coins arrondis 72"/>
              <p:cNvSpPr/>
              <p:nvPr/>
            </p:nvSpPr>
            <p:spPr>
              <a:xfrm>
                <a:off x="7740352" y="3382392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520" y="908720"/>
            <a:ext cx="446449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CADRE DE L’ETUDE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libre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Pas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frottements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Origine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</a:t>
            </a:r>
            <a:r>
              <a:rPr lang="fr-FR" sz="240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l’axe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Ox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) 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quand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 = L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 Position initiale </a:t>
            </a:r>
            <a:r>
              <a:rPr kumimoji="0" lang="fr-FR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4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Tahoma"/>
                <a:ea typeface="Tahoma"/>
                <a:cs typeface="Tahoma"/>
                <a:sym typeface="Symbol"/>
              </a:rPr>
              <a:t>&gt;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0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sans vitesse initiale.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7504" y="3246075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dirty="0" smtClean="0"/>
              <a:t> </a:t>
            </a:r>
            <a:r>
              <a:rPr lang="fr-FR" sz="2400" b="1" dirty="0" smtClean="0"/>
              <a:t>On observe des oscillations du système de part et d’autre du point O</a:t>
            </a:r>
            <a:endParaRPr lang="fr-FR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204" y="4249354"/>
            <a:ext cx="9001000" cy="26086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9356" y="4271623"/>
            <a:ext cx="27105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corps de masse 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426004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2149437" y="4631663"/>
            <a:ext cx="3142644" cy="461665"/>
            <a:chOff x="2149437" y="4631663"/>
            <a:chExt cx="3142644" cy="461665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149437" y="4689336"/>
              <a:ext cx="31426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Le Poids      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4" name="Groupe 27"/>
            <p:cNvGrpSpPr/>
            <p:nvPr/>
          </p:nvGrpSpPr>
          <p:grpSpPr>
            <a:xfrm>
              <a:off x="3419872" y="4631663"/>
              <a:ext cx="388248" cy="461665"/>
              <a:chOff x="3419872" y="6165304"/>
              <a:chExt cx="388248" cy="46166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e 54"/>
          <p:cNvGrpSpPr/>
          <p:nvPr/>
        </p:nvGrpSpPr>
        <p:grpSpPr>
          <a:xfrm>
            <a:off x="2162799" y="5010618"/>
            <a:ext cx="6864681" cy="461665"/>
            <a:chOff x="2162799" y="5010618"/>
            <a:chExt cx="6864681" cy="461665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162799" y="5068617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La Réaction normale du support :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8" name="Groupe 31"/>
            <p:cNvGrpSpPr/>
            <p:nvPr/>
          </p:nvGrpSpPr>
          <p:grpSpPr>
            <a:xfrm>
              <a:off x="6124009" y="5010618"/>
              <a:ext cx="577402" cy="461665"/>
              <a:chOff x="3419872" y="6165304"/>
              <a:chExt cx="577402" cy="461665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baseline="-25000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e 63"/>
          <p:cNvGrpSpPr/>
          <p:nvPr/>
        </p:nvGrpSpPr>
        <p:grpSpPr>
          <a:xfrm>
            <a:off x="2181603" y="5366749"/>
            <a:ext cx="6864681" cy="461665"/>
            <a:chOff x="2181603" y="5366749"/>
            <a:chExt cx="6864681" cy="461665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2181603" y="5413173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La Force de rappel du ressort :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5819286" y="5366749"/>
              <a:ext cx="394660" cy="461665"/>
              <a:chOff x="3419872" y="6165304"/>
              <a:chExt cx="394660" cy="461665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3419872" y="6165304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F</a:t>
                </a:r>
                <a:endParaRPr lang="fr-FR" sz="2400" b="1" baseline="-25000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Connecteur droit 34"/>
          <p:cNvCxnSpPr/>
          <p:nvPr/>
        </p:nvCxnSpPr>
        <p:spPr>
          <a:xfrm>
            <a:off x="7847085" y="362187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94"/>
          <p:cNvGrpSpPr/>
          <p:nvPr/>
        </p:nvGrpSpPr>
        <p:grpSpPr>
          <a:xfrm>
            <a:off x="7884368" y="3909906"/>
            <a:ext cx="388248" cy="461665"/>
            <a:chOff x="3419872" y="6165304"/>
            <a:chExt cx="388248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121"/>
          <p:cNvGrpSpPr/>
          <p:nvPr/>
        </p:nvGrpSpPr>
        <p:grpSpPr>
          <a:xfrm>
            <a:off x="7884368" y="2924944"/>
            <a:ext cx="577402" cy="461665"/>
            <a:chOff x="3419872" y="6165304"/>
            <a:chExt cx="577402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 flipV="1">
            <a:off x="7850460" y="2524646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e 49"/>
          <p:cNvGrpSpPr/>
          <p:nvPr/>
        </p:nvGrpSpPr>
        <p:grpSpPr>
          <a:xfrm>
            <a:off x="7740352" y="692696"/>
            <a:ext cx="394660" cy="461665"/>
            <a:chOff x="3419872" y="6165304"/>
            <a:chExt cx="394660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3" name="Connecteur droit 52"/>
          <p:cNvCxnSpPr/>
          <p:nvPr/>
        </p:nvCxnSpPr>
        <p:spPr>
          <a:xfrm>
            <a:off x="6588224" y="1124744"/>
            <a:ext cx="187220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6738757" y="112474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94"/>
          <p:cNvGrpSpPr/>
          <p:nvPr/>
        </p:nvGrpSpPr>
        <p:grpSpPr>
          <a:xfrm>
            <a:off x="6776040" y="1412776"/>
            <a:ext cx="388248" cy="461665"/>
            <a:chOff x="3419872" y="6165304"/>
            <a:chExt cx="388248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e 121"/>
          <p:cNvGrpSpPr/>
          <p:nvPr/>
        </p:nvGrpSpPr>
        <p:grpSpPr>
          <a:xfrm>
            <a:off x="6732240" y="476672"/>
            <a:ext cx="577402" cy="461665"/>
            <a:chOff x="3059832" y="6093296"/>
            <a:chExt cx="577402" cy="461665"/>
          </a:xfrm>
        </p:grpSpPr>
        <p:sp>
          <p:nvSpPr>
            <p:cNvPr id="61" name="ZoneTexte 60"/>
            <p:cNvSpPr txBox="1"/>
            <p:nvPr/>
          </p:nvSpPr>
          <p:spPr>
            <a:xfrm>
              <a:off x="3059832" y="6093296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3203848" y="614625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Connecteur droit 62"/>
          <p:cNvCxnSpPr/>
          <p:nvPr/>
        </p:nvCxnSpPr>
        <p:spPr>
          <a:xfrm flipV="1">
            <a:off x="6738590" y="50974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/>
          <p:cNvGrpSpPr/>
          <p:nvPr/>
        </p:nvGrpSpPr>
        <p:grpSpPr>
          <a:xfrm>
            <a:off x="6660232" y="3861048"/>
            <a:ext cx="394660" cy="461665"/>
            <a:chOff x="3419872" y="6165304"/>
            <a:chExt cx="394660" cy="461665"/>
          </a:xfrm>
        </p:grpSpPr>
        <p:sp>
          <p:nvSpPr>
            <p:cNvPr id="66" name="ZoneTexte 65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8" name="Connecteur droit 67"/>
          <p:cNvCxnSpPr/>
          <p:nvPr/>
        </p:nvCxnSpPr>
        <p:spPr>
          <a:xfrm flipH="1">
            <a:off x="6450667" y="3610299"/>
            <a:ext cx="1368152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"/>
          <p:cNvSpPr txBox="1">
            <a:spLocks noChangeArrowheads="1"/>
          </p:cNvSpPr>
          <p:nvPr/>
        </p:nvSpPr>
        <p:spPr bwMode="auto">
          <a:xfrm>
            <a:off x="369828" y="6012271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 cstate="print"/>
          <a:srcRect l="37327" t="52079" r="15896" b="37001"/>
          <a:stretch>
            <a:fillRect/>
          </a:stretch>
        </p:blipFill>
        <p:spPr bwMode="auto">
          <a:xfrm>
            <a:off x="5895195" y="6381960"/>
            <a:ext cx="3096344" cy="4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0" y="476672"/>
            <a:ext cx="25557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50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2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7" grpId="0"/>
      <p:bldP spid="19" grpId="0" animBg="1"/>
      <p:bldP spid="21" grpId="0"/>
      <p:bldP spid="22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9512" y="61315"/>
            <a:ext cx="8856984" cy="9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CENTRE DE MASSE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système matériel est 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barycen-tre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des masses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(point imaginaire situé à la position moyenne de la masse).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80" y="1196752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1619696" y="1340768"/>
            <a:ext cx="741680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/>
              <a:t>CENTRE </a:t>
            </a:r>
            <a:r>
              <a:rPr lang="fr-FR" sz="2000" b="1" dirty="0"/>
              <a:t>DE MASSE</a:t>
            </a:r>
            <a:r>
              <a:rPr lang="fr-FR" sz="2000" dirty="0"/>
              <a:t> </a:t>
            </a:r>
            <a:r>
              <a:rPr lang="fr-FR" sz="2000" dirty="0" smtClean="0"/>
              <a:t>= </a:t>
            </a:r>
            <a:r>
              <a:rPr lang="fr-FR" sz="2000" b="1" dirty="0" smtClean="0"/>
              <a:t>CENTRE D’INERTIE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Tahoma"/>
                <a:ea typeface="Tahoma"/>
                <a:cs typeface="Tahoma"/>
              </a:rPr>
              <a:t>≈ </a:t>
            </a:r>
            <a:r>
              <a:rPr lang="fr-FR" sz="2000" b="1" dirty="0" smtClean="0"/>
              <a:t>CENTRE </a:t>
            </a:r>
            <a:r>
              <a:rPr lang="fr-FR" sz="2000" b="1" dirty="0"/>
              <a:t>DE </a:t>
            </a:r>
            <a:r>
              <a:rPr lang="fr-FR" sz="2000" b="1" dirty="0" smtClean="0"/>
              <a:t>GRAVITE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ù se situe le centre de masse des différents systèmes ci-dessous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l="10867" t="39479" r="81101" b="40361"/>
          <a:stretch>
            <a:fillRect/>
          </a:stretch>
        </p:blipFill>
        <p:spPr bwMode="auto">
          <a:xfrm>
            <a:off x="539552" y="2492896"/>
            <a:ext cx="1152127" cy="1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22624" t="38541" r="67454" b="40361"/>
          <a:stretch>
            <a:fillRect/>
          </a:stretch>
        </p:blipFill>
        <p:spPr bwMode="auto">
          <a:xfrm>
            <a:off x="2627784" y="2492896"/>
            <a:ext cx="1423216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33909" t="40123" r="55696" b="40361"/>
          <a:stretch>
            <a:fillRect/>
          </a:stretch>
        </p:blipFill>
        <p:spPr bwMode="auto">
          <a:xfrm>
            <a:off x="4932040" y="2492896"/>
            <a:ext cx="1490988" cy="1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44722" t="38346" r="44411" b="40361"/>
          <a:stretch>
            <a:fillRect/>
          </a:stretch>
        </p:blipFill>
        <p:spPr bwMode="auto">
          <a:xfrm>
            <a:off x="7092280" y="2420888"/>
            <a:ext cx="1558760" cy="17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55534" t="36959" r="33126" b="40361"/>
          <a:stretch>
            <a:fillRect/>
          </a:stretch>
        </p:blipFill>
        <p:spPr bwMode="auto">
          <a:xfrm>
            <a:off x="1331640" y="4365104"/>
            <a:ext cx="1626533" cy="18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67764" t="36959" r="19479" b="40361"/>
          <a:stretch>
            <a:fillRect/>
          </a:stretch>
        </p:blipFill>
        <p:spPr bwMode="auto">
          <a:xfrm>
            <a:off x="4211960" y="4365104"/>
            <a:ext cx="1829848" cy="18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80939" t="36959" r="9281" b="40361"/>
          <a:stretch>
            <a:fillRect/>
          </a:stretch>
        </p:blipFill>
        <p:spPr bwMode="auto">
          <a:xfrm>
            <a:off x="6804248" y="4437112"/>
            <a:ext cx="1402789" cy="18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5445113" y="300852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020272" y="2924944"/>
            <a:ext cx="1152128" cy="7200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308304" y="2420888"/>
            <a:ext cx="64807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804248" y="2852936"/>
            <a:ext cx="2088232" cy="8640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7629677" y="31409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3131840" y="2564904"/>
            <a:ext cx="360040" cy="11521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131840" y="2852936"/>
            <a:ext cx="360040" cy="57606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203848" y="30689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395536" y="2420888"/>
            <a:ext cx="136815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58018" y="2425651"/>
            <a:ext cx="1296144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32033" y="30226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763688" y="48691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735631" y="486439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571953" y="49030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011" grpId="0"/>
      <p:bldP spid="18" grpId="0" animBg="1"/>
      <p:bldP spid="19" grpId="0" animBg="1"/>
      <p:bldP spid="17" grpId="0" animBg="1"/>
      <p:bldP spid="16" grpId="0" animBg="1"/>
      <p:bldP spid="51" grpId="0" animBg="1"/>
      <p:bldP spid="52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46" y="460314"/>
            <a:ext cx="9001000" cy="62810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      </a:t>
            </a:r>
          </a:p>
          <a:p>
            <a:endParaRPr lang="fr-FR" sz="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03648" y="476672"/>
            <a:ext cx="27105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corps de masse 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91680" y="836712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189278" y="1234035"/>
            <a:ext cx="3142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      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459713" y="1176362"/>
            <a:ext cx="388248" cy="461665"/>
            <a:chOff x="3419872" y="6165304"/>
            <a:chExt cx="388248" cy="461665"/>
          </a:xfrm>
        </p:grpSpPr>
        <p:sp>
          <p:nvSpPr>
            <p:cNvPr id="25" name="ZoneTexte 24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67544" y="1567016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Réaction normale du support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Groupe 31"/>
          <p:cNvGrpSpPr/>
          <p:nvPr/>
        </p:nvGrpSpPr>
        <p:grpSpPr>
          <a:xfrm>
            <a:off x="4454778" y="1509017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baseline="-25000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86348" y="1911572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rappel du ressort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Groupe 31"/>
          <p:cNvGrpSpPr/>
          <p:nvPr/>
        </p:nvGrpSpPr>
        <p:grpSpPr>
          <a:xfrm>
            <a:off x="4150055" y="1865148"/>
            <a:ext cx="394660" cy="461665"/>
            <a:chOff x="3419872" y="6165304"/>
            <a:chExt cx="394660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 Box 1"/>
          <p:cNvSpPr txBox="1">
            <a:spLocks noChangeArrowheads="1"/>
          </p:cNvSpPr>
          <p:nvPr/>
        </p:nvSpPr>
        <p:spPr bwMode="auto">
          <a:xfrm>
            <a:off x="179512" y="2636912"/>
            <a:ext cx="50405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3" cstate="print"/>
          <a:srcRect l="37327" t="52079" r="15896" b="37001"/>
          <a:stretch>
            <a:fillRect/>
          </a:stretch>
        </p:blipFill>
        <p:spPr bwMode="auto">
          <a:xfrm>
            <a:off x="1619672" y="3284984"/>
            <a:ext cx="3096344" cy="4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79513" y="4005064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8395" y="4689519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419872" y="4725144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+ 0 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5229200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 – L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779912" y="5206208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-3420888" y="3284984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5949280"/>
            <a:ext cx="30122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m.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67744" y="579338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60344" y="631157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2362744" y="6244333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3075197" y="5941155"/>
            <a:ext cx="5641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1886" y="573249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84486" y="625068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3686886" y="61834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311966" y="594928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756647" y="57332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4692598" y="6250687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4694998" y="61834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48070" y="5949280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3563888" y="5733256"/>
            <a:ext cx="252028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6228184" y="5829014"/>
            <a:ext cx="2664296" cy="780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fr-F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5076056" y="476672"/>
            <a:ext cx="3888432" cy="3672408"/>
            <a:chOff x="5076056" y="476672"/>
            <a:chExt cx="3888432" cy="3672408"/>
          </a:xfrm>
        </p:grpSpPr>
        <p:pic>
          <p:nvPicPr>
            <p:cNvPr id="83" name="Image 8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476672"/>
              <a:ext cx="3888432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4" name="Groupe 73"/>
            <p:cNvGrpSpPr/>
            <p:nvPr/>
          </p:nvGrpSpPr>
          <p:grpSpPr>
            <a:xfrm>
              <a:off x="6613624" y="883320"/>
              <a:ext cx="1342752" cy="2931120"/>
              <a:chOff x="6613624" y="883320"/>
              <a:chExt cx="1342752" cy="2931120"/>
            </a:xfrm>
          </p:grpSpPr>
          <p:sp>
            <p:nvSpPr>
              <p:cNvPr id="85" name="Rectangle à coins arrondis 84"/>
              <p:cNvSpPr/>
              <p:nvPr/>
            </p:nvSpPr>
            <p:spPr>
              <a:xfrm>
                <a:off x="6613624" y="883320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à coins arrondis 85"/>
              <p:cNvSpPr/>
              <p:nvPr/>
            </p:nvSpPr>
            <p:spPr>
              <a:xfrm>
                <a:off x="7176988" y="2101106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Rectangle à coins arrondis 86"/>
              <p:cNvSpPr/>
              <p:nvPr/>
            </p:nvSpPr>
            <p:spPr>
              <a:xfrm>
                <a:off x="7740352" y="3382392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88" name="Connecteur droit 87"/>
          <p:cNvCxnSpPr/>
          <p:nvPr/>
        </p:nvCxnSpPr>
        <p:spPr>
          <a:xfrm>
            <a:off x="7847085" y="362187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e 94"/>
          <p:cNvGrpSpPr/>
          <p:nvPr/>
        </p:nvGrpSpPr>
        <p:grpSpPr>
          <a:xfrm>
            <a:off x="7884368" y="3909906"/>
            <a:ext cx="388248" cy="461665"/>
            <a:chOff x="3419872" y="6165304"/>
            <a:chExt cx="388248" cy="461665"/>
          </a:xfrm>
        </p:grpSpPr>
        <p:sp>
          <p:nvSpPr>
            <p:cNvPr id="90" name="ZoneTexte 89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e 121"/>
          <p:cNvGrpSpPr/>
          <p:nvPr/>
        </p:nvGrpSpPr>
        <p:grpSpPr>
          <a:xfrm>
            <a:off x="7884368" y="2924944"/>
            <a:ext cx="577402" cy="461665"/>
            <a:chOff x="3419872" y="6165304"/>
            <a:chExt cx="577402" cy="461665"/>
          </a:xfrm>
        </p:grpSpPr>
        <p:sp>
          <p:nvSpPr>
            <p:cNvPr id="93" name="ZoneTexte 92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Connecteur droit 94"/>
          <p:cNvCxnSpPr/>
          <p:nvPr/>
        </p:nvCxnSpPr>
        <p:spPr>
          <a:xfrm flipV="1">
            <a:off x="7850460" y="2524646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e 95"/>
          <p:cNvGrpSpPr/>
          <p:nvPr/>
        </p:nvGrpSpPr>
        <p:grpSpPr>
          <a:xfrm>
            <a:off x="7740352" y="692696"/>
            <a:ext cx="394660" cy="461665"/>
            <a:chOff x="3419872" y="6165304"/>
            <a:chExt cx="394660" cy="461665"/>
          </a:xfrm>
        </p:grpSpPr>
        <p:sp>
          <p:nvSpPr>
            <p:cNvPr id="97" name="ZoneTexte 96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98" name="Connecteur droit avec flèche 9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9" name="Connecteur droit 98"/>
          <p:cNvCxnSpPr/>
          <p:nvPr/>
        </p:nvCxnSpPr>
        <p:spPr>
          <a:xfrm>
            <a:off x="6588224" y="1124744"/>
            <a:ext cx="187220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738757" y="112474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e 94"/>
          <p:cNvGrpSpPr/>
          <p:nvPr/>
        </p:nvGrpSpPr>
        <p:grpSpPr>
          <a:xfrm>
            <a:off x="6776040" y="1412776"/>
            <a:ext cx="388248" cy="461665"/>
            <a:chOff x="3419872" y="6165304"/>
            <a:chExt cx="388248" cy="461665"/>
          </a:xfrm>
        </p:grpSpPr>
        <p:sp>
          <p:nvSpPr>
            <p:cNvPr id="102" name="ZoneTexte 101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e 121"/>
          <p:cNvGrpSpPr/>
          <p:nvPr/>
        </p:nvGrpSpPr>
        <p:grpSpPr>
          <a:xfrm>
            <a:off x="6732240" y="476672"/>
            <a:ext cx="577402" cy="461665"/>
            <a:chOff x="3059832" y="6093296"/>
            <a:chExt cx="577402" cy="461665"/>
          </a:xfrm>
        </p:grpSpPr>
        <p:sp>
          <p:nvSpPr>
            <p:cNvPr id="105" name="ZoneTexte 104"/>
            <p:cNvSpPr txBox="1"/>
            <p:nvPr/>
          </p:nvSpPr>
          <p:spPr>
            <a:xfrm>
              <a:off x="3059832" y="6093296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06" name="Connecteur droit avec flèche 105"/>
            <p:cNvCxnSpPr/>
            <p:nvPr/>
          </p:nvCxnSpPr>
          <p:spPr>
            <a:xfrm>
              <a:off x="3203848" y="614625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7" name="Connecteur droit 106"/>
          <p:cNvCxnSpPr/>
          <p:nvPr/>
        </p:nvCxnSpPr>
        <p:spPr>
          <a:xfrm flipV="1">
            <a:off x="6738590" y="50974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6660232" y="3861048"/>
            <a:ext cx="394660" cy="461665"/>
            <a:chOff x="3419872" y="6165304"/>
            <a:chExt cx="394660" cy="461665"/>
          </a:xfrm>
        </p:grpSpPr>
        <p:sp>
          <p:nvSpPr>
            <p:cNvPr id="109" name="ZoneTexte 108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10" name="Connecteur droit avec flèche 10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1" name="Connecteur droit 110"/>
          <p:cNvCxnSpPr/>
          <p:nvPr/>
        </p:nvCxnSpPr>
        <p:spPr>
          <a:xfrm flipH="1">
            <a:off x="6450667" y="3610299"/>
            <a:ext cx="1368152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  <p:bldP spid="54" grpId="0"/>
      <p:bldP spid="55" grpId="0"/>
      <p:bldP spid="70660" grpId="0"/>
      <p:bldP spid="60" grpId="0"/>
      <p:bldP spid="64" grpId="0"/>
      <p:bldP spid="65" grpId="0"/>
      <p:bldP spid="71" grpId="0"/>
      <p:bldP spid="72" grpId="0"/>
      <p:bldP spid="73" grpId="0"/>
      <p:bldP spid="75" grpId="0"/>
      <p:bldP spid="76" grpId="0"/>
      <p:bldP spid="77" grpId="0"/>
      <p:bldP spid="79" grpId="0"/>
      <p:bldP spid="80" grpId="0" animBg="1"/>
      <p:bldP spid="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46" y="460314"/>
            <a:ext cx="9001000" cy="62810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 vérifiée par 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8395" y="753587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419872" y="789212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+ 0 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1198268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 – L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779912" y="1175276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-3420888" y="3284984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1812949"/>
            <a:ext cx="30122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m.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67744" y="165705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60344" y="217524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2362744" y="21080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3075197" y="1804824"/>
            <a:ext cx="5641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1886" y="159616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84486" y="211435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3686886" y="204711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288216" y="183219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756647" y="15969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92598" y="211435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solidFill>
                <a:srgbClr val="00B0F0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4694998" y="2047111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48070" y="1812949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3563888" y="1596925"/>
            <a:ext cx="252028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6228184" y="1752058"/>
            <a:ext cx="2664296" cy="7453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fr-F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092280" y="543036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Ici,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9479" r="30543" b="41201"/>
          <a:stretch>
            <a:fillRect/>
          </a:stretch>
        </p:blipFill>
        <p:spPr bwMode="auto">
          <a:xfrm>
            <a:off x="7668344" y="5157192"/>
            <a:ext cx="1352498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l="3540" t="24040" r="4323" b="36480"/>
          <a:stretch>
            <a:fillRect/>
          </a:stretch>
        </p:blipFill>
        <p:spPr bwMode="auto">
          <a:xfrm>
            <a:off x="107504" y="2978999"/>
            <a:ext cx="8856984" cy="21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97100" y="6101804"/>
            <a:ext cx="1789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# </a:t>
            </a:r>
            <a:r>
              <a:rPr kumimoji="0" lang="fr-FR" sz="2400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 t = 0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, 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93960" y="616027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651724" y="617831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6219676" y="617831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708572" y="6114504"/>
            <a:ext cx="7751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46" grpId="0"/>
      <p:bldP spid="47" grpId="0" animBg="1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9450" y="81906"/>
            <a:ext cx="9001000" cy="66594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 vérifiée par 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43808" y="6172978"/>
            <a:ext cx="28083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300" y="3284984"/>
            <a:ext cx="33015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# </a:t>
            </a:r>
            <a:r>
              <a:rPr lang="fr-FR" sz="2400" u="sng" dirty="0" smtClean="0">
                <a:cs typeface="Arial" pitchFamily="34" charset="0"/>
              </a:rPr>
              <a:t>A t = 0</a:t>
            </a:r>
            <a:r>
              <a:rPr lang="fr-FR" sz="2400" dirty="0" smtClean="0">
                <a:cs typeface="Arial" pitchFamily="34" charset="0"/>
              </a:rPr>
              <a:t>,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(t=0)</a:t>
            </a:r>
            <a:r>
              <a:rPr lang="fr-FR" sz="2400" b="1" dirty="0" smtClean="0">
                <a:cs typeface="Arial" pitchFamily="34" charset="0"/>
              </a:rPr>
              <a:t> = 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6856" y="329265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7292" y="3895773"/>
            <a:ext cx="3444587" cy="4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# </a:t>
            </a:r>
            <a:r>
              <a:rPr lang="fr-FR" sz="2400" u="sng" dirty="0" smtClean="0">
                <a:cs typeface="Arial" pitchFamily="34" charset="0"/>
              </a:rPr>
              <a:t>A t = 0</a:t>
            </a:r>
            <a:r>
              <a:rPr lang="fr-FR" sz="2400" dirty="0" smtClean="0">
                <a:cs typeface="Arial" pitchFamily="34" charset="0"/>
              </a:rPr>
              <a:t>, </a:t>
            </a:r>
            <a:r>
              <a:rPr lang="fr-FR" sz="2400" b="1" dirty="0" smtClean="0">
                <a:cs typeface="Arial" pitchFamily="34" charset="0"/>
              </a:rPr>
              <a:t>v</a:t>
            </a:r>
            <a:r>
              <a:rPr lang="fr-FR" sz="3200" b="1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(t=0)</a:t>
            </a:r>
            <a:r>
              <a:rPr lang="fr-FR" sz="2400" b="1" dirty="0" smtClean="0">
                <a:cs typeface="Arial" pitchFamily="34" charset="0"/>
              </a:rPr>
              <a:t> =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512" y="503888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43608" y="6172978"/>
            <a:ext cx="525658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0856" y="3886757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5701" y="363600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0426" y="415419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355976" y="412167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8567936" y="515719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39752" y="446282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7864" y="446282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6712572" y="331069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55776" y="554294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5220072" y="5542940"/>
            <a:ext cx="9284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0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4716016" y="55172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092280" y="2919531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Ici,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 l="3540" t="24040" r="4323" b="36480"/>
          <a:stretch>
            <a:fillRect/>
          </a:stretch>
        </p:blipFill>
        <p:spPr bwMode="auto">
          <a:xfrm>
            <a:off x="107504" y="468164"/>
            <a:ext cx="8856984" cy="21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9479" r="30543" b="41201"/>
          <a:stretch>
            <a:fillRect/>
          </a:stretch>
        </p:blipFill>
        <p:spPr bwMode="auto">
          <a:xfrm>
            <a:off x="7668344" y="2636912"/>
            <a:ext cx="1352498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2426629" y="39220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156176" y="551723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 0</a:t>
            </a:r>
            <a:endParaRPr lang="fr-FR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7144620" y="331069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435" grpId="0"/>
      <p:bldP spid="18436" grpId="0"/>
      <p:bldP spid="19" grpId="0"/>
      <p:bldP spid="20" grpId="0"/>
      <p:bldP spid="21" grpId="0"/>
      <p:bldP spid="58" grpId="0"/>
      <p:bldP spid="44" grpId="0"/>
      <p:bldP spid="45" grpId="0"/>
      <p:bldP spid="50" grpId="0"/>
      <p:bldP spid="51" grpId="0" animBg="1"/>
      <p:bldP spid="52" grpId="0"/>
      <p:bldP spid="33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246" y="44624"/>
            <a:ext cx="9001000" cy="6813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x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35696" y="5517232"/>
            <a:ext cx="2808312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158" t="4276" r="3746"/>
          <a:stretch>
            <a:fillRect/>
          </a:stretch>
        </p:blipFill>
        <p:spPr bwMode="auto">
          <a:xfrm>
            <a:off x="4832547" y="3717032"/>
            <a:ext cx="4311453" cy="31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1024" y="4458320"/>
            <a:ext cx="492302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Allure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périodique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purement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aux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oscillations autour de la position d’équilibre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5733256"/>
            <a:ext cx="26277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montre que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99792" y="5492724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p</a:t>
            </a:r>
            <a:endParaRPr lang="fr-FR" sz="2000" b="1" i="1" baseline="-250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04993" y="6070146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latin typeface="Symbol" pitchFamily="18" charset="2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555776" y="6033163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49636" y="55039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3923928" y="603903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995936" y="602128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3512472" y="576181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2843808" y="3292658"/>
            <a:ext cx="28083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6300" y="404664"/>
            <a:ext cx="30135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(t=0)</a:t>
            </a:r>
            <a:r>
              <a:rPr lang="fr-FR" sz="2400" b="1" dirty="0" smtClean="0">
                <a:cs typeface="Arial" pitchFamily="34" charset="0"/>
              </a:rPr>
              <a:t> = 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930872" y="41233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68" name="Text Box 1"/>
          <p:cNvSpPr txBox="1">
            <a:spLocks noChangeArrowheads="1"/>
          </p:cNvSpPr>
          <p:nvPr/>
        </p:nvSpPr>
        <p:spPr bwMode="auto">
          <a:xfrm>
            <a:off x="47292" y="1015453"/>
            <a:ext cx="3156555" cy="4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cs typeface="Arial" pitchFamily="34" charset="0"/>
              </a:rPr>
              <a:t>v</a:t>
            </a:r>
            <a:r>
              <a:rPr lang="fr-FR" sz="3200" b="1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(t=0)</a:t>
            </a:r>
            <a:r>
              <a:rPr lang="fr-FR" sz="2400" b="1" dirty="0" smtClean="0">
                <a:cs typeface="Arial" pitchFamily="34" charset="0"/>
              </a:rPr>
              <a:t> 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179512" y="215856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043608" y="3292658"/>
            <a:ext cx="525658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52864" y="1006437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67709" y="75568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02434" y="127387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4427984" y="124135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88636" y="43037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39752" y="158250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47864" y="158250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6856588" y="43037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55776" y="266262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5220072" y="2662620"/>
            <a:ext cx="9284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0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4716016" y="263691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39253" y="2669963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 0</a:t>
            </a:r>
            <a:endParaRPr lang="fr-FR" sz="2400" b="1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55576" y="6093296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043608" y="6093296"/>
            <a:ext cx="936104" cy="2160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46253" y="6402792"/>
            <a:ext cx="1296144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rad.s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1547664" y="6331917"/>
            <a:ext cx="1223369" cy="2654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959185" y="5688393"/>
            <a:ext cx="72008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Hz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4355976" y="5949280"/>
            <a:ext cx="648072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409" grpId="0"/>
      <p:bldP spid="17410" grpId="0"/>
      <p:bldP spid="39" grpId="0"/>
      <p:bldP spid="40" grpId="0"/>
      <p:bldP spid="42" grpId="0"/>
      <p:bldP spid="44" grpId="0"/>
      <p:bldP spid="45" grpId="0"/>
      <p:bldP spid="32" grpId="0"/>
      <p:bldP spid="34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246" y="44624"/>
            <a:ext cx="9001000" cy="40324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x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9854" y="931549"/>
            <a:ext cx="280831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888781" y="2961027"/>
            <a:ext cx="2755227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6579" y="205563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finalement,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= 	             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3750" y="985815"/>
            <a:ext cx="446449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Donc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-100211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500361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699792" y="440228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68895" y="216621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29135" y="209855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65039" y="-102685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7007" y="497887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cos(0)</a:t>
            </a:r>
            <a:endParaRPr lang="fr-FR" sz="2000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921023" y="437754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33191" y="209855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158" t="4276" r="3746"/>
          <a:stretch>
            <a:fillRect/>
          </a:stretch>
        </p:blipFill>
        <p:spPr bwMode="auto">
          <a:xfrm>
            <a:off x="4832547" y="892591"/>
            <a:ext cx="4311453" cy="31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79512" y="1902498"/>
            <a:ext cx="492302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Allure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périodique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purement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aux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oscillations autour de la position d’équilibre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1025" y="3177051"/>
            <a:ext cx="26277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montre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0817" y="2936519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p</a:t>
            </a:r>
            <a:endParaRPr lang="fr-FR" sz="2000" b="1" i="1" baseline="-250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86018" y="3513941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latin typeface="Symbol" pitchFamily="18" charset="2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636801" y="3476958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30661" y="29477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4794" y="348282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004953" y="3482825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61330" y="32233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99592" y="4182131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3</a:t>
            </a:r>
            <a:r>
              <a:rPr lang="fr-FR" sz="2200" b="1" u="sng" baseline="30000" dirty="0" smtClean="0">
                <a:latin typeface="Bookman Old Style" pitchFamily="18" charset="0"/>
              </a:rPr>
              <a:t>ème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des actions réciproques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204" y="4579966"/>
            <a:ext cx="9001000" cy="22334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24428" y="4590984"/>
            <a:ext cx="8964487" cy="752475"/>
            <a:chOff x="124428" y="5783230"/>
            <a:chExt cx="8964487" cy="7524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124428" y="5783230"/>
              <a:ext cx="8964487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Quand deux corps 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interagissent,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la force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que le corps 1 exerce sur le corps 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est opposée à la force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qu’exerce le corps 2 sur le corps 1.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764" t="43679" r="22039" b="47921"/>
            <a:stretch>
              <a:fillRect/>
            </a:stretch>
          </p:blipFill>
          <p:spPr bwMode="auto">
            <a:xfrm>
              <a:off x="7123895" y="5783788"/>
              <a:ext cx="432048" cy="3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5730034" y="6060245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Rectangle 39"/>
          <p:cNvSpPr/>
          <p:nvPr/>
        </p:nvSpPr>
        <p:spPr>
          <a:xfrm>
            <a:off x="99153" y="5560374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 vectorielle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5147269" y="6354741"/>
            <a:ext cx="288032" cy="288032"/>
            <a:chOff x="5652120" y="5373216"/>
            <a:chExt cx="432048" cy="432048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8099597" y="5490645"/>
            <a:ext cx="288032" cy="288032"/>
            <a:chOff x="5652120" y="5373216"/>
            <a:chExt cx="432048" cy="432048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4861795" y="6034264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7730540" y="5191038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b="1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V="1">
            <a:off x="4571205" y="5418637"/>
            <a:ext cx="4392488" cy="129614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5291285" y="6210725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7235501" y="5634661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64" t="43679" r="22039" b="47921"/>
          <a:stretch>
            <a:fillRect/>
          </a:stretch>
        </p:blipFill>
        <p:spPr bwMode="auto">
          <a:xfrm>
            <a:off x="7739557" y="5922693"/>
            <a:ext cx="648072" cy="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51379" r="54087" b="39381"/>
          <a:stretch>
            <a:fillRect/>
          </a:stretch>
        </p:blipFill>
        <p:spPr bwMode="auto">
          <a:xfrm>
            <a:off x="5363293" y="556265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e 60"/>
          <p:cNvGrpSpPr/>
          <p:nvPr/>
        </p:nvGrpSpPr>
        <p:grpSpPr>
          <a:xfrm>
            <a:off x="174401" y="5495198"/>
            <a:ext cx="4205288" cy="1010855"/>
            <a:chOff x="174401" y="5495198"/>
            <a:chExt cx="4205288" cy="1010855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174401" y="5539266"/>
              <a:ext cx="4205288" cy="9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                 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et      sont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colinéaires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de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même norme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de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sens opposé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direction de ces forces étant la droite (M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764" t="43679" r="22039" b="47921"/>
            <a:stretch>
              <a:fillRect/>
            </a:stretch>
          </p:blipFill>
          <p:spPr bwMode="auto">
            <a:xfrm>
              <a:off x="3131840" y="5534155"/>
              <a:ext cx="432048" cy="3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3851920" y="5495198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1142761" y="2819885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475656" y="3068960"/>
            <a:ext cx="576064" cy="1440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572603" y="3611973"/>
            <a:ext cx="1296144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rad.s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1619672" y="3717033"/>
            <a:ext cx="1223369" cy="7200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959185" y="3096105"/>
            <a:ext cx="72008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Hz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4355976" y="3356992"/>
            <a:ext cx="648072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40" grpId="0"/>
      <p:bldP spid="51" grpId="0"/>
      <p:bldP spid="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-2738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3</a:t>
            </a:r>
            <a:r>
              <a:rPr lang="fr-FR" sz="2200" b="1" u="sng" baseline="30000" dirty="0" smtClean="0">
                <a:latin typeface="Bookman Old Style" pitchFamily="18" charset="0"/>
              </a:rPr>
              <a:t>ème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des actions réciproques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04" y="403503"/>
            <a:ext cx="9001000" cy="16573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 vectorielle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718404"/>
            <a:ext cx="42052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     et      sont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coliné-aires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norme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sens opposé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direction de ces forces étant la droite (M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932040" y="1517104"/>
            <a:ext cx="288032" cy="288032"/>
            <a:chOff x="5652120" y="5373216"/>
            <a:chExt cx="432048" cy="432048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7884368" y="653008"/>
            <a:ext cx="288032" cy="288032"/>
            <a:chOff x="5652120" y="5373216"/>
            <a:chExt cx="432048" cy="43204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646566" y="1196627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7515311" y="353401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355976" y="581000"/>
            <a:ext cx="4392488" cy="129614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6056" y="1373088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020272" y="797024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64" t="43679" r="22039" b="47921"/>
          <a:stretch>
            <a:fillRect/>
          </a:stretch>
        </p:blipFill>
        <p:spPr bwMode="auto">
          <a:xfrm>
            <a:off x="7524328" y="1085056"/>
            <a:ext cx="648072" cy="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51379" r="54087" b="39381"/>
          <a:stretch>
            <a:fillRect/>
          </a:stretch>
        </p:blipFill>
        <p:spPr bwMode="auto">
          <a:xfrm>
            <a:off x="5148064" y="7250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e 62"/>
          <p:cNvGrpSpPr/>
          <p:nvPr/>
        </p:nvGrpSpPr>
        <p:grpSpPr>
          <a:xfrm>
            <a:off x="864048" y="2100689"/>
            <a:ext cx="8100416" cy="1043866"/>
            <a:chOff x="864048" y="2100689"/>
            <a:chExt cx="8100416" cy="104386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048" y="2100689"/>
              <a:ext cx="576263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62"/>
            <p:cNvSpPr>
              <a:spLocks noChangeArrowheads="1"/>
            </p:cNvSpPr>
            <p:nvPr/>
          </p:nvSpPr>
          <p:spPr bwMode="auto">
            <a:xfrm>
              <a:off x="1547664" y="2128892"/>
              <a:ext cx="7416800" cy="101566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i="1" dirty="0" smtClean="0"/>
                <a:t>Cette 3</a:t>
              </a:r>
              <a:r>
                <a:rPr lang="fr-FR" sz="2000" i="1" baseline="30000" dirty="0" smtClean="0"/>
                <a:t>ème</a:t>
              </a:r>
              <a:r>
                <a:rPr lang="fr-FR" sz="2000" i="1" dirty="0" smtClean="0"/>
                <a:t> loi de Newton s’appelle aussi </a:t>
              </a:r>
              <a:r>
                <a:rPr lang="fr-FR" sz="2000" b="1" i="1" u="sng" dirty="0" smtClean="0"/>
                <a:t>principe de l’action et de la réaction</a:t>
              </a:r>
              <a:r>
                <a:rPr lang="fr-FR" sz="2000" i="1" dirty="0" smtClean="0"/>
                <a:t> : en effet, si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1</a:t>
              </a:r>
              <a:r>
                <a:rPr lang="fr-FR" sz="2000" i="1" dirty="0" smtClean="0"/>
                <a:t> exerce une action         sur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2</a:t>
              </a:r>
              <a:r>
                <a:rPr lang="fr-FR" sz="2000" i="1" dirty="0" smtClean="0"/>
                <a:t>, alors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2</a:t>
              </a:r>
              <a:r>
                <a:rPr lang="fr-FR" sz="2000" i="1" dirty="0" smtClean="0"/>
                <a:t> exerce en retour une réaction         sur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1</a:t>
              </a:r>
              <a:r>
                <a:rPr lang="fr-FR" sz="2000" i="1" dirty="0" smtClean="0"/>
                <a:t> telle que                        .</a:t>
              </a:r>
              <a:endParaRPr lang="fr-FR" sz="2000" i="1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787" t="39479" r="21093" b="52121"/>
            <a:stretch>
              <a:fillRect/>
            </a:stretch>
          </p:blipFill>
          <p:spPr bwMode="auto">
            <a:xfrm>
              <a:off x="6142043" y="2730664"/>
              <a:ext cx="1224136" cy="3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71" t="39479" r="21093" b="52121"/>
            <a:stretch>
              <a:fillRect/>
            </a:stretch>
          </p:blipFill>
          <p:spPr bwMode="auto">
            <a:xfrm>
              <a:off x="6046885" y="2428499"/>
              <a:ext cx="432048" cy="3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787" t="39479" r="31766" b="52615"/>
            <a:stretch>
              <a:fillRect/>
            </a:stretch>
          </p:blipFill>
          <p:spPr bwMode="auto">
            <a:xfrm>
              <a:off x="3995936" y="273066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31370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l’orientation de la réaction tangentielle exercée par le sol sur le pied pour qu’une  personne marche sans glisser.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71" t="39479" r="21093" b="52121"/>
          <a:stretch>
            <a:fillRect/>
          </a:stretch>
        </p:blipFill>
        <p:spPr bwMode="auto">
          <a:xfrm>
            <a:off x="1547664" y="718404"/>
            <a:ext cx="432048" cy="3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87" t="39479" r="31766" b="52615"/>
          <a:stretch>
            <a:fillRect/>
          </a:stretch>
        </p:blipFill>
        <p:spPr bwMode="auto">
          <a:xfrm>
            <a:off x="2411760" y="71840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573016"/>
            <a:ext cx="3744416" cy="21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flipV="1">
            <a:off x="6948264" y="4269946"/>
            <a:ext cx="79208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6181884" y="5252350"/>
            <a:ext cx="792088" cy="100811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0" y="3738839"/>
            <a:ext cx="6177778" cy="1063625"/>
            <a:chOff x="0" y="3738839"/>
            <a:chExt cx="6177778" cy="1063625"/>
          </a:xfrm>
        </p:grpSpPr>
        <p:sp>
          <p:nvSpPr>
            <p:cNvPr id="11265" name="Text Box 1"/>
            <p:cNvSpPr txBox="1">
              <a:spLocks noChangeArrowheads="1"/>
            </p:cNvSpPr>
            <p:nvPr/>
          </p:nvSpPr>
          <p:spPr bwMode="auto">
            <a:xfrm>
              <a:off x="0" y="3738839"/>
              <a:ext cx="572412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S’il veut avancer,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pied exerce une force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sur le sol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orientée vers le bas et vers l’arrière.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5677" t="52919" r="30071" b="38681"/>
            <a:stretch>
              <a:fillRect/>
            </a:stretch>
          </p:blipFill>
          <p:spPr bwMode="auto">
            <a:xfrm>
              <a:off x="5724128" y="3789040"/>
              <a:ext cx="45365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 l="65677" t="52919" r="30071" b="38681"/>
          <a:stretch>
            <a:fillRect/>
          </a:stretch>
        </p:blipFill>
        <p:spPr bwMode="auto">
          <a:xfrm>
            <a:off x="6660232" y="5733256"/>
            <a:ext cx="4536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e 46"/>
          <p:cNvGrpSpPr/>
          <p:nvPr/>
        </p:nvGrpSpPr>
        <p:grpSpPr>
          <a:xfrm>
            <a:off x="7740352" y="4365104"/>
            <a:ext cx="1145196" cy="472752"/>
            <a:chOff x="7380312" y="4725144"/>
            <a:chExt cx="1145196" cy="472752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7380312" y="4725144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e 40"/>
            <p:cNvGrpSpPr/>
            <p:nvPr/>
          </p:nvGrpSpPr>
          <p:grpSpPr>
            <a:xfrm>
              <a:off x="8100392" y="4725144"/>
              <a:ext cx="425116" cy="461665"/>
              <a:chOff x="3419872" y="6165304"/>
              <a:chExt cx="425116" cy="461665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3419872" y="6165304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R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7835510" y="4783019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0" y="5600815"/>
            <a:ext cx="8316416" cy="1040287"/>
            <a:chOff x="0" y="5600815"/>
            <a:chExt cx="8316416" cy="1040287"/>
          </a:xfrm>
        </p:grpSpPr>
        <p:sp>
          <p:nvSpPr>
            <p:cNvPr id="49" name="Rectangle 48"/>
            <p:cNvSpPr/>
            <p:nvPr/>
          </p:nvSpPr>
          <p:spPr>
            <a:xfrm>
              <a:off x="0" y="5734615"/>
              <a:ext cx="83164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est la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réaction du sol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dont la composante</a:t>
              </a:r>
            </a:p>
            <a:p>
              <a:endPara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tangentielle         est ici </a:t>
              </a:r>
              <a:r>
                <a:rPr lang="fr-FR" sz="20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orientée dans le sens du mouvement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475656" y="6179437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latin typeface="Bookman Old Style" pitchFamily="18" charset="0"/>
                </a:rPr>
                <a:t>T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1619672" y="6179437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323528" y="5600815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Connecteur droit avec flèche 50"/>
          <p:cNvCxnSpPr/>
          <p:nvPr/>
        </p:nvCxnSpPr>
        <p:spPr>
          <a:xfrm>
            <a:off x="6948264" y="5266483"/>
            <a:ext cx="8640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7236296" y="5373216"/>
            <a:ext cx="936104" cy="542690"/>
            <a:chOff x="7236296" y="5373216"/>
            <a:chExt cx="936104" cy="542690"/>
          </a:xfrm>
        </p:grpSpPr>
        <p:sp>
          <p:nvSpPr>
            <p:cNvPr id="57" name="Rectangle 56"/>
            <p:cNvSpPr/>
            <p:nvPr/>
          </p:nvSpPr>
          <p:spPr>
            <a:xfrm>
              <a:off x="7236296" y="537321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7287712" y="5454241"/>
              <a:ext cx="569387" cy="461665"/>
              <a:chOff x="1628056" y="6331837"/>
              <a:chExt cx="569387" cy="461665"/>
            </a:xfrm>
          </p:grpSpPr>
          <p:sp>
            <p:nvSpPr>
              <p:cNvPr id="54" name="ZoneTexte 53"/>
              <p:cNvSpPr txBox="1"/>
              <p:nvPr/>
            </p:nvSpPr>
            <p:spPr>
              <a:xfrm>
                <a:off x="1628056" y="6331837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latin typeface="Bookman Old Style" pitchFamily="18" charset="0"/>
                  </a:rPr>
                  <a:t>T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1772072" y="6331837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e 60"/>
          <p:cNvGrpSpPr/>
          <p:nvPr/>
        </p:nvGrpSpPr>
        <p:grpSpPr>
          <a:xfrm>
            <a:off x="0" y="4669631"/>
            <a:ext cx="5220072" cy="1063625"/>
            <a:chOff x="0" y="4669631"/>
            <a:chExt cx="5220072" cy="1063625"/>
          </a:xfrm>
        </p:grpSpPr>
        <p:sp>
          <p:nvSpPr>
            <p:cNvPr id="33" name="Text Box 1"/>
            <p:cNvSpPr txBox="1">
              <a:spLocks noChangeArrowheads="1"/>
            </p:cNvSpPr>
            <p:nvPr/>
          </p:nvSpPr>
          <p:spPr bwMode="auto">
            <a:xfrm>
              <a:off x="0" y="4669631"/>
              <a:ext cx="5220072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En retour,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sol exerce une force</a:t>
              </a: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sur le pied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telle que                  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(3</a:t>
              </a:r>
              <a:r>
                <a:rPr kumimoji="0" lang="fr-FR" sz="2000" b="1" i="0" u="none" strike="noStrike" cap="none" normalizeH="0" baseline="30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ème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LDN)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4237668" y="4678844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63787" t="39479" r="21093" b="52121"/>
            <a:stretch>
              <a:fillRect/>
            </a:stretch>
          </p:blipFill>
          <p:spPr bwMode="auto">
            <a:xfrm>
              <a:off x="2051719" y="5157192"/>
              <a:ext cx="161297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4" name="Connecteur droit 63"/>
          <p:cNvCxnSpPr/>
          <p:nvPr/>
        </p:nvCxnSpPr>
        <p:spPr>
          <a:xfrm>
            <a:off x="7714644" y="4293096"/>
            <a:ext cx="0" cy="100811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244408" y="4005064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5703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ù se situe le centre de masse des différents systèmes ci-dessous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0867" t="39479" r="81101" b="40361"/>
          <a:stretch>
            <a:fillRect/>
          </a:stretch>
        </p:blipFill>
        <p:spPr bwMode="auto">
          <a:xfrm>
            <a:off x="539552" y="447023"/>
            <a:ext cx="1152127" cy="1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2624" t="38541" r="67454" b="40361"/>
          <a:stretch>
            <a:fillRect/>
          </a:stretch>
        </p:blipFill>
        <p:spPr bwMode="auto">
          <a:xfrm>
            <a:off x="2627784" y="447023"/>
            <a:ext cx="1423216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3909" t="40123" r="55696" b="40361"/>
          <a:stretch>
            <a:fillRect/>
          </a:stretch>
        </p:blipFill>
        <p:spPr bwMode="auto">
          <a:xfrm>
            <a:off x="4932040" y="447023"/>
            <a:ext cx="1490988" cy="1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44722" t="38346" r="44411" b="40361"/>
          <a:stretch>
            <a:fillRect/>
          </a:stretch>
        </p:blipFill>
        <p:spPr bwMode="auto">
          <a:xfrm>
            <a:off x="7092280" y="375015"/>
            <a:ext cx="1558760" cy="17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34" t="36959" r="33126" b="40361"/>
          <a:stretch>
            <a:fillRect/>
          </a:stretch>
        </p:blipFill>
        <p:spPr bwMode="auto">
          <a:xfrm>
            <a:off x="1517219" y="1637308"/>
            <a:ext cx="1626533" cy="18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64" t="36959" r="19479" b="40361"/>
          <a:stretch>
            <a:fillRect/>
          </a:stretch>
        </p:blipFill>
        <p:spPr bwMode="auto">
          <a:xfrm>
            <a:off x="4139952" y="1671160"/>
            <a:ext cx="1829848" cy="18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39" t="36959" r="9281" b="40361"/>
          <a:stretch>
            <a:fillRect/>
          </a:stretch>
        </p:blipFill>
        <p:spPr bwMode="auto">
          <a:xfrm>
            <a:off x="6193547" y="1671159"/>
            <a:ext cx="1402789" cy="18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5445113" y="96265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7020272" y="879071"/>
            <a:ext cx="1152128" cy="7200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308304" y="375015"/>
            <a:ext cx="64807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804248" y="807063"/>
            <a:ext cx="2088232" cy="8640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629677" y="109509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3131840" y="548680"/>
            <a:ext cx="360040" cy="108012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131840" y="836712"/>
            <a:ext cx="360040" cy="5040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203848" y="102308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395536" y="375015"/>
            <a:ext cx="136815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58018" y="379778"/>
            <a:ext cx="1296144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032033" y="97678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9670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663623" y="2170453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961252" y="213711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115616" y="3573016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Le vecteur quantité de mouvement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53804" y="4003902"/>
            <a:ext cx="8856984" cy="2737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79512" y="4003903"/>
            <a:ext cx="8784976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QUANTITE DE MOUVEMENT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centre de masse M d’un système est égal au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de sa masse m par le 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point M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61897" t="69719" r="6919" b="21041"/>
          <a:stretch>
            <a:fillRect/>
          </a:stretch>
        </p:blipFill>
        <p:spPr bwMode="auto">
          <a:xfrm>
            <a:off x="2987824" y="4795991"/>
            <a:ext cx="3384376" cy="5640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1560" y="4941168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54379" y="5013176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91313" y="5373216"/>
            <a:ext cx="1296911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>
            <a:stCxn id="41987" idx="1"/>
          </p:cNvCxnSpPr>
          <p:nvPr/>
        </p:nvCxnSpPr>
        <p:spPr>
          <a:xfrm flipH="1">
            <a:off x="1835696" y="5078023"/>
            <a:ext cx="1152128" cy="791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41990" idx="1"/>
          </p:cNvCxnSpPr>
          <p:nvPr/>
        </p:nvCxnSpPr>
        <p:spPr>
          <a:xfrm>
            <a:off x="4716016" y="5229200"/>
            <a:ext cx="575297" cy="38263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6300192" y="5157192"/>
            <a:ext cx="1008112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92088" y="5949280"/>
            <a:ext cx="86409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colinéaire et de même sens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2088" y="6300787"/>
            <a:ext cx="874846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dépend de l’instant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auquel on l’étudie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du référentiel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1985" grpId="0"/>
      <p:bldP spid="41988" grpId="0"/>
      <p:bldP spid="41989" grpId="0"/>
      <p:bldP spid="41990" grpId="0"/>
      <p:bldP spid="41991" grpId="0"/>
      <p:bldP spid="419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-8508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Le vecteur quantité de mouvement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53804" y="422378"/>
            <a:ext cx="8856984" cy="2737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422379"/>
            <a:ext cx="8784976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QUANTITE DE MOUVEMENT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centre de masse M d’un système est égal au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de sa masse m par le 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point M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1897" t="69719" r="6919" b="21041"/>
          <a:stretch>
            <a:fillRect/>
          </a:stretch>
        </p:blipFill>
        <p:spPr bwMode="auto">
          <a:xfrm>
            <a:off x="2987824" y="1214467"/>
            <a:ext cx="3384376" cy="5640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359644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4379" y="1431652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91313" y="1791692"/>
            <a:ext cx="1296911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>
            <a:stCxn id="5" idx="1"/>
          </p:cNvCxnSpPr>
          <p:nvPr/>
        </p:nvCxnSpPr>
        <p:spPr>
          <a:xfrm flipH="1">
            <a:off x="1835696" y="1496499"/>
            <a:ext cx="1152128" cy="791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8" idx="1"/>
          </p:cNvCxnSpPr>
          <p:nvPr/>
        </p:nvCxnSpPr>
        <p:spPr>
          <a:xfrm>
            <a:off x="4716016" y="1647676"/>
            <a:ext cx="575297" cy="38263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6300192" y="1575668"/>
            <a:ext cx="1008112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2088" y="2367756"/>
            <a:ext cx="86409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colinéaire et de même sens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2088" y="2719263"/>
            <a:ext cx="874846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dépend de l’instant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auquel on l’étudie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du référentiel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3358153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Forces exercées en un point matériel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3789040"/>
            <a:ext cx="799288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FORCE</a:t>
            </a:r>
            <a:r>
              <a:rPr lang="fr-FR" sz="2400" dirty="0"/>
              <a:t> </a:t>
            </a:r>
            <a:r>
              <a:rPr lang="fr-FR" sz="2400" dirty="0" smtClean="0"/>
              <a:t>= cause </a:t>
            </a:r>
            <a:r>
              <a:rPr lang="fr-FR" sz="2400" dirty="0"/>
              <a:t>de la modification du mouvement d’un </a:t>
            </a:r>
            <a:r>
              <a:rPr lang="fr-FR" sz="2400" dirty="0" smtClean="0"/>
              <a:t>objet</a:t>
            </a:r>
            <a:endParaRPr lang="fr-FR" sz="2400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79512" y="4365103"/>
            <a:ext cx="8856984" cy="23762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23528" y="4386312"/>
            <a:ext cx="8640960" cy="7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force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action mécanique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susceptible 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modifier la quantité de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5670" t="61840" r="50388" b="28920"/>
          <a:stretch>
            <a:fillRect/>
          </a:stretch>
        </p:blipFill>
        <p:spPr bwMode="auto">
          <a:xfrm>
            <a:off x="1475656" y="6051787"/>
            <a:ext cx="5400600" cy="63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e 25"/>
          <p:cNvGrpSpPr/>
          <p:nvPr/>
        </p:nvGrpSpPr>
        <p:grpSpPr>
          <a:xfrm>
            <a:off x="467544" y="5085184"/>
            <a:ext cx="8496944" cy="704205"/>
            <a:chOff x="467544" y="5085184"/>
            <a:chExt cx="8496944" cy="704205"/>
          </a:xfrm>
        </p:grpSpPr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467544" y="5085184"/>
              <a:ext cx="849694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Une force est une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grandeur vectorielle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dont l’unité est 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Newton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), possédant les trois coordonnées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dans un repère cartésien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(O, i, j, k)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2005112" y="5784056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2198787" y="578938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392710" y="578303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409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120" y="0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Forces exercées en un point matériel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3500" y="40466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1894" y="425873"/>
            <a:ext cx="8816094" cy="7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force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action mécanique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susceptible de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modifier la quantité de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4770" r="50225" b="20484"/>
          <a:stretch>
            <a:fillRect/>
          </a:stretch>
        </p:blipFill>
        <p:spPr bwMode="auto">
          <a:xfrm>
            <a:off x="323528" y="1916832"/>
            <a:ext cx="4448505" cy="13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632" y="3144642"/>
            <a:ext cx="6811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 valeur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référentiel d’étude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0" y="3711126"/>
            <a:ext cx="2123728" cy="400110"/>
            <a:chOff x="0" y="3645024"/>
            <a:chExt cx="2123728" cy="400110"/>
          </a:xfrm>
        </p:grpSpPr>
        <p:sp>
          <p:nvSpPr>
            <p:cNvPr id="8" name="Rectangle 7"/>
            <p:cNvSpPr/>
            <p:nvPr/>
          </p:nvSpPr>
          <p:spPr>
            <a:xfrm>
              <a:off x="0" y="3645024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a/ </a:t>
              </a:r>
              <a:r>
                <a:rPr lang="fr-FR" sz="2000" b="1" u="sng" dirty="0" smtClean="0">
                  <a:latin typeface="Bookman Old Style" pitchFamily="18" charset="0"/>
                </a:rPr>
                <a:t>Le poids P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1651422" y="3676774"/>
              <a:ext cx="21602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7504" y="4077072"/>
            <a:ext cx="9036496" cy="2685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9512" y="4077072"/>
            <a:ext cx="676875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poids exercé par un astre sur un système de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situé à sa surface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force modélisant l’attraction qu’exerce l’astre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ce corps.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154986"/>
            <a:ext cx="1842018" cy="5644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44208" y="475164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184880" y="4788925"/>
            <a:ext cx="792088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8316416" y="4587034"/>
            <a:ext cx="144016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32240" y="4587034"/>
            <a:ext cx="431281" cy="33744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7596336" y="4587034"/>
            <a:ext cx="288032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740352" y="4777658"/>
            <a:ext cx="1726133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N.kg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339752" y="3711126"/>
            <a:ext cx="6804248" cy="333375"/>
            <a:chOff x="2339752" y="3645024"/>
            <a:chExt cx="6804248" cy="333375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2339752" y="3645024"/>
              <a:ext cx="6804248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g =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champ de pesanteur de l’astre au niveau du système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2483768" y="371703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512" y="5373216"/>
            <a:ext cx="633670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Origine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centre de masse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9511" y="5732978"/>
            <a:ext cx="655272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verticale du lieu (droite reliant le centre de masse de l’astre et celui du système)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9513" y="6381328"/>
            <a:ext cx="7344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du centre de masse du système vers celui de l’astre.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Image 39"/>
          <p:cNvPicPr/>
          <p:nvPr/>
        </p:nvPicPr>
        <p:blipFill>
          <a:blip r:embed="rId4" cstate="print"/>
          <a:srcRect l="19575" t="14748" r="45121" b="22662"/>
          <a:stretch>
            <a:fillRect/>
          </a:stretch>
        </p:blipFill>
        <p:spPr bwMode="auto">
          <a:xfrm flipH="1">
            <a:off x="7956376" y="5445224"/>
            <a:ext cx="720080" cy="6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40"/>
          <p:cNvCxnSpPr/>
          <p:nvPr/>
        </p:nvCxnSpPr>
        <p:spPr>
          <a:xfrm>
            <a:off x="8316416" y="5805264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8388424" y="6093296"/>
            <a:ext cx="388248" cy="461665"/>
            <a:chOff x="8388424" y="6093296"/>
            <a:chExt cx="388248" cy="461665"/>
          </a:xfrm>
        </p:grpSpPr>
        <p:sp>
          <p:nvSpPr>
            <p:cNvPr id="45" name="ZoneTexte 44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7380312" y="5661248"/>
            <a:ext cx="0" cy="648072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7452320" y="5733256"/>
            <a:ext cx="362600" cy="461665"/>
            <a:chOff x="8388424" y="6093296"/>
            <a:chExt cx="362600" cy="461665"/>
          </a:xfrm>
        </p:grpSpPr>
        <p:sp>
          <p:nvSpPr>
            <p:cNvPr id="50" name="ZoneTexte 49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288803" y="1147894"/>
            <a:ext cx="8496944" cy="704205"/>
            <a:chOff x="467544" y="5085184"/>
            <a:chExt cx="8496944" cy="704205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67544" y="5085184"/>
              <a:ext cx="849694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Une force est une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grandeur vectorielle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dont l’unité est 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Newton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), possédant les trois coordonnées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dans un repère cartésien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(O, i, j, k)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2005112" y="5784056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2198787" y="578938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2392710" y="578303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251520" y="1988840"/>
            <a:ext cx="8712968" cy="1224136"/>
            <a:chOff x="251520" y="1988840"/>
            <a:chExt cx="8712968" cy="1224136"/>
          </a:xfrm>
        </p:grpSpPr>
        <p:sp>
          <p:nvSpPr>
            <p:cNvPr id="43" name="Rectangle 42"/>
            <p:cNvSpPr/>
            <p:nvPr/>
          </p:nvSpPr>
          <p:spPr>
            <a:xfrm>
              <a:off x="251520" y="2132856"/>
              <a:ext cx="8712968" cy="86409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84368" y="1988840"/>
              <a:ext cx="864096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02" t="54770" r="12473" b="20484"/>
          <a:stretch>
            <a:fillRect/>
          </a:stretch>
        </p:blipFill>
        <p:spPr bwMode="auto">
          <a:xfrm>
            <a:off x="5188694" y="1916524"/>
            <a:ext cx="3637683" cy="13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2" grpId="0" animBg="1"/>
      <p:bldP spid="39938" grpId="0"/>
      <p:bldP spid="15" grpId="0"/>
      <p:bldP spid="17" grpId="0"/>
      <p:bldP spid="28" grpId="0"/>
      <p:bldP spid="39941" grpId="0"/>
      <p:bldP spid="39942" grpId="0"/>
      <p:bldP spid="399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23416"/>
            <a:ext cx="2123728" cy="400110"/>
            <a:chOff x="0" y="3645024"/>
            <a:chExt cx="2123728" cy="400110"/>
          </a:xfrm>
        </p:grpSpPr>
        <p:sp>
          <p:nvSpPr>
            <p:cNvPr id="4" name="Rectangle 3"/>
            <p:cNvSpPr/>
            <p:nvPr/>
          </p:nvSpPr>
          <p:spPr>
            <a:xfrm>
              <a:off x="0" y="3645024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a/ </a:t>
              </a:r>
              <a:r>
                <a:rPr lang="fr-FR" sz="2000" b="1" u="sng" dirty="0" smtClean="0">
                  <a:latin typeface="Bookman Old Style" pitchFamily="18" charset="0"/>
                </a:rPr>
                <a:t>Le poids P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1651422" y="3676774"/>
              <a:ext cx="21602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504" y="371613"/>
            <a:ext cx="9036496" cy="2685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371613"/>
            <a:ext cx="676875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poids  exercé par un astre sur un système de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situé à sa surface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force modélisant l’attraction qu’exerce l’astre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ce corps.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6259"/>
            <a:ext cx="1842018" cy="5644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72200" y="103578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64288" y="1014574"/>
            <a:ext cx="792088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8316416" y="870558"/>
            <a:ext cx="144016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732240" y="870558"/>
            <a:ext cx="431281" cy="33744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7596336" y="870558"/>
            <a:ext cx="288032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12360" y="1061182"/>
            <a:ext cx="1510109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N.kg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339752" y="23416"/>
            <a:ext cx="6804248" cy="333375"/>
            <a:chOff x="2339752" y="3645024"/>
            <a:chExt cx="6804248" cy="33337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39752" y="3645024"/>
              <a:ext cx="6804248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g =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champ de pesanteur de l’astre au niveau du système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2483768" y="371703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9512" y="1667757"/>
            <a:ext cx="633670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Origine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centre de masse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79511" y="2027519"/>
            <a:ext cx="655272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verticale du lieu (droite reliant le centre de masse de l’astre et celui du système)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79513" y="2675869"/>
            <a:ext cx="7344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du centre de masse du système vers celui de l’astre.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3" cstate="print"/>
          <a:srcRect l="19575" t="14748" r="45121" b="22662"/>
          <a:stretch>
            <a:fillRect/>
          </a:stretch>
        </p:blipFill>
        <p:spPr bwMode="auto">
          <a:xfrm flipH="1">
            <a:off x="7956376" y="1739765"/>
            <a:ext cx="720080" cy="6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>
            <a:off x="8316416" y="2099805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8388424" y="2387837"/>
            <a:ext cx="388248" cy="461665"/>
            <a:chOff x="8388424" y="6093296"/>
            <a:chExt cx="388248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eur droit 25"/>
          <p:cNvCxnSpPr/>
          <p:nvPr/>
        </p:nvCxnSpPr>
        <p:spPr>
          <a:xfrm>
            <a:off x="7380312" y="1955789"/>
            <a:ext cx="0" cy="648072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452320" y="2027797"/>
            <a:ext cx="362600" cy="461665"/>
            <a:chOff x="8388424" y="6093296"/>
            <a:chExt cx="362600" cy="461665"/>
          </a:xfrm>
        </p:grpSpPr>
        <p:sp>
          <p:nvSpPr>
            <p:cNvPr id="28" name="ZoneTexte 27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 l="2835" t="21000" r="71650" b="73960"/>
          <a:stretch>
            <a:fillRect/>
          </a:stretch>
        </p:blipFill>
        <p:spPr bwMode="auto">
          <a:xfrm>
            <a:off x="0" y="3108475"/>
            <a:ext cx="3888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7504" y="3517930"/>
            <a:ext cx="5472608" cy="27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   Le</a:t>
            </a: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vecteur champ de pesanteur a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# sa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norme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fr-FR" sz="2100" b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g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qui diminue quand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l’altitude </a:t>
            </a:r>
            <a:r>
              <a:rPr lang="fr-FR" sz="2100" b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H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………………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# sa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direction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et son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sens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qui</a:t>
            </a:r>
          </a:p>
          <a:p>
            <a:pPr lvl="0" fontAlgn="base">
              <a:spcBef>
                <a:spcPct val="0"/>
              </a:spcBef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………………… de la latitude et de 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longitude du point M.</a:t>
            </a:r>
          </a:p>
          <a:p>
            <a:pPr lvl="0" fontAlgn="base">
              <a:spcBef>
                <a:spcPct val="0"/>
              </a:spcBef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   Le champ de pesanteur autour d’un astre n’est donc pas ……………… 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514" y="3911022"/>
            <a:ext cx="34864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825" b="47885"/>
          <a:stretch>
            <a:fillRect/>
          </a:stretch>
        </p:blipFill>
        <p:spPr bwMode="auto">
          <a:xfrm>
            <a:off x="4139952" y="3905116"/>
            <a:ext cx="3556332" cy="14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3051" y="6110219"/>
            <a:ext cx="9036496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    Cependant,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on considèrera que c’est quand même le cas dans une zone de l’espace de ………… dimension par rapport aux dimensions de ………… . </a:t>
            </a:r>
            <a:endParaRPr kumimoji="0" lang="fr-FR" sz="21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068" y="3589144"/>
            <a:ext cx="90364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48012" y="3129951"/>
            <a:ext cx="3609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403648" y="4149080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augmente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96435" y="4797152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dépendent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807756" y="5761196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868747" y="6420805"/>
            <a:ext cx="92429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petite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7523533" y="6436413"/>
            <a:ext cx="10599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l’astre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21000" r="71650" b="73960"/>
          <a:stretch>
            <a:fillRect/>
          </a:stretch>
        </p:blipFill>
        <p:spPr bwMode="auto">
          <a:xfrm>
            <a:off x="0" y="-76005"/>
            <a:ext cx="3888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333451"/>
            <a:ext cx="547260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   Le</a:t>
            </a: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vecteur champ de pesanteur a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# sa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norme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fr-FR" sz="2100" b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g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qui diminue quand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l’altitude </a:t>
            </a:r>
            <a:r>
              <a:rPr lang="fr-FR" sz="2100" b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H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………………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# sa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direction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et son </a:t>
            </a:r>
            <a:r>
              <a:rPr lang="fr-FR" sz="2100" b="1" i="1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sens</a:t>
            </a: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qui</a:t>
            </a:r>
          </a:p>
          <a:p>
            <a:pPr lvl="0" fontAlgn="base">
              <a:spcBef>
                <a:spcPct val="0"/>
              </a:spcBef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………………… de la latitude et de 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longitude du point M.</a:t>
            </a:r>
          </a:p>
          <a:p>
            <a:pPr lvl="0" fontAlgn="base">
              <a:spcBef>
                <a:spcPct val="0"/>
              </a:spcBef>
            </a:pPr>
            <a:r>
              <a:rPr lang="fr-FR" sz="21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   Le champ de pesanteur autour d’un astre n’est donc pas ……………… 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75" b="4707"/>
          <a:stretch>
            <a:fillRect/>
          </a:stretch>
        </p:blipFill>
        <p:spPr bwMode="auto">
          <a:xfrm>
            <a:off x="4355976" y="476672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051" y="2925739"/>
            <a:ext cx="9036496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    Cependant,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on considèrera que c’est quand même le cas dans une zone de l’espace de ………… dimension par rapport aux dimensions de ………… . </a:t>
            </a:r>
            <a:endParaRPr kumimoji="0" lang="fr-FR" sz="21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68" y="404664"/>
            <a:ext cx="90364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964600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augmente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6435" y="1612672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dépendent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07756" y="2576716"/>
            <a:ext cx="151216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68747" y="3236325"/>
            <a:ext cx="92429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petite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23533" y="3251933"/>
            <a:ext cx="10599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l’astre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4176464"/>
            <a:ext cx="3923928" cy="400110"/>
            <a:chOff x="0" y="9282856"/>
            <a:chExt cx="2123728" cy="400110"/>
          </a:xfrm>
        </p:grpSpPr>
        <p:sp>
          <p:nvSpPr>
            <p:cNvPr id="16" name="Rectangle 15"/>
            <p:cNvSpPr/>
            <p:nvPr/>
          </p:nvSpPr>
          <p:spPr>
            <a:xfrm>
              <a:off x="0" y="9282856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b/ </a:t>
              </a:r>
              <a:r>
                <a:rPr lang="fr-FR" sz="2000" b="1" u="sng" dirty="0" smtClean="0">
                  <a:latin typeface="Bookman Old Style" pitchFamily="18" charset="0"/>
                </a:rPr>
                <a:t>La Tension T d’un fil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071470" y="9282856"/>
              <a:ext cx="15589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592" t="39479" r="33379" b="39521"/>
          <a:stretch>
            <a:fillRect/>
          </a:stretch>
        </p:blipFill>
        <p:spPr bwMode="auto">
          <a:xfrm>
            <a:off x="0" y="4581128"/>
            <a:ext cx="6624736" cy="15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 l="67094" t="33120" r="12589" b="26081"/>
          <a:stretch>
            <a:fillRect/>
          </a:stretch>
        </p:blipFill>
        <p:spPr bwMode="auto">
          <a:xfrm>
            <a:off x="6732240" y="3933056"/>
            <a:ext cx="21674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>
            <a:off x="8590315" y="5949280"/>
            <a:ext cx="1" cy="64807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8755752" y="6165304"/>
            <a:ext cx="388248" cy="461665"/>
            <a:chOff x="8388424" y="6093296"/>
            <a:chExt cx="388248" cy="461665"/>
          </a:xfrm>
        </p:grpSpPr>
        <p:sp>
          <p:nvSpPr>
            <p:cNvPr id="22" name="ZoneTexte 21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Connecteur droit 23"/>
          <p:cNvCxnSpPr/>
          <p:nvPr/>
        </p:nvCxnSpPr>
        <p:spPr>
          <a:xfrm flipH="1" flipV="1">
            <a:off x="7884368" y="4915460"/>
            <a:ext cx="576064" cy="864096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7740352" y="5373216"/>
            <a:ext cx="399468" cy="461665"/>
            <a:chOff x="8388424" y="6093296"/>
            <a:chExt cx="399468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8388424" y="60932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5400</Words>
  <Application>Microsoft Office PowerPoint</Application>
  <PresentationFormat>Affichage à l'écran (4:3)</PresentationFormat>
  <Paragraphs>1404</Paragraphs>
  <Slides>45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201</cp:revision>
  <dcterms:created xsi:type="dcterms:W3CDTF">2022-04-08T08:08:40Z</dcterms:created>
  <dcterms:modified xsi:type="dcterms:W3CDTF">2026-04-14T06:53:40Z</dcterms:modified>
</cp:coreProperties>
</file>