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301" r:id="rId10"/>
    <p:sldId id="265" r:id="rId11"/>
    <p:sldId id="266" r:id="rId12"/>
    <p:sldId id="267" r:id="rId13"/>
    <p:sldId id="268" r:id="rId14"/>
    <p:sldId id="269" r:id="rId15"/>
    <p:sldId id="272" r:id="rId16"/>
    <p:sldId id="273" r:id="rId17"/>
    <p:sldId id="274" r:id="rId18"/>
    <p:sldId id="275" r:id="rId19"/>
    <p:sldId id="292" r:id="rId20"/>
    <p:sldId id="293" r:id="rId21"/>
    <p:sldId id="294" r:id="rId22"/>
    <p:sldId id="276" r:id="rId23"/>
    <p:sldId id="296" r:id="rId24"/>
    <p:sldId id="297" r:id="rId25"/>
    <p:sldId id="279" r:id="rId26"/>
    <p:sldId id="280" r:id="rId27"/>
    <p:sldId id="281" r:id="rId28"/>
    <p:sldId id="282" r:id="rId29"/>
    <p:sldId id="283" r:id="rId30"/>
    <p:sldId id="299" r:id="rId31"/>
    <p:sldId id="284" r:id="rId32"/>
    <p:sldId id="300" r:id="rId33"/>
    <p:sldId id="285" r:id="rId34"/>
    <p:sldId id="286" r:id="rId35"/>
    <p:sldId id="287" r:id="rId36"/>
    <p:sldId id="288" r:id="rId37"/>
    <p:sldId id="289" r:id="rId38"/>
    <p:sldId id="290" r:id="rId39"/>
    <p:sldId id="291"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39B2"/>
    <a:srgbClr val="4F81BD"/>
    <a:srgbClr val="006600"/>
    <a:srgbClr val="DCDC5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62" y="64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8F7C4F-AD92-41AC-9B3E-F5897A47747B}" type="datetimeFigureOut">
              <a:rPr lang="fr-FR" smtClean="0"/>
              <a:pPr/>
              <a:t>26/09/2023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BCDB165-2C2E-451A-A77A-AA400D79F2E1}"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F7C4F-AD92-41AC-9B3E-F5897A47747B}" type="datetimeFigureOut">
              <a:rPr lang="fr-FR" smtClean="0"/>
              <a:pPr/>
              <a:t>26/09/2023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CDB165-2C2E-451A-A77A-AA400D79F2E1}"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hyperlink" Target="https://youtu.be/HkCrkdtK7GQ"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1417" t="32760" r="21094" b="50440"/>
          <a:stretch>
            <a:fillRect/>
          </a:stretch>
        </p:blipFill>
        <p:spPr bwMode="auto">
          <a:xfrm>
            <a:off x="0" y="0"/>
            <a:ext cx="9144000" cy="111512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2362" t="31920" r="3139" b="13801"/>
          <a:stretch>
            <a:fillRect/>
          </a:stretch>
        </p:blipFill>
        <p:spPr bwMode="auto">
          <a:xfrm>
            <a:off x="0" y="1412776"/>
            <a:ext cx="9144000" cy="36724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p:cTn id="12" dur="500" fill="hold"/>
                                        <p:tgtEl>
                                          <p:spTgt spid="1028"/>
                                        </p:tgtEl>
                                        <p:attrNameLst>
                                          <p:attrName>ppt_w</p:attrName>
                                        </p:attrNameLst>
                                      </p:cBhvr>
                                      <p:tavLst>
                                        <p:tav tm="0">
                                          <p:val>
                                            <p:fltVal val="0"/>
                                          </p:val>
                                        </p:tav>
                                        <p:tav tm="100000">
                                          <p:val>
                                            <p:strVal val="#ppt_w"/>
                                          </p:val>
                                        </p:tav>
                                      </p:tavLst>
                                    </p:anim>
                                    <p:anim calcmode="lin" valueType="num">
                                      <p:cBhvr>
                                        <p:cTn id="13" dur="500" fill="hold"/>
                                        <p:tgtEl>
                                          <p:spTgt spid="10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07504" y="3933056"/>
            <a:ext cx="8964488" cy="28803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Le modèle du PHOTON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19"/>
          <p:cNvSpPr/>
          <p:nvPr/>
        </p:nvSpPr>
        <p:spPr>
          <a:xfrm>
            <a:off x="4139952" y="5433030"/>
            <a:ext cx="2232248" cy="504056"/>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31" name="Rectangle 3"/>
          <p:cNvSpPr>
            <a:spLocks noChangeArrowheads="1"/>
          </p:cNvSpPr>
          <p:nvPr/>
        </p:nvSpPr>
        <p:spPr bwMode="auto">
          <a:xfrm>
            <a:off x="179512" y="4293096"/>
            <a:ext cx="896448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Un rayonnement lumineux de </a:t>
            </a:r>
            <a:r>
              <a:rPr kumimoji="0" lang="fr-FR" sz="2000" b="1" i="0" u="none" strike="noStrike" cap="none" normalizeH="0" baseline="0" dirty="0" smtClean="0">
                <a:ln>
                  <a:noFill/>
                </a:ln>
                <a:solidFill>
                  <a:srgbClr val="002060"/>
                </a:solidFill>
                <a:effectLst/>
                <a:latin typeface="Arial" pitchFamily="34" charset="0"/>
                <a:cs typeface="Arial" pitchFamily="34" charset="0"/>
              </a:rPr>
              <a:t>fréquence</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Symbol" pitchFamily="18" charset="2"/>
                <a:cs typeface="Arial" pitchFamily="34" charset="0"/>
              </a:rPr>
              <a:t>n</a:t>
            </a:r>
            <a:r>
              <a:rPr kumimoji="0" lang="fr-FR" sz="2000" b="0" i="0" u="none" strike="noStrike" cap="none" normalizeH="0" baseline="0" dirty="0" smtClean="0">
                <a:ln>
                  <a:noFill/>
                </a:ln>
                <a:solidFill>
                  <a:srgbClr val="002060"/>
                </a:solidFill>
                <a:effectLst/>
                <a:latin typeface="Arial" pitchFamily="34" charset="0"/>
                <a:cs typeface="Arial" pitchFamily="34" charset="0"/>
              </a:rPr>
              <a:t> est un ensemble de </a:t>
            </a:r>
            <a:r>
              <a:rPr kumimoji="0" lang="fr-FR" sz="2000" b="1" i="0" u="sng" strike="noStrike" cap="none" normalizeH="0" baseline="0" dirty="0" smtClean="0">
                <a:ln>
                  <a:noFill/>
                </a:ln>
                <a:solidFill>
                  <a:srgbClr val="002060"/>
                </a:solidFill>
                <a:effectLst/>
                <a:latin typeface="Arial" pitchFamily="34" charset="0"/>
                <a:cs typeface="Arial" pitchFamily="34" charset="0"/>
              </a:rPr>
              <a:t>PHOTONS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a:p>
            <a:pPr lvl="0" fontAlgn="base">
              <a:spcBef>
                <a:spcPct val="0"/>
              </a:spcBef>
              <a:spcAft>
                <a:spcPts val="6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particules de </a:t>
            </a:r>
            <a:r>
              <a:rPr kumimoji="0" lang="fr-FR" sz="2000" b="1" i="0" u="none" strike="noStrike" cap="none" normalizeH="0" baseline="0" dirty="0" smtClean="0">
                <a:ln>
                  <a:noFill/>
                </a:ln>
                <a:solidFill>
                  <a:srgbClr val="FF0000"/>
                </a:solidFill>
                <a:effectLst/>
                <a:latin typeface="Arial" pitchFamily="34" charset="0"/>
                <a:cs typeface="Arial" pitchFamily="34" charset="0"/>
              </a:rPr>
              <a:t>masse </a:t>
            </a:r>
            <a:r>
              <a:rPr lang="fr-FR" sz="2000" dirty="0" smtClean="0">
                <a:solidFill>
                  <a:srgbClr val="002060"/>
                </a:solidFill>
                <a:latin typeface="Arial" pitchFamily="34" charset="0"/>
                <a:cs typeface="Arial" pitchFamily="34" charset="0"/>
              </a:rPr>
              <a:t>et de</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lang="fr-FR" sz="2000" b="1" dirty="0" smtClean="0">
                <a:solidFill>
                  <a:srgbClr val="FF0000"/>
                </a:solidFill>
                <a:latin typeface="Arial" pitchFamily="34" charset="0"/>
                <a:cs typeface="Arial" pitchFamily="34" charset="0"/>
              </a:rPr>
              <a:t>charge n</a:t>
            </a:r>
            <a:r>
              <a:rPr kumimoji="0" lang="fr-FR" sz="2000" b="1" i="0" u="none" strike="noStrike" cap="none" normalizeH="0" baseline="0" dirty="0" smtClean="0">
                <a:ln>
                  <a:noFill/>
                </a:ln>
                <a:solidFill>
                  <a:srgbClr val="FF0000"/>
                </a:solidFill>
                <a:effectLst/>
                <a:latin typeface="Arial" pitchFamily="34" charset="0"/>
                <a:cs typeface="Arial" pitchFamily="34" charset="0"/>
              </a:rPr>
              <a:t>ulles </a:t>
            </a: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se déplaçant </a:t>
            </a:r>
            <a:r>
              <a:rPr kumimoji="0" lang="fr-FR" sz="2000" b="1" i="1" u="none" strike="noStrike" cap="none" normalizeH="0" baseline="0" dirty="0" smtClean="0">
                <a:ln>
                  <a:noFill/>
                </a:ln>
                <a:solidFill>
                  <a:srgbClr val="002060"/>
                </a:solidFill>
                <a:effectLst/>
                <a:latin typeface="Arial" pitchFamily="34" charset="0"/>
                <a:cs typeface="Arial" pitchFamily="34" charset="0"/>
              </a:rPr>
              <a:t>dans le vide </a:t>
            </a:r>
            <a:r>
              <a:rPr kumimoji="0" lang="fr-FR" sz="2000" b="0" i="0" u="none" strike="noStrike" cap="none" normalizeH="0" baseline="0" dirty="0" smtClean="0">
                <a:ln>
                  <a:noFill/>
                </a:ln>
                <a:solidFill>
                  <a:srgbClr val="002060"/>
                </a:solidFill>
                <a:effectLst/>
                <a:latin typeface="Arial" pitchFamily="34" charset="0"/>
                <a:cs typeface="Arial" pitchFamily="34" charset="0"/>
              </a:rPr>
              <a:t>à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c = 3.10</a:t>
            </a:r>
            <a:r>
              <a:rPr kumimoji="0" lang="fr-FR" sz="2000" b="1" i="0" u="none" strike="noStrike" cap="none" normalizeH="0" baseline="30000" dirty="0" smtClean="0">
                <a:ln>
                  <a:noFill/>
                </a:ln>
                <a:solidFill>
                  <a:srgbClr val="FF0000"/>
                </a:solidFill>
                <a:effectLst/>
                <a:latin typeface="Arial" pitchFamily="34" charset="0"/>
                <a:cs typeface="Arial" pitchFamily="34" charset="0"/>
              </a:rPr>
              <a:t> 8 </a:t>
            </a:r>
            <a:r>
              <a:rPr kumimoji="0" lang="fr-FR" sz="2000" b="1" i="0" u="none" strike="noStrike" cap="none" normalizeH="0" baseline="0" dirty="0" err="1" smtClean="0">
                <a:ln>
                  <a:noFill/>
                </a:ln>
                <a:solidFill>
                  <a:srgbClr val="FF0000"/>
                </a:solidFill>
                <a:effectLst/>
                <a:latin typeface="Arial" pitchFamily="34" charset="0"/>
                <a:cs typeface="Arial" pitchFamily="34" charset="0"/>
              </a:rPr>
              <a:t>m.s</a:t>
            </a:r>
            <a:r>
              <a:rPr kumimoji="0" lang="fr-FR" sz="2000" b="1" i="0" u="none" strike="noStrike" cap="none" normalizeH="0" baseline="30000" dirty="0" smtClean="0">
                <a:ln>
                  <a:noFill/>
                </a:ln>
                <a:solidFill>
                  <a:srgbClr val="FF0000"/>
                </a:solidFill>
                <a:effectLst/>
                <a:latin typeface="Arial" pitchFamily="34" charset="0"/>
                <a:cs typeface="Arial" pitchFamily="34" charset="0"/>
              </a:rPr>
              <a:t> – 1 </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transportant chacun une énergie  </a:t>
            </a:r>
            <a:r>
              <a:rPr kumimoji="0" lang="fr-FR" sz="2400" b="1" i="0" u="none" strike="noStrike" cap="none" normalizeH="0" baseline="0" dirty="0" err="1" smtClean="0">
                <a:ln>
                  <a:noFill/>
                </a:ln>
                <a:effectLst/>
                <a:latin typeface="Arial" pitchFamily="34" charset="0"/>
                <a:cs typeface="Arial" pitchFamily="34" charset="0"/>
              </a:rPr>
              <a:t>E</a:t>
            </a:r>
            <a:r>
              <a:rPr kumimoji="0" lang="fr-FR" sz="2400" b="1" i="0" u="none" strike="noStrike" cap="none" normalizeH="0" baseline="-25000" dirty="0" err="1" smtClean="0">
                <a:ln>
                  <a:noFill/>
                </a:ln>
                <a:effectLst/>
                <a:latin typeface="Arial" pitchFamily="34" charset="0"/>
                <a:cs typeface="Arial" pitchFamily="34" charset="0"/>
              </a:rPr>
              <a:t>photon</a:t>
            </a:r>
            <a:r>
              <a:rPr kumimoji="0" lang="fr-FR" sz="2400" b="1" i="0" u="none" strike="noStrike" cap="none" normalizeH="0" baseline="0" dirty="0" smtClean="0">
                <a:ln>
                  <a:noFill/>
                </a:ln>
                <a:effectLst/>
                <a:latin typeface="Arial" pitchFamily="34" charset="0"/>
                <a:cs typeface="Arial" pitchFamily="34" charset="0"/>
              </a:rPr>
              <a:t> = h </a:t>
            </a:r>
            <a:r>
              <a:rPr kumimoji="0" lang="fr-FR" sz="2400" b="1" i="0" u="none" strike="noStrike" cap="none" normalizeH="0" baseline="0" dirty="0" smtClean="0">
                <a:ln>
                  <a:noFill/>
                </a:ln>
                <a:effectLst/>
                <a:latin typeface="Arial"/>
                <a:cs typeface="Arial"/>
              </a:rPr>
              <a:t>×</a:t>
            </a:r>
            <a:r>
              <a:rPr kumimoji="0" lang="fr-FR" sz="2400" b="1" i="0" u="none" strike="noStrike" cap="none" normalizeH="0" baseline="0" dirty="0" smtClean="0">
                <a:ln>
                  <a:noFill/>
                </a:ln>
                <a:effectLst/>
                <a:latin typeface="Arial" pitchFamily="34" charset="0"/>
                <a:cs typeface="Arial" pitchFamily="34" charset="0"/>
              </a:rPr>
              <a:t> </a:t>
            </a:r>
            <a:r>
              <a:rPr kumimoji="0" lang="fr-FR" sz="2400" b="1" i="0" u="none" strike="noStrike" cap="none" normalizeH="0" baseline="0" dirty="0" smtClean="0">
                <a:ln>
                  <a:noFill/>
                </a:ln>
                <a:effectLst/>
                <a:latin typeface="Symbol" pitchFamily="18" charset="2"/>
                <a:cs typeface="Arial" pitchFamily="34" charset="0"/>
              </a:rPr>
              <a:t>n</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6" name="Rectangle 2"/>
          <p:cNvSpPr>
            <a:spLocks noChangeArrowheads="1"/>
          </p:cNvSpPr>
          <p:nvPr/>
        </p:nvSpPr>
        <p:spPr bwMode="auto">
          <a:xfrm>
            <a:off x="0" y="1988840"/>
            <a:ext cx="548740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1"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b/ </a:t>
            </a:r>
            <a:r>
              <a:rPr kumimoji="0" lang="fr-FR" sz="2000" b="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Interprétation : le modèle du photon</a:t>
            </a:r>
            <a:endParaRPr kumimoji="0" lang="fr-FR" sz="2000" b="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300192" y="6237312"/>
            <a:ext cx="1366080" cy="400110"/>
          </a:xfrm>
          <a:prstGeom prst="rect">
            <a:avLst/>
          </a:prstGeom>
        </p:spPr>
        <p:txBody>
          <a:bodyPr wrap="none">
            <a:spAutoFit/>
          </a:bodyPr>
          <a:lstStyle/>
          <a:p>
            <a:r>
              <a:rPr lang="fr-FR" sz="2000" b="1" dirty="0">
                <a:solidFill>
                  <a:srgbClr val="006600"/>
                </a:solidFill>
                <a:latin typeface="Arial" pitchFamily="34" charset="0"/>
                <a:cs typeface="Arial" pitchFamily="34" charset="0"/>
              </a:rPr>
              <a:t>(en Hertz)</a:t>
            </a:r>
            <a:endParaRPr lang="fr-FR" b="1" dirty="0">
              <a:solidFill>
                <a:srgbClr val="006600"/>
              </a:solidFill>
            </a:endParaRPr>
          </a:p>
        </p:txBody>
      </p:sp>
      <p:sp>
        <p:nvSpPr>
          <p:cNvPr id="10" name="Rectangle 9"/>
          <p:cNvSpPr/>
          <p:nvPr/>
        </p:nvSpPr>
        <p:spPr>
          <a:xfrm>
            <a:off x="3491880" y="6093296"/>
            <a:ext cx="2736304" cy="707886"/>
          </a:xfrm>
          <a:prstGeom prst="rect">
            <a:avLst/>
          </a:prstGeom>
        </p:spPr>
        <p:txBody>
          <a:bodyPr wrap="square">
            <a:spAutoFit/>
          </a:bodyPr>
          <a:lstStyle/>
          <a:p>
            <a:pPr algn="ctr"/>
            <a:r>
              <a:rPr lang="fr-FR" sz="2000" b="1" dirty="0" smtClean="0">
                <a:solidFill>
                  <a:srgbClr val="006600"/>
                </a:solidFill>
                <a:latin typeface="Arial" pitchFamily="34" charset="0"/>
                <a:cs typeface="Arial" pitchFamily="34" charset="0"/>
              </a:rPr>
              <a:t>Constante </a:t>
            </a:r>
            <a:r>
              <a:rPr lang="fr-FR" sz="2000" b="1" dirty="0">
                <a:solidFill>
                  <a:srgbClr val="006600"/>
                </a:solidFill>
                <a:latin typeface="Arial" pitchFamily="34" charset="0"/>
                <a:cs typeface="Arial" pitchFamily="34" charset="0"/>
              </a:rPr>
              <a:t>de Planck (6,62.10</a:t>
            </a:r>
            <a:r>
              <a:rPr lang="fr-FR" sz="2000" b="1" baseline="30000" dirty="0">
                <a:solidFill>
                  <a:srgbClr val="006600"/>
                </a:solidFill>
                <a:latin typeface="Arial" pitchFamily="34" charset="0"/>
                <a:cs typeface="Arial" pitchFamily="34" charset="0"/>
              </a:rPr>
              <a:t> – 34</a:t>
            </a:r>
            <a:r>
              <a:rPr lang="fr-FR" sz="2000" b="1" dirty="0">
                <a:solidFill>
                  <a:srgbClr val="006600"/>
                </a:solidFill>
                <a:latin typeface="Arial" pitchFamily="34" charset="0"/>
                <a:cs typeface="Arial" pitchFamily="34" charset="0"/>
              </a:rPr>
              <a:t> </a:t>
            </a:r>
            <a:r>
              <a:rPr lang="fr-FR" sz="2000" b="1" dirty="0" err="1">
                <a:solidFill>
                  <a:srgbClr val="006600"/>
                </a:solidFill>
                <a:latin typeface="Arial" pitchFamily="34" charset="0"/>
                <a:cs typeface="Arial" pitchFamily="34" charset="0"/>
              </a:rPr>
              <a:t>J.s</a:t>
            </a:r>
            <a:r>
              <a:rPr lang="fr-FR" sz="2000" b="1" dirty="0">
                <a:solidFill>
                  <a:srgbClr val="006600"/>
                </a:solidFill>
                <a:latin typeface="Arial" pitchFamily="34" charset="0"/>
                <a:cs typeface="Arial" pitchFamily="34" charset="0"/>
              </a:rPr>
              <a:t>)</a:t>
            </a:r>
            <a:endParaRPr lang="fr-FR" b="1" dirty="0">
              <a:solidFill>
                <a:srgbClr val="006600"/>
              </a:solidFill>
            </a:endParaRPr>
          </a:p>
        </p:txBody>
      </p:sp>
      <p:sp>
        <p:nvSpPr>
          <p:cNvPr id="11" name="Rectangle 10"/>
          <p:cNvSpPr/>
          <p:nvPr/>
        </p:nvSpPr>
        <p:spPr>
          <a:xfrm>
            <a:off x="2051720" y="5877272"/>
            <a:ext cx="1465466" cy="400110"/>
          </a:xfrm>
          <a:prstGeom prst="rect">
            <a:avLst/>
          </a:prstGeom>
        </p:spPr>
        <p:txBody>
          <a:bodyPr wrap="none">
            <a:spAutoFit/>
          </a:bodyPr>
          <a:lstStyle/>
          <a:p>
            <a:pPr lvl="0" fontAlgn="base">
              <a:spcBef>
                <a:spcPct val="0"/>
              </a:spcBef>
              <a:spcAft>
                <a:spcPts val="600"/>
              </a:spcAft>
            </a:pPr>
            <a:r>
              <a:rPr lang="fr-FR" sz="2000" b="1" dirty="0">
                <a:solidFill>
                  <a:srgbClr val="006600"/>
                </a:solidFill>
                <a:latin typeface="Arial" pitchFamily="34" charset="0"/>
                <a:cs typeface="Arial" pitchFamily="34" charset="0"/>
              </a:rPr>
              <a:t>(en Joule) </a:t>
            </a:r>
          </a:p>
        </p:txBody>
      </p:sp>
      <p:sp>
        <p:nvSpPr>
          <p:cNvPr id="12" name="Rectangle 11"/>
          <p:cNvSpPr/>
          <p:nvPr/>
        </p:nvSpPr>
        <p:spPr>
          <a:xfrm>
            <a:off x="6479704" y="5445224"/>
            <a:ext cx="2664296" cy="784830"/>
          </a:xfrm>
          <a:prstGeom prst="rect">
            <a:avLst/>
          </a:prstGeom>
        </p:spPr>
        <p:txBody>
          <a:bodyPr wrap="square">
            <a:spAutoFit/>
          </a:bodyPr>
          <a:lstStyle/>
          <a:p>
            <a:pPr lvl="0" algn="ctr" fontAlgn="base">
              <a:spcBef>
                <a:spcPct val="0"/>
              </a:spcBef>
              <a:spcAft>
                <a:spcPts val="600"/>
              </a:spcAft>
            </a:pPr>
            <a:r>
              <a:rPr lang="fr-FR" sz="2000" dirty="0">
                <a:solidFill>
                  <a:srgbClr val="002060"/>
                </a:solidFill>
                <a:latin typeface="Arial" pitchFamily="34" charset="0"/>
                <a:cs typeface="Arial" pitchFamily="34" charset="0"/>
              </a:rPr>
              <a:t>(relation </a:t>
            </a:r>
            <a:r>
              <a:rPr lang="fr-FR" sz="2000" dirty="0" smtClean="0">
                <a:solidFill>
                  <a:srgbClr val="002060"/>
                </a:solidFill>
                <a:latin typeface="Arial" pitchFamily="34" charset="0"/>
                <a:cs typeface="Arial" pitchFamily="34" charset="0"/>
              </a:rPr>
              <a:t>de</a:t>
            </a:r>
          </a:p>
          <a:p>
            <a:pPr lvl="0" algn="ctr" fontAlgn="base">
              <a:spcBef>
                <a:spcPct val="0"/>
              </a:spcBef>
              <a:spcAft>
                <a:spcPts val="600"/>
              </a:spcAft>
            </a:pP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Planck-Einstein</a:t>
            </a:r>
            <a:r>
              <a:rPr lang="fr-FR" sz="2000" dirty="0" smtClean="0">
                <a:solidFill>
                  <a:srgbClr val="002060"/>
                </a:solidFill>
                <a:latin typeface="Arial" pitchFamily="34" charset="0"/>
                <a:cs typeface="Arial" pitchFamily="34" charset="0"/>
              </a:rPr>
              <a:t>)</a:t>
            </a:r>
            <a:endParaRPr lang="fr-FR" dirty="0"/>
          </a:p>
        </p:txBody>
      </p:sp>
      <p:cxnSp>
        <p:nvCxnSpPr>
          <p:cNvPr id="14" name="Connecteur droit 13"/>
          <p:cNvCxnSpPr/>
          <p:nvPr/>
        </p:nvCxnSpPr>
        <p:spPr>
          <a:xfrm>
            <a:off x="6084168" y="5805264"/>
            <a:ext cx="576064"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flipH="1">
            <a:off x="3347864" y="5877272"/>
            <a:ext cx="864096"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a:off x="5004048" y="5805264"/>
            <a:ext cx="432048" cy="360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7"/>
          <p:cNvSpPr txBox="1">
            <a:spLocks noChangeArrowheads="1"/>
          </p:cNvSpPr>
          <p:nvPr/>
        </p:nvSpPr>
        <p:spPr bwMode="auto">
          <a:xfrm>
            <a:off x="179512" y="93483"/>
            <a:ext cx="8856984" cy="1391301"/>
          </a:xfrm>
          <a:prstGeom prst="rect">
            <a:avLst/>
          </a:prstGeom>
          <a:solidFill>
            <a:schemeClr val="accent1">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Qu’est ce que l’EFFET PHOTOELECTRIQUE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a:spLocks noChangeArrowheads="1"/>
          </p:cNvSpPr>
          <p:nvPr/>
        </p:nvSpPr>
        <p:spPr bwMode="auto">
          <a:xfrm>
            <a:off x="455837" y="81908"/>
            <a:ext cx="8665013" cy="916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C’est l’</a:t>
            </a:r>
            <a:r>
              <a:rPr kumimoji="0" lang="fr-FR" sz="2000" b="1" i="0" u="sng" strike="noStrike" cap="none" normalizeH="0" baseline="0" dirty="0" smtClean="0">
                <a:ln>
                  <a:noFill/>
                </a:ln>
                <a:solidFill>
                  <a:srgbClr val="FF0000"/>
                </a:solidFill>
                <a:effectLst/>
                <a:latin typeface="Arial" pitchFamily="34" charset="0"/>
                <a:cs typeface="Arial" pitchFamily="34" charset="0"/>
              </a:rPr>
              <a:t>émission d’électrons par un métal</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1" u="none" strike="noStrike" cap="none" normalizeH="0" baseline="0" dirty="0" smtClean="0">
                <a:ln>
                  <a:noFill/>
                </a:ln>
                <a:solidFill>
                  <a:srgbClr val="002060"/>
                </a:solidFill>
                <a:effectLst/>
                <a:latin typeface="Arial" pitchFamily="34" charset="0"/>
                <a:cs typeface="Arial" pitchFamily="34" charset="0"/>
              </a:rPr>
              <a:t>soumis à un rayonnement électromagnétique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Rectangle 8"/>
          <p:cNvSpPr>
            <a:spLocks noChangeArrowheads="1"/>
          </p:cNvSpPr>
          <p:nvPr/>
        </p:nvSpPr>
        <p:spPr bwMode="auto">
          <a:xfrm>
            <a:off x="320970" y="749165"/>
            <a:ext cx="8665013" cy="71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1" u="sng" strike="noStrike" cap="none" normalizeH="0" baseline="0" dirty="0" smtClean="0">
                <a:ln>
                  <a:noFill/>
                </a:ln>
                <a:solidFill>
                  <a:srgbClr val="002060"/>
                </a:solidFill>
                <a:effectLst/>
                <a:latin typeface="Arial" pitchFamily="34" charset="0"/>
                <a:cs typeface="Arial" pitchFamily="34" charset="0"/>
              </a:rPr>
              <a:t>Rappel</a:t>
            </a:r>
            <a:r>
              <a:rPr kumimoji="0" lang="fr-FR" sz="2000" b="0" i="0" u="none" strike="noStrike" cap="none" normalizeH="0" baseline="0" dirty="0" smtClean="0">
                <a:ln>
                  <a:noFill/>
                </a:ln>
                <a:solidFill>
                  <a:srgbClr val="002060"/>
                </a:solidFill>
                <a:effectLst/>
                <a:latin typeface="Arial" pitchFamily="34" charset="0"/>
                <a:cs typeface="Arial" pitchFamily="34" charset="0"/>
              </a:rPr>
              <a:t> : l’énergie minimale nécessaire pour arracher un électron à un atome est appelée </a:t>
            </a:r>
            <a:r>
              <a:rPr kumimoji="0" lang="fr-FR" sz="2000" b="1" i="0" u="none" strike="noStrike" cap="none" normalizeH="0" baseline="0" dirty="0" smtClean="0">
                <a:ln>
                  <a:noFill/>
                </a:ln>
                <a:solidFill>
                  <a:srgbClr val="FF0000"/>
                </a:solidFill>
                <a:effectLst/>
                <a:latin typeface="Arial" pitchFamily="34" charset="0"/>
                <a:cs typeface="Arial" pitchFamily="34" charset="0"/>
              </a:rPr>
              <a:t>ENERGIE D’IONISATION</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1" i="1"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1" name="Groupe 20"/>
          <p:cNvGrpSpPr/>
          <p:nvPr/>
        </p:nvGrpSpPr>
        <p:grpSpPr>
          <a:xfrm>
            <a:off x="4932041" y="1988840"/>
            <a:ext cx="4032448" cy="1944216"/>
            <a:chOff x="4220433" y="4509120"/>
            <a:chExt cx="4744055" cy="2232248"/>
          </a:xfrm>
        </p:grpSpPr>
        <p:sp>
          <p:nvSpPr>
            <p:cNvPr id="22" name="Text Box 4"/>
            <p:cNvSpPr txBox="1">
              <a:spLocks noChangeArrowheads="1"/>
            </p:cNvSpPr>
            <p:nvPr/>
          </p:nvSpPr>
          <p:spPr bwMode="auto">
            <a:xfrm>
              <a:off x="4220433" y="5445224"/>
              <a:ext cx="2799839" cy="864096"/>
            </a:xfrm>
            <a:prstGeom prst="rect">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900" b="0" i="0" u="none" strike="noStrike" cap="none" normalizeH="0" baseline="0" dirty="0" smtClean="0">
                  <a:ln>
                    <a:noFill/>
                  </a:ln>
                  <a:solidFill>
                    <a:schemeClr val="tx1"/>
                  </a:solidFill>
                  <a:effectLst/>
                  <a:latin typeface="Comic Sans MS" pitchFamily="66" charset="0"/>
                  <a:cs typeface="Arial" pitchFamily="34" charset="0"/>
                </a:rPr>
                <a:t>Albert EINSTEIN</a:t>
              </a:r>
              <a:endParaRPr kumimoji="0" lang="fr-FR" sz="1900" b="0" i="0" u="none" strike="noStrike" cap="none" normalizeH="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fr-FR" sz="1900" baseline="0" dirty="0" smtClean="0">
                  <a:latin typeface="Comic Sans MS" pitchFamily="66" charset="0"/>
                  <a:cs typeface="Arial" pitchFamily="34" charset="0"/>
                </a:rPr>
                <a:t>( 1879 </a:t>
              </a:r>
              <a:r>
                <a:rPr lang="fr-FR" sz="1900" dirty="0" smtClean="0">
                  <a:latin typeface="Comic Sans MS" pitchFamily="66" charset="0"/>
                  <a:cs typeface="Arial" pitchFamily="34" charset="0"/>
                </a:rPr>
                <a:t>; 1955 )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Picture 6" descr="Matin Première - Voici les plus belles citations d&amp;#39;Einstein"/>
            <p:cNvPicPr>
              <a:picLocks noChangeAspect="1" noChangeArrowheads="1"/>
            </p:cNvPicPr>
            <p:nvPr/>
          </p:nvPicPr>
          <p:blipFill>
            <a:blip r:embed="rId2" cstate="print"/>
            <a:srcRect l="15296" t="9655" r="2105" b="15515"/>
            <a:stretch>
              <a:fillRect/>
            </a:stretch>
          </p:blipFill>
          <p:spPr bwMode="auto">
            <a:xfrm>
              <a:off x="7020272" y="4509120"/>
              <a:ext cx="1944216" cy="2232248"/>
            </a:xfrm>
            <a:prstGeom prst="rect">
              <a:avLst/>
            </a:prstGeom>
            <a:noFill/>
          </p:spPr>
        </p:pic>
      </p:grpSp>
      <p:sp>
        <p:nvSpPr>
          <p:cNvPr id="24" name="Rectangle 23"/>
          <p:cNvSpPr/>
          <p:nvPr/>
        </p:nvSpPr>
        <p:spPr>
          <a:xfrm>
            <a:off x="395536" y="2536638"/>
            <a:ext cx="3672408" cy="400110"/>
          </a:xfrm>
          <a:prstGeom prst="rect">
            <a:avLst/>
          </a:prstGeom>
          <a:solidFill>
            <a:srgbClr val="92D050"/>
          </a:solidFill>
          <a:ln w="57150">
            <a:solidFill>
              <a:srgbClr val="FF0000"/>
            </a:solidFill>
          </a:ln>
        </p:spPr>
        <p:txBody>
          <a:bodyPr wrap="square">
            <a:spAutoFit/>
          </a:bodyPr>
          <a:lstStyle/>
          <a:p>
            <a:pPr algn="ctr"/>
            <a:r>
              <a:rPr lang="fr-FR" sz="2000" b="1" u="sng" dirty="0" smtClean="0">
                <a:latin typeface="Arial" pitchFamily="34" charset="0"/>
                <a:cs typeface="Arial" pitchFamily="34" charset="0"/>
              </a:rPr>
              <a:t>Modèle particulaire</a:t>
            </a:r>
            <a:endParaRPr lang="fr-FR" sz="2000" dirty="0">
              <a:latin typeface="Arial" pitchFamily="34" charset="0"/>
              <a:cs typeface="Arial" pitchFamily="34" charset="0"/>
            </a:endParaRPr>
          </a:p>
        </p:txBody>
      </p:sp>
      <p:sp>
        <p:nvSpPr>
          <p:cNvPr id="25" name="Rectangle 24"/>
          <p:cNvSpPr/>
          <p:nvPr/>
        </p:nvSpPr>
        <p:spPr>
          <a:xfrm>
            <a:off x="395536" y="3449592"/>
            <a:ext cx="3744416" cy="400110"/>
          </a:xfrm>
          <a:prstGeom prst="rect">
            <a:avLst/>
          </a:prstGeom>
          <a:solidFill>
            <a:srgbClr val="92D050"/>
          </a:solidFill>
          <a:ln w="57150">
            <a:solidFill>
              <a:srgbClr val="FF0000"/>
            </a:solidFill>
          </a:ln>
        </p:spPr>
        <p:txBody>
          <a:bodyPr wrap="square">
            <a:spAutoFit/>
          </a:bodyPr>
          <a:lstStyle/>
          <a:p>
            <a:pPr algn="ctr"/>
            <a:r>
              <a:rPr lang="fr-FR" sz="2000" b="1" u="sng" dirty="0" smtClean="0">
                <a:latin typeface="Arial" pitchFamily="34" charset="0"/>
                <a:cs typeface="Arial" pitchFamily="34" charset="0"/>
              </a:rPr>
              <a:t>Quantification des énergies</a:t>
            </a:r>
            <a:endParaRPr lang="fr-FR" sz="2000" dirty="0">
              <a:latin typeface="Arial" pitchFamily="34" charset="0"/>
              <a:cs typeface="Arial" pitchFamily="34" charset="0"/>
            </a:endParaRPr>
          </a:p>
        </p:txBody>
      </p:sp>
      <p:grpSp>
        <p:nvGrpSpPr>
          <p:cNvPr id="26" name="Groupe 25"/>
          <p:cNvGrpSpPr/>
          <p:nvPr/>
        </p:nvGrpSpPr>
        <p:grpSpPr>
          <a:xfrm>
            <a:off x="2051720" y="3029119"/>
            <a:ext cx="288032" cy="288032"/>
            <a:chOff x="1979712" y="5229200"/>
            <a:chExt cx="288032" cy="288032"/>
          </a:xfrm>
        </p:grpSpPr>
        <p:cxnSp>
          <p:nvCxnSpPr>
            <p:cNvPr id="27" name="Connecteur droit 26"/>
            <p:cNvCxnSpPr/>
            <p:nvPr/>
          </p:nvCxnSpPr>
          <p:spPr>
            <a:xfrm>
              <a:off x="2123728" y="5229200"/>
              <a:ext cx="0" cy="28803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H="1">
              <a:off x="1979712" y="5396366"/>
              <a:ext cx="28803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additive="base">
                                        <p:cTn id="12" dur="500" fill="hold"/>
                                        <p:tgtEl>
                                          <p:spTgt spid="21"/>
                                        </p:tgtEl>
                                        <p:attrNameLst>
                                          <p:attrName>ppt_x</p:attrName>
                                        </p:attrNameLst>
                                      </p:cBhvr>
                                      <p:tavLst>
                                        <p:tav tm="0">
                                          <p:val>
                                            <p:strVal val="0-#ppt_w/2"/>
                                          </p:val>
                                        </p:tav>
                                        <p:tav tm="100000">
                                          <p:val>
                                            <p:strVal val="#ppt_x"/>
                                          </p:val>
                                        </p:tav>
                                      </p:tavLst>
                                    </p:anim>
                                    <p:anim calcmode="lin" valueType="num">
                                      <p:cBhvr additive="base">
                                        <p:cTn id="13" dur="500" fill="hold"/>
                                        <p:tgtEl>
                                          <p:spTgt spid="2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 presetClass="entr" presetSubtype="10"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heckerboard(across)">
                                      <p:cBhvr>
                                        <p:cTn id="17" dur="500"/>
                                        <p:tgtEl>
                                          <p:spTgt spid="24"/>
                                        </p:tgtEl>
                                      </p:cBhvr>
                                    </p:animEffect>
                                  </p:childTnLst>
                                </p:cTn>
                              </p:par>
                            </p:childTnLst>
                          </p:cTn>
                        </p:par>
                        <p:par>
                          <p:cTn id="18" fill="hold">
                            <p:stCondLst>
                              <p:cond delay="1500"/>
                            </p:stCondLst>
                            <p:childTnLst>
                              <p:par>
                                <p:cTn id="19" presetID="5" presetClass="entr" presetSubtype="10"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heckerboard(across)">
                                      <p:cBhvr>
                                        <p:cTn id="21" dur="500"/>
                                        <p:tgtEl>
                                          <p:spTgt spid="26"/>
                                        </p:tgtEl>
                                      </p:cBhvr>
                                    </p:animEffect>
                                  </p:childTnLst>
                                </p:cTn>
                              </p:par>
                            </p:childTnLst>
                          </p:cTn>
                        </p:par>
                        <p:par>
                          <p:cTn id="22" fill="hold">
                            <p:stCondLst>
                              <p:cond delay="2000"/>
                            </p:stCondLst>
                            <p:childTnLst>
                              <p:par>
                                <p:cTn id="23" presetID="5" presetClass="entr" presetSubtype="1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heckerboard(across)">
                                      <p:cBhvr>
                                        <p:cTn id="25" dur="500"/>
                                        <p:tgtEl>
                                          <p:spTgt spid="25"/>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22530"/>
                                        </p:tgtEl>
                                        <p:attrNameLst>
                                          <p:attrName>style.visibility</p:attrName>
                                        </p:attrNameLst>
                                      </p:cBhvr>
                                      <p:to>
                                        <p:strVal val="visible"/>
                                      </p:to>
                                    </p:set>
                                    <p:anim calcmode="lin" valueType="num">
                                      <p:cBhvr>
                                        <p:cTn id="29" dur="500" fill="hold"/>
                                        <p:tgtEl>
                                          <p:spTgt spid="22530"/>
                                        </p:tgtEl>
                                        <p:attrNameLst>
                                          <p:attrName>ppt_w</p:attrName>
                                        </p:attrNameLst>
                                      </p:cBhvr>
                                      <p:tavLst>
                                        <p:tav tm="0">
                                          <p:val>
                                            <p:fltVal val="0"/>
                                          </p:val>
                                        </p:tav>
                                        <p:tav tm="100000">
                                          <p:val>
                                            <p:strVal val="#ppt_w"/>
                                          </p:val>
                                        </p:tav>
                                      </p:tavLst>
                                    </p:anim>
                                    <p:anim calcmode="lin" valueType="num">
                                      <p:cBhvr>
                                        <p:cTn id="30" dur="500" fill="hold"/>
                                        <p:tgtEl>
                                          <p:spTgt spid="22530"/>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2531">
                                            <p:txEl>
                                              <p:pRg st="0" end="0"/>
                                            </p:txEl>
                                          </p:spTgt>
                                        </p:tgtEl>
                                        <p:attrNameLst>
                                          <p:attrName>style.visibility</p:attrName>
                                        </p:attrNameLst>
                                      </p:cBhvr>
                                      <p:to>
                                        <p:strVal val="visible"/>
                                      </p:to>
                                    </p:set>
                                    <p:animEffect transition="in" filter="wipe(left)">
                                      <p:cBhvr>
                                        <p:cTn id="35" dur="500"/>
                                        <p:tgtEl>
                                          <p:spTgt spid="22531">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2531">
                                            <p:txEl>
                                              <p:pRg st="1" end="1"/>
                                            </p:txEl>
                                          </p:spTgt>
                                        </p:tgtEl>
                                        <p:attrNameLst>
                                          <p:attrName>style.visibility</p:attrName>
                                        </p:attrNameLst>
                                      </p:cBhvr>
                                      <p:to>
                                        <p:strVal val="visible"/>
                                      </p:to>
                                    </p:set>
                                    <p:animEffect transition="in" filter="wipe(left)">
                                      <p:cBhvr>
                                        <p:cTn id="40" dur="500"/>
                                        <p:tgtEl>
                                          <p:spTgt spid="2253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531">
                                            <p:txEl>
                                              <p:pRg st="2" end="2"/>
                                            </p:txEl>
                                          </p:spTgt>
                                        </p:tgtEl>
                                        <p:attrNameLst>
                                          <p:attrName>style.visibility</p:attrName>
                                        </p:attrNameLst>
                                      </p:cBhvr>
                                      <p:to>
                                        <p:strVal val="visible"/>
                                      </p:to>
                                    </p:set>
                                    <p:animEffect transition="in" filter="wipe(left)">
                                      <p:cBhvr>
                                        <p:cTn id="45" dur="500"/>
                                        <p:tgtEl>
                                          <p:spTgt spid="22531">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531">
                                            <p:txEl>
                                              <p:pRg st="3" end="3"/>
                                            </p:txEl>
                                          </p:spTgt>
                                        </p:tgtEl>
                                        <p:attrNameLst>
                                          <p:attrName>style.visibility</p:attrName>
                                        </p:attrNameLst>
                                      </p:cBhvr>
                                      <p:to>
                                        <p:strVal val="visible"/>
                                      </p:to>
                                    </p:set>
                                    <p:animEffect transition="in" filter="wipe(left)">
                                      <p:cBhvr>
                                        <p:cTn id="50" dur="500"/>
                                        <p:tgtEl>
                                          <p:spTgt spid="22531">
                                            <p:txEl>
                                              <p:pRg st="3" end="3"/>
                                            </p:txEl>
                                          </p:spTgt>
                                        </p:tgtEl>
                                      </p:cBhvr>
                                    </p:animEffect>
                                  </p:childTnLst>
                                </p:cTn>
                              </p:par>
                            </p:childTnLst>
                          </p:cTn>
                        </p:par>
                        <p:par>
                          <p:cTn id="51" fill="hold">
                            <p:stCondLst>
                              <p:cond delay="500"/>
                            </p:stCondLst>
                            <p:childTnLst>
                              <p:par>
                                <p:cTn id="52" presetID="4" presetClass="entr" presetSubtype="32"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ox(out)">
                                      <p:cBhvr>
                                        <p:cTn id="54" dur="500"/>
                                        <p:tgtEl>
                                          <p:spTgt spid="20"/>
                                        </p:tgtEl>
                                      </p:cBhvr>
                                    </p:animEffect>
                                  </p:childTnLst>
                                </p:cTn>
                              </p:par>
                            </p:childTnLst>
                          </p:cTn>
                        </p:par>
                        <p:par>
                          <p:cTn id="55" fill="hold">
                            <p:stCondLst>
                              <p:cond delay="1000"/>
                            </p:stCondLst>
                            <p:childTnLst>
                              <p:par>
                                <p:cTn id="56" presetID="22" presetClass="entr" presetSubtype="8" fill="hold" nodeType="after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wipe(left)">
                                      <p:cBhvr>
                                        <p:cTn id="58" dur="500"/>
                                        <p:tgtEl>
                                          <p:spTgt spid="12">
                                            <p:txEl>
                                              <p:pRg st="0" end="0"/>
                                            </p:txEl>
                                          </p:spTgt>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wipe(left)">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right)">
                                      <p:cBhvr>
                                        <p:cTn id="67" dur="500"/>
                                        <p:tgtEl>
                                          <p:spTgt spid="15"/>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right)">
                                      <p:cBhvr>
                                        <p:cTn id="71" dur="500"/>
                                        <p:tgtEl>
                                          <p:spTgt spid="11"/>
                                        </p:tgtEl>
                                      </p:cBhvr>
                                    </p:animEffect>
                                  </p:childTnLst>
                                </p:cTn>
                              </p:par>
                            </p:childTnLst>
                          </p:cTn>
                        </p:par>
                        <p:par>
                          <p:cTn id="72" fill="hold">
                            <p:stCondLst>
                              <p:cond delay="1000"/>
                            </p:stCondLst>
                            <p:childTnLst>
                              <p:par>
                                <p:cTn id="73" presetID="22" presetClass="entr" presetSubtype="1"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childTnLst>
                          </p:cTn>
                        </p:par>
                        <p:par>
                          <p:cTn id="76" fill="hold">
                            <p:stCondLst>
                              <p:cond delay="1500"/>
                            </p:stCondLst>
                            <p:childTnLst>
                              <p:par>
                                <p:cTn id="77" presetID="22" presetClass="entr" presetSubtype="1"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par>
                          <p:cTn id="80" fill="hold">
                            <p:stCondLst>
                              <p:cond delay="2000"/>
                            </p:stCondLst>
                            <p:childTnLst>
                              <p:par>
                                <p:cTn id="81" presetID="22" presetClass="entr" presetSubtype="1"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wipe(up)">
                                      <p:cBhvr>
                                        <p:cTn id="83" dur="500"/>
                                        <p:tgtEl>
                                          <p:spTgt spid="14"/>
                                        </p:tgtEl>
                                      </p:cBhvr>
                                    </p:animEffect>
                                  </p:childTnLst>
                                </p:cTn>
                              </p:par>
                            </p:childTnLst>
                          </p:cTn>
                        </p:par>
                        <p:par>
                          <p:cTn id="84" fill="hold">
                            <p:stCondLst>
                              <p:cond delay="2500"/>
                            </p:stCondLst>
                            <p:childTnLst>
                              <p:par>
                                <p:cTn id="85" presetID="22" presetClass="entr" presetSubtype="1" fill="hold" grpId="0" nodeType="after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wipe(up)">
                                      <p:cBhvr>
                                        <p:cTn id="8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0" grpId="0" animBg="1"/>
      <p:bldP spid="6" grpId="0"/>
      <p:bldP spid="9" grpId="0"/>
      <p:bldP spid="10" grpId="0"/>
      <p:bldP spid="11" grpId="0"/>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07504" y="44624"/>
            <a:ext cx="8964488" cy="194421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4139952" y="692695"/>
            <a:ext cx="2232248" cy="455817"/>
          </a:xfrm>
          <a:prstGeom prst="rect">
            <a:avLst/>
          </a:prstGeom>
          <a:solidFill>
            <a:schemeClr val="accent1">
              <a:lumMod val="20000"/>
              <a:lumOff val="8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3"/>
          <p:cNvSpPr>
            <a:spLocks noChangeArrowheads="1"/>
          </p:cNvSpPr>
          <p:nvPr/>
        </p:nvSpPr>
        <p:spPr bwMode="auto">
          <a:xfrm>
            <a:off x="179512" y="-507671"/>
            <a:ext cx="8964488" cy="20882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transportant chacun une énergie  </a:t>
            </a:r>
            <a:r>
              <a:rPr kumimoji="0" lang="fr-FR" sz="2400" b="1" i="0" u="none" strike="noStrike" cap="none" normalizeH="0" baseline="0" dirty="0" err="1" smtClean="0">
                <a:ln>
                  <a:noFill/>
                </a:ln>
                <a:effectLst/>
                <a:latin typeface="Arial" pitchFamily="34" charset="0"/>
                <a:cs typeface="Arial" pitchFamily="34" charset="0"/>
              </a:rPr>
              <a:t>E</a:t>
            </a:r>
            <a:r>
              <a:rPr kumimoji="0" lang="fr-FR" sz="2400" b="1" i="0" u="none" strike="noStrike" cap="none" normalizeH="0" baseline="-25000" dirty="0" err="1" smtClean="0">
                <a:ln>
                  <a:noFill/>
                </a:ln>
                <a:effectLst/>
                <a:latin typeface="Arial" pitchFamily="34" charset="0"/>
                <a:cs typeface="Arial" pitchFamily="34" charset="0"/>
              </a:rPr>
              <a:t>photon</a:t>
            </a:r>
            <a:r>
              <a:rPr kumimoji="0" lang="fr-FR" sz="2400" b="1" i="0" u="none" strike="noStrike" cap="none" normalizeH="0" baseline="0" dirty="0" smtClean="0">
                <a:ln>
                  <a:noFill/>
                </a:ln>
                <a:effectLst/>
                <a:latin typeface="Arial" pitchFamily="34" charset="0"/>
                <a:cs typeface="Arial" pitchFamily="34" charset="0"/>
              </a:rPr>
              <a:t> = h </a:t>
            </a:r>
            <a:r>
              <a:rPr kumimoji="0" lang="fr-FR" sz="2400" b="1" i="0" u="none" strike="noStrike" cap="none" normalizeH="0" baseline="0" dirty="0" smtClean="0">
                <a:ln>
                  <a:noFill/>
                </a:ln>
                <a:effectLst/>
                <a:latin typeface="Arial"/>
                <a:cs typeface="Arial"/>
              </a:rPr>
              <a:t>×</a:t>
            </a:r>
            <a:r>
              <a:rPr kumimoji="0" lang="fr-FR" sz="2400" b="1" i="0" u="none" strike="noStrike" cap="none" normalizeH="0" baseline="0" dirty="0" smtClean="0">
                <a:ln>
                  <a:noFill/>
                </a:ln>
                <a:effectLst/>
                <a:latin typeface="Arial" pitchFamily="34" charset="0"/>
                <a:cs typeface="Arial" pitchFamily="34" charset="0"/>
              </a:rPr>
              <a:t> </a:t>
            </a:r>
            <a:r>
              <a:rPr kumimoji="0" lang="fr-FR" sz="2400" b="1" i="0" u="none" strike="noStrike" cap="none" normalizeH="0" baseline="0" dirty="0" smtClean="0">
                <a:ln>
                  <a:noFill/>
                </a:ln>
                <a:effectLst/>
                <a:latin typeface="Symbol" pitchFamily="18" charset="2"/>
                <a:cs typeface="Arial" pitchFamily="34" charset="0"/>
              </a:rPr>
              <a:t>n</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7" name="Rectangle 6"/>
          <p:cNvSpPr/>
          <p:nvPr/>
        </p:nvSpPr>
        <p:spPr>
          <a:xfrm>
            <a:off x="6300192" y="1436545"/>
            <a:ext cx="1366080" cy="400110"/>
          </a:xfrm>
          <a:prstGeom prst="rect">
            <a:avLst/>
          </a:prstGeom>
        </p:spPr>
        <p:txBody>
          <a:bodyPr wrap="none">
            <a:spAutoFit/>
          </a:bodyPr>
          <a:lstStyle/>
          <a:p>
            <a:r>
              <a:rPr lang="fr-FR" sz="2000" b="1" dirty="0">
                <a:solidFill>
                  <a:srgbClr val="006600"/>
                </a:solidFill>
                <a:latin typeface="Arial" pitchFamily="34" charset="0"/>
                <a:cs typeface="Arial" pitchFamily="34" charset="0"/>
              </a:rPr>
              <a:t>(en Hertz)</a:t>
            </a:r>
            <a:endParaRPr lang="fr-FR" b="1" dirty="0">
              <a:solidFill>
                <a:srgbClr val="006600"/>
              </a:solidFill>
            </a:endParaRPr>
          </a:p>
        </p:txBody>
      </p:sp>
      <p:sp>
        <p:nvSpPr>
          <p:cNvPr id="8" name="Rectangle 7"/>
          <p:cNvSpPr/>
          <p:nvPr/>
        </p:nvSpPr>
        <p:spPr>
          <a:xfrm>
            <a:off x="3491880" y="1292529"/>
            <a:ext cx="2736304" cy="707886"/>
          </a:xfrm>
          <a:prstGeom prst="rect">
            <a:avLst/>
          </a:prstGeom>
        </p:spPr>
        <p:txBody>
          <a:bodyPr wrap="square">
            <a:spAutoFit/>
          </a:bodyPr>
          <a:lstStyle/>
          <a:p>
            <a:pPr algn="ctr"/>
            <a:r>
              <a:rPr lang="fr-FR" sz="2000" b="1" dirty="0" smtClean="0">
                <a:solidFill>
                  <a:srgbClr val="006600"/>
                </a:solidFill>
                <a:latin typeface="Arial" pitchFamily="34" charset="0"/>
                <a:cs typeface="Arial" pitchFamily="34" charset="0"/>
              </a:rPr>
              <a:t>Constante </a:t>
            </a:r>
            <a:r>
              <a:rPr lang="fr-FR" sz="2000" b="1" dirty="0">
                <a:solidFill>
                  <a:srgbClr val="006600"/>
                </a:solidFill>
                <a:latin typeface="Arial" pitchFamily="34" charset="0"/>
                <a:cs typeface="Arial" pitchFamily="34" charset="0"/>
              </a:rPr>
              <a:t>de Planck (6,62.10</a:t>
            </a:r>
            <a:r>
              <a:rPr lang="fr-FR" sz="2000" b="1" baseline="30000" dirty="0">
                <a:solidFill>
                  <a:srgbClr val="006600"/>
                </a:solidFill>
                <a:latin typeface="Arial" pitchFamily="34" charset="0"/>
                <a:cs typeface="Arial" pitchFamily="34" charset="0"/>
              </a:rPr>
              <a:t> – 34</a:t>
            </a:r>
            <a:r>
              <a:rPr lang="fr-FR" sz="2000" b="1" dirty="0">
                <a:solidFill>
                  <a:srgbClr val="006600"/>
                </a:solidFill>
                <a:latin typeface="Arial" pitchFamily="34" charset="0"/>
                <a:cs typeface="Arial" pitchFamily="34" charset="0"/>
              </a:rPr>
              <a:t> </a:t>
            </a:r>
            <a:r>
              <a:rPr lang="fr-FR" sz="2000" b="1" dirty="0" err="1">
                <a:solidFill>
                  <a:srgbClr val="006600"/>
                </a:solidFill>
                <a:latin typeface="Arial" pitchFamily="34" charset="0"/>
                <a:cs typeface="Arial" pitchFamily="34" charset="0"/>
              </a:rPr>
              <a:t>J.s</a:t>
            </a:r>
            <a:r>
              <a:rPr lang="fr-FR" sz="2000" b="1" dirty="0">
                <a:solidFill>
                  <a:srgbClr val="006600"/>
                </a:solidFill>
                <a:latin typeface="Arial" pitchFamily="34" charset="0"/>
                <a:cs typeface="Arial" pitchFamily="34" charset="0"/>
              </a:rPr>
              <a:t>)</a:t>
            </a:r>
            <a:endParaRPr lang="fr-FR" b="1" dirty="0">
              <a:solidFill>
                <a:srgbClr val="006600"/>
              </a:solidFill>
            </a:endParaRPr>
          </a:p>
        </p:txBody>
      </p:sp>
      <p:sp>
        <p:nvSpPr>
          <p:cNvPr id="9" name="Rectangle 8"/>
          <p:cNvSpPr/>
          <p:nvPr/>
        </p:nvSpPr>
        <p:spPr>
          <a:xfrm>
            <a:off x="2123728" y="1076505"/>
            <a:ext cx="1465466" cy="400110"/>
          </a:xfrm>
          <a:prstGeom prst="rect">
            <a:avLst/>
          </a:prstGeom>
        </p:spPr>
        <p:txBody>
          <a:bodyPr wrap="none">
            <a:spAutoFit/>
          </a:bodyPr>
          <a:lstStyle/>
          <a:p>
            <a:pPr lvl="0" fontAlgn="base">
              <a:spcBef>
                <a:spcPct val="0"/>
              </a:spcBef>
              <a:spcAft>
                <a:spcPts val="600"/>
              </a:spcAft>
            </a:pPr>
            <a:r>
              <a:rPr lang="fr-FR" sz="2000" b="1" dirty="0">
                <a:solidFill>
                  <a:srgbClr val="006600"/>
                </a:solidFill>
                <a:latin typeface="Arial" pitchFamily="34" charset="0"/>
                <a:cs typeface="Arial" pitchFamily="34" charset="0"/>
              </a:rPr>
              <a:t>(en Joule) </a:t>
            </a:r>
          </a:p>
        </p:txBody>
      </p:sp>
      <p:cxnSp>
        <p:nvCxnSpPr>
          <p:cNvPr id="10" name="Connecteur droit 9"/>
          <p:cNvCxnSpPr/>
          <p:nvPr/>
        </p:nvCxnSpPr>
        <p:spPr>
          <a:xfrm>
            <a:off x="6084168" y="1004497"/>
            <a:ext cx="576064" cy="5040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H="1">
            <a:off x="3347864" y="1076505"/>
            <a:ext cx="864096" cy="21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0" y="200103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Comment cette théorie particulaire de la lumière permet-elle d’interpréter les Etapes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et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de l’expérience de Hertz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3" name="Rectangle 5"/>
          <p:cNvSpPr>
            <a:spLocks noChangeArrowheads="1"/>
          </p:cNvSpPr>
          <p:nvPr/>
        </p:nvSpPr>
        <p:spPr bwMode="auto">
          <a:xfrm>
            <a:off x="0" y="2649106"/>
            <a:ext cx="91440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pPr>
            <a:r>
              <a:rPr kumimoji="0" lang="fr-FR" sz="2000" b="0" i="0" u="none" strike="noStrike" cap="none" normalizeH="0" baseline="0" dirty="0" smtClean="0">
                <a:ln>
                  <a:noFill/>
                </a:ln>
                <a:solidFill>
                  <a:srgbClr val="002060"/>
                </a:solidFill>
                <a:effectLst/>
                <a:latin typeface="Arial" pitchFamily="34" charset="0"/>
                <a:cs typeface="Arial" pitchFamily="34" charset="0"/>
              </a:rPr>
              <a:t>         L’</a:t>
            </a:r>
            <a:r>
              <a:rPr kumimoji="0" lang="fr-FR" sz="2000" b="1" i="1" u="none" strike="noStrike" cap="none" normalizeH="0" baseline="0" dirty="0" smtClean="0">
                <a:ln>
                  <a:noFill/>
                </a:ln>
                <a:solidFill>
                  <a:srgbClr val="002060"/>
                </a:solidFill>
                <a:effectLst/>
                <a:latin typeface="Arial" pitchFamily="34" charset="0"/>
                <a:cs typeface="Arial" pitchFamily="34" charset="0"/>
              </a:rPr>
              <a:t>énergie minimale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nécessaire</a:t>
            </a:r>
            <a:r>
              <a:rPr kumimoji="0" lang="fr-FR" sz="2000" b="0" i="0" u="none" strike="noStrike" cap="none" normalizeH="0" dirty="0" smtClean="0">
                <a:ln>
                  <a:noFill/>
                </a:ln>
                <a:solidFill>
                  <a:srgbClr val="002060"/>
                </a:solidFill>
                <a:effectLst/>
                <a:latin typeface="Arial" pitchFamily="34" charset="0"/>
                <a:cs typeface="Arial" pitchFamily="34" charset="0"/>
              </a:rPr>
              <a:t> pour arracher un électron à un atome (</a:t>
            </a:r>
            <a:r>
              <a:rPr kumimoji="0" lang="fr-FR" sz="2000" b="1" i="0" u="none" strike="noStrike" cap="none" normalizeH="0" baseline="0" dirty="0" smtClean="0">
                <a:ln>
                  <a:noFill/>
                </a:ln>
                <a:solidFill>
                  <a:srgbClr val="FF0000"/>
                </a:solidFill>
                <a:effectLst/>
                <a:latin typeface="Arial" pitchFamily="34" charset="0"/>
                <a:cs typeface="Arial" pitchFamily="34" charset="0"/>
              </a:rPr>
              <a:t>énergie d’ionisation</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err="1" smtClean="0">
                <a:ln>
                  <a:noFill/>
                </a:ln>
                <a:solidFill>
                  <a:srgbClr val="FF0000"/>
                </a:solidFill>
                <a:effectLst/>
                <a:latin typeface="Arial" pitchFamily="34" charset="0"/>
                <a:cs typeface="Arial" pitchFamily="34" charset="0"/>
              </a:rPr>
              <a:t>E</a:t>
            </a:r>
            <a:r>
              <a:rPr kumimoji="0" lang="fr-FR" sz="2000" b="1" i="0" u="none" strike="noStrike" cap="none" normalizeH="0" baseline="-25000" dirty="0" err="1" smtClean="0">
                <a:ln>
                  <a:noFill/>
                </a:ln>
                <a:solidFill>
                  <a:srgbClr val="FF0000"/>
                </a:solidFill>
                <a:effectLst/>
                <a:latin typeface="Arial" pitchFamily="34" charset="0"/>
                <a:cs typeface="Arial" pitchFamily="34" charset="0"/>
              </a:rPr>
              <a:t>i</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énergie d’extraction</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i="1" u="sng" dirty="0" smtClean="0">
                <a:solidFill>
                  <a:srgbClr val="002060"/>
                </a:solidFill>
                <a:latin typeface="Arial" pitchFamily="34" charset="0"/>
                <a:cs typeface="Arial" pitchFamily="34" charset="0"/>
              </a:rPr>
              <a:t>est apportée par un photon </a:t>
            </a:r>
            <a:r>
              <a:rPr lang="fr-FR" sz="2000" dirty="0" smtClean="0">
                <a:solidFill>
                  <a:srgbClr val="002060"/>
                </a:solidFill>
                <a:latin typeface="Arial" pitchFamily="34" charset="0"/>
                <a:cs typeface="Arial" pitchFamily="34" charset="0"/>
              </a:rPr>
              <a:t>qui devra avoir une fréquence minimale (appelée </a:t>
            </a:r>
            <a:r>
              <a:rPr lang="fr-FR" sz="2000" b="1" dirty="0" smtClean="0">
                <a:solidFill>
                  <a:srgbClr val="FF0000"/>
                </a:solidFill>
                <a:latin typeface="Arial" pitchFamily="34" charset="0"/>
                <a:cs typeface="Arial" pitchFamily="34" charset="0"/>
              </a:rPr>
              <a:t>fréquence seuil </a:t>
            </a:r>
            <a:r>
              <a:rPr lang="fr-FR" sz="2400" b="1" dirty="0" err="1" smtClean="0">
                <a:latin typeface="Symbol" pitchFamily="18" charset="2"/>
                <a:cs typeface="Arial" pitchFamily="34" charset="0"/>
              </a:rPr>
              <a:t>n</a:t>
            </a:r>
            <a:r>
              <a:rPr lang="fr-FR" sz="2400" b="1" baseline="-25000" dirty="0" err="1" smtClean="0">
                <a:latin typeface="Arial" pitchFamily="34" charset="0"/>
                <a:cs typeface="Arial" pitchFamily="34" charset="0"/>
              </a:rPr>
              <a:t>seuil</a:t>
            </a:r>
            <a:r>
              <a:rPr lang="fr-FR" sz="2000" dirty="0" smtClean="0">
                <a:solidFill>
                  <a:srgbClr val="002060"/>
                </a:solidFill>
                <a:latin typeface="Arial" pitchFamily="34" charset="0"/>
                <a:cs typeface="Arial" pitchFamily="34" charset="0"/>
              </a:rPr>
              <a:t>) telle que :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14" name="Rectangle 13"/>
          <p:cNvSpPr/>
          <p:nvPr/>
        </p:nvSpPr>
        <p:spPr>
          <a:xfrm>
            <a:off x="2915816" y="3801234"/>
            <a:ext cx="3312368" cy="461665"/>
          </a:xfrm>
          <a:prstGeom prst="rect">
            <a:avLst/>
          </a:prstGeom>
          <a:solidFill>
            <a:schemeClr val="accent1">
              <a:lumMod val="20000"/>
              <a:lumOff val="80000"/>
            </a:schemeClr>
          </a:solidFill>
          <a:ln w="38100">
            <a:solidFill>
              <a:srgbClr val="FF0000"/>
            </a:solidFill>
          </a:ln>
        </p:spPr>
        <p:txBody>
          <a:bodyPr wrap="square">
            <a:spAutoFit/>
          </a:bodyPr>
          <a:lstStyle/>
          <a:p>
            <a:pPr lvl="0" algn="ctr" fontAlgn="base">
              <a:spcBef>
                <a:spcPct val="0"/>
              </a:spcBef>
            </a:pPr>
            <a:r>
              <a:rPr lang="fr-FR" sz="2400" b="1" dirty="0" err="1" smtClean="0">
                <a:latin typeface="Arial" pitchFamily="34" charset="0"/>
                <a:cs typeface="Arial" pitchFamily="34" charset="0"/>
              </a:rPr>
              <a:t>E</a:t>
            </a:r>
            <a:r>
              <a:rPr lang="fr-FR" sz="2400" b="1" baseline="-25000" dirty="0" err="1" smtClean="0">
                <a:latin typeface="Arial" pitchFamily="34" charset="0"/>
                <a:cs typeface="Arial" pitchFamily="34" charset="0"/>
              </a:rPr>
              <a:t>photon</a:t>
            </a:r>
            <a:r>
              <a:rPr lang="fr-FR" sz="2400" b="1" dirty="0" smtClean="0">
                <a:latin typeface="Arial" pitchFamily="34" charset="0"/>
                <a:cs typeface="Arial" pitchFamily="34" charset="0"/>
              </a:rPr>
              <a:t> </a:t>
            </a:r>
            <a:r>
              <a:rPr lang="fr-FR" sz="2400" b="1" dirty="0">
                <a:latin typeface="Arial" pitchFamily="34" charset="0"/>
                <a:cs typeface="Arial" pitchFamily="34" charset="0"/>
              </a:rPr>
              <a:t>= h </a:t>
            </a:r>
            <a:r>
              <a:rPr lang="fr-FR" sz="2400" b="1" dirty="0" smtClean="0">
                <a:latin typeface="Arial"/>
                <a:cs typeface="Arial"/>
              </a:rPr>
              <a:t>×</a:t>
            </a:r>
            <a:r>
              <a:rPr lang="fr-FR" sz="2400" b="1" dirty="0" smtClean="0">
                <a:latin typeface="Arial" pitchFamily="34" charset="0"/>
                <a:cs typeface="Arial" pitchFamily="34" charset="0"/>
              </a:rPr>
              <a:t> </a:t>
            </a:r>
            <a:r>
              <a:rPr lang="fr-FR" sz="2400" b="1" dirty="0" err="1">
                <a:latin typeface="Symbol" pitchFamily="18" charset="2"/>
                <a:cs typeface="Arial" pitchFamily="34" charset="0"/>
              </a:rPr>
              <a:t>n</a:t>
            </a:r>
            <a:r>
              <a:rPr lang="fr-FR" sz="2400" b="1" baseline="-25000" dirty="0" err="1">
                <a:latin typeface="Arial" pitchFamily="34" charset="0"/>
                <a:cs typeface="Arial" pitchFamily="34" charset="0"/>
              </a:rPr>
              <a:t>seuil</a:t>
            </a:r>
            <a:r>
              <a:rPr lang="fr-FR" sz="2400" b="1" dirty="0">
                <a:latin typeface="Symbol" pitchFamily="18" charset="2"/>
                <a:cs typeface="Arial" pitchFamily="34" charset="0"/>
              </a:rPr>
              <a:t> </a:t>
            </a:r>
            <a:r>
              <a:rPr lang="fr-FR" sz="2400" b="1" dirty="0">
                <a:latin typeface="Arial" pitchFamily="34" charset="0"/>
                <a:cs typeface="Arial" pitchFamily="34" charset="0"/>
              </a:rPr>
              <a:t>= </a:t>
            </a:r>
            <a:r>
              <a:rPr lang="fr-FR" sz="2400" b="1" dirty="0" err="1">
                <a:latin typeface="Arial" pitchFamily="34" charset="0"/>
                <a:cs typeface="Arial" pitchFamily="34" charset="0"/>
              </a:rPr>
              <a:t>E</a:t>
            </a:r>
            <a:r>
              <a:rPr lang="fr-FR" sz="2400" b="1" baseline="-25000" dirty="0" err="1">
                <a:latin typeface="Arial" pitchFamily="34" charset="0"/>
                <a:cs typeface="Arial" pitchFamily="34" charset="0"/>
              </a:rPr>
              <a:t>i</a:t>
            </a:r>
            <a:r>
              <a:rPr lang="fr-FR" sz="2400" b="1" dirty="0">
                <a:latin typeface="Arial" pitchFamily="34" charset="0"/>
                <a:cs typeface="Arial" pitchFamily="34" charset="0"/>
              </a:rPr>
              <a:t> </a:t>
            </a:r>
            <a:endParaRPr lang="fr-FR" sz="2000" b="1" dirty="0">
              <a:solidFill>
                <a:srgbClr val="002060"/>
              </a:solidFill>
              <a:latin typeface="Arial" pitchFamily="34" charset="0"/>
              <a:cs typeface="Arial" pitchFamily="34" charset="0"/>
            </a:endParaRPr>
          </a:p>
        </p:txBody>
      </p:sp>
      <p:sp>
        <p:nvSpPr>
          <p:cNvPr id="15" name="Rectangle 14"/>
          <p:cNvSpPr/>
          <p:nvPr/>
        </p:nvSpPr>
        <p:spPr>
          <a:xfrm>
            <a:off x="0" y="4377298"/>
            <a:ext cx="9144000" cy="769441"/>
          </a:xfrm>
          <a:prstGeom prst="rect">
            <a:avLst/>
          </a:prstGeom>
        </p:spPr>
        <p:txBody>
          <a:bodyPr wrap="square">
            <a:spAutoFit/>
          </a:bodyPr>
          <a:lstStyle/>
          <a:p>
            <a:pPr lvl="0" algn="just" fontAlgn="base">
              <a:spcBef>
                <a:spcPct val="0"/>
              </a:spcBef>
            </a:pP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L’effet photoélectrique ne sera observé</a:t>
            </a:r>
            <a:r>
              <a:rPr lang="fr-FR" sz="2000" dirty="0" smtClean="0">
                <a:solidFill>
                  <a:srgbClr val="002060"/>
                </a:solidFill>
                <a:latin typeface="Arial" pitchFamily="34" charset="0"/>
                <a:cs typeface="Arial" pitchFamily="34" charset="0"/>
              </a:rPr>
              <a:t> que si la lumière utilisée a une </a:t>
            </a:r>
            <a:r>
              <a:rPr lang="fr-FR" sz="2000" b="1" i="1" dirty="0" smtClean="0">
                <a:solidFill>
                  <a:srgbClr val="002060"/>
                </a:solidFill>
                <a:latin typeface="Arial" pitchFamily="34" charset="0"/>
                <a:cs typeface="Arial" pitchFamily="34" charset="0"/>
              </a:rPr>
              <a:t>fréquence supérieure à </a:t>
            </a:r>
            <a:r>
              <a:rPr lang="fr-FR" sz="2400" b="1" dirty="0" err="1" smtClean="0">
                <a:latin typeface="Symbol" pitchFamily="18" charset="2"/>
                <a:cs typeface="Arial" pitchFamily="34" charset="0"/>
              </a:rPr>
              <a:t>n</a:t>
            </a:r>
            <a:r>
              <a:rPr lang="fr-FR" sz="2400" b="1" baseline="-25000" dirty="0" err="1" smtClean="0">
                <a:latin typeface="Arial" pitchFamily="34" charset="0"/>
                <a:cs typeface="Arial" pitchFamily="34" charset="0"/>
              </a:rPr>
              <a:t>seuil</a:t>
            </a:r>
            <a:r>
              <a:rPr lang="fr-FR" sz="2000" dirty="0" smtClean="0">
                <a:solidFill>
                  <a:srgbClr val="002060"/>
                </a:solidFill>
                <a:latin typeface="Arial" pitchFamily="34" charset="0"/>
                <a:cs typeface="Arial" pitchFamily="34" charset="0"/>
              </a:rPr>
              <a:t>  :</a:t>
            </a:r>
            <a:endParaRPr lang="fr-FR" sz="2000" b="1" dirty="0">
              <a:solidFill>
                <a:srgbClr val="002060"/>
              </a:solidFill>
              <a:latin typeface="Arial" pitchFamily="34" charset="0"/>
              <a:cs typeface="Arial" pitchFamily="34" charset="0"/>
            </a:endParaRPr>
          </a:p>
        </p:txBody>
      </p:sp>
      <p:sp>
        <p:nvSpPr>
          <p:cNvPr id="16" name="Rectangle 15"/>
          <p:cNvSpPr/>
          <p:nvPr/>
        </p:nvSpPr>
        <p:spPr>
          <a:xfrm>
            <a:off x="1" y="4737338"/>
            <a:ext cx="9143998" cy="707886"/>
          </a:xfrm>
          <a:prstGeom prst="rect">
            <a:avLst/>
          </a:prstGeom>
        </p:spPr>
        <p:txBody>
          <a:bodyPr wrap="square">
            <a:spAutoFit/>
          </a:bodyPr>
          <a:lstStyle/>
          <a:p>
            <a:pPr lvl="0" algn="just" fontAlgn="base">
              <a:spcBef>
                <a:spcPct val="0"/>
              </a:spcBef>
            </a:pPr>
            <a:r>
              <a:rPr lang="fr-FR" sz="2000" dirty="0" smtClean="0">
                <a:solidFill>
                  <a:srgbClr val="002060"/>
                </a:solidFill>
                <a:latin typeface="Arial" pitchFamily="34" charset="0"/>
                <a:cs typeface="Arial" pitchFamily="34" charset="0"/>
              </a:rPr>
              <a:t>                                                             dans le cas du zinc, c’est donc à priori le </a:t>
            </a:r>
            <a:r>
              <a:rPr lang="fr-FR" sz="2000" b="1" u="sng" dirty="0" smtClean="0">
                <a:solidFill>
                  <a:srgbClr val="FF0000"/>
                </a:solidFill>
                <a:latin typeface="Arial" pitchFamily="34" charset="0"/>
                <a:cs typeface="Arial" pitchFamily="34" charset="0"/>
              </a:rPr>
              <a:t>cas de la lumière UV mais pas de la lumière blanche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
        <p:nvSpPr>
          <p:cNvPr id="20" name="Rectangle 17"/>
          <p:cNvSpPr>
            <a:spLocks noChangeArrowheads="1"/>
          </p:cNvSpPr>
          <p:nvPr/>
        </p:nvSpPr>
        <p:spPr bwMode="auto">
          <a:xfrm>
            <a:off x="1619249" y="5589240"/>
            <a:ext cx="7524750" cy="646331"/>
          </a:xfrm>
          <a:prstGeom prst="rect">
            <a:avLst/>
          </a:prstGeom>
          <a:solidFill>
            <a:srgbClr val="FFC000"/>
          </a:solidFill>
          <a:ln w="9525">
            <a:noFill/>
            <a:miter lim="800000"/>
            <a:headEnd/>
            <a:tailEnd/>
          </a:ln>
        </p:spPr>
        <p:txBody>
          <a:bodyPr anchor="ctr">
            <a:spAutoFit/>
          </a:bodyPr>
          <a:lstStyle/>
          <a:p>
            <a:pPr eaLnBrk="0" hangingPunct="0"/>
            <a:r>
              <a:rPr lang="fr-FR" i="1" dirty="0"/>
              <a:t>Si un photon apporte plus que l’énergie nécessaire pour extraire l’électron du métal, le surplus d’énergie est transformé en énergie cinétique pour l’électron </a:t>
            </a:r>
            <a:r>
              <a:rPr lang="fr-FR" i="1" dirty="0" smtClean="0"/>
              <a:t> !</a:t>
            </a:r>
            <a:endParaRPr lang="fr-FR" dirty="0"/>
          </a:p>
        </p:txBody>
      </p:sp>
      <p:pic>
        <p:nvPicPr>
          <p:cNvPr id="21" name="Picture 18"/>
          <p:cNvPicPr>
            <a:picLocks noChangeAspect="1" noChangeArrowheads="1"/>
          </p:cNvPicPr>
          <p:nvPr/>
        </p:nvPicPr>
        <p:blipFill>
          <a:blip r:embed="rId2" cstate="print"/>
          <a:srcRect/>
          <a:stretch>
            <a:fillRect/>
          </a:stretch>
        </p:blipFill>
        <p:spPr bwMode="auto">
          <a:xfrm>
            <a:off x="1116013" y="5603483"/>
            <a:ext cx="436562" cy="504825"/>
          </a:xfrm>
          <a:prstGeom prst="rect">
            <a:avLst/>
          </a:prstGeom>
          <a:noFill/>
          <a:ln w="9525">
            <a:noFill/>
            <a:miter lim="800000"/>
            <a:headEnd/>
            <a:tailEnd/>
          </a:ln>
        </p:spPr>
      </p:pic>
      <p:cxnSp>
        <p:nvCxnSpPr>
          <p:cNvPr id="23" name="Connecteur droit 22"/>
          <p:cNvCxnSpPr/>
          <p:nvPr/>
        </p:nvCxnSpPr>
        <p:spPr>
          <a:xfrm flipH="1">
            <a:off x="4932040" y="1004497"/>
            <a:ext cx="576064" cy="4320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79704" y="527825"/>
            <a:ext cx="2664296" cy="784830"/>
          </a:xfrm>
          <a:prstGeom prst="rect">
            <a:avLst/>
          </a:prstGeom>
        </p:spPr>
        <p:txBody>
          <a:bodyPr wrap="square">
            <a:spAutoFit/>
          </a:bodyPr>
          <a:lstStyle/>
          <a:p>
            <a:pPr lvl="0" algn="ctr" fontAlgn="base">
              <a:spcBef>
                <a:spcPct val="0"/>
              </a:spcBef>
              <a:spcAft>
                <a:spcPts val="600"/>
              </a:spcAft>
            </a:pPr>
            <a:r>
              <a:rPr lang="fr-FR" sz="2000" dirty="0">
                <a:solidFill>
                  <a:srgbClr val="002060"/>
                </a:solidFill>
                <a:latin typeface="Arial" pitchFamily="34" charset="0"/>
                <a:cs typeface="Arial" pitchFamily="34" charset="0"/>
              </a:rPr>
              <a:t>(relation </a:t>
            </a:r>
            <a:r>
              <a:rPr lang="fr-FR" sz="2000" dirty="0" smtClean="0">
                <a:solidFill>
                  <a:srgbClr val="002060"/>
                </a:solidFill>
                <a:latin typeface="Arial" pitchFamily="34" charset="0"/>
                <a:cs typeface="Arial" pitchFamily="34" charset="0"/>
              </a:rPr>
              <a:t>de</a:t>
            </a:r>
          </a:p>
          <a:p>
            <a:pPr lvl="0" algn="ctr" fontAlgn="base">
              <a:spcBef>
                <a:spcPct val="0"/>
              </a:spcBef>
              <a:spcAft>
                <a:spcPts val="600"/>
              </a:spcAft>
            </a:pP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Planck-Einstein</a:t>
            </a:r>
            <a:r>
              <a:rPr lang="fr-FR" sz="2000" dirty="0" smtClean="0">
                <a:solidFill>
                  <a:srgbClr val="002060"/>
                </a:solidFill>
                <a:latin typeface="Arial" pitchFamily="34" charset="0"/>
                <a:cs typeface="Arial" pitchFamily="34" charset="0"/>
              </a:rPr>
              <a:t>)</a:t>
            </a:r>
            <a:endParaRPr lang="fr-FR" dirty="0"/>
          </a:p>
        </p:txBody>
      </p:sp>
      <p:sp>
        <p:nvSpPr>
          <p:cNvPr id="25" name="Rectangle 24"/>
          <p:cNvSpPr/>
          <p:nvPr/>
        </p:nvSpPr>
        <p:spPr>
          <a:xfrm>
            <a:off x="179512" y="332275"/>
            <a:ext cx="7200800" cy="400110"/>
          </a:xfrm>
          <a:prstGeom prst="rect">
            <a:avLst/>
          </a:prstGeom>
        </p:spPr>
        <p:txBody>
          <a:bodyPr wrap="square">
            <a:spAutoFit/>
          </a:bodyPr>
          <a:lstStyle/>
          <a:p>
            <a:pPr lvl="0" fontAlgn="base">
              <a:spcBef>
                <a:spcPct val="0"/>
              </a:spcBef>
              <a:spcAft>
                <a:spcPts val="600"/>
              </a:spcAft>
            </a:pPr>
            <a:r>
              <a:rPr lang="fr-FR" sz="2000" dirty="0" smtClean="0">
                <a:solidFill>
                  <a:srgbClr val="002060"/>
                </a:solidFill>
                <a:latin typeface="Arial" pitchFamily="34" charset="0"/>
                <a:cs typeface="Arial" pitchFamily="34" charset="0"/>
              </a:rPr>
              <a:t>- se déplaçant </a:t>
            </a:r>
            <a:r>
              <a:rPr lang="fr-FR" sz="2000" b="1" i="1" dirty="0" smtClean="0">
                <a:solidFill>
                  <a:srgbClr val="002060"/>
                </a:solidFill>
                <a:latin typeface="Arial" pitchFamily="34" charset="0"/>
                <a:cs typeface="Arial" pitchFamily="34" charset="0"/>
              </a:rPr>
              <a:t>dans le vide </a:t>
            </a:r>
            <a:r>
              <a:rPr lang="fr-FR" sz="2000" dirty="0" smtClean="0">
                <a:solidFill>
                  <a:srgbClr val="002060"/>
                </a:solidFill>
                <a:latin typeface="Arial" pitchFamily="34" charset="0"/>
                <a:cs typeface="Arial" pitchFamily="34" charset="0"/>
              </a:rPr>
              <a:t>à la célérité </a:t>
            </a:r>
            <a:r>
              <a:rPr lang="fr-FR" sz="2000" b="1" dirty="0" smtClean="0">
                <a:solidFill>
                  <a:srgbClr val="FF0000"/>
                </a:solidFill>
                <a:latin typeface="Arial" pitchFamily="34" charset="0"/>
                <a:cs typeface="Arial" pitchFamily="34" charset="0"/>
              </a:rPr>
              <a:t>c = 3.10</a:t>
            </a:r>
            <a:r>
              <a:rPr lang="fr-FR" sz="2000" b="1" baseline="30000" dirty="0" smtClean="0">
                <a:solidFill>
                  <a:srgbClr val="FF0000"/>
                </a:solidFill>
                <a:latin typeface="Arial" pitchFamily="34" charset="0"/>
                <a:cs typeface="Arial" pitchFamily="34" charset="0"/>
              </a:rPr>
              <a:t> 8 </a:t>
            </a:r>
            <a:r>
              <a:rPr lang="fr-FR" sz="2000" b="1" dirty="0" err="1" smtClean="0">
                <a:solidFill>
                  <a:srgbClr val="FF0000"/>
                </a:solidFill>
                <a:latin typeface="Arial" pitchFamily="34" charset="0"/>
                <a:cs typeface="Arial" pitchFamily="34" charset="0"/>
              </a:rPr>
              <a:t>m.s</a:t>
            </a:r>
            <a:r>
              <a:rPr lang="fr-FR" sz="2000" b="1" baseline="30000" dirty="0" smtClean="0">
                <a:solidFill>
                  <a:srgbClr val="FF0000"/>
                </a:solidFill>
                <a:latin typeface="Arial" pitchFamily="34" charset="0"/>
                <a:cs typeface="Arial" pitchFamily="34" charset="0"/>
              </a:rPr>
              <a:t> – 1 </a:t>
            </a:r>
            <a:endParaRPr lang="fr-FR" sz="2000" b="1" dirty="0" smtClean="0">
              <a:solidFill>
                <a:srgbClr val="FF0000"/>
              </a:solidFill>
              <a:latin typeface="Arial" pitchFamily="34" charset="0"/>
              <a:cs typeface="Arial" pitchFamily="34" charset="0"/>
            </a:endParaRPr>
          </a:p>
        </p:txBody>
      </p:sp>
      <p:sp>
        <p:nvSpPr>
          <p:cNvPr id="29" name="Rectangle 28"/>
          <p:cNvSpPr/>
          <p:nvPr/>
        </p:nvSpPr>
        <p:spPr>
          <a:xfrm>
            <a:off x="3923928" y="6283612"/>
            <a:ext cx="2592288" cy="461665"/>
          </a:xfrm>
          <a:prstGeom prst="rect">
            <a:avLst/>
          </a:prstGeom>
          <a:solidFill>
            <a:srgbClr val="FFC000"/>
          </a:solidFill>
          <a:ln w="38100">
            <a:solidFill>
              <a:srgbClr val="FF0000"/>
            </a:solidFill>
          </a:ln>
        </p:spPr>
        <p:txBody>
          <a:bodyPr wrap="square">
            <a:spAutoFit/>
          </a:bodyPr>
          <a:lstStyle/>
          <a:p>
            <a:pPr lvl="0" algn="ctr" fontAlgn="base">
              <a:spcBef>
                <a:spcPct val="0"/>
              </a:spcBef>
            </a:pPr>
            <a:r>
              <a:rPr lang="fr-FR" sz="2400" b="1" dirty="0" err="1" smtClean="0">
                <a:latin typeface="Arial" pitchFamily="34" charset="0"/>
                <a:cs typeface="Arial" pitchFamily="34" charset="0"/>
              </a:rPr>
              <a:t>E</a:t>
            </a:r>
            <a:r>
              <a:rPr lang="fr-FR" sz="2400" b="1" baseline="-25000" dirty="0" err="1" smtClean="0">
                <a:latin typeface="Arial" pitchFamily="34" charset="0"/>
                <a:cs typeface="Arial" pitchFamily="34" charset="0"/>
              </a:rPr>
              <a:t>photon</a:t>
            </a:r>
            <a:r>
              <a:rPr lang="fr-FR" sz="2400" b="1" dirty="0" smtClean="0">
                <a:latin typeface="Arial" pitchFamily="34" charset="0"/>
                <a:cs typeface="Arial" pitchFamily="34" charset="0"/>
              </a:rPr>
              <a:t> </a:t>
            </a:r>
            <a:r>
              <a:rPr lang="fr-FR" sz="2400" b="1" dirty="0">
                <a:latin typeface="Arial" pitchFamily="34" charset="0"/>
                <a:cs typeface="Arial" pitchFamily="34" charset="0"/>
              </a:rPr>
              <a:t>= </a:t>
            </a:r>
            <a:r>
              <a:rPr lang="fr-FR" sz="2400" b="1" dirty="0" err="1" smtClean="0">
                <a:latin typeface="Arial" pitchFamily="34" charset="0"/>
                <a:cs typeface="Arial" pitchFamily="34" charset="0"/>
              </a:rPr>
              <a:t>E</a:t>
            </a:r>
            <a:r>
              <a:rPr lang="fr-FR" sz="2400" b="1" baseline="-25000" dirty="0" err="1" smtClean="0">
                <a:latin typeface="Arial" pitchFamily="34" charset="0"/>
                <a:cs typeface="Arial" pitchFamily="34" charset="0"/>
              </a:rPr>
              <a:t>i</a:t>
            </a:r>
            <a:r>
              <a:rPr lang="fr-FR" sz="2400" b="1" baseline="-25000" dirty="0" smtClean="0">
                <a:latin typeface="Arial" pitchFamily="34" charset="0"/>
                <a:cs typeface="Arial" pitchFamily="34" charset="0"/>
              </a:rPr>
              <a:t> </a:t>
            </a:r>
            <a:r>
              <a:rPr lang="fr-FR" sz="2400" b="1" dirty="0" smtClean="0">
                <a:latin typeface="Arial" pitchFamily="34" charset="0"/>
                <a:cs typeface="Arial" pitchFamily="34" charset="0"/>
              </a:rPr>
              <a:t>+ E</a:t>
            </a:r>
            <a:r>
              <a:rPr lang="fr-FR" sz="2400" b="1" baseline="-25000" dirty="0" smtClean="0">
                <a:latin typeface="Arial" pitchFamily="34" charset="0"/>
                <a:cs typeface="Arial" pitchFamily="34" charset="0"/>
              </a:rPr>
              <a:t>C</a:t>
            </a:r>
            <a:r>
              <a:rPr lang="fr-FR" sz="2400" b="1" dirty="0" smtClean="0">
                <a:latin typeface="Arial" pitchFamily="34" charset="0"/>
                <a:cs typeface="Arial" pitchFamily="34" charset="0"/>
              </a:rPr>
              <a:t> </a:t>
            </a:r>
            <a:endParaRPr lang="fr-FR" sz="2000" b="1" dirty="0">
              <a:solidFill>
                <a:srgbClr val="002060"/>
              </a:solidFill>
              <a:latin typeface="Arial" pitchFamily="34" charset="0"/>
              <a:cs typeface="Arial" pitchFamily="34" charset="0"/>
            </a:endParaRPr>
          </a:p>
        </p:txBody>
      </p:sp>
      <p:sp>
        <p:nvSpPr>
          <p:cNvPr id="22" name="Rectangle 3"/>
          <p:cNvSpPr>
            <a:spLocks noChangeArrowheads="1"/>
          </p:cNvSpPr>
          <p:nvPr/>
        </p:nvSpPr>
        <p:spPr bwMode="auto">
          <a:xfrm>
            <a:off x="179512" y="9525"/>
            <a:ext cx="7128792"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6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particules de </a:t>
            </a:r>
            <a:r>
              <a:rPr kumimoji="0" lang="fr-FR" sz="2000" b="1" i="0" u="none" strike="noStrike" cap="none" normalizeH="0" baseline="0" dirty="0" smtClean="0">
                <a:ln>
                  <a:noFill/>
                </a:ln>
                <a:solidFill>
                  <a:srgbClr val="FF0000"/>
                </a:solidFill>
                <a:effectLst/>
                <a:latin typeface="Arial" pitchFamily="34" charset="0"/>
                <a:cs typeface="Arial" pitchFamily="34" charset="0"/>
              </a:rPr>
              <a:t>masse </a:t>
            </a:r>
            <a:r>
              <a:rPr lang="fr-FR" sz="2000" dirty="0" smtClean="0">
                <a:solidFill>
                  <a:srgbClr val="002060"/>
                </a:solidFill>
                <a:latin typeface="Arial" pitchFamily="34" charset="0"/>
                <a:cs typeface="Arial" pitchFamily="34" charset="0"/>
              </a:rPr>
              <a:t>et de</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lang="fr-FR" sz="2000" b="1" dirty="0" smtClean="0">
                <a:solidFill>
                  <a:srgbClr val="FF0000"/>
                </a:solidFill>
                <a:latin typeface="Arial" pitchFamily="34" charset="0"/>
                <a:cs typeface="Arial" pitchFamily="34" charset="0"/>
              </a:rPr>
              <a:t>charge n</a:t>
            </a:r>
            <a:r>
              <a:rPr kumimoji="0" lang="fr-FR" sz="2000" b="1" i="0" u="none" strike="noStrike" cap="none" normalizeH="0" baseline="0" dirty="0" smtClean="0">
                <a:ln>
                  <a:noFill/>
                </a:ln>
                <a:solidFill>
                  <a:srgbClr val="FF0000"/>
                </a:solidFill>
                <a:effectLst/>
                <a:latin typeface="Arial" pitchFamily="34" charset="0"/>
                <a:cs typeface="Arial" pitchFamily="34" charset="0"/>
              </a:rPr>
              <a:t>ulles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800" decel="100000"/>
                                        <p:tgtEl>
                                          <p:spTgt spid="21"/>
                                        </p:tgtEl>
                                      </p:cBhvr>
                                    </p:animEffect>
                                    <p:anim calcmode="lin" valueType="num">
                                      <p:cBhvr>
                                        <p:cTn id="34" dur="800" decel="100000" fill="hold"/>
                                        <p:tgtEl>
                                          <p:spTgt spid="21"/>
                                        </p:tgtEl>
                                        <p:attrNameLst>
                                          <p:attrName>style.rotation</p:attrName>
                                        </p:attrNameLst>
                                      </p:cBhvr>
                                      <p:tavLst>
                                        <p:tav tm="0">
                                          <p:val>
                                            <p:fltVal val="-90"/>
                                          </p:val>
                                        </p:tav>
                                        <p:tav tm="100000">
                                          <p:val>
                                            <p:fltVal val="0"/>
                                          </p:val>
                                        </p:tav>
                                      </p:tavLst>
                                    </p:anim>
                                    <p:anim calcmode="lin" valueType="num">
                                      <p:cBhvr>
                                        <p:cTn id="35" dur="800" decel="100000" fill="hold"/>
                                        <p:tgtEl>
                                          <p:spTgt spid="21"/>
                                        </p:tgtEl>
                                        <p:attrNameLst>
                                          <p:attrName>ppt_x</p:attrName>
                                        </p:attrNameLst>
                                      </p:cBhvr>
                                      <p:tavLst>
                                        <p:tav tm="0">
                                          <p:val>
                                            <p:strVal val="#ppt_x+0.4"/>
                                          </p:val>
                                        </p:tav>
                                        <p:tav tm="100000">
                                          <p:val>
                                            <p:strVal val="#ppt_x-0.05"/>
                                          </p:val>
                                        </p:tav>
                                      </p:tavLst>
                                    </p:anim>
                                    <p:anim calcmode="lin" valueType="num">
                                      <p:cBhvr>
                                        <p:cTn id="36" dur="800" decel="100000" fill="hold"/>
                                        <p:tgtEl>
                                          <p:spTgt spid="21"/>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1"/>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1"/>
                                        </p:tgtEl>
                                        <p:attrNameLst>
                                          <p:attrName>ppt_y</p:attrName>
                                        </p:attrNameLst>
                                      </p:cBhvr>
                                      <p:tavLst>
                                        <p:tav tm="0">
                                          <p:val>
                                            <p:strVal val="#ppt_y+0.1"/>
                                          </p:val>
                                        </p:tav>
                                        <p:tav tm="100000">
                                          <p:val>
                                            <p:strVal val="#ppt_y"/>
                                          </p:val>
                                        </p:tav>
                                      </p:tavLst>
                                    </p:anim>
                                  </p:childTnLst>
                                </p:cTn>
                              </p:par>
                              <p:par>
                                <p:cTn id="39" presetID="3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800" decel="100000"/>
                                        <p:tgtEl>
                                          <p:spTgt spid="20"/>
                                        </p:tgtEl>
                                      </p:cBhvr>
                                    </p:animEffect>
                                    <p:anim calcmode="lin" valueType="num">
                                      <p:cBhvr>
                                        <p:cTn id="42" dur="800" decel="100000" fill="hold"/>
                                        <p:tgtEl>
                                          <p:spTgt spid="20"/>
                                        </p:tgtEl>
                                        <p:attrNameLst>
                                          <p:attrName>style.rotation</p:attrName>
                                        </p:attrNameLst>
                                      </p:cBhvr>
                                      <p:tavLst>
                                        <p:tav tm="0">
                                          <p:val>
                                            <p:fltVal val="-90"/>
                                          </p:val>
                                        </p:tav>
                                        <p:tav tm="100000">
                                          <p:val>
                                            <p:fltVal val="0"/>
                                          </p:val>
                                        </p:tav>
                                      </p:tavLst>
                                    </p:anim>
                                    <p:anim calcmode="lin" valueType="num">
                                      <p:cBhvr>
                                        <p:cTn id="43" dur="800" decel="100000" fill="hold"/>
                                        <p:tgtEl>
                                          <p:spTgt spid="20"/>
                                        </p:tgtEl>
                                        <p:attrNameLst>
                                          <p:attrName>ppt_x</p:attrName>
                                        </p:attrNameLst>
                                      </p:cBhvr>
                                      <p:tavLst>
                                        <p:tav tm="0">
                                          <p:val>
                                            <p:strVal val="#ppt_x+0.4"/>
                                          </p:val>
                                        </p:tav>
                                        <p:tav tm="100000">
                                          <p:val>
                                            <p:strVal val="#ppt_x-0.05"/>
                                          </p:val>
                                        </p:tav>
                                      </p:tavLst>
                                    </p:anim>
                                    <p:anim calcmode="lin" valueType="num">
                                      <p:cBhvr>
                                        <p:cTn id="44" dur="800" decel="100000" fill="hold"/>
                                        <p:tgtEl>
                                          <p:spTgt spid="20"/>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left)">
                                      <p:cBhvr>
                                        <p:cTn id="5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5" grpId="0"/>
      <p:bldP spid="16" grpId="0"/>
      <p:bldP spid="20"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2276872"/>
            <a:ext cx="56348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1"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c/ </a:t>
            </a:r>
            <a:r>
              <a:rPr kumimoji="0" lang="fr-FR" sz="2000" b="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Autres interactions lumière / matière</a:t>
            </a:r>
            <a:endParaRPr kumimoji="0" lang="fr-FR" sz="2000" b="0" u="none" strike="noStrike" cap="none" normalizeH="0" baseline="0" dirty="0" smtClean="0">
              <a:ln>
                <a:noFill/>
              </a:ln>
              <a:solidFill>
                <a:schemeClr val="tx1"/>
              </a:solidFill>
              <a:effectLst/>
              <a:latin typeface="Arial" pitchFamily="34" charset="0"/>
              <a:cs typeface="Arial" pitchFamily="34" charset="0"/>
            </a:endParaRPr>
          </a:p>
        </p:txBody>
      </p:sp>
      <p:grpSp>
        <p:nvGrpSpPr>
          <p:cNvPr id="17" name="Groupe 16"/>
          <p:cNvGrpSpPr/>
          <p:nvPr/>
        </p:nvGrpSpPr>
        <p:grpSpPr>
          <a:xfrm>
            <a:off x="0" y="3284984"/>
            <a:ext cx="4932040" cy="1631216"/>
            <a:chOff x="0" y="3789040"/>
            <a:chExt cx="4932040" cy="1631216"/>
          </a:xfrm>
        </p:grpSpPr>
        <p:sp>
          <p:nvSpPr>
            <p:cNvPr id="14" name="Rectangle 13"/>
            <p:cNvSpPr/>
            <p:nvPr/>
          </p:nvSpPr>
          <p:spPr>
            <a:xfrm>
              <a:off x="0" y="3789040"/>
              <a:ext cx="4932040" cy="1631216"/>
            </a:xfrm>
            <a:prstGeom prst="rect">
              <a:avLst/>
            </a:prstGeom>
          </p:spPr>
          <p:txBody>
            <a:bodyPr wrap="square">
              <a:spAutoFit/>
            </a:bodyPr>
            <a:lstStyle/>
            <a:p>
              <a:pPr algn="just"/>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Sur le schéma de gauche, identifier la couche N et la couche P, représenter le vecteur champ électrique </a:t>
              </a:r>
              <a:r>
                <a:rPr lang="fr-FR" sz="2000" b="1" dirty="0" smtClean="0">
                  <a:latin typeface="Times New Roman" pitchFamily="18" charset="0"/>
                  <a:cs typeface="Times New Roman" pitchFamily="18" charset="0"/>
                </a:rPr>
                <a:t>E</a:t>
              </a:r>
              <a:r>
                <a:rPr lang="fr-FR" sz="2000" i="1" dirty="0" smtClean="0">
                  <a:latin typeface="Times New Roman" pitchFamily="18" charset="0"/>
                  <a:cs typeface="Times New Roman" pitchFamily="18" charset="0"/>
                </a:rPr>
                <a:t>, et indiquer comment se déplacent les électrons </a:t>
              </a:r>
              <a:r>
                <a:rPr lang="fr-FR" sz="2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et les trous positifs </a:t>
              </a:r>
              <a:r>
                <a:rPr lang="fr-FR" sz="2000" dirty="0" smtClean="0">
                  <a:latin typeface="Times New Roman" pitchFamily="18" charset="0"/>
                  <a:cs typeface="Times New Roman" pitchFamily="18" charset="0"/>
                </a:rPr>
                <a:t>(</a:t>
              </a:r>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a:t>
              </a:r>
              <a:r>
                <a:rPr lang="fr-FR" sz="2000" i="1"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p:txBody>
        </p:sp>
        <p:cxnSp>
          <p:nvCxnSpPr>
            <p:cNvPr id="1032" name="AutoShape 8"/>
            <p:cNvCxnSpPr>
              <a:cxnSpLocks noChangeShapeType="1"/>
            </p:cNvCxnSpPr>
            <p:nvPr/>
          </p:nvCxnSpPr>
          <p:spPr bwMode="auto">
            <a:xfrm>
              <a:off x="3059832" y="4437112"/>
              <a:ext cx="432048" cy="0"/>
            </a:xfrm>
            <a:prstGeom prst="straightConnector1">
              <a:avLst/>
            </a:prstGeom>
            <a:noFill/>
            <a:ln w="38100">
              <a:solidFill>
                <a:srgbClr val="000000"/>
              </a:solidFill>
              <a:round/>
              <a:headEnd/>
              <a:tailEnd type="triangle" w="lg" len="lg"/>
            </a:ln>
          </p:spPr>
        </p:cxnSp>
      </p:grpSp>
      <p:sp>
        <p:nvSpPr>
          <p:cNvPr id="1033" name="Rectangle 9"/>
          <p:cNvSpPr>
            <a:spLocks noChangeArrowheads="1"/>
          </p:cNvSpPr>
          <p:nvPr/>
        </p:nvSpPr>
        <p:spPr bwMode="auto">
          <a:xfrm>
            <a:off x="0" y="4869160"/>
            <a:ext cx="543609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sng" strike="noStrike" cap="none" normalizeH="0" baseline="0" dirty="0" smtClean="0">
                <a:ln>
                  <a:noFill/>
                </a:ln>
                <a:solidFill>
                  <a:srgbClr val="002060"/>
                </a:solidFill>
                <a:effectLst/>
                <a:latin typeface="Arial" pitchFamily="34" charset="0"/>
                <a:cs typeface="Arial" pitchFamily="34" charset="0"/>
              </a:rPr>
              <a:t>Couche N</a:t>
            </a:r>
            <a:r>
              <a:rPr kumimoji="0" lang="fr-FR" sz="2000" b="0" i="0" u="none" strike="noStrike" cap="none" normalizeH="0" baseline="0" dirty="0" smtClean="0">
                <a:ln>
                  <a:noFill/>
                </a:ln>
                <a:solidFill>
                  <a:srgbClr val="002060"/>
                </a:solidFill>
                <a:effectLst/>
                <a:latin typeface="Arial" pitchFamily="34" charset="0"/>
                <a:cs typeface="Arial" pitchFamily="34" charset="0"/>
              </a:rPr>
              <a:t> = couche du haut (dopée au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phos-phore</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ts val="600"/>
              </a:spcAft>
              <a:buClrTx/>
              <a:buSzTx/>
              <a:buFontTx/>
              <a:buNone/>
              <a:tabLst/>
            </a:pPr>
            <a:r>
              <a:rPr kumimoji="0" lang="fr-FR" sz="2000" b="0" i="0" u="sng" strike="noStrike" cap="none" normalizeH="0" baseline="0" dirty="0" smtClean="0">
                <a:ln>
                  <a:noFill/>
                </a:ln>
                <a:solidFill>
                  <a:srgbClr val="002060"/>
                </a:solidFill>
                <a:effectLst/>
                <a:latin typeface="Arial" pitchFamily="34" charset="0"/>
                <a:cs typeface="Arial" pitchFamily="34" charset="0"/>
              </a:rPr>
              <a:t>Couche P</a:t>
            </a:r>
            <a:r>
              <a:rPr kumimoji="0" lang="fr-FR" sz="2000" b="0" i="0" u="none" strike="noStrike" cap="none" normalizeH="0" baseline="0" dirty="0" smtClean="0">
                <a:ln>
                  <a:noFill/>
                </a:ln>
                <a:solidFill>
                  <a:srgbClr val="002060"/>
                </a:solidFill>
                <a:effectLst/>
                <a:latin typeface="Arial" pitchFamily="34" charset="0"/>
                <a:cs typeface="Arial" pitchFamily="34" charset="0"/>
              </a:rPr>
              <a:t> = couche du bas (dopée au bore)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3" name="Picture 29"/>
          <p:cNvPicPr>
            <a:picLocks noChangeAspect="1" noChangeArrowheads="1"/>
          </p:cNvPicPr>
          <p:nvPr/>
        </p:nvPicPr>
        <p:blipFill>
          <a:blip r:embed="rId2" cstate="print"/>
          <a:srcRect l="55754" t="31920" r="17786" b="15161"/>
          <a:stretch>
            <a:fillRect/>
          </a:stretch>
        </p:blipFill>
        <p:spPr bwMode="auto">
          <a:xfrm>
            <a:off x="5796136" y="3244873"/>
            <a:ext cx="3211668" cy="3613127"/>
          </a:xfrm>
          <a:prstGeom prst="rect">
            <a:avLst/>
          </a:prstGeom>
          <a:noFill/>
          <a:ln w="9525">
            <a:noFill/>
            <a:miter lim="800000"/>
            <a:headEnd/>
            <a:tailEnd/>
          </a:ln>
        </p:spPr>
      </p:pic>
      <p:pic>
        <p:nvPicPr>
          <p:cNvPr id="1054" name="Picture 30"/>
          <p:cNvPicPr>
            <a:picLocks noChangeAspect="1" noChangeArrowheads="1"/>
          </p:cNvPicPr>
          <p:nvPr/>
        </p:nvPicPr>
        <p:blipFill>
          <a:blip r:embed="rId3" cstate="print"/>
          <a:srcRect l="50557" t="32760" r="17786" b="15161"/>
          <a:stretch>
            <a:fillRect/>
          </a:stretch>
        </p:blipFill>
        <p:spPr bwMode="auto">
          <a:xfrm>
            <a:off x="5292080" y="3302224"/>
            <a:ext cx="3842532" cy="3555776"/>
          </a:xfrm>
          <a:prstGeom prst="rect">
            <a:avLst/>
          </a:prstGeom>
          <a:noFill/>
          <a:ln w="9525">
            <a:noFill/>
            <a:miter lim="800000"/>
            <a:headEnd/>
            <a:tailEnd/>
          </a:ln>
        </p:spPr>
      </p:pic>
      <p:pic>
        <p:nvPicPr>
          <p:cNvPr id="1055" name="Picture 31"/>
          <p:cNvPicPr>
            <a:picLocks noChangeAspect="1" noChangeArrowheads="1"/>
          </p:cNvPicPr>
          <p:nvPr/>
        </p:nvPicPr>
        <p:blipFill>
          <a:blip r:embed="rId4" cstate="print"/>
          <a:srcRect l="50084" t="32760" r="17786" b="15161"/>
          <a:stretch>
            <a:fillRect/>
          </a:stretch>
        </p:blipFill>
        <p:spPr bwMode="auto">
          <a:xfrm>
            <a:off x="5244117" y="3302224"/>
            <a:ext cx="3899883" cy="3555776"/>
          </a:xfrm>
          <a:prstGeom prst="rect">
            <a:avLst/>
          </a:prstGeom>
          <a:noFill/>
          <a:ln w="9525">
            <a:noFill/>
            <a:miter lim="800000"/>
            <a:headEnd/>
            <a:tailEnd/>
          </a:ln>
        </p:spPr>
      </p:pic>
      <p:pic>
        <p:nvPicPr>
          <p:cNvPr id="1056" name="Picture 32"/>
          <p:cNvPicPr>
            <a:picLocks noChangeAspect="1" noChangeArrowheads="1"/>
          </p:cNvPicPr>
          <p:nvPr/>
        </p:nvPicPr>
        <p:blipFill>
          <a:blip r:embed="rId5" cstate="print"/>
          <a:srcRect l="50155" t="35280" r="17715" b="12641"/>
          <a:stretch>
            <a:fillRect/>
          </a:stretch>
        </p:blipFill>
        <p:spPr bwMode="auto">
          <a:xfrm>
            <a:off x="5244117" y="3302224"/>
            <a:ext cx="3899883" cy="3555776"/>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l="35910" t="43360" r="36213" b="48240"/>
          <a:stretch>
            <a:fillRect/>
          </a:stretch>
        </p:blipFill>
        <p:spPr bwMode="auto">
          <a:xfrm>
            <a:off x="1907704" y="2636912"/>
            <a:ext cx="3672408" cy="622442"/>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duotone>
              <a:prstClr val="black"/>
              <a:schemeClr val="accent2">
                <a:tint val="45000"/>
                <a:satMod val="400000"/>
              </a:schemeClr>
            </a:duotone>
          </a:blip>
          <a:srcRect/>
          <a:stretch>
            <a:fillRect/>
          </a:stretch>
        </p:blipFill>
        <p:spPr bwMode="auto">
          <a:xfrm>
            <a:off x="7020272" y="2636912"/>
            <a:ext cx="1924050" cy="571500"/>
          </a:xfrm>
          <a:prstGeom prst="rect">
            <a:avLst/>
          </a:prstGeom>
          <a:noFill/>
          <a:ln w="19050">
            <a:solidFill>
              <a:schemeClr val="accent6">
                <a:lumMod val="75000"/>
              </a:schemeClr>
            </a:solidFill>
            <a:miter lim="800000"/>
            <a:headEnd/>
            <a:tailEnd/>
          </a:ln>
        </p:spPr>
      </p:pic>
      <p:grpSp>
        <p:nvGrpSpPr>
          <p:cNvPr id="31" name="Groupe 30"/>
          <p:cNvGrpSpPr/>
          <p:nvPr/>
        </p:nvGrpSpPr>
        <p:grpSpPr>
          <a:xfrm>
            <a:off x="0" y="6021288"/>
            <a:ext cx="6156176" cy="1224136"/>
            <a:chOff x="0" y="6021288"/>
            <a:chExt cx="6156176" cy="1224136"/>
          </a:xfrm>
        </p:grpSpPr>
        <p:sp>
          <p:nvSpPr>
            <p:cNvPr id="27" name="Rectangle 9"/>
            <p:cNvSpPr>
              <a:spLocks noChangeArrowheads="1"/>
            </p:cNvSpPr>
            <p:nvPr/>
          </p:nvSpPr>
          <p:spPr bwMode="auto">
            <a:xfrm>
              <a:off x="0" y="6021288"/>
              <a:ext cx="615617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fr-FR" sz="2000" u="sng" dirty="0" smtClean="0">
                  <a:solidFill>
                    <a:srgbClr val="002060"/>
                  </a:solidFill>
                  <a:latin typeface="Arial" pitchFamily="34" charset="0"/>
                  <a:cs typeface="Arial" pitchFamily="34" charset="0"/>
                </a:rPr>
                <a:t>q</a:t>
              </a:r>
              <a:r>
                <a:rPr kumimoji="0" lang="fr-FR" sz="2000" b="0" i="0" u="sng" strike="noStrike" cap="none" normalizeH="0" baseline="0" dirty="0" smtClean="0">
                  <a:ln>
                    <a:noFill/>
                  </a:ln>
                  <a:solidFill>
                    <a:srgbClr val="002060"/>
                  </a:solidFill>
                  <a:effectLst/>
                  <a:latin typeface="Arial" pitchFamily="34" charset="0"/>
                  <a:cs typeface="Arial" pitchFamily="34" charset="0"/>
                </a:rPr>
                <a:t>(trou)</a:t>
              </a:r>
              <a:r>
                <a:rPr kumimoji="0" lang="fr-FR" sz="2000" b="0" i="0" u="sng" strike="noStrike" cap="none" normalizeH="0" dirty="0" smtClean="0">
                  <a:ln>
                    <a:noFill/>
                  </a:ln>
                  <a:solidFill>
                    <a:srgbClr val="002060"/>
                  </a:solidFill>
                  <a:effectLst/>
                  <a:latin typeface="Arial" pitchFamily="34" charset="0"/>
                  <a:cs typeface="Arial" pitchFamily="34" charset="0"/>
                </a:rPr>
                <a:t> &gt; 0</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F</a:t>
              </a:r>
              <a:r>
                <a:rPr kumimoji="0" lang="fr-FR" sz="2000" b="0" i="0" u="none" strike="noStrike" cap="none" normalizeH="0" dirty="0" smtClean="0">
                  <a:ln>
                    <a:noFill/>
                  </a:ln>
                  <a:solidFill>
                    <a:srgbClr val="002060"/>
                  </a:solidFill>
                  <a:effectLst/>
                  <a:latin typeface="Arial" pitchFamily="34" charset="0"/>
                  <a:cs typeface="Arial" pitchFamily="34" charset="0"/>
                </a:rPr>
                <a:t> colinéaire et de même sens que </a:t>
              </a:r>
              <a:r>
                <a:rPr kumimoji="0" lang="fr-FR" sz="2000" b="1" i="0" u="none" strike="noStrike" cap="none" normalizeH="0" dirty="0" smtClean="0">
                  <a:ln>
                    <a:noFill/>
                  </a:ln>
                  <a:solidFill>
                    <a:srgbClr val="002060"/>
                  </a:solidFill>
                  <a:effectLst/>
                  <a:latin typeface="Arial" pitchFamily="34" charset="0"/>
                  <a:cs typeface="Arial" pitchFamily="34" charset="0"/>
                </a:rPr>
                <a:t>E</a:t>
              </a: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9" name="Connecteur droit avec flèche 28"/>
            <p:cNvCxnSpPr/>
            <p:nvPr/>
          </p:nvCxnSpPr>
          <p:spPr>
            <a:xfrm>
              <a:off x="1475656" y="6044438"/>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5389796" y="6044438"/>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Groupe 31"/>
          <p:cNvGrpSpPr/>
          <p:nvPr/>
        </p:nvGrpSpPr>
        <p:grpSpPr>
          <a:xfrm>
            <a:off x="0" y="6404478"/>
            <a:ext cx="6156176" cy="1224136"/>
            <a:chOff x="-11575" y="6056013"/>
            <a:chExt cx="6156176" cy="1224136"/>
          </a:xfrm>
        </p:grpSpPr>
        <p:sp>
          <p:nvSpPr>
            <p:cNvPr id="33" name="Rectangle 9"/>
            <p:cNvSpPr>
              <a:spLocks noChangeArrowheads="1"/>
            </p:cNvSpPr>
            <p:nvPr/>
          </p:nvSpPr>
          <p:spPr bwMode="auto">
            <a:xfrm>
              <a:off x="-11575" y="6056013"/>
              <a:ext cx="615617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sng" strike="noStrike" cap="none" normalizeH="0" baseline="0" dirty="0" smtClean="0">
                  <a:ln>
                    <a:noFill/>
                  </a:ln>
                  <a:solidFill>
                    <a:srgbClr val="002060"/>
                  </a:solidFill>
                  <a:effectLst/>
                  <a:latin typeface="Arial" pitchFamily="34" charset="0"/>
                  <a:cs typeface="Arial" pitchFamily="34" charset="0"/>
                </a:rPr>
                <a:t>q(électron) &lt; 0</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F</a:t>
              </a:r>
              <a:r>
                <a:rPr kumimoji="0" lang="fr-FR" sz="2000" b="0" i="0" u="none" strike="noStrike" cap="none" normalizeH="0" dirty="0" smtClean="0">
                  <a:ln>
                    <a:noFill/>
                  </a:ln>
                  <a:solidFill>
                    <a:srgbClr val="002060"/>
                  </a:solidFill>
                  <a:effectLst/>
                  <a:latin typeface="Arial" pitchFamily="34" charset="0"/>
                  <a:cs typeface="Arial" pitchFamily="34" charset="0"/>
                </a:rPr>
                <a:t> colinéaire et de sens opposé à </a:t>
              </a:r>
              <a:r>
                <a:rPr kumimoji="0" lang="fr-FR" sz="2000" b="1" i="0" u="none" strike="noStrike" cap="none" normalizeH="0" dirty="0" smtClean="0">
                  <a:ln>
                    <a:noFill/>
                  </a:ln>
                  <a:solidFill>
                    <a:srgbClr val="002060"/>
                  </a:solidFill>
                  <a:effectLst/>
                  <a:latin typeface="Arial" pitchFamily="34" charset="0"/>
                  <a:cs typeface="Arial" pitchFamily="34" charset="0"/>
                </a:rPr>
                <a:t>E</a:t>
              </a: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34" name="Connecteur droit avec flèche 33"/>
            <p:cNvCxnSpPr/>
            <p:nvPr/>
          </p:nvCxnSpPr>
          <p:spPr>
            <a:xfrm>
              <a:off x="1928296" y="6079163"/>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640545" y="6072704"/>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35" name="Rectangle 5"/>
          <p:cNvSpPr>
            <a:spLocks noChangeArrowheads="1"/>
          </p:cNvSpPr>
          <p:nvPr/>
        </p:nvSpPr>
        <p:spPr bwMode="auto">
          <a:xfrm>
            <a:off x="0" y="-686412"/>
            <a:ext cx="9144000" cy="10801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pPr>
            <a:r>
              <a:rPr kumimoji="0" lang="fr-FR" sz="2000" b="0" i="0" u="none" strike="noStrike" cap="none" normalizeH="0" baseline="0" dirty="0" smtClean="0">
                <a:ln>
                  <a:noFill/>
                </a:ln>
                <a:solidFill>
                  <a:srgbClr val="002060"/>
                </a:solidFill>
                <a:effectLst/>
                <a:latin typeface="Arial" pitchFamily="34" charset="0"/>
                <a:cs typeface="Arial" pitchFamily="34" charset="0"/>
              </a:rPr>
              <a:t>         L’</a:t>
            </a:r>
            <a:r>
              <a:rPr kumimoji="0" lang="fr-FR" sz="2000" b="1" i="1" u="none" strike="noStrike" cap="none" normalizeH="0" baseline="0" dirty="0" smtClean="0">
                <a:ln>
                  <a:noFill/>
                </a:ln>
                <a:solidFill>
                  <a:srgbClr val="002060"/>
                </a:solidFill>
                <a:effectLst/>
                <a:latin typeface="Arial" pitchFamily="34" charset="0"/>
                <a:cs typeface="Arial" pitchFamily="34" charset="0"/>
              </a:rPr>
              <a:t>énergie minimale</a:t>
            </a:r>
            <a:r>
              <a:rPr kumimoji="0" lang="fr-FR" sz="2000" b="0" i="0" u="none" strike="noStrike" cap="none" normalizeH="0" baseline="0" dirty="0" smtClean="0">
                <a:ln>
                  <a:noFill/>
                </a:ln>
                <a:solidFill>
                  <a:srgbClr val="002060"/>
                </a:solidFill>
                <a:effectLst/>
                <a:latin typeface="Arial" pitchFamily="34" charset="0"/>
                <a:cs typeface="Arial" pitchFamily="34" charset="0"/>
              </a:rPr>
              <a:t> nécessaire</a:t>
            </a:r>
            <a:r>
              <a:rPr kumimoji="0" lang="fr-FR" sz="2000" b="0" i="0" u="none" strike="noStrike" cap="none" normalizeH="0" dirty="0" smtClean="0">
                <a:ln>
                  <a:noFill/>
                </a:ln>
                <a:solidFill>
                  <a:srgbClr val="002060"/>
                </a:solidFill>
                <a:effectLst/>
                <a:latin typeface="Arial" pitchFamily="34" charset="0"/>
                <a:cs typeface="Arial" pitchFamily="34" charset="0"/>
              </a:rPr>
              <a:t> pour arracher un électron à un atome (</a:t>
            </a:r>
            <a:r>
              <a:rPr kumimoji="0" lang="fr-FR" sz="2000" b="1" i="0" u="none" strike="noStrike" cap="none" normalizeH="0" baseline="0" dirty="0" smtClean="0">
                <a:ln>
                  <a:noFill/>
                </a:ln>
                <a:solidFill>
                  <a:srgbClr val="FF0000"/>
                </a:solidFill>
                <a:effectLst/>
                <a:latin typeface="Arial" pitchFamily="34" charset="0"/>
                <a:cs typeface="Arial" pitchFamily="34" charset="0"/>
              </a:rPr>
              <a:t>énergie d’ionisation</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err="1" smtClean="0">
                <a:ln>
                  <a:noFill/>
                </a:ln>
                <a:solidFill>
                  <a:srgbClr val="FF0000"/>
                </a:solidFill>
                <a:effectLst/>
                <a:latin typeface="Arial" pitchFamily="34" charset="0"/>
                <a:cs typeface="Arial" pitchFamily="34" charset="0"/>
              </a:rPr>
              <a:t>E</a:t>
            </a:r>
            <a:r>
              <a:rPr kumimoji="0" lang="fr-FR" sz="2000" b="1" i="0" u="none" strike="noStrike" cap="none" normalizeH="0" baseline="-25000" dirty="0" err="1" smtClean="0">
                <a:ln>
                  <a:noFill/>
                </a:ln>
                <a:solidFill>
                  <a:srgbClr val="FF0000"/>
                </a:solidFill>
                <a:effectLst/>
                <a:latin typeface="Arial" pitchFamily="34" charset="0"/>
                <a:cs typeface="Arial" pitchFamily="34" charset="0"/>
              </a:rPr>
              <a:t>i</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énergie d’extraction</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b="1" i="1" u="sng" dirty="0" smtClean="0">
                <a:solidFill>
                  <a:srgbClr val="002060"/>
                </a:solidFill>
                <a:latin typeface="Arial" pitchFamily="34" charset="0"/>
                <a:cs typeface="Arial" pitchFamily="34" charset="0"/>
              </a:rPr>
              <a:t>est apportée par un photon </a:t>
            </a:r>
            <a:r>
              <a:rPr lang="fr-FR" sz="2000" dirty="0" smtClean="0">
                <a:solidFill>
                  <a:srgbClr val="002060"/>
                </a:solidFill>
                <a:latin typeface="Arial" pitchFamily="34" charset="0"/>
                <a:cs typeface="Arial" pitchFamily="34" charset="0"/>
              </a:rPr>
              <a:t>qui devra avoir une fréquence minimale (appelée </a:t>
            </a:r>
            <a:r>
              <a:rPr lang="fr-FR" sz="2000" b="1" dirty="0" smtClean="0">
                <a:solidFill>
                  <a:srgbClr val="FF0000"/>
                </a:solidFill>
                <a:latin typeface="Arial" pitchFamily="34" charset="0"/>
                <a:cs typeface="Arial" pitchFamily="34" charset="0"/>
              </a:rPr>
              <a:t>fréquence seuil </a:t>
            </a:r>
            <a:r>
              <a:rPr lang="fr-FR" sz="2400" b="1" dirty="0" err="1" smtClean="0">
                <a:latin typeface="Symbol" pitchFamily="18" charset="2"/>
                <a:cs typeface="Arial" pitchFamily="34" charset="0"/>
              </a:rPr>
              <a:t>n</a:t>
            </a:r>
            <a:r>
              <a:rPr lang="fr-FR" sz="2400" b="1" baseline="-25000" dirty="0" err="1" smtClean="0">
                <a:latin typeface="Arial" pitchFamily="34" charset="0"/>
                <a:cs typeface="Arial" pitchFamily="34" charset="0"/>
              </a:rPr>
              <a:t>seuil</a:t>
            </a:r>
            <a:r>
              <a:rPr lang="fr-FR" sz="2000" dirty="0" smtClean="0">
                <a:solidFill>
                  <a:srgbClr val="002060"/>
                </a:solidFill>
                <a:latin typeface="Arial" pitchFamily="34" charset="0"/>
                <a:cs typeface="Arial" pitchFamily="34" charset="0"/>
              </a:rPr>
              <a:t>) telle que :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
        <p:nvSpPr>
          <p:cNvPr id="37" name="Rectangle 36"/>
          <p:cNvSpPr/>
          <p:nvPr/>
        </p:nvSpPr>
        <p:spPr>
          <a:xfrm>
            <a:off x="2915816" y="465716"/>
            <a:ext cx="3312368" cy="461665"/>
          </a:xfrm>
          <a:prstGeom prst="rect">
            <a:avLst/>
          </a:prstGeom>
          <a:solidFill>
            <a:schemeClr val="accent1">
              <a:lumMod val="20000"/>
              <a:lumOff val="80000"/>
            </a:schemeClr>
          </a:solidFill>
          <a:ln w="38100">
            <a:solidFill>
              <a:srgbClr val="FF0000"/>
            </a:solidFill>
          </a:ln>
        </p:spPr>
        <p:txBody>
          <a:bodyPr wrap="square">
            <a:spAutoFit/>
          </a:bodyPr>
          <a:lstStyle/>
          <a:p>
            <a:pPr lvl="0" algn="ctr" fontAlgn="base">
              <a:spcBef>
                <a:spcPct val="0"/>
              </a:spcBef>
            </a:pPr>
            <a:r>
              <a:rPr lang="fr-FR" sz="2400" b="1" dirty="0" err="1" smtClean="0">
                <a:latin typeface="Arial" pitchFamily="34" charset="0"/>
                <a:cs typeface="Arial" pitchFamily="34" charset="0"/>
              </a:rPr>
              <a:t>E</a:t>
            </a:r>
            <a:r>
              <a:rPr lang="fr-FR" sz="2400" b="1" baseline="-25000" dirty="0" err="1" smtClean="0">
                <a:latin typeface="Arial" pitchFamily="34" charset="0"/>
                <a:cs typeface="Arial" pitchFamily="34" charset="0"/>
              </a:rPr>
              <a:t>photon</a:t>
            </a:r>
            <a:r>
              <a:rPr lang="fr-FR" sz="2400" b="1" dirty="0" smtClean="0">
                <a:latin typeface="Arial" pitchFamily="34" charset="0"/>
                <a:cs typeface="Arial" pitchFamily="34" charset="0"/>
              </a:rPr>
              <a:t> </a:t>
            </a:r>
            <a:r>
              <a:rPr lang="fr-FR" sz="2400" b="1" dirty="0">
                <a:latin typeface="Arial" pitchFamily="34" charset="0"/>
                <a:cs typeface="Arial" pitchFamily="34" charset="0"/>
              </a:rPr>
              <a:t>= h </a:t>
            </a:r>
            <a:r>
              <a:rPr lang="fr-FR" sz="2400" b="1" dirty="0" smtClean="0">
                <a:latin typeface="Arial"/>
                <a:cs typeface="Arial"/>
              </a:rPr>
              <a:t>×</a:t>
            </a:r>
            <a:r>
              <a:rPr lang="fr-FR" sz="2400" b="1" dirty="0" smtClean="0">
                <a:latin typeface="Arial" pitchFamily="34" charset="0"/>
                <a:cs typeface="Arial" pitchFamily="34" charset="0"/>
              </a:rPr>
              <a:t> </a:t>
            </a:r>
            <a:r>
              <a:rPr lang="fr-FR" sz="2400" b="1" dirty="0" err="1">
                <a:latin typeface="Symbol" pitchFamily="18" charset="2"/>
                <a:cs typeface="Arial" pitchFamily="34" charset="0"/>
              </a:rPr>
              <a:t>n</a:t>
            </a:r>
            <a:r>
              <a:rPr lang="fr-FR" sz="2400" b="1" baseline="-25000" dirty="0" err="1">
                <a:latin typeface="Arial" pitchFamily="34" charset="0"/>
                <a:cs typeface="Arial" pitchFamily="34" charset="0"/>
              </a:rPr>
              <a:t>seuil</a:t>
            </a:r>
            <a:r>
              <a:rPr lang="fr-FR" sz="2400" b="1" dirty="0">
                <a:latin typeface="Symbol" pitchFamily="18" charset="2"/>
                <a:cs typeface="Arial" pitchFamily="34" charset="0"/>
              </a:rPr>
              <a:t> </a:t>
            </a:r>
            <a:r>
              <a:rPr lang="fr-FR" sz="2400" b="1" dirty="0">
                <a:latin typeface="Arial" pitchFamily="34" charset="0"/>
                <a:cs typeface="Arial" pitchFamily="34" charset="0"/>
              </a:rPr>
              <a:t>= </a:t>
            </a:r>
            <a:r>
              <a:rPr lang="fr-FR" sz="2400" b="1" dirty="0" err="1">
                <a:latin typeface="Arial" pitchFamily="34" charset="0"/>
                <a:cs typeface="Arial" pitchFamily="34" charset="0"/>
              </a:rPr>
              <a:t>E</a:t>
            </a:r>
            <a:r>
              <a:rPr lang="fr-FR" sz="2400" b="1" baseline="-25000" dirty="0" err="1">
                <a:latin typeface="Arial" pitchFamily="34" charset="0"/>
                <a:cs typeface="Arial" pitchFamily="34" charset="0"/>
              </a:rPr>
              <a:t>i</a:t>
            </a:r>
            <a:r>
              <a:rPr lang="fr-FR" sz="2400" b="1" dirty="0">
                <a:latin typeface="Arial" pitchFamily="34" charset="0"/>
                <a:cs typeface="Arial" pitchFamily="34" charset="0"/>
              </a:rPr>
              <a:t> </a:t>
            </a:r>
            <a:endParaRPr lang="fr-FR" sz="2000" b="1" dirty="0">
              <a:solidFill>
                <a:srgbClr val="002060"/>
              </a:solidFill>
              <a:latin typeface="Arial" pitchFamily="34" charset="0"/>
              <a:cs typeface="Arial" pitchFamily="34" charset="0"/>
            </a:endParaRPr>
          </a:p>
        </p:txBody>
      </p:sp>
      <p:sp>
        <p:nvSpPr>
          <p:cNvPr id="38" name="Rectangle 37"/>
          <p:cNvSpPr/>
          <p:nvPr/>
        </p:nvSpPr>
        <p:spPr>
          <a:xfrm>
            <a:off x="0" y="1041780"/>
            <a:ext cx="9144000" cy="769441"/>
          </a:xfrm>
          <a:prstGeom prst="rect">
            <a:avLst/>
          </a:prstGeom>
        </p:spPr>
        <p:txBody>
          <a:bodyPr wrap="square">
            <a:spAutoFit/>
          </a:bodyPr>
          <a:lstStyle/>
          <a:p>
            <a:pPr lvl="0" algn="just" fontAlgn="base">
              <a:spcBef>
                <a:spcPct val="0"/>
              </a:spcBef>
            </a:pPr>
            <a:r>
              <a:rPr lang="fr-FR" sz="2000" dirty="0" smtClean="0">
                <a:solidFill>
                  <a:srgbClr val="002060"/>
                </a:solidFill>
                <a:latin typeface="Arial" pitchFamily="34" charset="0"/>
                <a:cs typeface="Arial" pitchFamily="34" charset="0"/>
              </a:rPr>
              <a:t>   	</a:t>
            </a:r>
            <a:r>
              <a:rPr lang="fr-FR" sz="2000" b="1" i="1" dirty="0" smtClean="0">
                <a:solidFill>
                  <a:srgbClr val="002060"/>
                </a:solidFill>
                <a:latin typeface="Arial" pitchFamily="34" charset="0"/>
                <a:cs typeface="Arial" pitchFamily="34" charset="0"/>
              </a:rPr>
              <a:t>L’effet photoélectrique ne sera observé</a:t>
            </a:r>
            <a:r>
              <a:rPr lang="fr-FR" sz="2000" dirty="0" smtClean="0">
                <a:solidFill>
                  <a:srgbClr val="002060"/>
                </a:solidFill>
                <a:latin typeface="Arial" pitchFamily="34" charset="0"/>
                <a:cs typeface="Arial" pitchFamily="34" charset="0"/>
              </a:rPr>
              <a:t> que si la lumière utilisée a une </a:t>
            </a:r>
            <a:r>
              <a:rPr lang="fr-FR" sz="2000" b="1" i="1" dirty="0" smtClean="0">
                <a:solidFill>
                  <a:srgbClr val="002060"/>
                </a:solidFill>
                <a:latin typeface="Arial" pitchFamily="34" charset="0"/>
                <a:cs typeface="Arial" pitchFamily="34" charset="0"/>
              </a:rPr>
              <a:t>fréquence supérieure à </a:t>
            </a:r>
            <a:r>
              <a:rPr lang="fr-FR" sz="2400" b="1" dirty="0" err="1" smtClean="0">
                <a:latin typeface="Symbol" pitchFamily="18" charset="2"/>
                <a:cs typeface="Arial" pitchFamily="34" charset="0"/>
              </a:rPr>
              <a:t>n</a:t>
            </a:r>
            <a:r>
              <a:rPr lang="fr-FR" sz="2400" b="1" baseline="-25000" dirty="0" err="1" smtClean="0">
                <a:latin typeface="Arial" pitchFamily="34" charset="0"/>
                <a:cs typeface="Arial" pitchFamily="34" charset="0"/>
              </a:rPr>
              <a:t>seuil</a:t>
            </a:r>
            <a:r>
              <a:rPr lang="fr-FR" sz="2000" dirty="0" smtClean="0">
                <a:solidFill>
                  <a:srgbClr val="002060"/>
                </a:solidFill>
                <a:latin typeface="Arial" pitchFamily="34" charset="0"/>
                <a:cs typeface="Arial" pitchFamily="34" charset="0"/>
              </a:rPr>
              <a:t>  :</a:t>
            </a:r>
            <a:endParaRPr lang="fr-FR" sz="2000" b="1" dirty="0">
              <a:solidFill>
                <a:srgbClr val="002060"/>
              </a:solidFill>
              <a:latin typeface="Arial" pitchFamily="34" charset="0"/>
              <a:cs typeface="Arial" pitchFamily="34" charset="0"/>
            </a:endParaRPr>
          </a:p>
        </p:txBody>
      </p:sp>
      <p:sp>
        <p:nvSpPr>
          <p:cNvPr id="39" name="Rectangle 38"/>
          <p:cNvSpPr/>
          <p:nvPr/>
        </p:nvSpPr>
        <p:spPr>
          <a:xfrm>
            <a:off x="1" y="1401820"/>
            <a:ext cx="9143998" cy="707886"/>
          </a:xfrm>
          <a:prstGeom prst="rect">
            <a:avLst/>
          </a:prstGeom>
        </p:spPr>
        <p:txBody>
          <a:bodyPr wrap="square">
            <a:spAutoFit/>
          </a:bodyPr>
          <a:lstStyle/>
          <a:p>
            <a:pPr lvl="0" algn="just" fontAlgn="base">
              <a:spcBef>
                <a:spcPct val="0"/>
              </a:spcBef>
            </a:pPr>
            <a:r>
              <a:rPr lang="fr-FR" sz="2000" dirty="0" smtClean="0">
                <a:solidFill>
                  <a:srgbClr val="002060"/>
                </a:solidFill>
                <a:latin typeface="Arial" pitchFamily="34" charset="0"/>
                <a:cs typeface="Arial" pitchFamily="34" charset="0"/>
              </a:rPr>
              <a:t>                                                             dans le cas du zinc, c’est donc à priori le </a:t>
            </a:r>
            <a:r>
              <a:rPr lang="fr-FR" sz="2000" b="1" u="sng" dirty="0" smtClean="0">
                <a:solidFill>
                  <a:srgbClr val="FF0000"/>
                </a:solidFill>
                <a:latin typeface="Arial" pitchFamily="34" charset="0"/>
                <a:cs typeface="Arial" pitchFamily="34" charset="0"/>
              </a:rPr>
              <a:t>cas de la lumière UV mais pas de la lumière blanche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ppt_x"/>
                                          </p:val>
                                        </p:tav>
                                        <p:tav tm="100000">
                                          <p:val>
                                            <p:strVal val="#ppt_x"/>
                                          </p:val>
                                        </p:tav>
                                      </p:tavLst>
                                    </p:anim>
                                    <p:anim calcmode="lin" valueType="num">
                                      <p:cBhvr additive="base">
                                        <p:cTn id="13" dur="500" fill="hold"/>
                                        <p:tgtEl>
                                          <p:spTgt spid="10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053"/>
                                        </p:tgtEl>
                                        <p:attrNameLst>
                                          <p:attrName>style.visibility</p:attrName>
                                        </p:attrNameLst>
                                      </p:cBhvr>
                                      <p:to>
                                        <p:strVal val="visible"/>
                                      </p:to>
                                    </p:set>
                                    <p:anim calcmode="lin" valueType="num">
                                      <p:cBhvr additive="base">
                                        <p:cTn id="22" dur="500" fill="hold"/>
                                        <p:tgtEl>
                                          <p:spTgt spid="1053"/>
                                        </p:tgtEl>
                                        <p:attrNameLst>
                                          <p:attrName>ppt_x</p:attrName>
                                        </p:attrNameLst>
                                      </p:cBhvr>
                                      <p:tavLst>
                                        <p:tav tm="0">
                                          <p:val>
                                            <p:strVal val="0-#ppt_w/2"/>
                                          </p:val>
                                        </p:tav>
                                        <p:tav tm="100000">
                                          <p:val>
                                            <p:strVal val="#ppt_x"/>
                                          </p:val>
                                        </p:tav>
                                      </p:tavLst>
                                    </p:anim>
                                    <p:anim calcmode="lin" valueType="num">
                                      <p:cBhvr additive="base">
                                        <p:cTn id="23" dur="500" fill="hold"/>
                                        <p:tgtEl>
                                          <p:spTgt spid="105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33">
                                            <p:txEl>
                                              <p:pRg st="0" end="0"/>
                                            </p:txEl>
                                          </p:spTgt>
                                        </p:tgtEl>
                                        <p:attrNameLst>
                                          <p:attrName>style.visibility</p:attrName>
                                        </p:attrNameLst>
                                      </p:cBhvr>
                                      <p:to>
                                        <p:strVal val="visible"/>
                                      </p:to>
                                    </p:set>
                                    <p:animEffect transition="in" filter="wipe(left)">
                                      <p:cBhvr>
                                        <p:cTn id="28" dur="500"/>
                                        <p:tgtEl>
                                          <p:spTgt spid="103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33">
                                            <p:txEl>
                                              <p:pRg st="1" end="1"/>
                                            </p:txEl>
                                          </p:spTgt>
                                        </p:tgtEl>
                                        <p:attrNameLst>
                                          <p:attrName>style.visibility</p:attrName>
                                        </p:attrNameLst>
                                      </p:cBhvr>
                                      <p:to>
                                        <p:strVal val="visible"/>
                                      </p:to>
                                    </p:set>
                                    <p:animEffect transition="in" filter="wipe(left)">
                                      <p:cBhvr>
                                        <p:cTn id="33" dur="500"/>
                                        <p:tgtEl>
                                          <p:spTgt spid="103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1054"/>
                                        </p:tgtEl>
                                        <p:attrNameLst>
                                          <p:attrName>style.visibility</p:attrName>
                                        </p:attrNameLst>
                                      </p:cBhvr>
                                      <p:to>
                                        <p:strVal val="visible"/>
                                      </p:to>
                                    </p:set>
                                    <p:animEffect transition="in" filter="strips(downLeft)">
                                      <p:cBhvr>
                                        <p:cTn id="38" dur="500"/>
                                        <p:tgtEl>
                                          <p:spTgt spid="1054"/>
                                        </p:tgtEl>
                                      </p:cBhvr>
                                    </p:animEffect>
                                  </p:childTnLst>
                                </p:cTn>
                              </p:par>
                            </p:childTnLst>
                          </p:cTn>
                        </p:par>
                        <p:par>
                          <p:cTn id="39" fill="hold">
                            <p:stCondLst>
                              <p:cond delay="500"/>
                            </p:stCondLst>
                            <p:childTnLst>
                              <p:par>
                                <p:cTn id="40" presetID="51" presetClass="entr" presetSubtype="0" fill="hold" nodeType="afterEffect">
                                  <p:stCondLst>
                                    <p:cond delay="0"/>
                                  </p:stCondLst>
                                  <p:childTnLst>
                                    <p:set>
                                      <p:cBhvr>
                                        <p:cTn id="41" dur="1" fill="hold">
                                          <p:stCondLst>
                                            <p:cond delay="0"/>
                                          </p:stCondLst>
                                        </p:cTn>
                                        <p:tgtEl>
                                          <p:spTgt spid="1026"/>
                                        </p:tgtEl>
                                        <p:attrNameLst>
                                          <p:attrName>style.visibility</p:attrName>
                                        </p:attrNameLst>
                                      </p:cBhvr>
                                      <p:to>
                                        <p:strVal val="visible"/>
                                      </p:to>
                                    </p:set>
                                    <p:animEffect transition="in" filter="fade">
                                      <p:cBhvr>
                                        <p:cTn id="42" dur="385" decel="100000"/>
                                        <p:tgtEl>
                                          <p:spTgt spid="1026"/>
                                        </p:tgtEl>
                                      </p:cBhvr>
                                    </p:animEffect>
                                    <p:animScale>
                                      <p:cBhvr>
                                        <p:cTn id="43" dur="385" decel="100000"/>
                                        <p:tgtEl>
                                          <p:spTgt spid="1026"/>
                                        </p:tgtEl>
                                      </p:cBhvr>
                                      <p:from x="10000" y="10000"/>
                                      <p:to x="200000" y="450000"/>
                                    </p:animScale>
                                    <p:animScale>
                                      <p:cBhvr>
                                        <p:cTn id="44" dur="615" accel="100000" fill="hold">
                                          <p:stCondLst>
                                            <p:cond delay="385"/>
                                          </p:stCondLst>
                                        </p:cTn>
                                        <p:tgtEl>
                                          <p:spTgt spid="1026"/>
                                        </p:tgtEl>
                                      </p:cBhvr>
                                      <p:from x="200000" y="450000"/>
                                      <p:to x="100000" y="100000"/>
                                    </p:animScale>
                                    <p:set>
                                      <p:cBhvr>
                                        <p:cTn id="45" dur="385" fill="hold"/>
                                        <p:tgtEl>
                                          <p:spTgt spid="1026"/>
                                        </p:tgtEl>
                                        <p:attrNameLst>
                                          <p:attrName>ppt_x</p:attrName>
                                        </p:attrNameLst>
                                      </p:cBhvr>
                                      <p:to>
                                        <p:strVal val="(0.5)"/>
                                      </p:to>
                                    </p:set>
                                    <p:anim from="(0.5)" to="(#ppt_x)" calcmode="lin" valueType="num">
                                      <p:cBhvr>
                                        <p:cTn id="46" dur="615" accel="100000" fill="hold">
                                          <p:stCondLst>
                                            <p:cond delay="385"/>
                                          </p:stCondLst>
                                        </p:cTn>
                                        <p:tgtEl>
                                          <p:spTgt spid="1026"/>
                                        </p:tgtEl>
                                        <p:attrNameLst>
                                          <p:attrName>ppt_x</p:attrName>
                                        </p:attrNameLst>
                                      </p:cBhvr>
                                    </p:anim>
                                    <p:set>
                                      <p:cBhvr>
                                        <p:cTn id="47" dur="385" fill="hold"/>
                                        <p:tgtEl>
                                          <p:spTgt spid="1026"/>
                                        </p:tgtEl>
                                        <p:attrNameLst>
                                          <p:attrName>ppt_y</p:attrName>
                                        </p:attrNameLst>
                                      </p:cBhvr>
                                      <p:to>
                                        <p:strVal val="(#ppt_y+0.4)"/>
                                      </p:to>
                                    </p:set>
                                    <p:anim from="(#ppt_y+0.4)" to="(#ppt_y)" calcmode="lin" valueType="num">
                                      <p:cBhvr>
                                        <p:cTn id="48" dur="615" accel="100000" fill="hold">
                                          <p:stCondLst>
                                            <p:cond delay="385"/>
                                          </p:stCondLst>
                                        </p:cTn>
                                        <p:tgtEl>
                                          <p:spTgt spid="1026"/>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055"/>
                                        </p:tgtEl>
                                        <p:attrNameLst>
                                          <p:attrName>style.visibility</p:attrName>
                                        </p:attrNameLst>
                                      </p:cBhvr>
                                      <p:to>
                                        <p:strVal val="visible"/>
                                      </p:to>
                                    </p:set>
                                    <p:animEffect transition="in" filter="wipe(up)">
                                      <p:cBhvr>
                                        <p:cTn id="57" dur="1000"/>
                                        <p:tgtEl>
                                          <p:spTgt spid="10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childTnLst>
                          </p:cTn>
                        </p:par>
                        <p:par>
                          <p:cTn id="63" fill="hold">
                            <p:stCondLst>
                              <p:cond delay="500"/>
                            </p:stCondLst>
                            <p:childTnLst>
                              <p:par>
                                <p:cTn id="64" presetID="22" presetClass="entr" presetSubtype="4" fill="hold" nodeType="afterEffect">
                                  <p:stCondLst>
                                    <p:cond delay="0"/>
                                  </p:stCondLst>
                                  <p:childTnLst>
                                    <p:set>
                                      <p:cBhvr>
                                        <p:cTn id="65" dur="1" fill="hold">
                                          <p:stCondLst>
                                            <p:cond delay="0"/>
                                          </p:stCondLst>
                                        </p:cTn>
                                        <p:tgtEl>
                                          <p:spTgt spid="1056"/>
                                        </p:tgtEl>
                                        <p:attrNameLst>
                                          <p:attrName>style.visibility</p:attrName>
                                        </p:attrNameLst>
                                      </p:cBhvr>
                                      <p:to>
                                        <p:strVal val="visible"/>
                                      </p:to>
                                    </p:set>
                                    <p:animEffect transition="in" filter="wipe(down)">
                                      <p:cBhvr>
                                        <p:cTn id="66" dur="1000"/>
                                        <p:tgtEl>
                                          <p:spTgt spid="1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0" y="0"/>
            <a:ext cx="6084168" cy="1196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Couche N = couche du haut (phosphore)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Couche P = couche du bas (dopée au bore)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16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32"/>
          <p:cNvPicPr>
            <a:picLocks noChangeAspect="1" noChangeArrowheads="1"/>
          </p:cNvPicPr>
          <p:nvPr/>
        </p:nvPicPr>
        <p:blipFill>
          <a:blip r:embed="rId2" cstate="print"/>
          <a:srcRect l="50155" t="35280" r="17715" b="12641"/>
          <a:stretch>
            <a:fillRect/>
          </a:stretch>
        </p:blipFill>
        <p:spPr bwMode="auto">
          <a:xfrm>
            <a:off x="5244117" y="0"/>
            <a:ext cx="3899883" cy="3555776"/>
          </a:xfrm>
          <a:prstGeom prst="rect">
            <a:avLst/>
          </a:prstGeom>
          <a:noFill/>
          <a:ln w="9525">
            <a:noFill/>
            <a:miter lim="800000"/>
            <a:headEnd/>
            <a:tailEnd/>
          </a:ln>
        </p:spPr>
      </p:pic>
      <p:sp>
        <p:nvSpPr>
          <p:cNvPr id="9" name="Rectangle 8"/>
          <p:cNvSpPr/>
          <p:nvPr/>
        </p:nvSpPr>
        <p:spPr>
          <a:xfrm>
            <a:off x="3851920" y="4221088"/>
            <a:ext cx="5292080" cy="1015663"/>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Indiquer comment les électrons se déplacent dans le circuit électrique et donc le sens du courant électrique.</a:t>
            </a:r>
            <a:endParaRPr lang="fr-FR"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srcRect l="61424" t="19320" r="8336" b="17681"/>
          <a:stretch>
            <a:fillRect/>
          </a:stretch>
        </p:blipFill>
        <p:spPr bwMode="auto">
          <a:xfrm>
            <a:off x="0" y="2348880"/>
            <a:ext cx="3456383" cy="40504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61424" t="15640" r="8576" b="21361"/>
          <a:stretch>
            <a:fillRect/>
          </a:stretch>
        </p:blipFill>
        <p:spPr bwMode="auto">
          <a:xfrm>
            <a:off x="0" y="2348880"/>
            <a:ext cx="3428998" cy="4050448"/>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l="61424" t="23200" r="8336" b="14641"/>
          <a:stretch>
            <a:fillRect/>
          </a:stretch>
        </p:blipFill>
        <p:spPr bwMode="auto">
          <a:xfrm>
            <a:off x="0" y="2383605"/>
            <a:ext cx="3456384" cy="3996444"/>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l="57644" t="17640" r="10226" b="12641"/>
          <a:stretch>
            <a:fillRect/>
          </a:stretch>
        </p:blipFill>
        <p:spPr bwMode="auto">
          <a:xfrm>
            <a:off x="23150" y="2352353"/>
            <a:ext cx="3672406" cy="4482497"/>
          </a:xfrm>
          <a:prstGeom prst="rect">
            <a:avLst/>
          </a:prstGeom>
          <a:noFill/>
          <a:ln w="9525">
            <a:noFill/>
            <a:miter lim="800000"/>
            <a:headEnd/>
            <a:tailEnd/>
          </a:ln>
        </p:spPr>
      </p:pic>
      <p:grpSp>
        <p:nvGrpSpPr>
          <p:cNvPr id="10" name="Groupe 9"/>
          <p:cNvGrpSpPr/>
          <p:nvPr/>
        </p:nvGrpSpPr>
        <p:grpSpPr>
          <a:xfrm>
            <a:off x="0" y="908720"/>
            <a:ext cx="6156176" cy="1224136"/>
            <a:chOff x="0" y="6021288"/>
            <a:chExt cx="6156176" cy="1224136"/>
          </a:xfrm>
        </p:grpSpPr>
        <p:sp>
          <p:nvSpPr>
            <p:cNvPr id="11" name="Rectangle 9"/>
            <p:cNvSpPr>
              <a:spLocks noChangeArrowheads="1"/>
            </p:cNvSpPr>
            <p:nvPr/>
          </p:nvSpPr>
          <p:spPr bwMode="auto">
            <a:xfrm>
              <a:off x="0" y="6021288"/>
              <a:ext cx="615617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lang="fr-FR" sz="2000" u="sng" dirty="0" smtClean="0">
                  <a:solidFill>
                    <a:srgbClr val="002060"/>
                  </a:solidFill>
                  <a:latin typeface="Arial" pitchFamily="34" charset="0"/>
                  <a:cs typeface="Arial" pitchFamily="34" charset="0"/>
                </a:rPr>
                <a:t>q</a:t>
              </a:r>
              <a:r>
                <a:rPr kumimoji="0" lang="fr-FR" sz="2000" b="0" i="0" u="sng" strike="noStrike" cap="none" normalizeH="0" baseline="0" dirty="0" smtClean="0">
                  <a:ln>
                    <a:noFill/>
                  </a:ln>
                  <a:solidFill>
                    <a:srgbClr val="002060"/>
                  </a:solidFill>
                  <a:effectLst/>
                  <a:latin typeface="Arial" pitchFamily="34" charset="0"/>
                  <a:cs typeface="Arial" pitchFamily="34" charset="0"/>
                </a:rPr>
                <a:t>(trou)</a:t>
              </a:r>
              <a:r>
                <a:rPr kumimoji="0" lang="fr-FR" sz="2000" b="0" i="0" u="sng" strike="noStrike" cap="none" normalizeH="0" dirty="0" smtClean="0">
                  <a:ln>
                    <a:noFill/>
                  </a:ln>
                  <a:solidFill>
                    <a:srgbClr val="002060"/>
                  </a:solidFill>
                  <a:effectLst/>
                  <a:latin typeface="Arial" pitchFamily="34" charset="0"/>
                  <a:cs typeface="Arial" pitchFamily="34" charset="0"/>
                </a:rPr>
                <a:t> &gt; 0</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F</a:t>
              </a:r>
              <a:r>
                <a:rPr kumimoji="0" lang="fr-FR" sz="2000" b="0" i="0" u="none" strike="noStrike" cap="none" normalizeH="0" dirty="0" smtClean="0">
                  <a:ln>
                    <a:noFill/>
                  </a:ln>
                  <a:solidFill>
                    <a:srgbClr val="002060"/>
                  </a:solidFill>
                  <a:effectLst/>
                  <a:latin typeface="Arial" pitchFamily="34" charset="0"/>
                  <a:cs typeface="Arial" pitchFamily="34" charset="0"/>
                </a:rPr>
                <a:t> colinéaire et de même sens </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dirty="0" smtClean="0">
                  <a:ln>
                    <a:noFill/>
                  </a:ln>
                  <a:solidFill>
                    <a:srgbClr val="002060"/>
                  </a:solidFill>
                  <a:effectLst/>
                  <a:latin typeface="Arial" pitchFamily="34" charset="0"/>
                  <a:cs typeface="Arial" pitchFamily="34" charset="0"/>
                </a:rPr>
                <a:t>                                                                que </a:t>
              </a:r>
              <a:r>
                <a:rPr kumimoji="0" lang="fr-FR" sz="2000" b="1" i="0" u="none" strike="noStrike" cap="none" normalizeH="0" dirty="0" smtClean="0">
                  <a:ln>
                    <a:noFill/>
                  </a:ln>
                  <a:solidFill>
                    <a:srgbClr val="002060"/>
                  </a:solidFill>
                  <a:effectLst/>
                  <a:latin typeface="Arial" pitchFamily="34" charset="0"/>
                  <a:cs typeface="Arial" pitchFamily="34" charset="0"/>
                </a:rPr>
                <a:t>E</a:t>
              </a: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Connecteur droit avec flèche 11"/>
            <p:cNvCxnSpPr/>
            <p:nvPr/>
          </p:nvCxnSpPr>
          <p:spPr>
            <a:xfrm>
              <a:off x="1475656" y="6044438"/>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004048" y="6335028"/>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e 13"/>
          <p:cNvGrpSpPr/>
          <p:nvPr/>
        </p:nvGrpSpPr>
        <p:grpSpPr>
          <a:xfrm>
            <a:off x="0" y="1628800"/>
            <a:ext cx="6156176" cy="1224136"/>
            <a:chOff x="-11575" y="6680935"/>
            <a:chExt cx="6156176" cy="1224136"/>
          </a:xfrm>
        </p:grpSpPr>
        <p:sp>
          <p:nvSpPr>
            <p:cNvPr id="15" name="Rectangle 9"/>
            <p:cNvSpPr>
              <a:spLocks noChangeArrowheads="1"/>
            </p:cNvSpPr>
            <p:nvPr/>
          </p:nvSpPr>
          <p:spPr bwMode="auto">
            <a:xfrm>
              <a:off x="-11575" y="6680935"/>
              <a:ext cx="615617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fr-FR" sz="2000" b="0" i="0" u="sng" strike="noStrike" cap="none" normalizeH="0" baseline="0" dirty="0" smtClean="0">
                  <a:ln>
                    <a:noFill/>
                  </a:ln>
                  <a:solidFill>
                    <a:srgbClr val="002060"/>
                  </a:solidFill>
                  <a:effectLst/>
                  <a:latin typeface="Arial" pitchFamily="34" charset="0"/>
                  <a:cs typeface="Arial" pitchFamily="34" charset="0"/>
                </a:rPr>
                <a:t>q(électron) &lt; 0</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none" strike="noStrike" cap="none" normalizeH="0" baseline="0" dirty="0" smtClean="0">
                  <a:ln>
                    <a:noFill/>
                  </a:ln>
                  <a:solidFill>
                    <a:srgbClr val="002060"/>
                  </a:solidFill>
                  <a:effectLst/>
                  <a:latin typeface="Arial" pitchFamily="34" charset="0"/>
                  <a:cs typeface="Arial" pitchFamily="34" charset="0"/>
                </a:rPr>
                <a:t>F</a:t>
              </a:r>
              <a:r>
                <a:rPr kumimoji="0" lang="fr-FR" sz="2000" b="0" i="0" u="none" strike="noStrike" cap="none" normalizeH="0" dirty="0" smtClean="0">
                  <a:ln>
                    <a:noFill/>
                  </a:ln>
                  <a:solidFill>
                    <a:srgbClr val="002060"/>
                  </a:solidFill>
                  <a:effectLst/>
                  <a:latin typeface="Arial" pitchFamily="34" charset="0"/>
                  <a:cs typeface="Arial" pitchFamily="34" charset="0"/>
                </a:rPr>
                <a:t> colinéaire et de sens </a:t>
              </a:r>
            </a:p>
            <a:p>
              <a:pPr marL="0" marR="0" lvl="0" indent="0" algn="l" defTabSz="914400" rtl="0" eaLnBrk="1" fontAlgn="base" latinLnBrk="0" hangingPunct="1">
                <a:lnSpc>
                  <a:spcPct val="100000"/>
                </a:lnSpc>
                <a:spcBef>
                  <a:spcPct val="0"/>
                </a:spcBef>
                <a:buClrTx/>
                <a:buSzTx/>
                <a:buFontTx/>
                <a:buNone/>
                <a:tabLst/>
              </a:pPr>
              <a:r>
                <a:rPr kumimoji="0" lang="fr-FR" sz="2000" b="0" i="0" u="none" strike="noStrike" cap="none" normalizeH="0" dirty="0" smtClean="0">
                  <a:ln>
                    <a:noFill/>
                  </a:ln>
                  <a:solidFill>
                    <a:srgbClr val="002060"/>
                  </a:solidFill>
                  <a:effectLst/>
                  <a:latin typeface="Arial" pitchFamily="34" charset="0"/>
                  <a:cs typeface="Arial" pitchFamily="34" charset="0"/>
                </a:rPr>
                <a:t>                                                     opposé à </a:t>
              </a:r>
              <a:r>
                <a:rPr kumimoji="0" lang="fr-FR" sz="2000" b="1" i="0" u="none" strike="noStrike" cap="none" normalizeH="0" dirty="0" smtClean="0">
                  <a:ln>
                    <a:noFill/>
                  </a:ln>
                  <a:solidFill>
                    <a:srgbClr val="002060"/>
                  </a:solidFill>
                  <a:effectLst/>
                  <a:latin typeface="Arial" pitchFamily="34" charset="0"/>
                  <a:cs typeface="Arial" pitchFamily="34" charset="0"/>
                </a:rPr>
                <a:t>E</a:t>
              </a:r>
              <a:endParaRPr kumimoji="0" lang="fr-FR" sz="1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6" name="Connecteur droit avec flèche 15"/>
            <p:cNvCxnSpPr/>
            <p:nvPr/>
          </p:nvCxnSpPr>
          <p:spPr>
            <a:xfrm>
              <a:off x="1968137" y="6680935"/>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836882" y="6994675"/>
              <a:ext cx="36004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18" name="Ellipse 17"/>
          <p:cNvSpPr/>
          <p:nvPr/>
        </p:nvSpPr>
        <p:spPr>
          <a:xfrm>
            <a:off x="1403648" y="3573016"/>
            <a:ext cx="144016"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500" fill="hold"/>
                                        <p:tgtEl>
                                          <p:spTgt spid="2050"/>
                                        </p:tgtEl>
                                        <p:attrNameLst>
                                          <p:attrName>ppt_x</p:attrName>
                                        </p:attrNameLst>
                                      </p:cBhvr>
                                      <p:tavLst>
                                        <p:tav tm="0">
                                          <p:val>
                                            <p:strVal val="#ppt_x"/>
                                          </p:val>
                                        </p:tav>
                                        <p:tav tm="100000">
                                          <p:val>
                                            <p:strVal val="#ppt_x"/>
                                          </p:val>
                                        </p:tav>
                                      </p:tavLst>
                                    </p:anim>
                                    <p:anim calcmode="lin" valueType="num">
                                      <p:cBhvr additive="base">
                                        <p:cTn id="1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left)">
                                      <p:cBhvr>
                                        <p:cTn id="18" dur="500"/>
                                        <p:tgtEl>
                                          <p:spTgt spid="2051"/>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repeatCount="4000" fill="hold" grpId="1"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strVal val="#ppt_h"/>
                                          </p:val>
                                        </p:tav>
                                        <p:tav tm="100000">
                                          <p:val>
                                            <p:strVal val="#ppt_h"/>
                                          </p:val>
                                        </p:tav>
                                      </p:tavLst>
                                    </p:anim>
                                  </p:childTnLst>
                                </p:cTn>
                              </p:par>
                            </p:childTnLst>
                          </p:cTn>
                        </p:par>
                        <p:par>
                          <p:cTn id="25" fill="hold">
                            <p:stCondLst>
                              <p:cond delay="2000"/>
                            </p:stCondLst>
                            <p:childTnLst>
                              <p:par>
                                <p:cTn id="26" presetID="0" presetClass="path" presetSubtype="0" repeatCount="4000" accel="50000" decel="50000" fill="hold" grpId="0" nodeType="afterEffect">
                                  <p:stCondLst>
                                    <p:cond delay="0"/>
                                  </p:stCondLst>
                                  <p:childTnLst>
                                    <p:animMotion origin="layout" path="M 3.61111E-6 2.22222E-6 C 0.00139 -0.00949 -0.00104 -0.01852 -0.00208 -0.02778 C 3.61111E-6 -0.04931 -0.00312 -0.03611 0.03125 -0.03611 C 0.06615 -0.03611 0.10122 -0.03542 0.13611 -0.03519 C 0.15938 -0.03403 0.18229 -0.03333 0.20556 -0.03426 C 0.21719 -0.02917 0.20833 -0.03403 0.20833 0.00741 C 0.20833 0.08356 0.20938 0.06435 0.20695 0.10093 C 0.20747 0.12477 0.20903 0.14375 0.21042 0.16667 C 0.21077 0.21991 0.21059 0.26829 0.20833 0.32037 C 0.20729 0.4162 0.22413 0.39143 0.14028 0.39259 C 0.10712 0.39583 0.07361 0.39468 0.04028 0.39537 C 0.02552 0.39468 0.01372 0.39352 -0.00069 0.39259 C -0.00035 0.38194 0.0007 0.36944 0.0007 0.35833 " pathEditMode="relative" ptsTypes="ffffffffffffA">
                                      <p:cBhvr>
                                        <p:cTn id="27" dur="5000" fill="hold"/>
                                        <p:tgtEl>
                                          <p:spTgt spid="18"/>
                                        </p:tgtEl>
                                        <p:attrNameLst>
                                          <p:attrName>ppt_x</p:attrName>
                                          <p:attrName>ppt_y</p:attrName>
                                        </p:attrNameLst>
                                      </p:cBhvr>
                                    </p:animMotion>
                                  </p:childTnLst>
                                </p:cTn>
                              </p:par>
                            </p:childTnLst>
                          </p:cTn>
                        </p:par>
                        <p:par>
                          <p:cTn id="28" fill="hold">
                            <p:stCondLst>
                              <p:cond delay="22000"/>
                            </p:stCondLst>
                            <p:childTnLst>
                              <p:par>
                                <p:cTn id="29" presetID="1" presetClass="exit" presetSubtype="0" fill="hold" grpId="2" nodeType="afterEffect">
                                  <p:stCondLst>
                                    <p:cond delay="0"/>
                                  </p:stCondLst>
                                  <p:childTnLst>
                                    <p:set>
                                      <p:cBhvr>
                                        <p:cTn id="30" dur="1" fill="hold">
                                          <p:stCondLst>
                                            <p:cond delay="0"/>
                                          </p:stCondLst>
                                        </p:cTn>
                                        <p:tgtEl>
                                          <p:spTgt spid="1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wipe(left)">
                                      <p:cBhvr>
                                        <p:cTn id="35" dur="1000"/>
                                        <p:tgtEl>
                                          <p:spTgt spid="205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53"/>
                                        </p:tgtEl>
                                        <p:attrNameLst>
                                          <p:attrName>style.visibility</p:attrName>
                                        </p:attrNameLst>
                                      </p:cBhvr>
                                      <p:to>
                                        <p:strVal val="visible"/>
                                      </p:to>
                                    </p:set>
                                    <p:animEffect transition="in" filter="wipe(left)">
                                      <p:cBhvr>
                                        <p:cTn id="40" dur="1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P spid="18" grpId="1" animBg="1"/>
      <p:bldP spid="18"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l="57644" t="17640" r="10226" b="12641"/>
          <a:stretch>
            <a:fillRect/>
          </a:stretch>
        </p:blipFill>
        <p:spPr bwMode="auto">
          <a:xfrm>
            <a:off x="251520" y="1246612"/>
            <a:ext cx="3203848" cy="3910580"/>
          </a:xfrm>
          <a:prstGeom prst="rect">
            <a:avLst/>
          </a:prstGeom>
          <a:noFill/>
          <a:ln w="9525">
            <a:noFill/>
            <a:miter lim="800000"/>
            <a:headEnd/>
            <a:tailEnd/>
          </a:ln>
        </p:spPr>
      </p:pic>
      <p:sp>
        <p:nvSpPr>
          <p:cNvPr id="3080" name="Rectangle 8"/>
          <p:cNvSpPr>
            <a:spLocks noChangeArrowheads="1"/>
          </p:cNvSpPr>
          <p:nvPr/>
        </p:nvSpPr>
        <p:spPr bwMode="auto">
          <a:xfrm>
            <a:off x="3707904" y="692696"/>
            <a:ext cx="5436096" cy="4524315"/>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fr-FR" dirty="0" smtClean="0">
                <a:latin typeface="Comic Sans MS" pitchFamily="66" charset="0"/>
              </a:rPr>
              <a:t>         L'ionosphère d'une planète est une couche de son atmosphère caractérisée par une </a:t>
            </a:r>
            <a:r>
              <a:rPr lang="fr-FR" dirty="0" err="1" smtClean="0">
                <a:latin typeface="Comic Sans MS" pitchFamily="66" charset="0"/>
              </a:rPr>
              <a:t>ionisa-tion</a:t>
            </a:r>
            <a:r>
              <a:rPr lang="fr-FR" dirty="0" smtClean="0">
                <a:latin typeface="Comic Sans MS" pitchFamily="66" charset="0"/>
              </a:rPr>
              <a:t> partielle des gaz : dans le cas de la Terre, elle se situe entre </a:t>
            </a:r>
            <a:r>
              <a:rPr lang="fr-FR" dirty="0" smtClean="0">
                <a:latin typeface="Comic Sans MS" pitchFamily="66" charset="0"/>
              </a:rPr>
              <a:t>environ </a:t>
            </a:r>
            <a:r>
              <a:rPr lang="fr-FR" dirty="0" smtClean="0">
                <a:latin typeface="Comic Sans MS" pitchFamily="66" charset="0"/>
              </a:rPr>
              <a:t>60 et 1000 km </a:t>
            </a:r>
            <a:r>
              <a:rPr lang="fr-FR" dirty="0" smtClean="0">
                <a:latin typeface="Comic Sans MS" pitchFamily="66" charset="0"/>
              </a:rPr>
              <a:t>d’</a:t>
            </a:r>
            <a:r>
              <a:rPr lang="fr-FR" dirty="0" err="1" smtClean="0">
                <a:latin typeface="Comic Sans MS" pitchFamily="66" charset="0"/>
              </a:rPr>
              <a:t>alti-tude</a:t>
            </a:r>
            <a:r>
              <a:rPr lang="fr-FR" dirty="0" smtClean="0">
                <a:latin typeface="Comic Sans MS" pitchFamily="66" charset="0"/>
              </a:rPr>
              <a:t>. C’est le rayonnement ultraviolet </a:t>
            </a:r>
            <a:r>
              <a:rPr lang="fr-FR" dirty="0" smtClean="0">
                <a:latin typeface="Comic Sans MS" pitchFamily="66" charset="0"/>
              </a:rPr>
              <a:t>solaire </a:t>
            </a:r>
            <a:r>
              <a:rPr lang="fr-FR" dirty="0" smtClean="0">
                <a:latin typeface="Comic Sans MS" pitchFamily="66" charset="0"/>
              </a:rPr>
              <a:t>qui est à l’origine des ions présents dans </a:t>
            </a:r>
            <a:r>
              <a:rPr lang="fr-FR" dirty="0" smtClean="0">
                <a:latin typeface="Comic Sans MS" pitchFamily="66" charset="0"/>
              </a:rPr>
              <a:t>l’</a:t>
            </a:r>
            <a:r>
              <a:rPr lang="fr-FR" dirty="0" err="1" smtClean="0">
                <a:latin typeface="Comic Sans MS" pitchFamily="66" charset="0"/>
              </a:rPr>
              <a:t>ionosphè-re</a:t>
            </a:r>
            <a:r>
              <a:rPr lang="fr-FR" dirty="0" smtClean="0">
                <a:latin typeface="Comic Sans MS" pitchFamily="66" charset="0"/>
              </a:rPr>
              <a:t> ; les molécules comme le dioxygène, le </a:t>
            </a:r>
            <a:r>
              <a:rPr lang="fr-FR" dirty="0" err="1" smtClean="0">
                <a:latin typeface="Comic Sans MS" pitchFamily="66" charset="0"/>
              </a:rPr>
              <a:t>diazote</a:t>
            </a:r>
            <a:r>
              <a:rPr lang="fr-FR" dirty="0" smtClean="0">
                <a:latin typeface="Comic Sans MS" pitchFamily="66" charset="0"/>
              </a:rPr>
              <a:t> ou le monoxyde d’azote absorbent </a:t>
            </a:r>
            <a:r>
              <a:rPr lang="fr-FR" dirty="0" smtClean="0">
                <a:latin typeface="Comic Sans MS" pitchFamily="66" charset="0"/>
              </a:rPr>
              <a:t>l’énergie </a:t>
            </a:r>
            <a:r>
              <a:rPr lang="fr-FR" dirty="0" smtClean="0">
                <a:latin typeface="Comic Sans MS" pitchFamily="66" charset="0"/>
              </a:rPr>
              <a:t>des photons dont l’énergie est supérieure à leur </a:t>
            </a:r>
            <a:r>
              <a:rPr lang="fr-FR" dirty="0" err="1" smtClean="0">
                <a:latin typeface="Comic Sans MS" pitchFamily="66" charset="0"/>
              </a:rPr>
              <a:t>é-nergie</a:t>
            </a:r>
            <a:r>
              <a:rPr lang="fr-FR" dirty="0" smtClean="0">
                <a:latin typeface="Comic Sans MS" pitchFamily="66" charset="0"/>
              </a:rPr>
              <a:t> </a:t>
            </a:r>
            <a:r>
              <a:rPr lang="fr-FR" dirty="0" smtClean="0">
                <a:latin typeface="Comic Sans MS" pitchFamily="66" charset="0"/>
              </a:rPr>
              <a:t>d’ionisation. Ces molécules sont alors </a:t>
            </a:r>
            <a:r>
              <a:rPr lang="fr-FR" dirty="0" err="1" smtClean="0">
                <a:latin typeface="Comic Sans MS" pitchFamily="66" charset="0"/>
              </a:rPr>
              <a:t>am-putées</a:t>
            </a:r>
            <a:r>
              <a:rPr lang="fr-FR" dirty="0" smtClean="0">
                <a:latin typeface="Comic Sans MS" pitchFamily="66" charset="0"/>
              </a:rPr>
              <a:t> </a:t>
            </a:r>
            <a:r>
              <a:rPr lang="fr-FR" dirty="0" smtClean="0">
                <a:latin typeface="Comic Sans MS" pitchFamily="66" charset="0"/>
              </a:rPr>
              <a:t>d’un électron et se transforment en ions, cette ionisation ne concernant qu’une </a:t>
            </a:r>
            <a:r>
              <a:rPr lang="fr-FR" dirty="0" smtClean="0">
                <a:latin typeface="Comic Sans MS" pitchFamily="66" charset="0"/>
              </a:rPr>
              <a:t>molécule </a:t>
            </a:r>
            <a:r>
              <a:rPr lang="fr-FR" dirty="0" smtClean="0">
                <a:latin typeface="Comic Sans MS" pitchFamily="66" charset="0"/>
              </a:rPr>
              <a:t>sur 1000 de l’ionosphère : on trouve ainsi une centaine d’ions et autant d’électrons qui </a:t>
            </a:r>
            <a:r>
              <a:rPr lang="fr-FR" dirty="0" err="1" smtClean="0">
                <a:latin typeface="Comic Sans MS" pitchFamily="66" charset="0"/>
              </a:rPr>
              <a:t>coexis-tent</a:t>
            </a:r>
            <a:r>
              <a:rPr lang="fr-FR" dirty="0" smtClean="0">
                <a:latin typeface="Comic Sans MS" pitchFamily="66" charset="0"/>
              </a:rPr>
              <a:t> dans chaque cm</a:t>
            </a:r>
            <a:r>
              <a:rPr lang="fr-FR" baseline="30000" dirty="0" smtClean="0">
                <a:latin typeface="Comic Sans MS" pitchFamily="66" charset="0"/>
              </a:rPr>
              <a:t>3</a:t>
            </a:r>
            <a:r>
              <a:rPr lang="fr-FR" dirty="0" smtClean="0">
                <a:latin typeface="Comic Sans MS" pitchFamily="66" charset="0"/>
              </a:rPr>
              <a:t> de cette couche de l’</a:t>
            </a:r>
            <a:r>
              <a:rPr lang="fr-FR" dirty="0" err="1" smtClean="0">
                <a:latin typeface="Comic Sans MS" pitchFamily="66" charset="0"/>
              </a:rPr>
              <a:t>atmo-sphère</a:t>
            </a:r>
            <a:r>
              <a:rPr lang="fr-FR" dirty="0" smtClean="0">
                <a:latin typeface="Comic Sans MS" pitchFamily="66" charset="0"/>
              </a:rPr>
              <a:t>.</a:t>
            </a:r>
            <a:endParaRPr lang="fr-FR" dirty="0">
              <a:latin typeface="Comic Sans MS" pitchFamily="66" charset="0"/>
            </a:endParaRPr>
          </a:p>
        </p:txBody>
      </p:sp>
      <p:pic>
        <p:nvPicPr>
          <p:cNvPr id="1026" name="Picture 2"/>
          <p:cNvPicPr>
            <a:picLocks noChangeAspect="1" noChangeArrowheads="1"/>
          </p:cNvPicPr>
          <p:nvPr/>
        </p:nvPicPr>
        <p:blipFill>
          <a:blip r:embed="rId3" cstate="print"/>
          <a:srcRect l="21735" t="40319" r="26291" b="47921"/>
          <a:stretch>
            <a:fillRect/>
          </a:stretch>
        </p:blipFill>
        <p:spPr bwMode="auto">
          <a:xfrm>
            <a:off x="3837787" y="46300"/>
            <a:ext cx="5184576" cy="659855"/>
          </a:xfrm>
          <a:prstGeom prst="rect">
            <a:avLst/>
          </a:prstGeom>
          <a:noFill/>
          <a:ln w="9525">
            <a:noFill/>
            <a:miter lim="800000"/>
            <a:headEnd/>
            <a:tailEnd/>
          </a:ln>
        </p:spPr>
      </p:pic>
      <p:sp>
        <p:nvSpPr>
          <p:cNvPr id="7" name="Rectangle 6"/>
          <p:cNvSpPr/>
          <p:nvPr/>
        </p:nvSpPr>
        <p:spPr>
          <a:xfrm>
            <a:off x="0" y="0"/>
            <a:ext cx="3563888" cy="1323439"/>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Indiquer comment les électrons se déplacent dans le circuit électrique et donc le sens du courant électrique.</a:t>
            </a:r>
            <a:endParaRPr lang="fr-FR" sz="2000" dirty="0">
              <a:latin typeface="Times New Roman" pitchFamily="18" charset="0"/>
              <a:cs typeface="Times New Roman" pitchFamily="18" charset="0"/>
            </a:endParaRPr>
          </a:p>
        </p:txBody>
      </p:sp>
      <p:sp>
        <p:nvSpPr>
          <p:cNvPr id="8" name="Rectangle 7"/>
          <p:cNvSpPr/>
          <p:nvPr/>
        </p:nvSpPr>
        <p:spPr>
          <a:xfrm>
            <a:off x="0" y="5301208"/>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Donner la formule des molécules subissant la </a:t>
            </a:r>
            <a:r>
              <a:rPr lang="fr-FR" sz="2000" i="1" dirty="0" err="1" smtClean="0">
                <a:latin typeface="Times New Roman" pitchFamily="18" charset="0"/>
                <a:cs typeface="Times New Roman" pitchFamily="18" charset="0"/>
              </a:rPr>
              <a:t>photoionisation</a:t>
            </a:r>
            <a:r>
              <a:rPr lang="fr-FR" sz="2000" i="1" dirty="0" smtClean="0">
                <a:latin typeface="Times New Roman" pitchFamily="18" charset="0"/>
                <a:cs typeface="Times New Roman" pitchFamily="18" charset="0"/>
              </a:rPr>
              <a:t> dans le texte </a:t>
            </a:r>
            <a:r>
              <a:rPr lang="fr-FR" sz="2000" i="1" dirty="0" err="1" smtClean="0">
                <a:latin typeface="Times New Roman" pitchFamily="18" charset="0"/>
                <a:cs typeface="Times New Roman" pitchFamily="18" charset="0"/>
              </a:rPr>
              <a:t>ci-des-sus</a:t>
            </a:r>
            <a:r>
              <a:rPr lang="fr-FR" sz="2000" i="1" dirty="0" smtClean="0">
                <a:latin typeface="Times New Roman" pitchFamily="18" charset="0"/>
                <a:cs typeface="Times New Roman" pitchFamily="18" charset="0"/>
              </a:rPr>
              <a:t> ainsi que celle des composés obtenus après </a:t>
            </a:r>
            <a:r>
              <a:rPr lang="fr-FR" sz="2000" i="1" dirty="0" err="1" smtClean="0">
                <a:latin typeface="Times New Roman" pitchFamily="18" charset="0"/>
                <a:cs typeface="Times New Roman" pitchFamily="18" charset="0"/>
              </a:rPr>
              <a:t>photoionisation</a:t>
            </a:r>
            <a:r>
              <a:rPr lang="fr-FR" sz="2000" i="1"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1028" name="Rectangle 4"/>
          <p:cNvSpPr>
            <a:spLocks noChangeArrowheads="1"/>
          </p:cNvSpPr>
          <p:nvPr/>
        </p:nvSpPr>
        <p:spPr bwMode="auto">
          <a:xfrm>
            <a:off x="1043608" y="5949280"/>
            <a:ext cx="7632848" cy="31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FF0000"/>
                </a:solidFill>
                <a:effectLst/>
                <a:latin typeface="Arial" pitchFamily="34" charset="0"/>
                <a:cs typeface="Arial" pitchFamily="34" charset="0"/>
              </a:rPr>
              <a:t>O</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000" b="0" i="0" u="none" strike="noStrike" cap="none" normalizeH="0" baseline="0" dirty="0" smtClean="0">
                <a:ln>
                  <a:noFill/>
                </a:ln>
                <a:solidFill>
                  <a:srgbClr val="002060"/>
                </a:solidFill>
                <a:effectLst/>
                <a:latin typeface="Arial" pitchFamily="34" charset="0"/>
                <a:cs typeface="Arial" pitchFamily="34" charset="0"/>
              </a:rPr>
              <a:t> 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O</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FF0000"/>
                </a:solidFill>
                <a:effectLst/>
                <a:latin typeface="Arial" pitchFamily="34" charset="0"/>
                <a:cs typeface="Arial" pitchFamily="34" charset="0"/>
              </a:rPr>
              <a:t>N</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N</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smtClean="0">
                <a:ln>
                  <a:noFill/>
                </a:ln>
                <a:solidFill>
                  <a:srgbClr val="FF0000"/>
                </a:solidFill>
                <a:effectLst/>
                <a:latin typeface="Arial" pitchFamily="34" charset="0"/>
                <a:cs typeface="Arial" pitchFamily="34" charset="0"/>
              </a:rPr>
              <a:t>NO</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NO</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500" fill="hold"/>
                                        <p:tgtEl>
                                          <p:spTgt spid="3080"/>
                                        </p:tgtEl>
                                        <p:attrNameLst>
                                          <p:attrName>ppt_w</p:attrName>
                                        </p:attrNameLst>
                                      </p:cBhvr>
                                      <p:tavLst>
                                        <p:tav tm="0">
                                          <p:val>
                                            <p:fltVal val="0"/>
                                          </p:val>
                                        </p:tav>
                                        <p:tav tm="100000">
                                          <p:val>
                                            <p:strVal val="#ppt_w"/>
                                          </p:val>
                                        </p:tav>
                                      </p:tavLst>
                                    </p:anim>
                                    <p:anim calcmode="lin" valueType="num">
                                      <p:cBhvr>
                                        <p:cTn id="13" dur="500" fill="hold"/>
                                        <p:tgtEl>
                                          <p:spTgt spid="3080"/>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wipe(left)">
                                      <p:cBhvr>
                                        <p:cTn id="23"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animBg="1"/>
      <p:bldP spid="8" grpId="0"/>
      <p:bldP spid="10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38977" t="35800" r="21333" b="53440"/>
          <a:stretch>
            <a:fillRect/>
          </a:stretch>
        </p:blipFill>
        <p:spPr bwMode="auto">
          <a:xfrm>
            <a:off x="2051720" y="2097249"/>
            <a:ext cx="5040560" cy="768677"/>
          </a:xfrm>
          <a:prstGeom prst="rect">
            <a:avLst/>
          </a:prstGeom>
          <a:noFill/>
          <a:ln w="9525">
            <a:noFill/>
            <a:miter lim="800000"/>
            <a:headEnd/>
            <a:tailEnd/>
          </a:ln>
        </p:spPr>
      </p:pic>
      <p:sp>
        <p:nvSpPr>
          <p:cNvPr id="29699" name="Rectangle 3"/>
          <p:cNvSpPr>
            <a:spLocks noChangeArrowheads="1"/>
          </p:cNvSpPr>
          <p:nvPr/>
        </p:nvSpPr>
        <p:spPr bwMode="auto">
          <a:xfrm>
            <a:off x="0" y="2852936"/>
            <a:ext cx="9144000" cy="3785652"/>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Arial Unicode MS" pitchFamily="34" charset="-128"/>
                <a:cs typeface="Calibri" pitchFamily="34" charset="0"/>
              </a:rPr>
              <a:t>Lors de la photosynthèse, les pigments présents dans les végétaux </a:t>
            </a:r>
            <a:r>
              <a:rPr kumimoji="0" lang="fr-FR" sz="2000" b="0" i="0" u="none" strike="noStrike" cap="none" normalizeH="0" baseline="0" dirty="0" err="1" smtClean="0">
                <a:ln>
                  <a:noFill/>
                </a:ln>
                <a:solidFill>
                  <a:schemeClr val="tx1"/>
                </a:solidFill>
                <a:effectLst/>
                <a:latin typeface="Comic Sans MS" pitchFamily="66" charset="0"/>
                <a:ea typeface="Arial Unicode MS" pitchFamily="34" charset="-128"/>
                <a:cs typeface="Calibri" pitchFamily="34" charset="0"/>
              </a:rPr>
              <a:t>ab-sorbent</a:t>
            </a:r>
            <a:r>
              <a:rPr kumimoji="0" lang="fr-FR" sz="2000" b="0" i="0" u="none" strike="noStrike" cap="none" normalizeH="0" baseline="0" dirty="0" smtClean="0">
                <a:ln>
                  <a:noFill/>
                </a:ln>
                <a:solidFill>
                  <a:schemeClr val="tx1"/>
                </a:solidFill>
                <a:effectLst/>
                <a:latin typeface="Comic Sans MS" pitchFamily="66" charset="0"/>
                <a:ea typeface="Arial Unicode MS" pitchFamily="34" charset="-128"/>
                <a:cs typeface="Calibri" pitchFamily="34" charset="0"/>
              </a:rPr>
              <a:t> l’énergie des photons, ce qui place ces pigments dans un état </a:t>
            </a:r>
            <a:r>
              <a:rPr kumimoji="0" lang="fr-FR" sz="2000" b="0" i="0" u="none" strike="noStrike" cap="none" normalizeH="0" baseline="0" dirty="0" err="1" smtClean="0">
                <a:ln>
                  <a:noFill/>
                </a:ln>
                <a:solidFill>
                  <a:schemeClr val="tx1"/>
                </a:solidFill>
                <a:effectLst/>
                <a:latin typeface="Comic Sans MS" pitchFamily="66" charset="0"/>
                <a:ea typeface="Arial Unicode MS" pitchFamily="34" charset="-128"/>
                <a:cs typeface="Calibri" pitchFamily="34" charset="0"/>
              </a:rPr>
              <a:t>exci-té</a:t>
            </a:r>
            <a:r>
              <a:rPr kumimoji="0" lang="fr-FR" sz="2000" b="0" i="0" u="none" strike="noStrike" cap="none" normalizeH="0" baseline="0" dirty="0" smtClean="0">
                <a:ln>
                  <a:noFill/>
                </a:ln>
                <a:solidFill>
                  <a:schemeClr val="tx1"/>
                </a:solidFill>
                <a:effectLst/>
                <a:latin typeface="Comic Sans MS" pitchFamily="66" charset="0"/>
                <a:ea typeface="Arial Unicode MS" pitchFamily="34" charset="-128"/>
                <a:cs typeface="Calibri" pitchFamily="34" charset="0"/>
              </a:rPr>
              <a:t>. De proche en proche, ces pigments libèrent ce trop-plein d’énergie aux pigments voisins, jusqu’à atteindre les centres réactionnels des </a:t>
            </a:r>
            <a:r>
              <a:rPr kumimoji="0" lang="fr-FR" sz="2000" b="0" i="0" u="none" strike="noStrike" cap="none" normalizeH="0" baseline="0" dirty="0" err="1" smtClean="0">
                <a:ln>
                  <a:noFill/>
                </a:ln>
                <a:solidFill>
                  <a:schemeClr val="tx1"/>
                </a:solidFill>
                <a:effectLst/>
                <a:latin typeface="Comic Sans MS" pitchFamily="66" charset="0"/>
                <a:ea typeface="Arial Unicode MS" pitchFamily="34" charset="-128"/>
                <a:cs typeface="Calibri" pitchFamily="34" charset="0"/>
              </a:rPr>
              <a:t>chloroplas-tes</a:t>
            </a:r>
            <a:r>
              <a:rPr kumimoji="0" lang="fr-FR" sz="2000" b="0" i="0" u="none" strike="noStrike" cap="none" normalizeH="0" baseline="0" dirty="0" smtClean="0">
                <a:ln>
                  <a:noFill/>
                </a:ln>
                <a:solidFill>
                  <a:schemeClr val="tx1"/>
                </a:solidFill>
                <a:effectLst/>
                <a:latin typeface="Comic Sans MS" pitchFamily="66" charset="0"/>
                <a:ea typeface="Arial Unicode MS" pitchFamily="34" charset="-128"/>
                <a:cs typeface="Calibri"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Arial Unicode MS" pitchFamily="34" charset="-128"/>
                <a:cs typeface="Calibri" pitchFamily="34" charset="0"/>
              </a:rPr>
              <a:t>L’énergie d’excitation est alors irréversiblement convertie en énergie électrochimique : une « paire spéciale » de chlorophylles libère un électron et un « accepteur primaire » le reçoit. </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Très rapidement, l’accepteur </a:t>
            </a:r>
            <a:r>
              <a:rPr kumimoji="0" lang="fr-FR" sz="2000" b="0" i="0" u="none" strike="noStrike" cap="none" normalizeH="0" baseline="0" dirty="0" err="1" smtClean="0">
                <a:ln>
                  <a:noFill/>
                </a:ln>
                <a:solidFill>
                  <a:srgbClr val="000000"/>
                </a:solidFill>
                <a:effectLst/>
                <a:latin typeface="Comic Sans MS" pitchFamily="66" charset="0"/>
                <a:ea typeface="Arial Unicode MS" pitchFamily="34" charset="-128"/>
                <a:cs typeface="Times New Roman" pitchFamily="18" charset="0"/>
              </a:rPr>
              <a:t>pri-maire</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 réduit va céder l’électron à un </a:t>
            </a:r>
            <a:r>
              <a:rPr kumimoji="0" lang="fr-FR" sz="2000" b="1" i="0" u="none" strike="noStrike" cap="none" normalizeH="0" baseline="0" dirty="0" smtClean="0">
                <a:ln>
                  <a:noFill/>
                </a:ln>
                <a:solidFill>
                  <a:srgbClr val="222222"/>
                </a:solidFill>
                <a:effectLst/>
                <a:latin typeface="Comic Sans MS" pitchFamily="66" charset="0"/>
                <a:ea typeface="Arial Unicode MS" pitchFamily="34" charset="-128"/>
                <a:cs typeface="Times New Roman" pitchFamily="18" charset="0"/>
              </a:rPr>
              <a:t>autre accepteur </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et ainsi de suite au cours d’une série de </a:t>
            </a:r>
            <a:r>
              <a:rPr kumimoji="0" lang="fr-FR" sz="2000" b="1" i="0" u="none" strike="noStrike" cap="none" normalizeH="0" baseline="0" dirty="0" smtClean="0">
                <a:ln>
                  <a:noFill/>
                </a:ln>
                <a:solidFill>
                  <a:srgbClr val="222222"/>
                </a:solidFill>
                <a:effectLst/>
                <a:latin typeface="Comic Sans MS" pitchFamily="66" charset="0"/>
                <a:ea typeface="Arial Unicode MS" pitchFamily="34" charset="-128"/>
                <a:cs typeface="Times New Roman" pitchFamily="18" charset="0"/>
              </a:rPr>
              <a:t>réactions chimiques</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 en cascade qui vont permettre la production d’énergie chimique (transformation de </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H</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2</a:t>
            </a:r>
            <a:r>
              <a:rPr lang="fr-FR" sz="2000" b="1" dirty="0" smtClean="0">
                <a:solidFill>
                  <a:srgbClr val="000000"/>
                </a:solidFill>
                <a:latin typeface="Comic Sans MS" pitchFamily="66" charset="0"/>
                <a:ea typeface="Arial Unicode MS" pitchFamily="34" charset="-128"/>
                <a:cs typeface="Times New Roman" pitchFamily="18" charset="0"/>
              </a:rPr>
              <a:t>O</a:t>
            </a:r>
            <a:r>
              <a:rPr lang="fr-FR" sz="2000" dirty="0" smtClean="0">
                <a:solidFill>
                  <a:srgbClr val="000000"/>
                </a:solidFill>
                <a:latin typeface="Comic Sans MS" pitchFamily="66" charset="0"/>
                <a:ea typeface="Arial Unicode MS" pitchFamily="34" charset="-128"/>
                <a:cs typeface="Times New Roman" pitchFamily="18" charset="0"/>
              </a:rPr>
              <a:t> </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en </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O</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2</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 et de </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CO</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2</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 en sucres comme le glucose </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C</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6</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H</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12</a:t>
            </a:r>
            <a:r>
              <a:rPr kumimoji="0" lang="fr-FR" sz="2000" b="1"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O</a:t>
            </a:r>
            <a:r>
              <a:rPr kumimoji="0" lang="fr-FR" sz="2000" b="1" i="0" u="none" strike="noStrike" cap="none" normalizeH="0" baseline="-30000" dirty="0" smtClean="0">
                <a:ln>
                  <a:noFill/>
                </a:ln>
                <a:solidFill>
                  <a:srgbClr val="000000"/>
                </a:solidFill>
                <a:effectLst/>
                <a:latin typeface="Comic Sans MS" pitchFamily="66" charset="0"/>
                <a:ea typeface="Arial Unicode MS" pitchFamily="34" charset="-128"/>
                <a:cs typeface="Times New Roman" pitchFamily="18" charset="0"/>
              </a:rPr>
              <a:t>6</a:t>
            </a:r>
            <a:r>
              <a:rPr kumimoji="0" lang="fr-FR" sz="2000" b="0" i="0" u="none" strike="noStrike" cap="none" normalizeH="0" baseline="0" dirty="0" smtClean="0">
                <a:ln>
                  <a:noFill/>
                </a:ln>
                <a:solidFill>
                  <a:srgbClr val="000000"/>
                </a:solidFill>
                <a:effectLst/>
                <a:latin typeface="Comic Sans MS" pitchFamily="66" charset="0"/>
                <a:ea typeface="Arial Unicode MS" pitchFamily="34" charset="-128"/>
                <a:cs typeface="Times New Roman" pitchFamily="18" charset="0"/>
              </a:rPr>
              <a:t>) à partir d’énergie lumineuse.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2"/>
          <p:cNvPicPr>
            <a:picLocks noChangeAspect="1" noChangeArrowheads="1"/>
          </p:cNvPicPr>
          <p:nvPr/>
        </p:nvPicPr>
        <p:blipFill>
          <a:blip r:embed="rId3" cstate="print"/>
          <a:srcRect l="21735" t="40319" r="26291" b="47921"/>
          <a:stretch>
            <a:fillRect/>
          </a:stretch>
        </p:blipFill>
        <p:spPr bwMode="auto">
          <a:xfrm>
            <a:off x="2123728" y="1"/>
            <a:ext cx="5040560" cy="641526"/>
          </a:xfrm>
          <a:prstGeom prst="rect">
            <a:avLst/>
          </a:prstGeom>
          <a:noFill/>
          <a:ln w="9525">
            <a:noFill/>
            <a:miter lim="800000"/>
            <a:headEnd/>
            <a:tailEnd/>
          </a:ln>
        </p:spPr>
      </p:pic>
      <p:sp>
        <p:nvSpPr>
          <p:cNvPr id="9" name="Rectangle 8"/>
          <p:cNvSpPr/>
          <p:nvPr/>
        </p:nvSpPr>
        <p:spPr>
          <a:xfrm>
            <a:off x="0" y="692696"/>
            <a:ext cx="9144000" cy="707886"/>
          </a:xfrm>
          <a:prstGeom prst="rect">
            <a:avLst/>
          </a:prstGeom>
        </p:spPr>
        <p:txBody>
          <a:bodyPr wrap="square">
            <a:spAutoFit/>
          </a:bodyPr>
          <a:lstStyle/>
          <a:p>
            <a:pPr algn="just"/>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Donner la formule des molécules subissant la </a:t>
            </a:r>
            <a:r>
              <a:rPr lang="fr-FR" sz="2000" i="1" dirty="0" err="1" smtClean="0">
                <a:latin typeface="Times New Roman" pitchFamily="18" charset="0"/>
                <a:cs typeface="Times New Roman" pitchFamily="18" charset="0"/>
              </a:rPr>
              <a:t>photoionisation</a:t>
            </a:r>
            <a:r>
              <a:rPr lang="fr-FR" sz="2000" i="1" dirty="0" smtClean="0">
                <a:latin typeface="Times New Roman" pitchFamily="18" charset="0"/>
                <a:cs typeface="Times New Roman" pitchFamily="18" charset="0"/>
              </a:rPr>
              <a:t> dans le texte </a:t>
            </a:r>
            <a:r>
              <a:rPr lang="fr-FR" sz="2000" i="1" dirty="0" err="1" smtClean="0">
                <a:latin typeface="Times New Roman" pitchFamily="18" charset="0"/>
                <a:cs typeface="Times New Roman" pitchFamily="18" charset="0"/>
              </a:rPr>
              <a:t>ci-des-sus</a:t>
            </a:r>
            <a:r>
              <a:rPr lang="fr-FR" sz="2000" i="1" dirty="0" smtClean="0">
                <a:latin typeface="Times New Roman" pitchFamily="18" charset="0"/>
                <a:cs typeface="Times New Roman" pitchFamily="18" charset="0"/>
              </a:rPr>
              <a:t> ainsi que celle des composés obtenus après </a:t>
            </a:r>
            <a:r>
              <a:rPr lang="fr-FR" sz="2000" i="1" dirty="0" err="1" smtClean="0">
                <a:latin typeface="Times New Roman" pitchFamily="18" charset="0"/>
                <a:cs typeface="Times New Roman" pitchFamily="18" charset="0"/>
              </a:rPr>
              <a:t>photoionisation</a:t>
            </a:r>
            <a:r>
              <a:rPr lang="fr-FR" sz="2000" i="1" dirty="0" smtClean="0">
                <a:latin typeface="Times New Roman" pitchFamily="18" charset="0"/>
                <a:cs typeface="Times New Roman" pitchFamily="18" charset="0"/>
              </a:rPr>
              <a:t>.</a:t>
            </a:r>
            <a:endParaRPr lang="fr-FR" sz="2000" dirty="0">
              <a:latin typeface="Times New Roman" pitchFamily="18" charset="0"/>
              <a:cs typeface="Times New Roman" pitchFamily="18" charset="0"/>
            </a:endParaRPr>
          </a:p>
        </p:txBody>
      </p:sp>
      <p:sp>
        <p:nvSpPr>
          <p:cNvPr id="10" name="Rectangle 4"/>
          <p:cNvSpPr>
            <a:spLocks noChangeArrowheads="1"/>
          </p:cNvSpPr>
          <p:nvPr/>
        </p:nvSpPr>
        <p:spPr bwMode="auto">
          <a:xfrm>
            <a:off x="971600" y="1412776"/>
            <a:ext cx="7632848" cy="3159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rgbClr val="FF0000"/>
                </a:solidFill>
                <a:effectLst/>
                <a:latin typeface="Arial" pitchFamily="34" charset="0"/>
                <a:cs typeface="Arial" pitchFamily="34" charset="0"/>
              </a:rPr>
              <a:t>O</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000" b="0" i="0" u="none" strike="noStrike" cap="none" normalizeH="0" baseline="0" dirty="0" smtClean="0">
                <a:ln>
                  <a:noFill/>
                </a:ln>
                <a:solidFill>
                  <a:srgbClr val="002060"/>
                </a:solidFill>
                <a:effectLst/>
                <a:latin typeface="Arial" pitchFamily="34" charset="0"/>
                <a:cs typeface="Arial" pitchFamily="34" charset="0"/>
              </a:rPr>
              <a:t> 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O</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400" b="1" i="0" u="none" strike="noStrike" cap="none" normalizeH="0" baseline="0" dirty="0" smtClean="0">
                <a:ln>
                  <a:noFill/>
                </a:ln>
                <a:solidFill>
                  <a:srgbClr val="FF0000"/>
                </a:solidFill>
                <a:effectLst/>
                <a:latin typeface="Arial" pitchFamily="34" charset="0"/>
                <a:cs typeface="Arial" pitchFamily="34" charset="0"/>
              </a:rPr>
              <a:t>N</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N</a:t>
            </a:r>
            <a:r>
              <a:rPr kumimoji="0" lang="fr-FR" sz="2400" b="1" i="0" u="none" strike="noStrike" cap="none" normalizeH="0" baseline="-25000" dirty="0" smtClean="0">
                <a:ln>
                  <a:noFill/>
                </a:ln>
                <a:solidFill>
                  <a:srgbClr val="FF0000"/>
                </a:solidFill>
                <a:effectLst/>
                <a:latin typeface="Arial" pitchFamily="34" charset="0"/>
                <a:cs typeface="Arial" pitchFamily="34" charset="0"/>
              </a:rPr>
              <a:t>2</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4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400" b="1" i="0" u="none" strike="noStrike" cap="none" normalizeH="0" baseline="0" dirty="0" smtClean="0">
                <a:ln>
                  <a:noFill/>
                </a:ln>
                <a:solidFill>
                  <a:srgbClr val="FF0000"/>
                </a:solidFill>
                <a:effectLst/>
                <a:latin typeface="Arial" pitchFamily="34" charset="0"/>
                <a:cs typeface="Arial" pitchFamily="34" charset="0"/>
              </a:rPr>
              <a:t>NO</a:t>
            </a:r>
            <a:r>
              <a:rPr kumimoji="0" lang="fr-FR" sz="2000" b="0" i="0" u="none" strike="noStrike" cap="none" normalizeH="0" baseline="0" dirty="0" smtClean="0">
                <a:ln>
                  <a:noFill/>
                </a:ln>
                <a:solidFill>
                  <a:srgbClr val="002060"/>
                </a:solidFill>
                <a:effectLst/>
                <a:latin typeface="Arial" pitchFamily="34" charset="0"/>
                <a:cs typeface="Arial" pitchFamily="34" charset="0"/>
              </a:rPr>
              <a:t> devient </a:t>
            </a:r>
            <a:r>
              <a:rPr kumimoji="0" lang="fr-FR" sz="2400" b="1" i="0" u="none" strike="noStrike" cap="none" normalizeH="0" baseline="0" dirty="0" smtClean="0">
                <a:ln>
                  <a:noFill/>
                </a:ln>
                <a:solidFill>
                  <a:srgbClr val="FF0000"/>
                </a:solidFill>
                <a:effectLst/>
                <a:latin typeface="Arial" pitchFamily="34" charset="0"/>
                <a:cs typeface="Arial" pitchFamily="34" charset="0"/>
              </a:rPr>
              <a:t>NO</a:t>
            </a:r>
            <a:r>
              <a:rPr kumimoji="0" lang="fr-FR" sz="2400" b="1" i="0" u="none" strike="noStrike" cap="none" normalizeH="0" baseline="30000" dirty="0" smtClean="0">
                <a:ln>
                  <a:noFill/>
                </a:ln>
                <a:solidFill>
                  <a:srgbClr val="FF0000"/>
                </a:solidFill>
                <a:effectLst/>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fltVal val="0"/>
                                          </p:val>
                                        </p:tav>
                                        <p:tav tm="100000">
                                          <p:val>
                                            <p:strVal val="#ppt_w"/>
                                          </p:val>
                                        </p:tav>
                                      </p:tavLst>
                                    </p:anim>
                                    <p:anim calcmode="lin" valueType="num">
                                      <p:cBhvr>
                                        <p:cTn id="8" dur="500" fill="hold"/>
                                        <p:tgtEl>
                                          <p:spTgt spid="2969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699"/>
                                        </p:tgtEl>
                                        <p:attrNameLst>
                                          <p:attrName>style.visibility</p:attrName>
                                        </p:attrNameLst>
                                      </p:cBhvr>
                                      <p:to>
                                        <p:strVal val="visible"/>
                                      </p:to>
                                    </p:set>
                                    <p:anim calcmode="lin" valueType="num">
                                      <p:cBhvr additive="base">
                                        <p:cTn id="12" dur="500" fill="hold"/>
                                        <p:tgtEl>
                                          <p:spTgt spid="29699"/>
                                        </p:tgtEl>
                                        <p:attrNameLst>
                                          <p:attrName>ppt_x</p:attrName>
                                        </p:attrNameLst>
                                      </p:cBhvr>
                                      <p:tavLst>
                                        <p:tav tm="0">
                                          <p:val>
                                            <p:strVal val="#ppt_x"/>
                                          </p:val>
                                        </p:tav>
                                        <p:tav tm="100000">
                                          <p:val>
                                            <p:strVal val="#ppt_x"/>
                                          </p:val>
                                        </p:tav>
                                      </p:tavLst>
                                    </p:anim>
                                    <p:anim calcmode="lin" valueType="num">
                                      <p:cBhvr additive="base">
                                        <p:cTn id="13"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38977" t="35800" r="21333" b="53440"/>
          <a:stretch>
            <a:fillRect/>
          </a:stretch>
        </p:blipFill>
        <p:spPr bwMode="auto">
          <a:xfrm>
            <a:off x="1979712" y="0"/>
            <a:ext cx="5040560" cy="768677"/>
          </a:xfrm>
          <a:prstGeom prst="rect">
            <a:avLst/>
          </a:prstGeom>
          <a:noFill/>
          <a:ln w="9525">
            <a:noFill/>
            <a:miter lim="800000"/>
            <a:headEnd/>
            <a:tailEnd/>
          </a:ln>
        </p:spPr>
      </p:pic>
      <p:pic>
        <p:nvPicPr>
          <p:cNvPr id="9" name="Image 8" descr="https://www.encyclopedie-environnement.org/app/uploads/2020/02/photosynthese_fig8-photosysteme-thylako%C3%AFdes.jpg"/>
          <p:cNvPicPr/>
          <p:nvPr/>
        </p:nvPicPr>
        <p:blipFill>
          <a:blip r:embed="rId3" cstate="print"/>
          <a:srcRect/>
          <a:stretch>
            <a:fillRect/>
          </a:stretch>
        </p:blipFill>
        <p:spPr bwMode="auto">
          <a:xfrm>
            <a:off x="0" y="692696"/>
            <a:ext cx="9144000" cy="616530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l="38977" t="35800" r="21333" b="53440"/>
          <a:stretch>
            <a:fillRect/>
          </a:stretch>
        </p:blipFill>
        <p:spPr bwMode="auto">
          <a:xfrm>
            <a:off x="1979712" y="0"/>
            <a:ext cx="5040560" cy="768677"/>
          </a:xfrm>
          <a:prstGeom prst="rect">
            <a:avLst/>
          </a:prstGeom>
          <a:noFill/>
          <a:ln w="9525">
            <a:noFill/>
            <a:miter lim="800000"/>
            <a:headEnd/>
            <a:tailEnd/>
          </a:ln>
        </p:spPr>
      </p:pic>
      <p:sp>
        <p:nvSpPr>
          <p:cNvPr id="29699" name="Rectangle 3"/>
          <p:cNvSpPr>
            <a:spLocks noChangeArrowheads="1"/>
          </p:cNvSpPr>
          <p:nvPr/>
        </p:nvSpPr>
        <p:spPr bwMode="auto">
          <a:xfrm>
            <a:off x="0" y="692696"/>
            <a:ext cx="9144000" cy="3785652"/>
          </a:xfrm>
          <a:prstGeom prst="rect">
            <a:avLst/>
          </a:prstGeom>
          <a:solidFill>
            <a:schemeClr val="accent5">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lang="fr-FR" sz="2000" dirty="0" smtClean="0">
                <a:latin typeface="Comic Sans MS" pitchFamily="66" charset="0"/>
                <a:ea typeface="Arial Unicode MS" pitchFamily="34" charset="-128"/>
                <a:cs typeface="Calibri" pitchFamily="34" charset="0"/>
              </a:rPr>
              <a:t>Lors de la photosynthèse, les pigments présents dans les végétaux </a:t>
            </a:r>
            <a:r>
              <a:rPr lang="fr-FR" sz="2000" dirty="0" err="1" smtClean="0">
                <a:latin typeface="Comic Sans MS" pitchFamily="66" charset="0"/>
                <a:ea typeface="Arial Unicode MS" pitchFamily="34" charset="-128"/>
                <a:cs typeface="Calibri" pitchFamily="34" charset="0"/>
              </a:rPr>
              <a:t>ab-sorbent</a:t>
            </a:r>
            <a:r>
              <a:rPr lang="fr-FR" sz="2000" dirty="0" smtClean="0">
                <a:latin typeface="Comic Sans MS" pitchFamily="66" charset="0"/>
                <a:ea typeface="Arial Unicode MS" pitchFamily="34" charset="-128"/>
                <a:cs typeface="Calibri" pitchFamily="34" charset="0"/>
              </a:rPr>
              <a:t> l’énergie des photons, ce qui place ces pigments dans un état </a:t>
            </a:r>
            <a:r>
              <a:rPr lang="fr-FR" sz="2000" dirty="0" err="1" smtClean="0">
                <a:latin typeface="Comic Sans MS" pitchFamily="66" charset="0"/>
                <a:ea typeface="Arial Unicode MS" pitchFamily="34" charset="-128"/>
                <a:cs typeface="Calibri" pitchFamily="34" charset="0"/>
              </a:rPr>
              <a:t>exci-té</a:t>
            </a:r>
            <a:r>
              <a:rPr lang="fr-FR" sz="2000" dirty="0" smtClean="0">
                <a:latin typeface="Comic Sans MS" pitchFamily="66" charset="0"/>
                <a:ea typeface="Arial Unicode MS" pitchFamily="34" charset="-128"/>
                <a:cs typeface="Calibri" pitchFamily="34" charset="0"/>
              </a:rPr>
              <a:t>. De proche en proche, ces pigments libèrent ce trop-plein d’énergie aux pigments voisins, jusqu’à atteindre les centres réactionnels des </a:t>
            </a:r>
            <a:r>
              <a:rPr lang="fr-FR" sz="2000" dirty="0" err="1" smtClean="0">
                <a:latin typeface="Comic Sans MS" pitchFamily="66" charset="0"/>
                <a:ea typeface="Arial Unicode MS" pitchFamily="34" charset="-128"/>
                <a:cs typeface="Calibri" pitchFamily="34" charset="0"/>
              </a:rPr>
              <a:t>chloroplas-tes</a:t>
            </a:r>
            <a:r>
              <a:rPr lang="fr-FR" sz="2000" dirty="0" smtClean="0">
                <a:latin typeface="Comic Sans MS" pitchFamily="66" charset="0"/>
                <a:ea typeface="Arial Unicode MS" pitchFamily="34" charset="-128"/>
                <a:cs typeface="Calibri" pitchFamily="34" charset="0"/>
              </a:rPr>
              <a:t>. </a:t>
            </a:r>
            <a:endParaRPr lang="fr-FR" sz="2000" dirty="0" smtClean="0">
              <a:latin typeface="Arial" pitchFamily="34" charset="0"/>
              <a:cs typeface="Arial" pitchFamily="34" charset="0"/>
            </a:endParaRPr>
          </a:p>
          <a:p>
            <a:pPr lvl="0" indent="449263" algn="just" eaLnBrk="0" fontAlgn="base" hangingPunct="0">
              <a:spcBef>
                <a:spcPct val="0"/>
              </a:spcBef>
              <a:spcAft>
                <a:spcPct val="0"/>
              </a:spcAft>
            </a:pPr>
            <a:r>
              <a:rPr lang="fr-FR" sz="2000" dirty="0" smtClean="0">
                <a:latin typeface="Comic Sans MS" pitchFamily="66" charset="0"/>
                <a:ea typeface="Arial Unicode MS" pitchFamily="34" charset="-128"/>
                <a:cs typeface="Calibri" pitchFamily="34" charset="0"/>
              </a:rPr>
              <a:t>L’énergie d’excitation est alors irréversiblement convertie en énergie électrochimique : une « paire spéciale » de chlorophylles libère un électron et un « accepteur primaire » le reçoit. </a:t>
            </a:r>
            <a:r>
              <a:rPr lang="fr-FR" sz="2000" dirty="0" smtClean="0">
                <a:solidFill>
                  <a:srgbClr val="000000"/>
                </a:solidFill>
                <a:latin typeface="Comic Sans MS" pitchFamily="66" charset="0"/>
                <a:ea typeface="Arial Unicode MS" pitchFamily="34" charset="-128"/>
                <a:cs typeface="Times New Roman" pitchFamily="18" charset="0"/>
              </a:rPr>
              <a:t>Très rapidement, l’accepteur </a:t>
            </a:r>
            <a:r>
              <a:rPr lang="fr-FR" sz="2000" dirty="0" err="1" smtClean="0">
                <a:solidFill>
                  <a:srgbClr val="000000"/>
                </a:solidFill>
                <a:latin typeface="Comic Sans MS" pitchFamily="66" charset="0"/>
                <a:ea typeface="Arial Unicode MS" pitchFamily="34" charset="-128"/>
                <a:cs typeface="Times New Roman" pitchFamily="18" charset="0"/>
              </a:rPr>
              <a:t>pri-maire</a:t>
            </a:r>
            <a:r>
              <a:rPr lang="fr-FR" sz="2000" dirty="0" smtClean="0">
                <a:solidFill>
                  <a:srgbClr val="000000"/>
                </a:solidFill>
                <a:latin typeface="Comic Sans MS" pitchFamily="66" charset="0"/>
                <a:ea typeface="Arial Unicode MS" pitchFamily="34" charset="-128"/>
                <a:cs typeface="Times New Roman" pitchFamily="18" charset="0"/>
              </a:rPr>
              <a:t> réduit va céder l’électron à un </a:t>
            </a:r>
            <a:r>
              <a:rPr lang="fr-FR" sz="2000" b="1" dirty="0" smtClean="0">
                <a:solidFill>
                  <a:srgbClr val="222222"/>
                </a:solidFill>
                <a:latin typeface="Comic Sans MS" pitchFamily="66" charset="0"/>
                <a:ea typeface="Arial Unicode MS" pitchFamily="34" charset="-128"/>
                <a:cs typeface="Times New Roman" pitchFamily="18" charset="0"/>
              </a:rPr>
              <a:t>autre accepteur </a:t>
            </a:r>
            <a:r>
              <a:rPr lang="fr-FR" sz="2000" dirty="0" smtClean="0">
                <a:solidFill>
                  <a:srgbClr val="000000"/>
                </a:solidFill>
                <a:latin typeface="Comic Sans MS" pitchFamily="66" charset="0"/>
                <a:ea typeface="Arial Unicode MS" pitchFamily="34" charset="-128"/>
                <a:cs typeface="Times New Roman" pitchFamily="18" charset="0"/>
              </a:rPr>
              <a:t>et ainsi de suite au cours d’une série de </a:t>
            </a:r>
            <a:r>
              <a:rPr lang="fr-FR" sz="2000" b="1" dirty="0" smtClean="0">
                <a:solidFill>
                  <a:srgbClr val="222222"/>
                </a:solidFill>
                <a:latin typeface="Comic Sans MS" pitchFamily="66" charset="0"/>
                <a:ea typeface="Arial Unicode MS" pitchFamily="34" charset="-128"/>
                <a:cs typeface="Times New Roman" pitchFamily="18" charset="0"/>
              </a:rPr>
              <a:t>réactions chimiques</a:t>
            </a:r>
            <a:r>
              <a:rPr lang="fr-FR" sz="2000" dirty="0" smtClean="0">
                <a:solidFill>
                  <a:srgbClr val="000000"/>
                </a:solidFill>
                <a:latin typeface="Comic Sans MS" pitchFamily="66" charset="0"/>
                <a:ea typeface="Arial Unicode MS" pitchFamily="34" charset="-128"/>
                <a:cs typeface="Times New Roman" pitchFamily="18" charset="0"/>
              </a:rPr>
              <a:t> en cascade qui vont permettre la production d’énergie chimique (transformation de </a:t>
            </a:r>
            <a:r>
              <a:rPr lang="fr-FR" sz="2000" b="1" dirty="0" smtClean="0">
                <a:solidFill>
                  <a:srgbClr val="FF0000"/>
                </a:solidFill>
                <a:latin typeface="Comic Sans MS" pitchFamily="66" charset="0"/>
                <a:ea typeface="Arial Unicode MS" pitchFamily="34" charset="-128"/>
                <a:cs typeface="Times New Roman" pitchFamily="18" charset="0"/>
              </a:rPr>
              <a:t>H</a:t>
            </a:r>
            <a:r>
              <a:rPr lang="fr-FR" sz="2000" b="1" baseline="-30000" dirty="0" smtClean="0">
                <a:solidFill>
                  <a:srgbClr val="FF0000"/>
                </a:solidFill>
                <a:latin typeface="Comic Sans MS" pitchFamily="66" charset="0"/>
                <a:ea typeface="Arial Unicode MS" pitchFamily="34" charset="-128"/>
                <a:cs typeface="Times New Roman" pitchFamily="18" charset="0"/>
              </a:rPr>
              <a:t>2</a:t>
            </a:r>
            <a:r>
              <a:rPr lang="fr-FR" sz="2000" b="1" dirty="0" smtClean="0">
                <a:solidFill>
                  <a:srgbClr val="FF0000"/>
                </a:solidFill>
                <a:latin typeface="Comic Sans MS" pitchFamily="66" charset="0"/>
                <a:ea typeface="Arial Unicode MS" pitchFamily="34" charset="-128"/>
                <a:cs typeface="Times New Roman" pitchFamily="18" charset="0"/>
              </a:rPr>
              <a:t>O</a:t>
            </a:r>
            <a:r>
              <a:rPr lang="fr-FR" sz="2000" dirty="0" smtClean="0">
                <a:solidFill>
                  <a:srgbClr val="000000"/>
                </a:solidFill>
                <a:latin typeface="Comic Sans MS" pitchFamily="66" charset="0"/>
                <a:ea typeface="Arial Unicode MS" pitchFamily="34" charset="-128"/>
                <a:cs typeface="Times New Roman" pitchFamily="18" charset="0"/>
              </a:rPr>
              <a:t> en </a:t>
            </a:r>
            <a:r>
              <a:rPr lang="fr-FR" sz="2000" b="1" dirty="0" smtClean="0">
                <a:solidFill>
                  <a:srgbClr val="FF0000"/>
                </a:solidFill>
                <a:latin typeface="Comic Sans MS" pitchFamily="66" charset="0"/>
                <a:ea typeface="Arial Unicode MS" pitchFamily="34" charset="-128"/>
                <a:cs typeface="Times New Roman" pitchFamily="18" charset="0"/>
              </a:rPr>
              <a:t>O</a:t>
            </a:r>
            <a:r>
              <a:rPr lang="fr-FR" sz="2000" b="1" baseline="-30000" dirty="0" smtClean="0">
                <a:solidFill>
                  <a:srgbClr val="FF0000"/>
                </a:solidFill>
                <a:latin typeface="Comic Sans MS" pitchFamily="66" charset="0"/>
                <a:ea typeface="Arial Unicode MS" pitchFamily="34" charset="-128"/>
                <a:cs typeface="Times New Roman" pitchFamily="18" charset="0"/>
              </a:rPr>
              <a:t>2</a:t>
            </a:r>
            <a:r>
              <a:rPr lang="fr-FR" sz="2000" dirty="0" smtClean="0">
                <a:solidFill>
                  <a:srgbClr val="FF0000"/>
                </a:solidFill>
                <a:latin typeface="Comic Sans MS" pitchFamily="66" charset="0"/>
                <a:ea typeface="Arial Unicode MS" pitchFamily="34" charset="-128"/>
                <a:cs typeface="Times New Roman" pitchFamily="18" charset="0"/>
              </a:rPr>
              <a:t> </a:t>
            </a:r>
            <a:r>
              <a:rPr lang="fr-FR" sz="2000" dirty="0" smtClean="0">
                <a:solidFill>
                  <a:srgbClr val="000000"/>
                </a:solidFill>
                <a:latin typeface="Comic Sans MS" pitchFamily="66" charset="0"/>
                <a:ea typeface="Arial Unicode MS" pitchFamily="34" charset="-128"/>
                <a:cs typeface="Times New Roman" pitchFamily="18" charset="0"/>
              </a:rPr>
              <a:t>et de </a:t>
            </a:r>
            <a:r>
              <a:rPr lang="fr-FR" sz="2000" b="1" dirty="0" smtClean="0">
                <a:solidFill>
                  <a:srgbClr val="006600"/>
                </a:solidFill>
                <a:latin typeface="Comic Sans MS" pitchFamily="66" charset="0"/>
                <a:ea typeface="Arial Unicode MS" pitchFamily="34" charset="-128"/>
                <a:cs typeface="Times New Roman" pitchFamily="18" charset="0"/>
              </a:rPr>
              <a:t>CO</a:t>
            </a:r>
            <a:r>
              <a:rPr lang="fr-FR" sz="2000" b="1" baseline="-30000" dirty="0" smtClean="0">
                <a:solidFill>
                  <a:srgbClr val="006600"/>
                </a:solidFill>
                <a:latin typeface="Comic Sans MS" pitchFamily="66" charset="0"/>
                <a:ea typeface="Arial Unicode MS" pitchFamily="34" charset="-128"/>
                <a:cs typeface="Times New Roman" pitchFamily="18" charset="0"/>
              </a:rPr>
              <a:t>2</a:t>
            </a:r>
            <a:r>
              <a:rPr lang="fr-FR" sz="2000" dirty="0" smtClean="0">
                <a:solidFill>
                  <a:srgbClr val="006600"/>
                </a:solidFill>
                <a:latin typeface="Comic Sans MS" pitchFamily="66" charset="0"/>
                <a:ea typeface="Arial Unicode MS" pitchFamily="34" charset="-128"/>
                <a:cs typeface="Times New Roman" pitchFamily="18" charset="0"/>
              </a:rPr>
              <a:t> </a:t>
            </a:r>
            <a:r>
              <a:rPr lang="fr-FR" sz="2000" dirty="0" smtClean="0">
                <a:solidFill>
                  <a:srgbClr val="000000"/>
                </a:solidFill>
                <a:latin typeface="Comic Sans MS" pitchFamily="66" charset="0"/>
                <a:ea typeface="Arial Unicode MS" pitchFamily="34" charset="-128"/>
                <a:cs typeface="Times New Roman" pitchFamily="18" charset="0"/>
              </a:rPr>
              <a:t>en sucres comme le glucose </a:t>
            </a:r>
            <a:r>
              <a:rPr lang="fr-FR" sz="2000" b="1" dirty="0" smtClean="0">
                <a:solidFill>
                  <a:srgbClr val="006600"/>
                </a:solidFill>
                <a:latin typeface="Comic Sans MS" pitchFamily="66" charset="0"/>
                <a:ea typeface="Arial Unicode MS" pitchFamily="34" charset="-128"/>
                <a:cs typeface="Times New Roman" pitchFamily="18" charset="0"/>
              </a:rPr>
              <a:t>C</a:t>
            </a:r>
            <a:r>
              <a:rPr lang="fr-FR" sz="2000" b="1" baseline="-30000" dirty="0" smtClean="0">
                <a:solidFill>
                  <a:srgbClr val="006600"/>
                </a:solidFill>
                <a:latin typeface="Comic Sans MS" pitchFamily="66" charset="0"/>
                <a:ea typeface="Arial Unicode MS" pitchFamily="34" charset="-128"/>
                <a:cs typeface="Times New Roman" pitchFamily="18" charset="0"/>
              </a:rPr>
              <a:t>6</a:t>
            </a:r>
            <a:r>
              <a:rPr lang="fr-FR" sz="2000" b="1" dirty="0" smtClean="0">
                <a:solidFill>
                  <a:srgbClr val="006600"/>
                </a:solidFill>
                <a:latin typeface="Comic Sans MS" pitchFamily="66" charset="0"/>
                <a:ea typeface="Arial Unicode MS" pitchFamily="34" charset="-128"/>
                <a:cs typeface="Times New Roman" pitchFamily="18" charset="0"/>
              </a:rPr>
              <a:t>H</a:t>
            </a:r>
            <a:r>
              <a:rPr lang="fr-FR" sz="2000" b="1" baseline="-30000" dirty="0" smtClean="0">
                <a:solidFill>
                  <a:srgbClr val="006600"/>
                </a:solidFill>
                <a:latin typeface="Comic Sans MS" pitchFamily="66" charset="0"/>
                <a:ea typeface="Arial Unicode MS" pitchFamily="34" charset="-128"/>
                <a:cs typeface="Times New Roman" pitchFamily="18" charset="0"/>
              </a:rPr>
              <a:t>12</a:t>
            </a:r>
            <a:r>
              <a:rPr lang="fr-FR" sz="2000" b="1" dirty="0" smtClean="0">
                <a:solidFill>
                  <a:srgbClr val="006600"/>
                </a:solidFill>
                <a:latin typeface="Comic Sans MS" pitchFamily="66" charset="0"/>
                <a:ea typeface="Arial Unicode MS" pitchFamily="34" charset="-128"/>
                <a:cs typeface="Times New Roman" pitchFamily="18" charset="0"/>
              </a:rPr>
              <a:t>O</a:t>
            </a:r>
            <a:r>
              <a:rPr lang="fr-FR" sz="2000" b="1" baseline="-30000" dirty="0" smtClean="0">
                <a:solidFill>
                  <a:srgbClr val="006600"/>
                </a:solidFill>
                <a:latin typeface="Comic Sans MS" pitchFamily="66" charset="0"/>
                <a:ea typeface="Arial Unicode MS" pitchFamily="34" charset="-128"/>
                <a:cs typeface="Times New Roman" pitchFamily="18" charset="0"/>
              </a:rPr>
              <a:t>6</a:t>
            </a:r>
            <a:r>
              <a:rPr lang="fr-FR" sz="2000" dirty="0" smtClean="0">
                <a:solidFill>
                  <a:srgbClr val="000000"/>
                </a:solidFill>
                <a:latin typeface="Comic Sans MS" pitchFamily="66" charset="0"/>
                <a:ea typeface="Arial Unicode MS" pitchFamily="34" charset="-128"/>
                <a:cs typeface="Times New Roman" pitchFamily="18" charset="0"/>
              </a:rPr>
              <a:t>) à partir d’énergie lumineuse.</a:t>
            </a:r>
            <a:endParaRPr lang="fr-FR" sz="2000" dirty="0" smtClean="0">
              <a:latin typeface="Arial" pitchFamily="34" charset="0"/>
              <a:cs typeface="Arial" pitchFamily="34" charset="0"/>
            </a:endParaRPr>
          </a:p>
        </p:txBody>
      </p:sp>
      <p:sp>
        <p:nvSpPr>
          <p:cNvPr id="307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21" name="Rectangle 1"/>
          <p:cNvSpPr>
            <a:spLocks noChangeArrowheads="1"/>
          </p:cNvSpPr>
          <p:nvPr/>
        </p:nvSpPr>
        <p:spPr bwMode="auto">
          <a:xfrm>
            <a:off x="1043608" y="5301208"/>
            <a:ext cx="7560840" cy="12961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2 H</a:t>
            </a:r>
            <a:r>
              <a:rPr kumimoji="0" lang="fr-FR" sz="2400" b="1" i="0" u="none" strike="noStrike" cap="none" normalizeH="0" baseline="-30000" dirty="0" smtClean="0">
                <a:ln>
                  <a:noFill/>
                </a:ln>
                <a:solidFill>
                  <a:srgbClr val="FF0000"/>
                </a:solidFill>
                <a:effectLst/>
                <a:latin typeface="Arial" pitchFamily="34" charset="0"/>
                <a:ea typeface="Arial Unicode MS" pitchFamily="34" charset="-128"/>
                <a:cs typeface="Arial" pitchFamily="34" charset="0"/>
              </a:rPr>
              <a:t>2</a:t>
            </a:r>
            <a:r>
              <a:rPr kumimoji="0" lang="fr-FR" sz="24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O</a:t>
            </a:r>
            <a:r>
              <a:rPr kumimoji="0" lang="fr-FR" sz="2400" b="1" i="0" u="none" strike="noStrike" cap="none" normalizeH="0" baseline="-30000" dirty="0" smtClean="0">
                <a:ln>
                  <a:noFill/>
                </a:ln>
                <a:solidFill>
                  <a:srgbClr val="FF0000"/>
                </a:solidFill>
                <a:effectLst/>
                <a:latin typeface="Arial" pitchFamily="34" charset="0"/>
                <a:ea typeface="Arial Unicode MS" pitchFamily="34" charset="-128"/>
                <a:cs typeface="Arial" pitchFamily="34" charset="0"/>
              </a:rPr>
              <a:t> (l)</a:t>
            </a:r>
            <a:r>
              <a:rPr kumimoji="0" lang="fr-FR" sz="24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 O</a:t>
            </a:r>
            <a:r>
              <a:rPr kumimoji="0" lang="fr-FR" sz="2400" b="1" i="0" u="none" strike="noStrike" cap="none" normalizeH="0" baseline="-30000" dirty="0" smtClean="0">
                <a:ln>
                  <a:noFill/>
                </a:ln>
                <a:solidFill>
                  <a:srgbClr val="FF0000"/>
                </a:solidFill>
                <a:effectLst/>
                <a:latin typeface="Arial" pitchFamily="34" charset="0"/>
                <a:ea typeface="Arial Unicode MS" pitchFamily="34" charset="-128"/>
                <a:cs typeface="Arial" pitchFamily="34" charset="0"/>
              </a:rPr>
              <a:t>2 (g)</a:t>
            </a:r>
            <a:r>
              <a:rPr kumimoji="0" lang="fr-FR" sz="24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+ 4 H</a:t>
            </a:r>
            <a:r>
              <a:rPr kumimoji="0" lang="fr-FR" sz="2400" b="1" i="0" u="none" strike="noStrike" cap="none" normalizeH="0" baseline="30000" dirty="0" smtClean="0">
                <a:ln>
                  <a:noFill/>
                </a:ln>
                <a:solidFill>
                  <a:srgbClr val="FF0000"/>
                </a:solidFill>
                <a:effectLst/>
                <a:latin typeface="Arial" pitchFamily="34" charset="0"/>
                <a:ea typeface="Arial Unicode MS" pitchFamily="34" charset="-128"/>
                <a:cs typeface="Arial" pitchFamily="34" charset="0"/>
              </a:rPr>
              <a:t>+</a:t>
            </a:r>
            <a:r>
              <a:rPr kumimoji="0" lang="fr-FR" sz="24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+ 4 e</a:t>
            </a:r>
            <a:r>
              <a:rPr kumimoji="0" lang="fr-FR" sz="2400" b="1" i="0" u="none" strike="noStrike" cap="none" normalizeH="0" baseline="30000" dirty="0" smtClean="0">
                <a:ln>
                  <a:noFill/>
                </a:ln>
                <a:solidFill>
                  <a:srgbClr val="FF0000"/>
                </a:solidFill>
                <a:effectLst/>
                <a:latin typeface="Arial" pitchFamily="34" charset="0"/>
                <a:ea typeface="Arial Unicode MS" pitchFamily="34" charset="-128"/>
                <a:cs typeface="Arial" pitchFamily="34" charset="0"/>
              </a:rPr>
              <a:t>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a:t>
            </a:r>
            <a:endParaRPr kumimoji="0" lang="fr-FR" sz="14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6 CO</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2 (g)</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 + 24 H</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 +</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 + 24 e</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 –</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 = C</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6</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H</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12</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O</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6</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 </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a:t>
            </a:r>
            <a:r>
              <a:rPr kumimoji="0" lang="fr-FR" sz="2400" b="1" i="0" u="none" strike="noStrike" cap="none" normalizeH="0" baseline="-30000" dirty="0" err="1" smtClean="0">
                <a:ln>
                  <a:noFill/>
                </a:ln>
                <a:solidFill>
                  <a:srgbClr val="006600"/>
                </a:solidFill>
                <a:effectLst/>
                <a:latin typeface="Arial" pitchFamily="34" charset="0"/>
                <a:ea typeface="Arial Unicode MS" pitchFamily="34" charset="-128"/>
                <a:cs typeface="Arial" pitchFamily="34" charset="0"/>
              </a:rPr>
              <a:t>aq</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 + 6 H</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2</a:t>
            </a:r>
            <a:r>
              <a:rPr kumimoji="0" lang="fr-FR" sz="2400" b="1" i="0" u="none" strike="noStrike" cap="none" normalizeH="0" baseline="0" dirty="0" smtClean="0">
                <a:ln>
                  <a:noFill/>
                </a:ln>
                <a:solidFill>
                  <a:srgbClr val="006600"/>
                </a:solidFill>
                <a:effectLst/>
                <a:latin typeface="Arial" pitchFamily="34" charset="0"/>
                <a:ea typeface="Arial Unicode MS" pitchFamily="34" charset="-128"/>
                <a:cs typeface="Arial" pitchFamily="34" charset="0"/>
              </a:rPr>
              <a:t>O</a:t>
            </a:r>
            <a:r>
              <a:rPr kumimoji="0" lang="fr-FR" sz="2400" b="1" i="0" u="none" strike="noStrike" cap="none" normalizeH="0" baseline="-30000" dirty="0" smtClean="0">
                <a:ln>
                  <a:noFill/>
                </a:ln>
                <a:solidFill>
                  <a:srgbClr val="006600"/>
                </a:solidFill>
                <a:effectLst/>
                <a:latin typeface="Arial" pitchFamily="34" charset="0"/>
                <a:ea typeface="Arial Unicode MS" pitchFamily="34" charset="-128"/>
                <a:cs typeface="Arial" pitchFamily="34" charset="0"/>
              </a:rPr>
              <a:t> (g)</a:t>
            </a:r>
            <a:endParaRPr kumimoji="0" lang="fr-FR" sz="2400" b="1" i="0" u="none" strike="noStrike" cap="none" normalizeH="0" baseline="0" dirty="0" smtClean="0">
              <a:ln>
                <a:noFill/>
              </a:ln>
              <a:solidFill>
                <a:srgbClr val="0066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0" y="4525089"/>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Quel type de réactions chimiques observe-t-on lors de la photosynthèse ?</a:t>
            </a:r>
            <a:endParaRPr kumimoji="0" lang="fr-FR" sz="1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8" name="Rectangle 7"/>
          <p:cNvSpPr/>
          <p:nvPr/>
        </p:nvSpPr>
        <p:spPr>
          <a:xfrm>
            <a:off x="2483768" y="4869160"/>
            <a:ext cx="3719288" cy="400110"/>
          </a:xfrm>
          <a:prstGeom prst="rect">
            <a:avLst/>
          </a:prstGeom>
        </p:spPr>
        <p:txBody>
          <a:bodyPr wrap="none">
            <a:spAutoFit/>
          </a:bodyPr>
          <a:lstStyle/>
          <a:p>
            <a:pPr lvl="0"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Réactions d’</a:t>
            </a:r>
            <a:r>
              <a:rPr lang="fr-FR" sz="2000" b="1" u="sng" dirty="0" err="1" smtClean="0">
                <a:solidFill>
                  <a:srgbClr val="00B0F0"/>
                </a:solidFill>
                <a:latin typeface="Arial" pitchFamily="34" charset="0"/>
                <a:ea typeface="Arial Unicode MS" pitchFamily="34" charset="-128"/>
                <a:cs typeface="Arial" pitchFamily="34" charset="0"/>
              </a:rPr>
              <a:t>oxydo-réduction</a:t>
            </a:r>
            <a:endParaRPr lang="fr-FR" sz="2000" b="1" u="sng" dirty="0" smtClean="0">
              <a:solidFill>
                <a:srgbClr val="00B0F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1+#ppt_w/2"/>
                                          </p:val>
                                        </p:tav>
                                        <p:tav tm="100000">
                                          <p:val>
                                            <p:strVal val="#ppt_x"/>
                                          </p:val>
                                        </p:tav>
                                      </p:tavLst>
                                    </p:anim>
                                    <p:anim calcmode="lin" valueType="num">
                                      <p:cBhvr additive="base">
                                        <p:cTn id="8" dur="500" fill="hold"/>
                                        <p:tgtEl>
                                          <p:spTgt spid="307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0721">
                                            <p:txEl>
                                              <p:pRg st="0" end="0"/>
                                            </p:txEl>
                                          </p:spTgt>
                                        </p:tgtEl>
                                        <p:attrNameLst>
                                          <p:attrName>style.visibility</p:attrName>
                                        </p:attrNameLst>
                                      </p:cBhvr>
                                      <p:to>
                                        <p:strVal val="visible"/>
                                      </p:to>
                                    </p:set>
                                    <p:animEffect transition="in" filter="wipe(left)">
                                      <p:cBhvr>
                                        <p:cTn id="18" dur="500"/>
                                        <p:tgtEl>
                                          <p:spTgt spid="307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721">
                                            <p:txEl>
                                              <p:pRg st="1" end="1"/>
                                            </p:txEl>
                                          </p:spTgt>
                                        </p:tgtEl>
                                        <p:attrNameLst>
                                          <p:attrName>style.visibility</p:attrName>
                                        </p:attrNameLst>
                                      </p:cBhvr>
                                      <p:to>
                                        <p:strVal val="visible"/>
                                      </p:to>
                                    </p:set>
                                    <p:animEffect transition="in" filter="wipe(left)">
                                      <p:cBhvr>
                                        <p:cTn id="23" dur="500"/>
                                        <p:tgtEl>
                                          <p:spTgt spid="3072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0721">
                                            <p:txEl>
                                              <p:pRg st="2" end="2"/>
                                            </p:txEl>
                                          </p:spTgt>
                                        </p:tgtEl>
                                        <p:attrNameLst>
                                          <p:attrName>style.visibility</p:attrName>
                                        </p:attrNameLst>
                                      </p:cBhvr>
                                      <p:to>
                                        <p:strVal val="visible"/>
                                      </p:to>
                                    </p:set>
                                    <p:animEffect transition="in" filter="wipe(left)">
                                      <p:cBhvr>
                                        <p:cTn id="28" dur="500"/>
                                        <p:tgtEl>
                                          <p:spTgt spid="307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e 45"/>
          <p:cNvGrpSpPr/>
          <p:nvPr/>
        </p:nvGrpSpPr>
        <p:grpSpPr>
          <a:xfrm>
            <a:off x="1835696" y="3805731"/>
            <a:ext cx="5616624" cy="1728192"/>
            <a:chOff x="1835696" y="3805731"/>
            <a:chExt cx="5616624" cy="1728192"/>
          </a:xfrm>
        </p:grpSpPr>
        <p:pic>
          <p:nvPicPr>
            <p:cNvPr id="13" name="Image 12"/>
            <p:cNvPicPr/>
            <p:nvPr/>
          </p:nvPicPr>
          <p:blipFill>
            <a:blip r:embed="rId2" cstate="print">
              <a:clrChange>
                <a:clrFrom>
                  <a:srgbClr val="FFFFFF"/>
                </a:clrFrom>
                <a:clrTo>
                  <a:srgbClr val="FFFFFF">
                    <a:alpha val="0"/>
                  </a:srgbClr>
                </a:clrTo>
              </a:clrChange>
            </a:blip>
            <a:srcRect l="28859" t="24963" r="6060" b="44018"/>
            <a:stretch>
              <a:fillRect/>
            </a:stretch>
          </p:blipFill>
          <p:spPr bwMode="auto">
            <a:xfrm>
              <a:off x="1835696" y="3805731"/>
              <a:ext cx="5616624" cy="1728192"/>
            </a:xfrm>
            <a:prstGeom prst="rect">
              <a:avLst/>
            </a:prstGeom>
            <a:noFill/>
            <a:ln w="12700">
              <a:noFill/>
              <a:miter lim="800000"/>
              <a:headEnd/>
              <a:tailEnd/>
            </a:ln>
          </p:spPr>
        </p:pic>
        <p:sp>
          <p:nvSpPr>
            <p:cNvPr id="23" name="Cylindre 22"/>
            <p:cNvSpPr/>
            <p:nvPr/>
          </p:nvSpPr>
          <p:spPr>
            <a:xfrm rot="5400000">
              <a:off x="5040052" y="3230946"/>
              <a:ext cx="432048" cy="2664296"/>
            </a:xfrm>
            <a:prstGeom prst="can">
              <a:avLst>
                <a:gd name="adj" fmla="val 30358"/>
              </a:avLst>
            </a:prstGeom>
            <a:solidFill>
              <a:schemeClr val="accent4">
                <a:lumMod val="60000"/>
                <a:lumOff val="4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5" name="Groupe 44"/>
            <p:cNvGrpSpPr/>
            <p:nvPr/>
          </p:nvGrpSpPr>
          <p:grpSpPr>
            <a:xfrm>
              <a:off x="3923928" y="4597819"/>
              <a:ext cx="2592288" cy="0"/>
              <a:chOff x="3923928" y="4725144"/>
              <a:chExt cx="2592288" cy="0"/>
            </a:xfrm>
          </p:grpSpPr>
          <p:cxnSp>
            <p:nvCxnSpPr>
              <p:cNvPr id="25" name="Connecteur droit avec flèche 24"/>
              <p:cNvCxnSpPr/>
              <p:nvPr/>
            </p:nvCxnSpPr>
            <p:spPr>
              <a:xfrm>
                <a:off x="3923928" y="4725144"/>
                <a:ext cx="1008112"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860032" y="4725144"/>
                <a:ext cx="1656184"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 name="Rectangle 1"/>
          <p:cNvSpPr>
            <a:spLocks noChangeArrowheads="1"/>
          </p:cNvSpPr>
          <p:nvPr/>
        </p:nvSpPr>
        <p:spPr bwMode="auto">
          <a:xfrm>
            <a:off x="2688217" y="381514"/>
            <a:ext cx="6796087" cy="595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fr-FR" sz="2200" b="1" dirty="0" smtClean="0">
                <a:solidFill>
                  <a:srgbClr val="FF0000"/>
                </a:solidFill>
                <a:latin typeface="Arial" pitchFamily="34" charset="0"/>
                <a:ea typeface="Arial Unicode MS" pitchFamily="34" charset="-128"/>
                <a:cs typeface="Arial" pitchFamily="34" charset="0"/>
              </a:rPr>
              <a:t>2 H</a:t>
            </a:r>
            <a:r>
              <a:rPr lang="fr-FR" sz="2200" b="1" baseline="-30000" dirty="0" smtClean="0">
                <a:solidFill>
                  <a:srgbClr val="FF0000"/>
                </a:solidFill>
                <a:latin typeface="Arial" pitchFamily="34" charset="0"/>
                <a:ea typeface="Arial Unicode MS" pitchFamily="34" charset="-128"/>
                <a:cs typeface="Arial" pitchFamily="34" charset="0"/>
              </a:rPr>
              <a:t>2</a:t>
            </a:r>
            <a:r>
              <a:rPr lang="fr-FR" sz="2200" b="1" dirty="0" smtClean="0">
                <a:solidFill>
                  <a:srgbClr val="FF0000"/>
                </a:solidFill>
                <a:latin typeface="Arial" pitchFamily="34" charset="0"/>
                <a:ea typeface="Arial Unicode MS" pitchFamily="34" charset="-128"/>
                <a:cs typeface="Arial" pitchFamily="34" charset="0"/>
              </a:rPr>
              <a:t>O</a:t>
            </a:r>
            <a:r>
              <a:rPr lang="fr-FR" sz="2200" b="1" baseline="-30000" dirty="0" smtClean="0">
                <a:solidFill>
                  <a:srgbClr val="FF0000"/>
                </a:solidFill>
                <a:latin typeface="Arial" pitchFamily="34" charset="0"/>
                <a:ea typeface="Arial Unicode MS" pitchFamily="34" charset="-128"/>
                <a:cs typeface="Arial" pitchFamily="34" charset="0"/>
              </a:rPr>
              <a:t> (l)</a:t>
            </a:r>
            <a:r>
              <a:rPr lang="fr-FR" sz="2200" b="1" dirty="0" smtClean="0">
                <a:solidFill>
                  <a:srgbClr val="FF0000"/>
                </a:solidFill>
                <a:latin typeface="Arial" pitchFamily="34" charset="0"/>
                <a:ea typeface="Arial Unicode MS" pitchFamily="34" charset="-128"/>
                <a:cs typeface="Arial" pitchFamily="34" charset="0"/>
              </a:rPr>
              <a:t> = O</a:t>
            </a:r>
            <a:r>
              <a:rPr lang="fr-FR" sz="2200" b="1" baseline="-30000" dirty="0" smtClean="0">
                <a:solidFill>
                  <a:srgbClr val="FF0000"/>
                </a:solidFill>
                <a:latin typeface="Arial" pitchFamily="34" charset="0"/>
                <a:ea typeface="Arial Unicode MS" pitchFamily="34" charset="-128"/>
                <a:cs typeface="Arial" pitchFamily="34" charset="0"/>
              </a:rPr>
              <a:t>2 (g)</a:t>
            </a:r>
            <a:r>
              <a:rPr lang="fr-FR" sz="2200" b="1" dirty="0" smtClean="0">
                <a:solidFill>
                  <a:srgbClr val="FF0000"/>
                </a:solidFill>
                <a:latin typeface="Arial" pitchFamily="34" charset="0"/>
                <a:ea typeface="Arial Unicode MS" pitchFamily="34" charset="-128"/>
                <a:cs typeface="Arial" pitchFamily="34" charset="0"/>
              </a:rPr>
              <a:t> + 4 H</a:t>
            </a:r>
            <a:r>
              <a:rPr lang="fr-FR" sz="2200" b="1" baseline="30000" dirty="0" smtClean="0">
                <a:solidFill>
                  <a:srgbClr val="FF0000"/>
                </a:solidFill>
                <a:latin typeface="Arial" pitchFamily="34" charset="0"/>
                <a:ea typeface="Arial Unicode MS" pitchFamily="34" charset="-128"/>
                <a:cs typeface="Arial" pitchFamily="34" charset="0"/>
              </a:rPr>
              <a:t>+</a:t>
            </a:r>
            <a:r>
              <a:rPr lang="fr-FR" sz="2200" b="1" dirty="0" smtClean="0">
                <a:solidFill>
                  <a:srgbClr val="FF0000"/>
                </a:solidFill>
                <a:latin typeface="Arial" pitchFamily="34" charset="0"/>
                <a:ea typeface="Arial Unicode MS" pitchFamily="34" charset="-128"/>
                <a:cs typeface="Arial" pitchFamily="34" charset="0"/>
              </a:rPr>
              <a:t> + 4 e</a:t>
            </a:r>
            <a:r>
              <a:rPr lang="fr-FR" sz="2200" b="1" baseline="30000" dirty="0" smtClean="0">
                <a:solidFill>
                  <a:srgbClr val="FF0000"/>
                </a:solidFill>
                <a:latin typeface="Arial" pitchFamily="34" charset="0"/>
                <a:ea typeface="Arial Unicode MS" pitchFamily="34" charset="-128"/>
                <a:cs typeface="Arial" pitchFamily="34" charset="0"/>
              </a:rPr>
              <a:t> – </a:t>
            </a:r>
            <a:r>
              <a:rPr lang="fr-FR" sz="2200" b="1" dirty="0" smtClean="0">
                <a:solidFill>
                  <a:srgbClr val="002060"/>
                </a:solidFill>
                <a:latin typeface="Arial" pitchFamily="34" charset="0"/>
                <a:ea typeface="Arial Unicode MS" pitchFamily="34" charset="-128"/>
                <a:cs typeface="Arial" pitchFamily="34" charset="0"/>
              </a:rPr>
              <a:t> </a:t>
            </a:r>
            <a:endParaRPr lang="fr-FR" sz="2200" b="1" dirty="0" smtClean="0">
              <a:solidFill>
                <a:srgbClr val="002060"/>
              </a:solidFill>
              <a:latin typeface="Arial" pitchFamily="34" charset="0"/>
              <a:cs typeface="Arial" pitchFamily="34" charset="0"/>
            </a:endParaRPr>
          </a:p>
          <a:p>
            <a:pPr lvl="0" eaLnBrk="0" fontAlgn="base" hangingPunct="0">
              <a:spcBef>
                <a:spcPct val="0"/>
              </a:spcBef>
              <a:spcAft>
                <a:spcPct val="0"/>
              </a:spcAft>
            </a:pPr>
            <a:r>
              <a:rPr lang="fr-FR" sz="2200" b="1" dirty="0" smtClean="0">
                <a:solidFill>
                  <a:srgbClr val="006600"/>
                </a:solidFill>
                <a:latin typeface="Arial" pitchFamily="34" charset="0"/>
                <a:ea typeface="Arial Unicode MS" pitchFamily="34" charset="-128"/>
                <a:cs typeface="Arial" pitchFamily="34" charset="0"/>
              </a:rPr>
              <a:t>6 CO</a:t>
            </a:r>
            <a:r>
              <a:rPr lang="fr-FR" sz="2200" b="1" baseline="-30000" dirty="0" smtClean="0">
                <a:solidFill>
                  <a:srgbClr val="006600"/>
                </a:solidFill>
                <a:latin typeface="Arial" pitchFamily="34" charset="0"/>
                <a:ea typeface="Arial Unicode MS" pitchFamily="34" charset="-128"/>
                <a:cs typeface="Arial" pitchFamily="34" charset="0"/>
              </a:rPr>
              <a:t>2 (g)</a:t>
            </a:r>
            <a:r>
              <a:rPr lang="fr-FR" sz="2200" b="1" dirty="0" smtClean="0">
                <a:solidFill>
                  <a:srgbClr val="006600"/>
                </a:solidFill>
                <a:latin typeface="Arial" pitchFamily="34" charset="0"/>
                <a:ea typeface="Arial Unicode MS" pitchFamily="34" charset="-128"/>
                <a:cs typeface="Arial" pitchFamily="34" charset="0"/>
              </a:rPr>
              <a:t> + 24 H</a:t>
            </a:r>
            <a:r>
              <a:rPr lang="fr-FR" sz="2200" b="1" baseline="30000" dirty="0" smtClean="0">
                <a:solidFill>
                  <a:srgbClr val="006600"/>
                </a:solidFill>
                <a:latin typeface="Arial" pitchFamily="34" charset="0"/>
                <a:ea typeface="Arial Unicode MS" pitchFamily="34" charset="-128"/>
                <a:cs typeface="Arial" pitchFamily="34" charset="0"/>
              </a:rPr>
              <a:t> +</a:t>
            </a:r>
            <a:r>
              <a:rPr lang="fr-FR" sz="2200" b="1" dirty="0" smtClean="0">
                <a:solidFill>
                  <a:srgbClr val="006600"/>
                </a:solidFill>
                <a:latin typeface="Arial" pitchFamily="34" charset="0"/>
                <a:ea typeface="Arial Unicode MS" pitchFamily="34" charset="-128"/>
                <a:cs typeface="Arial" pitchFamily="34" charset="0"/>
              </a:rPr>
              <a:t> + 24 e</a:t>
            </a:r>
            <a:r>
              <a:rPr lang="fr-FR" sz="2200" b="1" baseline="30000" dirty="0" smtClean="0">
                <a:solidFill>
                  <a:srgbClr val="006600"/>
                </a:solidFill>
                <a:latin typeface="Arial" pitchFamily="34" charset="0"/>
                <a:ea typeface="Arial Unicode MS" pitchFamily="34" charset="-128"/>
                <a:cs typeface="Arial" pitchFamily="34" charset="0"/>
              </a:rPr>
              <a:t> –</a:t>
            </a:r>
            <a:r>
              <a:rPr lang="fr-FR" sz="2200" b="1" dirty="0" smtClean="0">
                <a:solidFill>
                  <a:srgbClr val="006600"/>
                </a:solidFill>
                <a:latin typeface="Arial" pitchFamily="34" charset="0"/>
                <a:ea typeface="Arial Unicode MS" pitchFamily="34" charset="-128"/>
                <a:cs typeface="Arial" pitchFamily="34" charset="0"/>
              </a:rPr>
              <a:t> = C</a:t>
            </a:r>
            <a:r>
              <a:rPr lang="fr-FR" sz="2200" b="1" baseline="-30000" dirty="0" smtClean="0">
                <a:solidFill>
                  <a:srgbClr val="006600"/>
                </a:solidFill>
                <a:latin typeface="Arial" pitchFamily="34" charset="0"/>
                <a:ea typeface="Arial Unicode MS" pitchFamily="34" charset="-128"/>
                <a:cs typeface="Arial" pitchFamily="34" charset="0"/>
              </a:rPr>
              <a:t>6</a:t>
            </a:r>
            <a:r>
              <a:rPr lang="fr-FR" sz="2200" b="1" dirty="0" smtClean="0">
                <a:solidFill>
                  <a:srgbClr val="006600"/>
                </a:solidFill>
                <a:latin typeface="Arial" pitchFamily="34" charset="0"/>
                <a:ea typeface="Arial Unicode MS" pitchFamily="34" charset="-128"/>
                <a:cs typeface="Arial" pitchFamily="34" charset="0"/>
              </a:rPr>
              <a:t>H</a:t>
            </a:r>
            <a:r>
              <a:rPr lang="fr-FR" sz="2200" b="1" baseline="-30000" dirty="0" smtClean="0">
                <a:solidFill>
                  <a:srgbClr val="006600"/>
                </a:solidFill>
                <a:latin typeface="Arial" pitchFamily="34" charset="0"/>
                <a:ea typeface="Arial Unicode MS" pitchFamily="34" charset="-128"/>
                <a:cs typeface="Arial" pitchFamily="34" charset="0"/>
              </a:rPr>
              <a:t>12</a:t>
            </a:r>
            <a:r>
              <a:rPr lang="fr-FR" sz="2200" b="1" dirty="0" smtClean="0">
                <a:solidFill>
                  <a:srgbClr val="006600"/>
                </a:solidFill>
                <a:latin typeface="Arial" pitchFamily="34" charset="0"/>
                <a:ea typeface="Arial Unicode MS" pitchFamily="34" charset="-128"/>
                <a:cs typeface="Arial" pitchFamily="34" charset="0"/>
              </a:rPr>
              <a:t>O</a:t>
            </a:r>
            <a:r>
              <a:rPr lang="fr-FR" sz="2200" b="1" baseline="-30000" dirty="0" smtClean="0">
                <a:solidFill>
                  <a:srgbClr val="006600"/>
                </a:solidFill>
                <a:latin typeface="Arial" pitchFamily="34" charset="0"/>
                <a:ea typeface="Arial Unicode MS" pitchFamily="34" charset="-128"/>
                <a:cs typeface="Arial" pitchFamily="34" charset="0"/>
              </a:rPr>
              <a:t>6</a:t>
            </a:r>
            <a:r>
              <a:rPr lang="fr-FR" sz="2200" b="1" dirty="0" smtClean="0">
                <a:solidFill>
                  <a:srgbClr val="006600"/>
                </a:solidFill>
                <a:latin typeface="Arial" pitchFamily="34" charset="0"/>
                <a:ea typeface="Arial Unicode MS" pitchFamily="34" charset="-128"/>
                <a:cs typeface="Arial" pitchFamily="34" charset="0"/>
              </a:rPr>
              <a:t> </a:t>
            </a:r>
            <a:r>
              <a:rPr lang="fr-FR" sz="2200" b="1" baseline="-30000" dirty="0" smtClean="0">
                <a:solidFill>
                  <a:srgbClr val="006600"/>
                </a:solidFill>
                <a:latin typeface="Arial" pitchFamily="34" charset="0"/>
                <a:ea typeface="Arial Unicode MS" pitchFamily="34" charset="-128"/>
                <a:cs typeface="Arial" pitchFamily="34" charset="0"/>
              </a:rPr>
              <a:t>(</a:t>
            </a:r>
            <a:r>
              <a:rPr lang="fr-FR" sz="2200" b="1" baseline="-30000" dirty="0" err="1" smtClean="0">
                <a:solidFill>
                  <a:srgbClr val="006600"/>
                </a:solidFill>
                <a:latin typeface="Arial" pitchFamily="34" charset="0"/>
                <a:ea typeface="Arial Unicode MS" pitchFamily="34" charset="-128"/>
                <a:cs typeface="Arial" pitchFamily="34" charset="0"/>
              </a:rPr>
              <a:t>aq</a:t>
            </a:r>
            <a:r>
              <a:rPr lang="fr-FR" sz="2200" b="1" baseline="-30000" dirty="0" smtClean="0">
                <a:solidFill>
                  <a:srgbClr val="006600"/>
                </a:solidFill>
                <a:latin typeface="Arial" pitchFamily="34" charset="0"/>
                <a:ea typeface="Arial Unicode MS" pitchFamily="34" charset="-128"/>
                <a:cs typeface="Arial" pitchFamily="34" charset="0"/>
              </a:rPr>
              <a:t>)</a:t>
            </a:r>
            <a:r>
              <a:rPr lang="fr-FR" sz="2200" b="1" dirty="0" smtClean="0">
                <a:solidFill>
                  <a:srgbClr val="006600"/>
                </a:solidFill>
                <a:latin typeface="Arial" pitchFamily="34" charset="0"/>
                <a:ea typeface="Arial Unicode MS" pitchFamily="34" charset="-128"/>
                <a:cs typeface="Arial" pitchFamily="34" charset="0"/>
              </a:rPr>
              <a:t> + 6 H</a:t>
            </a:r>
            <a:r>
              <a:rPr lang="fr-FR" sz="2200" b="1" baseline="-30000" dirty="0" smtClean="0">
                <a:solidFill>
                  <a:srgbClr val="006600"/>
                </a:solidFill>
                <a:latin typeface="Arial" pitchFamily="34" charset="0"/>
                <a:ea typeface="Arial Unicode MS" pitchFamily="34" charset="-128"/>
                <a:cs typeface="Arial" pitchFamily="34" charset="0"/>
              </a:rPr>
              <a:t>2</a:t>
            </a:r>
            <a:r>
              <a:rPr lang="fr-FR" sz="2200" b="1" dirty="0" smtClean="0">
                <a:solidFill>
                  <a:srgbClr val="006600"/>
                </a:solidFill>
                <a:latin typeface="Arial" pitchFamily="34" charset="0"/>
                <a:ea typeface="Arial Unicode MS" pitchFamily="34" charset="-128"/>
                <a:cs typeface="Arial" pitchFamily="34" charset="0"/>
              </a:rPr>
              <a:t>O</a:t>
            </a:r>
            <a:r>
              <a:rPr lang="fr-FR" sz="2200" b="1" baseline="-30000" dirty="0" smtClean="0">
                <a:solidFill>
                  <a:srgbClr val="006600"/>
                </a:solidFill>
                <a:latin typeface="Arial" pitchFamily="34" charset="0"/>
                <a:ea typeface="Arial Unicode MS" pitchFamily="34" charset="-128"/>
                <a:cs typeface="Arial" pitchFamily="34" charset="0"/>
              </a:rPr>
              <a:t> (g)</a:t>
            </a:r>
            <a:endParaRPr lang="fr-FR" sz="2200" b="1" dirty="0" smtClean="0">
              <a:solidFill>
                <a:srgbClr val="006600"/>
              </a:solidFill>
              <a:latin typeface="Arial" pitchFamily="34" charset="0"/>
              <a:cs typeface="Arial" pitchFamily="34" charset="0"/>
            </a:endParaRPr>
          </a:p>
          <a:p>
            <a:pPr lvl="0" eaLnBrk="0" fontAlgn="base" hangingPunct="0">
              <a:spcBef>
                <a:spcPct val="0"/>
              </a:spcBef>
              <a:spcAft>
                <a:spcPct val="0"/>
              </a:spcAft>
            </a:pPr>
            <a:r>
              <a:rPr lang="fr-FR" sz="1400" dirty="0" smtClean="0">
                <a:solidFill>
                  <a:srgbClr val="FF0000"/>
                </a:solidFill>
                <a:latin typeface="Arial" pitchFamily="34" charset="0"/>
                <a:ea typeface="Arial Unicode MS" pitchFamily="34" charset="-128"/>
                <a:cs typeface="Arial" pitchFamily="34" charset="0"/>
              </a:rPr>
              <a:t> </a:t>
            </a:r>
            <a:endParaRPr lang="fr-FR" dirty="0" smtClean="0">
              <a:latin typeface="Arial" pitchFamily="34" charset="0"/>
              <a:cs typeface="Arial" pitchFamily="34" charset="0"/>
            </a:endParaRPr>
          </a:p>
        </p:txBody>
      </p:sp>
      <p:sp>
        <p:nvSpPr>
          <p:cNvPr id="5" name="Rectangle 4"/>
          <p:cNvSpPr>
            <a:spLocks noChangeArrowheads="1"/>
          </p:cNvSpPr>
          <p:nvPr/>
        </p:nvSpPr>
        <p:spPr bwMode="auto">
          <a:xfrm>
            <a:off x="0" y="0"/>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Quel type de réactions chimiques observe-t-on lors de la photosynthèse ?</a:t>
            </a:r>
            <a:endParaRPr kumimoji="0" lang="fr-FR" sz="1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6" name="Rectangle 5"/>
          <p:cNvSpPr/>
          <p:nvPr/>
        </p:nvSpPr>
        <p:spPr>
          <a:xfrm>
            <a:off x="0" y="404664"/>
            <a:ext cx="2422458" cy="707886"/>
          </a:xfrm>
          <a:prstGeom prst="rect">
            <a:avLst/>
          </a:prstGeom>
        </p:spPr>
        <p:txBody>
          <a:bodyPr wrap="none">
            <a:spAutoFit/>
          </a:bodyPr>
          <a:lstStyle/>
          <a:p>
            <a:pPr lvl="0" algn="ctr"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Réactions </a:t>
            </a:r>
          </a:p>
          <a:p>
            <a:pPr lvl="0" algn="ctr"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d’</a:t>
            </a:r>
            <a:r>
              <a:rPr lang="fr-FR" sz="2000" b="1" u="sng" dirty="0" err="1" smtClean="0">
                <a:solidFill>
                  <a:srgbClr val="00B0F0"/>
                </a:solidFill>
                <a:latin typeface="Arial" pitchFamily="34" charset="0"/>
                <a:ea typeface="Arial Unicode MS" pitchFamily="34" charset="-128"/>
                <a:cs typeface="Arial" pitchFamily="34" charset="0"/>
              </a:rPr>
              <a:t>oxydo-réduction</a:t>
            </a:r>
            <a:endParaRPr lang="fr-FR" sz="2000" b="1" u="sng" dirty="0" smtClean="0">
              <a:solidFill>
                <a:srgbClr val="00B0F0"/>
              </a:solidFill>
              <a:latin typeface="Arial" pitchFamily="34" charset="0"/>
              <a:cs typeface="Arial" pitchFamily="34" charset="0"/>
            </a:endParaRPr>
          </a:p>
        </p:txBody>
      </p:sp>
      <p:sp>
        <p:nvSpPr>
          <p:cNvPr id="32769" name="Rectangle 1"/>
          <p:cNvSpPr>
            <a:spLocks noChangeArrowheads="1"/>
          </p:cNvSpPr>
          <p:nvPr/>
        </p:nvSpPr>
        <p:spPr bwMode="auto">
          <a:xfrm>
            <a:off x="0" y="1268760"/>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1" u="sng" strike="noStrike" cap="none" normalizeH="0" baseline="0" dirty="0" smtClean="0">
                <a:ln>
                  <a:noFill/>
                </a:ln>
                <a:solidFill>
                  <a:schemeClr val="tx1"/>
                </a:solidFill>
                <a:effectLst/>
                <a:latin typeface="Bookman Old Style" pitchFamily="18" charset="0"/>
                <a:ea typeface="Arial Unicode MS" pitchFamily="34" charset="-128"/>
                <a:cs typeface="Times New Roman" pitchFamily="18" charset="0"/>
              </a:rPr>
              <a:t>II- Description géométrique de la propagation d’une onde lumineuse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4"/>
          <p:cNvSpPr txBox="1">
            <a:spLocks noChangeArrowheads="1"/>
          </p:cNvSpPr>
          <p:nvPr/>
        </p:nvSpPr>
        <p:spPr bwMode="auto">
          <a:xfrm>
            <a:off x="611560" y="2074981"/>
            <a:ext cx="2520279" cy="792088"/>
          </a:xfrm>
          <a:prstGeom prst="rect">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rPr>
              <a:t>Milieu TRANSPARENT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4"/>
          <p:cNvSpPr txBox="1">
            <a:spLocks noChangeArrowheads="1"/>
          </p:cNvSpPr>
          <p:nvPr/>
        </p:nvSpPr>
        <p:spPr bwMode="auto">
          <a:xfrm>
            <a:off x="3635896" y="2074981"/>
            <a:ext cx="2448272" cy="792088"/>
          </a:xfrm>
          <a:prstGeom prst="rect">
            <a:avLst/>
          </a:prstGeom>
          <a:solidFill>
            <a:schemeClr val="accent3">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rPr>
              <a:t>Milieu HOMOGENE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1403648" y="3068960"/>
            <a:ext cx="3248005" cy="461665"/>
          </a:xfrm>
          <a:prstGeom prst="rect">
            <a:avLst/>
          </a:prstGeom>
        </p:spPr>
        <p:txBody>
          <a:bodyPr wrap="none">
            <a:spAutoFit/>
          </a:bodyPr>
          <a:lstStyle/>
          <a:p>
            <a:r>
              <a:rPr lang="fr-FR" sz="2400" b="1" i="1" u="sng" dirty="0" smtClean="0">
                <a:latin typeface="Bookman Old Style" pitchFamily="18" charset="0"/>
              </a:rPr>
              <a:t>1) Cadre de l’étude</a:t>
            </a:r>
            <a:endParaRPr lang="fr-FR" sz="2400" dirty="0">
              <a:latin typeface="Bookman Old Style" pitchFamily="18" charset="0"/>
            </a:endParaRPr>
          </a:p>
        </p:txBody>
      </p:sp>
      <p:sp>
        <p:nvSpPr>
          <p:cNvPr id="12" name="Rectangle 11"/>
          <p:cNvSpPr/>
          <p:nvPr/>
        </p:nvSpPr>
        <p:spPr>
          <a:xfrm>
            <a:off x="0" y="3501008"/>
            <a:ext cx="4128053" cy="400110"/>
          </a:xfrm>
          <a:prstGeom prst="rect">
            <a:avLst/>
          </a:prstGeom>
        </p:spPr>
        <p:txBody>
          <a:bodyPr wrap="none">
            <a:spAutoFit/>
          </a:bodyPr>
          <a:lstStyle/>
          <a:p>
            <a:r>
              <a:rPr lang="fr-FR" sz="2000" b="1" dirty="0" smtClean="0">
                <a:latin typeface="Bookman Old Style" pitchFamily="18" charset="0"/>
              </a:rPr>
              <a:t>a/ </a:t>
            </a:r>
            <a:r>
              <a:rPr lang="fr-FR" sz="2000" b="1" u="sng" dirty="0" smtClean="0">
                <a:latin typeface="Bookman Old Style" pitchFamily="18" charset="0"/>
              </a:rPr>
              <a:t>Modèle du rayon lumineux</a:t>
            </a:r>
            <a:endParaRPr lang="fr-FR" sz="2000" dirty="0">
              <a:latin typeface="Bookman Old Style" pitchFamily="18" charset="0"/>
            </a:endParaRPr>
          </a:p>
        </p:txBody>
      </p:sp>
      <p:sp>
        <p:nvSpPr>
          <p:cNvPr id="14" name="Text Box 4"/>
          <p:cNvSpPr txBox="1">
            <a:spLocks noChangeArrowheads="1"/>
          </p:cNvSpPr>
          <p:nvPr/>
        </p:nvSpPr>
        <p:spPr bwMode="auto">
          <a:xfrm>
            <a:off x="6516216" y="2074981"/>
            <a:ext cx="2232248" cy="792088"/>
          </a:xfrm>
          <a:prstGeom prst="rect">
            <a:avLst/>
          </a:prstGeom>
          <a:solidFill>
            <a:schemeClr val="accent5">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rPr>
              <a:t>Milieu </a:t>
            </a:r>
          </a:p>
          <a:p>
            <a:pPr marL="0" marR="0" lvl="0" indent="0" algn="ctr" defTabSz="914400" rtl="0" eaLnBrk="1" fontAlgn="base" latinLnBrk="0" hangingPunct="1">
              <a:lnSpc>
                <a:spcPct val="100000"/>
              </a:lnSpc>
              <a:spcBef>
                <a:spcPct val="0"/>
              </a:spcBef>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rPr>
              <a:t>ISOTROPE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3" name="Groupe 42"/>
          <p:cNvGrpSpPr/>
          <p:nvPr/>
        </p:nvGrpSpPr>
        <p:grpSpPr>
          <a:xfrm>
            <a:off x="5148064" y="2918485"/>
            <a:ext cx="797332" cy="1463310"/>
            <a:chOff x="5148064" y="3333842"/>
            <a:chExt cx="797332" cy="1463310"/>
          </a:xfrm>
        </p:grpSpPr>
        <p:cxnSp>
          <p:nvCxnSpPr>
            <p:cNvPr id="16" name="Connecteur droit avec flèche 15"/>
            <p:cNvCxnSpPr/>
            <p:nvPr/>
          </p:nvCxnSpPr>
          <p:spPr>
            <a:xfrm flipH="1">
              <a:off x="5148064" y="3789040"/>
              <a:ext cx="432048"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10662" y="3333842"/>
              <a:ext cx="434734" cy="584775"/>
            </a:xfrm>
            <a:prstGeom prst="rect">
              <a:avLst/>
            </a:prstGeom>
          </p:spPr>
          <p:txBody>
            <a:bodyPr wrap="none">
              <a:spAutoFit/>
            </a:bodyPr>
            <a:lstStyle/>
            <a:p>
              <a:r>
                <a:rPr lang="fr-FR" sz="3200" dirty="0" smtClean="0">
                  <a:solidFill>
                    <a:srgbClr val="FF0000"/>
                  </a:solidFill>
                  <a:latin typeface="Arial Black" pitchFamily="34" charset="0"/>
                  <a:ea typeface="Arial Unicode MS" pitchFamily="34" charset="-128"/>
                  <a:cs typeface="Calibri" pitchFamily="34" charset="0"/>
                </a:rPr>
                <a:t>?</a:t>
              </a:r>
              <a:endParaRPr lang="fr-FR" sz="2800" dirty="0">
                <a:solidFill>
                  <a:srgbClr val="FF0000"/>
                </a:solidFill>
                <a:latin typeface="Arial Black" pitchFamily="34" charset="0"/>
              </a:endParaRPr>
            </a:p>
          </p:txBody>
        </p:sp>
      </p:grpSp>
      <p:grpSp>
        <p:nvGrpSpPr>
          <p:cNvPr id="44" name="Groupe 43"/>
          <p:cNvGrpSpPr/>
          <p:nvPr/>
        </p:nvGrpSpPr>
        <p:grpSpPr>
          <a:xfrm>
            <a:off x="5652120" y="3373683"/>
            <a:ext cx="794774" cy="1224136"/>
            <a:chOff x="5652120" y="3789040"/>
            <a:chExt cx="794774" cy="1224136"/>
          </a:xfrm>
        </p:grpSpPr>
        <p:sp>
          <p:nvSpPr>
            <p:cNvPr id="22" name="Rectangle 21"/>
            <p:cNvSpPr/>
            <p:nvPr/>
          </p:nvSpPr>
          <p:spPr>
            <a:xfrm>
              <a:off x="6012160" y="3789040"/>
              <a:ext cx="434734" cy="584775"/>
            </a:xfrm>
            <a:prstGeom prst="rect">
              <a:avLst/>
            </a:prstGeom>
          </p:spPr>
          <p:txBody>
            <a:bodyPr wrap="none">
              <a:spAutoFit/>
            </a:bodyPr>
            <a:lstStyle/>
            <a:p>
              <a:r>
                <a:rPr lang="fr-FR" sz="3200" dirty="0" smtClean="0">
                  <a:solidFill>
                    <a:srgbClr val="FF0000"/>
                  </a:solidFill>
                  <a:latin typeface="Arial Black" pitchFamily="34" charset="0"/>
                  <a:ea typeface="Arial Unicode MS" pitchFamily="34" charset="-128"/>
                  <a:cs typeface="Calibri" pitchFamily="34" charset="0"/>
                </a:rPr>
                <a:t>?</a:t>
              </a:r>
              <a:endParaRPr lang="fr-FR" sz="2800" dirty="0">
                <a:solidFill>
                  <a:srgbClr val="FF0000"/>
                </a:solidFill>
                <a:latin typeface="Arial Black" pitchFamily="34" charset="0"/>
              </a:endParaRPr>
            </a:p>
          </p:txBody>
        </p:sp>
        <p:cxnSp>
          <p:nvCxnSpPr>
            <p:cNvPr id="18" name="Connecteur droit avec flèche 17"/>
            <p:cNvCxnSpPr/>
            <p:nvPr/>
          </p:nvCxnSpPr>
          <p:spPr>
            <a:xfrm flipH="1">
              <a:off x="5652120" y="4221088"/>
              <a:ext cx="432048"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8" name="Connecteur droit 27"/>
          <p:cNvCxnSpPr>
            <a:endCxn id="23" idx="1"/>
          </p:cNvCxnSpPr>
          <p:nvPr/>
        </p:nvCxnSpPr>
        <p:spPr>
          <a:xfrm flipV="1">
            <a:off x="4932040" y="4563094"/>
            <a:ext cx="1656184" cy="2315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5596803" y="2978918"/>
            <a:ext cx="2478564" cy="400110"/>
          </a:xfrm>
          <a:prstGeom prst="rect">
            <a:avLst/>
          </a:prstGeom>
          <a:solidFill>
            <a:srgbClr val="FFFF00"/>
          </a:solidFill>
          <a:ln>
            <a:solidFill>
              <a:srgbClr val="FFFF00"/>
            </a:solidFill>
          </a:ln>
        </p:spPr>
        <p:txBody>
          <a:bodyPr wrap="none">
            <a:spAutoFit/>
          </a:bodyPr>
          <a:lstStyle/>
          <a:p>
            <a:pPr lvl="0"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Faisceau lumineux</a:t>
            </a:r>
            <a:endParaRPr lang="fr-FR" sz="2000" b="1" u="sng" dirty="0" smtClean="0">
              <a:solidFill>
                <a:srgbClr val="00B0F0"/>
              </a:solidFill>
              <a:latin typeface="Arial" pitchFamily="34" charset="0"/>
              <a:cs typeface="Arial" pitchFamily="34" charset="0"/>
            </a:endParaRPr>
          </a:p>
        </p:txBody>
      </p:sp>
      <p:sp>
        <p:nvSpPr>
          <p:cNvPr id="42" name="Rectangle 41"/>
          <p:cNvSpPr/>
          <p:nvPr/>
        </p:nvSpPr>
        <p:spPr>
          <a:xfrm>
            <a:off x="6030787" y="3454479"/>
            <a:ext cx="2165978" cy="400110"/>
          </a:xfrm>
          <a:prstGeom prst="rect">
            <a:avLst/>
          </a:prstGeom>
          <a:solidFill>
            <a:srgbClr val="FFFF00"/>
          </a:solidFill>
        </p:spPr>
        <p:txBody>
          <a:bodyPr wrap="none">
            <a:spAutoFit/>
          </a:bodyPr>
          <a:lstStyle/>
          <a:p>
            <a:pPr lvl="0"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Rayon lumineux</a:t>
            </a:r>
            <a:endParaRPr lang="fr-FR" sz="2000" b="1" u="sng" dirty="0" smtClean="0">
              <a:solidFill>
                <a:srgbClr val="00B0F0"/>
              </a:solidFill>
              <a:latin typeface="Arial" pitchFamily="34" charset="0"/>
              <a:cs typeface="Arial" pitchFamily="34" charset="0"/>
            </a:endParaRPr>
          </a:p>
        </p:txBody>
      </p:sp>
      <p:sp>
        <p:nvSpPr>
          <p:cNvPr id="2050" name="Text Box 2"/>
          <p:cNvSpPr txBox="1">
            <a:spLocks noChangeArrowheads="1"/>
          </p:cNvSpPr>
          <p:nvPr/>
        </p:nvSpPr>
        <p:spPr bwMode="auto">
          <a:xfrm>
            <a:off x="110062" y="5491524"/>
            <a:ext cx="8926434" cy="1296144"/>
          </a:xfrm>
          <a:prstGeom prst="rect">
            <a:avLst/>
          </a:prstGeom>
          <a:solidFill>
            <a:srgbClr val="FFFF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Quelle différence y a-t-il entre un RAYON lumineux et un FAISCEAU lumineux</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170495" y="5786015"/>
            <a:ext cx="8892480" cy="76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3175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Un </a:t>
            </a:r>
            <a:r>
              <a:rPr kumimoji="0" lang="fr-FR" sz="2000" b="1" i="1" u="none" strike="noStrike" cap="none" normalizeH="0" baseline="0" dirty="0" smtClean="0">
                <a:ln>
                  <a:noFill/>
                </a:ln>
                <a:solidFill>
                  <a:srgbClr val="002060"/>
                </a:solidFill>
                <a:effectLst/>
                <a:latin typeface="Arial" pitchFamily="34" charset="0"/>
                <a:cs typeface="Arial" pitchFamily="34" charset="0"/>
              </a:rPr>
              <a:t>RAYON LUMINEUX </a:t>
            </a:r>
            <a:r>
              <a:rPr kumimoji="0" lang="fr-FR" sz="2000" u="none" strike="noStrike" cap="none" normalizeH="0" baseline="0" dirty="0" smtClean="0">
                <a:ln>
                  <a:noFill/>
                </a:ln>
                <a:solidFill>
                  <a:srgbClr val="002060"/>
                </a:solidFill>
                <a:effectLst/>
                <a:latin typeface="Arial" pitchFamily="34" charset="0"/>
                <a:cs typeface="Arial" pitchFamily="34" charset="0"/>
              </a:rPr>
              <a:t>est </a:t>
            </a:r>
            <a:r>
              <a:rPr kumimoji="0" lang="fr-FR" sz="2000" b="1" i="0" u="none" strike="noStrike" cap="none" normalizeH="0" baseline="0" dirty="0" smtClean="0">
                <a:ln>
                  <a:noFill/>
                </a:ln>
                <a:solidFill>
                  <a:srgbClr val="FF0000"/>
                </a:solidFill>
                <a:effectLst/>
                <a:latin typeface="Arial" pitchFamily="34" charset="0"/>
                <a:cs typeface="Arial" pitchFamily="34" charset="0"/>
              </a:rPr>
              <a:t>l’idéalisation d’un faisceau lumineux dont le diamètre tendrait vers zéro</a:t>
            </a:r>
            <a:r>
              <a:rPr kumimoji="0" lang="fr-FR" sz="2000" b="0" i="0" u="none" strike="noStrike" cap="none" normalizeH="0" baseline="0" dirty="0" smtClean="0">
                <a:ln>
                  <a:noFill/>
                </a:ln>
                <a:solidFill>
                  <a:srgbClr val="002060"/>
                </a:solidFill>
                <a:effectLst/>
                <a:latin typeface="Arial" pitchFamily="34" charset="0"/>
                <a:cs typeface="Arial" pitchFamily="34" charset="0"/>
              </a:rPr>
              <a:t>. On le représente par une </a:t>
            </a:r>
            <a:r>
              <a:rPr kumimoji="0" lang="fr-FR" sz="2000" b="0" i="0" u="sng" strike="noStrike" cap="none" normalizeH="0" baseline="0" dirty="0" smtClean="0">
                <a:ln>
                  <a:noFill/>
                </a:ln>
                <a:solidFill>
                  <a:srgbClr val="002060"/>
                </a:solidFill>
                <a:effectLst/>
                <a:latin typeface="Arial" pitchFamily="34" charset="0"/>
                <a:cs typeface="Arial" pitchFamily="34" charset="0"/>
              </a:rPr>
              <a:t>ligne qui suit le trajet de la lumière et qui est orientée dans le sens de propagation de celle-ci</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2769"/>
                                        </p:tgtEl>
                                        <p:attrNameLst>
                                          <p:attrName>style.visibility</p:attrName>
                                        </p:attrNameLst>
                                      </p:cBhvr>
                                      <p:to>
                                        <p:strVal val="visible"/>
                                      </p:to>
                                    </p:set>
                                    <p:anim calcmode="lin" valueType="num">
                                      <p:cBhvr>
                                        <p:cTn id="7" dur="500" fill="hold"/>
                                        <p:tgtEl>
                                          <p:spTgt spid="32769"/>
                                        </p:tgtEl>
                                        <p:attrNameLst>
                                          <p:attrName>ppt_w</p:attrName>
                                        </p:attrNameLst>
                                      </p:cBhvr>
                                      <p:tavLst>
                                        <p:tav tm="0">
                                          <p:val>
                                            <p:fltVal val="0"/>
                                          </p:val>
                                        </p:tav>
                                        <p:tav tm="100000">
                                          <p:val>
                                            <p:strVal val="#ppt_w"/>
                                          </p:val>
                                        </p:tav>
                                      </p:tavLst>
                                    </p:anim>
                                    <p:anim calcmode="lin" valueType="num">
                                      <p:cBhvr>
                                        <p:cTn id="8" dur="500" fill="hold"/>
                                        <p:tgtEl>
                                          <p:spTgt spid="3276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strVal val="#ppt_h"/>
                                          </p:val>
                                        </p:tav>
                                        <p:tav tm="100000">
                                          <p:val>
                                            <p:strVal val="#ppt_h"/>
                                          </p:val>
                                        </p:tav>
                                      </p:tavLst>
                                    </p:anim>
                                  </p:childTnLst>
                                </p:cTn>
                              </p:par>
                            </p:childTnLst>
                          </p:cTn>
                        </p:par>
                        <p:par>
                          <p:cTn id="30" fill="hold">
                            <p:stCondLst>
                              <p:cond delay="500"/>
                            </p:stCondLst>
                            <p:childTnLst>
                              <p:par>
                                <p:cTn id="31" presetID="17" presetClass="entr" presetSubtype="1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strVal val="#ppt_h"/>
                                          </p:val>
                                        </p:tav>
                                        <p:tav tm="100000">
                                          <p:val>
                                            <p:strVal val="#ppt_h"/>
                                          </p:val>
                                        </p:tav>
                                      </p:tavLst>
                                    </p:anim>
                                  </p:childTnLst>
                                </p:cTn>
                              </p:par>
                            </p:childTnLst>
                          </p:cTn>
                        </p:par>
                        <p:par>
                          <p:cTn id="35" fill="hold">
                            <p:stCondLst>
                              <p:cond delay="1000"/>
                            </p:stCondLst>
                            <p:childTnLst>
                              <p:par>
                                <p:cTn id="36" presetID="21" presetClass="entr" presetSubtype="4"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heel(4)">
                                      <p:cBhvr>
                                        <p:cTn id="38" dur="1000"/>
                                        <p:tgtEl>
                                          <p:spTgt spid="46"/>
                                        </p:tgtEl>
                                      </p:cBhvr>
                                    </p:animEffect>
                                  </p:childTnLst>
                                </p:cTn>
                              </p:par>
                            </p:childTnLst>
                          </p:cTn>
                        </p:par>
                        <p:par>
                          <p:cTn id="39" fill="hold">
                            <p:stCondLst>
                              <p:cond delay="2000"/>
                            </p:stCondLst>
                            <p:childTnLst>
                              <p:par>
                                <p:cTn id="40" presetID="17" presetClass="entr" presetSubtype="10" fill="hold" grpId="0" nodeType="afterEffect">
                                  <p:stCondLst>
                                    <p:cond delay="0"/>
                                  </p:stCondLst>
                                  <p:childTnLst>
                                    <p:set>
                                      <p:cBhvr>
                                        <p:cTn id="41" dur="1" fill="hold">
                                          <p:stCondLst>
                                            <p:cond delay="0"/>
                                          </p:stCondLst>
                                        </p:cTn>
                                        <p:tgtEl>
                                          <p:spTgt spid="2050"/>
                                        </p:tgtEl>
                                        <p:attrNameLst>
                                          <p:attrName>style.visibility</p:attrName>
                                        </p:attrNameLst>
                                      </p:cBhvr>
                                      <p:to>
                                        <p:strVal val="visible"/>
                                      </p:to>
                                    </p:set>
                                    <p:anim calcmode="lin" valueType="num">
                                      <p:cBhvr>
                                        <p:cTn id="42" dur="500" fill="hold"/>
                                        <p:tgtEl>
                                          <p:spTgt spid="2050"/>
                                        </p:tgtEl>
                                        <p:attrNameLst>
                                          <p:attrName>ppt_w</p:attrName>
                                        </p:attrNameLst>
                                      </p:cBhvr>
                                      <p:tavLst>
                                        <p:tav tm="0">
                                          <p:val>
                                            <p:fltVal val="0"/>
                                          </p:val>
                                        </p:tav>
                                        <p:tav tm="100000">
                                          <p:val>
                                            <p:strVal val="#ppt_w"/>
                                          </p:val>
                                        </p:tav>
                                      </p:tavLst>
                                    </p:anim>
                                    <p:anim calcmode="lin" valueType="num">
                                      <p:cBhvr>
                                        <p:cTn id="43" dur="500" fill="hold"/>
                                        <p:tgtEl>
                                          <p:spTgt spid="2050"/>
                                        </p:tgtEl>
                                        <p:attrNameLst>
                                          <p:attrName>ppt_h</p:attrName>
                                        </p:attrNameLst>
                                      </p:cBhvr>
                                      <p:tavLst>
                                        <p:tav tm="0">
                                          <p:val>
                                            <p:strVal val="#ppt_h"/>
                                          </p:val>
                                        </p:tav>
                                        <p:tav tm="100000">
                                          <p:val>
                                            <p:strVal val="#ppt_h"/>
                                          </p:val>
                                        </p:tav>
                                      </p:tavLst>
                                    </p:anim>
                                  </p:childTnLst>
                                </p:cTn>
                              </p:par>
                            </p:childTnLst>
                          </p:cTn>
                        </p:par>
                        <p:par>
                          <p:cTn id="44" fill="hold">
                            <p:stCondLst>
                              <p:cond delay="2500"/>
                            </p:stCondLst>
                            <p:childTnLst>
                              <p:par>
                                <p:cTn id="45" presetID="22" presetClass="entr" presetSubtype="1" fill="hold"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30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left)">
                                      <p:cBhvr>
                                        <p:cTn id="60" dur="500"/>
                                        <p:tgtEl>
                                          <p:spTgt spid="4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051"/>
                                        </p:tgtEl>
                                        <p:attrNameLst>
                                          <p:attrName>style.visibility</p:attrName>
                                        </p:attrNameLst>
                                      </p:cBhvr>
                                      <p:to>
                                        <p:strVal val="visible"/>
                                      </p:to>
                                    </p:set>
                                    <p:animEffect transition="in" filter="wipe(left)">
                                      <p:cBhvr>
                                        <p:cTn id="65"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P spid="9" grpId="0" animBg="1"/>
      <p:bldP spid="10" grpId="0" animBg="1"/>
      <p:bldP spid="11" grpId="0"/>
      <p:bldP spid="12" grpId="0"/>
      <p:bldP spid="14" grpId="0" animBg="1"/>
      <p:bldP spid="41" grpId="0" animBg="1"/>
      <p:bldP spid="42" grpId="0" animBg="1"/>
      <p:bldP spid="2050" grpId="0" animBg="1"/>
      <p:bldP spid="205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03648" y="-27384"/>
            <a:ext cx="3248005" cy="461665"/>
          </a:xfrm>
          <a:prstGeom prst="rect">
            <a:avLst/>
          </a:prstGeom>
        </p:spPr>
        <p:txBody>
          <a:bodyPr wrap="none">
            <a:spAutoFit/>
          </a:bodyPr>
          <a:lstStyle/>
          <a:p>
            <a:r>
              <a:rPr lang="fr-FR" sz="2400" b="1" i="1" u="sng" dirty="0" smtClean="0">
                <a:latin typeface="Bookman Old Style" pitchFamily="18" charset="0"/>
              </a:rPr>
              <a:t>1) Cadre de l’étude</a:t>
            </a:r>
            <a:endParaRPr lang="fr-FR" sz="2400" dirty="0">
              <a:latin typeface="Bookman Old Style" pitchFamily="18" charset="0"/>
            </a:endParaRPr>
          </a:p>
        </p:txBody>
      </p:sp>
      <p:sp>
        <p:nvSpPr>
          <p:cNvPr id="12" name="Rectangle 11"/>
          <p:cNvSpPr/>
          <p:nvPr/>
        </p:nvSpPr>
        <p:spPr>
          <a:xfrm>
            <a:off x="0" y="404664"/>
            <a:ext cx="4128053" cy="400110"/>
          </a:xfrm>
          <a:prstGeom prst="rect">
            <a:avLst/>
          </a:prstGeom>
        </p:spPr>
        <p:txBody>
          <a:bodyPr wrap="none">
            <a:spAutoFit/>
          </a:bodyPr>
          <a:lstStyle/>
          <a:p>
            <a:r>
              <a:rPr lang="fr-FR" sz="2000" b="1" dirty="0" smtClean="0">
                <a:latin typeface="Bookman Old Style" pitchFamily="18" charset="0"/>
              </a:rPr>
              <a:t>a/ </a:t>
            </a:r>
            <a:r>
              <a:rPr lang="fr-FR" sz="2000" b="1" u="sng" dirty="0" smtClean="0">
                <a:latin typeface="Bookman Old Style" pitchFamily="18" charset="0"/>
              </a:rPr>
              <a:t>Modèle du rayon lumineux</a:t>
            </a:r>
            <a:endParaRPr lang="fr-FR" sz="2000" dirty="0">
              <a:latin typeface="Bookman Old Style" pitchFamily="18" charset="0"/>
            </a:endParaRPr>
          </a:p>
        </p:txBody>
      </p:sp>
      <p:pic>
        <p:nvPicPr>
          <p:cNvPr id="13" name="Image 12"/>
          <p:cNvPicPr/>
          <p:nvPr/>
        </p:nvPicPr>
        <p:blipFill>
          <a:blip r:embed="rId2" cstate="print">
            <a:clrChange>
              <a:clrFrom>
                <a:srgbClr val="FFFFFF"/>
              </a:clrFrom>
              <a:clrTo>
                <a:srgbClr val="FFFFFF">
                  <a:alpha val="0"/>
                </a:srgbClr>
              </a:clrTo>
            </a:clrChange>
          </a:blip>
          <a:srcRect l="28859" t="24963" r="6060" b="44018"/>
          <a:stretch>
            <a:fillRect/>
          </a:stretch>
        </p:blipFill>
        <p:spPr bwMode="auto">
          <a:xfrm>
            <a:off x="1835696" y="709387"/>
            <a:ext cx="5616624" cy="1728192"/>
          </a:xfrm>
          <a:prstGeom prst="rect">
            <a:avLst/>
          </a:prstGeom>
          <a:noFill/>
          <a:ln w="12700">
            <a:noFill/>
            <a:miter lim="800000"/>
            <a:headEnd/>
            <a:tailEnd/>
          </a:ln>
        </p:spPr>
      </p:pic>
      <p:grpSp>
        <p:nvGrpSpPr>
          <p:cNvPr id="2" name="Groupe 42"/>
          <p:cNvGrpSpPr/>
          <p:nvPr/>
        </p:nvGrpSpPr>
        <p:grpSpPr>
          <a:xfrm>
            <a:off x="5148064" y="254189"/>
            <a:ext cx="720080" cy="1031262"/>
            <a:chOff x="5148064" y="3333842"/>
            <a:chExt cx="547329" cy="1463310"/>
          </a:xfrm>
        </p:grpSpPr>
        <p:cxnSp>
          <p:nvCxnSpPr>
            <p:cNvPr id="16" name="Connecteur droit avec flèche 15"/>
            <p:cNvCxnSpPr/>
            <p:nvPr/>
          </p:nvCxnSpPr>
          <p:spPr>
            <a:xfrm flipH="1">
              <a:off x="5148064" y="3789040"/>
              <a:ext cx="432048" cy="100811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510662" y="3333842"/>
              <a:ext cx="184731" cy="798155"/>
            </a:xfrm>
            <a:prstGeom prst="rect">
              <a:avLst/>
            </a:prstGeom>
          </p:spPr>
          <p:txBody>
            <a:bodyPr wrap="none">
              <a:spAutoFit/>
            </a:bodyPr>
            <a:lstStyle/>
            <a:p>
              <a:endParaRPr lang="fr-FR" sz="2800" dirty="0">
                <a:solidFill>
                  <a:srgbClr val="FF0000"/>
                </a:solidFill>
                <a:latin typeface="Arial Black" pitchFamily="34" charset="0"/>
              </a:endParaRPr>
            </a:p>
          </p:txBody>
        </p:sp>
      </p:grpSp>
      <p:sp>
        <p:nvSpPr>
          <p:cNvPr id="23" name="Cylindre 22"/>
          <p:cNvSpPr/>
          <p:nvPr/>
        </p:nvSpPr>
        <p:spPr>
          <a:xfrm rot="5400000">
            <a:off x="5040052" y="134602"/>
            <a:ext cx="432048" cy="2664296"/>
          </a:xfrm>
          <a:prstGeom prst="can">
            <a:avLst>
              <a:gd name="adj" fmla="val 30358"/>
            </a:avLst>
          </a:prstGeom>
          <a:solidFill>
            <a:schemeClr val="accent4">
              <a:lumMod val="60000"/>
              <a:lumOff val="40000"/>
              <a:alpha val="50196"/>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8" name="Connecteur droit avec flèche 17"/>
          <p:cNvCxnSpPr/>
          <p:nvPr/>
        </p:nvCxnSpPr>
        <p:spPr>
          <a:xfrm flipH="1">
            <a:off x="6084168" y="973968"/>
            <a:ext cx="781428" cy="50435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a:endCxn id="23" idx="1"/>
          </p:cNvCxnSpPr>
          <p:nvPr/>
        </p:nvCxnSpPr>
        <p:spPr>
          <a:xfrm flipV="1">
            <a:off x="4932040" y="1466750"/>
            <a:ext cx="1656184" cy="2315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e 44"/>
          <p:cNvGrpSpPr/>
          <p:nvPr/>
        </p:nvGrpSpPr>
        <p:grpSpPr>
          <a:xfrm>
            <a:off x="3923928" y="1501475"/>
            <a:ext cx="2592288" cy="0"/>
            <a:chOff x="3923928" y="4725144"/>
            <a:chExt cx="2592288" cy="0"/>
          </a:xfrm>
        </p:grpSpPr>
        <p:cxnSp>
          <p:nvCxnSpPr>
            <p:cNvPr id="25" name="Connecteur droit avec flèche 24"/>
            <p:cNvCxnSpPr/>
            <p:nvPr/>
          </p:nvCxnSpPr>
          <p:spPr>
            <a:xfrm>
              <a:off x="3923928" y="4725144"/>
              <a:ext cx="1008112" cy="0"/>
            </a:xfrm>
            <a:prstGeom prst="straightConnector1">
              <a:avLst/>
            </a:prstGeom>
            <a:ln w="5715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4860032" y="4725144"/>
              <a:ext cx="1656184"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1" name="Rectangle 40"/>
          <p:cNvSpPr/>
          <p:nvPr/>
        </p:nvSpPr>
        <p:spPr>
          <a:xfrm>
            <a:off x="5580112" y="182181"/>
            <a:ext cx="2478564" cy="400110"/>
          </a:xfrm>
          <a:prstGeom prst="rect">
            <a:avLst/>
          </a:prstGeom>
          <a:solidFill>
            <a:srgbClr val="FFFF00"/>
          </a:solidFill>
          <a:ln>
            <a:solidFill>
              <a:srgbClr val="FFFF00"/>
            </a:solidFill>
          </a:ln>
        </p:spPr>
        <p:txBody>
          <a:bodyPr wrap="none">
            <a:spAutoFit/>
          </a:bodyPr>
          <a:lstStyle/>
          <a:p>
            <a:pPr lvl="0"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Faisceau lumineux</a:t>
            </a:r>
            <a:endParaRPr lang="fr-FR" sz="2000" b="1" u="sng" dirty="0" smtClean="0">
              <a:solidFill>
                <a:srgbClr val="00B0F0"/>
              </a:solidFill>
              <a:latin typeface="Arial" pitchFamily="34" charset="0"/>
              <a:cs typeface="Arial" pitchFamily="34" charset="0"/>
            </a:endParaRPr>
          </a:p>
        </p:txBody>
      </p:sp>
      <p:sp>
        <p:nvSpPr>
          <p:cNvPr id="42" name="Rectangle 41"/>
          <p:cNvSpPr/>
          <p:nvPr/>
        </p:nvSpPr>
        <p:spPr>
          <a:xfrm>
            <a:off x="6804248" y="686237"/>
            <a:ext cx="2165978" cy="400110"/>
          </a:xfrm>
          <a:prstGeom prst="rect">
            <a:avLst/>
          </a:prstGeom>
          <a:solidFill>
            <a:srgbClr val="FFFF00"/>
          </a:solidFill>
        </p:spPr>
        <p:txBody>
          <a:bodyPr wrap="none">
            <a:spAutoFit/>
          </a:bodyPr>
          <a:lstStyle/>
          <a:p>
            <a:pPr lvl="0" fontAlgn="base">
              <a:spcBef>
                <a:spcPct val="0"/>
              </a:spcBef>
              <a:spcAft>
                <a:spcPct val="0"/>
              </a:spcAft>
            </a:pPr>
            <a:r>
              <a:rPr lang="fr-FR" sz="2000" b="1" dirty="0" smtClean="0">
                <a:solidFill>
                  <a:srgbClr val="002060"/>
                </a:solidFill>
                <a:latin typeface="Arial" pitchFamily="34" charset="0"/>
                <a:ea typeface="Arial Unicode MS" pitchFamily="34" charset="-128"/>
                <a:cs typeface="Arial" pitchFamily="34" charset="0"/>
              </a:rPr>
              <a:t>Rayon lumineux</a:t>
            </a:r>
            <a:endParaRPr lang="fr-FR" sz="2000" b="1" u="sng" dirty="0" smtClean="0">
              <a:solidFill>
                <a:srgbClr val="00B0F0"/>
              </a:solidFill>
              <a:latin typeface="Arial" pitchFamily="34" charset="0"/>
              <a:cs typeface="Arial" pitchFamily="34" charset="0"/>
            </a:endParaRPr>
          </a:p>
        </p:txBody>
      </p:sp>
      <p:sp>
        <p:nvSpPr>
          <p:cNvPr id="2050" name="Text Box 2"/>
          <p:cNvSpPr txBox="1">
            <a:spLocks noChangeArrowheads="1"/>
          </p:cNvSpPr>
          <p:nvPr/>
        </p:nvSpPr>
        <p:spPr bwMode="auto">
          <a:xfrm>
            <a:off x="110062" y="2420888"/>
            <a:ext cx="8926434" cy="1296144"/>
          </a:xfrm>
          <a:prstGeom prst="rect">
            <a:avLst/>
          </a:prstGeom>
          <a:solidFill>
            <a:srgbClr val="FFFF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Quelle différence y a-t-il entre un RAYON lumineux et un FAISCEAU lumineux</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170495" y="2715379"/>
            <a:ext cx="8892480" cy="76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3175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Un </a:t>
            </a:r>
            <a:r>
              <a:rPr kumimoji="0" lang="fr-FR" sz="2000" b="1" i="1" u="none" strike="noStrike" cap="none" normalizeH="0" baseline="0" dirty="0" smtClean="0">
                <a:ln>
                  <a:noFill/>
                </a:ln>
                <a:solidFill>
                  <a:srgbClr val="002060"/>
                </a:solidFill>
                <a:effectLst/>
                <a:latin typeface="Arial" pitchFamily="34" charset="0"/>
                <a:cs typeface="Arial" pitchFamily="34" charset="0"/>
              </a:rPr>
              <a:t>RAYON LUMINEUX </a:t>
            </a:r>
            <a:r>
              <a:rPr kumimoji="0" lang="fr-FR" sz="2000" u="none" strike="noStrike" cap="none" normalizeH="0" baseline="0" dirty="0" smtClean="0">
                <a:ln>
                  <a:noFill/>
                </a:ln>
                <a:solidFill>
                  <a:srgbClr val="002060"/>
                </a:solidFill>
                <a:effectLst/>
                <a:latin typeface="Arial" pitchFamily="34" charset="0"/>
                <a:cs typeface="Arial" pitchFamily="34" charset="0"/>
              </a:rPr>
              <a:t>est </a:t>
            </a:r>
            <a:r>
              <a:rPr kumimoji="0" lang="fr-FR" sz="2000" b="1" i="0" u="none" strike="noStrike" cap="none" normalizeH="0" baseline="0" dirty="0" smtClean="0">
                <a:ln>
                  <a:noFill/>
                </a:ln>
                <a:solidFill>
                  <a:srgbClr val="FF0000"/>
                </a:solidFill>
                <a:effectLst/>
                <a:latin typeface="Arial" pitchFamily="34" charset="0"/>
                <a:cs typeface="Arial" pitchFamily="34" charset="0"/>
              </a:rPr>
              <a:t>l’idéalisation d’un faisceau lumineux dont le diamètre tendrait vers zéro</a:t>
            </a:r>
            <a:r>
              <a:rPr kumimoji="0" lang="fr-FR" sz="2000" b="0" i="0" u="none" strike="noStrike" cap="none" normalizeH="0" baseline="0" dirty="0" smtClean="0">
                <a:ln>
                  <a:noFill/>
                </a:ln>
                <a:solidFill>
                  <a:srgbClr val="002060"/>
                </a:solidFill>
                <a:effectLst/>
                <a:latin typeface="Arial" pitchFamily="34" charset="0"/>
                <a:cs typeface="Arial" pitchFamily="34" charset="0"/>
              </a:rPr>
              <a:t>. On le représente par une </a:t>
            </a:r>
            <a:r>
              <a:rPr kumimoji="0" lang="fr-FR" sz="2000" b="0" i="0" u="sng" strike="noStrike" cap="none" normalizeH="0" baseline="0" dirty="0" smtClean="0">
                <a:ln>
                  <a:noFill/>
                </a:ln>
                <a:solidFill>
                  <a:srgbClr val="002060"/>
                </a:solidFill>
                <a:effectLst/>
                <a:latin typeface="Arial" pitchFamily="34" charset="0"/>
                <a:cs typeface="Arial" pitchFamily="34" charset="0"/>
              </a:rPr>
              <a:t>ligne qui suit le trajet de la lumière et qui est orientée dans le sens de propagation de celle-ci</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
          <p:cNvSpPr txBox="1">
            <a:spLocks noChangeArrowheads="1"/>
          </p:cNvSpPr>
          <p:nvPr/>
        </p:nvSpPr>
        <p:spPr bwMode="auto">
          <a:xfrm>
            <a:off x="107504" y="3861048"/>
            <a:ext cx="8928992" cy="792088"/>
          </a:xfrm>
          <a:prstGeom prst="rect">
            <a:avLst/>
          </a:prstGeom>
          <a:solidFill>
            <a:schemeClr val="accent5">
              <a:lumMod val="40000"/>
              <a:lumOff val="60000"/>
            </a:schemeClr>
          </a:solid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2400" b="0" i="0" u="sng" strike="noStrike" cap="none" normalizeH="0" baseline="0" dirty="0" smtClean="0">
                <a:ln>
                  <a:noFill/>
                </a:ln>
                <a:solidFill>
                  <a:schemeClr val="tx1"/>
                </a:solidFill>
                <a:effectLst/>
                <a:latin typeface="Comic Sans MS" pitchFamily="66" charset="0"/>
                <a:cs typeface="Arial" pitchFamily="34" charset="0"/>
              </a:rPr>
              <a:t>Approximation</a:t>
            </a:r>
            <a:r>
              <a:rPr kumimoji="0" lang="fr-FR" sz="2400" b="0" i="0" u="sng" strike="noStrike" cap="none" normalizeH="0" dirty="0" smtClean="0">
                <a:ln>
                  <a:noFill/>
                </a:ln>
                <a:solidFill>
                  <a:schemeClr val="tx1"/>
                </a:solidFill>
                <a:effectLst/>
                <a:latin typeface="Comic Sans MS" pitchFamily="66" charset="0"/>
                <a:cs typeface="Arial" pitchFamily="34" charset="0"/>
              </a:rPr>
              <a:t> de l’optique géométrique</a:t>
            </a:r>
            <a:r>
              <a:rPr kumimoji="0" lang="fr-FR" sz="2400" b="0" i="0" strike="noStrike" cap="none" normalizeH="0" dirty="0" smtClean="0">
                <a:ln>
                  <a:noFill/>
                </a:ln>
                <a:solidFill>
                  <a:schemeClr val="tx1"/>
                </a:solidFill>
                <a:effectLst/>
                <a:latin typeface="Comic Sans MS" pitchFamily="66" charset="0"/>
                <a:cs typeface="Arial" pitchFamily="34" charset="0"/>
              </a:rPr>
              <a:t> </a:t>
            </a:r>
            <a:r>
              <a:rPr kumimoji="0" lang="fr-FR" sz="2400" b="0" i="0" u="none" strike="noStrike" cap="none" normalizeH="0" dirty="0" smtClean="0">
                <a:ln>
                  <a:noFill/>
                </a:ln>
                <a:solidFill>
                  <a:schemeClr val="tx1"/>
                </a:solidFill>
                <a:effectLst/>
                <a:latin typeface="Comic Sans MS" pitchFamily="66" charset="0"/>
                <a:cs typeface="Arial" pitchFamily="34" charset="0"/>
              </a:rPr>
              <a:t>: on néglige le caractère ondulatoire de la lumière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1" name="Groupe 30"/>
          <p:cNvGrpSpPr/>
          <p:nvPr/>
        </p:nvGrpSpPr>
        <p:grpSpPr>
          <a:xfrm>
            <a:off x="36512" y="4869160"/>
            <a:ext cx="6336704" cy="1872208"/>
            <a:chOff x="0" y="4509120"/>
            <a:chExt cx="6336704" cy="1872208"/>
          </a:xfrm>
        </p:grpSpPr>
        <p:pic>
          <p:nvPicPr>
            <p:cNvPr id="32" name="Image 31"/>
            <p:cNvPicPr/>
            <p:nvPr/>
          </p:nvPicPr>
          <p:blipFill>
            <a:blip r:embed="rId3" cstate="print"/>
            <a:srcRect r="29096"/>
            <a:stretch>
              <a:fillRect/>
            </a:stretch>
          </p:blipFill>
          <p:spPr bwMode="auto">
            <a:xfrm>
              <a:off x="0" y="4509120"/>
              <a:ext cx="6336704" cy="1872208"/>
            </a:xfrm>
            <a:prstGeom prst="rect">
              <a:avLst/>
            </a:prstGeom>
            <a:noFill/>
            <a:ln w="12700">
              <a:noFill/>
              <a:miter lim="800000"/>
              <a:headEnd/>
              <a:tailEnd/>
            </a:ln>
          </p:spPr>
        </p:pic>
        <p:sp>
          <p:nvSpPr>
            <p:cNvPr id="33" name="Rectangle 32"/>
            <p:cNvSpPr/>
            <p:nvPr/>
          </p:nvSpPr>
          <p:spPr>
            <a:xfrm>
              <a:off x="2051720" y="5877272"/>
              <a:ext cx="1300356" cy="369332"/>
            </a:xfrm>
            <a:prstGeom prst="rect">
              <a:avLst/>
            </a:prstGeom>
          </p:spPr>
          <p:txBody>
            <a:bodyPr wrap="none">
              <a:spAutoFit/>
            </a:bodyPr>
            <a:lstStyle/>
            <a:p>
              <a:r>
                <a:rPr lang="fr-FR" i="1" dirty="0" smtClean="0">
                  <a:latin typeface="Times New Roman" pitchFamily="18" charset="0"/>
                  <a:ea typeface="Arial Unicode MS" pitchFamily="34" charset="-128"/>
                  <a:cs typeface="Times New Roman" pitchFamily="18" charset="0"/>
                  <a:sym typeface="Wingdings" pitchFamily="2" charset="2"/>
                </a:rPr>
                <a:t>diaphragme</a:t>
              </a:r>
              <a:endParaRPr lang="fr-FR" dirty="0"/>
            </a:p>
          </p:txBody>
        </p:sp>
        <p:cxnSp>
          <p:nvCxnSpPr>
            <p:cNvPr id="34" name="AutoShape 11"/>
            <p:cNvCxnSpPr>
              <a:cxnSpLocks noChangeShapeType="1"/>
            </p:cNvCxnSpPr>
            <p:nvPr/>
          </p:nvCxnSpPr>
          <p:spPr bwMode="auto">
            <a:xfrm flipV="1">
              <a:off x="4355976" y="4797152"/>
              <a:ext cx="1008112" cy="455166"/>
            </a:xfrm>
            <a:prstGeom prst="straightConnector1">
              <a:avLst/>
            </a:prstGeom>
            <a:noFill/>
            <a:ln w="57150">
              <a:solidFill>
                <a:schemeClr val="accent5">
                  <a:lumMod val="50000"/>
                </a:schemeClr>
              </a:solidFill>
              <a:round/>
              <a:headEnd/>
              <a:tailEnd type="triangle" w="med" len="med"/>
            </a:ln>
          </p:spPr>
        </p:cxnSp>
        <p:cxnSp>
          <p:nvCxnSpPr>
            <p:cNvPr id="36" name="AutoShape 12"/>
            <p:cNvCxnSpPr>
              <a:cxnSpLocks noChangeShapeType="1"/>
            </p:cNvCxnSpPr>
            <p:nvPr/>
          </p:nvCxnSpPr>
          <p:spPr bwMode="auto">
            <a:xfrm>
              <a:off x="4355976" y="5480918"/>
              <a:ext cx="576064" cy="252338"/>
            </a:xfrm>
            <a:prstGeom prst="straightConnector1">
              <a:avLst/>
            </a:prstGeom>
            <a:noFill/>
            <a:ln w="57150">
              <a:solidFill>
                <a:schemeClr val="accent5">
                  <a:lumMod val="50000"/>
                </a:schemeClr>
              </a:solidFill>
              <a:round/>
              <a:headEnd/>
              <a:tailEnd type="triangle" w="med" len="med"/>
            </a:ln>
          </p:spPr>
        </p:cxnSp>
      </p:grpSp>
      <p:sp>
        <p:nvSpPr>
          <p:cNvPr id="37" name="Rectangle 9"/>
          <p:cNvSpPr>
            <a:spLocks noChangeArrowheads="1"/>
          </p:cNvSpPr>
          <p:nvPr/>
        </p:nvSpPr>
        <p:spPr bwMode="auto">
          <a:xfrm>
            <a:off x="5881506" y="4894868"/>
            <a:ext cx="3275856" cy="39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&gt;&gt;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10"/>
          <p:cNvSpPr>
            <a:spLocks noChangeArrowheads="1"/>
          </p:cNvSpPr>
          <p:nvPr/>
        </p:nvSpPr>
        <p:spPr bwMode="auto">
          <a:xfrm>
            <a:off x="6209379" y="5640656"/>
            <a:ext cx="2807296" cy="642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de diffraction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ou</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&lt;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7"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s tribulations de Mélinez et de Martenchon, novembre 2020 - Pascal  Ordonneau"/>
          <p:cNvPicPr>
            <a:picLocks noChangeAspect="1" noChangeArrowheads="1"/>
          </p:cNvPicPr>
          <p:nvPr/>
        </p:nvPicPr>
        <p:blipFill>
          <a:blip r:embed="rId2" cstate="print"/>
          <a:srcRect/>
          <a:stretch>
            <a:fillRect/>
          </a:stretch>
        </p:blipFill>
        <p:spPr bwMode="auto">
          <a:xfrm>
            <a:off x="4804" y="332656"/>
            <a:ext cx="9139196" cy="612068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88137"/>
            <a:ext cx="4128053" cy="400110"/>
          </a:xfrm>
          <a:prstGeom prst="rect">
            <a:avLst/>
          </a:prstGeom>
        </p:spPr>
        <p:txBody>
          <a:bodyPr wrap="none">
            <a:spAutoFit/>
          </a:bodyPr>
          <a:lstStyle/>
          <a:p>
            <a:r>
              <a:rPr lang="fr-FR" sz="2000" b="1" dirty="0" smtClean="0">
                <a:latin typeface="Bookman Old Style" pitchFamily="18" charset="0"/>
              </a:rPr>
              <a:t>a/ </a:t>
            </a:r>
            <a:r>
              <a:rPr lang="fr-FR" sz="2000" b="1" u="sng" dirty="0" smtClean="0">
                <a:latin typeface="Bookman Old Style" pitchFamily="18" charset="0"/>
              </a:rPr>
              <a:t>Modèle du rayon lumineux</a:t>
            </a:r>
            <a:endParaRPr lang="fr-FR" sz="2000" dirty="0">
              <a:latin typeface="Bookman Old Style" pitchFamily="18" charset="0"/>
            </a:endParaRPr>
          </a:p>
        </p:txBody>
      </p:sp>
      <p:sp>
        <p:nvSpPr>
          <p:cNvPr id="2050" name="Text Box 2"/>
          <p:cNvSpPr txBox="1">
            <a:spLocks noChangeArrowheads="1"/>
          </p:cNvSpPr>
          <p:nvPr/>
        </p:nvSpPr>
        <p:spPr bwMode="auto">
          <a:xfrm>
            <a:off x="110062" y="476672"/>
            <a:ext cx="8926434" cy="1296144"/>
          </a:xfrm>
          <a:prstGeom prst="rect">
            <a:avLst/>
          </a:prstGeom>
          <a:solidFill>
            <a:srgbClr val="FFFF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Quelle différence y a-t-il entre un RAYON lumineux et un FAISCEAU lumineux</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6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170495" y="780180"/>
            <a:ext cx="8892480" cy="768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3175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Un </a:t>
            </a:r>
            <a:r>
              <a:rPr kumimoji="0" lang="fr-FR" sz="2000" b="1" i="1" u="none" strike="noStrike" cap="none" normalizeH="0" baseline="0" dirty="0" smtClean="0">
                <a:ln>
                  <a:noFill/>
                </a:ln>
                <a:solidFill>
                  <a:srgbClr val="002060"/>
                </a:solidFill>
                <a:effectLst/>
                <a:latin typeface="Arial" pitchFamily="34" charset="0"/>
                <a:cs typeface="Arial" pitchFamily="34" charset="0"/>
              </a:rPr>
              <a:t>RAYON LUMINEUX </a:t>
            </a:r>
            <a:r>
              <a:rPr kumimoji="0" lang="fr-FR" sz="2000" u="none" strike="noStrike" cap="none" normalizeH="0" baseline="0" dirty="0" smtClean="0">
                <a:ln>
                  <a:noFill/>
                </a:ln>
                <a:solidFill>
                  <a:srgbClr val="002060"/>
                </a:solidFill>
                <a:effectLst/>
                <a:latin typeface="Arial" pitchFamily="34" charset="0"/>
                <a:cs typeface="Arial" pitchFamily="34" charset="0"/>
              </a:rPr>
              <a:t>est </a:t>
            </a:r>
            <a:r>
              <a:rPr kumimoji="0" lang="fr-FR" sz="2000" b="1" i="0" u="none" strike="noStrike" cap="none" normalizeH="0" baseline="0" dirty="0" smtClean="0">
                <a:ln>
                  <a:noFill/>
                </a:ln>
                <a:solidFill>
                  <a:srgbClr val="FF0000"/>
                </a:solidFill>
                <a:effectLst/>
                <a:latin typeface="Arial" pitchFamily="34" charset="0"/>
                <a:cs typeface="Arial" pitchFamily="34" charset="0"/>
              </a:rPr>
              <a:t>l’idéalisation d’un faisceau lumineux dont le diamètre tendrait vers zéro</a:t>
            </a:r>
            <a:r>
              <a:rPr kumimoji="0" lang="fr-FR" sz="2000" b="0" i="0" u="none" strike="noStrike" cap="none" normalizeH="0" baseline="0" dirty="0" smtClean="0">
                <a:ln>
                  <a:noFill/>
                </a:ln>
                <a:solidFill>
                  <a:srgbClr val="002060"/>
                </a:solidFill>
                <a:effectLst/>
                <a:latin typeface="Arial" pitchFamily="34" charset="0"/>
                <a:cs typeface="Arial" pitchFamily="34" charset="0"/>
              </a:rPr>
              <a:t>. On le représente par une </a:t>
            </a:r>
            <a:r>
              <a:rPr kumimoji="0" lang="fr-FR" sz="2000" b="0" i="0" u="sng" strike="noStrike" cap="none" normalizeH="0" baseline="0" dirty="0" smtClean="0">
                <a:ln>
                  <a:noFill/>
                </a:ln>
                <a:solidFill>
                  <a:srgbClr val="002060"/>
                </a:solidFill>
                <a:effectLst/>
                <a:latin typeface="Arial" pitchFamily="34" charset="0"/>
                <a:cs typeface="Arial" pitchFamily="34" charset="0"/>
              </a:rPr>
              <a:t>ligne qui suit le trajet de la lumière et qui est orientée dans le sens de propagation de celle-ci</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4"/>
          <p:cNvSpPr txBox="1">
            <a:spLocks noChangeArrowheads="1"/>
          </p:cNvSpPr>
          <p:nvPr/>
        </p:nvSpPr>
        <p:spPr bwMode="auto">
          <a:xfrm>
            <a:off x="107504" y="1988840"/>
            <a:ext cx="8928992" cy="792088"/>
          </a:xfrm>
          <a:prstGeom prst="rect">
            <a:avLst/>
          </a:prstGeom>
          <a:solidFill>
            <a:schemeClr val="accent5">
              <a:lumMod val="40000"/>
              <a:lumOff val="60000"/>
            </a:schemeClr>
          </a:solidFill>
          <a:ln w="19050">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fr-FR" sz="2400" b="0" i="0" u="sng" strike="noStrike" cap="none" normalizeH="0" baseline="0" dirty="0" smtClean="0">
                <a:ln>
                  <a:noFill/>
                </a:ln>
                <a:solidFill>
                  <a:schemeClr val="tx1"/>
                </a:solidFill>
                <a:effectLst/>
                <a:latin typeface="Comic Sans MS" pitchFamily="66" charset="0"/>
                <a:cs typeface="Arial" pitchFamily="34" charset="0"/>
              </a:rPr>
              <a:t>Approximation</a:t>
            </a:r>
            <a:r>
              <a:rPr kumimoji="0" lang="fr-FR" sz="2400" b="0" i="0" u="sng" strike="noStrike" cap="none" normalizeH="0" dirty="0" smtClean="0">
                <a:ln>
                  <a:noFill/>
                </a:ln>
                <a:solidFill>
                  <a:schemeClr val="tx1"/>
                </a:solidFill>
                <a:effectLst/>
                <a:latin typeface="Comic Sans MS" pitchFamily="66" charset="0"/>
                <a:cs typeface="Arial" pitchFamily="34" charset="0"/>
              </a:rPr>
              <a:t> de l’optique géométrique</a:t>
            </a:r>
            <a:r>
              <a:rPr kumimoji="0" lang="fr-FR" sz="2400" b="0" i="0" strike="noStrike" cap="none" normalizeH="0" dirty="0" smtClean="0">
                <a:ln>
                  <a:noFill/>
                </a:ln>
                <a:solidFill>
                  <a:schemeClr val="tx1"/>
                </a:solidFill>
                <a:effectLst/>
                <a:latin typeface="Comic Sans MS" pitchFamily="66" charset="0"/>
                <a:cs typeface="Arial" pitchFamily="34" charset="0"/>
              </a:rPr>
              <a:t> </a:t>
            </a:r>
            <a:r>
              <a:rPr kumimoji="0" lang="fr-FR" sz="2400" b="0" i="0" u="none" strike="noStrike" cap="none" normalizeH="0" dirty="0" smtClean="0">
                <a:ln>
                  <a:noFill/>
                </a:ln>
                <a:solidFill>
                  <a:schemeClr val="tx1"/>
                </a:solidFill>
                <a:effectLst/>
                <a:latin typeface="Comic Sans MS" pitchFamily="66" charset="0"/>
                <a:cs typeface="Arial" pitchFamily="34" charset="0"/>
              </a:rPr>
              <a:t>: on néglige le caractère ondulatoire de la lumière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10"/>
          <p:cNvSpPr>
            <a:spLocks noChangeArrowheads="1"/>
          </p:cNvSpPr>
          <p:nvPr/>
        </p:nvSpPr>
        <p:spPr bwMode="auto">
          <a:xfrm>
            <a:off x="6349050" y="3814748"/>
            <a:ext cx="2483768" cy="642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de diffraction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ou</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&lt;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e 30"/>
          <p:cNvGrpSpPr/>
          <p:nvPr/>
        </p:nvGrpSpPr>
        <p:grpSpPr>
          <a:xfrm>
            <a:off x="36512" y="2996952"/>
            <a:ext cx="6336704" cy="1872208"/>
            <a:chOff x="0" y="4509120"/>
            <a:chExt cx="6336704" cy="1872208"/>
          </a:xfrm>
        </p:grpSpPr>
        <p:pic>
          <p:nvPicPr>
            <p:cNvPr id="32" name="Image 31"/>
            <p:cNvPicPr/>
            <p:nvPr/>
          </p:nvPicPr>
          <p:blipFill>
            <a:blip r:embed="rId2" cstate="print"/>
            <a:srcRect r="29096"/>
            <a:stretch>
              <a:fillRect/>
            </a:stretch>
          </p:blipFill>
          <p:spPr bwMode="auto">
            <a:xfrm>
              <a:off x="0" y="4509120"/>
              <a:ext cx="6336704" cy="1872208"/>
            </a:xfrm>
            <a:prstGeom prst="rect">
              <a:avLst/>
            </a:prstGeom>
            <a:noFill/>
            <a:ln w="12700">
              <a:noFill/>
              <a:miter lim="800000"/>
              <a:headEnd/>
              <a:tailEnd/>
            </a:ln>
          </p:spPr>
        </p:pic>
        <p:sp>
          <p:nvSpPr>
            <p:cNvPr id="33" name="Rectangle 32"/>
            <p:cNvSpPr/>
            <p:nvPr/>
          </p:nvSpPr>
          <p:spPr>
            <a:xfrm>
              <a:off x="2051720" y="5877272"/>
              <a:ext cx="1300356" cy="369332"/>
            </a:xfrm>
            <a:prstGeom prst="rect">
              <a:avLst/>
            </a:prstGeom>
          </p:spPr>
          <p:txBody>
            <a:bodyPr wrap="none">
              <a:spAutoFit/>
            </a:bodyPr>
            <a:lstStyle/>
            <a:p>
              <a:r>
                <a:rPr lang="fr-FR" i="1" dirty="0" smtClean="0">
                  <a:latin typeface="Times New Roman" pitchFamily="18" charset="0"/>
                  <a:ea typeface="Arial Unicode MS" pitchFamily="34" charset="-128"/>
                  <a:cs typeface="Times New Roman" pitchFamily="18" charset="0"/>
                  <a:sym typeface="Wingdings" pitchFamily="2" charset="2"/>
                </a:rPr>
                <a:t>diaphragme</a:t>
              </a:r>
              <a:endParaRPr lang="fr-FR" dirty="0"/>
            </a:p>
          </p:txBody>
        </p:sp>
        <p:cxnSp>
          <p:nvCxnSpPr>
            <p:cNvPr id="34" name="AutoShape 11"/>
            <p:cNvCxnSpPr>
              <a:cxnSpLocks noChangeShapeType="1"/>
            </p:cNvCxnSpPr>
            <p:nvPr/>
          </p:nvCxnSpPr>
          <p:spPr bwMode="auto">
            <a:xfrm flipV="1">
              <a:off x="4355976" y="4797152"/>
              <a:ext cx="1008112" cy="455166"/>
            </a:xfrm>
            <a:prstGeom prst="straightConnector1">
              <a:avLst/>
            </a:prstGeom>
            <a:noFill/>
            <a:ln w="57150">
              <a:solidFill>
                <a:schemeClr val="accent5">
                  <a:lumMod val="50000"/>
                </a:schemeClr>
              </a:solidFill>
              <a:round/>
              <a:headEnd/>
              <a:tailEnd type="triangle" w="med" len="med"/>
            </a:ln>
          </p:spPr>
        </p:cxnSp>
        <p:cxnSp>
          <p:nvCxnSpPr>
            <p:cNvPr id="36" name="AutoShape 12"/>
            <p:cNvCxnSpPr>
              <a:cxnSpLocks noChangeShapeType="1"/>
            </p:cNvCxnSpPr>
            <p:nvPr/>
          </p:nvCxnSpPr>
          <p:spPr bwMode="auto">
            <a:xfrm>
              <a:off x="4355976" y="5480918"/>
              <a:ext cx="576064" cy="252338"/>
            </a:xfrm>
            <a:prstGeom prst="straightConnector1">
              <a:avLst/>
            </a:prstGeom>
            <a:noFill/>
            <a:ln w="57150">
              <a:solidFill>
                <a:schemeClr val="accent5">
                  <a:lumMod val="50000"/>
                </a:schemeClr>
              </a:solidFill>
              <a:round/>
              <a:headEnd/>
              <a:tailEnd type="triangle" w="med" len="med"/>
            </a:ln>
          </p:spPr>
        </p:cxnSp>
      </p:grpSp>
      <p:sp>
        <p:nvSpPr>
          <p:cNvPr id="37" name="Rectangle 9"/>
          <p:cNvSpPr>
            <a:spLocks noChangeArrowheads="1"/>
          </p:cNvSpPr>
          <p:nvPr/>
        </p:nvSpPr>
        <p:spPr bwMode="auto">
          <a:xfrm>
            <a:off x="5904656" y="3068960"/>
            <a:ext cx="3275856" cy="39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&gt;&gt;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
          <p:cNvSpPr txBox="1">
            <a:spLocks noChangeArrowheads="1"/>
          </p:cNvSpPr>
          <p:nvPr/>
        </p:nvSpPr>
        <p:spPr bwMode="auto">
          <a:xfrm>
            <a:off x="107504" y="4941168"/>
            <a:ext cx="8928992" cy="1728192"/>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Validité de l’Approximation de l’optique géométrique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3"/>
          <p:cNvSpPr>
            <a:spLocks noChangeArrowheads="1"/>
          </p:cNvSpPr>
          <p:nvPr/>
        </p:nvSpPr>
        <p:spPr bwMode="auto">
          <a:xfrm>
            <a:off x="179512" y="5301208"/>
            <a:ext cx="87849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Approximation</a:t>
            </a:r>
            <a:r>
              <a:rPr kumimoji="0" lang="fr-FR" sz="2000" b="1" i="1" u="none" strike="noStrike" cap="none" normalizeH="0" dirty="0" smtClean="0">
                <a:ln>
                  <a:noFill/>
                </a:ln>
                <a:solidFill>
                  <a:srgbClr val="002060"/>
                </a:solidFill>
                <a:effectLst/>
                <a:latin typeface="Arial" pitchFamily="34" charset="0"/>
                <a:ea typeface="Arial Unicode MS" pitchFamily="34" charset="-128"/>
                <a:cs typeface="Arial" pitchFamily="34" charset="0"/>
              </a:rPr>
              <a:t> de l’optique géométrique </a:t>
            </a:r>
            <a:r>
              <a:rPr lang="fr-FR" sz="2000" b="1" i="1" dirty="0" smtClean="0">
                <a:solidFill>
                  <a:srgbClr val="002060"/>
                </a:solidFill>
                <a:latin typeface="Arial" pitchFamily="34" charset="0"/>
                <a:ea typeface="Arial Unicode MS" pitchFamily="34" charset="-128"/>
                <a:cs typeface="Arial" pitchFamily="34" charset="0"/>
              </a:rPr>
              <a:t>n’est valable que </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si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les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dimensions L* du problème sont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très grandes</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devant la longueur d’onde </a:t>
            </a:r>
            <a:r>
              <a:rPr kumimoji="0" lang="fr-FR" sz="2000" b="1" i="0" u="none" strike="noStrike" cap="none" normalizeH="0" baseline="0" dirty="0" smtClean="0">
                <a:ln>
                  <a:noFill/>
                </a:ln>
                <a:solidFill>
                  <a:srgbClr val="FF0000"/>
                </a:solidFill>
                <a:effectLst/>
                <a:latin typeface="Symbol" pitchFamily="18" charset="2"/>
                <a:ea typeface="Arial Unicode MS" pitchFamily="34" charset="-128"/>
                <a:cs typeface="Arial" pitchFamily="34" charset="0"/>
              </a:rPr>
              <a:t>l</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de la lumière utilisée. </a:t>
            </a:r>
          </a:p>
        </p:txBody>
      </p:sp>
      <p:sp>
        <p:nvSpPr>
          <p:cNvPr id="31" name="Rectangle 30"/>
          <p:cNvSpPr/>
          <p:nvPr/>
        </p:nvSpPr>
        <p:spPr>
          <a:xfrm>
            <a:off x="4355976" y="6237312"/>
            <a:ext cx="4613200" cy="400110"/>
          </a:xfrm>
          <a:prstGeom prst="rect">
            <a:avLst/>
          </a:prstGeom>
        </p:spPr>
        <p:txBody>
          <a:bodyPr wrap="square">
            <a:spAutoFit/>
          </a:bodyPr>
          <a:lstStyle/>
          <a:p>
            <a:pPr lvl="0" algn="just" fontAlgn="base">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rPr>
              <a:t>       * taille des objets, d’une fente …</a:t>
            </a:r>
            <a:endParaRPr lang="fr-FR" sz="2000" dirty="0" smtClean="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0"/>
          <p:cNvSpPr>
            <a:spLocks noChangeArrowheads="1"/>
          </p:cNvSpPr>
          <p:nvPr/>
        </p:nvSpPr>
        <p:spPr bwMode="auto">
          <a:xfrm>
            <a:off x="6349050" y="862420"/>
            <a:ext cx="2483768" cy="642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de diffraction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ou</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i="0" u="none" strike="noStrike" cap="none" normalizeH="0" baseline="0" dirty="0" smtClean="0">
                <a:ln>
                  <a:noFill/>
                </a:ln>
                <a:solidFill>
                  <a:srgbClr val="002060"/>
                </a:solidFill>
                <a:effectLst/>
                <a:latin typeface="Arial" pitchFamily="34" charset="0"/>
                <a:cs typeface="Arial" pitchFamily="34" charset="0"/>
              </a:rPr>
              <a:t>si </a:t>
            </a:r>
            <a:r>
              <a:rPr kumimoji="0" lang="fr-FR" sz="2000" b="1" i="0" u="sng" strike="noStrike" cap="none" normalizeH="0" baseline="0" dirty="0" smtClean="0">
                <a:ln>
                  <a:noFill/>
                </a:ln>
                <a:solidFill>
                  <a:srgbClr val="FF0000"/>
                </a:solidFill>
                <a:effectLst/>
                <a:latin typeface="Arial" pitchFamily="34" charset="0"/>
                <a:cs typeface="Arial" pitchFamily="34" charset="0"/>
              </a:rPr>
              <a:t>d </a:t>
            </a:r>
            <a:r>
              <a:rPr kumimoji="0" lang="fr-FR" sz="2000" b="1" i="0" u="sng" strike="noStrike" cap="none" normalizeH="0" baseline="0" dirty="0" smtClean="0">
                <a:ln>
                  <a:noFill/>
                </a:ln>
                <a:solidFill>
                  <a:srgbClr val="FF0000"/>
                </a:solidFill>
                <a:effectLst/>
                <a:latin typeface="Tahoma" pitchFamily="34" charset="0"/>
                <a:cs typeface="Arial" pitchFamily="34" charset="0"/>
              </a:rPr>
              <a:t>&lt;</a:t>
            </a:r>
            <a:r>
              <a:rPr kumimoji="0" lang="fr-FR" sz="2000" b="1" i="0" u="sng" strike="noStrike" cap="none" normalizeH="0" baseline="0" dirty="0" smtClean="0">
                <a:ln>
                  <a:noFill/>
                </a:ln>
                <a:solidFill>
                  <a:srgbClr val="FF000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 name="Groupe 30"/>
          <p:cNvGrpSpPr/>
          <p:nvPr/>
        </p:nvGrpSpPr>
        <p:grpSpPr>
          <a:xfrm>
            <a:off x="36512" y="44624"/>
            <a:ext cx="6336704" cy="1872208"/>
            <a:chOff x="0" y="4509120"/>
            <a:chExt cx="6336704" cy="1872208"/>
          </a:xfrm>
        </p:grpSpPr>
        <p:pic>
          <p:nvPicPr>
            <p:cNvPr id="32" name="Image 31"/>
            <p:cNvPicPr/>
            <p:nvPr/>
          </p:nvPicPr>
          <p:blipFill>
            <a:blip r:embed="rId2" cstate="print"/>
            <a:srcRect r="29096"/>
            <a:stretch>
              <a:fillRect/>
            </a:stretch>
          </p:blipFill>
          <p:spPr bwMode="auto">
            <a:xfrm>
              <a:off x="0" y="4509120"/>
              <a:ext cx="6336704" cy="1872208"/>
            </a:xfrm>
            <a:prstGeom prst="rect">
              <a:avLst/>
            </a:prstGeom>
            <a:noFill/>
            <a:ln w="12700">
              <a:noFill/>
              <a:miter lim="800000"/>
              <a:headEnd/>
              <a:tailEnd/>
            </a:ln>
          </p:spPr>
        </p:pic>
        <p:sp>
          <p:nvSpPr>
            <p:cNvPr id="33" name="Rectangle 32"/>
            <p:cNvSpPr/>
            <p:nvPr/>
          </p:nvSpPr>
          <p:spPr>
            <a:xfrm>
              <a:off x="2051720" y="5877272"/>
              <a:ext cx="1300356" cy="369332"/>
            </a:xfrm>
            <a:prstGeom prst="rect">
              <a:avLst/>
            </a:prstGeom>
          </p:spPr>
          <p:txBody>
            <a:bodyPr wrap="none">
              <a:spAutoFit/>
            </a:bodyPr>
            <a:lstStyle/>
            <a:p>
              <a:r>
                <a:rPr lang="fr-FR" i="1" dirty="0" smtClean="0">
                  <a:latin typeface="Times New Roman" pitchFamily="18" charset="0"/>
                  <a:ea typeface="Arial Unicode MS" pitchFamily="34" charset="-128"/>
                  <a:cs typeface="Times New Roman" pitchFamily="18" charset="0"/>
                  <a:sym typeface="Wingdings" pitchFamily="2" charset="2"/>
                </a:rPr>
                <a:t>diaphragme</a:t>
              </a:r>
              <a:endParaRPr lang="fr-FR" dirty="0"/>
            </a:p>
          </p:txBody>
        </p:sp>
        <p:cxnSp>
          <p:nvCxnSpPr>
            <p:cNvPr id="34" name="AutoShape 11"/>
            <p:cNvCxnSpPr>
              <a:cxnSpLocks noChangeShapeType="1"/>
            </p:cNvCxnSpPr>
            <p:nvPr/>
          </p:nvCxnSpPr>
          <p:spPr bwMode="auto">
            <a:xfrm flipV="1">
              <a:off x="4355976" y="4797152"/>
              <a:ext cx="1008112" cy="455166"/>
            </a:xfrm>
            <a:prstGeom prst="straightConnector1">
              <a:avLst/>
            </a:prstGeom>
            <a:noFill/>
            <a:ln w="57150">
              <a:solidFill>
                <a:schemeClr val="accent5">
                  <a:lumMod val="50000"/>
                </a:schemeClr>
              </a:solidFill>
              <a:round/>
              <a:headEnd/>
              <a:tailEnd type="triangle" w="med" len="med"/>
            </a:ln>
          </p:spPr>
        </p:cxnSp>
        <p:cxnSp>
          <p:nvCxnSpPr>
            <p:cNvPr id="36" name="AutoShape 12"/>
            <p:cNvCxnSpPr>
              <a:cxnSpLocks noChangeShapeType="1"/>
            </p:cNvCxnSpPr>
            <p:nvPr/>
          </p:nvCxnSpPr>
          <p:spPr bwMode="auto">
            <a:xfrm>
              <a:off x="4355976" y="5480918"/>
              <a:ext cx="576064" cy="252338"/>
            </a:xfrm>
            <a:prstGeom prst="straightConnector1">
              <a:avLst/>
            </a:prstGeom>
            <a:noFill/>
            <a:ln w="57150">
              <a:solidFill>
                <a:schemeClr val="accent5">
                  <a:lumMod val="50000"/>
                </a:schemeClr>
              </a:solidFill>
              <a:round/>
              <a:headEnd/>
              <a:tailEnd type="triangle" w="med" len="med"/>
            </a:ln>
          </p:spPr>
        </p:cxnSp>
      </p:grpSp>
      <p:sp>
        <p:nvSpPr>
          <p:cNvPr id="37" name="Rectangle 9"/>
          <p:cNvSpPr>
            <a:spLocks noChangeArrowheads="1"/>
          </p:cNvSpPr>
          <p:nvPr/>
        </p:nvSpPr>
        <p:spPr bwMode="auto">
          <a:xfrm>
            <a:off x="5904656" y="116632"/>
            <a:ext cx="3275856" cy="392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rgbClr val="002060"/>
                </a:solidFill>
                <a:effectLst/>
                <a:latin typeface="Arial" pitchFamily="34" charset="0"/>
                <a:cs typeface="Arial" pitchFamily="34" charset="0"/>
              </a:rPr>
              <a:t>Figure observée si </a:t>
            </a:r>
            <a:r>
              <a:rPr kumimoji="0" lang="fr-FR" sz="2000" b="1" i="0" u="sng" strike="noStrike" cap="none" normalizeH="0" baseline="0" dirty="0" smtClean="0">
                <a:ln>
                  <a:noFill/>
                </a:ln>
                <a:solidFill>
                  <a:srgbClr val="FF0000"/>
                </a:solidFill>
                <a:effectLst/>
                <a:latin typeface="Arial" pitchFamily="34" charset="0"/>
                <a:cs typeface="Arial" pitchFamily="34" charset="0"/>
              </a:rPr>
              <a:t>d &gt;&gt; </a:t>
            </a:r>
            <a:r>
              <a:rPr kumimoji="0" lang="fr-FR" sz="2000" b="1" i="0" u="sng" strike="noStrike" cap="none" normalizeH="0" baseline="0" dirty="0" smtClean="0">
                <a:ln>
                  <a:noFill/>
                </a:ln>
                <a:solidFill>
                  <a:srgbClr val="FF0000"/>
                </a:solidFill>
                <a:effectLst/>
                <a:latin typeface="Symbol" pitchFamily="18" charset="2"/>
                <a:cs typeface="Arial" pitchFamily="34" charset="0"/>
              </a:rPr>
              <a:t>l</a:t>
            </a:r>
            <a:endParaRPr kumimoji="0" lang="fr-FR" sz="2000" b="1" i="0" u="sng"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2"/>
          <p:cNvSpPr txBox="1">
            <a:spLocks noChangeArrowheads="1"/>
          </p:cNvSpPr>
          <p:nvPr/>
        </p:nvSpPr>
        <p:spPr bwMode="auto">
          <a:xfrm>
            <a:off x="107504" y="1988840"/>
            <a:ext cx="8928992" cy="165618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Validité de l’Approximation de l’optique géométrique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3"/>
          <p:cNvSpPr>
            <a:spLocks noChangeArrowheads="1"/>
          </p:cNvSpPr>
          <p:nvPr/>
        </p:nvSpPr>
        <p:spPr bwMode="auto">
          <a:xfrm>
            <a:off x="179512" y="2348880"/>
            <a:ext cx="878497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Approximation</a:t>
            </a:r>
            <a:r>
              <a:rPr kumimoji="0" lang="fr-FR" sz="2000" b="1" i="1" u="none" strike="noStrike" cap="none" normalizeH="0" dirty="0" smtClean="0">
                <a:ln>
                  <a:noFill/>
                </a:ln>
                <a:solidFill>
                  <a:srgbClr val="002060"/>
                </a:solidFill>
                <a:effectLst/>
                <a:latin typeface="Arial" pitchFamily="34" charset="0"/>
                <a:ea typeface="Arial Unicode MS" pitchFamily="34" charset="-128"/>
                <a:cs typeface="Arial" pitchFamily="34" charset="0"/>
              </a:rPr>
              <a:t> de l’optique géométrique </a:t>
            </a:r>
            <a:r>
              <a:rPr lang="fr-FR" sz="2000" b="1" i="1" dirty="0" smtClean="0">
                <a:solidFill>
                  <a:srgbClr val="002060"/>
                </a:solidFill>
                <a:latin typeface="Arial" pitchFamily="34" charset="0"/>
                <a:ea typeface="Arial Unicode MS" pitchFamily="34" charset="-128"/>
                <a:cs typeface="Arial" pitchFamily="34" charset="0"/>
              </a:rPr>
              <a:t>n’est valable que </a:t>
            </a:r>
            <a:r>
              <a:rPr kumimoji="0" lang="fr-FR" sz="2000" b="1" i="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si </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les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dimensions L* du problème sont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très grandes</a:t>
            </a:r>
            <a:r>
              <a:rPr kumimoji="0" lang="fr-FR" sz="2000" b="1" i="0" strike="noStrike" cap="none" normalizeH="0" baseline="0" dirty="0" smtClean="0">
                <a:ln>
                  <a:noFill/>
                </a:ln>
                <a:solidFill>
                  <a:srgbClr val="FF0000"/>
                </a:solidFill>
                <a:effectLst/>
                <a:latin typeface="Arial" pitchFamily="34" charset="0"/>
                <a:ea typeface="Arial Unicode MS" pitchFamily="34" charset="-128"/>
                <a:cs typeface="Arial" pitchFamily="34" charset="0"/>
              </a:rPr>
              <a:t> </a:t>
            </a: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devant la longueur d’onde </a:t>
            </a:r>
            <a:r>
              <a:rPr kumimoji="0" lang="fr-FR" sz="2000" b="1" i="0" u="none" strike="noStrike" cap="none" normalizeH="0" baseline="0" dirty="0" smtClean="0">
                <a:ln>
                  <a:noFill/>
                </a:ln>
                <a:solidFill>
                  <a:srgbClr val="FF0000"/>
                </a:solidFill>
                <a:effectLst/>
                <a:latin typeface="Symbol" pitchFamily="18" charset="2"/>
                <a:ea typeface="Arial Unicode MS" pitchFamily="34" charset="-128"/>
                <a:cs typeface="Arial" pitchFamily="34" charset="0"/>
              </a:rPr>
              <a:t>l</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de la lumière utilisée. </a:t>
            </a:r>
          </a:p>
        </p:txBody>
      </p:sp>
      <p:sp>
        <p:nvSpPr>
          <p:cNvPr id="31" name="Rectangle 30"/>
          <p:cNvSpPr/>
          <p:nvPr/>
        </p:nvSpPr>
        <p:spPr>
          <a:xfrm>
            <a:off x="4622201" y="3215534"/>
            <a:ext cx="4613200" cy="400110"/>
          </a:xfrm>
          <a:prstGeom prst="rect">
            <a:avLst/>
          </a:prstGeom>
        </p:spPr>
        <p:txBody>
          <a:bodyPr wrap="square">
            <a:spAutoFit/>
          </a:bodyPr>
          <a:lstStyle/>
          <a:p>
            <a:pPr lvl="0" algn="just" fontAlgn="base">
              <a:spcBef>
                <a:spcPct val="0"/>
              </a:spcBef>
              <a:spcAft>
                <a:spcPct val="0"/>
              </a:spcAft>
            </a:pPr>
            <a:r>
              <a:rPr lang="fr-FR" sz="2000" dirty="0" smtClean="0">
                <a:solidFill>
                  <a:srgbClr val="002060"/>
                </a:solidFill>
                <a:latin typeface="Arial" pitchFamily="34" charset="0"/>
                <a:ea typeface="Arial Unicode MS" pitchFamily="34" charset="-128"/>
                <a:cs typeface="Arial" pitchFamily="34" charset="0"/>
              </a:rPr>
              <a:t>       * taille des objets, d’une fente …</a:t>
            </a:r>
            <a:endParaRPr lang="fr-FR" sz="2000" dirty="0" smtClean="0">
              <a:solidFill>
                <a:srgbClr val="002060"/>
              </a:solidFill>
              <a:latin typeface="Arial" pitchFamily="34" charset="0"/>
              <a:cs typeface="Arial" pitchFamily="34" charset="0"/>
            </a:endParaRPr>
          </a:p>
        </p:txBody>
      </p:sp>
      <p:sp>
        <p:nvSpPr>
          <p:cNvPr id="16" name="Text Box 2"/>
          <p:cNvSpPr txBox="1">
            <a:spLocks noChangeArrowheads="1"/>
          </p:cNvSpPr>
          <p:nvPr/>
        </p:nvSpPr>
        <p:spPr bwMode="auto">
          <a:xfrm>
            <a:off x="134268" y="3933056"/>
            <a:ext cx="8902228" cy="271785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16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Propriétés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des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rayons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lumineux</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dans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l’Approximation</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de</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l’optique</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géométrique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3"/>
          <p:cNvSpPr>
            <a:spLocks noChangeArrowheads="1"/>
          </p:cNvSpPr>
          <p:nvPr/>
        </p:nvSpPr>
        <p:spPr bwMode="auto">
          <a:xfrm>
            <a:off x="395536" y="4350743"/>
            <a:ext cx="8410897" cy="427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Les rayons lumineux sont </a:t>
            </a:r>
            <a:r>
              <a:rPr kumimoji="0" lang="fr-FR" sz="2000" b="1" i="1" u="none" strike="noStrike" cap="none" normalizeH="0" baseline="0" dirty="0" smtClean="0">
                <a:ln>
                  <a:noFill/>
                </a:ln>
                <a:solidFill>
                  <a:srgbClr val="FF0000"/>
                </a:solidFill>
                <a:effectLst/>
                <a:latin typeface="Arial" pitchFamily="34" charset="0"/>
                <a:cs typeface="Arial" pitchFamily="34" charset="0"/>
              </a:rPr>
              <a:t>indépendants les uns des autres</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395536" y="5570786"/>
            <a:ext cx="8582272" cy="1015663"/>
          </a:xfrm>
          <a:prstGeom prst="rect">
            <a:avLst/>
          </a:prstGeom>
        </p:spPr>
        <p:txBody>
          <a:bodyPr wrap="square">
            <a:spAutoFit/>
          </a:bodyPr>
          <a:lstStyle/>
          <a:p>
            <a:pPr lvl="0" fontAlgn="base">
              <a:spcBef>
                <a:spcPct val="0"/>
              </a:spcBef>
              <a:spcAft>
                <a:spcPts val="1000"/>
              </a:spcAft>
            </a:pPr>
            <a:r>
              <a:rPr lang="fr-FR" sz="2000" b="1" u="sng" dirty="0" smtClean="0">
                <a:solidFill>
                  <a:srgbClr val="002060"/>
                </a:solidFill>
                <a:latin typeface="Arial" pitchFamily="34" charset="0"/>
                <a:cs typeface="Arial" pitchFamily="34" charset="0"/>
              </a:rPr>
              <a:t>Principe de retour inverse de la lumière</a:t>
            </a:r>
            <a:r>
              <a:rPr lang="fr-FR" sz="2000" b="1" dirty="0" smtClean="0">
                <a:solidFill>
                  <a:srgbClr val="002060"/>
                </a:solidFill>
                <a:latin typeface="Arial" pitchFamily="34" charset="0"/>
                <a:cs typeface="Arial" pitchFamily="34" charset="0"/>
              </a:rPr>
              <a:t> : </a:t>
            </a:r>
            <a:r>
              <a:rPr lang="fr-FR" sz="2000" b="1" i="1" dirty="0" smtClean="0">
                <a:solidFill>
                  <a:srgbClr val="FF0000"/>
                </a:solidFill>
                <a:latin typeface="Arial" pitchFamily="34" charset="0"/>
                <a:cs typeface="Arial" pitchFamily="34" charset="0"/>
              </a:rPr>
              <a:t>la trajectoire</a:t>
            </a:r>
            <a:r>
              <a:rPr lang="fr-FR" sz="2000" dirty="0" smtClean="0">
                <a:solidFill>
                  <a:srgbClr val="002060"/>
                </a:solidFill>
                <a:latin typeface="Arial" pitchFamily="34" charset="0"/>
                <a:cs typeface="Arial" pitchFamily="34" charset="0"/>
              </a:rPr>
              <a:t> suivie par la lumière pour aller d’un point A à un point B </a:t>
            </a:r>
            <a:r>
              <a:rPr lang="fr-FR" sz="2000" b="1" i="1" dirty="0" smtClean="0">
                <a:solidFill>
                  <a:srgbClr val="FF0000"/>
                </a:solidFill>
                <a:latin typeface="Arial" pitchFamily="34" charset="0"/>
                <a:cs typeface="Arial" pitchFamily="34" charset="0"/>
              </a:rPr>
              <a:t>est la même </a:t>
            </a:r>
            <a:r>
              <a:rPr lang="fr-FR" sz="2000" dirty="0" smtClean="0">
                <a:solidFill>
                  <a:srgbClr val="002060"/>
                </a:solidFill>
                <a:latin typeface="Arial" pitchFamily="34" charset="0"/>
                <a:cs typeface="Arial" pitchFamily="34" charset="0"/>
              </a:rPr>
              <a:t>que celle pour aller du point B au point A</a:t>
            </a:r>
          </a:p>
        </p:txBody>
      </p:sp>
      <p:sp>
        <p:nvSpPr>
          <p:cNvPr id="19" name="Rectangle 18"/>
          <p:cNvSpPr/>
          <p:nvPr/>
        </p:nvSpPr>
        <p:spPr>
          <a:xfrm>
            <a:off x="323529" y="4790892"/>
            <a:ext cx="8568952" cy="707886"/>
          </a:xfrm>
          <a:prstGeom prst="rect">
            <a:avLst/>
          </a:prstGeom>
        </p:spPr>
        <p:txBody>
          <a:bodyPr wrap="square">
            <a:spAutoFit/>
          </a:bodyPr>
          <a:lstStyle/>
          <a:p>
            <a:pPr lvl="0" fontAlgn="base">
              <a:spcBef>
                <a:spcPct val="0"/>
              </a:spcBef>
              <a:spcAft>
                <a:spcPts val="1000"/>
              </a:spcAft>
            </a:pPr>
            <a:r>
              <a:rPr lang="fr-FR" sz="2000" b="1" u="sng" dirty="0" smtClean="0">
                <a:solidFill>
                  <a:srgbClr val="002060"/>
                </a:solidFill>
                <a:latin typeface="Arial" pitchFamily="34" charset="0"/>
                <a:cs typeface="Arial" pitchFamily="34" charset="0"/>
              </a:rPr>
              <a:t>Principe de Fermat</a:t>
            </a:r>
            <a:r>
              <a:rPr lang="fr-FR" sz="2000" dirty="0" smtClean="0">
                <a:solidFill>
                  <a:srgbClr val="002060"/>
                </a:solidFill>
                <a:latin typeface="Arial" pitchFamily="34" charset="0"/>
                <a:cs typeface="Arial" pitchFamily="34" charset="0"/>
              </a:rPr>
              <a:t> : pour aller d’un point A à un point B, </a:t>
            </a:r>
            <a:r>
              <a:rPr lang="fr-FR" sz="2000" b="1" i="1" dirty="0" smtClean="0">
                <a:solidFill>
                  <a:srgbClr val="FF0000"/>
                </a:solidFill>
                <a:latin typeface="Arial" pitchFamily="34" charset="0"/>
                <a:cs typeface="Arial" pitchFamily="34" charset="0"/>
              </a:rPr>
              <a:t>la lumière emprunte le chemin correspondant à la durée minimale</a:t>
            </a:r>
            <a:r>
              <a:rPr lang="fr-FR" sz="2000" dirty="0" smtClean="0">
                <a:solidFill>
                  <a:srgbClr val="FF0000"/>
                </a:solidFill>
                <a:latin typeface="Arial" pitchFamily="34" charset="0"/>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62260" y="63078"/>
            <a:ext cx="8902228" cy="235781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16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Propriétés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des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rayons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lumineux</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dans</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l’approximation</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de</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l’optique</a:t>
            </a:r>
            <a:r>
              <a:rPr kumimoji="0" lang="fr-FR" sz="1600" b="1" i="0" u="sng" strike="noStrike" cap="none" normalizeH="0" baseline="0" dirty="0" smtClean="0">
                <a:ln>
                  <a:noFill/>
                </a:ln>
                <a:solidFill>
                  <a:schemeClr val="tx1"/>
                </a:solidFill>
                <a:effectLst/>
                <a:latin typeface="Calibri" pitchFamily="34"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géométrique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buClrTx/>
              <a:buSzTx/>
              <a:buFontTx/>
              <a:buNone/>
              <a:tabLst/>
            </a:pPr>
            <a:endParaRPr kumimoji="0" lang="fr-FR" sz="300" b="1" i="0" u="none" strike="noStrike" cap="none" normalizeH="0" baseline="0" dirty="0" smtClean="0">
              <a:ln>
                <a:noFill/>
              </a:ln>
              <a:solidFill>
                <a:schemeClr val="tx1"/>
              </a:solidFill>
              <a:effectLst/>
              <a:latin typeface="Calibri" pitchFamily="34"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400" b="1" i="0" u="none" strike="noStrike" cap="none" normalizeH="0" baseline="0" dirty="0" smtClean="0">
              <a:ln>
                <a:noFill/>
              </a:ln>
              <a:solidFill>
                <a:schemeClr val="tx1"/>
              </a:solidFill>
              <a:effectLst/>
              <a:latin typeface="Calibri" pitchFamily="34"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4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endParaRPr>
          </a:p>
          <a:p>
            <a:pPr marL="0" marR="0" lvl="0" indent="0" algn="just"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5" name="Rectangle 3"/>
          <p:cNvSpPr>
            <a:spLocks noChangeArrowheads="1"/>
          </p:cNvSpPr>
          <p:nvPr/>
        </p:nvSpPr>
        <p:spPr bwMode="auto">
          <a:xfrm>
            <a:off x="323528" y="388165"/>
            <a:ext cx="8410897" cy="4279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Les rayons lumineux sont </a:t>
            </a:r>
            <a:r>
              <a:rPr kumimoji="0" lang="fr-FR" sz="2000" b="1" i="1" u="none" strike="noStrike" cap="none" normalizeH="0" baseline="0" dirty="0" smtClean="0">
                <a:ln>
                  <a:noFill/>
                </a:ln>
                <a:solidFill>
                  <a:srgbClr val="FF0000"/>
                </a:solidFill>
                <a:effectLst/>
                <a:latin typeface="Arial" pitchFamily="34" charset="0"/>
                <a:cs typeface="Arial" pitchFamily="34" charset="0"/>
              </a:rPr>
              <a:t>indépendants les uns des autres</a:t>
            </a: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23528" y="1435926"/>
            <a:ext cx="8582272" cy="1015663"/>
          </a:xfrm>
          <a:prstGeom prst="rect">
            <a:avLst/>
          </a:prstGeom>
        </p:spPr>
        <p:txBody>
          <a:bodyPr wrap="square">
            <a:spAutoFit/>
          </a:bodyPr>
          <a:lstStyle/>
          <a:p>
            <a:pPr lvl="0" fontAlgn="base">
              <a:spcBef>
                <a:spcPct val="0"/>
              </a:spcBef>
              <a:spcAft>
                <a:spcPts val="1000"/>
              </a:spcAft>
            </a:pPr>
            <a:r>
              <a:rPr lang="fr-FR" sz="2000" b="1" u="sng" dirty="0" smtClean="0">
                <a:solidFill>
                  <a:srgbClr val="002060"/>
                </a:solidFill>
                <a:latin typeface="Arial" pitchFamily="34" charset="0"/>
                <a:cs typeface="Arial" pitchFamily="34" charset="0"/>
              </a:rPr>
              <a:t>Principe de retour inverse de la lumière</a:t>
            </a:r>
            <a:r>
              <a:rPr lang="fr-FR" sz="2000" b="1" dirty="0" smtClean="0">
                <a:solidFill>
                  <a:srgbClr val="002060"/>
                </a:solidFill>
                <a:latin typeface="Arial" pitchFamily="34" charset="0"/>
                <a:cs typeface="Arial" pitchFamily="34" charset="0"/>
              </a:rPr>
              <a:t> : </a:t>
            </a:r>
            <a:r>
              <a:rPr lang="fr-FR" sz="2000" b="1" i="1" dirty="0" smtClean="0">
                <a:solidFill>
                  <a:srgbClr val="FF0000"/>
                </a:solidFill>
                <a:latin typeface="Arial" pitchFamily="34" charset="0"/>
                <a:cs typeface="Arial" pitchFamily="34" charset="0"/>
              </a:rPr>
              <a:t>la trajectoire</a:t>
            </a:r>
            <a:r>
              <a:rPr lang="fr-FR" sz="2000" dirty="0" smtClean="0">
                <a:solidFill>
                  <a:srgbClr val="002060"/>
                </a:solidFill>
                <a:latin typeface="Arial" pitchFamily="34" charset="0"/>
                <a:cs typeface="Arial" pitchFamily="34" charset="0"/>
              </a:rPr>
              <a:t> suivie par la lumière pour aller d’un point A à un point B </a:t>
            </a:r>
            <a:r>
              <a:rPr lang="fr-FR" sz="2000" b="1" i="1" dirty="0" smtClean="0">
                <a:solidFill>
                  <a:srgbClr val="FF0000"/>
                </a:solidFill>
                <a:latin typeface="Arial" pitchFamily="34" charset="0"/>
                <a:cs typeface="Arial" pitchFamily="34" charset="0"/>
              </a:rPr>
              <a:t>est la même </a:t>
            </a:r>
            <a:r>
              <a:rPr lang="fr-FR" sz="2000" dirty="0" smtClean="0">
                <a:solidFill>
                  <a:srgbClr val="002060"/>
                </a:solidFill>
                <a:latin typeface="Arial" pitchFamily="34" charset="0"/>
                <a:cs typeface="Arial" pitchFamily="34" charset="0"/>
              </a:rPr>
              <a:t>que celle pour aller du point B au point A</a:t>
            </a:r>
          </a:p>
        </p:txBody>
      </p:sp>
      <p:sp>
        <p:nvSpPr>
          <p:cNvPr id="7" name="Rectangle 6"/>
          <p:cNvSpPr/>
          <p:nvPr/>
        </p:nvSpPr>
        <p:spPr>
          <a:xfrm>
            <a:off x="320971" y="758864"/>
            <a:ext cx="8568952" cy="707886"/>
          </a:xfrm>
          <a:prstGeom prst="rect">
            <a:avLst/>
          </a:prstGeom>
        </p:spPr>
        <p:txBody>
          <a:bodyPr wrap="square">
            <a:spAutoFit/>
          </a:bodyPr>
          <a:lstStyle/>
          <a:p>
            <a:pPr lvl="0" fontAlgn="base">
              <a:spcBef>
                <a:spcPct val="0"/>
              </a:spcBef>
              <a:spcAft>
                <a:spcPts val="1000"/>
              </a:spcAft>
            </a:pPr>
            <a:r>
              <a:rPr lang="fr-FR" sz="2000" b="1" u="sng" dirty="0" smtClean="0">
                <a:solidFill>
                  <a:srgbClr val="002060"/>
                </a:solidFill>
                <a:latin typeface="Arial" pitchFamily="34" charset="0"/>
                <a:cs typeface="Arial" pitchFamily="34" charset="0"/>
              </a:rPr>
              <a:t>Principe de Fermat</a:t>
            </a:r>
            <a:r>
              <a:rPr lang="fr-FR" sz="2000" dirty="0" smtClean="0">
                <a:solidFill>
                  <a:srgbClr val="002060"/>
                </a:solidFill>
                <a:latin typeface="Arial" pitchFamily="34" charset="0"/>
                <a:cs typeface="Arial" pitchFamily="34" charset="0"/>
              </a:rPr>
              <a:t> : pour aller d’un point A à un point B, </a:t>
            </a:r>
            <a:r>
              <a:rPr lang="fr-FR" sz="2000" b="1" i="1" dirty="0" smtClean="0">
                <a:solidFill>
                  <a:srgbClr val="FF0000"/>
                </a:solidFill>
                <a:latin typeface="Arial" pitchFamily="34" charset="0"/>
                <a:cs typeface="Arial" pitchFamily="34" charset="0"/>
              </a:rPr>
              <a:t>la lumière emprunte le chemin correspondant à la durée minimale</a:t>
            </a:r>
            <a:r>
              <a:rPr lang="fr-FR" sz="2000" dirty="0" smtClean="0">
                <a:solidFill>
                  <a:srgbClr val="FF0000"/>
                </a:solidFill>
                <a:latin typeface="Arial" pitchFamily="34" charset="0"/>
                <a:cs typeface="Arial" pitchFamily="34" charset="0"/>
              </a:rPr>
              <a:t>. </a:t>
            </a:r>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3796" name="Rectangle 4"/>
          <p:cNvSpPr>
            <a:spLocks noChangeArrowheads="1"/>
          </p:cNvSpPr>
          <p:nvPr/>
        </p:nvSpPr>
        <p:spPr bwMode="auto">
          <a:xfrm>
            <a:off x="0" y="2746203"/>
            <a:ext cx="91440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La lumière se propage de façon </a:t>
            </a:r>
            <a:r>
              <a:rPr kumimoji="0" lang="fr-FR" sz="2000" b="1" i="1"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rectiligne</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a:t>
            </a:r>
            <a:r>
              <a:rPr kumimoji="0" lang="fr-FR" sz="2000" b="1"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en accord avec le principe de Fermat</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799" name="Rectangle 7"/>
          <p:cNvSpPr>
            <a:spLocks noChangeArrowheads="1"/>
          </p:cNvSpPr>
          <p:nvPr/>
        </p:nvSpPr>
        <p:spPr bwMode="auto">
          <a:xfrm>
            <a:off x="0" y="243308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Quelle est la forme de la trajectoire d’un rayon lumineux dans un milieu </a:t>
            </a:r>
            <a:r>
              <a:rPr kumimoji="0" lang="fr-FR" sz="2000" b="0" i="1"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transpa-rent</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homogène et isotrope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17" name="Rectangle 1"/>
          <p:cNvSpPr>
            <a:spLocks noChangeArrowheads="1"/>
          </p:cNvSpPr>
          <p:nvPr/>
        </p:nvSpPr>
        <p:spPr bwMode="auto">
          <a:xfrm>
            <a:off x="395536" y="4005064"/>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40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La célérité d’une onde lumineuse :</a:t>
            </a:r>
          </a:p>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i="1" dirty="0" smtClean="0">
                <a:latin typeface="Calibri" pitchFamily="34" charset="0"/>
                <a:ea typeface="Arial Unicode MS" pitchFamily="34" charset="-128"/>
                <a:cs typeface="Calibri" pitchFamily="34" charset="0"/>
              </a:rPr>
              <a:t>- </a:t>
            </a:r>
            <a:r>
              <a:rPr kumimoji="0" lang="fr-FR" sz="24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peut dépendre de sa </a:t>
            </a:r>
            <a:r>
              <a:rPr kumimoji="0" lang="fr-FR" sz="2400" b="1" i="1"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fréquence</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milieu DISPERSIF</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i="1" dirty="0" smtClean="0">
                <a:latin typeface="Calibri" pitchFamily="34" charset="0"/>
                <a:ea typeface="Arial Unicode MS" pitchFamily="34" charset="-128"/>
                <a:cs typeface="Calibri" pitchFamily="34" charset="0"/>
              </a:rPr>
              <a:t>- </a:t>
            </a:r>
            <a:r>
              <a:rPr kumimoji="0" lang="fr-FR" sz="24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généralement </a:t>
            </a:r>
            <a:r>
              <a:rPr kumimoji="0" lang="fr-FR" sz="2400" b="1" i="1"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différente dans deux milieux différents</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17"/>
          <p:cNvSpPr/>
          <p:nvPr/>
        </p:nvSpPr>
        <p:spPr>
          <a:xfrm>
            <a:off x="0" y="3618890"/>
            <a:ext cx="6045245" cy="400110"/>
          </a:xfrm>
          <a:prstGeom prst="rect">
            <a:avLst/>
          </a:prstGeom>
        </p:spPr>
        <p:txBody>
          <a:bodyPr wrap="none">
            <a:spAutoFit/>
          </a:bodyPr>
          <a:lstStyle/>
          <a:p>
            <a:r>
              <a:rPr lang="fr-FR" sz="2000" b="1" u="sng" dirty="0" smtClean="0">
                <a:latin typeface="Bookman Old Style" pitchFamily="18" charset="0"/>
              </a:rPr>
              <a:t>b/ L’indice optique (ou indice de réfraction)</a:t>
            </a:r>
            <a:endParaRPr lang="fr-FR" sz="2000" dirty="0">
              <a:latin typeface="Bookman Old Style" pitchFamily="18" charset="0"/>
            </a:endParaRPr>
          </a:p>
        </p:txBody>
      </p:sp>
      <p:sp>
        <p:nvSpPr>
          <p:cNvPr id="19" name="Text Box 2"/>
          <p:cNvSpPr txBox="1">
            <a:spLocks noChangeArrowheads="1"/>
          </p:cNvSpPr>
          <p:nvPr/>
        </p:nvSpPr>
        <p:spPr bwMode="auto">
          <a:xfrm>
            <a:off x="107504" y="5206050"/>
            <a:ext cx="8964488" cy="158417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Indice optique d’un milieu pour une radiation monochromatique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Rectangle 3"/>
          <p:cNvSpPr>
            <a:spLocks noChangeArrowheads="1"/>
          </p:cNvSpPr>
          <p:nvPr/>
        </p:nvSpPr>
        <p:spPr bwMode="auto">
          <a:xfrm>
            <a:off x="179512" y="5638098"/>
            <a:ext cx="662473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Noté par la lettre « </a:t>
            </a:r>
            <a:r>
              <a:rPr kumimoji="0" lang="fr-FR" sz="2000" b="1" i="0" u="none" strike="noStrike" cap="none" normalizeH="0" baseline="0" dirty="0" smtClean="0">
                <a:ln>
                  <a:noFill/>
                </a:ln>
                <a:solidFill>
                  <a:srgbClr val="FF0000"/>
                </a:solidFill>
                <a:effectLst/>
                <a:latin typeface="Arial" pitchFamily="34" charset="0"/>
                <a:cs typeface="Arial" pitchFamily="34" charset="0"/>
              </a:rPr>
              <a:t>n</a:t>
            </a:r>
            <a:r>
              <a:rPr kumimoji="0" lang="fr-FR" sz="2000" b="0" i="0" u="none" strike="noStrike" cap="none" normalizeH="0" baseline="0" dirty="0" smtClean="0">
                <a:ln>
                  <a:noFill/>
                </a:ln>
                <a:solidFill>
                  <a:srgbClr val="002060"/>
                </a:solidFill>
                <a:effectLst/>
                <a:latin typeface="Arial" pitchFamily="34" charset="0"/>
                <a:cs typeface="Arial" pitchFamily="34" charset="0"/>
              </a:rPr>
              <a:t> », c’est le rapport de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c</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vide par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v</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milieu.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
          <p:cNvSpPr txBox="1">
            <a:spLocks noChangeArrowheads="1"/>
          </p:cNvSpPr>
          <p:nvPr/>
        </p:nvSpPr>
        <p:spPr bwMode="auto">
          <a:xfrm>
            <a:off x="6948264" y="5638098"/>
            <a:ext cx="1967999" cy="1080120"/>
          </a:xfrm>
          <a:prstGeom prst="rect">
            <a:avLst/>
          </a:prstGeom>
          <a:solidFill>
            <a:srgbClr val="FFFF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6962397" y="5902980"/>
            <a:ext cx="720080" cy="461665"/>
          </a:xfrm>
          <a:prstGeom prst="rect">
            <a:avLst/>
          </a:prstGeom>
        </p:spPr>
        <p:txBody>
          <a:bodyPr wrap="square">
            <a:spAutoFit/>
          </a:bodyPr>
          <a:lstStyle/>
          <a:p>
            <a:r>
              <a:rPr lang="fr-FR" sz="2400" b="1" dirty="0" smtClean="0">
                <a:latin typeface="Arial" pitchFamily="34" charset="0"/>
                <a:cs typeface="Arial" pitchFamily="34" charset="0"/>
              </a:rPr>
              <a:t>n  =  </a:t>
            </a:r>
            <a:endParaRPr lang="fr-FR" sz="2000" dirty="0"/>
          </a:p>
        </p:txBody>
      </p:sp>
      <p:sp>
        <p:nvSpPr>
          <p:cNvPr id="23" name="Rectangle 22"/>
          <p:cNvSpPr/>
          <p:nvPr/>
        </p:nvSpPr>
        <p:spPr>
          <a:xfrm>
            <a:off x="7691494" y="5638098"/>
            <a:ext cx="526106" cy="461665"/>
          </a:xfrm>
          <a:prstGeom prst="rect">
            <a:avLst/>
          </a:prstGeom>
        </p:spPr>
        <p:txBody>
          <a:bodyPr wrap="none">
            <a:spAutoFit/>
          </a:bodyPr>
          <a:lstStyle/>
          <a:p>
            <a:r>
              <a:rPr lang="fr-FR" sz="2400" b="1" dirty="0" smtClean="0">
                <a:latin typeface="Arial" pitchFamily="34" charset="0"/>
                <a:cs typeface="Arial" pitchFamily="34" charset="0"/>
              </a:rPr>
              <a:t>c  </a:t>
            </a:r>
            <a:endParaRPr lang="fr-FR" sz="2000" dirty="0"/>
          </a:p>
        </p:txBody>
      </p:sp>
      <p:sp>
        <p:nvSpPr>
          <p:cNvPr id="24" name="Rectangle 23"/>
          <p:cNvSpPr/>
          <p:nvPr/>
        </p:nvSpPr>
        <p:spPr>
          <a:xfrm>
            <a:off x="7691494" y="6208817"/>
            <a:ext cx="526106" cy="461665"/>
          </a:xfrm>
          <a:prstGeom prst="rect">
            <a:avLst/>
          </a:prstGeom>
        </p:spPr>
        <p:txBody>
          <a:bodyPr wrap="none">
            <a:spAutoFit/>
          </a:bodyPr>
          <a:lstStyle/>
          <a:p>
            <a:r>
              <a:rPr lang="fr-FR" sz="2400" b="1" dirty="0" smtClean="0">
                <a:latin typeface="Arial" pitchFamily="34" charset="0"/>
                <a:cs typeface="Arial" pitchFamily="34" charset="0"/>
              </a:rPr>
              <a:t>v  </a:t>
            </a:r>
            <a:endParaRPr lang="fr-FR" sz="2000" dirty="0"/>
          </a:p>
        </p:txBody>
      </p:sp>
      <p:cxnSp>
        <p:nvCxnSpPr>
          <p:cNvPr id="25" name="Connecteur droit 24"/>
          <p:cNvCxnSpPr/>
          <p:nvPr/>
        </p:nvCxnSpPr>
        <p:spPr>
          <a:xfrm>
            <a:off x="7679919" y="6142154"/>
            <a:ext cx="432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884368" y="5638098"/>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27" name="Rectangle 26"/>
          <p:cNvSpPr/>
          <p:nvPr/>
        </p:nvSpPr>
        <p:spPr>
          <a:xfrm>
            <a:off x="7884368" y="6214162"/>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28" name="Rectangle 27"/>
          <p:cNvSpPr/>
          <p:nvPr/>
        </p:nvSpPr>
        <p:spPr>
          <a:xfrm>
            <a:off x="6948264" y="6286170"/>
            <a:ext cx="553357"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(Ø)</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3799"/>
                                        </p:tgtEl>
                                        <p:attrNameLst>
                                          <p:attrName>style.visibility</p:attrName>
                                        </p:attrNameLst>
                                      </p:cBhvr>
                                      <p:to>
                                        <p:strVal val="visible"/>
                                      </p:to>
                                    </p:set>
                                    <p:anim calcmode="lin" valueType="num">
                                      <p:cBhvr additive="base">
                                        <p:cTn id="7" dur="500" fill="hold"/>
                                        <p:tgtEl>
                                          <p:spTgt spid="33799"/>
                                        </p:tgtEl>
                                        <p:attrNameLst>
                                          <p:attrName>ppt_x</p:attrName>
                                        </p:attrNameLst>
                                      </p:cBhvr>
                                      <p:tavLst>
                                        <p:tav tm="0">
                                          <p:val>
                                            <p:strVal val="1+#ppt_w/2"/>
                                          </p:val>
                                        </p:tav>
                                        <p:tav tm="100000">
                                          <p:val>
                                            <p:strVal val="#ppt_x"/>
                                          </p:val>
                                        </p:tav>
                                      </p:tavLst>
                                    </p:anim>
                                    <p:anim calcmode="lin" valueType="num">
                                      <p:cBhvr additive="base">
                                        <p:cTn id="8" dur="500" fill="hold"/>
                                        <p:tgtEl>
                                          <p:spTgt spid="337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Effect transition="in" filter="wipe(left)">
                                      <p:cBhvr>
                                        <p:cTn id="13" dur="500"/>
                                        <p:tgtEl>
                                          <p:spTgt spid="33796"/>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strVal val="#ppt_h"/>
                                          </p:val>
                                        </p:tav>
                                        <p:tav tm="100000">
                                          <p:val>
                                            <p:strVal val="#ppt_h"/>
                                          </p:val>
                                        </p:tav>
                                      </p:tavLst>
                                    </p:anim>
                                  </p:childTnLst>
                                </p:cTn>
                              </p:par>
                            </p:childTnLst>
                          </p:cTn>
                        </p:par>
                        <p:par>
                          <p:cTn id="20" fill="hold">
                            <p:stCondLst>
                              <p:cond delay="500"/>
                            </p:stCondLst>
                            <p:childTnLst>
                              <p:par>
                                <p:cTn id="21" presetID="17" presetClass="entr" presetSubtype="1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strVal val="#ppt_h"/>
                                          </p:val>
                                        </p:tav>
                                        <p:tav tm="100000">
                                          <p:val>
                                            <p:strVal val="#ppt_h"/>
                                          </p:val>
                                        </p:tav>
                                      </p:tavLst>
                                    </p:anim>
                                  </p:childTnLst>
                                </p:cTn>
                              </p:par>
                            </p:childTnLst>
                          </p:cTn>
                        </p:par>
                        <p:par>
                          <p:cTn id="25" fill="hold">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2000"/>
                            </p:stCondLst>
                            <p:childTnLst>
                              <p:par>
                                <p:cTn id="53" presetID="4" presetClass="entr" presetSubtype="3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out)">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left)">
                                      <p:cBhvr>
                                        <p:cTn id="60" dur="500"/>
                                        <p:tgtEl>
                                          <p:spTgt spid="26"/>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9" grpId="0"/>
      <p:bldP spid="17" grpId="0"/>
      <p:bldP spid="18" grpId="0"/>
      <p:bldP spid="19" grpId="0" animBg="1"/>
      <p:bldP spid="20" grpId="0"/>
      <p:bldP spid="21" grpId="0" animBg="1"/>
      <p:bldP spid="22" grpId="0"/>
      <p:bldP spid="23" grpId="0"/>
      <p:bldP spid="24"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95536" y="332656"/>
            <a:ext cx="8136904"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40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La célérité d’une onde lumineuse :</a:t>
            </a:r>
          </a:p>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i="1" dirty="0" smtClean="0">
                <a:latin typeface="Calibri" pitchFamily="34" charset="0"/>
                <a:ea typeface="Arial Unicode MS" pitchFamily="34" charset="-128"/>
                <a:cs typeface="Calibri" pitchFamily="34" charset="0"/>
              </a:rPr>
              <a:t>- </a:t>
            </a:r>
            <a:r>
              <a:rPr kumimoji="0" lang="fr-FR" sz="24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peut dépendre de sa </a:t>
            </a:r>
            <a:r>
              <a:rPr kumimoji="0" lang="fr-FR" sz="2400" b="1" i="1"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fréquence</a:t>
            </a:r>
            <a:r>
              <a:rPr kumimoji="0" lang="fr-FR" sz="2400" b="0"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milieu DISPERSIF</a:t>
            </a:r>
            <a:r>
              <a:rPr kumimoji="0" lang="fr-FR" sz="2400" b="0" i="0" u="none" strike="noStrike" cap="none" normalizeH="0" dirty="0" smtClean="0">
                <a:ln>
                  <a:noFill/>
                </a:ln>
                <a:solidFill>
                  <a:schemeClr val="tx1"/>
                </a:solidFill>
                <a:effectLst/>
                <a:latin typeface="Calibri" pitchFamily="34" charset="0"/>
                <a:ea typeface="Arial Unicode MS" pitchFamily="34" charset="-128"/>
                <a:cs typeface="Calibri" pitchFamily="34" charset="0"/>
              </a:rPr>
              <a:t> ;</a:t>
            </a:r>
            <a:endPar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i="1" dirty="0" smtClean="0">
                <a:latin typeface="Calibri" pitchFamily="34" charset="0"/>
                <a:ea typeface="Arial Unicode MS" pitchFamily="34" charset="-128"/>
                <a:cs typeface="Calibri" pitchFamily="34" charset="0"/>
              </a:rPr>
              <a:t>- </a:t>
            </a:r>
            <a:r>
              <a:rPr kumimoji="0" lang="fr-FR" sz="2400" b="1" i="1"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est généralement </a:t>
            </a:r>
            <a:r>
              <a:rPr kumimoji="0" lang="fr-FR" sz="2400" b="1" i="1"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différente dans deux milieux différents</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0" y="-27384"/>
            <a:ext cx="6045245" cy="400110"/>
          </a:xfrm>
          <a:prstGeom prst="rect">
            <a:avLst/>
          </a:prstGeom>
        </p:spPr>
        <p:txBody>
          <a:bodyPr wrap="none">
            <a:spAutoFit/>
          </a:bodyPr>
          <a:lstStyle/>
          <a:p>
            <a:r>
              <a:rPr lang="fr-FR" sz="2000" b="1" u="sng" dirty="0" smtClean="0">
                <a:latin typeface="Bookman Old Style" pitchFamily="18" charset="0"/>
              </a:rPr>
              <a:t>b/ L’indice optique (ou indice de réfraction)</a:t>
            </a:r>
            <a:endParaRPr lang="fr-FR" sz="2000" dirty="0">
              <a:latin typeface="Bookman Old Style" pitchFamily="18" charset="0"/>
            </a:endParaRPr>
          </a:p>
        </p:txBody>
      </p:sp>
      <p:sp>
        <p:nvSpPr>
          <p:cNvPr id="8" name="Text Box 2"/>
          <p:cNvSpPr txBox="1">
            <a:spLocks noChangeArrowheads="1"/>
          </p:cNvSpPr>
          <p:nvPr/>
        </p:nvSpPr>
        <p:spPr bwMode="auto">
          <a:xfrm>
            <a:off x="107504" y="1559776"/>
            <a:ext cx="8964488" cy="158417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Indice optique d’un milieu pour une radiation monochromatique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179512" y="1991824"/>
            <a:ext cx="662473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Noté par la lettre « </a:t>
            </a:r>
            <a:r>
              <a:rPr kumimoji="0" lang="fr-FR" sz="2000" b="1" i="0" u="none" strike="noStrike" cap="none" normalizeH="0" baseline="0" dirty="0" smtClean="0">
                <a:ln>
                  <a:noFill/>
                </a:ln>
                <a:solidFill>
                  <a:srgbClr val="FF0000"/>
                </a:solidFill>
                <a:effectLst/>
                <a:latin typeface="Arial" pitchFamily="34" charset="0"/>
                <a:cs typeface="Arial" pitchFamily="34" charset="0"/>
              </a:rPr>
              <a:t>n</a:t>
            </a:r>
            <a:r>
              <a:rPr kumimoji="0" lang="fr-FR" sz="2000" b="0" i="0" u="none" strike="noStrike" cap="none" normalizeH="0" baseline="0" dirty="0" smtClean="0">
                <a:ln>
                  <a:noFill/>
                </a:ln>
                <a:solidFill>
                  <a:srgbClr val="002060"/>
                </a:solidFill>
                <a:effectLst/>
                <a:latin typeface="Arial" pitchFamily="34" charset="0"/>
                <a:cs typeface="Arial" pitchFamily="34" charset="0"/>
              </a:rPr>
              <a:t> », c’est le rapport de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c</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vide par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v</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milieu.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1"/>
          <p:cNvSpPr txBox="1">
            <a:spLocks noChangeArrowheads="1"/>
          </p:cNvSpPr>
          <p:nvPr/>
        </p:nvSpPr>
        <p:spPr bwMode="auto">
          <a:xfrm>
            <a:off x="6948264" y="1991824"/>
            <a:ext cx="1967999" cy="1080120"/>
          </a:xfrm>
          <a:prstGeom prst="rect">
            <a:avLst/>
          </a:prstGeom>
          <a:solidFill>
            <a:srgbClr val="FFFF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6962397" y="2256706"/>
            <a:ext cx="720080" cy="461665"/>
          </a:xfrm>
          <a:prstGeom prst="rect">
            <a:avLst/>
          </a:prstGeom>
        </p:spPr>
        <p:txBody>
          <a:bodyPr wrap="square">
            <a:spAutoFit/>
          </a:bodyPr>
          <a:lstStyle/>
          <a:p>
            <a:r>
              <a:rPr lang="fr-FR" sz="2400" b="1" dirty="0" smtClean="0">
                <a:latin typeface="Arial" pitchFamily="34" charset="0"/>
                <a:cs typeface="Arial" pitchFamily="34" charset="0"/>
              </a:rPr>
              <a:t>n  =  </a:t>
            </a:r>
            <a:endParaRPr lang="fr-FR" sz="2000" dirty="0"/>
          </a:p>
        </p:txBody>
      </p:sp>
      <p:sp>
        <p:nvSpPr>
          <p:cNvPr id="12" name="Rectangle 11"/>
          <p:cNvSpPr/>
          <p:nvPr/>
        </p:nvSpPr>
        <p:spPr>
          <a:xfrm>
            <a:off x="7691494" y="1991824"/>
            <a:ext cx="526106" cy="461665"/>
          </a:xfrm>
          <a:prstGeom prst="rect">
            <a:avLst/>
          </a:prstGeom>
        </p:spPr>
        <p:txBody>
          <a:bodyPr wrap="none">
            <a:spAutoFit/>
          </a:bodyPr>
          <a:lstStyle/>
          <a:p>
            <a:r>
              <a:rPr lang="fr-FR" sz="2400" b="1" dirty="0" smtClean="0">
                <a:latin typeface="Arial" pitchFamily="34" charset="0"/>
                <a:cs typeface="Arial" pitchFamily="34" charset="0"/>
              </a:rPr>
              <a:t>c  </a:t>
            </a:r>
            <a:endParaRPr lang="fr-FR" sz="2000" dirty="0"/>
          </a:p>
        </p:txBody>
      </p:sp>
      <p:sp>
        <p:nvSpPr>
          <p:cNvPr id="13" name="Rectangle 12"/>
          <p:cNvSpPr/>
          <p:nvPr/>
        </p:nvSpPr>
        <p:spPr>
          <a:xfrm>
            <a:off x="7691494" y="2562543"/>
            <a:ext cx="526106" cy="461665"/>
          </a:xfrm>
          <a:prstGeom prst="rect">
            <a:avLst/>
          </a:prstGeom>
        </p:spPr>
        <p:txBody>
          <a:bodyPr wrap="none">
            <a:spAutoFit/>
          </a:bodyPr>
          <a:lstStyle/>
          <a:p>
            <a:r>
              <a:rPr lang="fr-FR" sz="2400" b="1" dirty="0" smtClean="0">
                <a:latin typeface="Arial" pitchFamily="34" charset="0"/>
                <a:cs typeface="Arial" pitchFamily="34" charset="0"/>
              </a:rPr>
              <a:t>v  </a:t>
            </a:r>
            <a:endParaRPr lang="fr-FR" sz="2000" dirty="0"/>
          </a:p>
        </p:txBody>
      </p:sp>
      <p:cxnSp>
        <p:nvCxnSpPr>
          <p:cNvPr id="14" name="Connecteur droit 13"/>
          <p:cNvCxnSpPr/>
          <p:nvPr/>
        </p:nvCxnSpPr>
        <p:spPr>
          <a:xfrm>
            <a:off x="7679919" y="2495880"/>
            <a:ext cx="432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84368" y="1991824"/>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16" name="Rectangle 15"/>
          <p:cNvSpPr/>
          <p:nvPr/>
        </p:nvSpPr>
        <p:spPr>
          <a:xfrm>
            <a:off x="7884368" y="2567888"/>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17" name="Rectangle 16"/>
          <p:cNvSpPr/>
          <p:nvPr/>
        </p:nvSpPr>
        <p:spPr>
          <a:xfrm>
            <a:off x="6948264" y="2639896"/>
            <a:ext cx="553357"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(Ø)</a:t>
            </a:r>
            <a:endParaRPr lang="fr-FR" sz="2000" dirty="0"/>
          </a:p>
        </p:txBody>
      </p:sp>
      <p:sp>
        <p:nvSpPr>
          <p:cNvPr id="18" name="Rectangle 17"/>
          <p:cNvSpPr/>
          <p:nvPr/>
        </p:nvSpPr>
        <p:spPr>
          <a:xfrm>
            <a:off x="2123728" y="3215960"/>
            <a:ext cx="6840760" cy="1154162"/>
          </a:xfrm>
          <a:prstGeom prst="rect">
            <a:avLst/>
          </a:prstGeom>
          <a:solidFill>
            <a:srgbClr val="FFC000"/>
          </a:solidFill>
        </p:spPr>
        <p:txBody>
          <a:bodyPr wrap="square">
            <a:spAutoFit/>
          </a:bodyPr>
          <a:lstStyle/>
          <a:p>
            <a:r>
              <a:rPr lang="fr-FR" sz="2000" dirty="0" smtClean="0"/>
              <a:t>- </a:t>
            </a:r>
            <a:r>
              <a:rPr lang="fr-FR" sz="2000" i="1" dirty="0" smtClean="0"/>
              <a:t>L’indice optique d’un milieu est </a:t>
            </a:r>
            <a:r>
              <a:rPr lang="fr-FR" sz="2000" b="1" dirty="0" smtClean="0"/>
              <a:t>toujours supérieur ou égal à 1</a:t>
            </a:r>
            <a:r>
              <a:rPr lang="fr-FR" sz="2000" i="1" dirty="0" smtClean="0"/>
              <a:t> : </a:t>
            </a:r>
          </a:p>
          <a:p>
            <a:pPr algn="ctr"/>
            <a:r>
              <a:rPr lang="fr-FR" sz="2000" dirty="0" smtClean="0"/>
              <a:t>n(air sec) = 1,0003 ; n(eau liquide) = 1,33 ; n(verre) = 1,5 …</a:t>
            </a:r>
          </a:p>
          <a:p>
            <a:r>
              <a:rPr lang="fr-FR" sz="800" dirty="0" smtClean="0"/>
              <a:t> </a:t>
            </a:r>
            <a:endParaRPr lang="fr-FR" sz="400" dirty="0" smtClean="0"/>
          </a:p>
          <a:p>
            <a:r>
              <a:rPr lang="fr-FR" sz="2000" dirty="0" smtClean="0"/>
              <a:t>- </a:t>
            </a:r>
            <a:r>
              <a:rPr lang="fr-FR" sz="2000" i="1" dirty="0" smtClean="0"/>
              <a:t>Un milieu 1 est dit </a:t>
            </a:r>
            <a:r>
              <a:rPr lang="fr-FR" sz="2000" b="1" dirty="0" smtClean="0"/>
              <a:t>plus réfringent</a:t>
            </a:r>
            <a:r>
              <a:rPr lang="fr-FR" sz="2000" i="1" dirty="0" smtClean="0"/>
              <a:t> qu’un milieu 2 si </a:t>
            </a:r>
            <a:r>
              <a:rPr lang="fr-FR" sz="2000" b="1" dirty="0" smtClean="0"/>
              <a:t>n</a:t>
            </a:r>
            <a:r>
              <a:rPr lang="fr-FR" sz="2000" b="1" baseline="-25000" dirty="0" smtClean="0"/>
              <a:t>1</a:t>
            </a:r>
            <a:r>
              <a:rPr lang="fr-FR" sz="2000" b="1" dirty="0" smtClean="0"/>
              <a:t> &gt; n</a:t>
            </a:r>
            <a:r>
              <a:rPr lang="fr-FR" sz="2000" b="1" baseline="-25000" dirty="0" smtClean="0"/>
              <a:t>2</a:t>
            </a:r>
            <a:r>
              <a:rPr lang="fr-FR" sz="2000" i="1" dirty="0" smtClean="0"/>
              <a:t>.</a:t>
            </a:r>
            <a:endParaRPr lang="fr-FR" sz="2000" dirty="0"/>
          </a:p>
        </p:txBody>
      </p:sp>
      <p:pic>
        <p:nvPicPr>
          <p:cNvPr id="19" name="Image 18"/>
          <p:cNvPicPr/>
          <p:nvPr/>
        </p:nvPicPr>
        <p:blipFill>
          <a:blip r:embed="rId2" cstate="print"/>
          <a:srcRect/>
          <a:stretch>
            <a:fillRect/>
          </a:stretch>
        </p:blipFill>
        <p:spPr bwMode="auto">
          <a:xfrm>
            <a:off x="1475656" y="3212976"/>
            <a:ext cx="504056" cy="576064"/>
          </a:xfrm>
          <a:prstGeom prst="rect">
            <a:avLst/>
          </a:prstGeom>
          <a:noFill/>
          <a:ln w="9525">
            <a:noFill/>
            <a:miter lim="800000"/>
            <a:headEnd/>
            <a:tailEnd/>
          </a:ln>
        </p:spPr>
      </p:pic>
      <p:sp>
        <p:nvSpPr>
          <p:cNvPr id="3073" name="Rectangle 1"/>
          <p:cNvSpPr>
            <a:spLocks noChangeArrowheads="1"/>
          </p:cNvSpPr>
          <p:nvPr/>
        </p:nvSpPr>
        <p:spPr bwMode="auto">
          <a:xfrm>
            <a:off x="0" y="4437112"/>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La fréquence d’une onde étant caractéristique de celle-ci, exprimer la longueur d’onde </a:t>
            </a:r>
            <a:r>
              <a:rPr kumimoji="0" lang="fr-FR" sz="2000" b="1" i="0" u="none"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d’une onde lumineuse dans un milieu d’indice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fonction de sa longueur d’onde dans le vide </a:t>
            </a:r>
            <a:r>
              <a:rPr kumimoji="0" lang="fr-FR" sz="2000" b="1" i="0" u="none"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l</a:t>
            </a:r>
            <a:r>
              <a:rPr kumimoji="0" lang="fr-FR" sz="2000" b="1" i="0" u="none" strike="noStrike" cap="none" normalizeH="0" baseline="-3000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0</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1" name="Rectangle 3"/>
          <p:cNvSpPr>
            <a:spLocks noChangeArrowheads="1"/>
          </p:cNvSpPr>
          <p:nvPr/>
        </p:nvSpPr>
        <p:spPr bwMode="auto">
          <a:xfrm>
            <a:off x="-252536" y="5991671"/>
            <a:ext cx="280831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vide</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2339752" y="5733256"/>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  </a:t>
            </a:r>
            <a:endParaRPr lang="fr-FR" sz="2000" dirty="0">
              <a:solidFill>
                <a:srgbClr val="002060"/>
              </a:solidFill>
            </a:endParaRPr>
          </a:p>
        </p:txBody>
      </p:sp>
      <p:sp>
        <p:nvSpPr>
          <p:cNvPr id="23" name="Rectangle 22"/>
          <p:cNvSpPr/>
          <p:nvPr/>
        </p:nvSpPr>
        <p:spPr>
          <a:xfrm>
            <a:off x="2337194" y="6295187"/>
            <a:ext cx="636713"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Arial" pitchFamily="34" charset="0"/>
                <a:cs typeface="Arial" pitchFamily="34" charset="0"/>
              </a:rPr>
              <a:t>0</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24" name="Connecteur droit 23"/>
          <p:cNvCxnSpPr/>
          <p:nvPr/>
        </p:nvCxnSpPr>
        <p:spPr>
          <a:xfrm>
            <a:off x="2339752" y="6237312"/>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à coins arrondis 24"/>
          <p:cNvSpPr/>
          <p:nvPr/>
        </p:nvSpPr>
        <p:spPr>
          <a:xfrm>
            <a:off x="467544" y="4460262"/>
            <a:ext cx="6264696" cy="360040"/>
          </a:xfrm>
          <a:prstGeom prst="roundRect">
            <a:avLst/>
          </a:prstGeom>
          <a:solidFill>
            <a:srgbClr val="D339B2">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3"/>
          <p:cNvSpPr>
            <a:spLocks noChangeArrowheads="1"/>
          </p:cNvSpPr>
          <p:nvPr/>
        </p:nvSpPr>
        <p:spPr bwMode="auto">
          <a:xfrm>
            <a:off x="3419872" y="5949280"/>
            <a:ext cx="41044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milieu d’indice n</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Rectangle 26"/>
          <p:cNvSpPr/>
          <p:nvPr/>
        </p:nvSpPr>
        <p:spPr>
          <a:xfrm>
            <a:off x="7380312" y="5661248"/>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v  </a:t>
            </a:r>
            <a:endParaRPr lang="fr-FR" sz="2000" dirty="0">
              <a:solidFill>
                <a:srgbClr val="002060"/>
              </a:solidFill>
            </a:endParaRPr>
          </a:p>
        </p:txBody>
      </p:sp>
      <p:sp>
        <p:nvSpPr>
          <p:cNvPr id="28" name="Rectangle 27"/>
          <p:cNvSpPr/>
          <p:nvPr/>
        </p:nvSpPr>
        <p:spPr>
          <a:xfrm>
            <a:off x="7607911" y="6351711"/>
            <a:ext cx="35458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29" name="Connecteur droit 28"/>
          <p:cNvCxnSpPr/>
          <p:nvPr/>
        </p:nvCxnSpPr>
        <p:spPr>
          <a:xfrm>
            <a:off x="7380312" y="6200029"/>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0" name="Rectangle 3"/>
          <p:cNvSpPr>
            <a:spLocks noChangeArrowheads="1"/>
          </p:cNvSpPr>
          <p:nvPr/>
        </p:nvSpPr>
        <p:spPr bwMode="auto">
          <a:xfrm>
            <a:off x="2628555" y="5027309"/>
            <a:ext cx="648072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sym typeface="Wingdings 3"/>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strike="noStrike" cap="none" normalizeH="0" baseline="0" dirty="0" smtClean="0">
                <a:ln>
                  <a:noFill/>
                </a:ln>
                <a:solidFill>
                  <a:srgbClr val="002060"/>
                </a:solidFill>
                <a:effectLst/>
                <a:latin typeface="Arial" pitchFamily="34" charset="0"/>
                <a:cs typeface="Arial" pitchFamily="34" charset="0"/>
              </a:rPr>
              <a:t>La fréquence </a:t>
            </a:r>
            <a:r>
              <a:rPr lang="fr-FR" sz="2400" b="1" dirty="0" smtClean="0">
                <a:solidFill>
                  <a:srgbClr val="002060"/>
                </a:solidFill>
                <a:latin typeface="Symbol" pitchFamily="18" charset="2"/>
                <a:cs typeface="Arial" pitchFamily="34" charset="0"/>
              </a:rPr>
              <a:t>n</a:t>
            </a:r>
            <a:r>
              <a:rPr kumimoji="0" lang="fr-FR" sz="2000" b="0" i="0" strike="noStrike" cap="none" normalizeH="0" baseline="0" dirty="0" smtClean="0">
                <a:ln>
                  <a:noFill/>
                </a:ln>
                <a:solidFill>
                  <a:srgbClr val="002060"/>
                </a:solidFill>
                <a:effectLst/>
                <a:latin typeface="Arial" pitchFamily="34" charset="0"/>
                <a:cs typeface="Arial" pitchFamily="34" charset="0"/>
              </a:rPr>
              <a:t> de la lumière</a:t>
            </a:r>
            <a:r>
              <a:rPr kumimoji="0" lang="fr-FR" sz="2000" b="0" i="0" strike="noStrike" cap="none" normalizeH="0" dirty="0" smtClean="0">
                <a:ln>
                  <a:noFill/>
                </a:ln>
                <a:solidFill>
                  <a:srgbClr val="002060"/>
                </a:solidFill>
                <a:effectLst/>
                <a:latin typeface="Arial" pitchFamily="34" charset="0"/>
                <a:cs typeface="Arial" pitchFamily="34" charset="0"/>
              </a:rPr>
              <a:t> </a:t>
            </a:r>
            <a:r>
              <a:rPr kumimoji="0" lang="fr-FR" sz="2000" b="0" i="0" u="sng" strike="noStrike" cap="none" normalizeH="0" dirty="0" smtClean="0">
                <a:ln>
                  <a:noFill/>
                </a:ln>
                <a:solidFill>
                  <a:srgbClr val="FF0000"/>
                </a:solidFill>
                <a:effectLst/>
                <a:latin typeface="Arial" pitchFamily="34" charset="0"/>
                <a:cs typeface="Arial" pitchFamily="34" charset="0"/>
              </a:rPr>
              <a:t>est la même dans le vide et dans le milieu d’indice n</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Flèche vers le bas 30"/>
          <p:cNvSpPr/>
          <p:nvPr/>
        </p:nvSpPr>
        <p:spPr>
          <a:xfrm rot="19532284">
            <a:off x="2565127" y="4764863"/>
            <a:ext cx="341340" cy="647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7406020" y="6272037"/>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800" decel="100000"/>
                                        <p:tgtEl>
                                          <p:spTgt spid="19"/>
                                        </p:tgtEl>
                                      </p:cBhvr>
                                    </p:animEffect>
                                    <p:anim calcmode="lin" valueType="num">
                                      <p:cBhvr>
                                        <p:cTn id="8" dur="800" decel="100000" fill="hold"/>
                                        <p:tgtEl>
                                          <p:spTgt spid="19"/>
                                        </p:tgtEl>
                                        <p:attrNameLst>
                                          <p:attrName>style.rotation</p:attrName>
                                        </p:attrNameLst>
                                      </p:cBhvr>
                                      <p:tavLst>
                                        <p:tav tm="0">
                                          <p:val>
                                            <p:fltVal val="-90"/>
                                          </p:val>
                                        </p:tav>
                                        <p:tav tm="100000">
                                          <p:val>
                                            <p:fltVal val="0"/>
                                          </p:val>
                                        </p:tav>
                                      </p:tavLst>
                                    </p:anim>
                                    <p:anim calcmode="lin" valueType="num">
                                      <p:cBhvr>
                                        <p:cTn id="9" dur="800" decel="100000" fill="hold"/>
                                        <p:tgtEl>
                                          <p:spTgt spid="19"/>
                                        </p:tgtEl>
                                        <p:attrNameLst>
                                          <p:attrName>ppt_x</p:attrName>
                                        </p:attrNameLst>
                                      </p:cBhvr>
                                      <p:tavLst>
                                        <p:tav tm="0">
                                          <p:val>
                                            <p:strVal val="#ppt_x+0.4"/>
                                          </p:val>
                                        </p:tav>
                                        <p:tav tm="100000">
                                          <p:val>
                                            <p:strVal val="#ppt_x-0.05"/>
                                          </p:val>
                                        </p:tav>
                                      </p:tavLst>
                                    </p:anim>
                                    <p:anim calcmode="lin" valueType="num">
                                      <p:cBhvr>
                                        <p:cTn id="10" dur="800" decel="100000" fill="hold"/>
                                        <p:tgtEl>
                                          <p:spTgt spid="1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800" decel="100000"/>
                                        <p:tgtEl>
                                          <p:spTgt spid="18"/>
                                        </p:tgtEl>
                                      </p:cBhvr>
                                    </p:animEffect>
                                    <p:anim calcmode="lin" valueType="num">
                                      <p:cBhvr>
                                        <p:cTn id="16" dur="800" decel="100000" fill="hold"/>
                                        <p:tgtEl>
                                          <p:spTgt spid="18"/>
                                        </p:tgtEl>
                                        <p:attrNameLst>
                                          <p:attrName>style.rotation</p:attrName>
                                        </p:attrNameLst>
                                      </p:cBhvr>
                                      <p:tavLst>
                                        <p:tav tm="0">
                                          <p:val>
                                            <p:fltVal val="-90"/>
                                          </p:val>
                                        </p:tav>
                                        <p:tav tm="100000">
                                          <p:val>
                                            <p:fltVal val="0"/>
                                          </p:val>
                                        </p:tav>
                                      </p:tavLst>
                                    </p:anim>
                                    <p:anim calcmode="lin" valueType="num">
                                      <p:cBhvr>
                                        <p:cTn id="17" dur="800" decel="100000" fill="hold"/>
                                        <p:tgtEl>
                                          <p:spTgt spid="18"/>
                                        </p:tgtEl>
                                        <p:attrNameLst>
                                          <p:attrName>ppt_x</p:attrName>
                                        </p:attrNameLst>
                                      </p:cBhvr>
                                      <p:tavLst>
                                        <p:tav tm="0">
                                          <p:val>
                                            <p:strVal val="#ppt_x+0.4"/>
                                          </p:val>
                                        </p:tav>
                                        <p:tav tm="100000">
                                          <p:val>
                                            <p:strVal val="#ppt_x-0.05"/>
                                          </p:val>
                                        </p:tav>
                                      </p:tavLst>
                                    </p:anim>
                                    <p:anim calcmode="lin" valueType="num">
                                      <p:cBhvr>
                                        <p:cTn id="18" dur="800" decel="100000" fill="hold"/>
                                        <p:tgtEl>
                                          <p:spTgt spid="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073"/>
                                        </p:tgtEl>
                                        <p:attrNameLst>
                                          <p:attrName>style.visibility</p:attrName>
                                        </p:attrNameLst>
                                      </p:cBhvr>
                                      <p:to>
                                        <p:strVal val="visible"/>
                                      </p:to>
                                    </p:set>
                                    <p:anim calcmode="lin" valueType="num">
                                      <p:cBhvr additive="base">
                                        <p:cTn id="25" dur="500" fill="hold"/>
                                        <p:tgtEl>
                                          <p:spTgt spid="3073"/>
                                        </p:tgtEl>
                                        <p:attrNameLst>
                                          <p:attrName>ppt_x</p:attrName>
                                        </p:attrNameLst>
                                      </p:cBhvr>
                                      <p:tavLst>
                                        <p:tav tm="0">
                                          <p:val>
                                            <p:strVal val="1+#ppt_w/2"/>
                                          </p:val>
                                        </p:tav>
                                        <p:tav tm="100000">
                                          <p:val>
                                            <p:strVal val="#ppt_x"/>
                                          </p:val>
                                        </p:tav>
                                      </p:tavLst>
                                    </p:anim>
                                    <p:anim calcmode="lin" valueType="num">
                                      <p:cBhvr additive="base">
                                        <p:cTn id="26" dur="500" fill="hold"/>
                                        <p:tgtEl>
                                          <p:spTgt spid="307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strips(downRight)">
                                      <p:cBhvr>
                                        <p:cTn id="31" dur="500"/>
                                        <p:tgtEl>
                                          <p:spTgt spid="25"/>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par>
                          <p:cTn id="49" fill="hold">
                            <p:stCondLst>
                              <p:cond delay="1000"/>
                            </p:stCondLst>
                            <p:childTnLst>
                              <p:par>
                                <p:cTn id="50" presetID="2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1500"/>
                            </p:stCondLst>
                            <p:childTnLst>
                              <p:par>
                                <p:cTn id="54" presetID="22" presetClass="entr" presetSubtype="8"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left)">
                                      <p:cBhvr>
                                        <p:cTn id="65" dur="500"/>
                                        <p:tgtEl>
                                          <p:spTgt spid="27"/>
                                        </p:tgtEl>
                                      </p:cBhvr>
                                    </p:animEffect>
                                  </p:childTnLst>
                                </p:cTn>
                              </p:par>
                            </p:childTnLst>
                          </p:cTn>
                        </p:par>
                        <p:par>
                          <p:cTn id="66" fill="hold">
                            <p:stCondLst>
                              <p:cond delay="1000"/>
                            </p:stCondLst>
                            <p:childTnLst>
                              <p:par>
                                <p:cTn id="67" presetID="22" presetClass="entr" presetSubtype="8"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ipe(left)">
                                      <p:cBhvr>
                                        <p:cTn id="69" dur="500"/>
                                        <p:tgtEl>
                                          <p:spTgt spid="29"/>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left)">
                                      <p:cBhvr>
                                        <p:cTn id="7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073" grpId="0"/>
      <p:bldP spid="21" grpId="0"/>
      <p:bldP spid="22" grpId="0"/>
      <p:bldP spid="23" grpId="0"/>
      <p:bldP spid="25" grpId="0" animBg="1"/>
      <p:bldP spid="26" grpId="0"/>
      <p:bldP spid="27" grpId="0"/>
      <p:bldP spid="30" grpId="0"/>
      <p:bldP spid="31"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1"/>
          <p:cNvSpPr txBox="1">
            <a:spLocks noChangeArrowheads="1"/>
          </p:cNvSpPr>
          <p:nvPr/>
        </p:nvSpPr>
        <p:spPr bwMode="auto">
          <a:xfrm>
            <a:off x="7452320" y="5589240"/>
            <a:ext cx="1463943" cy="100811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Text Box 2"/>
          <p:cNvSpPr txBox="1">
            <a:spLocks noChangeArrowheads="1"/>
          </p:cNvSpPr>
          <p:nvPr/>
        </p:nvSpPr>
        <p:spPr bwMode="auto">
          <a:xfrm>
            <a:off x="107504" y="116632"/>
            <a:ext cx="8964488" cy="158417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Indice optique d’un milieu pour une radiation monochromatique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0" name="Text Box 1"/>
          <p:cNvSpPr txBox="1">
            <a:spLocks noChangeArrowheads="1"/>
          </p:cNvSpPr>
          <p:nvPr/>
        </p:nvSpPr>
        <p:spPr bwMode="auto">
          <a:xfrm>
            <a:off x="6959839" y="546122"/>
            <a:ext cx="1967999" cy="1080120"/>
          </a:xfrm>
          <a:prstGeom prst="rect">
            <a:avLst/>
          </a:prstGeom>
          <a:solidFill>
            <a:srgbClr val="FFFF00"/>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angle 1"/>
          <p:cNvSpPr>
            <a:spLocks noChangeArrowheads="1"/>
          </p:cNvSpPr>
          <p:nvPr/>
        </p:nvSpPr>
        <p:spPr bwMode="auto">
          <a:xfrm>
            <a:off x="0" y="3270851"/>
            <a:ext cx="91440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La fréquence d’une onde étant caractéristique de celle-ci, exprimer la longueur d’onde </a:t>
            </a:r>
            <a:r>
              <a:rPr kumimoji="0" lang="fr-FR" sz="2000" b="1" i="0" u="none"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l</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d’une onde lumineuse dans un milieu d’indice </a:t>
            </a:r>
            <a:r>
              <a:rPr kumimoji="0" lang="fr-FR" sz="2000" b="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n</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en fonction de sa longueur d’onde dans le vide </a:t>
            </a:r>
            <a:r>
              <a:rPr kumimoji="0" lang="fr-FR" sz="2000" b="1" i="0" u="none" strike="noStrike" cap="none" normalizeH="0" baseline="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l</a:t>
            </a:r>
            <a:r>
              <a:rPr kumimoji="0" lang="fr-FR" sz="2000" b="1" i="0" u="none" strike="noStrike" cap="none" normalizeH="0" baseline="-30000" dirty="0" smtClean="0">
                <a:ln>
                  <a:noFill/>
                </a:ln>
                <a:solidFill>
                  <a:schemeClr val="tx1"/>
                </a:solidFill>
                <a:effectLst/>
                <a:latin typeface="Symbol" pitchFamily="18" charset="2"/>
                <a:ea typeface="Arial Unicode MS" pitchFamily="34" charset="-128"/>
                <a:cs typeface="Times New Roman" pitchFamily="18" charset="0"/>
                <a:sym typeface="Wingdings" pitchFamily="2" charset="2"/>
              </a:rPr>
              <a:t>0</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5" name="Rectangle 3"/>
          <p:cNvSpPr>
            <a:spLocks noChangeArrowheads="1"/>
          </p:cNvSpPr>
          <p:nvPr/>
        </p:nvSpPr>
        <p:spPr bwMode="auto">
          <a:xfrm>
            <a:off x="-252536" y="4839543"/>
            <a:ext cx="266429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vide</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339752" y="4581128"/>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  </a:t>
            </a:r>
            <a:endParaRPr lang="fr-FR" sz="2000" dirty="0">
              <a:solidFill>
                <a:srgbClr val="002060"/>
              </a:solidFill>
            </a:endParaRPr>
          </a:p>
        </p:txBody>
      </p:sp>
      <p:sp>
        <p:nvSpPr>
          <p:cNvPr id="7" name="Rectangle 6"/>
          <p:cNvSpPr/>
          <p:nvPr/>
        </p:nvSpPr>
        <p:spPr>
          <a:xfrm>
            <a:off x="2337194" y="5143059"/>
            <a:ext cx="636713"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Arial" pitchFamily="34" charset="0"/>
                <a:cs typeface="Arial" pitchFamily="34" charset="0"/>
              </a:rPr>
              <a:t>0</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8" name="Connecteur droit 7"/>
          <p:cNvCxnSpPr/>
          <p:nvPr/>
        </p:nvCxnSpPr>
        <p:spPr>
          <a:xfrm>
            <a:off x="2339752" y="5085184"/>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Rectangle à coins arrondis 8"/>
          <p:cNvSpPr/>
          <p:nvPr/>
        </p:nvSpPr>
        <p:spPr>
          <a:xfrm>
            <a:off x="467544" y="3294001"/>
            <a:ext cx="6264696" cy="360040"/>
          </a:xfrm>
          <a:prstGeom prst="roundRect">
            <a:avLst/>
          </a:prstGeom>
          <a:solidFill>
            <a:srgbClr val="D339B2">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3"/>
          <p:cNvSpPr>
            <a:spLocks noChangeArrowheads="1"/>
          </p:cNvSpPr>
          <p:nvPr/>
        </p:nvSpPr>
        <p:spPr bwMode="auto">
          <a:xfrm>
            <a:off x="3419872" y="4797152"/>
            <a:ext cx="41044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milieu d’indice n</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7380312" y="4509120"/>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v  </a:t>
            </a:r>
            <a:endParaRPr lang="fr-FR" sz="2000" dirty="0">
              <a:solidFill>
                <a:srgbClr val="002060"/>
              </a:solidFill>
            </a:endParaRPr>
          </a:p>
        </p:txBody>
      </p:sp>
      <p:cxnSp>
        <p:nvCxnSpPr>
          <p:cNvPr id="12" name="Connecteur droit 11"/>
          <p:cNvCxnSpPr/>
          <p:nvPr/>
        </p:nvCxnSpPr>
        <p:spPr>
          <a:xfrm>
            <a:off x="7380312" y="5047901"/>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3"/>
          <p:cNvSpPr>
            <a:spLocks noChangeArrowheads="1"/>
          </p:cNvSpPr>
          <p:nvPr/>
        </p:nvSpPr>
        <p:spPr bwMode="auto">
          <a:xfrm>
            <a:off x="2628555" y="3861048"/>
            <a:ext cx="6480720"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sym typeface="Wingdings 3"/>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strike="noStrike" cap="none" normalizeH="0" baseline="0" dirty="0" smtClean="0">
                <a:ln>
                  <a:noFill/>
                </a:ln>
                <a:solidFill>
                  <a:srgbClr val="002060"/>
                </a:solidFill>
                <a:effectLst/>
                <a:latin typeface="Arial" pitchFamily="34" charset="0"/>
                <a:cs typeface="Arial" pitchFamily="34" charset="0"/>
              </a:rPr>
              <a:t>La fréquence </a:t>
            </a:r>
            <a:r>
              <a:rPr lang="fr-FR" sz="2400" b="1" dirty="0" smtClean="0">
                <a:solidFill>
                  <a:srgbClr val="002060"/>
                </a:solidFill>
                <a:latin typeface="Symbol" pitchFamily="18" charset="2"/>
                <a:cs typeface="Arial" pitchFamily="34" charset="0"/>
              </a:rPr>
              <a:t>n</a:t>
            </a:r>
            <a:r>
              <a:rPr kumimoji="0" lang="fr-FR" sz="2000" b="0" i="0" strike="noStrike" cap="none" normalizeH="0" baseline="0" dirty="0" smtClean="0">
                <a:ln>
                  <a:noFill/>
                </a:ln>
                <a:solidFill>
                  <a:srgbClr val="002060"/>
                </a:solidFill>
                <a:effectLst/>
                <a:latin typeface="Arial" pitchFamily="34" charset="0"/>
                <a:cs typeface="Arial" pitchFamily="34" charset="0"/>
              </a:rPr>
              <a:t> de la lumière</a:t>
            </a:r>
            <a:r>
              <a:rPr kumimoji="0" lang="fr-FR" sz="2000" b="0" i="0" strike="noStrike" cap="none" normalizeH="0" dirty="0" smtClean="0">
                <a:ln>
                  <a:noFill/>
                </a:ln>
                <a:solidFill>
                  <a:srgbClr val="002060"/>
                </a:solidFill>
                <a:effectLst/>
                <a:latin typeface="Arial" pitchFamily="34" charset="0"/>
                <a:cs typeface="Arial" pitchFamily="34" charset="0"/>
              </a:rPr>
              <a:t> </a:t>
            </a:r>
            <a:r>
              <a:rPr kumimoji="0" lang="fr-FR" sz="2000" b="0" i="0" u="sng" strike="noStrike" cap="none" normalizeH="0" dirty="0" smtClean="0">
                <a:ln>
                  <a:noFill/>
                </a:ln>
                <a:solidFill>
                  <a:srgbClr val="FF0000"/>
                </a:solidFill>
                <a:effectLst/>
                <a:latin typeface="Arial" pitchFamily="34" charset="0"/>
                <a:cs typeface="Arial" pitchFamily="34" charset="0"/>
              </a:rPr>
              <a:t>est la même dans le vide et dans le milieu d’indice n</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Flèche vers le bas 13"/>
          <p:cNvSpPr/>
          <p:nvPr/>
        </p:nvSpPr>
        <p:spPr>
          <a:xfrm rot="19532284">
            <a:off x="2565127" y="3598602"/>
            <a:ext cx="341340" cy="6479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7406020" y="5119909"/>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20" name="Rectangle 3"/>
          <p:cNvSpPr>
            <a:spLocks noChangeArrowheads="1"/>
          </p:cNvSpPr>
          <p:nvPr/>
        </p:nvSpPr>
        <p:spPr bwMode="auto">
          <a:xfrm>
            <a:off x="-144016" y="5914555"/>
            <a:ext cx="30598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On</a:t>
            </a:r>
            <a:r>
              <a:rPr kumimoji="0" lang="fr-FR" sz="2000" b="0" i="0" u="none" strike="noStrike" cap="none" normalizeH="0" dirty="0" smtClean="0">
                <a:ln>
                  <a:noFill/>
                </a:ln>
                <a:solidFill>
                  <a:srgbClr val="002060"/>
                </a:solidFill>
                <a:effectLst/>
                <a:latin typeface="Arial" pitchFamily="34" charset="0"/>
                <a:cs typeface="Arial" pitchFamily="34" charset="0"/>
              </a:rPr>
              <a:t> en déduit donc que :  </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p:nvPr/>
        </p:nvSpPr>
        <p:spPr>
          <a:xfrm>
            <a:off x="2865416" y="5645573"/>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  </a:t>
            </a:r>
            <a:endParaRPr lang="fr-FR" sz="2000" dirty="0">
              <a:solidFill>
                <a:srgbClr val="002060"/>
              </a:solidFill>
            </a:endParaRPr>
          </a:p>
        </p:txBody>
      </p:sp>
      <p:sp>
        <p:nvSpPr>
          <p:cNvPr id="22" name="Rectangle 21"/>
          <p:cNvSpPr/>
          <p:nvPr/>
        </p:nvSpPr>
        <p:spPr>
          <a:xfrm>
            <a:off x="2862858" y="6207504"/>
            <a:ext cx="636713"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Arial" pitchFamily="34" charset="0"/>
                <a:cs typeface="Arial" pitchFamily="34" charset="0"/>
              </a:rPr>
              <a:t>0</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23" name="Connecteur droit 22"/>
          <p:cNvCxnSpPr/>
          <p:nvPr/>
        </p:nvCxnSpPr>
        <p:spPr>
          <a:xfrm>
            <a:off x="2865416" y="6149629"/>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441480" y="5887305"/>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25" name="Rectangle 24"/>
          <p:cNvSpPr/>
          <p:nvPr/>
        </p:nvSpPr>
        <p:spPr>
          <a:xfrm>
            <a:off x="3919828" y="5643015"/>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v  </a:t>
            </a:r>
            <a:endParaRPr lang="fr-FR" sz="2000" dirty="0">
              <a:solidFill>
                <a:srgbClr val="002060"/>
              </a:solidFill>
            </a:endParaRPr>
          </a:p>
        </p:txBody>
      </p:sp>
      <p:cxnSp>
        <p:nvCxnSpPr>
          <p:cNvPr id="26" name="Connecteur droit 25"/>
          <p:cNvCxnSpPr/>
          <p:nvPr/>
        </p:nvCxnSpPr>
        <p:spPr>
          <a:xfrm>
            <a:off x="3910811" y="6147071"/>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677361" y="5833839"/>
            <a:ext cx="437940"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b="1" baseline="-25000" dirty="0" smtClean="0">
                <a:solidFill>
                  <a:srgbClr val="002060"/>
                </a:solidFill>
                <a:latin typeface="Arial" pitchFamily="34" charset="0"/>
                <a:cs typeface="Arial" pitchFamily="34" charset="0"/>
              </a:rPr>
              <a:t>0</a:t>
            </a:r>
            <a:endParaRPr lang="fr-FR" dirty="0"/>
          </a:p>
        </p:txBody>
      </p:sp>
      <p:sp>
        <p:nvSpPr>
          <p:cNvPr id="28" name="Rectangle 27"/>
          <p:cNvSpPr/>
          <p:nvPr/>
        </p:nvSpPr>
        <p:spPr>
          <a:xfrm>
            <a:off x="4449592" y="5896322"/>
            <a:ext cx="663964" cy="523220"/>
          </a:xfrm>
          <a:prstGeom prst="rect">
            <a:avLst/>
          </a:prstGeom>
        </p:spPr>
        <p:txBody>
          <a:bodyPr wrap="none">
            <a:spAutoFit/>
          </a:bodyPr>
          <a:lstStyle/>
          <a:p>
            <a:r>
              <a:rPr lang="fr-FR" sz="2800" b="1" dirty="0" smtClean="0">
                <a:solidFill>
                  <a:srgbClr val="002060"/>
                </a:solidFill>
                <a:latin typeface="Arial" pitchFamily="34" charset="0"/>
                <a:cs typeface="Arial" pitchFamily="34" charset="0"/>
                <a:sym typeface="Wingdings"/>
              </a:rPr>
              <a:t></a:t>
            </a:r>
            <a:r>
              <a:rPr lang="fr-FR" sz="2800" b="1" dirty="0" smtClean="0">
                <a:solidFill>
                  <a:srgbClr val="002060"/>
                </a:solidFill>
                <a:latin typeface="Arial" pitchFamily="34" charset="0"/>
                <a:cs typeface="Arial" pitchFamily="34" charset="0"/>
              </a:rPr>
              <a:t> </a:t>
            </a:r>
            <a:endParaRPr lang="fr-FR" sz="2800" b="1" dirty="0"/>
          </a:p>
        </p:txBody>
      </p:sp>
      <p:sp>
        <p:nvSpPr>
          <p:cNvPr id="29" name="Rectangle 28"/>
          <p:cNvSpPr/>
          <p:nvPr/>
        </p:nvSpPr>
        <p:spPr>
          <a:xfrm>
            <a:off x="5056251" y="5861597"/>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30" name="Rectangle 29"/>
          <p:cNvSpPr/>
          <p:nvPr/>
        </p:nvSpPr>
        <p:spPr>
          <a:xfrm>
            <a:off x="5385696" y="5896322"/>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31" name="Rectangle 30"/>
          <p:cNvSpPr/>
          <p:nvPr/>
        </p:nvSpPr>
        <p:spPr>
          <a:xfrm>
            <a:off x="8307170" y="5589240"/>
            <a:ext cx="455574"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Symbol" pitchFamily="18" charset="2"/>
                <a:cs typeface="Arial" pitchFamily="34" charset="0"/>
              </a:rPr>
              <a:t>0</a:t>
            </a:r>
            <a:endParaRPr lang="fr-FR" dirty="0"/>
          </a:p>
        </p:txBody>
      </p:sp>
      <p:sp>
        <p:nvSpPr>
          <p:cNvPr id="33" name="Rectangle 32"/>
          <p:cNvSpPr/>
          <p:nvPr/>
        </p:nvSpPr>
        <p:spPr>
          <a:xfrm>
            <a:off x="7475470" y="5861932"/>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34" name="Rectangle 33"/>
          <p:cNvSpPr/>
          <p:nvPr/>
        </p:nvSpPr>
        <p:spPr>
          <a:xfrm>
            <a:off x="7866105" y="5832315"/>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35" name="Rectangle 34"/>
          <p:cNvSpPr/>
          <p:nvPr/>
        </p:nvSpPr>
        <p:spPr>
          <a:xfrm>
            <a:off x="3921153" y="6221637"/>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36" name="Rectangle 35"/>
          <p:cNvSpPr/>
          <p:nvPr/>
        </p:nvSpPr>
        <p:spPr>
          <a:xfrm>
            <a:off x="8385866" y="6140947"/>
            <a:ext cx="449162"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n</a:t>
            </a:r>
            <a:r>
              <a:rPr lang="fr-FR" sz="2400" b="1" dirty="0" smtClean="0">
                <a:solidFill>
                  <a:srgbClr val="002060"/>
                </a:solidFill>
                <a:latin typeface="Symbol" pitchFamily="18" charset="2"/>
                <a:cs typeface="Arial" pitchFamily="34" charset="0"/>
              </a:rPr>
              <a:t> </a:t>
            </a:r>
            <a:endParaRPr lang="fr-FR" dirty="0"/>
          </a:p>
        </p:txBody>
      </p:sp>
      <p:cxnSp>
        <p:nvCxnSpPr>
          <p:cNvPr id="37" name="Connecteur droit 36"/>
          <p:cNvCxnSpPr/>
          <p:nvPr/>
        </p:nvCxnSpPr>
        <p:spPr>
          <a:xfrm>
            <a:off x="8339566" y="6077956"/>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804248" y="5842547"/>
            <a:ext cx="663964" cy="523220"/>
          </a:xfrm>
          <a:prstGeom prst="rect">
            <a:avLst/>
          </a:prstGeom>
        </p:spPr>
        <p:txBody>
          <a:bodyPr wrap="none">
            <a:spAutoFit/>
          </a:bodyPr>
          <a:lstStyle/>
          <a:p>
            <a:r>
              <a:rPr lang="fr-FR" sz="2800" b="1" dirty="0" smtClean="0">
                <a:solidFill>
                  <a:srgbClr val="002060"/>
                </a:solidFill>
                <a:latin typeface="Arial" pitchFamily="34" charset="0"/>
                <a:cs typeface="Arial" pitchFamily="34" charset="0"/>
                <a:sym typeface="Wingdings"/>
              </a:rPr>
              <a:t></a:t>
            </a:r>
            <a:r>
              <a:rPr lang="fr-FR" sz="2800" b="1" dirty="0" smtClean="0">
                <a:solidFill>
                  <a:srgbClr val="002060"/>
                </a:solidFill>
                <a:latin typeface="Arial" pitchFamily="34" charset="0"/>
                <a:cs typeface="Arial" pitchFamily="34" charset="0"/>
              </a:rPr>
              <a:t> </a:t>
            </a:r>
            <a:endParaRPr lang="fr-FR" sz="2800" b="1" dirty="0"/>
          </a:p>
        </p:txBody>
      </p:sp>
      <p:sp>
        <p:nvSpPr>
          <p:cNvPr id="40" name="Rectangle 3"/>
          <p:cNvSpPr>
            <a:spLocks noChangeArrowheads="1"/>
          </p:cNvSpPr>
          <p:nvPr/>
        </p:nvSpPr>
        <p:spPr bwMode="auto">
          <a:xfrm>
            <a:off x="179512" y="548680"/>
            <a:ext cx="6624736"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Noté par la lettre « </a:t>
            </a:r>
            <a:r>
              <a:rPr kumimoji="0" lang="fr-FR" sz="2000" b="1" i="0" u="none" strike="noStrike" cap="none" normalizeH="0" baseline="0" dirty="0" smtClean="0">
                <a:ln>
                  <a:noFill/>
                </a:ln>
                <a:solidFill>
                  <a:srgbClr val="FF0000"/>
                </a:solidFill>
                <a:effectLst/>
                <a:latin typeface="Arial" pitchFamily="34" charset="0"/>
                <a:cs typeface="Arial" pitchFamily="34" charset="0"/>
              </a:rPr>
              <a:t>n</a:t>
            </a:r>
            <a:r>
              <a:rPr kumimoji="0" lang="fr-FR" sz="2000" b="0" i="0" u="none" strike="noStrike" cap="none" normalizeH="0" baseline="0" dirty="0" smtClean="0">
                <a:ln>
                  <a:noFill/>
                </a:ln>
                <a:solidFill>
                  <a:srgbClr val="002060"/>
                </a:solidFill>
                <a:effectLst/>
                <a:latin typeface="Arial" pitchFamily="34" charset="0"/>
                <a:cs typeface="Arial" pitchFamily="34" charset="0"/>
              </a:rPr>
              <a:t> », c’est le rapport de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c</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vide par la célérité </a:t>
            </a:r>
            <a:r>
              <a:rPr kumimoji="0" lang="fr-FR" sz="2000" b="1" i="0" u="none" strike="noStrike" cap="none" normalizeH="0" baseline="0" dirty="0" smtClean="0">
                <a:ln>
                  <a:noFill/>
                </a:ln>
                <a:solidFill>
                  <a:srgbClr val="FF0000"/>
                </a:solidFill>
                <a:effectLst/>
                <a:latin typeface="Arial" pitchFamily="34" charset="0"/>
                <a:cs typeface="Arial" pitchFamily="34" charset="0"/>
              </a:rPr>
              <a:t>v</a:t>
            </a:r>
            <a:r>
              <a:rPr kumimoji="0" lang="fr-FR" sz="2000" b="0" i="0" u="none" strike="noStrike" cap="none" normalizeH="0" baseline="0" dirty="0" smtClean="0">
                <a:ln>
                  <a:noFill/>
                </a:ln>
                <a:solidFill>
                  <a:srgbClr val="002060"/>
                </a:solidFill>
                <a:effectLst/>
                <a:latin typeface="Arial" pitchFamily="34" charset="0"/>
                <a:cs typeface="Arial" pitchFamily="34" charset="0"/>
              </a:rPr>
              <a:t> de la lumière dans le milieu.</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40"/>
          <p:cNvSpPr/>
          <p:nvPr/>
        </p:nvSpPr>
        <p:spPr>
          <a:xfrm>
            <a:off x="6962397" y="813562"/>
            <a:ext cx="720080" cy="461665"/>
          </a:xfrm>
          <a:prstGeom prst="rect">
            <a:avLst/>
          </a:prstGeom>
        </p:spPr>
        <p:txBody>
          <a:bodyPr wrap="square">
            <a:spAutoFit/>
          </a:bodyPr>
          <a:lstStyle/>
          <a:p>
            <a:r>
              <a:rPr lang="fr-FR" sz="2400" b="1" dirty="0" smtClean="0">
                <a:latin typeface="Arial" pitchFamily="34" charset="0"/>
                <a:cs typeface="Arial" pitchFamily="34" charset="0"/>
              </a:rPr>
              <a:t>n  =  </a:t>
            </a:r>
            <a:endParaRPr lang="fr-FR" sz="2000" dirty="0"/>
          </a:p>
        </p:txBody>
      </p:sp>
      <p:sp>
        <p:nvSpPr>
          <p:cNvPr id="42" name="Rectangle 41"/>
          <p:cNvSpPr/>
          <p:nvPr/>
        </p:nvSpPr>
        <p:spPr>
          <a:xfrm>
            <a:off x="7691494" y="548680"/>
            <a:ext cx="526106" cy="461665"/>
          </a:xfrm>
          <a:prstGeom prst="rect">
            <a:avLst/>
          </a:prstGeom>
        </p:spPr>
        <p:txBody>
          <a:bodyPr wrap="none">
            <a:spAutoFit/>
          </a:bodyPr>
          <a:lstStyle/>
          <a:p>
            <a:r>
              <a:rPr lang="fr-FR" sz="2400" b="1" dirty="0" smtClean="0">
                <a:latin typeface="Arial" pitchFamily="34" charset="0"/>
                <a:cs typeface="Arial" pitchFamily="34" charset="0"/>
              </a:rPr>
              <a:t>c  </a:t>
            </a:r>
            <a:endParaRPr lang="fr-FR" sz="2000" dirty="0"/>
          </a:p>
        </p:txBody>
      </p:sp>
      <p:sp>
        <p:nvSpPr>
          <p:cNvPr id="43" name="Rectangle 42"/>
          <p:cNvSpPr/>
          <p:nvPr/>
        </p:nvSpPr>
        <p:spPr>
          <a:xfrm>
            <a:off x="7691494" y="1119399"/>
            <a:ext cx="526106" cy="461665"/>
          </a:xfrm>
          <a:prstGeom prst="rect">
            <a:avLst/>
          </a:prstGeom>
        </p:spPr>
        <p:txBody>
          <a:bodyPr wrap="none">
            <a:spAutoFit/>
          </a:bodyPr>
          <a:lstStyle/>
          <a:p>
            <a:r>
              <a:rPr lang="fr-FR" sz="2400" b="1" dirty="0" smtClean="0">
                <a:latin typeface="Arial" pitchFamily="34" charset="0"/>
                <a:cs typeface="Arial" pitchFamily="34" charset="0"/>
              </a:rPr>
              <a:t>v  </a:t>
            </a:r>
            <a:endParaRPr lang="fr-FR" sz="2000" dirty="0"/>
          </a:p>
        </p:txBody>
      </p:sp>
      <p:cxnSp>
        <p:nvCxnSpPr>
          <p:cNvPr id="44" name="Connecteur droit 43"/>
          <p:cNvCxnSpPr/>
          <p:nvPr/>
        </p:nvCxnSpPr>
        <p:spPr>
          <a:xfrm>
            <a:off x="7679919" y="1052736"/>
            <a:ext cx="4320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7884368" y="548680"/>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46" name="Rectangle 45"/>
          <p:cNvSpPr/>
          <p:nvPr/>
        </p:nvSpPr>
        <p:spPr>
          <a:xfrm>
            <a:off x="7884368" y="1124744"/>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47" name="Rectangle 46"/>
          <p:cNvSpPr/>
          <p:nvPr/>
        </p:nvSpPr>
        <p:spPr>
          <a:xfrm>
            <a:off x="6948264" y="1196752"/>
            <a:ext cx="553357"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(Ø)</a:t>
            </a:r>
            <a:endParaRPr lang="fr-FR" sz="2000" dirty="0"/>
          </a:p>
        </p:txBody>
      </p:sp>
      <p:sp>
        <p:nvSpPr>
          <p:cNvPr id="48" name="Rectangle 47"/>
          <p:cNvSpPr/>
          <p:nvPr/>
        </p:nvSpPr>
        <p:spPr>
          <a:xfrm>
            <a:off x="2123728" y="1772816"/>
            <a:ext cx="6840760" cy="1154162"/>
          </a:xfrm>
          <a:prstGeom prst="rect">
            <a:avLst/>
          </a:prstGeom>
          <a:solidFill>
            <a:srgbClr val="FFC000"/>
          </a:solidFill>
        </p:spPr>
        <p:txBody>
          <a:bodyPr wrap="square">
            <a:spAutoFit/>
          </a:bodyPr>
          <a:lstStyle/>
          <a:p>
            <a:r>
              <a:rPr lang="fr-FR" sz="2000" dirty="0" smtClean="0"/>
              <a:t>- </a:t>
            </a:r>
            <a:r>
              <a:rPr lang="fr-FR" sz="2000" i="1" dirty="0" smtClean="0"/>
              <a:t>L’indice optique d’un milieu est </a:t>
            </a:r>
            <a:r>
              <a:rPr lang="fr-FR" sz="2000" b="1" dirty="0" smtClean="0"/>
              <a:t>toujours supérieur ou égal à 1</a:t>
            </a:r>
            <a:r>
              <a:rPr lang="fr-FR" sz="2000" i="1" dirty="0" smtClean="0"/>
              <a:t> : </a:t>
            </a:r>
          </a:p>
          <a:p>
            <a:pPr algn="ctr"/>
            <a:r>
              <a:rPr lang="fr-FR" sz="2000" dirty="0" smtClean="0"/>
              <a:t>n(air sec) = 1,0003 ; n(eau liquide) = 1,33 ; n(verre) = 1,5 …</a:t>
            </a:r>
          </a:p>
          <a:p>
            <a:r>
              <a:rPr lang="fr-FR" sz="800" dirty="0" smtClean="0"/>
              <a:t> </a:t>
            </a:r>
            <a:endParaRPr lang="fr-FR" sz="400" dirty="0" smtClean="0"/>
          </a:p>
          <a:p>
            <a:r>
              <a:rPr lang="fr-FR" sz="2000" dirty="0" smtClean="0"/>
              <a:t>- </a:t>
            </a:r>
            <a:r>
              <a:rPr lang="fr-FR" sz="2000" i="1" dirty="0" smtClean="0"/>
              <a:t>Un milieu 1 est dit </a:t>
            </a:r>
            <a:r>
              <a:rPr lang="fr-FR" sz="2000" b="1" dirty="0" smtClean="0"/>
              <a:t>plus réfringent</a:t>
            </a:r>
            <a:r>
              <a:rPr lang="fr-FR" sz="2000" i="1" dirty="0" smtClean="0"/>
              <a:t> qu’un milieu 2 si </a:t>
            </a:r>
            <a:r>
              <a:rPr lang="fr-FR" sz="2000" b="1" dirty="0" smtClean="0"/>
              <a:t>n</a:t>
            </a:r>
            <a:r>
              <a:rPr lang="fr-FR" sz="2000" b="1" baseline="-25000" dirty="0" smtClean="0"/>
              <a:t>1</a:t>
            </a:r>
            <a:r>
              <a:rPr lang="fr-FR" sz="2000" b="1" dirty="0" smtClean="0"/>
              <a:t> &gt; n</a:t>
            </a:r>
            <a:r>
              <a:rPr lang="fr-FR" sz="2000" b="1" baseline="-25000" dirty="0" smtClean="0"/>
              <a:t>2</a:t>
            </a:r>
            <a:r>
              <a:rPr lang="fr-FR" sz="2000" i="1" dirty="0" smtClean="0"/>
              <a:t>.</a:t>
            </a:r>
            <a:endParaRPr lang="fr-FR" sz="2000" dirty="0"/>
          </a:p>
        </p:txBody>
      </p:sp>
      <p:pic>
        <p:nvPicPr>
          <p:cNvPr id="49" name="Image 48"/>
          <p:cNvPicPr/>
          <p:nvPr/>
        </p:nvPicPr>
        <p:blipFill>
          <a:blip r:embed="rId2" cstate="print"/>
          <a:srcRect/>
          <a:stretch>
            <a:fillRect/>
          </a:stretch>
        </p:blipFill>
        <p:spPr bwMode="auto">
          <a:xfrm>
            <a:off x="1475656" y="1769832"/>
            <a:ext cx="504056" cy="576064"/>
          </a:xfrm>
          <a:prstGeom prst="rect">
            <a:avLst/>
          </a:prstGeom>
          <a:noFill/>
          <a:ln w="9525">
            <a:noFill/>
            <a:miter lim="800000"/>
            <a:headEnd/>
            <a:tailEnd/>
          </a:ln>
        </p:spPr>
      </p:pic>
      <p:sp>
        <p:nvSpPr>
          <p:cNvPr id="53" name="Rectangle 52"/>
          <p:cNvSpPr/>
          <p:nvPr/>
        </p:nvSpPr>
        <p:spPr>
          <a:xfrm>
            <a:off x="6012160" y="5877272"/>
            <a:ext cx="364202" cy="461665"/>
          </a:xfrm>
          <a:prstGeom prst="rect">
            <a:avLst/>
          </a:prstGeom>
        </p:spPr>
        <p:txBody>
          <a:bodyPr wrap="none">
            <a:spAutoFit/>
          </a:bodyPr>
          <a:lstStyle/>
          <a:p>
            <a:r>
              <a:rPr lang="fr-FR" sz="2400" b="1" dirty="0" smtClean="0">
                <a:solidFill>
                  <a:srgbClr val="002060"/>
                </a:solidFill>
                <a:latin typeface="Arial"/>
                <a:cs typeface="Arial"/>
              </a:rPr>
              <a:t>×</a:t>
            </a:r>
            <a:endParaRPr lang="fr-FR" dirty="0"/>
          </a:p>
        </p:txBody>
      </p:sp>
      <p:sp>
        <p:nvSpPr>
          <p:cNvPr id="55" name="Rectangle 54"/>
          <p:cNvSpPr/>
          <p:nvPr/>
        </p:nvSpPr>
        <p:spPr>
          <a:xfrm>
            <a:off x="6372200" y="5589240"/>
            <a:ext cx="526106"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v</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56" name="Connecteur droit 55"/>
          <p:cNvCxnSpPr/>
          <p:nvPr/>
        </p:nvCxnSpPr>
        <p:spPr>
          <a:xfrm>
            <a:off x="6363183" y="6093296"/>
            <a:ext cx="432048" cy="0"/>
          </a:xfrm>
          <a:prstGeom prst="line">
            <a:avLst/>
          </a:prstGeom>
          <a:ln w="38100">
            <a:solidFill>
              <a:srgbClr val="D339B2"/>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373525" y="6167862"/>
            <a:ext cx="356188"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c</a:t>
            </a:r>
            <a:endParaRPr lang="fr-FR" dirty="0">
              <a:solidFill>
                <a:srgbClr val="D339B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left)">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Effect transition="in" filter="wipe(left)">
                                      <p:cBhvr>
                                        <p:cTn id="56" dur="500"/>
                                        <p:tgtEl>
                                          <p:spTgt spid="53"/>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wipe(left)">
                                      <p:cBhvr>
                                        <p:cTn id="60" dur="500"/>
                                        <p:tgtEl>
                                          <p:spTgt spid="55"/>
                                        </p:tgtEl>
                                      </p:cBhvr>
                                    </p:animEffect>
                                  </p:childTnLst>
                                </p:cTn>
                              </p:par>
                            </p:childTnLst>
                          </p:cTn>
                        </p:par>
                        <p:par>
                          <p:cTn id="61" fill="hold">
                            <p:stCondLst>
                              <p:cond delay="3000"/>
                            </p:stCondLst>
                            <p:childTnLst>
                              <p:par>
                                <p:cTn id="62" presetID="22" presetClass="entr" presetSubtype="8" fill="hold" nodeType="afterEffect">
                                  <p:stCondLst>
                                    <p:cond delay="0"/>
                                  </p:stCondLst>
                                  <p:childTnLst>
                                    <p:set>
                                      <p:cBhvr>
                                        <p:cTn id="63" dur="1" fill="hold">
                                          <p:stCondLst>
                                            <p:cond delay="0"/>
                                          </p:stCondLst>
                                        </p:cTn>
                                        <p:tgtEl>
                                          <p:spTgt spid="56"/>
                                        </p:tgtEl>
                                        <p:attrNameLst>
                                          <p:attrName>style.visibility</p:attrName>
                                        </p:attrNameLst>
                                      </p:cBhvr>
                                      <p:to>
                                        <p:strVal val="visible"/>
                                      </p:to>
                                    </p:set>
                                    <p:animEffect transition="in" filter="wipe(left)">
                                      <p:cBhvr>
                                        <p:cTn id="64" dur="500"/>
                                        <p:tgtEl>
                                          <p:spTgt spid="56"/>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left)">
                                      <p:cBhvr>
                                        <p:cTn id="77" dur="500"/>
                                        <p:tgtEl>
                                          <p:spTgt spid="33"/>
                                        </p:tgtEl>
                                      </p:cBhvr>
                                    </p:animEffect>
                                  </p:childTnLst>
                                </p:cTn>
                              </p:par>
                            </p:childTnLst>
                          </p:cTn>
                        </p:par>
                        <p:par>
                          <p:cTn id="78" fill="hold">
                            <p:stCondLst>
                              <p:cond delay="1000"/>
                            </p:stCondLst>
                            <p:childTnLst>
                              <p:par>
                                <p:cTn id="79" presetID="22" presetClass="entr" presetSubtype="8"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childTnLst>
                          </p:cTn>
                        </p:par>
                        <p:par>
                          <p:cTn id="82" fill="hold">
                            <p:stCondLst>
                              <p:cond delay="1500"/>
                            </p:stCondLst>
                            <p:childTnLst>
                              <p:par>
                                <p:cTn id="83" presetID="22" presetClass="entr" presetSubtype="8"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left)">
                                      <p:cBhvr>
                                        <p:cTn id="85" dur="500"/>
                                        <p:tgtEl>
                                          <p:spTgt spid="31"/>
                                        </p:tgtEl>
                                      </p:cBhvr>
                                    </p:animEffect>
                                  </p:childTnLst>
                                </p:cTn>
                              </p:par>
                            </p:childTnLst>
                          </p:cTn>
                        </p:par>
                        <p:par>
                          <p:cTn id="86" fill="hold">
                            <p:stCondLst>
                              <p:cond delay="2000"/>
                            </p:stCondLst>
                            <p:childTnLst>
                              <p:par>
                                <p:cTn id="87" presetID="22" presetClass="entr" presetSubtype="8"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childTnLst>
                          </p:cTn>
                        </p:par>
                        <p:par>
                          <p:cTn id="90" fill="hold">
                            <p:stCondLst>
                              <p:cond delay="2500"/>
                            </p:stCondLst>
                            <p:childTnLst>
                              <p:par>
                                <p:cTn id="91" presetID="22" presetClass="entr" presetSubtype="8"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wipe(left)">
                                      <p:cBhvr>
                                        <p:cTn id="93" dur="500"/>
                                        <p:tgtEl>
                                          <p:spTgt spid="36"/>
                                        </p:tgtEl>
                                      </p:cBhvr>
                                    </p:animEffect>
                                  </p:childTnLst>
                                </p:cTn>
                              </p:par>
                            </p:childTnLst>
                          </p:cTn>
                        </p:par>
                        <p:par>
                          <p:cTn id="94" fill="hold">
                            <p:stCondLst>
                              <p:cond delay="3000"/>
                            </p:stCondLst>
                            <p:childTnLst>
                              <p:par>
                                <p:cTn id="95" presetID="20" presetClass="entr" presetSubtype="0" fill="hold" grpId="0" nodeType="afterEffect">
                                  <p:stCondLst>
                                    <p:cond delay="0"/>
                                  </p:stCondLst>
                                  <p:childTnLst>
                                    <p:set>
                                      <p:cBhvr>
                                        <p:cTn id="96" dur="1" fill="hold">
                                          <p:stCondLst>
                                            <p:cond delay="0"/>
                                          </p:stCondLst>
                                        </p:cTn>
                                        <p:tgtEl>
                                          <p:spTgt spid="51"/>
                                        </p:tgtEl>
                                        <p:attrNameLst>
                                          <p:attrName>style.visibility</p:attrName>
                                        </p:attrNameLst>
                                      </p:cBhvr>
                                      <p:to>
                                        <p:strVal val="visible"/>
                                      </p:to>
                                    </p:set>
                                    <p:animEffect transition="in" filter="wedge">
                                      <p:cBhvr>
                                        <p:cTn id="9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0" grpId="0"/>
      <p:bldP spid="21" grpId="0"/>
      <p:bldP spid="22" grpId="0"/>
      <p:bldP spid="24" grpId="0"/>
      <p:bldP spid="25" grpId="0"/>
      <p:bldP spid="27" grpId="0"/>
      <p:bldP spid="28" grpId="0"/>
      <p:bldP spid="29" grpId="0"/>
      <p:bldP spid="30" grpId="0"/>
      <p:bldP spid="31" grpId="0"/>
      <p:bldP spid="33" grpId="0"/>
      <p:bldP spid="34" grpId="0"/>
      <p:bldP spid="35" grpId="0"/>
      <p:bldP spid="36" grpId="0"/>
      <p:bldP spid="38" grpId="0"/>
      <p:bldP spid="53"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49139" t="21840" r="7864" b="13481"/>
          <a:stretch>
            <a:fillRect/>
          </a:stretch>
        </p:blipFill>
        <p:spPr bwMode="auto">
          <a:xfrm>
            <a:off x="1619672" y="1700808"/>
            <a:ext cx="6094863" cy="5157192"/>
          </a:xfrm>
          <a:prstGeom prst="rect">
            <a:avLst/>
          </a:prstGeom>
          <a:noFill/>
          <a:ln w="9525">
            <a:noFill/>
            <a:miter lim="800000"/>
            <a:headEnd/>
            <a:tailEnd/>
          </a:ln>
        </p:spPr>
      </p:pic>
      <p:sp>
        <p:nvSpPr>
          <p:cNvPr id="16" name="Rectangle 15"/>
          <p:cNvSpPr/>
          <p:nvPr/>
        </p:nvSpPr>
        <p:spPr>
          <a:xfrm>
            <a:off x="395536" y="1844824"/>
            <a:ext cx="4339650" cy="461665"/>
          </a:xfrm>
          <a:prstGeom prst="rect">
            <a:avLst/>
          </a:prstGeom>
        </p:spPr>
        <p:txBody>
          <a:bodyPr wrap="none">
            <a:spAutoFit/>
          </a:bodyPr>
          <a:lstStyle/>
          <a:p>
            <a:r>
              <a:rPr lang="fr-FR" sz="2400" b="1" i="1" u="sng" dirty="0" smtClean="0">
                <a:latin typeface="Bookman Old Style" pitchFamily="18" charset="0"/>
              </a:rPr>
              <a:t>2) Lois de </a:t>
            </a:r>
            <a:r>
              <a:rPr lang="fr-FR" sz="2400" b="1" i="1" u="sng" dirty="0" err="1" smtClean="0">
                <a:latin typeface="Bookman Old Style" pitchFamily="18" charset="0"/>
              </a:rPr>
              <a:t>Snell</a:t>
            </a:r>
            <a:r>
              <a:rPr lang="fr-FR" sz="2400" b="1" i="1" u="sng" dirty="0" smtClean="0">
                <a:latin typeface="Bookman Old Style" pitchFamily="18" charset="0"/>
              </a:rPr>
              <a:t>-Descartes</a:t>
            </a:r>
            <a:endParaRPr lang="fr-FR" sz="2400" dirty="0">
              <a:latin typeface="Bookman Old Style" pitchFamily="18" charset="0"/>
            </a:endParaRPr>
          </a:p>
        </p:txBody>
      </p:sp>
      <p:sp>
        <p:nvSpPr>
          <p:cNvPr id="21" name="Text Box 4"/>
          <p:cNvSpPr txBox="1">
            <a:spLocks noChangeArrowheads="1"/>
          </p:cNvSpPr>
          <p:nvPr/>
        </p:nvSpPr>
        <p:spPr bwMode="auto">
          <a:xfrm>
            <a:off x="6300192" y="2492896"/>
            <a:ext cx="1656184" cy="504056"/>
          </a:xfrm>
          <a:prstGeom prst="rect">
            <a:avLst/>
          </a:prstGeom>
          <a:solidFill>
            <a:srgbClr val="DCDC52"/>
          </a:solidFill>
          <a:ln w="57150">
            <a:solidFill>
              <a:srgbClr val="FFFF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rPr>
              <a:t>Le dioptre</a:t>
            </a:r>
            <a:endParaRPr kumimoji="0" lang="fr-FR" sz="54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4"/>
          <p:cNvSpPr txBox="1">
            <a:spLocks noChangeArrowheads="1"/>
          </p:cNvSpPr>
          <p:nvPr/>
        </p:nvSpPr>
        <p:spPr bwMode="auto">
          <a:xfrm>
            <a:off x="2123728" y="3861048"/>
            <a:ext cx="2016224" cy="864096"/>
          </a:xfrm>
          <a:prstGeom prst="rect">
            <a:avLst/>
          </a:prstGeom>
          <a:solidFill>
            <a:schemeClr val="accent6">
              <a:lumMod val="40000"/>
              <a:lumOff val="60000"/>
            </a:schemeClr>
          </a:solidFill>
          <a:ln w="76200">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rgbClr val="FF0000"/>
                </a:solidFill>
                <a:effectLst/>
                <a:latin typeface="Comic Sans MS" pitchFamily="66" charset="0"/>
                <a:cs typeface="Arial" pitchFamily="34" charset="0"/>
              </a:rPr>
              <a:t>Le rayon incident</a:t>
            </a:r>
            <a:endParaRPr kumimoji="0" lang="fr-FR" sz="5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4" name="Text Box 4"/>
          <p:cNvSpPr txBox="1">
            <a:spLocks noChangeArrowheads="1"/>
          </p:cNvSpPr>
          <p:nvPr/>
        </p:nvSpPr>
        <p:spPr bwMode="auto">
          <a:xfrm>
            <a:off x="5652120" y="4077072"/>
            <a:ext cx="2016224" cy="864096"/>
          </a:xfrm>
          <a:prstGeom prst="rect">
            <a:avLst/>
          </a:prstGeom>
          <a:solidFill>
            <a:schemeClr val="accent3">
              <a:lumMod val="40000"/>
              <a:lumOff val="60000"/>
            </a:schemeClr>
          </a:solidFill>
          <a:ln w="38100">
            <a:solidFill>
              <a:srgbClr val="0066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rgbClr val="006600"/>
                </a:solidFill>
                <a:effectLst/>
                <a:latin typeface="Comic Sans MS" pitchFamily="66" charset="0"/>
                <a:cs typeface="Arial" pitchFamily="34" charset="0"/>
              </a:rPr>
              <a:t>Le point d’incidence I</a:t>
            </a:r>
            <a:endParaRPr kumimoji="0" lang="fr-FR" sz="5400" b="0" i="0" u="none" strike="noStrike" cap="none" normalizeH="0" baseline="0" dirty="0" smtClean="0">
              <a:ln>
                <a:noFill/>
              </a:ln>
              <a:solidFill>
                <a:srgbClr val="006600"/>
              </a:solidFill>
              <a:effectLst/>
              <a:latin typeface="Arial" pitchFamily="34" charset="0"/>
              <a:cs typeface="Arial" pitchFamily="34" charset="0"/>
            </a:endParaRPr>
          </a:p>
        </p:txBody>
      </p:sp>
      <p:sp>
        <p:nvSpPr>
          <p:cNvPr id="25" name="Text Box 4"/>
          <p:cNvSpPr txBox="1">
            <a:spLocks noChangeArrowheads="1"/>
          </p:cNvSpPr>
          <p:nvPr/>
        </p:nvSpPr>
        <p:spPr bwMode="auto">
          <a:xfrm>
            <a:off x="5220072" y="6021288"/>
            <a:ext cx="2016224" cy="504056"/>
          </a:xfrm>
          <a:prstGeom prst="rect">
            <a:avLst/>
          </a:prstGeom>
          <a:solidFill>
            <a:schemeClr val="accent1">
              <a:lumMod val="40000"/>
              <a:lumOff val="60000"/>
            </a:schemeClr>
          </a:solidFill>
          <a:ln w="57150">
            <a:solidFill>
              <a:srgbClr val="0070C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rgbClr val="0070C0"/>
                </a:solidFill>
                <a:effectLst/>
                <a:latin typeface="Comic Sans MS" pitchFamily="66" charset="0"/>
                <a:cs typeface="Arial" pitchFamily="34" charset="0"/>
              </a:rPr>
              <a:t>La normale</a:t>
            </a:r>
            <a:endParaRPr kumimoji="0" lang="fr-FR" sz="5400" b="0" i="0" u="none" strike="noStrike" cap="none" normalizeH="0" baseline="0" dirty="0" smtClean="0">
              <a:ln>
                <a:noFill/>
              </a:ln>
              <a:solidFill>
                <a:srgbClr val="0070C0"/>
              </a:solidFill>
              <a:effectLst/>
              <a:latin typeface="Arial" pitchFamily="34" charset="0"/>
              <a:cs typeface="Arial" pitchFamily="34" charset="0"/>
            </a:endParaRPr>
          </a:p>
        </p:txBody>
      </p:sp>
      <p:sp>
        <p:nvSpPr>
          <p:cNvPr id="26" name="Text Box 4"/>
          <p:cNvSpPr txBox="1">
            <a:spLocks noChangeArrowheads="1"/>
          </p:cNvSpPr>
          <p:nvPr/>
        </p:nvSpPr>
        <p:spPr bwMode="auto">
          <a:xfrm>
            <a:off x="1403648" y="2311597"/>
            <a:ext cx="3456384" cy="504056"/>
          </a:xfrm>
          <a:prstGeom prst="rect">
            <a:avLst/>
          </a:prstGeom>
          <a:solidFill>
            <a:schemeClr val="accent4">
              <a:lumMod val="20000"/>
              <a:lumOff val="80000"/>
            </a:schemeClr>
          </a:solidFill>
          <a:ln w="57150">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rgbClr val="7030A0"/>
                </a:solidFill>
                <a:effectLst/>
                <a:latin typeface="Comic Sans MS" pitchFamily="66" charset="0"/>
                <a:cs typeface="Arial" pitchFamily="34" charset="0"/>
              </a:rPr>
              <a:t>L’angle d’incidence </a:t>
            </a:r>
            <a:r>
              <a:rPr kumimoji="0" lang="fr-FR" sz="2400" b="1" i="0" u="none" strike="noStrike" cap="none" normalizeH="0" baseline="0" dirty="0" smtClean="0">
                <a:ln>
                  <a:noFill/>
                </a:ln>
                <a:solidFill>
                  <a:srgbClr val="7030A0"/>
                </a:solidFill>
                <a:effectLst/>
                <a:latin typeface="Comic Sans MS" pitchFamily="66" charset="0"/>
                <a:cs typeface="Arial" pitchFamily="34" charset="0"/>
              </a:rPr>
              <a:t>i</a:t>
            </a:r>
            <a:r>
              <a:rPr kumimoji="0" lang="fr-FR" sz="2400" b="1" i="0" u="none" strike="noStrike" cap="none" normalizeH="0" baseline="-25000" dirty="0" smtClean="0">
                <a:ln>
                  <a:noFill/>
                </a:ln>
                <a:solidFill>
                  <a:srgbClr val="7030A0"/>
                </a:solidFill>
                <a:effectLst/>
                <a:latin typeface="Comic Sans MS" pitchFamily="66" charset="0"/>
                <a:cs typeface="Arial" pitchFamily="34" charset="0"/>
              </a:rPr>
              <a:t>1</a:t>
            </a:r>
            <a:endParaRPr kumimoji="0" lang="fr-FR" sz="5400" b="1" i="0" u="none" strike="noStrike" cap="none" normalizeH="0" baseline="0" dirty="0" smtClean="0">
              <a:ln>
                <a:noFill/>
              </a:ln>
              <a:solidFill>
                <a:srgbClr val="7030A0"/>
              </a:solidFill>
              <a:effectLst/>
              <a:latin typeface="Arial" pitchFamily="34" charset="0"/>
              <a:cs typeface="Arial" pitchFamily="34" charset="0"/>
            </a:endParaRPr>
          </a:p>
        </p:txBody>
      </p:sp>
      <p:grpSp>
        <p:nvGrpSpPr>
          <p:cNvPr id="33" name="Groupe 32"/>
          <p:cNvGrpSpPr/>
          <p:nvPr/>
        </p:nvGrpSpPr>
        <p:grpSpPr>
          <a:xfrm>
            <a:off x="3995936" y="3429000"/>
            <a:ext cx="1080120" cy="792088"/>
            <a:chOff x="5004048" y="3429000"/>
            <a:chExt cx="1080120" cy="792088"/>
          </a:xfrm>
        </p:grpSpPr>
        <p:cxnSp>
          <p:nvCxnSpPr>
            <p:cNvPr id="32" name="Connecteur droit 31"/>
            <p:cNvCxnSpPr/>
            <p:nvPr/>
          </p:nvCxnSpPr>
          <p:spPr>
            <a:xfrm>
              <a:off x="5004048" y="3429000"/>
              <a:ext cx="1080120"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5024640" y="3461167"/>
              <a:ext cx="72008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ZoneTexte 33"/>
          <p:cNvSpPr txBox="1"/>
          <p:nvPr/>
        </p:nvSpPr>
        <p:spPr>
          <a:xfrm>
            <a:off x="5148064" y="4077072"/>
            <a:ext cx="576064" cy="523220"/>
          </a:xfrm>
          <a:prstGeom prst="rect">
            <a:avLst/>
          </a:prstGeom>
          <a:noFill/>
        </p:spPr>
        <p:txBody>
          <a:bodyPr wrap="square" rtlCol="0">
            <a:spAutoFit/>
          </a:bodyPr>
          <a:lstStyle/>
          <a:p>
            <a:r>
              <a:rPr lang="fr-FR" sz="2800" b="1" dirty="0" smtClean="0">
                <a:solidFill>
                  <a:srgbClr val="006600"/>
                </a:solidFill>
                <a:latin typeface="Comic Sans MS" pitchFamily="66" charset="0"/>
              </a:rPr>
              <a:t>I</a:t>
            </a:r>
            <a:endParaRPr lang="fr-FR" sz="2800" b="1" dirty="0">
              <a:solidFill>
                <a:srgbClr val="006600"/>
              </a:solidFill>
              <a:latin typeface="Comic Sans MS" pitchFamily="66" charset="0"/>
            </a:endParaRPr>
          </a:p>
        </p:txBody>
      </p:sp>
      <p:cxnSp>
        <p:nvCxnSpPr>
          <p:cNvPr id="36" name="Connecteur droit 35"/>
          <p:cNvCxnSpPr/>
          <p:nvPr/>
        </p:nvCxnSpPr>
        <p:spPr>
          <a:xfrm flipV="1">
            <a:off x="5076056" y="2276872"/>
            <a:ext cx="0" cy="4176464"/>
          </a:xfrm>
          <a:prstGeom prst="line">
            <a:avLst/>
          </a:prstGeom>
          <a:ln w="57150">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38" name="Forme libre 37"/>
          <p:cNvSpPr/>
          <p:nvPr/>
        </p:nvSpPr>
        <p:spPr>
          <a:xfrm>
            <a:off x="4374116" y="3179180"/>
            <a:ext cx="694481" cy="455271"/>
          </a:xfrm>
          <a:custGeom>
            <a:avLst/>
            <a:gdLst>
              <a:gd name="connsiteX0" fmla="*/ 0 w 694481"/>
              <a:gd name="connsiteY0" fmla="*/ 455271 h 455271"/>
              <a:gd name="connsiteX1" fmla="*/ 185195 w 694481"/>
              <a:gd name="connsiteY1" fmla="*/ 177478 h 455271"/>
              <a:gd name="connsiteX2" fmla="*/ 497711 w 694481"/>
              <a:gd name="connsiteY2" fmla="*/ 27007 h 455271"/>
              <a:gd name="connsiteX3" fmla="*/ 694481 w 694481"/>
              <a:gd name="connsiteY3" fmla="*/ 15433 h 455271"/>
            </a:gdLst>
            <a:ahLst/>
            <a:cxnLst>
              <a:cxn ang="0">
                <a:pos x="connsiteX0" y="connsiteY0"/>
              </a:cxn>
              <a:cxn ang="0">
                <a:pos x="connsiteX1" y="connsiteY1"/>
              </a:cxn>
              <a:cxn ang="0">
                <a:pos x="connsiteX2" y="connsiteY2"/>
              </a:cxn>
              <a:cxn ang="0">
                <a:pos x="connsiteX3" y="connsiteY3"/>
              </a:cxn>
            </a:cxnLst>
            <a:rect l="l" t="t" r="r" b="b"/>
            <a:pathLst>
              <a:path w="694481" h="455271">
                <a:moveTo>
                  <a:pt x="0" y="455271"/>
                </a:moveTo>
                <a:cubicBezTo>
                  <a:pt x="51121" y="352063"/>
                  <a:pt x="102243" y="248855"/>
                  <a:pt x="185195" y="177478"/>
                </a:cubicBezTo>
                <a:cubicBezTo>
                  <a:pt x="268147" y="106101"/>
                  <a:pt x="412830" y="54015"/>
                  <a:pt x="497711" y="27007"/>
                </a:cubicBezTo>
                <a:cubicBezTo>
                  <a:pt x="582592" y="0"/>
                  <a:pt x="638536" y="7716"/>
                  <a:pt x="694481" y="15433"/>
                </a:cubicBezTo>
              </a:path>
            </a:pathLst>
          </a:custGeom>
          <a:ln w="57150">
            <a:solidFill>
              <a:srgbClr val="7030A0"/>
            </a:solidFill>
            <a:head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ZoneTexte 39"/>
          <p:cNvSpPr txBox="1"/>
          <p:nvPr/>
        </p:nvSpPr>
        <p:spPr>
          <a:xfrm>
            <a:off x="4427984" y="2761764"/>
            <a:ext cx="1080120" cy="523220"/>
          </a:xfrm>
          <a:prstGeom prst="rect">
            <a:avLst/>
          </a:prstGeom>
          <a:noFill/>
        </p:spPr>
        <p:txBody>
          <a:bodyPr wrap="square" rtlCol="0">
            <a:spAutoFit/>
          </a:bodyPr>
          <a:lstStyle/>
          <a:p>
            <a:r>
              <a:rPr lang="fr-FR" sz="2800" b="1" dirty="0" smtClean="0">
                <a:solidFill>
                  <a:srgbClr val="7030A0"/>
                </a:solidFill>
                <a:latin typeface="Comic Sans MS" pitchFamily="66" charset="0"/>
              </a:rPr>
              <a:t>i</a:t>
            </a:r>
            <a:r>
              <a:rPr lang="fr-FR" sz="2800" b="1" baseline="-25000" dirty="0" smtClean="0">
                <a:solidFill>
                  <a:srgbClr val="7030A0"/>
                </a:solidFill>
                <a:latin typeface="Comic Sans MS" pitchFamily="66" charset="0"/>
              </a:rPr>
              <a:t>1</a:t>
            </a:r>
            <a:endParaRPr lang="fr-FR" sz="2800" b="1" dirty="0">
              <a:solidFill>
                <a:srgbClr val="7030A0"/>
              </a:solidFill>
              <a:latin typeface="Comic Sans MS" pitchFamily="66" charset="0"/>
            </a:endParaRPr>
          </a:p>
        </p:txBody>
      </p:sp>
      <p:sp>
        <p:nvSpPr>
          <p:cNvPr id="29" name="Rectangle 3"/>
          <p:cNvSpPr>
            <a:spLocks noChangeArrowheads="1"/>
          </p:cNvSpPr>
          <p:nvPr/>
        </p:nvSpPr>
        <p:spPr bwMode="auto">
          <a:xfrm>
            <a:off x="-252536" y="159023"/>
            <a:ext cx="266429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vide</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Rectangle 29"/>
          <p:cNvSpPr/>
          <p:nvPr/>
        </p:nvSpPr>
        <p:spPr>
          <a:xfrm>
            <a:off x="2339752" y="-99392"/>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  </a:t>
            </a:r>
            <a:endParaRPr lang="fr-FR" sz="2000" dirty="0">
              <a:solidFill>
                <a:srgbClr val="002060"/>
              </a:solidFill>
            </a:endParaRPr>
          </a:p>
        </p:txBody>
      </p:sp>
      <p:sp>
        <p:nvSpPr>
          <p:cNvPr id="31" name="Rectangle 30"/>
          <p:cNvSpPr/>
          <p:nvPr/>
        </p:nvSpPr>
        <p:spPr>
          <a:xfrm>
            <a:off x="2337194" y="462539"/>
            <a:ext cx="636713"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Arial" pitchFamily="34" charset="0"/>
                <a:cs typeface="Arial" pitchFamily="34" charset="0"/>
              </a:rPr>
              <a:t>0</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35" name="Connecteur droit 34"/>
          <p:cNvCxnSpPr/>
          <p:nvPr/>
        </p:nvCxnSpPr>
        <p:spPr>
          <a:xfrm>
            <a:off x="2339752" y="404664"/>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Rectangle 3"/>
          <p:cNvSpPr>
            <a:spLocks noChangeArrowheads="1"/>
          </p:cNvSpPr>
          <p:nvPr/>
        </p:nvSpPr>
        <p:spPr bwMode="auto">
          <a:xfrm>
            <a:off x="3419872" y="139782"/>
            <a:ext cx="410445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Dans le milieu d’indice n</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lang="fr-FR" sz="2400" b="1" dirty="0" smtClean="0">
                <a:solidFill>
                  <a:srgbClr val="002060"/>
                </a:solidFill>
                <a:latin typeface="Symbol" pitchFamily="18" charset="2"/>
                <a:cs typeface="Arial" pitchFamily="34" charset="0"/>
              </a:rPr>
              <a:t>n</a:t>
            </a:r>
            <a:r>
              <a:rPr kumimoji="0" lang="fr-FR" sz="2400" b="1" i="0" u="none" strike="noStrike" cap="none" normalizeH="0" baseline="-25000" dirty="0" smtClean="0">
                <a:ln>
                  <a:noFill/>
                </a:ln>
                <a:solidFill>
                  <a:srgbClr val="002060"/>
                </a:solidFill>
                <a:effectLst/>
                <a:latin typeface="Arial" pitchFamily="34" charset="0"/>
                <a:cs typeface="Arial" pitchFamily="34" charset="0"/>
              </a:rPr>
              <a:t> </a:t>
            </a:r>
            <a:r>
              <a:rPr kumimoji="0" lang="fr-FR" sz="2400" b="1" i="0" u="none" strike="noStrike" cap="none" normalizeH="0" dirty="0" smtClean="0">
                <a:ln>
                  <a:noFill/>
                </a:ln>
                <a:solidFill>
                  <a:srgbClr val="002060"/>
                </a:solidFill>
                <a:effectLst/>
                <a:latin typeface="Arial" pitchFamily="34" charset="0"/>
                <a:cs typeface="Arial" pitchFamily="34" charset="0"/>
              </a:rPr>
              <a:t>=</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 name="Rectangle 38"/>
          <p:cNvSpPr/>
          <p:nvPr/>
        </p:nvSpPr>
        <p:spPr>
          <a:xfrm>
            <a:off x="7380312" y="-148250"/>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v  </a:t>
            </a:r>
            <a:endParaRPr lang="fr-FR" sz="2000" dirty="0">
              <a:solidFill>
                <a:srgbClr val="002060"/>
              </a:solidFill>
            </a:endParaRPr>
          </a:p>
        </p:txBody>
      </p:sp>
      <p:cxnSp>
        <p:nvCxnSpPr>
          <p:cNvPr id="41" name="Connecteur droit 40"/>
          <p:cNvCxnSpPr/>
          <p:nvPr/>
        </p:nvCxnSpPr>
        <p:spPr>
          <a:xfrm>
            <a:off x="7380312" y="390531"/>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406020" y="462539"/>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65" name="Forme libre 64"/>
          <p:cNvSpPr/>
          <p:nvPr/>
        </p:nvSpPr>
        <p:spPr>
          <a:xfrm>
            <a:off x="5112544" y="3648075"/>
            <a:ext cx="242887" cy="502444"/>
          </a:xfrm>
          <a:custGeom>
            <a:avLst/>
            <a:gdLst>
              <a:gd name="connsiteX0" fmla="*/ 2381 w 242887"/>
              <a:gd name="connsiteY0" fmla="*/ 502444 h 502444"/>
              <a:gd name="connsiteX1" fmla="*/ 0 w 242887"/>
              <a:gd name="connsiteY1" fmla="*/ 171450 h 502444"/>
              <a:gd name="connsiteX2" fmla="*/ 240506 w 242887"/>
              <a:gd name="connsiteY2" fmla="*/ 0 h 502444"/>
              <a:gd name="connsiteX3" fmla="*/ 242887 w 242887"/>
              <a:gd name="connsiteY3" fmla="*/ 338138 h 502444"/>
              <a:gd name="connsiteX4" fmla="*/ 2381 w 242887"/>
              <a:gd name="connsiteY4" fmla="*/ 502444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502444">
                <a:moveTo>
                  <a:pt x="2381" y="502444"/>
                </a:moveTo>
                <a:cubicBezTo>
                  <a:pt x="1587" y="392113"/>
                  <a:pt x="794" y="281781"/>
                  <a:pt x="0" y="171450"/>
                </a:cubicBezTo>
                <a:lnTo>
                  <a:pt x="240506" y="0"/>
                </a:lnTo>
                <a:cubicBezTo>
                  <a:pt x="241300" y="112713"/>
                  <a:pt x="242093" y="225425"/>
                  <a:pt x="242887" y="338138"/>
                </a:cubicBezTo>
                <a:lnTo>
                  <a:pt x="2381" y="50244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Text Box 1"/>
          <p:cNvSpPr txBox="1">
            <a:spLocks noChangeArrowheads="1"/>
          </p:cNvSpPr>
          <p:nvPr/>
        </p:nvSpPr>
        <p:spPr bwMode="auto">
          <a:xfrm>
            <a:off x="7452320" y="836712"/>
            <a:ext cx="1463943" cy="1008112"/>
          </a:xfrm>
          <a:prstGeom prst="rect">
            <a:avLst/>
          </a:prstGeom>
          <a:no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6" name="Rectangle 3"/>
          <p:cNvSpPr>
            <a:spLocks noChangeArrowheads="1"/>
          </p:cNvSpPr>
          <p:nvPr/>
        </p:nvSpPr>
        <p:spPr bwMode="auto">
          <a:xfrm>
            <a:off x="-144016" y="1162027"/>
            <a:ext cx="3059832"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On</a:t>
            </a:r>
            <a:r>
              <a:rPr kumimoji="0" lang="fr-FR" sz="2000" b="0" i="0" u="none" strike="noStrike" cap="none" normalizeH="0" dirty="0" smtClean="0">
                <a:ln>
                  <a:noFill/>
                </a:ln>
                <a:solidFill>
                  <a:srgbClr val="002060"/>
                </a:solidFill>
                <a:effectLst/>
                <a:latin typeface="Arial" pitchFamily="34" charset="0"/>
                <a:cs typeface="Arial" pitchFamily="34" charset="0"/>
              </a:rPr>
              <a:t> en déduit donc que :  </a:t>
            </a:r>
            <a:endParaRPr kumimoji="0" lang="fr-FR" sz="2000" b="1"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 name="Rectangle 66"/>
          <p:cNvSpPr/>
          <p:nvPr/>
        </p:nvSpPr>
        <p:spPr>
          <a:xfrm>
            <a:off x="2865416" y="893045"/>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c  </a:t>
            </a:r>
            <a:endParaRPr lang="fr-FR" sz="2000" dirty="0">
              <a:solidFill>
                <a:srgbClr val="002060"/>
              </a:solidFill>
            </a:endParaRPr>
          </a:p>
        </p:txBody>
      </p:sp>
      <p:sp>
        <p:nvSpPr>
          <p:cNvPr id="68" name="Rectangle 67"/>
          <p:cNvSpPr/>
          <p:nvPr/>
        </p:nvSpPr>
        <p:spPr>
          <a:xfrm>
            <a:off x="2862858" y="1454976"/>
            <a:ext cx="636713"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Arial" pitchFamily="34" charset="0"/>
                <a:cs typeface="Arial" pitchFamily="34" charset="0"/>
              </a:rPr>
              <a:t>0</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69" name="Connecteur droit 68"/>
          <p:cNvCxnSpPr/>
          <p:nvPr/>
        </p:nvCxnSpPr>
        <p:spPr>
          <a:xfrm>
            <a:off x="2865416" y="1397101"/>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3441480" y="1134777"/>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71" name="Rectangle 70"/>
          <p:cNvSpPr/>
          <p:nvPr/>
        </p:nvSpPr>
        <p:spPr>
          <a:xfrm>
            <a:off x="3919828" y="890487"/>
            <a:ext cx="52610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v  </a:t>
            </a:r>
            <a:endParaRPr lang="fr-FR" sz="2000" dirty="0">
              <a:solidFill>
                <a:srgbClr val="002060"/>
              </a:solidFill>
            </a:endParaRPr>
          </a:p>
        </p:txBody>
      </p:sp>
      <p:cxnSp>
        <p:nvCxnSpPr>
          <p:cNvPr id="72" name="Connecteur droit 71"/>
          <p:cNvCxnSpPr/>
          <p:nvPr/>
        </p:nvCxnSpPr>
        <p:spPr>
          <a:xfrm>
            <a:off x="3910811" y="1394543"/>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5677361" y="1081311"/>
            <a:ext cx="437940"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b="1" baseline="-25000" dirty="0" smtClean="0">
                <a:solidFill>
                  <a:srgbClr val="002060"/>
                </a:solidFill>
                <a:latin typeface="Arial" pitchFamily="34" charset="0"/>
                <a:cs typeface="Arial" pitchFamily="34" charset="0"/>
              </a:rPr>
              <a:t>0</a:t>
            </a:r>
            <a:endParaRPr lang="fr-FR" dirty="0"/>
          </a:p>
        </p:txBody>
      </p:sp>
      <p:sp>
        <p:nvSpPr>
          <p:cNvPr id="74" name="Rectangle 73"/>
          <p:cNvSpPr/>
          <p:nvPr/>
        </p:nvSpPr>
        <p:spPr>
          <a:xfrm>
            <a:off x="4449592" y="1143794"/>
            <a:ext cx="663964" cy="523220"/>
          </a:xfrm>
          <a:prstGeom prst="rect">
            <a:avLst/>
          </a:prstGeom>
        </p:spPr>
        <p:txBody>
          <a:bodyPr wrap="none">
            <a:spAutoFit/>
          </a:bodyPr>
          <a:lstStyle/>
          <a:p>
            <a:r>
              <a:rPr lang="fr-FR" sz="2800" b="1" dirty="0" smtClean="0">
                <a:solidFill>
                  <a:srgbClr val="002060"/>
                </a:solidFill>
                <a:latin typeface="Arial" pitchFamily="34" charset="0"/>
                <a:cs typeface="Arial" pitchFamily="34" charset="0"/>
                <a:sym typeface="Wingdings"/>
              </a:rPr>
              <a:t></a:t>
            </a:r>
            <a:r>
              <a:rPr lang="fr-FR" sz="2800" b="1" dirty="0" smtClean="0">
                <a:solidFill>
                  <a:srgbClr val="002060"/>
                </a:solidFill>
                <a:latin typeface="Arial" pitchFamily="34" charset="0"/>
                <a:cs typeface="Arial" pitchFamily="34" charset="0"/>
              </a:rPr>
              <a:t> </a:t>
            </a:r>
            <a:endParaRPr lang="fr-FR" sz="2800" b="1" dirty="0"/>
          </a:p>
        </p:txBody>
      </p:sp>
      <p:sp>
        <p:nvSpPr>
          <p:cNvPr id="75" name="Rectangle 74"/>
          <p:cNvSpPr/>
          <p:nvPr/>
        </p:nvSpPr>
        <p:spPr>
          <a:xfrm>
            <a:off x="5056251" y="1109069"/>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76" name="Rectangle 75"/>
          <p:cNvSpPr/>
          <p:nvPr/>
        </p:nvSpPr>
        <p:spPr>
          <a:xfrm>
            <a:off x="5385696" y="1143794"/>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77" name="Rectangle 76"/>
          <p:cNvSpPr/>
          <p:nvPr/>
        </p:nvSpPr>
        <p:spPr>
          <a:xfrm>
            <a:off x="8307170" y="836712"/>
            <a:ext cx="455574"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r>
              <a:rPr lang="fr-FR" sz="2400" b="1" baseline="-25000" dirty="0" smtClean="0">
                <a:solidFill>
                  <a:srgbClr val="002060"/>
                </a:solidFill>
                <a:latin typeface="Symbol" pitchFamily="18" charset="2"/>
                <a:cs typeface="Arial" pitchFamily="34" charset="0"/>
              </a:rPr>
              <a:t>0</a:t>
            </a:r>
            <a:endParaRPr lang="fr-FR" dirty="0"/>
          </a:p>
        </p:txBody>
      </p:sp>
      <p:sp>
        <p:nvSpPr>
          <p:cNvPr id="78" name="Rectangle 77"/>
          <p:cNvSpPr/>
          <p:nvPr/>
        </p:nvSpPr>
        <p:spPr>
          <a:xfrm>
            <a:off x="7475470" y="1109404"/>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79" name="Rectangle 78"/>
          <p:cNvSpPr/>
          <p:nvPr/>
        </p:nvSpPr>
        <p:spPr>
          <a:xfrm>
            <a:off x="7866105" y="1079787"/>
            <a:ext cx="364202"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a:t>
            </a:r>
            <a:endParaRPr lang="fr-FR" dirty="0"/>
          </a:p>
        </p:txBody>
      </p:sp>
      <p:sp>
        <p:nvSpPr>
          <p:cNvPr id="80" name="Rectangle 79"/>
          <p:cNvSpPr/>
          <p:nvPr/>
        </p:nvSpPr>
        <p:spPr>
          <a:xfrm>
            <a:off x="3921153" y="1469109"/>
            <a:ext cx="352982" cy="461665"/>
          </a:xfrm>
          <a:prstGeom prst="rect">
            <a:avLst/>
          </a:prstGeom>
        </p:spPr>
        <p:txBody>
          <a:bodyPr wrap="none">
            <a:spAutoFit/>
          </a:bodyPr>
          <a:lstStyle/>
          <a:p>
            <a:r>
              <a:rPr lang="fr-FR" sz="2400" b="1" dirty="0" smtClean="0">
                <a:solidFill>
                  <a:srgbClr val="002060"/>
                </a:solidFill>
                <a:latin typeface="Symbol" pitchFamily="18" charset="2"/>
                <a:cs typeface="Arial" pitchFamily="34" charset="0"/>
              </a:rPr>
              <a:t>l</a:t>
            </a:r>
            <a:endParaRPr lang="fr-FR" dirty="0"/>
          </a:p>
        </p:txBody>
      </p:sp>
      <p:sp>
        <p:nvSpPr>
          <p:cNvPr id="81" name="Rectangle 80"/>
          <p:cNvSpPr/>
          <p:nvPr/>
        </p:nvSpPr>
        <p:spPr>
          <a:xfrm>
            <a:off x="8385866" y="1388419"/>
            <a:ext cx="449162"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n</a:t>
            </a:r>
            <a:r>
              <a:rPr lang="fr-FR" sz="2400" b="1" dirty="0" smtClean="0">
                <a:solidFill>
                  <a:srgbClr val="002060"/>
                </a:solidFill>
                <a:latin typeface="Symbol" pitchFamily="18" charset="2"/>
                <a:cs typeface="Arial" pitchFamily="34" charset="0"/>
              </a:rPr>
              <a:t> </a:t>
            </a:r>
            <a:endParaRPr lang="fr-FR" dirty="0"/>
          </a:p>
        </p:txBody>
      </p:sp>
      <p:cxnSp>
        <p:nvCxnSpPr>
          <p:cNvPr id="82" name="Connecteur droit 81"/>
          <p:cNvCxnSpPr/>
          <p:nvPr/>
        </p:nvCxnSpPr>
        <p:spPr>
          <a:xfrm>
            <a:off x="8339566" y="1325428"/>
            <a:ext cx="432048"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804248" y="1090019"/>
            <a:ext cx="663964" cy="523220"/>
          </a:xfrm>
          <a:prstGeom prst="rect">
            <a:avLst/>
          </a:prstGeom>
        </p:spPr>
        <p:txBody>
          <a:bodyPr wrap="none">
            <a:spAutoFit/>
          </a:bodyPr>
          <a:lstStyle/>
          <a:p>
            <a:r>
              <a:rPr lang="fr-FR" sz="2800" b="1" dirty="0" smtClean="0">
                <a:solidFill>
                  <a:srgbClr val="002060"/>
                </a:solidFill>
                <a:latin typeface="Arial" pitchFamily="34" charset="0"/>
                <a:cs typeface="Arial" pitchFamily="34" charset="0"/>
                <a:sym typeface="Wingdings"/>
              </a:rPr>
              <a:t></a:t>
            </a:r>
            <a:r>
              <a:rPr lang="fr-FR" sz="2800" b="1" dirty="0" smtClean="0">
                <a:solidFill>
                  <a:srgbClr val="002060"/>
                </a:solidFill>
                <a:latin typeface="Arial" pitchFamily="34" charset="0"/>
                <a:cs typeface="Arial" pitchFamily="34" charset="0"/>
              </a:rPr>
              <a:t> </a:t>
            </a:r>
            <a:endParaRPr lang="fr-FR" sz="2800" b="1" dirty="0"/>
          </a:p>
        </p:txBody>
      </p:sp>
      <p:sp>
        <p:nvSpPr>
          <p:cNvPr id="84" name="Rectangle 83"/>
          <p:cNvSpPr/>
          <p:nvPr/>
        </p:nvSpPr>
        <p:spPr>
          <a:xfrm>
            <a:off x="6012160" y="1124744"/>
            <a:ext cx="364202" cy="461665"/>
          </a:xfrm>
          <a:prstGeom prst="rect">
            <a:avLst/>
          </a:prstGeom>
        </p:spPr>
        <p:txBody>
          <a:bodyPr wrap="none">
            <a:spAutoFit/>
          </a:bodyPr>
          <a:lstStyle/>
          <a:p>
            <a:r>
              <a:rPr lang="fr-FR" sz="2400" b="1" dirty="0" smtClean="0">
                <a:solidFill>
                  <a:srgbClr val="002060"/>
                </a:solidFill>
                <a:latin typeface="Arial"/>
                <a:cs typeface="Arial"/>
              </a:rPr>
              <a:t>×</a:t>
            </a:r>
            <a:endParaRPr lang="fr-FR" dirty="0"/>
          </a:p>
        </p:txBody>
      </p:sp>
      <p:sp>
        <p:nvSpPr>
          <p:cNvPr id="85" name="Rectangle 84"/>
          <p:cNvSpPr/>
          <p:nvPr/>
        </p:nvSpPr>
        <p:spPr>
          <a:xfrm>
            <a:off x="6372200" y="836712"/>
            <a:ext cx="526106"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v</a:t>
            </a:r>
            <a:r>
              <a:rPr lang="fr-FR" sz="2400" b="1" dirty="0" smtClean="0">
                <a:solidFill>
                  <a:srgbClr val="002060"/>
                </a:solidFill>
                <a:latin typeface="Arial" pitchFamily="34" charset="0"/>
                <a:cs typeface="Arial" pitchFamily="34" charset="0"/>
              </a:rPr>
              <a:t>  </a:t>
            </a:r>
            <a:endParaRPr lang="fr-FR" sz="2000" dirty="0">
              <a:solidFill>
                <a:srgbClr val="002060"/>
              </a:solidFill>
            </a:endParaRPr>
          </a:p>
        </p:txBody>
      </p:sp>
      <p:cxnSp>
        <p:nvCxnSpPr>
          <p:cNvPr id="86" name="Connecteur droit 85"/>
          <p:cNvCxnSpPr/>
          <p:nvPr/>
        </p:nvCxnSpPr>
        <p:spPr>
          <a:xfrm>
            <a:off x="6363183" y="1340768"/>
            <a:ext cx="432048" cy="0"/>
          </a:xfrm>
          <a:prstGeom prst="line">
            <a:avLst/>
          </a:prstGeom>
          <a:ln w="38100">
            <a:solidFill>
              <a:srgbClr val="D339B2"/>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6373525" y="1415334"/>
            <a:ext cx="356188" cy="461665"/>
          </a:xfrm>
          <a:prstGeom prst="rect">
            <a:avLst/>
          </a:prstGeom>
        </p:spPr>
        <p:txBody>
          <a:bodyPr wrap="none">
            <a:spAutoFit/>
          </a:bodyPr>
          <a:lstStyle/>
          <a:p>
            <a:r>
              <a:rPr lang="fr-FR" sz="2400" b="1" dirty="0" smtClean="0">
                <a:solidFill>
                  <a:srgbClr val="D339B2"/>
                </a:solidFill>
                <a:latin typeface="Arial" pitchFamily="34" charset="0"/>
                <a:cs typeface="Arial" pitchFamily="34" charset="0"/>
              </a:rPr>
              <a:t>c</a:t>
            </a:r>
            <a:endParaRPr lang="fr-FR" dirty="0">
              <a:solidFill>
                <a:srgbClr val="D339B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6866"/>
                                        </p:tgtEl>
                                        <p:attrNameLst>
                                          <p:attrName>style.visibility</p:attrName>
                                        </p:attrNameLst>
                                      </p:cBhvr>
                                      <p:to>
                                        <p:strVal val="visible"/>
                                      </p:to>
                                    </p:set>
                                    <p:anim calcmode="lin" valueType="num">
                                      <p:cBhvr additive="base">
                                        <p:cTn id="12" dur="500" fill="hold"/>
                                        <p:tgtEl>
                                          <p:spTgt spid="36866"/>
                                        </p:tgtEl>
                                        <p:attrNameLst>
                                          <p:attrName>ppt_x</p:attrName>
                                        </p:attrNameLst>
                                      </p:cBhvr>
                                      <p:tavLst>
                                        <p:tav tm="0">
                                          <p:val>
                                            <p:strVal val="#ppt_x"/>
                                          </p:val>
                                        </p:tav>
                                        <p:tav tm="100000">
                                          <p:val>
                                            <p:strVal val="#ppt_x"/>
                                          </p:val>
                                        </p:tav>
                                      </p:tavLst>
                                    </p:anim>
                                    <p:anim calcmode="lin" valueType="num">
                                      <p:cBhvr additive="base">
                                        <p:cTn id="13" dur="500" fill="hold"/>
                                        <p:tgtEl>
                                          <p:spTgt spid="3686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20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2000"/>
                                        <p:tgtEl>
                                          <p:spTgt spid="36"/>
                                        </p:tgtEl>
                                      </p:cBhvr>
                                    </p:animEffect>
                                  </p:childTnLst>
                                </p:cTn>
                              </p:par>
                            </p:childTnLst>
                          </p:cTn>
                        </p:par>
                        <p:par>
                          <p:cTn id="42" fill="hold">
                            <p:stCondLst>
                              <p:cond delay="2000"/>
                            </p:stCondLst>
                            <p:childTnLst>
                              <p:par>
                                <p:cTn id="43" presetID="22" presetClass="entr" presetSubtype="4"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wipe(down)">
                                      <p:cBhvr>
                                        <p:cTn id="45" dur="500"/>
                                        <p:tgtEl>
                                          <p:spTgt spid="65"/>
                                        </p:tgtEl>
                                      </p:cBhvr>
                                    </p:animEffect>
                                  </p:childTnLst>
                                </p:cTn>
                              </p:par>
                            </p:childTnLst>
                          </p:cTn>
                        </p:par>
                        <p:par>
                          <p:cTn id="46" fill="hold">
                            <p:stCondLst>
                              <p:cond delay="2500"/>
                            </p:stCondLst>
                            <p:childTnLst>
                              <p:par>
                                <p:cTn id="47" presetID="22" presetClass="entr" presetSubtype="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left)">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grpId="0"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right)">
                                      <p:cBhvr>
                                        <p:cTn id="54" dur="2000"/>
                                        <p:tgtEl>
                                          <p:spTgt spid="38"/>
                                        </p:tgtEl>
                                      </p:cBhvr>
                                    </p:animEffect>
                                  </p:childTnLst>
                                </p:cTn>
                              </p:par>
                            </p:childTnLst>
                          </p:cTn>
                        </p:par>
                        <p:par>
                          <p:cTn id="55" fill="hold">
                            <p:stCondLst>
                              <p:cond delay="2000"/>
                            </p:stCondLst>
                            <p:childTnLst>
                              <p:par>
                                <p:cTn id="56" presetID="2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500"/>
                                        <p:tgtEl>
                                          <p:spTgt spid="40"/>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left)">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3" grpId="0" animBg="1"/>
      <p:bldP spid="24" grpId="0" animBg="1"/>
      <p:bldP spid="25" grpId="0" animBg="1"/>
      <p:bldP spid="26" grpId="0" animBg="1"/>
      <p:bldP spid="34" grpId="0"/>
      <p:bldP spid="38" grpId="0" animBg="1"/>
      <p:bldP spid="40" grpId="0"/>
      <p:bldP spid="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179512" y="1124744"/>
            <a:ext cx="8784976" cy="4752528"/>
            <a:chOff x="179512" y="1124744"/>
            <a:chExt cx="8784976" cy="4752528"/>
          </a:xfrm>
        </p:grpSpPr>
        <p:sp>
          <p:nvSpPr>
            <p:cNvPr id="37892" name="Text Box 4"/>
            <p:cNvSpPr txBox="1">
              <a:spLocks noChangeArrowheads="1"/>
            </p:cNvSpPr>
            <p:nvPr/>
          </p:nvSpPr>
          <p:spPr bwMode="auto">
            <a:xfrm>
              <a:off x="179512" y="1124744"/>
              <a:ext cx="8784976" cy="475252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Définition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de la réflexion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7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911" name="Picture 23"/>
            <p:cNvPicPr>
              <a:picLocks noChangeAspect="1" noChangeArrowheads="1"/>
            </p:cNvPicPr>
            <p:nvPr/>
          </p:nvPicPr>
          <p:blipFill>
            <a:blip r:embed="rId2" cstate="print"/>
            <a:srcRect l="48194" t="41159" r="10226" b="21041"/>
            <a:stretch>
              <a:fillRect/>
            </a:stretch>
          </p:blipFill>
          <p:spPr bwMode="auto">
            <a:xfrm>
              <a:off x="5076056" y="3645024"/>
              <a:ext cx="3802023" cy="1944216"/>
            </a:xfrm>
            <a:prstGeom prst="rect">
              <a:avLst/>
            </a:prstGeom>
            <a:noFill/>
            <a:ln w="9525">
              <a:noFill/>
              <a:miter lim="800000"/>
              <a:headEnd/>
              <a:tailEnd/>
            </a:ln>
          </p:spPr>
        </p:pic>
      </p:grpSp>
      <p:sp>
        <p:nvSpPr>
          <p:cNvPr id="31" name="Text Box 1"/>
          <p:cNvSpPr txBox="1">
            <a:spLocks noChangeArrowheads="1"/>
          </p:cNvSpPr>
          <p:nvPr/>
        </p:nvSpPr>
        <p:spPr bwMode="auto">
          <a:xfrm>
            <a:off x="2123728" y="5397599"/>
            <a:ext cx="1224136"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0" name="Picture 2"/>
          <p:cNvPicPr>
            <a:picLocks noChangeAspect="1" noChangeArrowheads="1"/>
          </p:cNvPicPr>
          <p:nvPr/>
        </p:nvPicPr>
        <p:blipFill>
          <a:blip r:embed="rId3" cstate="print"/>
          <a:srcRect l="36382" t="32239" r="19204" b="13481"/>
          <a:stretch>
            <a:fillRect/>
          </a:stretch>
        </p:blipFill>
        <p:spPr bwMode="auto">
          <a:xfrm>
            <a:off x="4539449" y="44624"/>
            <a:ext cx="4569055" cy="3140968"/>
          </a:xfrm>
          <a:prstGeom prst="rect">
            <a:avLst/>
          </a:prstGeom>
          <a:noFill/>
          <a:ln w="9525">
            <a:noFill/>
            <a:miter lim="800000"/>
            <a:headEnd/>
            <a:tailEnd/>
          </a:ln>
        </p:spPr>
      </p:pic>
      <p:sp>
        <p:nvSpPr>
          <p:cNvPr id="5" name="Rectangle 4"/>
          <p:cNvSpPr/>
          <p:nvPr/>
        </p:nvSpPr>
        <p:spPr>
          <a:xfrm>
            <a:off x="179512" y="116632"/>
            <a:ext cx="4339650" cy="461665"/>
          </a:xfrm>
          <a:prstGeom prst="rect">
            <a:avLst/>
          </a:prstGeom>
        </p:spPr>
        <p:txBody>
          <a:bodyPr wrap="none">
            <a:spAutoFit/>
          </a:bodyPr>
          <a:lstStyle/>
          <a:p>
            <a:r>
              <a:rPr lang="fr-FR" sz="2400" b="1" i="1" u="sng" dirty="0" smtClean="0">
                <a:latin typeface="Bookman Old Style" pitchFamily="18" charset="0"/>
              </a:rPr>
              <a:t>2) Lois de </a:t>
            </a:r>
            <a:r>
              <a:rPr lang="fr-FR" sz="2400" b="1" i="1" u="sng" dirty="0" err="1" smtClean="0">
                <a:latin typeface="Bookman Old Style" pitchFamily="18" charset="0"/>
              </a:rPr>
              <a:t>Snell</a:t>
            </a:r>
            <a:r>
              <a:rPr lang="fr-FR" sz="2400" b="1" i="1" u="sng" dirty="0" smtClean="0">
                <a:latin typeface="Bookman Old Style" pitchFamily="18" charset="0"/>
              </a:rPr>
              <a:t>-Descartes</a:t>
            </a:r>
            <a:endParaRPr lang="fr-FR" sz="2400" dirty="0">
              <a:latin typeface="Bookman Old Style" pitchFamily="18" charset="0"/>
            </a:endParaRPr>
          </a:p>
        </p:txBody>
      </p:sp>
      <p:sp>
        <p:nvSpPr>
          <p:cNvPr id="37891" name="Rectangle 3"/>
          <p:cNvSpPr>
            <a:spLocks noChangeArrowheads="1"/>
          </p:cNvSpPr>
          <p:nvPr/>
        </p:nvSpPr>
        <p:spPr bwMode="auto">
          <a:xfrm>
            <a:off x="0" y="692696"/>
            <a:ext cx="4355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 Réflexion de la lumière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3" name="Rectangle 5"/>
          <p:cNvSpPr>
            <a:spLocks noChangeArrowheads="1"/>
          </p:cNvSpPr>
          <p:nvPr/>
        </p:nvSpPr>
        <p:spPr bwMode="auto">
          <a:xfrm>
            <a:off x="251520" y="1484784"/>
            <a:ext cx="4680520" cy="1656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Le phénomène de réflexion est le phénomène au cours duquel </a:t>
            </a:r>
            <a:r>
              <a:rPr kumimoji="0" lang="fr-FR" sz="2000" b="1" i="1" u="none" strike="noStrike" cap="none" normalizeH="0" baseline="0" dirty="0" smtClean="0">
                <a:ln>
                  <a:noFill/>
                </a:ln>
                <a:solidFill>
                  <a:srgbClr val="FF0000"/>
                </a:solidFill>
                <a:effectLst/>
                <a:latin typeface="Arial" pitchFamily="34" charset="0"/>
                <a:cs typeface="Arial" pitchFamily="34" charset="0"/>
              </a:rPr>
              <a:t>la lumière change brutalement de direction</a:t>
            </a:r>
            <a:r>
              <a:rPr kumimoji="0" lang="fr-FR" sz="2000" b="0" i="0" u="none" strike="noStrike" cap="none" normalizeH="0" baseline="0" dirty="0" smtClean="0">
                <a:ln>
                  <a:noFill/>
                </a:ln>
                <a:solidFill>
                  <a:srgbClr val="002060"/>
                </a:solidFill>
                <a:effectLst/>
                <a:latin typeface="Arial" pitchFamily="34" charset="0"/>
                <a:cs typeface="Arial" pitchFamily="34" charset="0"/>
              </a:rPr>
              <a:t> à la rencontre du dioptre, </a:t>
            </a:r>
            <a:r>
              <a:rPr kumimoji="0" lang="fr-FR" sz="2000" b="1" i="1" u="none" strike="noStrike" cap="none" normalizeH="0" baseline="0" dirty="0" smtClean="0">
                <a:ln>
                  <a:noFill/>
                </a:ln>
                <a:solidFill>
                  <a:srgbClr val="FF0000"/>
                </a:solidFill>
                <a:effectLst/>
                <a:latin typeface="Arial" pitchFamily="34" charset="0"/>
                <a:cs typeface="Arial" pitchFamily="34" charset="0"/>
              </a:rPr>
              <a:t>tout en restant dans le même milieu</a:t>
            </a:r>
            <a:r>
              <a:rPr kumimoji="0" lang="fr-FR" sz="2000" b="0" i="1"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910" name="Rectangle 22"/>
          <p:cNvSpPr>
            <a:spLocks noChangeArrowheads="1"/>
          </p:cNvSpPr>
          <p:nvPr/>
        </p:nvSpPr>
        <p:spPr bwMode="auto">
          <a:xfrm>
            <a:off x="395536" y="3645024"/>
            <a:ext cx="4348163"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Le rayon réfléchi appartient au plan d’incidence</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395536" y="4365104"/>
            <a:ext cx="4680520" cy="1451679"/>
          </a:xfrm>
          <a:prstGeom prst="rect">
            <a:avLst/>
          </a:prstGeom>
        </p:spPr>
        <p:txBody>
          <a:bodyPr wrap="squar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rPr>
              <a:t>L’angle de réflexion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1</a:t>
            </a:r>
            <a:r>
              <a:rPr lang="fr-FR" sz="2000" b="1" dirty="0" smtClean="0">
                <a:solidFill>
                  <a:srgbClr val="FF000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(orienté entre la normale et le rayon réfléchi) </a:t>
            </a:r>
            <a:r>
              <a:rPr lang="fr-FR" sz="2000" b="1" dirty="0" smtClean="0">
                <a:solidFill>
                  <a:srgbClr val="002060"/>
                </a:solidFill>
                <a:latin typeface="Arial" pitchFamily="34" charset="0"/>
                <a:cs typeface="Arial" pitchFamily="34" charset="0"/>
              </a:rPr>
              <a:t>est égal à l’opposé de l’angle d’incidence </a:t>
            </a:r>
            <a:r>
              <a:rPr lang="fr-FR" sz="2000" b="1" dirty="0" smtClean="0">
                <a:solidFill>
                  <a:srgbClr val="FF0000"/>
                </a:solidFill>
                <a:latin typeface="Arial" pitchFamily="34" charset="0"/>
                <a:cs typeface="Arial" pitchFamily="34" charset="0"/>
              </a:rPr>
              <a:t>i</a:t>
            </a:r>
            <a:r>
              <a:rPr lang="fr-FR" sz="2000" dirty="0" smtClean="0">
                <a:solidFill>
                  <a:srgbClr val="002060"/>
                </a:solidFill>
                <a:latin typeface="Arial" pitchFamily="34" charset="0"/>
                <a:cs typeface="Arial" pitchFamily="34" charset="0"/>
              </a:rPr>
              <a:t> :   </a:t>
            </a:r>
          </a:p>
          <a:p>
            <a:pPr lvl="0" algn="ctr" fontAlgn="base">
              <a:spcBef>
                <a:spcPct val="0"/>
              </a:spcBef>
              <a:spcAft>
                <a:spcPts val="1000"/>
              </a:spcAft>
            </a:pPr>
            <a:r>
              <a:rPr lang="fr-FR" sz="2000" b="1" dirty="0" smtClean="0">
                <a:latin typeface="Arial" pitchFamily="34" charset="0"/>
                <a:cs typeface="Arial" pitchFamily="34" charset="0"/>
              </a:rPr>
              <a:t>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 –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p>
        </p:txBody>
      </p:sp>
      <p:sp>
        <p:nvSpPr>
          <p:cNvPr id="28" name="Rectangle 27"/>
          <p:cNvSpPr/>
          <p:nvPr/>
        </p:nvSpPr>
        <p:spPr>
          <a:xfrm>
            <a:off x="7832692" y="3573016"/>
            <a:ext cx="1165704" cy="707886"/>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Rayon </a:t>
            </a:r>
          </a:p>
          <a:p>
            <a:r>
              <a:rPr lang="fr-FR" sz="2000" b="1" dirty="0" smtClean="0">
                <a:solidFill>
                  <a:srgbClr val="FF0000"/>
                </a:solidFill>
                <a:latin typeface="Arial" pitchFamily="34" charset="0"/>
                <a:cs typeface="Arial" pitchFamily="34" charset="0"/>
              </a:rPr>
              <a:t>réfléchi </a:t>
            </a:r>
            <a:endParaRPr lang="fr-FR" dirty="0">
              <a:solidFill>
                <a:srgbClr val="FF0000"/>
              </a:solidFill>
            </a:endParaRPr>
          </a:p>
        </p:txBody>
      </p:sp>
      <p:sp>
        <p:nvSpPr>
          <p:cNvPr id="29" name="Rectangle 28"/>
          <p:cNvSpPr/>
          <p:nvPr/>
        </p:nvSpPr>
        <p:spPr>
          <a:xfrm>
            <a:off x="1475656" y="5949280"/>
            <a:ext cx="7488832" cy="646331"/>
          </a:xfrm>
          <a:prstGeom prst="rect">
            <a:avLst/>
          </a:prstGeom>
          <a:solidFill>
            <a:srgbClr val="FFC000"/>
          </a:solidFill>
        </p:spPr>
        <p:txBody>
          <a:bodyPr wrap="square">
            <a:spAutoFit/>
          </a:bodyPr>
          <a:lstStyle/>
          <a:p>
            <a:r>
              <a:rPr lang="fr-FR" i="1" dirty="0" smtClean="0"/>
              <a:t>Le phénomène de réflexion s’observe aussi avec les </a:t>
            </a:r>
            <a:r>
              <a:rPr lang="fr-FR" i="1" u="sng" dirty="0" smtClean="0"/>
              <a:t>miroirs</a:t>
            </a:r>
            <a:r>
              <a:rPr lang="fr-FR" i="1" dirty="0" smtClean="0"/>
              <a:t> : le dioptre est alors constitué d’un mince dépôt métallique réfléchissant (argent, aluminium</a:t>
            </a:r>
            <a:r>
              <a:rPr lang="fr-FR" dirty="0" smtClean="0"/>
              <a:t> …)</a:t>
            </a:r>
            <a:endParaRPr lang="fr-FR" dirty="0"/>
          </a:p>
        </p:txBody>
      </p:sp>
      <p:pic>
        <p:nvPicPr>
          <p:cNvPr id="30" name="Image 29"/>
          <p:cNvPicPr/>
          <p:nvPr/>
        </p:nvPicPr>
        <p:blipFill>
          <a:blip r:embed="rId4" cstate="print"/>
          <a:srcRect/>
          <a:stretch>
            <a:fillRect/>
          </a:stretch>
        </p:blipFill>
        <p:spPr bwMode="auto">
          <a:xfrm>
            <a:off x="899592" y="5949280"/>
            <a:ext cx="504056" cy="576064"/>
          </a:xfrm>
          <a:prstGeom prst="rect">
            <a:avLst/>
          </a:prstGeom>
          <a:noFill/>
          <a:ln w="9525">
            <a:noFill/>
            <a:miter lim="800000"/>
            <a:headEnd/>
            <a:tailEnd/>
          </a:ln>
        </p:spPr>
      </p:pic>
      <p:grpSp>
        <p:nvGrpSpPr>
          <p:cNvPr id="17" name="Groupe 16"/>
          <p:cNvGrpSpPr/>
          <p:nvPr/>
        </p:nvGrpSpPr>
        <p:grpSpPr>
          <a:xfrm>
            <a:off x="395536" y="2696901"/>
            <a:ext cx="6450889" cy="1668203"/>
            <a:chOff x="395536" y="2696901"/>
            <a:chExt cx="6450889" cy="1668203"/>
          </a:xfrm>
        </p:grpSpPr>
        <p:sp>
          <p:nvSpPr>
            <p:cNvPr id="15" name="Rectangle 14"/>
            <p:cNvSpPr/>
            <p:nvPr/>
          </p:nvSpPr>
          <p:spPr>
            <a:xfrm>
              <a:off x="395536" y="4005064"/>
              <a:ext cx="2160240" cy="360040"/>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15"/>
            <p:cNvSpPr/>
            <p:nvPr/>
          </p:nvSpPr>
          <p:spPr>
            <a:xfrm>
              <a:off x="2581154" y="2696901"/>
              <a:ext cx="4265271" cy="1493134"/>
            </a:xfrm>
            <a:custGeom>
              <a:avLst/>
              <a:gdLst>
                <a:gd name="connsiteX0" fmla="*/ 0 w 4265271"/>
                <a:gd name="connsiteY0" fmla="*/ 1493134 h 1493134"/>
                <a:gd name="connsiteX1" fmla="*/ 1932973 w 4265271"/>
                <a:gd name="connsiteY1" fmla="*/ 1296365 h 1493134"/>
                <a:gd name="connsiteX2" fmla="*/ 2511707 w 4265271"/>
                <a:gd name="connsiteY2" fmla="*/ 648183 h 1493134"/>
                <a:gd name="connsiteX3" fmla="*/ 4004841 w 4265271"/>
                <a:gd name="connsiteY3" fmla="*/ 648183 h 1493134"/>
                <a:gd name="connsiteX4" fmla="*/ 4074289 w 4265271"/>
                <a:gd name="connsiteY4" fmla="*/ 0 h 14931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5271" h="1493134">
                  <a:moveTo>
                    <a:pt x="0" y="1493134"/>
                  </a:moveTo>
                  <a:cubicBezTo>
                    <a:pt x="757177" y="1465162"/>
                    <a:pt x="1514355" y="1437190"/>
                    <a:pt x="1932973" y="1296365"/>
                  </a:cubicBezTo>
                  <a:cubicBezTo>
                    <a:pt x="2351591" y="1155540"/>
                    <a:pt x="2166396" y="756213"/>
                    <a:pt x="2511707" y="648183"/>
                  </a:cubicBezTo>
                  <a:cubicBezTo>
                    <a:pt x="2857018" y="540153"/>
                    <a:pt x="3744411" y="756214"/>
                    <a:pt x="4004841" y="648183"/>
                  </a:cubicBezTo>
                  <a:cubicBezTo>
                    <a:pt x="4265271" y="540153"/>
                    <a:pt x="4169780" y="270076"/>
                    <a:pt x="4074289" y="0"/>
                  </a:cubicBezTo>
                </a:path>
              </a:pathLst>
            </a:custGeom>
            <a:ln w="38100">
              <a:solidFill>
                <a:srgbClr val="0066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n w="38100">
                  <a:solidFill>
                    <a:schemeClr val="tx1"/>
                  </a:solidFill>
                </a:ln>
              </a:endParaRPr>
            </a:p>
          </p:txBody>
        </p:sp>
      </p:grpSp>
      <p:sp>
        <p:nvSpPr>
          <p:cNvPr id="18" name="Forme libre 17"/>
          <p:cNvSpPr/>
          <p:nvPr/>
        </p:nvSpPr>
        <p:spPr>
          <a:xfrm>
            <a:off x="7154763" y="1052736"/>
            <a:ext cx="153541" cy="320328"/>
          </a:xfrm>
          <a:custGeom>
            <a:avLst/>
            <a:gdLst>
              <a:gd name="connsiteX0" fmla="*/ 2381 w 242887"/>
              <a:gd name="connsiteY0" fmla="*/ 502444 h 502444"/>
              <a:gd name="connsiteX1" fmla="*/ 0 w 242887"/>
              <a:gd name="connsiteY1" fmla="*/ 171450 h 502444"/>
              <a:gd name="connsiteX2" fmla="*/ 240506 w 242887"/>
              <a:gd name="connsiteY2" fmla="*/ 0 h 502444"/>
              <a:gd name="connsiteX3" fmla="*/ 242887 w 242887"/>
              <a:gd name="connsiteY3" fmla="*/ 338138 h 502444"/>
              <a:gd name="connsiteX4" fmla="*/ 2381 w 242887"/>
              <a:gd name="connsiteY4" fmla="*/ 502444 h 502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887" h="502444">
                <a:moveTo>
                  <a:pt x="2381" y="502444"/>
                </a:moveTo>
                <a:cubicBezTo>
                  <a:pt x="1587" y="392113"/>
                  <a:pt x="794" y="281781"/>
                  <a:pt x="0" y="171450"/>
                </a:cubicBezTo>
                <a:lnTo>
                  <a:pt x="240506" y="0"/>
                </a:lnTo>
                <a:cubicBezTo>
                  <a:pt x="241300" y="112713"/>
                  <a:pt x="242093" y="225425"/>
                  <a:pt x="242887" y="338138"/>
                </a:cubicBezTo>
                <a:lnTo>
                  <a:pt x="2381" y="50244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p:cTn id="7" dur="500" fill="hold"/>
                                        <p:tgtEl>
                                          <p:spTgt spid="37891"/>
                                        </p:tgtEl>
                                        <p:attrNameLst>
                                          <p:attrName>ppt_w</p:attrName>
                                        </p:attrNameLst>
                                      </p:cBhvr>
                                      <p:tavLst>
                                        <p:tav tm="0">
                                          <p:val>
                                            <p:fltVal val="0"/>
                                          </p:val>
                                        </p:tav>
                                        <p:tav tm="100000">
                                          <p:val>
                                            <p:strVal val="#ppt_w"/>
                                          </p:val>
                                        </p:tav>
                                      </p:tavLst>
                                    </p:anim>
                                    <p:anim calcmode="lin" valueType="num">
                                      <p:cBhvr>
                                        <p:cTn id="8" dur="500" fill="hold"/>
                                        <p:tgtEl>
                                          <p:spTgt spid="37891"/>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1000" fill="hold"/>
                                        <p:tgtEl>
                                          <p:spTgt spid="28"/>
                                        </p:tgtEl>
                                        <p:attrNameLst>
                                          <p:attrName>ppt_x</p:attrName>
                                        </p:attrNameLst>
                                      </p:cBhvr>
                                      <p:tavLst>
                                        <p:tav tm="0">
                                          <p:val>
                                            <p:strVal val="0-#ppt_w/2"/>
                                          </p:val>
                                        </p:tav>
                                        <p:tav tm="100000">
                                          <p:val>
                                            <p:strVal val="#ppt_x"/>
                                          </p:val>
                                        </p:tav>
                                      </p:tavLst>
                                    </p:anim>
                                    <p:anim calcmode="lin" valueType="num">
                                      <p:cBhvr additive="base">
                                        <p:cTn id="18" dur="10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7893"/>
                                        </p:tgtEl>
                                        <p:attrNameLst>
                                          <p:attrName>style.visibility</p:attrName>
                                        </p:attrNameLst>
                                      </p:cBhvr>
                                      <p:to>
                                        <p:strVal val="visible"/>
                                      </p:to>
                                    </p:set>
                                    <p:animEffect transition="in" filter="wipe(left)">
                                      <p:cBhvr>
                                        <p:cTn id="23" dur="500"/>
                                        <p:tgtEl>
                                          <p:spTgt spid="378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7910"/>
                                        </p:tgtEl>
                                        <p:attrNameLst>
                                          <p:attrName>style.visibility</p:attrName>
                                        </p:attrNameLst>
                                      </p:cBhvr>
                                      <p:to>
                                        <p:strVal val="visible"/>
                                      </p:to>
                                    </p:set>
                                    <p:animEffect transition="in" filter="wipe(left)">
                                      <p:cBhvr>
                                        <p:cTn id="28" dur="500"/>
                                        <p:tgtEl>
                                          <p:spTgt spid="37910"/>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par>
                          <p:cTn id="38" fill="hold">
                            <p:stCondLst>
                              <p:cond delay="500"/>
                            </p:stCondLst>
                            <p:childTnLst>
                              <p:par>
                                <p:cTn id="39" presetID="4" presetClass="entr" presetSubtype="32"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box(out)">
                                      <p:cBhvr>
                                        <p:cTn id="41" dur="5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30" presetClass="entr" presetSubtype="0"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800" decel="100000"/>
                                        <p:tgtEl>
                                          <p:spTgt spid="30"/>
                                        </p:tgtEl>
                                      </p:cBhvr>
                                    </p:animEffect>
                                    <p:anim calcmode="lin" valueType="num">
                                      <p:cBhvr>
                                        <p:cTn id="47" dur="800" decel="100000" fill="hold"/>
                                        <p:tgtEl>
                                          <p:spTgt spid="30"/>
                                        </p:tgtEl>
                                        <p:attrNameLst>
                                          <p:attrName>style.rotation</p:attrName>
                                        </p:attrNameLst>
                                      </p:cBhvr>
                                      <p:tavLst>
                                        <p:tav tm="0">
                                          <p:val>
                                            <p:fltVal val="-90"/>
                                          </p:val>
                                        </p:tav>
                                        <p:tav tm="100000">
                                          <p:val>
                                            <p:fltVal val="0"/>
                                          </p:val>
                                        </p:tav>
                                      </p:tavLst>
                                    </p:anim>
                                    <p:anim calcmode="lin" valueType="num">
                                      <p:cBhvr>
                                        <p:cTn id="48" dur="800" decel="100000" fill="hold"/>
                                        <p:tgtEl>
                                          <p:spTgt spid="30"/>
                                        </p:tgtEl>
                                        <p:attrNameLst>
                                          <p:attrName>ppt_x</p:attrName>
                                        </p:attrNameLst>
                                      </p:cBhvr>
                                      <p:tavLst>
                                        <p:tav tm="0">
                                          <p:val>
                                            <p:strVal val="#ppt_x+0.4"/>
                                          </p:val>
                                        </p:tav>
                                        <p:tav tm="100000">
                                          <p:val>
                                            <p:strVal val="#ppt_x-0.05"/>
                                          </p:val>
                                        </p:tav>
                                      </p:tavLst>
                                    </p:anim>
                                    <p:anim calcmode="lin" valueType="num">
                                      <p:cBhvr>
                                        <p:cTn id="49" dur="800" decel="100000" fill="hold"/>
                                        <p:tgtEl>
                                          <p:spTgt spid="30"/>
                                        </p:tgtEl>
                                        <p:attrNameLst>
                                          <p:attrName>ppt_y</p:attrName>
                                        </p:attrNameLst>
                                      </p:cBhvr>
                                      <p:tavLst>
                                        <p:tav tm="0">
                                          <p:val>
                                            <p:strVal val="#ppt_y-0.4"/>
                                          </p:val>
                                        </p:tav>
                                        <p:tav tm="100000">
                                          <p:val>
                                            <p:strVal val="#ppt_y+0.1"/>
                                          </p:val>
                                        </p:tav>
                                      </p:tavLst>
                                    </p:anim>
                                    <p:anim calcmode="lin" valueType="num">
                                      <p:cBhvr>
                                        <p:cTn id="50" dur="200" accel="100000" fill="hold">
                                          <p:stCondLst>
                                            <p:cond delay="800"/>
                                          </p:stCondLst>
                                        </p:cTn>
                                        <p:tgtEl>
                                          <p:spTgt spid="30"/>
                                        </p:tgtEl>
                                        <p:attrNameLst>
                                          <p:attrName>ppt_x</p:attrName>
                                        </p:attrNameLst>
                                      </p:cBhvr>
                                      <p:tavLst>
                                        <p:tav tm="0">
                                          <p:val>
                                            <p:strVal val="#ppt_x-0.05"/>
                                          </p:val>
                                        </p:tav>
                                        <p:tav tm="100000">
                                          <p:val>
                                            <p:strVal val="#ppt_x"/>
                                          </p:val>
                                        </p:tav>
                                      </p:tavLst>
                                    </p:anim>
                                    <p:anim calcmode="lin" valueType="num">
                                      <p:cBhvr>
                                        <p:cTn id="51" dur="200" accel="100000" fill="hold">
                                          <p:stCondLst>
                                            <p:cond delay="800"/>
                                          </p:stCondLst>
                                        </p:cTn>
                                        <p:tgtEl>
                                          <p:spTgt spid="30"/>
                                        </p:tgtEl>
                                        <p:attrNameLst>
                                          <p:attrName>ppt_y</p:attrName>
                                        </p:attrNameLst>
                                      </p:cBhvr>
                                      <p:tavLst>
                                        <p:tav tm="0">
                                          <p:val>
                                            <p:strVal val="#ppt_y+0.1"/>
                                          </p:val>
                                        </p:tav>
                                        <p:tav tm="100000">
                                          <p:val>
                                            <p:strVal val="#ppt_y"/>
                                          </p:val>
                                        </p:tav>
                                      </p:tavLst>
                                    </p:anim>
                                  </p:childTnLst>
                                </p:cTn>
                              </p:par>
                              <p:par>
                                <p:cTn id="52" presetID="30"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800" decel="100000"/>
                                        <p:tgtEl>
                                          <p:spTgt spid="29"/>
                                        </p:tgtEl>
                                      </p:cBhvr>
                                    </p:animEffect>
                                    <p:anim calcmode="lin" valueType="num">
                                      <p:cBhvr>
                                        <p:cTn id="55" dur="800" decel="100000" fill="hold"/>
                                        <p:tgtEl>
                                          <p:spTgt spid="29"/>
                                        </p:tgtEl>
                                        <p:attrNameLst>
                                          <p:attrName>style.rotation</p:attrName>
                                        </p:attrNameLst>
                                      </p:cBhvr>
                                      <p:tavLst>
                                        <p:tav tm="0">
                                          <p:val>
                                            <p:fltVal val="-90"/>
                                          </p:val>
                                        </p:tav>
                                        <p:tav tm="100000">
                                          <p:val>
                                            <p:fltVal val="0"/>
                                          </p:val>
                                        </p:tav>
                                      </p:tavLst>
                                    </p:anim>
                                    <p:anim calcmode="lin" valueType="num">
                                      <p:cBhvr>
                                        <p:cTn id="56" dur="800" decel="100000" fill="hold"/>
                                        <p:tgtEl>
                                          <p:spTgt spid="29"/>
                                        </p:tgtEl>
                                        <p:attrNameLst>
                                          <p:attrName>ppt_x</p:attrName>
                                        </p:attrNameLst>
                                      </p:cBhvr>
                                      <p:tavLst>
                                        <p:tav tm="0">
                                          <p:val>
                                            <p:strVal val="#ppt_x+0.4"/>
                                          </p:val>
                                        </p:tav>
                                        <p:tav tm="100000">
                                          <p:val>
                                            <p:strVal val="#ppt_x-0.05"/>
                                          </p:val>
                                        </p:tav>
                                      </p:tavLst>
                                    </p:anim>
                                    <p:anim calcmode="lin" valueType="num">
                                      <p:cBhvr>
                                        <p:cTn id="57" dur="800" decel="100000" fill="hold"/>
                                        <p:tgtEl>
                                          <p:spTgt spid="29"/>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29"/>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2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891" grpId="0"/>
      <p:bldP spid="37893" grpId="0"/>
      <p:bldP spid="37910" grpId="0"/>
      <p:bldP spid="26" grpId="0"/>
      <p:bldP spid="28" grpId="0"/>
      <p:bldP spid="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79512" y="2924944"/>
            <a:ext cx="8787870" cy="3861048"/>
            <a:chOff x="179512" y="2924944"/>
            <a:chExt cx="8787870" cy="3861048"/>
          </a:xfrm>
        </p:grpSpPr>
        <p:sp>
          <p:nvSpPr>
            <p:cNvPr id="9" name="Text Box 4"/>
            <p:cNvSpPr txBox="1">
              <a:spLocks noChangeArrowheads="1"/>
            </p:cNvSpPr>
            <p:nvPr/>
          </p:nvSpPr>
          <p:spPr bwMode="auto">
            <a:xfrm>
              <a:off x="179512" y="2924944"/>
              <a:ext cx="8784976" cy="386104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Définition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de la réfraction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7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4" name="Picture 2"/>
            <p:cNvPicPr>
              <a:picLocks noChangeAspect="1" noChangeArrowheads="1"/>
            </p:cNvPicPr>
            <p:nvPr/>
          </p:nvPicPr>
          <p:blipFill>
            <a:blip r:embed="rId2" cstate="print"/>
            <a:srcRect l="53392" t="41479" r="9281" b="13481"/>
            <a:stretch>
              <a:fillRect/>
            </a:stretch>
          </p:blipFill>
          <p:spPr bwMode="auto">
            <a:xfrm>
              <a:off x="5148064" y="4149080"/>
              <a:ext cx="3819318" cy="2592288"/>
            </a:xfrm>
            <a:prstGeom prst="rect">
              <a:avLst/>
            </a:prstGeom>
            <a:noFill/>
            <a:ln w="9525">
              <a:noFill/>
              <a:miter lim="800000"/>
              <a:headEnd/>
              <a:tailEnd/>
            </a:ln>
          </p:spPr>
        </p:pic>
      </p:grpSp>
      <p:sp>
        <p:nvSpPr>
          <p:cNvPr id="19" name="Text Box 1"/>
          <p:cNvSpPr txBox="1">
            <a:spLocks noChangeArrowheads="1"/>
          </p:cNvSpPr>
          <p:nvPr/>
        </p:nvSpPr>
        <p:spPr bwMode="auto">
          <a:xfrm>
            <a:off x="1331640" y="6237312"/>
            <a:ext cx="2880320"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179512" y="59482"/>
            <a:ext cx="8784976" cy="243341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de la réflexion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7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1"/>
          <p:cNvSpPr txBox="1">
            <a:spLocks noChangeArrowheads="1"/>
          </p:cNvSpPr>
          <p:nvPr/>
        </p:nvSpPr>
        <p:spPr bwMode="auto">
          <a:xfrm>
            <a:off x="2123728" y="2060848"/>
            <a:ext cx="1224136"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22"/>
          <p:cNvSpPr>
            <a:spLocks noChangeArrowheads="1"/>
          </p:cNvSpPr>
          <p:nvPr/>
        </p:nvSpPr>
        <p:spPr bwMode="auto">
          <a:xfrm>
            <a:off x="395536" y="408856"/>
            <a:ext cx="4348163"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Le rayon réfléchi appartient au plan d’incidence</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95536" y="1052736"/>
            <a:ext cx="4680520" cy="1451679"/>
          </a:xfrm>
          <a:prstGeom prst="rect">
            <a:avLst/>
          </a:prstGeom>
        </p:spPr>
        <p:txBody>
          <a:bodyPr wrap="squar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rPr>
              <a:t>L’angle de réflexion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1</a:t>
            </a:r>
            <a:r>
              <a:rPr lang="fr-FR" sz="2000" b="1" dirty="0" smtClean="0">
                <a:solidFill>
                  <a:srgbClr val="FF0000"/>
                </a:solidFill>
                <a:latin typeface="Arial" pitchFamily="34" charset="0"/>
                <a:cs typeface="Arial" pitchFamily="34" charset="0"/>
              </a:rPr>
              <a:t>’</a:t>
            </a:r>
            <a:r>
              <a:rPr lang="fr-FR" sz="2000" dirty="0" smtClean="0">
                <a:solidFill>
                  <a:srgbClr val="002060"/>
                </a:solidFill>
                <a:latin typeface="Arial" pitchFamily="34" charset="0"/>
                <a:cs typeface="Arial" pitchFamily="34" charset="0"/>
              </a:rPr>
              <a:t> (orienté entre la normale et le rayon réfléchi) </a:t>
            </a:r>
            <a:r>
              <a:rPr lang="fr-FR" sz="2000" b="1" dirty="0" smtClean="0">
                <a:solidFill>
                  <a:srgbClr val="002060"/>
                </a:solidFill>
                <a:latin typeface="Arial" pitchFamily="34" charset="0"/>
                <a:cs typeface="Arial" pitchFamily="34" charset="0"/>
              </a:rPr>
              <a:t>est égal à l’opposé de l’angle d’incidence </a:t>
            </a:r>
            <a:r>
              <a:rPr lang="fr-FR" sz="2000" b="1" dirty="0" smtClean="0">
                <a:solidFill>
                  <a:srgbClr val="FF0000"/>
                </a:solidFill>
                <a:latin typeface="Arial" pitchFamily="34" charset="0"/>
                <a:cs typeface="Arial" pitchFamily="34" charset="0"/>
              </a:rPr>
              <a:t>i</a:t>
            </a:r>
            <a:r>
              <a:rPr lang="fr-FR" sz="2000" dirty="0" smtClean="0">
                <a:solidFill>
                  <a:srgbClr val="002060"/>
                </a:solidFill>
                <a:latin typeface="Arial" pitchFamily="34" charset="0"/>
                <a:cs typeface="Arial" pitchFamily="34" charset="0"/>
              </a:rPr>
              <a:t> :   </a:t>
            </a:r>
          </a:p>
          <a:p>
            <a:pPr lvl="0" algn="ctr" fontAlgn="base">
              <a:spcBef>
                <a:spcPct val="0"/>
              </a:spcBef>
              <a:spcAft>
                <a:spcPts val="1000"/>
              </a:spcAft>
            </a:pPr>
            <a:r>
              <a:rPr lang="fr-FR" sz="2000" b="1" dirty="0" smtClean="0">
                <a:latin typeface="Arial" pitchFamily="34" charset="0"/>
                <a:cs typeface="Arial" pitchFamily="34" charset="0"/>
              </a:rPr>
              <a:t>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 –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p>
        </p:txBody>
      </p:sp>
      <p:pic>
        <p:nvPicPr>
          <p:cNvPr id="7" name="Picture 23"/>
          <p:cNvPicPr>
            <a:picLocks noChangeAspect="1" noChangeArrowheads="1"/>
          </p:cNvPicPr>
          <p:nvPr/>
        </p:nvPicPr>
        <p:blipFill>
          <a:blip r:embed="rId3" cstate="print"/>
          <a:srcRect l="48194" t="41159" r="10226" b="21041"/>
          <a:stretch>
            <a:fillRect/>
          </a:stretch>
        </p:blipFill>
        <p:spPr bwMode="auto">
          <a:xfrm>
            <a:off x="5004048" y="188640"/>
            <a:ext cx="3802023" cy="1944216"/>
          </a:xfrm>
          <a:prstGeom prst="rect">
            <a:avLst/>
          </a:prstGeom>
          <a:noFill/>
          <a:ln w="9525">
            <a:noFill/>
            <a:miter lim="800000"/>
            <a:headEnd/>
            <a:tailEnd/>
          </a:ln>
        </p:spPr>
      </p:pic>
      <p:sp>
        <p:nvSpPr>
          <p:cNvPr id="8" name="Rectangle 7"/>
          <p:cNvSpPr/>
          <p:nvPr/>
        </p:nvSpPr>
        <p:spPr>
          <a:xfrm>
            <a:off x="7740352" y="188640"/>
            <a:ext cx="1165704" cy="707886"/>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Rayon </a:t>
            </a:r>
          </a:p>
          <a:p>
            <a:r>
              <a:rPr lang="fr-FR" sz="2000" b="1" dirty="0" smtClean="0">
                <a:solidFill>
                  <a:srgbClr val="FF0000"/>
                </a:solidFill>
                <a:latin typeface="Arial" pitchFamily="34" charset="0"/>
                <a:cs typeface="Arial" pitchFamily="34" charset="0"/>
              </a:rPr>
              <a:t>réfléchi </a:t>
            </a:r>
            <a:endParaRPr lang="fr-FR" dirty="0">
              <a:solidFill>
                <a:srgbClr val="FF0000"/>
              </a:solidFill>
            </a:endParaRPr>
          </a:p>
        </p:txBody>
      </p:sp>
      <p:sp>
        <p:nvSpPr>
          <p:cNvPr id="10" name="Rectangle 3"/>
          <p:cNvSpPr>
            <a:spLocks noChangeArrowheads="1"/>
          </p:cNvSpPr>
          <p:nvPr/>
        </p:nvSpPr>
        <p:spPr bwMode="auto">
          <a:xfrm>
            <a:off x="0" y="2564904"/>
            <a:ext cx="4355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b/ Réfraction de la lumière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38913" name="Rectangle 1"/>
          <p:cNvSpPr>
            <a:spLocks noChangeArrowheads="1"/>
          </p:cNvSpPr>
          <p:nvPr/>
        </p:nvSpPr>
        <p:spPr bwMode="auto">
          <a:xfrm>
            <a:off x="179512" y="3212976"/>
            <a:ext cx="88204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Le phénomène de réfraction est le phénomène au cours duquel </a:t>
            </a:r>
            <a:r>
              <a:rPr kumimoji="0" lang="fr-FR" sz="2000" b="1" i="1"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la lumière change brutalement de direction lorsqu’elle traverse le dioptre</a:t>
            </a: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 donc en changeant de milieu.</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8915" name="Rectangle 3"/>
          <p:cNvSpPr>
            <a:spLocks noChangeArrowheads="1"/>
          </p:cNvSpPr>
          <p:nvPr/>
        </p:nvSpPr>
        <p:spPr bwMode="auto">
          <a:xfrm>
            <a:off x="352103" y="4588679"/>
            <a:ext cx="4348163" cy="705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1" u="none" strike="noStrike" cap="none" normalizeH="0" baseline="0" dirty="0" smtClean="0">
                <a:ln>
                  <a:noFill/>
                </a:ln>
                <a:solidFill>
                  <a:srgbClr val="002060"/>
                </a:solidFill>
                <a:effectLst/>
                <a:latin typeface="Arial" pitchFamily="34" charset="0"/>
                <a:cs typeface="Arial" pitchFamily="34" charset="0"/>
              </a:rPr>
              <a:t>Le rayon réfracté appartient au plan d’incidence</a:t>
            </a:r>
          </a:p>
        </p:txBody>
      </p:sp>
      <p:sp>
        <p:nvSpPr>
          <p:cNvPr id="14" name="Rectangle 13"/>
          <p:cNvSpPr/>
          <p:nvPr/>
        </p:nvSpPr>
        <p:spPr>
          <a:xfrm>
            <a:off x="395536" y="5258932"/>
            <a:ext cx="4680520" cy="1015663"/>
          </a:xfrm>
          <a:prstGeom prst="rect">
            <a:avLst/>
          </a:prstGeom>
        </p:spPr>
        <p:txBody>
          <a:bodyPr wrap="squar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rPr>
              <a:t>L’angle de réfraction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2</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(orienté entre la normale et le rayon réfracté) est relié à </a:t>
            </a:r>
            <a:r>
              <a:rPr lang="fr-FR" sz="2000" b="1" dirty="0" smtClean="0">
                <a:solidFill>
                  <a:srgbClr val="002060"/>
                </a:solidFill>
                <a:latin typeface="Arial" pitchFamily="34" charset="0"/>
                <a:cs typeface="Arial" pitchFamily="34" charset="0"/>
              </a:rPr>
              <a:t>l’angle d’incidence</a:t>
            </a:r>
            <a:r>
              <a:rPr lang="fr-FR" sz="2000" b="1" dirty="0" smtClean="0">
                <a:solidFill>
                  <a:srgbClr val="FF0000"/>
                </a:solidFill>
                <a:latin typeface="Arial" pitchFamily="34" charset="0"/>
                <a:cs typeface="Arial" pitchFamily="34" charset="0"/>
              </a:rPr>
              <a:t> i</a:t>
            </a:r>
            <a:r>
              <a:rPr lang="fr-FR" sz="2000" b="1" baseline="-25000" dirty="0" smtClean="0">
                <a:solidFill>
                  <a:srgbClr val="FF0000"/>
                </a:solidFill>
                <a:latin typeface="Arial" pitchFamily="34" charset="0"/>
                <a:cs typeface="Arial" pitchFamily="34" charset="0"/>
              </a:rPr>
              <a:t>1</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par la relation : </a:t>
            </a:r>
          </a:p>
        </p:txBody>
      </p:sp>
      <p:sp>
        <p:nvSpPr>
          <p:cNvPr id="15" name="Rectangle 14"/>
          <p:cNvSpPr/>
          <p:nvPr/>
        </p:nvSpPr>
        <p:spPr>
          <a:xfrm>
            <a:off x="1043608" y="6237312"/>
            <a:ext cx="3456384" cy="400110"/>
          </a:xfrm>
          <a:prstGeom prst="rect">
            <a:avLst/>
          </a:prstGeom>
        </p:spPr>
        <p:txBody>
          <a:bodyPr wrap="square">
            <a:spAutoFit/>
          </a:bodyPr>
          <a:lstStyle/>
          <a:p>
            <a:pPr lvl="0" algn="ctr" fontAlgn="base">
              <a:spcBef>
                <a:spcPct val="0"/>
              </a:spcBef>
              <a:spcAft>
                <a:spcPts val="1000"/>
              </a:spcAft>
            </a:pPr>
            <a:r>
              <a:rPr lang="fr-FR" sz="2000" b="1" dirty="0" smtClean="0">
                <a:latin typeface="Arial" pitchFamily="34" charset="0"/>
                <a:cs typeface="Arial" pitchFamily="34" charset="0"/>
              </a:rPr>
              <a:t>n</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latin typeface="Arial"/>
                <a:cs typeface="Arial"/>
              </a:rPr>
              <a:t>×</a:t>
            </a:r>
            <a:r>
              <a:rPr lang="fr-FR" sz="2000" b="1" dirty="0" smtClean="0">
                <a:latin typeface="Arial" pitchFamily="34" charset="0"/>
                <a:cs typeface="Arial" pitchFamily="34" charset="0"/>
              </a:rPr>
              <a:t> </a:t>
            </a:r>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 n</a:t>
            </a:r>
            <a:r>
              <a:rPr lang="fr-FR" sz="2000" b="1" baseline="-25000" dirty="0" smtClean="0">
                <a:latin typeface="Arial" pitchFamily="34" charset="0"/>
                <a:cs typeface="Arial" pitchFamily="34" charset="0"/>
              </a:rPr>
              <a:t>2</a:t>
            </a:r>
            <a:r>
              <a:rPr lang="fr-FR" sz="2000" b="1" dirty="0" smtClean="0">
                <a:latin typeface="Arial" pitchFamily="34" charset="0"/>
                <a:cs typeface="Arial" pitchFamily="34" charset="0"/>
              </a:rPr>
              <a:t> </a:t>
            </a:r>
            <a:r>
              <a:rPr lang="fr-FR" sz="2000" b="1" dirty="0" smtClean="0">
                <a:latin typeface="Arial"/>
                <a:cs typeface="Arial"/>
              </a:rPr>
              <a:t>×</a:t>
            </a:r>
            <a:r>
              <a:rPr lang="fr-FR" sz="2000" b="1" dirty="0" smtClean="0">
                <a:latin typeface="Arial" pitchFamily="34" charset="0"/>
                <a:cs typeface="Arial" pitchFamily="34" charset="0"/>
              </a:rPr>
              <a:t> </a:t>
            </a:r>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2</a:t>
            </a:r>
          </a:p>
        </p:txBody>
      </p:sp>
      <p:sp>
        <p:nvSpPr>
          <p:cNvPr id="20" name="Rectangle 19"/>
          <p:cNvSpPr/>
          <p:nvPr/>
        </p:nvSpPr>
        <p:spPr>
          <a:xfrm>
            <a:off x="7596336" y="5589240"/>
            <a:ext cx="1124026" cy="707886"/>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Rayon </a:t>
            </a:r>
          </a:p>
          <a:p>
            <a:r>
              <a:rPr lang="fr-FR" sz="2000" b="1" dirty="0" smtClean="0">
                <a:solidFill>
                  <a:srgbClr val="FF0000"/>
                </a:solidFill>
                <a:latin typeface="Arial" pitchFamily="34" charset="0"/>
                <a:cs typeface="Arial" pitchFamily="34" charset="0"/>
              </a:rPr>
              <a:t>réfracté</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0-#ppt_w/2"/>
                                          </p:val>
                                        </p:tav>
                                        <p:tav tm="100000">
                                          <p:val>
                                            <p:strVal val="#ppt_x"/>
                                          </p:val>
                                        </p:tav>
                                      </p:tavLst>
                                    </p:anim>
                                    <p:anim calcmode="lin" valueType="num">
                                      <p:cBhvr additive="base">
                                        <p:cTn id="18" dur="10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913"/>
                                        </p:tgtEl>
                                        <p:attrNameLst>
                                          <p:attrName>style.visibility</p:attrName>
                                        </p:attrNameLst>
                                      </p:cBhvr>
                                      <p:to>
                                        <p:strVal val="visible"/>
                                      </p:to>
                                    </p:set>
                                    <p:animEffect transition="in" filter="wipe(left)">
                                      <p:cBhvr>
                                        <p:cTn id="23" dur="500"/>
                                        <p:tgtEl>
                                          <p:spTgt spid="389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915"/>
                                        </p:tgtEl>
                                        <p:attrNameLst>
                                          <p:attrName>style.visibility</p:attrName>
                                        </p:attrNameLst>
                                      </p:cBhvr>
                                      <p:to>
                                        <p:strVal val="visible"/>
                                      </p:to>
                                    </p:set>
                                    <p:animEffect transition="in" filter="wipe(left)">
                                      <p:cBhvr>
                                        <p:cTn id="28" dur="500"/>
                                        <p:tgtEl>
                                          <p:spTgt spid="389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1000"/>
                            </p:stCondLst>
                            <p:childTnLst>
                              <p:par>
                                <p:cTn id="39" presetID="4" presetClass="entr" presetSubtype="32"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ox(out)">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38913" grpId="0"/>
      <p:bldP spid="38915" grpId="0"/>
      <p:bldP spid="14" grpId="0"/>
      <p:bldP spid="15"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9512" y="360040"/>
            <a:ext cx="8784976" cy="2924944"/>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de la réfraction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7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1"/>
          <p:cNvSpPr txBox="1">
            <a:spLocks noChangeArrowheads="1"/>
          </p:cNvSpPr>
          <p:nvPr/>
        </p:nvSpPr>
        <p:spPr bwMode="auto">
          <a:xfrm>
            <a:off x="1331640" y="2420888"/>
            <a:ext cx="2952328"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3"/>
          <p:cNvSpPr>
            <a:spLocks noChangeArrowheads="1"/>
          </p:cNvSpPr>
          <p:nvPr/>
        </p:nvSpPr>
        <p:spPr bwMode="auto">
          <a:xfrm>
            <a:off x="0" y="0"/>
            <a:ext cx="43559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b/ Réfraction de la lumière </a:t>
            </a:r>
            <a:endParaRPr kumimoji="0" lang="fr-FR"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cstate="print"/>
          <a:srcRect l="53392" t="41479" r="9281" b="13481"/>
          <a:stretch>
            <a:fillRect/>
          </a:stretch>
        </p:blipFill>
        <p:spPr bwMode="auto">
          <a:xfrm>
            <a:off x="5148064" y="319970"/>
            <a:ext cx="3819318" cy="2592288"/>
          </a:xfrm>
          <a:prstGeom prst="rect">
            <a:avLst/>
          </a:prstGeom>
          <a:noFill/>
          <a:ln w="9525">
            <a:noFill/>
            <a:miter lim="800000"/>
            <a:headEnd/>
            <a:tailEnd/>
          </a:ln>
        </p:spPr>
      </p:pic>
      <p:sp>
        <p:nvSpPr>
          <p:cNvPr id="8" name="Rectangle 3"/>
          <p:cNvSpPr>
            <a:spLocks noChangeArrowheads="1"/>
          </p:cNvSpPr>
          <p:nvPr/>
        </p:nvSpPr>
        <p:spPr bwMode="auto">
          <a:xfrm>
            <a:off x="352103" y="759569"/>
            <a:ext cx="4348163" cy="7052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1" u="none" strike="noStrike" cap="none" normalizeH="0" baseline="0" dirty="0" smtClean="0">
                <a:ln>
                  <a:noFill/>
                </a:ln>
                <a:solidFill>
                  <a:srgbClr val="002060"/>
                </a:solidFill>
                <a:effectLst/>
                <a:latin typeface="Arial" pitchFamily="34" charset="0"/>
                <a:cs typeface="Arial" pitchFamily="34" charset="0"/>
              </a:rPr>
              <a:t>Le rayon réfracté appartient au plan d’incidence</a:t>
            </a:r>
          </a:p>
        </p:txBody>
      </p:sp>
      <p:sp>
        <p:nvSpPr>
          <p:cNvPr id="9" name="Rectangle 8"/>
          <p:cNvSpPr/>
          <p:nvPr/>
        </p:nvSpPr>
        <p:spPr>
          <a:xfrm>
            <a:off x="376486" y="1407641"/>
            <a:ext cx="4680520" cy="1451679"/>
          </a:xfrm>
          <a:prstGeom prst="rect">
            <a:avLst/>
          </a:prstGeom>
        </p:spPr>
        <p:txBody>
          <a:bodyPr wrap="squar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rPr>
              <a:t>L’angle de réfraction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2</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(orienté entre la normale et le rayon réfracté) est relié à </a:t>
            </a:r>
            <a:r>
              <a:rPr lang="fr-FR" sz="2000" b="1" dirty="0" smtClean="0">
                <a:solidFill>
                  <a:srgbClr val="002060"/>
                </a:solidFill>
                <a:latin typeface="Arial" pitchFamily="34" charset="0"/>
                <a:cs typeface="Arial" pitchFamily="34" charset="0"/>
              </a:rPr>
              <a:t>l’angle d’incidence</a:t>
            </a:r>
            <a:r>
              <a:rPr lang="fr-FR" sz="2000" b="1" dirty="0" smtClean="0">
                <a:solidFill>
                  <a:srgbClr val="FF0000"/>
                </a:solidFill>
                <a:latin typeface="Arial" pitchFamily="34" charset="0"/>
                <a:cs typeface="Arial" pitchFamily="34" charset="0"/>
              </a:rPr>
              <a:t> i</a:t>
            </a:r>
            <a:r>
              <a:rPr lang="fr-FR" sz="2000" b="1" baseline="-25000" dirty="0" smtClean="0">
                <a:solidFill>
                  <a:srgbClr val="FF0000"/>
                </a:solidFill>
                <a:latin typeface="Arial" pitchFamily="34" charset="0"/>
                <a:cs typeface="Arial" pitchFamily="34" charset="0"/>
              </a:rPr>
              <a:t>1</a:t>
            </a:r>
            <a:r>
              <a:rPr lang="fr-FR" sz="2000" dirty="0" smtClean="0">
                <a:solidFill>
                  <a:srgbClr val="FF0000"/>
                </a:solidFill>
                <a:latin typeface="Arial" pitchFamily="34" charset="0"/>
                <a:cs typeface="Arial" pitchFamily="34" charset="0"/>
              </a:rPr>
              <a:t> </a:t>
            </a:r>
            <a:r>
              <a:rPr lang="fr-FR" sz="2000" dirty="0" smtClean="0">
                <a:solidFill>
                  <a:srgbClr val="002060"/>
                </a:solidFill>
                <a:latin typeface="Arial" pitchFamily="34" charset="0"/>
                <a:cs typeface="Arial" pitchFamily="34" charset="0"/>
              </a:rPr>
              <a:t>par la relation : </a:t>
            </a:r>
          </a:p>
          <a:p>
            <a:pPr lvl="0" fontAlgn="base">
              <a:spcBef>
                <a:spcPct val="0"/>
              </a:spcBef>
              <a:spcAft>
                <a:spcPts val="1000"/>
              </a:spcAft>
            </a:pPr>
            <a:endParaRPr lang="fr-FR" sz="2000" dirty="0" smtClean="0">
              <a:solidFill>
                <a:srgbClr val="FF0000"/>
              </a:solidFill>
              <a:latin typeface="Arial" pitchFamily="34" charset="0"/>
              <a:cs typeface="Arial" pitchFamily="34" charset="0"/>
            </a:endParaRPr>
          </a:p>
        </p:txBody>
      </p:sp>
      <p:sp>
        <p:nvSpPr>
          <p:cNvPr id="10" name="Rectangle 9"/>
          <p:cNvSpPr/>
          <p:nvPr/>
        </p:nvSpPr>
        <p:spPr>
          <a:xfrm>
            <a:off x="1043608" y="2423885"/>
            <a:ext cx="3456384" cy="400110"/>
          </a:xfrm>
          <a:prstGeom prst="rect">
            <a:avLst/>
          </a:prstGeom>
        </p:spPr>
        <p:txBody>
          <a:bodyPr wrap="square">
            <a:spAutoFit/>
          </a:bodyPr>
          <a:lstStyle/>
          <a:p>
            <a:pPr lvl="0" algn="ctr" fontAlgn="base">
              <a:spcBef>
                <a:spcPct val="0"/>
              </a:spcBef>
              <a:spcAft>
                <a:spcPts val="1000"/>
              </a:spcAft>
            </a:pPr>
            <a:r>
              <a:rPr lang="fr-FR" sz="2000" b="1" dirty="0" smtClean="0">
                <a:latin typeface="Arial" pitchFamily="34" charset="0"/>
                <a:cs typeface="Arial" pitchFamily="34" charset="0"/>
              </a:rPr>
              <a:t>n</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latin typeface="Arial"/>
                <a:cs typeface="Arial"/>
              </a:rPr>
              <a:t>×</a:t>
            </a:r>
            <a:r>
              <a:rPr lang="fr-FR" sz="2000" b="1" dirty="0" smtClean="0">
                <a:latin typeface="Arial" pitchFamily="34" charset="0"/>
                <a:cs typeface="Arial" pitchFamily="34" charset="0"/>
              </a:rPr>
              <a:t> sin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 n</a:t>
            </a:r>
            <a:r>
              <a:rPr lang="fr-FR" sz="2000" b="1" baseline="-25000" dirty="0" smtClean="0">
                <a:latin typeface="Arial" pitchFamily="34" charset="0"/>
                <a:cs typeface="Arial" pitchFamily="34" charset="0"/>
              </a:rPr>
              <a:t>2</a:t>
            </a:r>
            <a:r>
              <a:rPr lang="fr-FR" sz="2000" b="1" dirty="0" smtClean="0">
                <a:latin typeface="Arial" pitchFamily="34" charset="0"/>
                <a:cs typeface="Arial" pitchFamily="34" charset="0"/>
              </a:rPr>
              <a:t> </a:t>
            </a:r>
            <a:r>
              <a:rPr lang="fr-FR" sz="2000" b="1" dirty="0" smtClean="0">
                <a:latin typeface="Arial"/>
                <a:cs typeface="Arial"/>
              </a:rPr>
              <a:t>×</a:t>
            </a:r>
            <a:r>
              <a:rPr lang="fr-FR" sz="2000" b="1" dirty="0" smtClean="0">
                <a:latin typeface="Arial" pitchFamily="34" charset="0"/>
                <a:cs typeface="Arial" pitchFamily="34" charset="0"/>
              </a:rPr>
              <a:t> sin i</a:t>
            </a:r>
            <a:r>
              <a:rPr lang="fr-FR" sz="2000" b="1" baseline="-25000" dirty="0" smtClean="0">
                <a:latin typeface="Arial" pitchFamily="34" charset="0"/>
                <a:cs typeface="Arial" pitchFamily="34" charset="0"/>
              </a:rPr>
              <a:t>2</a:t>
            </a:r>
          </a:p>
        </p:txBody>
      </p:sp>
      <p:sp>
        <p:nvSpPr>
          <p:cNvPr id="11" name="Rectangle 10"/>
          <p:cNvSpPr/>
          <p:nvPr/>
        </p:nvSpPr>
        <p:spPr>
          <a:xfrm>
            <a:off x="7596336" y="1760130"/>
            <a:ext cx="1124026" cy="707886"/>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Rayon </a:t>
            </a:r>
          </a:p>
          <a:p>
            <a:r>
              <a:rPr lang="fr-FR" sz="2000" b="1" dirty="0" smtClean="0">
                <a:solidFill>
                  <a:srgbClr val="FF0000"/>
                </a:solidFill>
                <a:latin typeface="Arial" pitchFamily="34" charset="0"/>
                <a:cs typeface="Arial" pitchFamily="34" charset="0"/>
              </a:rPr>
              <a:t>réfracté</a:t>
            </a:r>
            <a:endParaRPr lang="fr-FR" dirty="0">
              <a:solidFill>
                <a:srgbClr val="FF0000"/>
              </a:solidFill>
            </a:endParaRPr>
          </a:p>
        </p:txBody>
      </p:sp>
      <p:sp>
        <p:nvSpPr>
          <p:cNvPr id="13" name="Rectangle 12"/>
          <p:cNvSpPr/>
          <p:nvPr/>
        </p:nvSpPr>
        <p:spPr>
          <a:xfrm>
            <a:off x="179512" y="2852936"/>
            <a:ext cx="7704856" cy="400110"/>
          </a:xfrm>
          <a:prstGeom prst="rect">
            <a:avLst/>
          </a:prstGeom>
        </p:spPr>
        <p:txBody>
          <a:bodyPr wrap="square">
            <a:spAutoFit/>
          </a:bodyPr>
          <a:lstStyle/>
          <a:p>
            <a:pPr lvl="0" fontAlgn="base">
              <a:spcBef>
                <a:spcPct val="0"/>
              </a:spcBef>
              <a:spcAft>
                <a:spcPts val="1000"/>
              </a:spcAft>
            </a:pPr>
            <a:r>
              <a:rPr lang="fr-FR" sz="2000" dirty="0" smtClean="0">
                <a:solidFill>
                  <a:srgbClr val="002060"/>
                </a:solidFill>
                <a:latin typeface="Arial" pitchFamily="34" charset="0"/>
                <a:cs typeface="Arial" pitchFamily="34" charset="0"/>
              </a:rPr>
              <a:t>(</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1</a:t>
            </a:r>
            <a:r>
              <a:rPr lang="fr-FR" sz="2000" dirty="0" smtClean="0">
                <a:solidFill>
                  <a:srgbClr val="002060"/>
                </a:solidFill>
                <a:latin typeface="Arial" pitchFamily="34" charset="0"/>
                <a:cs typeface="Arial" pitchFamily="34" charset="0"/>
              </a:rPr>
              <a:t> et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dirty="0" smtClean="0">
                <a:solidFill>
                  <a:srgbClr val="002060"/>
                </a:solidFill>
                <a:latin typeface="Arial" pitchFamily="34" charset="0"/>
                <a:cs typeface="Arial" pitchFamily="34" charset="0"/>
              </a:rPr>
              <a:t> sont les indices optiques des milieux 1 et 2)</a:t>
            </a:r>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39941" name="Picture 5"/>
          <p:cNvPicPr>
            <a:picLocks noChangeAspect="1" noChangeArrowheads="1"/>
          </p:cNvPicPr>
          <p:nvPr/>
        </p:nvPicPr>
        <p:blipFill>
          <a:blip r:embed="rId3" cstate="print"/>
          <a:srcRect l="57172" t="48720" r="9281" b="13120"/>
          <a:stretch>
            <a:fillRect/>
          </a:stretch>
        </p:blipFill>
        <p:spPr bwMode="auto">
          <a:xfrm>
            <a:off x="8818618" y="6858000"/>
            <a:ext cx="3242213" cy="2074540"/>
          </a:xfrm>
          <a:prstGeom prst="rect">
            <a:avLst/>
          </a:prstGeom>
          <a:noFill/>
          <a:ln w="9525">
            <a:noFill/>
            <a:miter lim="800000"/>
            <a:headEnd/>
            <a:tailEnd/>
          </a:ln>
        </p:spPr>
      </p:pic>
      <p:sp>
        <p:nvSpPr>
          <p:cNvPr id="39942" name="Rectangle 6"/>
          <p:cNvSpPr>
            <a:spLocks noChangeArrowheads="1"/>
          </p:cNvSpPr>
          <p:nvPr/>
        </p:nvSpPr>
        <p:spPr bwMode="auto">
          <a:xfrm>
            <a:off x="107504" y="4653136"/>
            <a:ext cx="259228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On a :  </a:t>
            </a:r>
            <a:r>
              <a:rPr kumimoji="0" lang="fr-FR" sz="2000" b="1" i="0" u="none" strike="noStrike" cap="none" normalizeH="0" baseline="0" dirty="0" smtClean="0">
                <a:ln>
                  <a:noFill/>
                </a:ln>
                <a:solidFill>
                  <a:srgbClr val="002060"/>
                </a:solidFill>
                <a:effectLst/>
                <a:latin typeface="Arial" pitchFamily="34" charset="0"/>
                <a:cs typeface="Arial" pitchFamily="34" charset="0"/>
              </a:rPr>
              <a:t>i</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&lt; i</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&lt; 90 °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19" name="Rectangle 18"/>
          <p:cNvSpPr/>
          <p:nvPr/>
        </p:nvSpPr>
        <p:spPr>
          <a:xfrm>
            <a:off x="2484526" y="4677644"/>
            <a:ext cx="2077813" cy="400110"/>
          </a:xfrm>
          <a:prstGeom prst="rect">
            <a:avLst/>
          </a:prstGeom>
        </p:spPr>
        <p:txBody>
          <a:bodyPr wrap="non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 </a:t>
            </a:r>
            <a:r>
              <a:rPr lang="fr-FR" sz="2000" b="1" dirty="0" smtClean="0">
                <a:solidFill>
                  <a:srgbClr val="002060"/>
                </a:solidFill>
                <a:latin typeface="Arial" pitchFamily="34" charset="0"/>
                <a:cs typeface="Arial" pitchFamily="34" charset="0"/>
              </a:rPr>
              <a:t>&lt; 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p>
        </p:txBody>
      </p:sp>
      <p:sp>
        <p:nvSpPr>
          <p:cNvPr id="22" name="Rectangle 21"/>
          <p:cNvSpPr/>
          <p:nvPr/>
        </p:nvSpPr>
        <p:spPr>
          <a:xfrm>
            <a:off x="4477758" y="4713269"/>
            <a:ext cx="203132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&gt; n</a:t>
            </a:r>
            <a:r>
              <a:rPr lang="fr-FR" sz="2000" b="1" baseline="-25000" dirty="0" smtClean="0">
                <a:solidFill>
                  <a:srgbClr val="002060"/>
                </a:solidFill>
                <a:latin typeface="Arial" pitchFamily="34" charset="0"/>
                <a:cs typeface="Arial" pitchFamily="34" charset="0"/>
              </a:rPr>
              <a:t>1</a:t>
            </a:r>
            <a:r>
              <a:rPr lang="fr-FR" sz="2000" baseline="-25000" dirty="0" smtClean="0">
                <a:solidFill>
                  <a:srgbClr val="002060"/>
                </a:solidFill>
                <a:latin typeface="Arial" pitchFamily="34" charset="0"/>
                <a:cs typeface="Arial" pitchFamily="34" charset="0"/>
              </a:rPr>
              <a:t>	</a:t>
            </a:r>
            <a:endParaRPr lang="fr-FR" dirty="0"/>
          </a:p>
        </p:txBody>
      </p:sp>
      <p:sp>
        <p:nvSpPr>
          <p:cNvPr id="23" name="Rectangle 22"/>
          <p:cNvSpPr/>
          <p:nvPr/>
        </p:nvSpPr>
        <p:spPr>
          <a:xfrm>
            <a:off x="683568" y="5085184"/>
            <a:ext cx="4248472" cy="400110"/>
          </a:xfrm>
          <a:prstGeom prst="rect">
            <a:avLst/>
          </a:prstGeom>
        </p:spPr>
        <p:txBody>
          <a:bodyPr wrap="square">
            <a:spAutoFit/>
          </a:bodyPr>
          <a:lstStyle/>
          <a:p>
            <a:r>
              <a:rPr lang="fr-FR" sz="2000" b="1" u="sng" dirty="0" smtClean="0">
                <a:solidFill>
                  <a:srgbClr val="FF0000"/>
                </a:solidFill>
                <a:latin typeface="Arial" pitchFamily="34" charset="0"/>
                <a:cs typeface="Arial" pitchFamily="34" charset="0"/>
              </a:rPr>
              <a:t>Le milieu  2 est plus réfringent</a:t>
            </a:r>
            <a:endParaRPr lang="fr-FR" dirty="0"/>
          </a:p>
        </p:txBody>
      </p:sp>
      <p:sp>
        <p:nvSpPr>
          <p:cNvPr id="24" name="Rectangle 4"/>
          <p:cNvSpPr>
            <a:spLocks noChangeArrowheads="1"/>
          </p:cNvSpPr>
          <p:nvPr/>
        </p:nvSpPr>
        <p:spPr bwMode="auto">
          <a:xfrm>
            <a:off x="0" y="3316922"/>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Que vaut l’angle de réfraction pour un</a:t>
            </a:r>
            <a:r>
              <a:rPr kumimoji="0" lang="fr-FR" sz="2000" b="0" i="1" u="none" strike="noStrike" cap="none" normalizeH="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rayon incident perpendiculaire au dioptre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5" name="Rectangle 6"/>
          <p:cNvSpPr>
            <a:spLocks noChangeArrowheads="1"/>
          </p:cNvSpPr>
          <p:nvPr/>
        </p:nvSpPr>
        <p:spPr bwMode="auto">
          <a:xfrm>
            <a:off x="1091169" y="3672517"/>
            <a:ext cx="1896655"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On a :  </a:t>
            </a:r>
            <a:r>
              <a:rPr kumimoji="0" lang="fr-FR" sz="2000" b="1" i="0" u="none" strike="noStrike" cap="none" normalizeH="0" baseline="0" dirty="0" smtClean="0">
                <a:ln>
                  <a:noFill/>
                </a:ln>
                <a:solidFill>
                  <a:srgbClr val="002060"/>
                </a:solidFill>
                <a:effectLst/>
                <a:latin typeface="Arial" pitchFamily="34" charset="0"/>
                <a:cs typeface="Arial" pitchFamily="34" charset="0"/>
              </a:rPr>
              <a:t>i</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 0 °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26" name="Rectangle 25"/>
          <p:cNvSpPr/>
          <p:nvPr/>
        </p:nvSpPr>
        <p:spPr>
          <a:xfrm>
            <a:off x="2820058" y="3673275"/>
            <a:ext cx="2149948" cy="400110"/>
          </a:xfrm>
          <a:prstGeom prst="rect">
            <a:avLst/>
          </a:prstGeom>
        </p:spPr>
        <p:txBody>
          <a:bodyPr wrap="non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a:cs typeface="Arial"/>
              </a:rPr>
              <a:t>×</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1 </a:t>
            </a:r>
            <a:r>
              <a:rPr lang="fr-FR" sz="2000" b="1" dirty="0" smtClean="0">
                <a:solidFill>
                  <a:srgbClr val="002060"/>
                </a:solidFill>
                <a:latin typeface="Arial" pitchFamily="34" charset="0"/>
                <a:cs typeface="Arial" pitchFamily="34" charset="0"/>
              </a:rPr>
              <a:t>= 0 </a:t>
            </a:r>
          </a:p>
        </p:txBody>
      </p:sp>
      <p:sp>
        <p:nvSpPr>
          <p:cNvPr id="27" name="Rectangle 26"/>
          <p:cNvSpPr/>
          <p:nvPr/>
        </p:nvSpPr>
        <p:spPr>
          <a:xfrm>
            <a:off x="7116030" y="3708900"/>
            <a:ext cx="1544012"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 </a:t>
            </a:r>
            <a:r>
              <a:rPr lang="fr-FR" sz="2000" b="1" dirty="0" smtClean="0">
                <a:solidFill>
                  <a:srgbClr val="002060"/>
                </a:solidFill>
                <a:latin typeface="Arial" pitchFamily="34" charset="0"/>
                <a:cs typeface="Arial" pitchFamily="34" charset="0"/>
              </a:rPr>
              <a:t>= 0</a:t>
            </a:r>
            <a:endParaRPr lang="fr-FR" dirty="0"/>
          </a:p>
        </p:txBody>
      </p:sp>
      <p:sp>
        <p:nvSpPr>
          <p:cNvPr id="28" name="Rectangle 27"/>
          <p:cNvSpPr/>
          <p:nvPr/>
        </p:nvSpPr>
        <p:spPr>
          <a:xfrm>
            <a:off x="1403648" y="3996932"/>
            <a:ext cx="6624736" cy="400110"/>
          </a:xfrm>
          <a:prstGeom prst="rect">
            <a:avLst/>
          </a:prstGeom>
        </p:spPr>
        <p:txBody>
          <a:bodyPr wrap="square">
            <a:spAutoFit/>
          </a:bodyPr>
          <a:lstStyle/>
          <a:p>
            <a:r>
              <a:rPr lang="fr-FR" sz="2000" b="1" u="sng" dirty="0" smtClean="0">
                <a:solidFill>
                  <a:srgbClr val="FF0000"/>
                </a:solidFill>
                <a:latin typeface="Arial" pitchFamily="34" charset="0"/>
                <a:cs typeface="Arial" pitchFamily="34" charset="0"/>
              </a:rPr>
              <a:t>i</a:t>
            </a:r>
            <a:r>
              <a:rPr lang="fr-FR" sz="2000" b="1" u="sng" baseline="-25000" dirty="0" smtClean="0">
                <a:solidFill>
                  <a:srgbClr val="FF0000"/>
                </a:solidFill>
                <a:latin typeface="Arial" pitchFamily="34" charset="0"/>
                <a:cs typeface="Arial" pitchFamily="34" charset="0"/>
              </a:rPr>
              <a:t>2</a:t>
            </a:r>
            <a:r>
              <a:rPr lang="fr-FR" sz="2000" b="1" u="sng" dirty="0" smtClean="0">
                <a:solidFill>
                  <a:srgbClr val="FF0000"/>
                </a:solidFill>
                <a:latin typeface="Arial" pitchFamily="34" charset="0"/>
                <a:cs typeface="Arial" pitchFamily="34" charset="0"/>
              </a:rPr>
              <a:t> = 0 °</a:t>
            </a:r>
            <a:r>
              <a:rPr lang="fr-FR" sz="2000" b="1" dirty="0" smtClean="0">
                <a:solidFill>
                  <a:srgbClr val="002060"/>
                </a:solidFill>
                <a:latin typeface="Arial" pitchFamily="34" charset="0"/>
                <a:cs typeface="Arial" pitchFamily="34" charset="0"/>
              </a:rPr>
              <a:t> (le rayon traverse le dioptre sans être dévié)</a:t>
            </a:r>
            <a:endParaRPr lang="fr-FR" dirty="0">
              <a:solidFill>
                <a:srgbClr val="002060"/>
              </a:solidFill>
            </a:endParaRPr>
          </a:p>
        </p:txBody>
      </p:sp>
      <p:sp>
        <p:nvSpPr>
          <p:cNvPr id="29" name="Rectangle 28"/>
          <p:cNvSpPr/>
          <p:nvPr/>
        </p:nvSpPr>
        <p:spPr>
          <a:xfrm>
            <a:off x="5027798" y="3669588"/>
            <a:ext cx="2149948" cy="400110"/>
          </a:xfrm>
          <a:prstGeom prst="rect">
            <a:avLst/>
          </a:prstGeom>
        </p:spPr>
        <p:txBody>
          <a:bodyPr wrap="non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r>
              <a:rPr lang="fr-FR" sz="2000" b="1" dirty="0" smtClean="0">
                <a:solidFill>
                  <a:srgbClr val="002060"/>
                </a:solidFill>
                <a:latin typeface="Arial"/>
                <a:cs typeface="Arial"/>
              </a:rPr>
              <a:t>×</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 </a:t>
            </a:r>
            <a:r>
              <a:rPr lang="fr-FR" sz="2000" b="1" dirty="0" smtClean="0">
                <a:solidFill>
                  <a:srgbClr val="002060"/>
                </a:solidFill>
                <a:latin typeface="Arial" pitchFamily="34" charset="0"/>
                <a:cs typeface="Arial" pitchFamily="34" charset="0"/>
              </a:rPr>
              <a:t>= 0 </a:t>
            </a:r>
          </a:p>
        </p:txBody>
      </p:sp>
      <p:sp>
        <p:nvSpPr>
          <p:cNvPr id="30" name="Rectangle 4"/>
          <p:cNvSpPr>
            <a:spLocks noChangeArrowheads="1"/>
          </p:cNvSpPr>
          <p:nvPr/>
        </p:nvSpPr>
        <p:spPr bwMode="auto">
          <a:xfrm>
            <a:off x="0" y="432503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Sur la figure ci-dessus, quel milieu est le plus réfringent ?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31" name="Rectangle 30"/>
          <p:cNvSpPr/>
          <p:nvPr/>
        </p:nvSpPr>
        <p:spPr>
          <a:xfrm>
            <a:off x="0" y="5673442"/>
            <a:ext cx="5724128" cy="707886"/>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Dessiner dans le cadre ci-contre ce qu’on observerait si on avait le cas contraire.</a:t>
            </a:r>
            <a:endParaRPr lang="fr-FR" sz="2000" dirty="0">
              <a:latin typeface="Times New Roman" pitchFamily="18" charset="0"/>
              <a:cs typeface="Times New Roman" pitchFamily="18" charset="0"/>
            </a:endParaRPr>
          </a:p>
        </p:txBody>
      </p:sp>
      <p:sp>
        <p:nvSpPr>
          <p:cNvPr id="32" name="Rectangle 6"/>
          <p:cNvSpPr>
            <a:spLocks noChangeArrowheads="1"/>
          </p:cNvSpPr>
          <p:nvPr/>
        </p:nvSpPr>
        <p:spPr bwMode="auto">
          <a:xfrm>
            <a:off x="1115616" y="6353944"/>
            <a:ext cx="3347864"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Si </a:t>
            </a:r>
            <a:r>
              <a:rPr kumimoji="0" lang="fr-FR" sz="2000" b="1" i="0" u="none" strike="noStrike" cap="none" normalizeH="0" baseline="0" dirty="0" smtClean="0">
                <a:ln>
                  <a:noFill/>
                </a:ln>
                <a:solidFill>
                  <a:srgbClr val="002060"/>
                </a:solidFill>
                <a:effectLst/>
                <a:latin typeface="Arial" pitchFamily="34" charset="0"/>
                <a:cs typeface="Arial" pitchFamily="34" charset="0"/>
              </a:rPr>
              <a:t>n</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&lt; n</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on aurait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i</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&gt; i</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pic>
        <p:nvPicPr>
          <p:cNvPr id="33" name="Picture 5"/>
          <p:cNvPicPr>
            <a:picLocks noChangeAspect="1" noChangeArrowheads="1"/>
          </p:cNvPicPr>
          <p:nvPr/>
        </p:nvPicPr>
        <p:blipFill>
          <a:blip r:embed="rId3" cstate="print"/>
          <a:srcRect l="57172" t="48720" r="9281" b="13120"/>
          <a:stretch>
            <a:fillRect/>
          </a:stretch>
        </p:blipFill>
        <p:spPr bwMode="auto">
          <a:xfrm>
            <a:off x="5796136" y="4738836"/>
            <a:ext cx="3242213" cy="2074540"/>
          </a:xfrm>
          <a:prstGeom prst="rect">
            <a:avLst/>
          </a:prstGeom>
          <a:noFill/>
          <a:ln w="9525">
            <a:noFill/>
            <a:miter lim="800000"/>
            <a:headEnd/>
            <a:tailEnd/>
          </a:ln>
        </p:spPr>
      </p:pic>
      <p:grpSp>
        <p:nvGrpSpPr>
          <p:cNvPr id="34" name="Groupe 33"/>
          <p:cNvGrpSpPr/>
          <p:nvPr/>
        </p:nvGrpSpPr>
        <p:grpSpPr>
          <a:xfrm>
            <a:off x="6300192" y="4954860"/>
            <a:ext cx="1080120" cy="792088"/>
            <a:chOff x="5004048" y="3429000"/>
            <a:chExt cx="1080120" cy="792088"/>
          </a:xfrm>
        </p:grpSpPr>
        <p:cxnSp>
          <p:nvCxnSpPr>
            <p:cNvPr id="35" name="Connecteur droit 34"/>
            <p:cNvCxnSpPr/>
            <p:nvPr/>
          </p:nvCxnSpPr>
          <p:spPr>
            <a:xfrm>
              <a:off x="5004048" y="3429000"/>
              <a:ext cx="1080120"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Connecteur droit avec flèche 35"/>
            <p:cNvCxnSpPr/>
            <p:nvPr/>
          </p:nvCxnSpPr>
          <p:spPr>
            <a:xfrm>
              <a:off x="5024640" y="3461167"/>
              <a:ext cx="72008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7" name="Groupe 36"/>
          <p:cNvGrpSpPr/>
          <p:nvPr/>
        </p:nvGrpSpPr>
        <p:grpSpPr>
          <a:xfrm rot="20578512">
            <a:off x="7400593" y="5527674"/>
            <a:ext cx="1080120" cy="792088"/>
            <a:chOff x="5004048" y="3429000"/>
            <a:chExt cx="1080120" cy="792088"/>
          </a:xfrm>
        </p:grpSpPr>
        <p:cxnSp>
          <p:nvCxnSpPr>
            <p:cNvPr id="38" name="Connecteur droit 37"/>
            <p:cNvCxnSpPr/>
            <p:nvPr/>
          </p:nvCxnSpPr>
          <p:spPr>
            <a:xfrm>
              <a:off x="5004048" y="3429000"/>
              <a:ext cx="1080120"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a:off x="5024640" y="3461167"/>
              <a:ext cx="72008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40" name="Connecteur droit 39"/>
          <p:cNvCxnSpPr/>
          <p:nvPr/>
        </p:nvCxnSpPr>
        <p:spPr>
          <a:xfrm flipV="1">
            <a:off x="7380312" y="4882852"/>
            <a:ext cx="0" cy="180020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1" name="Freeform 9"/>
          <p:cNvSpPr>
            <a:spLocks/>
          </p:cNvSpPr>
          <p:nvPr/>
        </p:nvSpPr>
        <p:spPr bwMode="auto">
          <a:xfrm>
            <a:off x="7380312" y="5890964"/>
            <a:ext cx="504056" cy="288032"/>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5715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a:solidFill>
                  <a:srgbClr val="0070C0"/>
                </a:solidFill>
              </a:ln>
            </a:endParaRPr>
          </a:p>
        </p:txBody>
      </p:sp>
      <p:sp>
        <p:nvSpPr>
          <p:cNvPr id="42" name="Freeform 9"/>
          <p:cNvSpPr>
            <a:spLocks/>
          </p:cNvSpPr>
          <p:nvPr/>
        </p:nvSpPr>
        <p:spPr bwMode="auto">
          <a:xfrm flipH="1" flipV="1">
            <a:off x="6804248" y="4954860"/>
            <a:ext cx="504056" cy="360040"/>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5715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3" name="Rectangle 42"/>
          <p:cNvSpPr/>
          <p:nvPr/>
        </p:nvSpPr>
        <p:spPr>
          <a:xfrm>
            <a:off x="6637082" y="4704111"/>
            <a:ext cx="349776"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a:t>
            </a:r>
            <a:endParaRPr lang="fr-FR" dirty="0"/>
          </a:p>
        </p:txBody>
      </p:sp>
      <p:sp>
        <p:nvSpPr>
          <p:cNvPr id="44" name="Rectangle 43"/>
          <p:cNvSpPr/>
          <p:nvPr/>
        </p:nvSpPr>
        <p:spPr>
          <a:xfrm>
            <a:off x="7596336" y="6034980"/>
            <a:ext cx="349776"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i</a:t>
            </a:r>
            <a:r>
              <a:rPr lang="fr-FR" sz="2000" b="1" baseline="-25000" dirty="0" smtClean="0">
                <a:solidFill>
                  <a:srgbClr val="0070C0"/>
                </a:solidFill>
                <a:latin typeface="Arial" pitchFamily="34" charset="0"/>
                <a:cs typeface="Arial" pitchFamily="34" charset="0"/>
              </a:rPr>
              <a:t>2</a:t>
            </a:r>
            <a:endParaRPr lang="fr-FR" dirty="0">
              <a:solidFill>
                <a:srgbClr val="0070C0"/>
              </a:solidFill>
            </a:endParaRPr>
          </a:p>
        </p:txBody>
      </p:sp>
      <p:grpSp>
        <p:nvGrpSpPr>
          <p:cNvPr id="45" name="Groupe 44"/>
          <p:cNvGrpSpPr/>
          <p:nvPr/>
        </p:nvGrpSpPr>
        <p:grpSpPr>
          <a:xfrm rot="2921136">
            <a:off x="6686642" y="516173"/>
            <a:ext cx="811276" cy="713085"/>
            <a:chOff x="5004048" y="3429000"/>
            <a:chExt cx="1080120" cy="792088"/>
          </a:xfrm>
        </p:grpSpPr>
        <p:cxnSp>
          <p:nvCxnSpPr>
            <p:cNvPr id="46" name="Connecteur droit 45"/>
            <p:cNvCxnSpPr/>
            <p:nvPr/>
          </p:nvCxnSpPr>
          <p:spPr>
            <a:xfrm>
              <a:off x="5004048" y="3429000"/>
              <a:ext cx="1080120" cy="7920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024640" y="3461167"/>
              <a:ext cx="720080" cy="504056"/>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rot="20578512" flipH="1">
            <a:off x="6932868" y="1435823"/>
            <a:ext cx="307983" cy="1005812"/>
            <a:chOff x="5004048" y="3429000"/>
            <a:chExt cx="1080120" cy="792088"/>
          </a:xfrm>
        </p:grpSpPr>
        <p:cxnSp>
          <p:nvCxnSpPr>
            <p:cNvPr id="49" name="Connecteur droit 48"/>
            <p:cNvCxnSpPr/>
            <p:nvPr/>
          </p:nvCxnSpPr>
          <p:spPr>
            <a:xfrm>
              <a:off x="5004048" y="3429000"/>
              <a:ext cx="1080120" cy="792088"/>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0" name="Connecteur droit avec flèche 49"/>
            <p:cNvCxnSpPr/>
            <p:nvPr/>
          </p:nvCxnSpPr>
          <p:spPr>
            <a:xfrm>
              <a:off x="5024640" y="3461167"/>
              <a:ext cx="720080" cy="504056"/>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1+#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9942"/>
                                        </p:tgtEl>
                                        <p:attrNameLst>
                                          <p:attrName>style.visibility</p:attrName>
                                        </p:attrNameLst>
                                      </p:cBhvr>
                                      <p:to>
                                        <p:strVal val="visible"/>
                                      </p:to>
                                    </p:set>
                                    <p:animEffect transition="in" filter="wipe(left)">
                                      <p:cBhvr>
                                        <p:cTn id="58" dur="500"/>
                                        <p:tgtEl>
                                          <p:spTgt spid="3994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left)">
                                      <p:cBhvr>
                                        <p:cTn id="63" dur="5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left)">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1+#ppt_w/2"/>
                                          </p:val>
                                        </p:tav>
                                        <p:tav tm="100000">
                                          <p:val>
                                            <p:strVal val="#ppt_x"/>
                                          </p:val>
                                        </p:tav>
                                      </p:tavLst>
                                    </p:anim>
                                    <p:anim calcmode="lin" valueType="num">
                                      <p:cBhvr additive="base">
                                        <p:cTn id="79" dur="500" fill="hold"/>
                                        <p:tgtEl>
                                          <p:spTgt spid="31"/>
                                        </p:tgtEl>
                                        <p:attrNameLst>
                                          <p:attrName>ppt_y</p:attrName>
                                        </p:attrNameLst>
                                      </p:cBhvr>
                                      <p:tavLst>
                                        <p:tav tm="0">
                                          <p:val>
                                            <p:strVal val="#ppt_y"/>
                                          </p:val>
                                        </p:tav>
                                        <p:tav tm="100000">
                                          <p:val>
                                            <p:strVal val="#ppt_y"/>
                                          </p:val>
                                        </p:tav>
                                      </p:tavLst>
                                    </p:anim>
                                  </p:childTnLst>
                                </p:cTn>
                              </p:par>
                            </p:childTnLst>
                          </p:cTn>
                        </p:par>
                        <p:par>
                          <p:cTn id="80" fill="hold">
                            <p:stCondLst>
                              <p:cond delay="500"/>
                            </p:stCondLst>
                            <p:childTnLst>
                              <p:par>
                                <p:cTn id="81" presetID="2" presetClass="entr" presetSubtype="4"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1000"/>
                            </p:stCondLst>
                            <p:childTnLst>
                              <p:par>
                                <p:cTn id="95" presetID="22" presetClass="entr" presetSubtype="1"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up)">
                                      <p:cBhvr>
                                        <p:cTn id="97" dur="500"/>
                                        <p:tgtEl>
                                          <p:spTgt spid="40"/>
                                        </p:tgtEl>
                                      </p:cBhvr>
                                    </p:animEffect>
                                  </p:childTnLst>
                                </p:cTn>
                              </p:par>
                            </p:childTnLst>
                          </p:cTn>
                        </p:par>
                        <p:par>
                          <p:cTn id="98" fill="hold">
                            <p:stCondLst>
                              <p:cond delay="1500"/>
                            </p:stCondLst>
                            <p:childTnLst>
                              <p:par>
                                <p:cTn id="99" presetID="22" presetClass="entr" presetSubtype="8" fill="hold"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wipe(left)">
                                      <p:cBhvr>
                                        <p:cTn id="101" dur="500"/>
                                        <p:tgtEl>
                                          <p:spTgt spid="37"/>
                                        </p:tgtEl>
                                      </p:cBhvr>
                                    </p:animEffect>
                                  </p:childTnLst>
                                </p:cTn>
                              </p:par>
                            </p:childTnLst>
                          </p:cTn>
                        </p:par>
                        <p:par>
                          <p:cTn id="102" fill="hold">
                            <p:stCondLst>
                              <p:cond delay="2000"/>
                            </p:stCondLst>
                            <p:childTnLst>
                              <p:par>
                                <p:cTn id="103" presetID="22" presetClass="entr" presetSubtype="2"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wipe(right)">
                                      <p:cBhvr>
                                        <p:cTn id="105" dur="1000"/>
                                        <p:tgtEl>
                                          <p:spTgt spid="42"/>
                                        </p:tgtEl>
                                      </p:cBhvr>
                                    </p:animEffect>
                                  </p:childTnLst>
                                </p:cTn>
                              </p:par>
                            </p:childTnLst>
                          </p:cTn>
                        </p:par>
                        <p:par>
                          <p:cTn id="106" fill="hold">
                            <p:stCondLst>
                              <p:cond delay="3000"/>
                            </p:stCondLst>
                            <p:childTnLst>
                              <p:par>
                                <p:cTn id="107" presetID="22" presetClass="entr" presetSubtype="8"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Effect transition="in" filter="wipe(left)">
                                      <p:cBhvr>
                                        <p:cTn id="109" dur="500"/>
                                        <p:tgtEl>
                                          <p:spTgt spid="43"/>
                                        </p:tgtEl>
                                      </p:cBhvr>
                                    </p:animEffect>
                                  </p:childTnLst>
                                </p:cTn>
                              </p:par>
                            </p:childTnLst>
                          </p:cTn>
                        </p:par>
                        <p:par>
                          <p:cTn id="110" fill="hold">
                            <p:stCondLst>
                              <p:cond delay="3500"/>
                            </p:stCondLst>
                            <p:childTnLst>
                              <p:par>
                                <p:cTn id="111" presetID="22" presetClass="entr" presetSubtype="8" fill="hold" grpId="0" nodeType="after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wipe(left)">
                                      <p:cBhvr>
                                        <p:cTn id="113" dur="1000"/>
                                        <p:tgtEl>
                                          <p:spTgt spid="41"/>
                                        </p:tgtEl>
                                      </p:cBhvr>
                                    </p:animEffect>
                                  </p:childTnLst>
                                </p:cTn>
                              </p:par>
                            </p:childTnLst>
                          </p:cTn>
                        </p:par>
                        <p:par>
                          <p:cTn id="114" fill="hold">
                            <p:stCondLst>
                              <p:cond delay="4500"/>
                            </p:stCondLst>
                            <p:childTnLst>
                              <p:par>
                                <p:cTn id="115" presetID="22" presetClass="entr" presetSubtype="8"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left)">
                                      <p:cBhvr>
                                        <p:cTn id="117"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9942" grpId="0"/>
      <p:bldP spid="19" grpId="0"/>
      <p:bldP spid="22" grpId="0"/>
      <p:bldP spid="23" grpId="0"/>
      <p:bldP spid="24" grpId="0"/>
      <p:bldP spid="25" grpId="0"/>
      <p:bldP spid="26" grpId="0"/>
      <p:bldP spid="27" grpId="0"/>
      <p:bldP spid="28" grpId="0"/>
      <p:bldP spid="29" grpId="0"/>
      <p:bldP spid="30" grpId="0"/>
      <p:bldP spid="31" grpId="0"/>
      <p:bldP spid="32" grpId="0"/>
      <p:bldP spid="41" grpId="0" animBg="1"/>
      <p:bldP spid="42" grpId="0" animBg="1"/>
      <p:bldP spid="43"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cstate="print"/>
          <a:srcRect l="57172" t="48720" r="9281" b="13120"/>
          <a:stretch>
            <a:fillRect/>
          </a:stretch>
        </p:blipFill>
        <p:spPr bwMode="auto">
          <a:xfrm>
            <a:off x="5796136" y="404664"/>
            <a:ext cx="3242213" cy="2074540"/>
          </a:xfrm>
          <a:prstGeom prst="rect">
            <a:avLst/>
          </a:prstGeom>
          <a:noFill/>
          <a:ln w="9525">
            <a:noFill/>
            <a:miter lim="800000"/>
            <a:headEnd/>
            <a:tailEnd/>
          </a:ln>
        </p:spPr>
      </p:pic>
      <p:grpSp>
        <p:nvGrpSpPr>
          <p:cNvPr id="13" name="Groupe 12"/>
          <p:cNvGrpSpPr/>
          <p:nvPr/>
        </p:nvGrpSpPr>
        <p:grpSpPr>
          <a:xfrm>
            <a:off x="6300192" y="620688"/>
            <a:ext cx="1080120" cy="792088"/>
            <a:chOff x="5004048" y="3429000"/>
            <a:chExt cx="1080120" cy="792088"/>
          </a:xfrm>
        </p:grpSpPr>
        <p:cxnSp>
          <p:nvCxnSpPr>
            <p:cNvPr id="14" name="Connecteur droit 13"/>
            <p:cNvCxnSpPr/>
            <p:nvPr/>
          </p:nvCxnSpPr>
          <p:spPr>
            <a:xfrm>
              <a:off x="5004048" y="3429000"/>
              <a:ext cx="1080120"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024640" y="3461167"/>
              <a:ext cx="72008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e 15"/>
          <p:cNvGrpSpPr/>
          <p:nvPr/>
        </p:nvGrpSpPr>
        <p:grpSpPr>
          <a:xfrm rot="20578512">
            <a:off x="7400593" y="1193502"/>
            <a:ext cx="1080120" cy="792088"/>
            <a:chOff x="5004048" y="3429000"/>
            <a:chExt cx="1080120" cy="792088"/>
          </a:xfrm>
        </p:grpSpPr>
        <p:cxnSp>
          <p:nvCxnSpPr>
            <p:cNvPr id="17" name="Connecteur droit 16"/>
            <p:cNvCxnSpPr/>
            <p:nvPr/>
          </p:nvCxnSpPr>
          <p:spPr>
            <a:xfrm>
              <a:off x="5004048" y="3429000"/>
              <a:ext cx="1080120"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024640" y="3461167"/>
              <a:ext cx="720080" cy="504056"/>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19" name="Connecteur droit 18"/>
          <p:cNvCxnSpPr/>
          <p:nvPr/>
        </p:nvCxnSpPr>
        <p:spPr>
          <a:xfrm flipV="1">
            <a:off x="7380312" y="548680"/>
            <a:ext cx="0" cy="180020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0" y="2524834"/>
            <a:ext cx="7956376" cy="400110"/>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Comment varie l’angle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i="1" dirty="0" smtClean="0">
                <a:latin typeface="Times New Roman" pitchFamily="18" charset="0"/>
                <a:cs typeface="Times New Roman" pitchFamily="18" charset="0"/>
              </a:rPr>
              <a:t> quand l’angle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augmente ?</a:t>
            </a:r>
            <a:r>
              <a:rPr lang="fr-FR" i="1" dirty="0" smtClean="0"/>
              <a:t> </a:t>
            </a:r>
            <a:endParaRPr lang="fr-FR" dirty="0"/>
          </a:p>
        </p:txBody>
      </p:sp>
      <p:sp>
        <p:nvSpPr>
          <p:cNvPr id="1026" name="Rectangle 2"/>
          <p:cNvSpPr>
            <a:spLocks noChangeArrowheads="1"/>
          </p:cNvSpPr>
          <p:nvPr/>
        </p:nvSpPr>
        <p:spPr bwMode="auto">
          <a:xfrm>
            <a:off x="3851920" y="3054598"/>
            <a:ext cx="4860925" cy="31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Si i</a:t>
            </a:r>
            <a:r>
              <a:rPr kumimoji="0" lang="fr-FR" sz="2000" b="1" i="0" u="none" strike="noStrike" cap="none" normalizeH="0" baseline="-25000" dirty="0" smtClean="0">
                <a:ln>
                  <a:noFill/>
                </a:ln>
                <a:solidFill>
                  <a:srgbClr val="FF0000"/>
                </a:solidFill>
                <a:effectLst/>
                <a:latin typeface="Arial" pitchFamily="34" charset="0"/>
                <a:cs typeface="Arial" pitchFamily="34" charset="0"/>
              </a:rPr>
              <a:t>1</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3" pitchFamily="18" charset="2"/>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sin i</a:t>
            </a:r>
            <a:r>
              <a:rPr kumimoji="0" lang="fr-FR" sz="2000" b="0" i="0" u="none" strike="noStrike" cap="none" normalizeH="0" baseline="-25000" dirty="0" smtClean="0">
                <a:ln>
                  <a:noFill/>
                </a:ln>
                <a:solidFill>
                  <a:srgbClr val="002060"/>
                </a:solidFill>
                <a:effectLst/>
                <a:latin typeface="Arial" pitchFamily="34" charset="0"/>
                <a:cs typeface="Arial" pitchFamily="34" charset="0"/>
              </a:rPr>
              <a:t>1</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sin i</a:t>
            </a:r>
            <a:r>
              <a:rPr kumimoji="0" lang="fr-FR" sz="2000" b="0" i="0" u="none" strike="noStrike" cap="none" normalizeH="0" baseline="-25000" dirty="0" smtClean="0">
                <a:ln>
                  <a:noFill/>
                </a:ln>
                <a:solidFill>
                  <a:srgbClr val="002060"/>
                </a:solidFill>
                <a:effectLst/>
                <a:latin typeface="Arial" pitchFamily="34" charset="0"/>
                <a:cs typeface="Arial" pitchFamily="34" charset="0"/>
              </a:rPr>
              <a:t>2</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donc i</a:t>
            </a:r>
            <a:r>
              <a:rPr kumimoji="0" lang="fr-FR" sz="2000" b="1" i="0" u="sng" strike="noStrike" cap="none" normalizeH="0" baseline="-25000" dirty="0" smtClean="0">
                <a:ln>
                  <a:noFill/>
                </a:ln>
                <a:solidFill>
                  <a:srgbClr val="FF0000"/>
                </a:solidFill>
                <a:effectLst/>
                <a:latin typeface="Arial" pitchFamily="34" charset="0"/>
                <a:cs typeface="Arial" pitchFamily="34" charset="0"/>
              </a:rPr>
              <a:t>2  </a:t>
            </a:r>
            <a:r>
              <a:rPr kumimoji="0" lang="fr-FR" sz="2000" b="1" i="0" u="sng" strike="noStrike" cap="none" normalizeH="0" baseline="0" dirty="0" smtClean="0">
                <a:ln>
                  <a:noFill/>
                </a:ln>
                <a:solidFill>
                  <a:srgbClr val="FF0000"/>
                </a:solidFill>
                <a:effectLst/>
                <a:latin typeface="Arial" pitchFamily="34" charset="0"/>
                <a:cs typeface="Arial" pitchFamily="34" charset="0"/>
                <a:sym typeface="Wingdings 3" pitchFamily="18" charset="2"/>
              </a:rPr>
              <a:t></a:t>
            </a:r>
            <a:r>
              <a:rPr kumimoji="0" lang="fr-FR" sz="2000" b="0" i="0" u="none" strike="noStrike" cap="none" normalizeH="0" baseline="-2500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Rectangle 21"/>
          <p:cNvSpPr/>
          <p:nvPr/>
        </p:nvSpPr>
        <p:spPr>
          <a:xfrm>
            <a:off x="251520" y="3054598"/>
            <a:ext cx="1391728"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endParaRPr lang="fr-FR" dirty="0"/>
          </a:p>
        </p:txBody>
      </p:sp>
      <p:sp>
        <p:nvSpPr>
          <p:cNvPr id="23" name="Rectangle 22"/>
          <p:cNvSpPr/>
          <p:nvPr/>
        </p:nvSpPr>
        <p:spPr>
          <a:xfrm>
            <a:off x="1619672" y="2766566"/>
            <a:ext cx="577402"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endParaRPr lang="fr-FR" dirty="0"/>
          </a:p>
        </p:txBody>
      </p:sp>
      <p:sp>
        <p:nvSpPr>
          <p:cNvPr id="25" name="Rectangle 24"/>
          <p:cNvSpPr/>
          <p:nvPr/>
        </p:nvSpPr>
        <p:spPr>
          <a:xfrm>
            <a:off x="1619672" y="3382700"/>
            <a:ext cx="577402"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26" name="Connecteur droit 25"/>
          <p:cNvCxnSpPr/>
          <p:nvPr/>
        </p:nvCxnSpPr>
        <p:spPr>
          <a:xfrm>
            <a:off x="1547664" y="3270622"/>
            <a:ext cx="57606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95736" y="3054598"/>
            <a:ext cx="1229824"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x</a:t>
            </a:r>
            <a:r>
              <a:rPr lang="fr-FR" sz="2000" b="1" dirty="0" smtClean="0">
                <a:solidFill>
                  <a:srgbClr val="002060"/>
                </a:solidFill>
                <a:latin typeface="Arial" pitchFamily="34" charset="0"/>
                <a:cs typeface="Arial" pitchFamily="34" charset="0"/>
              </a:rPr>
              <a:t> 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endParaRPr lang="fr-FR" dirty="0"/>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8" name="Freeform 9"/>
          <p:cNvSpPr>
            <a:spLocks/>
          </p:cNvSpPr>
          <p:nvPr/>
        </p:nvSpPr>
        <p:spPr bwMode="auto">
          <a:xfrm>
            <a:off x="7380312" y="1556792"/>
            <a:ext cx="504056" cy="288032"/>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5715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a:solidFill>
                  <a:srgbClr val="0070C0"/>
                </a:solidFill>
              </a:ln>
            </a:endParaRPr>
          </a:p>
        </p:txBody>
      </p:sp>
      <p:sp>
        <p:nvSpPr>
          <p:cNvPr id="39" name="Freeform 9"/>
          <p:cNvSpPr>
            <a:spLocks/>
          </p:cNvSpPr>
          <p:nvPr/>
        </p:nvSpPr>
        <p:spPr bwMode="auto">
          <a:xfrm flipH="1" flipV="1">
            <a:off x="6804248" y="620688"/>
            <a:ext cx="504056" cy="360040"/>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5715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0" name="Rectangle 39"/>
          <p:cNvSpPr/>
          <p:nvPr/>
        </p:nvSpPr>
        <p:spPr>
          <a:xfrm>
            <a:off x="6637082" y="369939"/>
            <a:ext cx="349776"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a:t>
            </a:r>
            <a:endParaRPr lang="fr-FR" dirty="0"/>
          </a:p>
        </p:txBody>
      </p:sp>
      <p:sp>
        <p:nvSpPr>
          <p:cNvPr id="41" name="Rectangle 40"/>
          <p:cNvSpPr/>
          <p:nvPr/>
        </p:nvSpPr>
        <p:spPr>
          <a:xfrm>
            <a:off x="7596336" y="1700808"/>
            <a:ext cx="349776"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i</a:t>
            </a:r>
            <a:r>
              <a:rPr lang="fr-FR" sz="2000" b="1" baseline="-25000" dirty="0" smtClean="0">
                <a:solidFill>
                  <a:srgbClr val="0070C0"/>
                </a:solidFill>
                <a:latin typeface="Arial" pitchFamily="34" charset="0"/>
                <a:cs typeface="Arial" pitchFamily="34" charset="0"/>
              </a:rPr>
              <a:t>2</a:t>
            </a:r>
            <a:endParaRPr lang="fr-FR" dirty="0">
              <a:solidFill>
                <a:srgbClr val="0070C0"/>
              </a:solidFill>
            </a:endParaRPr>
          </a:p>
        </p:txBody>
      </p:sp>
      <p:sp>
        <p:nvSpPr>
          <p:cNvPr id="42" name="Rectangle 6"/>
          <p:cNvSpPr>
            <a:spLocks noChangeArrowheads="1"/>
          </p:cNvSpPr>
          <p:nvPr/>
        </p:nvSpPr>
        <p:spPr bwMode="auto">
          <a:xfrm>
            <a:off x="251520" y="300718"/>
            <a:ext cx="259228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On a :  </a:t>
            </a:r>
            <a:r>
              <a:rPr kumimoji="0" lang="fr-FR" sz="2000" b="1" i="0" u="none" strike="noStrike" cap="none" normalizeH="0" baseline="0" dirty="0" smtClean="0">
                <a:ln>
                  <a:noFill/>
                </a:ln>
                <a:solidFill>
                  <a:srgbClr val="002060"/>
                </a:solidFill>
                <a:effectLst/>
                <a:latin typeface="Arial" pitchFamily="34" charset="0"/>
                <a:cs typeface="Arial" pitchFamily="34" charset="0"/>
              </a:rPr>
              <a:t>i</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&lt; i</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&lt; 90 °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43" name="Rectangle 42"/>
          <p:cNvSpPr/>
          <p:nvPr/>
        </p:nvSpPr>
        <p:spPr>
          <a:xfrm>
            <a:off x="2699792" y="325226"/>
            <a:ext cx="2077813" cy="400110"/>
          </a:xfrm>
          <a:prstGeom prst="rect">
            <a:avLst/>
          </a:prstGeom>
        </p:spPr>
        <p:txBody>
          <a:bodyPr wrap="none">
            <a:spAutoFit/>
          </a:bodyPr>
          <a:lstStyle/>
          <a:p>
            <a:pPr lvl="0"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 </a:t>
            </a:r>
            <a:r>
              <a:rPr lang="fr-FR" sz="2000" b="1" dirty="0" smtClean="0">
                <a:solidFill>
                  <a:srgbClr val="002060"/>
                </a:solidFill>
                <a:latin typeface="Arial" pitchFamily="34" charset="0"/>
                <a:cs typeface="Arial" pitchFamily="34" charset="0"/>
              </a:rPr>
              <a:t>&lt; 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p>
        </p:txBody>
      </p:sp>
      <p:sp>
        <p:nvSpPr>
          <p:cNvPr id="44" name="Rectangle 43"/>
          <p:cNvSpPr/>
          <p:nvPr/>
        </p:nvSpPr>
        <p:spPr>
          <a:xfrm>
            <a:off x="2722784" y="662274"/>
            <a:ext cx="203132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&gt; n</a:t>
            </a:r>
            <a:r>
              <a:rPr lang="fr-FR" sz="2000" b="1" baseline="-25000" dirty="0" smtClean="0">
                <a:solidFill>
                  <a:srgbClr val="002060"/>
                </a:solidFill>
                <a:latin typeface="Arial" pitchFamily="34" charset="0"/>
                <a:cs typeface="Arial" pitchFamily="34" charset="0"/>
              </a:rPr>
              <a:t>1</a:t>
            </a:r>
            <a:r>
              <a:rPr lang="fr-FR" sz="2000" baseline="-25000" dirty="0" smtClean="0">
                <a:solidFill>
                  <a:srgbClr val="002060"/>
                </a:solidFill>
                <a:latin typeface="Arial" pitchFamily="34" charset="0"/>
                <a:cs typeface="Arial" pitchFamily="34" charset="0"/>
              </a:rPr>
              <a:t>	</a:t>
            </a:r>
            <a:endParaRPr lang="fr-FR" dirty="0"/>
          </a:p>
        </p:txBody>
      </p:sp>
      <p:sp>
        <p:nvSpPr>
          <p:cNvPr id="45" name="Rectangle 44"/>
          <p:cNvSpPr/>
          <p:nvPr/>
        </p:nvSpPr>
        <p:spPr>
          <a:xfrm>
            <a:off x="467544" y="974814"/>
            <a:ext cx="4248472" cy="400110"/>
          </a:xfrm>
          <a:prstGeom prst="rect">
            <a:avLst/>
          </a:prstGeom>
        </p:spPr>
        <p:txBody>
          <a:bodyPr wrap="square">
            <a:spAutoFit/>
          </a:bodyPr>
          <a:lstStyle/>
          <a:p>
            <a:r>
              <a:rPr lang="fr-FR" sz="2000" b="1" u="sng" dirty="0" smtClean="0">
                <a:solidFill>
                  <a:srgbClr val="FF0000"/>
                </a:solidFill>
                <a:latin typeface="Arial" pitchFamily="34" charset="0"/>
                <a:cs typeface="Arial" pitchFamily="34" charset="0"/>
              </a:rPr>
              <a:t>Le milieu  2 est plus réfringent</a:t>
            </a:r>
            <a:endParaRPr lang="fr-FR" dirty="0"/>
          </a:p>
        </p:txBody>
      </p:sp>
      <p:sp>
        <p:nvSpPr>
          <p:cNvPr id="58" name="Rectangle 4"/>
          <p:cNvSpPr>
            <a:spLocks noChangeArrowheads="1"/>
          </p:cNvSpPr>
          <p:nvPr/>
        </p:nvSpPr>
        <p:spPr bwMode="auto">
          <a:xfrm>
            <a:off x="0" y="-27384"/>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Sur la figure illustrant la définition, quel milieu est le plus réfringent ?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59" name="Rectangle 58"/>
          <p:cNvSpPr/>
          <p:nvPr/>
        </p:nvSpPr>
        <p:spPr>
          <a:xfrm>
            <a:off x="0" y="1380346"/>
            <a:ext cx="5724128" cy="707886"/>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Dessiner dans le cadre ci-contre ce qu’on observerait si on avait le cas contraire.</a:t>
            </a:r>
            <a:endParaRPr lang="fr-FR" sz="2000" dirty="0">
              <a:latin typeface="Times New Roman" pitchFamily="18" charset="0"/>
              <a:cs typeface="Times New Roman" pitchFamily="18" charset="0"/>
            </a:endParaRPr>
          </a:p>
        </p:txBody>
      </p:sp>
      <p:sp>
        <p:nvSpPr>
          <p:cNvPr id="60" name="Rectangle 6"/>
          <p:cNvSpPr>
            <a:spLocks noChangeArrowheads="1"/>
          </p:cNvSpPr>
          <p:nvPr/>
        </p:nvSpPr>
        <p:spPr bwMode="auto">
          <a:xfrm>
            <a:off x="1115616" y="2060848"/>
            <a:ext cx="3347864"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Si </a:t>
            </a:r>
            <a:r>
              <a:rPr kumimoji="0" lang="fr-FR" sz="2000" b="1" i="0" u="none" strike="noStrike" cap="none" normalizeH="0" baseline="0" dirty="0" smtClean="0">
                <a:ln>
                  <a:noFill/>
                </a:ln>
                <a:solidFill>
                  <a:srgbClr val="002060"/>
                </a:solidFill>
                <a:effectLst/>
                <a:latin typeface="Arial" pitchFamily="34" charset="0"/>
                <a:cs typeface="Arial" pitchFamily="34" charset="0"/>
              </a:rPr>
              <a:t>n</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&lt; n</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on aurait</a:t>
            </a:r>
            <a:r>
              <a:rPr kumimoji="0" lang="fr-FR" sz="2000" b="0" i="0" u="none" strike="noStrike" cap="none" normalizeH="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002060"/>
                </a:solidFill>
                <a:effectLst/>
                <a:latin typeface="Arial" pitchFamily="34" charset="0"/>
                <a:cs typeface="Arial" pitchFamily="34" charset="0"/>
              </a:rPr>
              <a:t>i</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b="1" i="0" u="none" strike="noStrike" cap="none" normalizeH="0" baseline="0" dirty="0" smtClean="0">
                <a:ln>
                  <a:noFill/>
                </a:ln>
                <a:solidFill>
                  <a:srgbClr val="002060"/>
                </a:solidFill>
                <a:effectLst/>
                <a:latin typeface="Arial" pitchFamily="34" charset="0"/>
                <a:cs typeface="Arial" pitchFamily="34" charset="0"/>
              </a:rPr>
              <a:t> &gt; i</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16385" name="Text Box 1"/>
          <p:cNvSpPr txBox="1">
            <a:spLocks noChangeArrowheads="1"/>
          </p:cNvSpPr>
          <p:nvPr/>
        </p:nvSpPr>
        <p:spPr bwMode="auto">
          <a:xfrm>
            <a:off x="88939" y="3837898"/>
            <a:ext cx="8982282" cy="292662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4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400" b="1" i="0" u="sng" strike="noStrike" cap="none" normalizeH="0" baseline="0" dirty="0" smtClean="0">
                <a:ln>
                  <a:noFill/>
                </a:ln>
                <a:solidFill>
                  <a:schemeClr val="tx1"/>
                </a:solidFill>
                <a:effectLst/>
                <a:latin typeface="Calibri" pitchFamily="34" charset="0"/>
                <a:cs typeface="Arial" pitchFamily="34" charset="0"/>
              </a:rPr>
              <a:t>Le phénomène de REFRACTION est-il toujours observé</a:t>
            </a:r>
            <a:r>
              <a:rPr kumimoji="0" lang="fr-FR" sz="2400" b="1"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7" name="Picture 3"/>
          <p:cNvPicPr>
            <a:picLocks noChangeAspect="1" noChangeArrowheads="1"/>
          </p:cNvPicPr>
          <p:nvPr/>
        </p:nvPicPr>
        <p:blipFill>
          <a:blip r:embed="rId3" cstate="print"/>
          <a:srcRect l="9450" t="28560" r="48498" b="21041"/>
          <a:stretch>
            <a:fillRect/>
          </a:stretch>
        </p:blipFill>
        <p:spPr bwMode="auto">
          <a:xfrm>
            <a:off x="395536" y="4293096"/>
            <a:ext cx="3600400" cy="2427236"/>
          </a:xfrm>
          <a:prstGeom prst="rect">
            <a:avLst/>
          </a:prstGeom>
          <a:noFill/>
          <a:ln w="9525">
            <a:noFill/>
            <a:miter lim="800000"/>
            <a:headEnd/>
            <a:tailEnd/>
          </a:ln>
        </p:spPr>
      </p:pic>
      <p:pic>
        <p:nvPicPr>
          <p:cNvPr id="16388" name="Picture 4"/>
          <p:cNvPicPr>
            <a:picLocks noChangeAspect="1" noChangeArrowheads="1"/>
          </p:cNvPicPr>
          <p:nvPr/>
        </p:nvPicPr>
        <p:blipFill>
          <a:blip r:embed="rId4" cstate="print"/>
          <a:srcRect l="42997" t="26880" r="14951" b="21881"/>
          <a:stretch>
            <a:fillRect/>
          </a:stretch>
        </p:blipFill>
        <p:spPr bwMode="auto">
          <a:xfrm>
            <a:off x="5076056" y="4253086"/>
            <a:ext cx="3600400" cy="2467690"/>
          </a:xfrm>
          <a:prstGeom prst="rect">
            <a:avLst/>
          </a:prstGeom>
          <a:noFill/>
          <a:ln w="9525">
            <a:noFill/>
            <a:miter lim="800000"/>
            <a:headEnd/>
            <a:tailEnd/>
          </a:ln>
        </p:spPr>
      </p:pic>
      <p:sp>
        <p:nvSpPr>
          <p:cNvPr id="32" name="ZoneTexte 31"/>
          <p:cNvSpPr txBox="1"/>
          <p:nvPr/>
        </p:nvSpPr>
        <p:spPr>
          <a:xfrm>
            <a:off x="3491880" y="5373216"/>
            <a:ext cx="756938" cy="523220"/>
          </a:xfrm>
          <a:prstGeom prst="rect">
            <a:avLst/>
          </a:prstGeom>
          <a:solidFill>
            <a:srgbClr val="FFFF00"/>
          </a:solidFill>
        </p:spPr>
        <p:txBody>
          <a:bodyPr wrap="none" rtlCol="0">
            <a:spAutoFit/>
          </a:bodyPr>
          <a:lstStyle/>
          <a:p>
            <a:r>
              <a:rPr lang="fr-FR" sz="2800" b="1" dirty="0" smtClean="0">
                <a:solidFill>
                  <a:srgbClr val="FF0000"/>
                </a:solidFill>
              </a:rPr>
              <a:t>OUI</a:t>
            </a:r>
            <a:endParaRPr lang="fr-FR" sz="2800" b="1" dirty="0">
              <a:solidFill>
                <a:srgbClr val="FF0000"/>
              </a:solidFill>
            </a:endParaRPr>
          </a:p>
        </p:txBody>
      </p:sp>
      <p:sp>
        <p:nvSpPr>
          <p:cNvPr id="33" name="ZoneTexte 32"/>
          <p:cNvSpPr txBox="1"/>
          <p:nvPr/>
        </p:nvSpPr>
        <p:spPr>
          <a:xfrm>
            <a:off x="4716016" y="5373216"/>
            <a:ext cx="901209" cy="523220"/>
          </a:xfrm>
          <a:prstGeom prst="rect">
            <a:avLst/>
          </a:prstGeom>
          <a:solidFill>
            <a:srgbClr val="FFFF00"/>
          </a:solidFill>
        </p:spPr>
        <p:txBody>
          <a:bodyPr wrap="none" rtlCol="0">
            <a:spAutoFit/>
          </a:bodyPr>
          <a:lstStyle/>
          <a:p>
            <a:r>
              <a:rPr lang="fr-FR" sz="2800" b="1" dirty="0" smtClean="0">
                <a:solidFill>
                  <a:srgbClr val="FF0000"/>
                </a:solidFill>
              </a:rPr>
              <a:t>NON</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left)">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wipe(left)">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6385"/>
                                        </p:tgtEl>
                                        <p:attrNameLst>
                                          <p:attrName>style.visibility</p:attrName>
                                        </p:attrNameLst>
                                      </p:cBhvr>
                                      <p:to>
                                        <p:strVal val="visible"/>
                                      </p:to>
                                    </p:set>
                                    <p:anim calcmode="lin" valueType="num">
                                      <p:cBhvr>
                                        <p:cTn id="39" dur="500" fill="hold"/>
                                        <p:tgtEl>
                                          <p:spTgt spid="16385"/>
                                        </p:tgtEl>
                                        <p:attrNameLst>
                                          <p:attrName>ppt_w</p:attrName>
                                        </p:attrNameLst>
                                      </p:cBhvr>
                                      <p:tavLst>
                                        <p:tav tm="0">
                                          <p:val>
                                            <p:fltVal val="0"/>
                                          </p:val>
                                        </p:tav>
                                        <p:tav tm="100000">
                                          <p:val>
                                            <p:strVal val="#ppt_w"/>
                                          </p:val>
                                        </p:tav>
                                      </p:tavLst>
                                    </p:anim>
                                    <p:anim calcmode="lin" valueType="num">
                                      <p:cBhvr>
                                        <p:cTn id="40" dur="500" fill="hold"/>
                                        <p:tgtEl>
                                          <p:spTgt spid="16385"/>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17" presetClass="entr" presetSubtype="10" fill="hold" nodeType="afterEffect">
                                  <p:stCondLst>
                                    <p:cond delay="0"/>
                                  </p:stCondLst>
                                  <p:childTnLst>
                                    <p:set>
                                      <p:cBhvr>
                                        <p:cTn id="43" dur="1" fill="hold">
                                          <p:stCondLst>
                                            <p:cond delay="0"/>
                                          </p:stCondLst>
                                        </p:cTn>
                                        <p:tgtEl>
                                          <p:spTgt spid="16387"/>
                                        </p:tgtEl>
                                        <p:attrNameLst>
                                          <p:attrName>style.visibility</p:attrName>
                                        </p:attrNameLst>
                                      </p:cBhvr>
                                      <p:to>
                                        <p:strVal val="visible"/>
                                      </p:to>
                                    </p:set>
                                    <p:anim calcmode="lin" valueType="num">
                                      <p:cBhvr>
                                        <p:cTn id="44" dur="500" fill="hold"/>
                                        <p:tgtEl>
                                          <p:spTgt spid="16387"/>
                                        </p:tgtEl>
                                        <p:attrNameLst>
                                          <p:attrName>ppt_w</p:attrName>
                                        </p:attrNameLst>
                                      </p:cBhvr>
                                      <p:tavLst>
                                        <p:tav tm="0">
                                          <p:val>
                                            <p:fltVal val="0"/>
                                          </p:val>
                                        </p:tav>
                                        <p:tav tm="100000">
                                          <p:val>
                                            <p:strVal val="#ppt_w"/>
                                          </p:val>
                                        </p:tav>
                                      </p:tavLst>
                                    </p:anim>
                                    <p:anim calcmode="lin" valueType="num">
                                      <p:cBhvr>
                                        <p:cTn id="45" dur="500" fill="hold"/>
                                        <p:tgtEl>
                                          <p:spTgt spid="16387"/>
                                        </p:tgtEl>
                                        <p:attrNameLst>
                                          <p:attrName>ppt_h</p:attrName>
                                        </p:attrNameLst>
                                      </p:cBhvr>
                                      <p:tavLst>
                                        <p:tav tm="0">
                                          <p:val>
                                            <p:strVal val="#ppt_h"/>
                                          </p:val>
                                        </p:tav>
                                        <p:tav tm="100000">
                                          <p:val>
                                            <p:strVal val="#ppt_h"/>
                                          </p:val>
                                        </p:tav>
                                      </p:tavLst>
                                    </p:anim>
                                  </p:childTnLst>
                                </p:cTn>
                              </p:par>
                            </p:childTnLst>
                          </p:cTn>
                        </p:par>
                        <p:par>
                          <p:cTn id="46" fill="hold">
                            <p:stCondLst>
                              <p:cond delay="1000"/>
                            </p:stCondLst>
                            <p:childTnLst>
                              <p:par>
                                <p:cTn id="47" presetID="17" presetClass="entr" presetSubtype="10" fill="hold" nodeType="afterEffect">
                                  <p:stCondLst>
                                    <p:cond delay="0"/>
                                  </p:stCondLst>
                                  <p:childTnLst>
                                    <p:set>
                                      <p:cBhvr>
                                        <p:cTn id="48" dur="1" fill="hold">
                                          <p:stCondLst>
                                            <p:cond delay="0"/>
                                          </p:stCondLst>
                                        </p:cTn>
                                        <p:tgtEl>
                                          <p:spTgt spid="16388"/>
                                        </p:tgtEl>
                                        <p:attrNameLst>
                                          <p:attrName>style.visibility</p:attrName>
                                        </p:attrNameLst>
                                      </p:cBhvr>
                                      <p:to>
                                        <p:strVal val="visible"/>
                                      </p:to>
                                    </p:set>
                                    <p:anim calcmode="lin" valueType="num">
                                      <p:cBhvr>
                                        <p:cTn id="49" dur="500" fill="hold"/>
                                        <p:tgtEl>
                                          <p:spTgt spid="16388"/>
                                        </p:tgtEl>
                                        <p:attrNameLst>
                                          <p:attrName>ppt_w</p:attrName>
                                        </p:attrNameLst>
                                      </p:cBhvr>
                                      <p:tavLst>
                                        <p:tav tm="0">
                                          <p:val>
                                            <p:fltVal val="0"/>
                                          </p:val>
                                        </p:tav>
                                        <p:tav tm="100000">
                                          <p:val>
                                            <p:strVal val="#ppt_w"/>
                                          </p:val>
                                        </p:tav>
                                      </p:tavLst>
                                    </p:anim>
                                    <p:anim calcmode="lin" valueType="num">
                                      <p:cBhvr>
                                        <p:cTn id="50"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23" presetClass="entr" presetSubtype="16"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p:cTn id="60" dur="500" fill="hold"/>
                                        <p:tgtEl>
                                          <p:spTgt spid="33"/>
                                        </p:tgtEl>
                                        <p:attrNameLst>
                                          <p:attrName>ppt_w</p:attrName>
                                        </p:attrNameLst>
                                      </p:cBhvr>
                                      <p:tavLst>
                                        <p:tav tm="0">
                                          <p:val>
                                            <p:fltVal val="0"/>
                                          </p:val>
                                        </p:tav>
                                        <p:tav tm="100000">
                                          <p:val>
                                            <p:strVal val="#ppt_w"/>
                                          </p:val>
                                        </p:tav>
                                      </p:tavLst>
                                    </p:anim>
                                    <p:anim calcmode="lin" valueType="num">
                                      <p:cBhvr>
                                        <p:cTn id="61"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26" grpId="0"/>
      <p:bldP spid="22" grpId="0"/>
      <p:bldP spid="23" grpId="0"/>
      <p:bldP spid="25" grpId="0"/>
      <p:bldP spid="29" grpId="0"/>
      <p:bldP spid="16385" grpId="0" animBg="1"/>
      <p:bldP spid="32" grpId="0" animBg="1"/>
      <p:bldP spid="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0"/>
            <a:ext cx="577754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dirty="0" smtClean="0">
                <a:ln>
                  <a:noFill/>
                </a:ln>
                <a:solidFill>
                  <a:schemeClr val="tx1"/>
                </a:solidFill>
                <a:effectLst/>
                <a:latin typeface="Bookman Old Style" pitchFamily="18" charset="0"/>
                <a:ea typeface="Arial Unicode MS" pitchFamily="34" charset="-128"/>
                <a:cs typeface="Times New Roman" pitchFamily="18" charset="0"/>
              </a:rPr>
              <a:t>I- La dualité onde-particule de la lumière</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83568" y="476672"/>
            <a:ext cx="7632848" cy="707886"/>
          </a:xfrm>
          <a:prstGeom prst="rect">
            <a:avLst/>
          </a:prstGeom>
          <a:solidFill>
            <a:srgbClr val="92D050"/>
          </a:solidFill>
          <a:ln w="57150">
            <a:solidFill>
              <a:srgbClr val="FF0000"/>
            </a:solidFill>
          </a:ln>
        </p:spPr>
        <p:txBody>
          <a:bodyPr wrap="square">
            <a:spAutoFit/>
          </a:bodyPr>
          <a:lstStyle/>
          <a:p>
            <a:pPr algn="ctr"/>
            <a:r>
              <a:rPr lang="fr-FR" sz="2000" b="1" u="sng" dirty="0" smtClean="0">
                <a:latin typeface="Arial" pitchFamily="34" charset="0"/>
                <a:cs typeface="Arial" pitchFamily="34" charset="0"/>
              </a:rPr>
              <a:t>2 </a:t>
            </a:r>
            <a:r>
              <a:rPr lang="fr-FR" sz="2000" b="1" u="sng" dirty="0">
                <a:latin typeface="Arial" pitchFamily="34" charset="0"/>
                <a:cs typeface="Arial" pitchFamily="34" charset="0"/>
              </a:rPr>
              <a:t>modèles</a:t>
            </a:r>
            <a:r>
              <a:rPr lang="fr-FR" sz="2000" dirty="0">
                <a:latin typeface="Arial" pitchFamily="34" charset="0"/>
                <a:cs typeface="Arial" pitchFamily="34" charset="0"/>
              </a:rPr>
              <a:t> sont </a:t>
            </a:r>
            <a:r>
              <a:rPr lang="fr-FR" sz="2000" dirty="0" smtClean="0">
                <a:latin typeface="Arial" pitchFamily="34" charset="0"/>
                <a:cs typeface="Arial" pitchFamily="34" charset="0"/>
              </a:rPr>
              <a:t>nécessaires pour interpréter la totalité des phénomènes physiques mettant en jeu la lumière</a:t>
            </a:r>
            <a:endParaRPr lang="fr-FR" sz="2000" dirty="0">
              <a:latin typeface="Arial" pitchFamily="34" charset="0"/>
              <a:cs typeface="Arial" pitchFamily="34" charset="0"/>
            </a:endParaRPr>
          </a:p>
        </p:txBody>
      </p:sp>
      <p:sp>
        <p:nvSpPr>
          <p:cNvPr id="5122" name="Rectangle 2"/>
          <p:cNvSpPr>
            <a:spLocks noChangeArrowheads="1"/>
          </p:cNvSpPr>
          <p:nvPr/>
        </p:nvSpPr>
        <p:spPr bwMode="auto">
          <a:xfrm>
            <a:off x="755576" y="1412776"/>
            <a:ext cx="593015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1) Théorie ONDULATOIRE de la lumière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 name="Groupe 21"/>
          <p:cNvGrpSpPr/>
          <p:nvPr/>
        </p:nvGrpSpPr>
        <p:grpSpPr>
          <a:xfrm>
            <a:off x="0" y="4077072"/>
            <a:ext cx="8823030" cy="2550765"/>
            <a:chOff x="0" y="4077072"/>
            <a:chExt cx="8823030" cy="2550765"/>
          </a:xfrm>
        </p:grpSpPr>
        <p:grpSp>
          <p:nvGrpSpPr>
            <p:cNvPr id="21" name="Groupe 20"/>
            <p:cNvGrpSpPr/>
            <p:nvPr/>
          </p:nvGrpSpPr>
          <p:grpSpPr>
            <a:xfrm>
              <a:off x="0" y="4077072"/>
              <a:ext cx="8823030" cy="2550765"/>
              <a:chOff x="0" y="4077072"/>
              <a:chExt cx="8823030" cy="2550765"/>
            </a:xfrm>
          </p:grpSpPr>
          <p:grpSp>
            <p:nvGrpSpPr>
              <p:cNvPr id="5125" name="Group 5"/>
              <p:cNvGrpSpPr>
                <a:grpSpLocks/>
              </p:cNvGrpSpPr>
              <p:nvPr/>
            </p:nvGrpSpPr>
            <p:grpSpPr bwMode="auto">
              <a:xfrm>
                <a:off x="0" y="4077072"/>
                <a:ext cx="3024336" cy="2160240"/>
                <a:chOff x="624" y="568"/>
                <a:chExt cx="9975" cy="16270"/>
              </a:xfrm>
            </p:grpSpPr>
            <p:pic>
              <p:nvPicPr>
                <p:cNvPr id="5126" name="Picture 6"/>
                <p:cNvPicPr>
                  <a:picLocks noChangeAspect="1" noChangeArrowheads="1"/>
                </p:cNvPicPr>
                <p:nvPr/>
              </p:nvPicPr>
              <p:blipFill>
                <a:blip r:embed="rId2" cstate="print"/>
                <a:srcRect/>
                <a:stretch>
                  <a:fillRect/>
                </a:stretch>
              </p:blipFill>
              <p:spPr bwMode="auto">
                <a:xfrm>
                  <a:off x="624" y="568"/>
                  <a:ext cx="9975" cy="16270"/>
                </a:xfrm>
                <a:prstGeom prst="rect">
                  <a:avLst/>
                </a:prstGeom>
                <a:noFill/>
              </p:spPr>
            </p:pic>
            <p:sp>
              <p:nvSpPr>
                <p:cNvPr id="5127" name="Rectangle 7"/>
                <p:cNvSpPr>
                  <a:spLocks noChangeArrowheads="1"/>
                </p:cNvSpPr>
                <p:nvPr/>
              </p:nvSpPr>
              <p:spPr bwMode="auto">
                <a:xfrm>
                  <a:off x="6552" y="906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8" name="Rectangle 8"/>
                <p:cNvSpPr>
                  <a:spLocks noChangeArrowheads="1"/>
                </p:cNvSpPr>
                <p:nvPr/>
              </p:nvSpPr>
              <p:spPr bwMode="auto">
                <a:xfrm>
                  <a:off x="6495" y="963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9" name="Rectangle 9"/>
                <p:cNvSpPr>
                  <a:spLocks noChangeArrowheads="1"/>
                </p:cNvSpPr>
                <p:nvPr/>
              </p:nvSpPr>
              <p:spPr bwMode="auto">
                <a:xfrm>
                  <a:off x="6153" y="10201"/>
                  <a:ext cx="741" cy="153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30" name="Rectangle 10"/>
                <p:cNvSpPr>
                  <a:spLocks noChangeArrowheads="1"/>
                </p:cNvSpPr>
                <p:nvPr/>
              </p:nvSpPr>
              <p:spPr bwMode="auto">
                <a:xfrm>
                  <a:off x="6267" y="849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8" name="Rectangle 3"/>
              <p:cNvSpPr>
                <a:spLocks noChangeArrowheads="1"/>
              </p:cNvSpPr>
              <p:nvPr/>
            </p:nvSpPr>
            <p:spPr bwMode="auto">
              <a:xfrm>
                <a:off x="2987824" y="4137505"/>
                <a:ext cx="5835206" cy="576064"/>
              </a:xfrm>
              <a:prstGeom prst="rect">
                <a:avLst/>
              </a:prstGeom>
              <a:solidFill>
                <a:schemeClr val="accent6">
                  <a:lumMod val="60000"/>
                  <a:lumOff val="4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pPr>
                <a:r>
                  <a:rPr kumimoji="0" lang="fr-FR" b="1" i="0" u="sng" strike="noStrike" cap="none" normalizeH="0" baseline="0" dirty="0" smtClean="0">
                    <a:ln>
                      <a:noFill/>
                    </a:ln>
                    <a:solidFill>
                      <a:schemeClr val="tx1"/>
                    </a:solidFill>
                    <a:effectLst/>
                    <a:latin typeface="Comic Sans MS" pitchFamily="66" charset="0"/>
                    <a:cs typeface="Arial" pitchFamily="34" charset="0"/>
                  </a:rPr>
                  <a:t>Doc 2</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cs typeface="Arial" pitchFamily="34" charset="0"/>
                  </a:rPr>
                  <a:t>:</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lang="fr-FR" dirty="0">
                    <a:latin typeface="Comic Sans MS" pitchFamily="66" charset="0"/>
                  </a:rPr>
                  <a:t>Lumière laser passant par une </a:t>
                </a:r>
                <a:endParaRPr lang="fr-FR" dirty="0" smtClean="0">
                  <a:latin typeface="Comic Sans MS" pitchFamily="66" charset="0"/>
                </a:endParaRPr>
              </a:p>
              <a:p>
                <a:pPr lvl="0" algn="ctr" fontAlgn="base">
                  <a:spcBef>
                    <a:spcPct val="0"/>
                  </a:spcBef>
                </a:pPr>
                <a:r>
                  <a:rPr lang="fr-FR" dirty="0" smtClean="0">
                    <a:latin typeface="Comic Sans MS" pitchFamily="66" charset="0"/>
                  </a:rPr>
                  <a:t>petite </a:t>
                </a:r>
                <a:r>
                  <a:rPr lang="fr-FR" dirty="0">
                    <a:latin typeface="Comic Sans MS" pitchFamily="66" charset="0"/>
                  </a:rPr>
                  <a:t>ouverture</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2987824" y="4725144"/>
                <a:ext cx="5832648" cy="144016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35" name="Picture 15"/>
              <p:cNvPicPr>
                <a:picLocks noChangeAspect="1" noChangeArrowheads="1"/>
              </p:cNvPicPr>
              <p:nvPr/>
            </p:nvPicPr>
            <p:blipFill>
              <a:blip r:embed="rId3" cstate="print"/>
              <a:srcRect/>
              <a:stretch>
                <a:fillRect/>
              </a:stretch>
            </p:blipFill>
            <p:spPr bwMode="auto">
              <a:xfrm>
                <a:off x="1187624" y="6237312"/>
                <a:ext cx="6984776" cy="390525"/>
              </a:xfrm>
              <a:prstGeom prst="rect">
                <a:avLst/>
              </a:prstGeom>
              <a:noFill/>
              <a:ln w="9525">
                <a:noFill/>
                <a:miter lim="800000"/>
                <a:headEnd/>
                <a:tailEnd/>
              </a:ln>
            </p:spPr>
          </p:pic>
        </p:grpSp>
        <p:sp>
          <p:nvSpPr>
            <p:cNvPr id="16" name="Rectangle 15"/>
            <p:cNvSpPr/>
            <p:nvPr/>
          </p:nvSpPr>
          <p:spPr>
            <a:xfrm>
              <a:off x="107504" y="4149080"/>
              <a:ext cx="2880320" cy="20162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p:cNvGrpSpPr/>
          <p:nvPr/>
        </p:nvGrpSpPr>
        <p:grpSpPr>
          <a:xfrm>
            <a:off x="251520" y="1844824"/>
            <a:ext cx="8571510" cy="2160240"/>
            <a:chOff x="251520" y="1844824"/>
            <a:chExt cx="8571510" cy="2160240"/>
          </a:xfrm>
        </p:grpSpPr>
        <p:sp>
          <p:nvSpPr>
            <p:cNvPr id="5123" name="Rectangle 3"/>
            <p:cNvSpPr>
              <a:spLocks noChangeArrowheads="1"/>
            </p:cNvSpPr>
            <p:nvPr/>
          </p:nvSpPr>
          <p:spPr bwMode="auto">
            <a:xfrm>
              <a:off x="2414318" y="1905257"/>
              <a:ext cx="6408712" cy="576064"/>
            </a:xfrm>
            <a:prstGeom prst="rect">
              <a:avLst/>
            </a:prstGeom>
            <a:solidFill>
              <a:schemeClr val="accent6">
                <a:lumMod val="60000"/>
                <a:lumOff val="4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sng" strike="noStrike" cap="none" normalizeH="0" baseline="0" dirty="0" smtClean="0">
                  <a:ln>
                    <a:noFill/>
                  </a:ln>
                  <a:solidFill>
                    <a:schemeClr val="tx1"/>
                  </a:solidFill>
                  <a:effectLst/>
                  <a:latin typeface="Comic Sans MS" pitchFamily="66" charset="0"/>
                  <a:cs typeface="Arial" pitchFamily="34" charset="0"/>
                </a:rPr>
                <a:t>Doc 1</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cs typeface="Arial" pitchFamily="34" charset="0"/>
                </a:rPr>
                <a:t>:</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cs typeface="Arial" pitchFamily="34" charset="0"/>
                </a:rPr>
                <a:t>Onde périodique à la surface de l’eau passant par une petite ouverture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p:cNvSpPr>
              <a:spLocks noChangeArrowheads="1"/>
            </p:cNvSpPr>
            <p:nvPr/>
          </p:nvSpPr>
          <p:spPr bwMode="auto">
            <a:xfrm>
              <a:off x="2411760" y="2492896"/>
              <a:ext cx="6408712" cy="144016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33" name="Picture 13"/>
            <p:cNvPicPr>
              <a:picLocks noChangeAspect="1" noChangeArrowheads="1"/>
            </p:cNvPicPr>
            <p:nvPr/>
          </p:nvPicPr>
          <p:blipFill>
            <a:blip r:embed="rId4" cstate="print"/>
            <a:srcRect l="42525" t="42839" r="43773" b="26081"/>
            <a:stretch>
              <a:fillRect/>
            </a:stretch>
          </p:blipFill>
          <p:spPr bwMode="auto">
            <a:xfrm>
              <a:off x="251520" y="1844824"/>
              <a:ext cx="2088232" cy="2160240"/>
            </a:xfrm>
            <a:prstGeom prst="rect">
              <a:avLst/>
            </a:prstGeom>
            <a:noFill/>
            <a:ln w="9525">
              <a:noFill/>
              <a:miter lim="800000"/>
              <a:headEnd/>
              <a:tailEnd/>
            </a:ln>
          </p:spPr>
        </p:pic>
      </p:grpSp>
      <p:sp>
        <p:nvSpPr>
          <p:cNvPr id="18" name="Rectangle 17"/>
          <p:cNvSpPr/>
          <p:nvPr/>
        </p:nvSpPr>
        <p:spPr>
          <a:xfrm>
            <a:off x="2483769" y="2492896"/>
            <a:ext cx="6120680" cy="1323439"/>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 L’onde émerge de l’ouverture en atteignant des zones qui étaient « cachées » par l’obstacle : ce phénomène s’appelle la </a:t>
            </a:r>
            <a:r>
              <a:rPr lang="fr-FR" sz="2000" b="1" i="1" u="sng" dirty="0" smtClean="0">
                <a:solidFill>
                  <a:srgbClr val="FF0000"/>
                </a:solidFill>
                <a:latin typeface="Arial" pitchFamily="34" charset="0"/>
                <a:cs typeface="Arial" pitchFamily="34" charset="0"/>
              </a:rPr>
              <a:t>diffraction</a:t>
            </a:r>
            <a:r>
              <a:rPr lang="fr-FR" sz="2000" dirty="0" smtClean="0">
                <a:solidFill>
                  <a:srgbClr val="002060"/>
                </a:solidFill>
                <a:latin typeface="Arial" pitchFamily="34" charset="0"/>
                <a:cs typeface="Arial" pitchFamily="34" charset="0"/>
              </a:rPr>
              <a:t> et il est </a:t>
            </a:r>
            <a:r>
              <a:rPr lang="fr-FR" sz="2000" b="1" dirty="0" smtClean="0">
                <a:solidFill>
                  <a:srgbClr val="FF0000"/>
                </a:solidFill>
                <a:latin typeface="Arial" pitchFamily="34" charset="0"/>
                <a:cs typeface="Arial" pitchFamily="34" charset="0"/>
              </a:rPr>
              <a:t>caractéristique de la propagation d’une onde</a:t>
            </a:r>
            <a:r>
              <a:rPr lang="fr-FR" sz="2000" dirty="0" smtClean="0">
                <a:solidFill>
                  <a:srgbClr val="002060"/>
                </a:solidFill>
                <a:latin typeface="Arial" pitchFamily="34" charset="0"/>
                <a:cs typeface="Arial" pitchFamily="34" charset="0"/>
              </a:rPr>
              <a:t>. </a:t>
            </a:r>
            <a:endParaRPr lang="fr-FR" dirty="0"/>
          </a:p>
        </p:txBody>
      </p:sp>
      <p:sp>
        <p:nvSpPr>
          <p:cNvPr id="20" name="Rectangle 19"/>
          <p:cNvSpPr/>
          <p:nvPr/>
        </p:nvSpPr>
        <p:spPr>
          <a:xfrm>
            <a:off x="3059832" y="4797152"/>
            <a:ext cx="5670376" cy="1317635"/>
          </a:xfrm>
          <a:prstGeom prst="rect">
            <a:avLst/>
          </a:prstGeom>
        </p:spPr>
        <p:txBody>
          <a:bodyPr wrap="square">
            <a:spAutoFit/>
          </a:bodyPr>
          <a:lstStyle/>
          <a:p>
            <a:r>
              <a:rPr lang="fr-FR" sz="2000" dirty="0" smtClean="0">
                <a:solidFill>
                  <a:srgbClr val="002060"/>
                </a:solidFill>
                <a:latin typeface="Arial" pitchFamily="34" charset="0"/>
                <a:cs typeface="Arial" pitchFamily="34" charset="0"/>
              </a:rPr>
              <a:t> Le </a:t>
            </a:r>
            <a:r>
              <a:rPr lang="fr-FR" sz="2000" b="1" dirty="0" smtClean="0">
                <a:solidFill>
                  <a:srgbClr val="FF0000"/>
                </a:solidFill>
                <a:latin typeface="Arial" pitchFamily="34" charset="0"/>
                <a:cs typeface="Arial" pitchFamily="34" charset="0"/>
              </a:rPr>
              <a:t>même phénomène de diffraction </a:t>
            </a:r>
            <a:r>
              <a:rPr lang="fr-FR" sz="2000" dirty="0" smtClean="0">
                <a:solidFill>
                  <a:srgbClr val="002060"/>
                </a:solidFill>
                <a:latin typeface="Arial" pitchFamily="34" charset="0"/>
                <a:cs typeface="Arial" pitchFamily="34" charset="0"/>
              </a:rPr>
              <a:t>est observé dans le </a:t>
            </a:r>
            <a:r>
              <a:rPr lang="fr-FR" sz="2000" i="1" dirty="0" smtClean="0">
                <a:solidFill>
                  <a:srgbClr val="002060"/>
                </a:solidFill>
                <a:latin typeface="Arial" pitchFamily="34" charset="0"/>
                <a:cs typeface="Arial" pitchFamily="34" charset="0"/>
              </a:rPr>
              <a:t>Doc 2</a:t>
            </a:r>
            <a:r>
              <a:rPr lang="fr-FR" sz="2000" dirty="0" smtClean="0">
                <a:solidFill>
                  <a:srgbClr val="002060"/>
                </a:solidFill>
                <a:latin typeface="Arial" pitchFamily="34" charset="0"/>
                <a:cs typeface="Arial" pitchFamily="34" charset="0"/>
              </a:rPr>
              <a:t> mettant en jeu la lumière : c’est pourquoi </a:t>
            </a:r>
            <a:r>
              <a:rPr lang="fr-FR" sz="2000" b="1" i="1" u="sng" dirty="0" smtClean="0">
                <a:solidFill>
                  <a:srgbClr val="FF0000"/>
                </a:solidFill>
                <a:latin typeface="Arial" pitchFamily="34" charset="0"/>
                <a:cs typeface="Arial" pitchFamily="34" charset="0"/>
              </a:rPr>
              <a:t>la lumière peut être considérée comme une ONDE</a:t>
            </a:r>
            <a:r>
              <a:rPr lang="fr-FR" sz="2000" dirty="0" smtClean="0">
                <a:solidFill>
                  <a:srgbClr val="002060"/>
                </a:solidFill>
                <a:latin typeface="Arial" pitchFamily="34" charset="0"/>
                <a:cs typeface="Arial" pitchFamily="34" charset="0"/>
              </a:rPr>
              <a:t>.</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5121"/>
                                        </p:tgtEl>
                                        <p:attrNameLst>
                                          <p:attrName>style.visibility</p:attrName>
                                        </p:attrNameLst>
                                      </p:cBhvr>
                                      <p:to>
                                        <p:strVal val="visible"/>
                                      </p:to>
                                    </p:set>
                                    <p:anim calcmode="lin" valueType="num">
                                      <p:cBhvr>
                                        <p:cTn id="7" dur="500" fill="hold"/>
                                        <p:tgtEl>
                                          <p:spTgt spid="5121"/>
                                        </p:tgtEl>
                                        <p:attrNameLst>
                                          <p:attrName>ppt_w</p:attrName>
                                        </p:attrNameLst>
                                      </p:cBhvr>
                                      <p:tavLst>
                                        <p:tav tm="0">
                                          <p:val>
                                            <p:fltVal val="0"/>
                                          </p:val>
                                        </p:tav>
                                        <p:tav tm="100000">
                                          <p:val>
                                            <p:strVal val="#ppt_w"/>
                                          </p:val>
                                        </p:tav>
                                      </p:tavLst>
                                    </p:anim>
                                    <p:anim calcmode="lin" valueType="num">
                                      <p:cBhvr>
                                        <p:cTn id="8" dur="500" fill="hold"/>
                                        <p:tgtEl>
                                          <p:spTgt spid="51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p:cTn id="17" dur="500" fill="hold"/>
                                        <p:tgtEl>
                                          <p:spTgt spid="5122"/>
                                        </p:tgtEl>
                                        <p:attrNameLst>
                                          <p:attrName>ppt_w</p:attrName>
                                        </p:attrNameLst>
                                      </p:cBhvr>
                                      <p:tavLst>
                                        <p:tav tm="0">
                                          <p:val>
                                            <p:fltVal val="0"/>
                                          </p:val>
                                        </p:tav>
                                        <p:tav tm="100000">
                                          <p:val>
                                            <p:strVal val="#ppt_w"/>
                                          </p:val>
                                        </p:tav>
                                      </p:tavLst>
                                    </p:anim>
                                    <p:anim calcmode="lin" valueType="num">
                                      <p:cBhvr>
                                        <p:cTn id="1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 grpId="0"/>
      <p:bldP spid="3" grpId="0" animBg="1"/>
      <p:bldP spid="5122" grpId="0"/>
      <p:bldP spid="18" grpId="0"/>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27384"/>
            <a:ext cx="7956376" cy="400110"/>
          </a:xfrm>
          <a:prstGeom prst="rect">
            <a:avLst/>
          </a:prstGeom>
        </p:spPr>
        <p:txBody>
          <a:bodyPr wrap="square">
            <a:spAutoFit/>
          </a:bodyPr>
          <a:lstStyle/>
          <a:p>
            <a:r>
              <a:rPr lang="fr-FR" sz="2000" dirty="0" smtClean="0">
                <a:latin typeface="Times New Roman" pitchFamily="18" charset="0"/>
                <a:cs typeface="Times New Roman" pitchFamily="18" charset="0"/>
                <a:sym typeface="Wingdings"/>
              </a:rPr>
              <a:t></a:t>
            </a:r>
            <a:r>
              <a:rPr lang="fr-FR" sz="2000"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Comment varie l’angle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2</a:t>
            </a:r>
            <a:r>
              <a:rPr lang="fr-FR" sz="2000" i="1" dirty="0" smtClean="0">
                <a:latin typeface="Times New Roman" pitchFamily="18" charset="0"/>
                <a:cs typeface="Times New Roman" pitchFamily="18" charset="0"/>
              </a:rPr>
              <a:t> quand l’angle </a:t>
            </a:r>
            <a:r>
              <a:rPr lang="fr-FR" sz="2000" b="1" dirty="0" smtClean="0">
                <a:latin typeface="Times New Roman" pitchFamily="18" charset="0"/>
                <a:cs typeface="Times New Roman" pitchFamily="18" charset="0"/>
              </a:rPr>
              <a:t>i</a:t>
            </a:r>
            <a:r>
              <a:rPr lang="fr-FR" sz="2000" b="1" baseline="-25000" dirty="0" smtClean="0">
                <a:latin typeface="Times New Roman" pitchFamily="18" charset="0"/>
                <a:cs typeface="Times New Roman" pitchFamily="18" charset="0"/>
              </a:rPr>
              <a:t>1</a:t>
            </a:r>
            <a:r>
              <a:rPr lang="fr-FR" sz="2000" b="1" dirty="0" smtClean="0">
                <a:latin typeface="Times New Roman" pitchFamily="18" charset="0"/>
                <a:cs typeface="Times New Roman" pitchFamily="18" charset="0"/>
              </a:rPr>
              <a:t> </a:t>
            </a:r>
            <a:r>
              <a:rPr lang="fr-FR" sz="2000" i="1" dirty="0" smtClean="0">
                <a:latin typeface="Times New Roman" pitchFamily="18" charset="0"/>
                <a:cs typeface="Times New Roman" pitchFamily="18" charset="0"/>
              </a:rPr>
              <a:t>augmente ?</a:t>
            </a:r>
            <a:r>
              <a:rPr lang="fr-FR" i="1" dirty="0" smtClean="0"/>
              <a:t> </a:t>
            </a:r>
            <a:endParaRPr lang="fr-FR" dirty="0"/>
          </a:p>
        </p:txBody>
      </p:sp>
      <p:sp>
        <p:nvSpPr>
          <p:cNvPr id="1026" name="Rectangle 2"/>
          <p:cNvSpPr>
            <a:spLocks noChangeArrowheads="1"/>
          </p:cNvSpPr>
          <p:nvPr/>
        </p:nvSpPr>
        <p:spPr bwMode="auto">
          <a:xfrm>
            <a:off x="3851920" y="502380"/>
            <a:ext cx="4860925" cy="317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Si i</a:t>
            </a:r>
            <a:r>
              <a:rPr kumimoji="0" lang="fr-FR" sz="2000" b="1" i="0" u="none" strike="noStrike" cap="none" normalizeH="0" baseline="-25000" dirty="0" smtClean="0">
                <a:ln>
                  <a:noFill/>
                </a:ln>
                <a:solidFill>
                  <a:srgbClr val="FF0000"/>
                </a:solidFill>
                <a:effectLst/>
                <a:latin typeface="Arial" pitchFamily="34" charset="0"/>
                <a:cs typeface="Arial" pitchFamily="34" charset="0"/>
              </a:rPr>
              <a:t>1</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sym typeface="Wingdings 3" pitchFamily="18" charset="2"/>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 sin i</a:t>
            </a:r>
            <a:r>
              <a:rPr kumimoji="0" lang="fr-FR" sz="2000" b="0" i="0" u="none" strike="noStrike" cap="none" normalizeH="0" baseline="-25000" dirty="0" smtClean="0">
                <a:ln>
                  <a:noFill/>
                </a:ln>
                <a:solidFill>
                  <a:srgbClr val="002060"/>
                </a:solidFill>
                <a:effectLst/>
                <a:latin typeface="Arial" pitchFamily="34" charset="0"/>
                <a:cs typeface="Arial" pitchFamily="34" charset="0"/>
              </a:rPr>
              <a:t>1</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 sin i</a:t>
            </a:r>
            <a:r>
              <a:rPr kumimoji="0" lang="fr-FR" sz="2000" b="0" i="0" u="none" strike="noStrike" cap="none" normalizeH="0" baseline="-25000" dirty="0" smtClean="0">
                <a:ln>
                  <a:noFill/>
                </a:ln>
                <a:solidFill>
                  <a:srgbClr val="002060"/>
                </a:solidFill>
                <a:effectLst/>
                <a:latin typeface="Arial" pitchFamily="34" charset="0"/>
                <a:cs typeface="Arial" pitchFamily="34" charset="0"/>
              </a:rPr>
              <a:t>2</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pitchFamily="18" charset="2"/>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sng" strike="noStrike" cap="none" normalizeH="0" baseline="0" dirty="0" smtClean="0">
                <a:ln>
                  <a:noFill/>
                </a:ln>
                <a:solidFill>
                  <a:srgbClr val="FF0000"/>
                </a:solidFill>
                <a:effectLst/>
                <a:latin typeface="Arial" pitchFamily="34" charset="0"/>
                <a:cs typeface="Arial" pitchFamily="34" charset="0"/>
              </a:rPr>
              <a:t>donc i</a:t>
            </a:r>
            <a:r>
              <a:rPr kumimoji="0" lang="fr-FR" sz="2000" b="1" i="0" u="sng" strike="noStrike" cap="none" normalizeH="0" baseline="-25000" dirty="0" smtClean="0">
                <a:ln>
                  <a:noFill/>
                </a:ln>
                <a:solidFill>
                  <a:srgbClr val="FF0000"/>
                </a:solidFill>
                <a:effectLst/>
                <a:latin typeface="Arial" pitchFamily="34" charset="0"/>
                <a:cs typeface="Arial" pitchFamily="34" charset="0"/>
              </a:rPr>
              <a:t>2  </a:t>
            </a:r>
            <a:r>
              <a:rPr kumimoji="0" lang="fr-FR" sz="2000" b="1" i="0" u="sng" strike="noStrike" cap="none" normalizeH="0" baseline="0" dirty="0" smtClean="0">
                <a:ln>
                  <a:noFill/>
                </a:ln>
                <a:solidFill>
                  <a:srgbClr val="FF0000"/>
                </a:solidFill>
                <a:effectLst/>
                <a:latin typeface="Arial" pitchFamily="34" charset="0"/>
                <a:cs typeface="Arial" pitchFamily="34" charset="0"/>
                <a:sym typeface="Wingdings 3" pitchFamily="18" charset="2"/>
              </a:rPr>
              <a:t></a:t>
            </a:r>
            <a:r>
              <a:rPr kumimoji="0" lang="fr-FR" sz="2000" b="0" i="0" u="none" strike="noStrike" cap="none" normalizeH="0" baseline="-2500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2" name="Rectangle 21"/>
          <p:cNvSpPr/>
          <p:nvPr/>
        </p:nvSpPr>
        <p:spPr>
          <a:xfrm>
            <a:off x="251520" y="502380"/>
            <a:ext cx="1391728"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  </a:t>
            </a:r>
            <a:endParaRPr lang="fr-FR" dirty="0"/>
          </a:p>
        </p:txBody>
      </p:sp>
      <p:sp>
        <p:nvSpPr>
          <p:cNvPr id="23" name="Rectangle 22"/>
          <p:cNvSpPr/>
          <p:nvPr/>
        </p:nvSpPr>
        <p:spPr>
          <a:xfrm>
            <a:off x="1619672" y="214348"/>
            <a:ext cx="577402"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endParaRPr lang="fr-FR" dirty="0"/>
          </a:p>
        </p:txBody>
      </p:sp>
      <p:sp>
        <p:nvSpPr>
          <p:cNvPr id="25" name="Rectangle 24"/>
          <p:cNvSpPr/>
          <p:nvPr/>
        </p:nvSpPr>
        <p:spPr>
          <a:xfrm>
            <a:off x="1619672" y="830482"/>
            <a:ext cx="577402"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26" name="Connecteur droit 25"/>
          <p:cNvCxnSpPr/>
          <p:nvPr/>
        </p:nvCxnSpPr>
        <p:spPr>
          <a:xfrm>
            <a:off x="1547664" y="718404"/>
            <a:ext cx="57606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2195736" y="502380"/>
            <a:ext cx="1229824"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x</a:t>
            </a:r>
            <a:r>
              <a:rPr lang="fr-FR" sz="2000" b="1" dirty="0" smtClean="0">
                <a:solidFill>
                  <a:srgbClr val="002060"/>
                </a:solidFill>
                <a:latin typeface="Arial" pitchFamily="34" charset="0"/>
                <a:cs typeface="Arial" pitchFamily="34" charset="0"/>
              </a:rPr>
              <a:t> 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a:t>
            </a:r>
            <a:endParaRPr lang="fr-FR" dirty="0"/>
          </a:p>
        </p:txBody>
      </p:sp>
      <p:sp>
        <p:nvSpPr>
          <p:cNvPr id="1038" name="Rectangle 1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16385" name="Text Box 1"/>
          <p:cNvSpPr txBox="1">
            <a:spLocks noChangeArrowheads="1"/>
          </p:cNvSpPr>
          <p:nvPr/>
        </p:nvSpPr>
        <p:spPr bwMode="auto">
          <a:xfrm>
            <a:off x="88939" y="1285680"/>
            <a:ext cx="8982282" cy="538368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4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400" b="1" i="0" u="sng" strike="noStrike" cap="none" normalizeH="0" baseline="0" dirty="0" smtClean="0">
                <a:ln>
                  <a:noFill/>
                </a:ln>
                <a:solidFill>
                  <a:schemeClr val="tx1"/>
                </a:solidFill>
                <a:effectLst/>
                <a:latin typeface="Calibri" pitchFamily="34" charset="0"/>
                <a:cs typeface="Arial" pitchFamily="34" charset="0"/>
              </a:rPr>
              <a:t>Le phénomène de REFRACTION est-il toujours observé</a:t>
            </a:r>
            <a:r>
              <a:rPr kumimoji="0" lang="fr-FR" sz="2400" b="1" i="0" u="none" strike="noStrike" cap="none" normalizeH="0" baseline="0" dirty="0" smtClean="0">
                <a:ln>
                  <a:noFill/>
                </a:ln>
                <a:solidFill>
                  <a:schemeClr val="tx1"/>
                </a:solidFill>
                <a:effectLst/>
                <a:latin typeface="Calibri" pitchFamily="34" charset="0"/>
                <a:cs typeface="Arial" pitchFamily="34" charset="0"/>
              </a:rPr>
              <a:t> ?</a:t>
            </a:r>
            <a:endParaRPr kumimoji="0" lang="fr-FR" sz="24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6387" name="Picture 3"/>
          <p:cNvPicPr>
            <a:picLocks noChangeAspect="1" noChangeArrowheads="1"/>
          </p:cNvPicPr>
          <p:nvPr/>
        </p:nvPicPr>
        <p:blipFill>
          <a:blip r:embed="rId2" cstate="print"/>
          <a:srcRect l="9450" t="28560" r="48498" b="21041"/>
          <a:stretch>
            <a:fillRect/>
          </a:stretch>
        </p:blipFill>
        <p:spPr bwMode="auto">
          <a:xfrm>
            <a:off x="395536" y="1740878"/>
            <a:ext cx="3600400" cy="2427236"/>
          </a:xfrm>
          <a:prstGeom prst="rect">
            <a:avLst/>
          </a:prstGeom>
          <a:noFill/>
          <a:ln w="9525">
            <a:noFill/>
            <a:miter lim="800000"/>
            <a:headEnd/>
            <a:tailEnd/>
          </a:ln>
        </p:spPr>
      </p:pic>
      <p:pic>
        <p:nvPicPr>
          <p:cNvPr id="16388" name="Picture 4"/>
          <p:cNvPicPr>
            <a:picLocks noChangeAspect="1" noChangeArrowheads="1"/>
          </p:cNvPicPr>
          <p:nvPr/>
        </p:nvPicPr>
        <p:blipFill>
          <a:blip r:embed="rId3" cstate="print"/>
          <a:srcRect l="42997" t="26880" r="14951" b="21881"/>
          <a:stretch>
            <a:fillRect/>
          </a:stretch>
        </p:blipFill>
        <p:spPr bwMode="auto">
          <a:xfrm>
            <a:off x="5076056" y="1700868"/>
            <a:ext cx="3600400" cy="2467690"/>
          </a:xfrm>
          <a:prstGeom prst="rect">
            <a:avLst/>
          </a:prstGeom>
          <a:noFill/>
          <a:ln w="9525">
            <a:noFill/>
            <a:miter lim="800000"/>
            <a:headEnd/>
            <a:tailEnd/>
          </a:ln>
        </p:spPr>
      </p:pic>
      <p:sp>
        <p:nvSpPr>
          <p:cNvPr id="32" name="Freeform 9"/>
          <p:cNvSpPr>
            <a:spLocks/>
          </p:cNvSpPr>
          <p:nvPr/>
        </p:nvSpPr>
        <p:spPr bwMode="auto">
          <a:xfrm>
            <a:off x="6876256" y="2708920"/>
            <a:ext cx="576064" cy="432048"/>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762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3" name="Rectangle 5"/>
          <p:cNvSpPr>
            <a:spLocks noChangeArrowheads="1"/>
          </p:cNvSpPr>
          <p:nvPr/>
        </p:nvSpPr>
        <p:spPr bwMode="auto">
          <a:xfrm>
            <a:off x="6964955" y="1916832"/>
            <a:ext cx="205172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Rayon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Réfracté rasant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20"/>
          <p:cNvSpPr>
            <a:spLocks noChangeArrowheads="1"/>
          </p:cNvSpPr>
          <p:nvPr/>
        </p:nvSpPr>
        <p:spPr bwMode="auto">
          <a:xfrm>
            <a:off x="179512" y="4509120"/>
            <a:ext cx="8784976" cy="2132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le </a:t>
            </a:r>
            <a:r>
              <a:rPr kumimoji="0" lang="fr-FR" sz="2000" b="0" i="0" u="sng" strike="noStrike" cap="none" normalizeH="0" baseline="0" dirty="0" smtClean="0">
                <a:ln>
                  <a:noFill/>
                </a:ln>
                <a:solidFill>
                  <a:srgbClr val="002060"/>
                </a:solidFill>
                <a:effectLst/>
                <a:latin typeface="Arial" pitchFamily="34" charset="0"/>
                <a:cs typeface="Arial" pitchFamily="34" charset="0"/>
              </a:rPr>
              <a:t>rayon réfracté</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évolue dans un </a:t>
            </a:r>
            <a:r>
              <a:rPr kumimoji="0" lang="fr-FR" sz="2000" b="1" i="1" u="none" strike="noStrike" cap="none" normalizeH="0" baseline="0" dirty="0" smtClean="0">
                <a:ln>
                  <a:noFill/>
                </a:ln>
                <a:solidFill>
                  <a:srgbClr val="002060"/>
                </a:solidFill>
                <a:effectLst/>
                <a:latin typeface="Arial" pitchFamily="34" charset="0"/>
                <a:cs typeface="Arial" pitchFamily="34" charset="0"/>
              </a:rPr>
              <a:t>milieu moins réfringent</a:t>
            </a:r>
            <a:r>
              <a:rPr kumimoji="0" lang="fr-FR" sz="2000" b="0" i="0" u="none" strike="noStrike" cap="none" normalizeH="0" baseline="0" dirty="0" smtClean="0">
                <a:ln>
                  <a:noFill/>
                </a:ln>
                <a:solidFill>
                  <a:srgbClr val="002060"/>
                </a:solidFill>
                <a:effectLst/>
                <a:latin typeface="Arial" pitchFamily="34" charset="0"/>
                <a:cs typeface="Arial" pitchFamily="34" charset="0"/>
              </a:rPr>
              <a:t> que le </a:t>
            </a:r>
            <a:r>
              <a:rPr kumimoji="0" lang="fr-FR" sz="2000" b="0" i="0" u="sng" strike="noStrike" cap="none" normalizeH="0" baseline="0" dirty="0" smtClean="0">
                <a:ln>
                  <a:noFill/>
                </a:ln>
                <a:solidFill>
                  <a:srgbClr val="002060"/>
                </a:solidFill>
                <a:effectLst/>
                <a:latin typeface="Arial" pitchFamily="34" charset="0"/>
                <a:cs typeface="Arial" pitchFamily="34" charset="0"/>
              </a:rPr>
              <a:t>rayon incident</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1" u="none" strike="noStrike" cap="none" normalizeH="0" baseline="0" dirty="0" smtClean="0">
                <a:ln>
                  <a:noFill/>
                </a:ln>
                <a:solidFill>
                  <a:srgbClr val="FF0000"/>
                </a:solidFill>
                <a:effectLst/>
                <a:latin typeface="Arial" pitchFamily="34" charset="0"/>
                <a:cs typeface="Arial" pitchFamily="34" charset="0"/>
              </a:rPr>
              <a:t>n</a:t>
            </a:r>
            <a:r>
              <a:rPr kumimoji="0" lang="fr-FR" sz="2000" b="1" u="none" strike="noStrike" cap="none" normalizeH="0" baseline="-25000" dirty="0" smtClean="0">
                <a:ln>
                  <a:noFill/>
                </a:ln>
                <a:solidFill>
                  <a:srgbClr val="FF0000"/>
                </a:solidFill>
                <a:effectLst/>
                <a:latin typeface="Arial" pitchFamily="34" charset="0"/>
                <a:cs typeface="Arial" pitchFamily="34" charset="0"/>
              </a:rPr>
              <a:t>2</a:t>
            </a:r>
            <a:r>
              <a:rPr kumimoji="0" lang="fr-FR" sz="2000" b="1" u="none" strike="noStrike" cap="none" normalizeH="0" dirty="0" smtClean="0">
                <a:ln>
                  <a:noFill/>
                </a:ln>
                <a:solidFill>
                  <a:srgbClr val="FF0000"/>
                </a:solidFill>
                <a:effectLst/>
                <a:latin typeface="Arial" pitchFamily="34" charset="0"/>
                <a:cs typeface="Arial" pitchFamily="34" charset="0"/>
              </a:rPr>
              <a:t> </a:t>
            </a:r>
            <a:r>
              <a:rPr lang="fr-FR" sz="2000" b="1" dirty="0" smtClean="0">
                <a:solidFill>
                  <a:srgbClr val="FF0000"/>
                </a:solidFill>
                <a:latin typeface="Arial" pitchFamily="34" charset="0"/>
                <a:cs typeface="Arial" pitchFamily="34" charset="0"/>
              </a:rPr>
              <a:t>&lt; n</a:t>
            </a:r>
            <a:r>
              <a:rPr lang="fr-FR" sz="2000" b="1" baseline="-25000" dirty="0" smtClean="0">
                <a:solidFill>
                  <a:srgbClr val="FF0000"/>
                </a:solidFill>
                <a:latin typeface="Arial" pitchFamily="34" charset="0"/>
                <a:cs typeface="Arial" pitchFamily="34" charset="0"/>
              </a:rPr>
              <a:t>1</a:t>
            </a:r>
            <a:r>
              <a:rPr lang="fr-FR" sz="2000" dirty="0" smtClean="0">
                <a:solidFill>
                  <a:srgbClr val="002060"/>
                </a:solidFill>
                <a:latin typeface="Arial" pitchFamily="34" charset="0"/>
                <a:cs typeface="Arial" pitchFamily="34" charset="0"/>
              </a:rPr>
              <a:t>)</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t>
            </a:r>
            <a:r>
              <a:rPr kumimoji="0" lang="fr-FR" sz="2000" b="0" i="0" u="sng" strike="noStrike" cap="none" normalizeH="0" baseline="0" dirty="0" smtClean="0">
                <a:ln>
                  <a:noFill/>
                </a:ln>
                <a:solidFill>
                  <a:srgbClr val="002060"/>
                </a:solidFill>
                <a:effectLst/>
                <a:latin typeface="Arial" pitchFamily="34" charset="0"/>
                <a:cs typeface="Arial" pitchFamily="34" charset="0"/>
              </a:rPr>
              <a:t>angle d’incidence</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dépasse une valeur limite (</a:t>
            </a:r>
            <a:r>
              <a:rPr kumimoji="0" lang="fr-FR" sz="2000" b="0" i="0" u="none" strike="noStrike" cap="none" normalizeH="0" baseline="0" dirty="0" smtClean="0">
                <a:ln>
                  <a:noFill/>
                </a:ln>
                <a:solidFill>
                  <a:srgbClr val="002060"/>
                </a:solidFill>
                <a:effectLst/>
                <a:latin typeface="Arial" pitchFamily="34" charset="0"/>
                <a:cs typeface="Arial" pitchFamily="34" charset="0"/>
              </a:rPr>
              <a:t>appelée « </a:t>
            </a:r>
            <a:r>
              <a:rPr kumimoji="0" lang="fr-FR" sz="2000" b="1" i="0" u="none" strike="noStrike" cap="none" normalizeH="0" baseline="0" dirty="0" smtClean="0">
                <a:ln>
                  <a:noFill/>
                </a:ln>
                <a:solidFill>
                  <a:srgbClr val="006600"/>
                </a:solidFill>
                <a:effectLst/>
                <a:latin typeface="Arial" pitchFamily="34" charset="0"/>
                <a:cs typeface="Arial" pitchFamily="34" charset="0"/>
              </a:rPr>
              <a:t>angle limite</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sng" strike="noStrike" cap="none" normalizeH="0" baseline="0" dirty="0" smtClean="0">
                <a:ln>
                  <a:noFill/>
                </a:ln>
                <a:solidFill>
                  <a:srgbClr val="002060"/>
                </a:solidFill>
                <a:effectLst/>
                <a:latin typeface="Arial" pitchFamily="34" charset="0"/>
                <a:cs typeface="Arial" pitchFamily="34" charset="0"/>
              </a:rPr>
              <a:t>pour laquelle </a:t>
            </a:r>
            <a:r>
              <a:rPr kumimoji="0" lang="fr-FR" sz="2000" b="1" i="0" u="sng" strike="noStrike" cap="none" normalizeH="0" baseline="0" dirty="0" smtClean="0">
                <a:ln>
                  <a:noFill/>
                </a:ln>
                <a:solidFill>
                  <a:srgbClr val="0070C0"/>
                </a:solidFill>
                <a:effectLst/>
                <a:latin typeface="Arial" pitchFamily="34" charset="0"/>
                <a:cs typeface="Arial" pitchFamily="34" charset="0"/>
              </a:rPr>
              <a:t>l’angle réfracté vaut 90 °</a:t>
            </a:r>
            <a:endParaRPr kumimoji="0" lang="fr-FR" sz="2800" b="0" i="0" u="none" strike="noStrike" cap="none" normalizeH="0" baseline="0" dirty="0" smtClean="0">
              <a:ln>
                <a:noFill/>
              </a:ln>
              <a:solidFill>
                <a:srgbClr val="0070C0"/>
              </a:solidFill>
              <a:effectLst/>
              <a:latin typeface="Arial" pitchFamily="34" charset="0"/>
              <a:cs typeface="Arial" pitchFamily="34" charset="0"/>
            </a:endParaRPr>
          </a:p>
        </p:txBody>
      </p:sp>
      <p:grpSp>
        <p:nvGrpSpPr>
          <p:cNvPr id="35" name="Groupe 48"/>
          <p:cNvGrpSpPr/>
          <p:nvPr/>
        </p:nvGrpSpPr>
        <p:grpSpPr>
          <a:xfrm>
            <a:off x="6910981" y="2732070"/>
            <a:ext cx="1619672" cy="10390"/>
            <a:chOff x="7524328" y="5440029"/>
            <a:chExt cx="1619672" cy="10390"/>
          </a:xfrm>
        </p:grpSpPr>
        <p:cxnSp>
          <p:nvCxnSpPr>
            <p:cNvPr id="36" name="Connecteur droit avec flèche 35"/>
            <p:cNvCxnSpPr/>
            <p:nvPr/>
          </p:nvCxnSpPr>
          <p:spPr>
            <a:xfrm>
              <a:off x="7524328" y="5440029"/>
              <a:ext cx="936104" cy="51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a:off x="8207896" y="5445224"/>
              <a:ext cx="936104" cy="5195"/>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46" name="Freeform 9"/>
          <p:cNvSpPr>
            <a:spLocks/>
          </p:cNvSpPr>
          <p:nvPr/>
        </p:nvSpPr>
        <p:spPr bwMode="auto">
          <a:xfrm flipH="1" flipV="1">
            <a:off x="6406925" y="2288447"/>
            <a:ext cx="504056" cy="360040"/>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7620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47" name="Rectangle 46"/>
          <p:cNvSpPr/>
          <p:nvPr/>
        </p:nvSpPr>
        <p:spPr>
          <a:xfrm>
            <a:off x="5076056" y="1988840"/>
            <a:ext cx="1592103"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angle limite</a:t>
            </a:r>
            <a:endParaRPr lang="fr-FR" dirty="0"/>
          </a:p>
        </p:txBody>
      </p:sp>
      <p:sp>
        <p:nvSpPr>
          <p:cNvPr id="48" name="Rectangle 47"/>
          <p:cNvSpPr/>
          <p:nvPr/>
        </p:nvSpPr>
        <p:spPr>
          <a:xfrm>
            <a:off x="6472474" y="3155101"/>
            <a:ext cx="1257075"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 </a:t>
            </a:r>
            <a:r>
              <a:rPr lang="fr-FR" sz="2400" b="1" dirty="0" smtClean="0">
                <a:solidFill>
                  <a:srgbClr val="0070C0"/>
                </a:solidFill>
                <a:latin typeface="Arial" pitchFamily="34" charset="0"/>
                <a:cs typeface="Arial" pitchFamily="34" charset="0"/>
              </a:rPr>
              <a:t>= 90 °</a:t>
            </a:r>
            <a:endParaRPr lang="fr-FR" sz="2000" dirty="0">
              <a:solidFill>
                <a:srgbClr val="0070C0"/>
              </a:solidFill>
            </a:endParaRPr>
          </a:p>
        </p:txBody>
      </p:sp>
      <p:sp>
        <p:nvSpPr>
          <p:cNvPr id="52226" name="Rectangle 2"/>
          <p:cNvSpPr>
            <a:spLocks noChangeArrowheads="1"/>
          </p:cNvSpPr>
          <p:nvPr/>
        </p:nvSpPr>
        <p:spPr bwMode="auto">
          <a:xfrm>
            <a:off x="179512" y="4149080"/>
            <a:ext cx="896448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marR="0" lvl="1"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Pour ne pas observer le </a:t>
            </a:r>
            <a:r>
              <a:rPr kumimoji="0" lang="fr-FR" sz="2000" b="1" i="0" u="none" strike="noStrike" cap="none" normalizeH="0" baseline="0" dirty="0" smtClean="0">
                <a:ln>
                  <a:noFill/>
                </a:ln>
                <a:solidFill>
                  <a:srgbClr val="002060"/>
                </a:solidFill>
                <a:effectLst/>
                <a:latin typeface="Arial" pitchFamily="34" charset="0"/>
                <a:cs typeface="Arial" pitchFamily="34" charset="0"/>
              </a:rPr>
              <a:t>phénomène de </a:t>
            </a:r>
            <a:r>
              <a:rPr kumimoji="0" lang="fr-FR" sz="2000" b="1" i="0" u="none" strike="noStrike" cap="none" normalizeH="0" baseline="0" dirty="0" smtClean="0">
                <a:ln>
                  <a:noFill/>
                </a:ln>
                <a:solidFill>
                  <a:srgbClr val="002060"/>
                </a:solidFill>
                <a:effectLst/>
                <a:latin typeface="Arial" pitchFamily="34" charset="0"/>
                <a:cs typeface="Arial" pitchFamily="34" charset="0"/>
              </a:rPr>
              <a:t>REFRACTION</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2000" b="0" i="0" u="none" strike="noStrike" cap="none" normalizeH="0" dirty="0" smtClean="0">
                <a:ln>
                  <a:noFill/>
                </a:ln>
                <a:solidFill>
                  <a:srgbClr val="002060"/>
                </a:solidFill>
                <a:effectLst/>
                <a:latin typeface="Arial" pitchFamily="34" charset="0"/>
                <a:cs typeface="Arial" pitchFamily="34" charset="0"/>
              </a:rPr>
              <a:t> il faut que</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p>
        </p:txBody>
      </p:sp>
      <p:sp>
        <p:nvSpPr>
          <p:cNvPr id="52227" name="Rectangle 3"/>
          <p:cNvSpPr>
            <a:spLocks noChangeArrowheads="1"/>
          </p:cNvSpPr>
          <p:nvPr/>
        </p:nvSpPr>
        <p:spPr bwMode="auto">
          <a:xfrm>
            <a:off x="179512" y="5949280"/>
            <a:ext cx="8784976"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sym typeface="Wingdings 3"/>
              </a:rPr>
              <a:t>	 </a:t>
            </a:r>
            <a:r>
              <a:rPr kumimoji="0" lang="fr-FR" sz="2000" b="0" i="0" u="none" strike="noStrike" cap="none" normalizeH="0" baseline="0" dirty="0" smtClean="0">
                <a:ln>
                  <a:noFill/>
                </a:ln>
                <a:solidFill>
                  <a:srgbClr val="002060"/>
                </a:solidFill>
                <a:effectLst/>
                <a:latin typeface="Arial" pitchFamily="34" charset="0"/>
                <a:cs typeface="Arial" pitchFamily="34" charset="0"/>
              </a:rPr>
              <a:t>Dans ce cas, le rayon incident ne subit qu’un phénomène de 	réflexion : on parle alors de </a:t>
            </a:r>
            <a:r>
              <a:rPr kumimoji="0" lang="fr-FR" sz="2000" b="1" i="0" u="sng" strike="noStrike" cap="none" normalizeH="0" baseline="0" dirty="0" smtClean="0">
                <a:ln>
                  <a:noFill/>
                </a:ln>
                <a:solidFill>
                  <a:srgbClr val="FF0000"/>
                </a:solidFill>
                <a:effectLst/>
                <a:latin typeface="Arial" pitchFamily="34" charset="0"/>
                <a:cs typeface="Arial" pitchFamily="34" charset="0"/>
              </a:rPr>
              <a:t>REFLEXION TOTALE</a:t>
            </a:r>
            <a:r>
              <a:rPr kumimoji="0" lang="fr-FR" sz="2000" b="0" i="0" u="none" strike="noStrike" cap="none" normalizeH="0" baseline="0" dirty="0" smtClean="0">
                <a:ln>
                  <a:noFill/>
                </a:ln>
                <a:solidFill>
                  <a:srgbClr val="002060"/>
                </a:solidFill>
                <a:effectLst/>
                <a:latin typeface="Arial" pitchFamily="34" charset="0"/>
                <a:cs typeface="Arial" pitchFamily="34" charset="0"/>
              </a:rPr>
              <a:t>.</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27" name="ZoneTexte 26"/>
          <p:cNvSpPr txBox="1"/>
          <p:nvPr/>
        </p:nvSpPr>
        <p:spPr>
          <a:xfrm>
            <a:off x="3347864" y="2852936"/>
            <a:ext cx="756938" cy="523220"/>
          </a:xfrm>
          <a:prstGeom prst="rect">
            <a:avLst/>
          </a:prstGeom>
          <a:solidFill>
            <a:srgbClr val="FFFF00"/>
          </a:solidFill>
        </p:spPr>
        <p:txBody>
          <a:bodyPr wrap="none" rtlCol="0">
            <a:spAutoFit/>
          </a:bodyPr>
          <a:lstStyle/>
          <a:p>
            <a:r>
              <a:rPr lang="fr-FR" sz="2800" b="1" dirty="0" smtClean="0">
                <a:solidFill>
                  <a:srgbClr val="FF0000"/>
                </a:solidFill>
              </a:rPr>
              <a:t>OUI</a:t>
            </a:r>
            <a:endParaRPr lang="fr-FR" sz="2800" b="1" dirty="0">
              <a:solidFill>
                <a:srgbClr val="FF0000"/>
              </a:solidFill>
            </a:endParaRPr>
          </a:p>
        </p:txBody>
      </p:sp>
      <p:sp>
        <p:nvSpPr>
          <p:cNvPr id="28" name="ZoneTexte 27"/>
          <p:cNvSpPr txBox="1"/>
          <p:nvPr/>
        </p:nvSpPr>
        <p:spPr>
          <a:xfrm>
            <a:off x="4932040" y="2852936"/>
            <a:ext cx="901209" cy="523220"/>
          </a:xfrm>
          <a:prstGeom prst="rect">
            <a:avLst/>
          </a:prstGeom>
          <a:solidFill>
            <a:srgbClr val="FFFF00"/>
          </a:solidFill>
        </p:spPr>
        <p:txBody>
          <a:bodyPr wrap="none" rtlCol="0">
            <a:spAutoFit/>
          </a:bodyPr>
          <a:lstStyle/>
          <a:p>
            <a:r>
              <a:rPr lang="fr-FR" sz="2800" b="1" dirty="0" smtClean="0">
                <a:solidFill>
                  <a:srgbClr val="FF0000"/>
                </a:solidFill>
              </a:rPr>
              <a:t>NON</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ipe(left)">
                                      <p:cBhvr>
                                        <p:cTn id="7" dur="500"/>
                                        <p:tgtEl>
                                          <p:spTgt spid="5222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wipe(left)">
                                      <p:cBhvr>
                                        <p:cTn id="11" dur="500"/>
                                        <p:tgtEl>
                                          <p:spTgt spid="3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4">
                                            <p:txEl>
                                              <p:pRg st="1" end="1"/>
                                            </p:txEl>
                                          </p:spTgt>
                                        </p:tgtEl>
                                        <p:attrNameLst>
                                          <p:attrName>style.visibility</p:attrName>
                                        </p:attrNameLst>
                                      </p:cBhvr>
                                      <p:to>
                                        <p:strVal val="visible"/>
                                      </p:to>
                                    </p:set>
                                    <p:animEffect transition="in" filter="wipe(left)">
                                      <p:cBhvr>
                                        <p:cTn id="16" dur="500"/>
                                        <p:tgtEl>
                                          <p:spTgt spid="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1000"/>
                                        <p:tgtEl>
                                          <p:spTgt spid="48"/>
                                        </p:tgtEl>
                                      </p:cBhvr>
                                    </p:animEffect>
                                  </p:childTnLst>
                                </p:cTn>
                              </p:par>
                            </p:childTnLst>
                          </p:cTn>
                        </p:par>
                        <p:par>
                          <p:cTn id="34" fill="hold">
                            <p:stCondLst>
                              <p:cond delay="3000"/>
                            </p:stCondLst>
                            <p:childTnLst>
                              <p:par>
                                <p:cTn id="35" presetID="22" presetClass="entr" presetSubtype="2"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right)">
                                      <p:cBhvr>
                                        <p:cTn id="37" dur="1000"/>
                                        <p:tgtEl>
                                          <p:spTgt spid="46"/>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wipe(left)">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52227"/>
                                        </p:tgtEl>
                                        <p:attrNameLst>
                                          <p:attrName>style.visibility</p:attrName>
                                        </p:attrNameLst>
                                      </p:cBhvr>
                                      <p:to>
                                        <p:strVal val="visible"/>
                                      </p:to>
                                    </p:set>
                                    <p:animEffect transition="in" filter="wipe(left)">
                                      <p:cBhvr>
                                        <p:cTn id="46" dur="5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6" grpId="0" animBg="1"/>
      <p:bldP spid="47" grpId="0"/>
      <p:bldP spid="48" grpId="0"/>
      <p:bldP spid="522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1"/>
          <p:cNvSpPr txBox="1">
            <a:spLocks noChangeArrowheads="1"/>
          </p:cNvSpPr>
          <p:nvPr/>
        </p:nvSpPr>
        <p:spPr bwMode="auto">
          <a:xfrm>
            <a:off x="114218" y="0"/>
            <a:ext cx="8982282" cy="3140968"/>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18"/>
          <p:cNvSpPr>
            <a:spLocks noChangeArrowheads="1"/>
          </p:cNvSpPr>
          <p:nvPr/>
        </p:nvSpPr>
        <p:spPr bwMode="auto">
          <a:xfrm>
            <a:off x="0" y="3166676"/>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numérique</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n(eau) = 1,33 ; n(air) = 1,0</a:t>
            </a:r>
            <a:r>
              <a:rPr kumimoji="0" lang="fr-FR" sz="20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pic>
        <p:nvPicPr>
          <p:cNvPr id="22" name="Picture 4"/>
          <p:cNvPicPr>
            <a:picLocks noChangeAspect="1" noChangeArrowheads="1"/>
          </p:cNvPicPr>
          <p:nvPr/>
        </p:nvPicPr>
        <p:blipFill>
          <a:blip r:embed="rId2" cstate="print"/>
          <a:srcRect l="42997" t="26880" r="14951" b="21881"/>
          <a:stretch>
            <a:fillRect/>
          </a:stretch>
        </p:blipFill>
        <p:spPr bwMode="auto">
          <a:xfrm>
            <a:off x="5436096" y="0"/>
            <a:ext cx="3600400" cy="2467690"/>
          </a:xfrm>
          <a:prstGeom prst="rect">
            <a:avLst/>
          </a:prstGeom>
          <a:noFill/>
          <a:ln w="9525">
            <a:noFill/>
            <a:miter lim="800000"/>
            <a:headEnd/>
            <a:tailEnd/>
          </a:ln>
        </p:spPr>
      </p:pic>
      <p:sp>
        <p:nvSpPr>
          <p:cNvPr id="23" name="Freeform 9"/>
          <p:cNvSpPr>
            <a:spLocks/>
          </p:cNvSpPr>
          <p:nvPr/>
        </p:nvSpPr>
        <p:spPr bwMode="auto">
          <a:xfrm>
            <a:off x="7236296" y="1008052"/>
            <a:ext cx="576064" cy="432048"/>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762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24" name="Rectangle 5"/>
          <p:cNvSpPr>
            <a:spLocks noChangeArrowheads="1"/>
          </p:cNvSpPr>
          <p:nvPr/>
        </p:nvSpPr>
        <p:spPr bwMode="auto">
          <a:xfrm>
            <a:off x="7225308" y="251589"/>
            <a:ext cx="2051720" cy="11521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Rayon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Réfracté rasant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0"/>
          <p:cNvSpPr>
            <a:spLocks noChangeArrowheads="1"/>
          </p:cNvSpPr>
          <p:nvPr/>
        </p:nvSpPr>
        <p:spPr bwMode="auto">
          <a:xfrm>
            <a:off x="107504" y="692696"/>
            <a:ext cx="5400600" cy="21328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a:t>
            </a:r>
            <a:r>
              <a:rPr kumimoji="0" lang="fr-FR" sz="3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le</a:t>
            </a:r>
            <a:r>
              <a:rPr kumimoji="0" lang="fr-FR" sz="3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rayon</a:t>
            </a:r>
            <a:r>
              <a:rPr kumimoji="0" lang="fr-FR" sz="300" b="0" i="0" u="sng" strike="noStrike" cap="none" normalizeH="0" baseline="0" dirty="0" smtClean="0">
                <a:ln>
                  <a:noFill/>
                </a:ln>
                <a:solidFill>
                  <a:srgbClr val="002060"/>
                </a:solidFill>
                <a:effectLst/>
                <a:latin typeface="Arial" pitchFamily="34" charset="0"/>
                <a:cs typeface="Arial" pitchFamily="34" charset="0"/>
              </a:rPr>
              <a:t> </a:t>
            </a:r>
            <a:r>
              <a:rPr kumimoji="0" lang="fr-FR" sz="2000" b="0" i="0" u="sng" strike="noStrike" cap="none" normalizeH="0" baseline="0" dirty="0" smtClean="0">
                <a:ln>
                  <a:noFill/>
                </a:ln>
                <a:solidFill>
                  <a:srgbClr val="002060"/>
                </a:solidFill>
                <a:effectLst/>
                <a:latin typeface="Arial" pitchFamily="34" charset="0"/>
                <a:cs typeface="Arial" pitchFamily="34" charset="0"/>
              </a:rPr>
              <a:t>réfracté</a:t>
            </a:r>
            <a:r>
              <a:rPr kumimoji="0" lang="fr-FR" sz="300" b="0" i="0"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évolue</a:t>
            </a:r>
            <a:r>
              <a:rPr kumimoji="0" lang="fr-FR" sz="3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dans</a:t>
            </a:r>
            <a:r>
              <a:rPr kumimoji="0" lang="fr-FR" sz="300" b="0" i="0" u="none" strike="noStrike" cap="none" normalizeH="0" baseline="0" dirty="0" smtClean="0">
                <a:ln>
                  <a:noFill/>
                </a:ln>
                <a:solidFill>
                  <a:srgbClr val="002060"/>
                </a:solidFill>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un</a:t>
            </a:r>
            <a:r>
              <a:rPr kumimoji="0" lang="fr-FR" sz="3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1" u="none" strike="noStrike" cap="none" normalizeH="0" baseline="0" dirty="0" smtClean="0">
                <a:ln>
                  <a:noFill/>
                </a:ln>
                <a:solidFill>
                  <a:srgbClr val="002060"/>
                </a:solidFill>
                <a:effectLst/>
                <a:latin typeface="Arial" pitchFamily="34" charset="0"/>
                <a:cs typeface="Arial" pitchFamily="34" charset="0"/>
              </a:rPr>
              <a:t>milieu</a:t>
            </a:r>
            <a:r>
              <a:rPr kumimoji="0" lang="fr-FR" sz="300" b="1" i="1" u="none" strike="noStrike" cap="none" normalizeH="0" baseline="0" dirty="0" smtClean="0">
                <a:ln>
                  <a:noFill/>
                </a:ln>
                <a:solidFill>
                  <a:srgbClr val="002060"/>
                </a:solidFill>
                <a:effectLst/>
                <a:latin typeface="Arial" pitchFamily="34" charset="0"/>
                <a:cs typeface="Arial" pitchFamily="34" charset="0"/>
              </a:rPr>
              <a:t> </a:t>
            </a:r>
            <a:r>
              <a:rPr kumimoji="0" lang="fr-FR" sz="2000" b="1" i="1" u="none" strike="noStrike" cap="none" normalizeH="0" baseline="0" dirty="0" smtClean="0">
                <a:ln>
                  <a:noFill/>
                </a:ln>
                <a:solidFill>
                  <a:srgbClr val="002060"/>
                </a:solidFill>
                <a:effectLst/>
                <a:latin typeface="Arial" pitchFamily="34" charset="0"/>
                <a:cs typeface="Arial" pitchFamily="34" charset="0"/>
              </a:rPr>
              <a:t>moins réfringent</a:t>
            </a:r>
            <a:r>
              <a:rPr kumimoji="0" lang="fr-FR" sz="2000" b="0" i="0" u="none" strike="noStrike" cap="none" normalizeH="0" baseline="0" dirty="0" smtClean="0">
                <a:ln>
                  <a:noFill/>
                </a:ln>
                <a:solidFill>
                  <a:srgbClr val="002060"/>
                </a:solidFill>
                <a:effectLst/>
                <a:latin typeface="Arial" pitchFamily="34" charset="0"/>
                <a:cs typeface="Arial" pitchFamily="34" charset="0"/>
              </a:rPr>
              <a:t> que le </a:t>
            </a:r>
            <a:r>
              <a:rPr kumimoji="0" lang="fr-FR" sz="2000" b="0" i="0" u="sng" strike="noStrike" cap="none" normalizeH="0" baseline="0" dirty="0" smtClean="0">
                <a:ln>
                  <a:noFill/>
                </a:ln>
                <a:solidFill>
                  <a:srgbClr val="002060"/>
                </a:solidFill>
                <a:effectLst/>
                <a:latin typeface="Arial" pitchFamily="34" charset="0"/>
                <a:cs typeface="Arial" pitchFamily="34" charset="0"/>
              </a:rPr>
              <a:t>rayon incident</a:t>
            </a:r>
            <a:r>
              <a:rPr kumimoji="0" lang="fr-FR" sz="2000" b="0" i="0" strike="noStrike" cap="none" normalizeH="0" baseline="0" dirty="0" smtClean="0">
                <a:ln>
                  <a:noFill/>
                </a:ln>
                <a:solidFill>
                  <a:srgbClr val="002060"/>
                </a:solidFill>
                <a:effectLst/>
                <a:latin typeface="Arial" pitchFamily="34" charset="0"/>
                <a:cs typeface="Arial" pitchFamily="34" charset="0"/>
              </a:rPr>
              <a:t> : </a:t>
            </a:r>
            <a:r>
              <a:rPr kumimoji="0" lang="fr-FR" sz="2000" b="1" u="none" strike="noStrike" cap="none" normalizeH="0" baseline="0" dirty="0" smtClean="0">
                <a:ln>
                  <a:noFill/>
                </a:ln>
                <a:solidFill>
                  <a:srgbClr val="FF0000"/>
                </a:solidFill>
                <a:effectLst/>
                <a:latin typeface="Arial" pitchFamily="34" charset="0"/>
                <a:cs typeface="Arial" pitchFamily="34" charset="0"/>
              </a:rPr>
              <a:t>n</a:t>
            </a:r>
            <a:r>
              <a:rPr kumimoji="0" lang="fr-FR" sz="2000" b="1" u="none" strike="noStrike" cap="none" normalizeH="0" baseline="-25000" dirty="0" smtClean="0">
                <a:ln>
                  <a:noFill/>
                </a:ln>
                <a:solidFill>
                  <a:srgbClr val="FF0000"/>
                </a:solidFill>
                <a:effectLst/>
                <a:latin typeface="Arial" pitchFamily="34" charset="0"/>
                <a:cs typeface="Arial" pitchFamily="34" charset="0"/>
              </a:rPr>
              <a:t>2</a:t>
            </a:r>
            <a:r>
              <a:rPr kumimoji="0" lang="fr-FR" sz="2000" b="1" u="none" strike="noStrike" cap="none" normalizeH="0" dirty="0" smtClean="0">
                <a:ln>
                  <a:noFill/>
                </a:ln>
                <a:solidFill>
                  <a:srgbClr val="FF0000"/>
                </a:solidFill>
                <a:effectLst/>
                <a:latin typeface="Arial" pitchFamily="34" charset="0"/>
                <a:cs typeface="Arial" pitchFamily="34" charset="0"/>
              </a:rPr>
              <a:t> </a:t>
            </a:r>
            <a:r>
              <a:rPr lang="fr-FR" sz="2000" b="1" dirty="0" smtClean="0">
                <a:solidFill>
                  <a:srgbClr val="FF0000"/>
                </a:solidFill>
                <a:latin typeface="Arial" pitchFamily="34" charset="0"/>
                <a:cs typeface="Arial" pitchFamily="34" charset="0"/>
              </a:rPr>
              <a:t>&lt; n</a:t>
            </a:r>
            <a:r>
              <a:rPr lang="fr-FR" sz="2000" b="1" baseline="-25000" dirty="0" smtClean="0">
                <a:solidFill>
                  <a:srgbClr val="FF0000"/>
                </a:solidFill>
                <a:latin typeface="Arial" pitchFamily="34" charset="0"/>
                <a:cs typeface="Arial" pitchFamily="34" charset="0"/>
              </a:rPr>
              <a:t>1</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6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l’</a:t>
            </a:r>
            <a:r>
              <a:rPr kumimoji="0" lang="fr-FR" sz="2000" b="0" i="0" u="sng" strike="noStrike" cap="none" normalizeH="0" baseline="0" dirty="0" smtClean="0">
                <a:ln>
                  <a:noFill/>
                </a:ln>
                <a:solidFill>
                  <a:srgbClr val="002060"/>
                </a:solidFill>
                <a:effectLst/>
                <a:latin typeface="Arial" pitchFamily="34" charset="0"/>
                <a:cs typeface="Arial" pitchFamily="34" charset="0"/>
              </a:rPr>
              <a:t>angle d’incidence</a:t>
            </a:r>
            <a:r>
              <a:rPr kumimoji="0" lang="fr-FR" sz="2000" b="0" i="0" strike="noStrike" cap="none" normalizeH="0" baseline="0" dirty="0" smtClean="0">
                <a:ln>
                  <a:noFill/>
                </a:ln>
                <a:solidFill>
                  <a:srgbClr val="002060"/>
                </a:solidFill>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dépasse une valeur limite (</a:t>
            </a:r>
            <a:r>
              <a:rPr kumimoji="0" lang="fr-FR" sz="2000" b="0" i="0" u="none" strike="noStrike" cap="none" normalizeH="0" baseline="0" dirty="0" smtClean="0">
                <a:ln>
                  <a:noFill/>
                </a:ln>
                <a:solidFill>
                  <a:srgbClr val="002060"/>
                </a:solidFill>
                <a:effectLst/>
                <a:latin typeface="Arial" pitchFamily="34" charset="0"/>
                <a:cs typeface="Arial" pitchFamily="34" charset="0"/>
              </a:rPr>
              <a:t>appelée « </a:t>
            </a:r>
            <a:r>
              <a:rPr kumimoji="0" lang="fr-FR" sz="2000" b="1" i="0" u="none" strike="noStrike" cap="none" normalizeH="0" baseline="0" dirty="0" smtClean="0">
                <a:ln>
                  <a:noFill/>
                </a:ln>
                <a:solidFill>
                  <a:srgbClr val="006600"/>
                </a:solidFill>
                <a:effectLst/>
                <a:latin typeface="Arial" pitchFamily="34" charset="0"/>
                <a:cs typeface="Arial" pitchFamily="34" charset="0"/>
              </a:rPr>
              <a:t>angle limite</a:t>
            </a:r>
            <a:r>
              <a:rPr kumimoji="0" lang="fr-FR" sz="2000" b="0" i="0" u="none" strike="noStrike" cap="none" normalizeH="0" baseline="0" dirty="0" smtClean="0">
                <a:ln>
                  <a:noFill/>
                </a:ln>
                <a:solidFill>
                  <a:srgbClr val="002060"/>
                </a:solidFill>
                <a:effectLst/>
                <a:latin typeface="Arial" pitchFamily="34" charset="0"/>
                <a:cs typeface="Arial" pitchFamily="34" charset="0"/>
              </a:rPr>
              <a:t> ») </a:t>
            </a:r>
            <a:r>
              <a:rPr kumimoji="0" lang="fr-FR" sz="2000" b="1" i="0" u="sng" strike="noStrike" cap="none" normalizeH="0" baseline="0" dirty="0" smtClean="0">
                <a:ln>
                  <a:noFill/>
                </a:ln>
                <a:solidFill>
                  <a:srgbClr val="002060"/>
                </a:solidFill>
                <a:effectLst/>
                <a:latin typeface="Arial" pitchFamily="34" charset="0"/>
                <a:cs typeface="Arial" pitchFamily="34" charset="0"/>
              </a:rPr>
              <a:t>pour laquelle </a:t>
            </a:r>
            <a:r>
              <a:rPr kumimoji="0" lang="fr-FR" sz="2000" b="1" i="0" u="sng" strike="noStrike" cap="none" normalizeH="0" baseline="0" dirty="0" smtClean="0">
                <a:ln>
                  <a:noFill/>
                </a:ln>
                <a:solidFill>
                  <a:srgbClr val="0070C0"/>
                </a:solidFill>
                <a:effectLst/>
                <a:latin typeface="Arial" pitchFamily="34" charset="0"/>
                <a:cs typeface="Arial" pitchFamily="34" charset="0"/>
              </a:rPr>
              <a:t>l’angle réfracté vaut 90 °</a:t>
            </a:r>
            <a:endParaRPr kumimoji="0" lang="fr-FR" sz="2800" b="0" i="0" u="none" strike="noStrike" cap="none" normalizeH="0" baseline="0" dirty="0" smtClean="0">
              <a:ln>
                <a:noFill/>
              </a:ln>
              <a:solidFill>
                <a:srgbClr val="0070C0"/>
              </a:solidFill>
              <a:effectLst/>
              <a:latin typeface="Arial" pitchFamily="34" charset="0"/>
              <a:cs typeface="Arial" pitchFamily="34" charset="0"/>
            </a:endParaRPr>
          </a:p>
        </p:txBody>
      </p:sp>
      <p:grpSp>
        <p:nvGrpSpPr>
          <p:cNvPr id="26" name="Groupe 48"/>
          <p:cNvGrpSpPr/>
          <p:nvPr/>
        </p:nvGrpSpPr>
        <p:grpSpPr>
          <a:xfrm>
            <a:off x="7271021" y="1031202"/>
            <a:ext cx="1619672" cy="10390"/>
            <a:chOff x="7524328" y="5440029"/>
            <a:chExt cx="1619672" cy="10390"/>
          </a:xfrm>
        </p:grpSpPr>
        <p:cxnSp>
          <p:nvCxnSpPr>
            <p:cNvPr id="27" name="Connecteur droit avec flèche 26"/>
            <p:cNvCxnSpPr/>
            <p:nvPr/>
          </p:nvCxnSpPr>
          <p:spPr>
            <a:xfrm>
              <a:off x="7524328" y="5440029"/>
              <a:ext cx="936104" cy="519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a:off x="8207896" y="5445224"/>
              <a:ext cx="936104" cy="5195"/>
            </a:xfrm>
            <a:prstGeom prst="straightConnector1">
              <a:avLst/>
            </a:prstGeom>
            <a:ln w="7620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29" name="Freeform 9"/>
          <p:cNvSpPr>
            <a:spLocks/>
          </p:cNvSpPr>
          <p:nvPr/>
        </p:nvSpPr>
        <p:spPr bwMode="auto">
          <a:xfrm flipH="1" flipV="1">
            <a:off x="6766965" y="587579"/>
            <a:ext cx="504056" cy="360040"/>
          </a:xfrm>
          <a:custGeom>
            <a:avLst/>
            <a:gdLst/>
            <a:ahLst/>
            <a:cxnLst>
              <a:cxn ang="0">
                <a:pos x="0" y="408"/>
              </a:cxn>
              <a:cxn ang="0">
                <a:pos x="237" y="382"/>
              </a:cxn>
              <a:cxn ang="0">
                <a:pos x="416" y="266"/>
              </a:cxn>
              <a:cxn ang="0">
                <a:pos x="510" y="0"/>
              </a:cxn>
            </a:cxnLst>
            <a:rect l="0" t="0" r="r" b="b"/>
            <a:pathLst>
              <a:path w="510" h="409">
                <a:moveTo>
                  <a:pt x="0" y="408"/>
                </a:moveTo>
                <a:cubicBezTo>
                  <a:pt x="87" y="409"/>
                  <a:pt x="168" y="406"/>
                  <a:pt x="237" y="382"/>
                </a:cubicBezTo>
                <a:cubicBezTo>
                  <a:pt x="306" y="358"/>
                  <a:pt x="370" y="330"/>
                  <a:pt x="416" y="266"/>
                </a:cubicBezTo>
                <a:cubicBezTo>
                  <a:pt x="462" y="202"/>
                  <a:pt x="490" y="55"/>
                  <a:pt x="510" y="0"/>
                </a:cubicBezTo>
              </a:path>
            </a:pathLst>
          </a:custGeom>
          <a:noFill/>
          <a:ln w="7620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p>
        </p:txBody>
      </p:sp>
      <p:sp>
        <p:nvSpPr>
          <p:cNvPr id="30" name="Rectangle 29"/>
          <p:cNvSpPr/>
          <p:nvPr/>
        </p:nvSpPr>
        <p:spPr>
          <a:xfrm>
            <a:off x="5436096" y="287972"/>
            <a:ext cx="1592103"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angle limite</a:t>
            </a:r>
            <a:endParaRPr lang="fr-FR" dirty="0"/>
          </a:p>
        </p:txBody>
      </p:sp>
      <p:sp>
        <p:nvSpPr>
          <p:cNvPr id="31" name="Rectangle 30"/>
          <p:cNvSpPr/>
          <p:nvPr/>
        </p:nvSpPr>
        <p:spPr>
          <a:xfrm>
            <a:off x="6805464" y="1454233"/>
            <a:ext cx="1257075" cy="461665"/>
          </a:xfrm>
          <a:prstGeom prst="rect">
            <a:avLst/>
          </a:prstGeom>
        </p:spPr>
        <p:txBody>
          <a:bodyPr wrap="none">
            <a:spAutoFit/>
          </a:bodyPr>
          <a:lstStyle/>
          <a:p>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 </a:t>
            </a:r>
            <a:r>
              <a:rPr lang="fr-FR" sz="2400" b="1" dirty="0" smtClean="0">
                <a:solidFill>
                  <a:srgbClr val="0070C0"/>
                </a:solidFill>
                <a:latin typeface="Arial" pitchFamily="34" charset="0"/>
                <a:cs typeface="Arial" pitchFamily="34" charset="0"/>
              </a:rPr>
              <a:t>= 90 °</a:t>
            </a:r>
            <a:endParaRPr lang="fr-FR" sz="2000" dirty="0">
              <a:solidFill>
                <a:srgbClr val="0070C0"/>
              </a:solidFill>
            </a:endParaRPr>
          </a:p>
        </p:txBody>
      </p:sp>
      <p:sp>
        <p:nvSpPr>
          <p:cNvPr id="32" name="Rectangle 2"/>
          <p:cNvSpPr>
            <a:spLocks noChangeArrowheads="1"/>
          </p:cNvSpPr>
          <p:nvPr/>
        </p:nvSpPr>
        <p:spPr bwMode="auto">
          <a:xfrm>
            <a:off x="0" y="0"/>
            <a:ext cx="543609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85725" lvl="1" indent="371475" fontAlgn="base">
              <a:spcBef>
                <a:spcPct val="0"/>
              </a:spcBef>
              <a:spcAft>
                <a:spcPts val="1000"/>
              </a:spcAft>
            </a:pPr>
            <a:r>
              <a:rPr lang="fr-FR" sz="2000" b="1" dirty="0" smtClean="0">
                <a:solidFill>
                  <a:srgbClr val="002060"/>
                </a:solidFill>
                <a:latin typeface="Arial" pitchFamily="34" charset="0"/>
                <a:cs typeface="Arial" pitchFamily="34" charset="0"/>
              </a:rPr>
              <a:t>Pour ne pas observer le phénomène de REFRACTION</a:t>
            </a:r>
            <a:r>
              <a:rPr lang="fr-FR" sz="2000" dirty="0" smtClean="0">
                <a:solidFill>
                  <a:srgbClr val="002060"/>
                </a:solidFill>
                <a:latin typeface="Arial" pitchFamily="34" charset="0"/>
                <a:cs typeface="Arial" pitchFamily="34" charset="0"/>
              </a:rPr>
              <a:t>, il faut que :</a:t>
            </a:r>
          </a:p>
        </p:txBody>
      </p:sp>
      <p:sp>
        <p:nvSpPr>
          <p:cNvPr id="34" name="Rectangle 33"/>
          <p:cNvSpPr/>
          <p:nvPr/>
        </p:nvSpPr>
        <p:spPr>
          <a:xfrm>
            <a:off x="274512" y="2420888"/>
            <a:ext cx="8784976" cy="707886"/>
          </a:xfrm>
          <a:prstGeom prst="rect">
            <a:avLst/>
          </a:prstGeom>
        </p:spPr>
        <p:txBody>
          <a:bodyPr wrap="square">
            <a:spAutoFit/>
          </a:bodyPr>
          <a:lstStyle/>
          <a:p>
            <a:pPr lvl="0" fontAlgn="base">
              <a:spcBef>
                <a:spcPct val="0"/>
              </a:spcBef>
              <a:spcAft>
                <a:spcPts val="1000"/>
              </a:spcAft>
            </a:pPr>
            <a:r>
              <a:rPr lang="fr-FR" sz="2000" dirty="0" smtClean="0">
                <a:solidFill>
                  <a:srgbClr val="002060"/>
                </a:solidFill>
                <a:latin typeface="Arial" pitchFamily="34" charset="0"/>
                <a:cs typeface="Arial" pitchFamily="34" charset="0"/>
                <a:sym typeface="Wingdings 3"/>
              </a:rPr>
              <a:t>     </a:t>
            </a:r>
            <a:r>
              <a:rPr lang="fr-FR" sz="2000" dirty="0" smtClean="0">
                <a:solidFill>
                  <a:srgbClr val="002060"/>
                </a:solidFill>
                <a:latin typeface="Arial" pitchFamily="34" charset="0"/>
                <a:cs typeface="Arial" pitchFamily="34" charset="0"/>
              </a:rPr>
              <a:t>Dans ce cas, le rayon incident ne subit qu’un phénomène de réflexion : on parle alors de </a:t>
            </a:r>
            <a:r>
              <a:rPr lang="fr-FR" sz="2000" b="1" u="sng" dirty="0" smtClean="0">
                <a:solidFill>
                  <a:srgbClr val="FF0000"/>
                </a:solidFill>
                <a:latin typeface="Arial" pitchFamily="34" charset="0"/>
                <a:cs typeface="Arial" pitchFamily="34" charset="0"/>
              </a:rPr>
              <a:t>REFLEXION TOTALE</a:t>
            </a:r>
            <a:r>
              <a:rPr lang="fr-FR" sz="2000" dirty="0" smtClean="0">
                <a:solidFill>
                  <a:srgbClr val="002060"/>
                </a:solidFill>
                <a:latin typeface="Arial" pitchFamily="34" charset="0"/>
                <a:cs typeface="Arial" pitchFamily="34" charset="0"/>
              </a:rPr>
              <a:t>.</a:t>
            </a:r>
          </a:p>
        </p:txBody>
      </p:sp>
      <p:sp>
        <p:nvSpPr>
          <p:cNvPr id="36" name="Rectangle 2"/>
          <p:cNvSpPr>
            <a:spLocks noChangeArrowheads="1"/>
          </p:cNvSpPr>
          <p:nvPr/>
        </p:nvSpPr>
        <p:spPr bwMode="auto">
          <a:xfrm>
            <a:off x="179512" y="3575574"/>
            <a:ext cx="896448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Pour </a:t>
            </a:r>
            <a:r>
              <a:rPr lang="fr-FR" sz="2000" dirty="0" smtClean="0">
                <a:solidFill>
                  <a:srgbClr val="002060"/>
                </a:solidFill>
                <a:latin typeface="Arial" pitchFamily="34" charset="0"/>
                <a:cs typeface="Arial" pitchFamily="34" charset="0"/>
              </a:rPr>
              <a:t>que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n</a:t>
            </a:r>
            <a:r>
              <a:rPr lang="fr-FR" sz="2000" b="1" baseline="-25000" dirty="0" smtClean="0">
                <a:solidFill>
                  <a:srgbClr val="002060"/>
                </a:solidFill>
                <a:latin typeface="Arial" pitchFamily="34" charset="0"/>
                <a:cs typeface="Arial" pitchFamily="34" charset="0"/>
              </a:rPr>
              <a:t>1</a:t>
            </a:r>
            <a:r>
              <a:rPr lang="fr-FR" sz="2000" dirty="0" smtClean="0">
                <a:solidFill>
                  <a:srgbClr val="002060"/>
                </a:solidFill>
                <a:latin typeface="Arial" pitchFamily="34" charset="0"/>
                <a:cs typeface="Arial" pitchFamily="34" charset="0"/>
              </a:rPr>
              <a:t>, i</a:t>
            </a:r>
            <a:r>
              <a:rPr kumimoji="0" lang="fr-FR" sz="2000" b="0" i="0" u="none" strike="noStrike" cap="none" normalizeH="0" baseline="0" dirty="0" smtClean="0">
                <a:ln>
                  <a:noFill/>
                </a:ln>
                <a:solidFill>
                  <a:srgbClr val="002060"/>
                </a:solidFill>
                <a:effectLst/>
                <a:latin typeface="Arial" pitchFamily="34" charset="0"/>
                <a:cs typeface="Arial" pitchFamily="34" charset="0"/>
              </a:rPr>
              <a:t>l faut que </a:t>
            </a:r>
            <a:r>
              <a:rPr kumimoji="0" lang="fr-FR" sz="2000" b="1" i="0" u="none" strike="noStrike" cap="none" normalizeH="0" baseline="0" dirty="0" smtClean="0">
                <a:ln>
                  <a:noFill/>
                </a:ln>
                <a:solidFill>
                  <a:srgbClr val="002060"/>
                </a:solidFill>
                <a:effectLst/>
                <a:latin typeface="Arial" pitchFamily="34" charset="0"/>
                <a:cs typeface="Arial" pitchFamily="34" charset="0"/>
              </a:rPr>
              <a:t>Milieu 1 = Eau </a:t>
            </a:r>
            <a:r>
              <a:rPr kumimoji="0" lang="fr-FR" sz="2000" b="0" i="0" u="none" strike="noStrike" cap="none" normalizeH="0" baseline="0" dirty="0" smtClean="0">
                <a:ln>
                  <a:noFill/>
                </a:ln>
                <a:solidFill>
                  <a:srgbClr val="002060"/>
                </a:solidFill>
                <a:effectLst/>
                <a:latin typeface="Arial" pitchFamily="34" charset="0"/>
                <a:cs typeface="Arial" pitchFamily="34" charset="0"/>
              </a:rPr>
              <a:t>et </a:t>
            </a:r>
            <a:r>
              <a:rPr kumimoji="0" lang="fr-FR" sz="2000" b="1" i="0" u="none" strike="noStrike" cap="none" normalizeH="0" baseline="0" dirty="0" smtClean="0">
                <a:ln>
                  <a:noFill/>
                </a:ln>
                <a:solidFill>
                  <a:srgbClr val="002060"/>
                </a:solidFill>
                <a:effectLst/>
                <a:latin typeface="Arial" pitchFamily="34" charset="0"/>
                <a:cs typeface="Arial" pitchFamily="34" charset="0"/>
              </a:rPr>
              <a:t>Milieu 2 = Air</a:t>
            </a:r>
          </a:p>
        </p:txBody>
      </p:sp>
      <p:sp>
        <p:nvSpPr>
          <p:cNvPr id="37" name="Rectangle 36"/>
          <p:cNvSpPr/>
          <p:nvPr/>
        </p:nvSpPr>
        <p:spPr>
          <a:xfrm>
            <a:off x="179512" y="5106991"/>
            <a:ext cx="2520280" cy="461665"/>
          </a:xfrm>
          <a:prstGeom prst="rect">
            <a:avLst/>
          </a:prstGeom>
        </p:spPr>
        <p:txBody>
          <a:bodyPr wrap="square">
            <a:spAutoFit/>
          </a:bodyPr>
          <a:lstStyle/>
          <a:p>
            <a:pPr lvl="0" fontAlgn="base">
              <a:spcBef>
                <a:spcPct val="0"/>
              </a:spcBef>
              <a:spcAft>
                <a:spcPts val="1000"/>
              </a:spcAft>
            </a:pPr>
            <a:r>
              <a:rPr lang="fr-FR" sz="2400" b="1" i="1" u="sng" dirty="0" smtClean="0">
                <a:solidFill>
                  <a:srgbClr val="002060"/>
                </a:solidFill>
                <a:latin typeface="Arial" pitchFamily="34" charset="0"/>
                <a:cs typeface="Arial" pitchFamily="34" charset="0"/>
              </a:rPr>
              <a:t>A.N.</a:t>
            </a:r>
            <a:r>
              <a:rPr lang="fr-FR" sz="2400" dirty="0" smtClean="0">
                <a:solidFill>
                  <a:srgbClr val="002060"/>
                </a:solidFill>
                <a:latin typeface="Arial" pitchFamily="34" charset="0"/>
                <a:cs typeface="Arial" pitchFamily="34" charset="0"/>
              </a:rPr>
              <a:t> : </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a:t>
            </a:r>
          </a:p>
        </p:txBody>
      </p:sp>
      <p:sp>
        <p:nvSpPr>
          <p:cNvPr id="38" name="Rectangle 37"/>
          <p:cNvSpPr/>
          <p:nvPr/>
        </p:nvSpPr>
        <p:spPr>
          <a:xfrm>
            <a:off x="5292080" y="5106991"/>
            <a:ext cx="286649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 0,75 </a:t>
            </a:r>
            <a:endParaRPr lang="fr-FR" sz="2000" b="1" dirty="0"/>
          </a:p>
        </p:txBody>
      </p:sp>
      <p:sp>
        <p:nvSpPr>
          <p:cNvPr id="39" name="Rectangle 38"/>
          <p:cNvSpPr/>
          <p:nvPr/>
        </p:nvSpPr>
        <p:spPr>
          <a:xfrm>
            <a:off x="7164288" y="5445224"/>
            <a:ext cx="1800493"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sym typeface="Wingdings 3"/>
              </a:rPr>
              <a:t></a:t>
            </a:r>
            <a:r>
              <a:rPr lang="fr-FR" sz="2400" dirty="0" smtClean="0">
                <a:solidFill>
                  <a:srgbClr val="002060"/>
                </a:solidFill>
                <a:latin typeface="Arial" pitchFamily="34" charset="0"/>
                <a:cs typeface="Arial" pitchFamily="34" charset="0"/>
              </a:rPr>
              <a:t> </a:t>
            </a:r>
            <a:r>
              <a:rPr lang="fr-FR" sz="2400" b="1" u="sng" dirty="0" err="1" smtClean="0">
                <a:solidFill>
                  <a:srgbClr val="006600"/>
                </a:solidFill>
                <a:latin typeface="Arial" pitchFamily="34" charset="0"/>
                <a:cs typeface="Arial" pitchFamily="34" charset="0"/>
              </a:rPr>
              <a:t>i</a:t>
            </a:r>
            <a:r>
              <a:rPr lang="fr-FR" sz="2400" b="1" u="sng" baseline="-25000" dirty="0" err="1" smtClean="0">
                <a:solidFill>
                  <a:srgbClr val="006600"/>
                </a:solidFill>
                <a:latin typeface="Arial" pitchFamily="34" charset="0"/>
                <a:cs typeface="Arial" pitchFamily="34" charset="0"/>
              </a:rPr>
              <a:t>lim</a:t>
            </a:r>
            <a:r>
              <a:rPr lang="fr-FR" sz="2400" b="1" u="sng" baseline="-25000" dirty="0" smtClean="0">
                <a:solidFill>
                  <a:srgbClr val="006600"/>
                </a:solidFill>
                <a:latin typeface="Arial" pitchFamily="34" charset="0"/>
                <a:cs typeface="Arial" pitchFamily="34" charset="0"/>
              </a:rPr>
              <a:t> </a:t>
            </a:r>
            <a:r>
              <a:rPr lang="fr-FR" sz="2400" b="1" u="sng" dirty="0" smtClean="0">
                <a:solidFill>
                  <a:srgbClr val="006600"/>
                </a:solidFill>
                <a:latin typeface="Arial" pitchFamily="34" charset="0"/>
                <a:cs typeface="Arial" pitchFamily="34" charset="0"/>
              </a:rPr>
              <a:t>= 49 °</a:t>
            </a:r>
            <a:endParaRPr lang="fr-FR" sz="2000" dirty="0">
              <a:solidFill>
                <a:srgbClr val="006600"/>
              </a:solidFill>
            </a:endParaRPr>
          </a:p>
        </p:txBody>
      </p:sp>
      <p:sp>
        <p:nvSpPr>
          <p:cNvPr id="40" name="Rectangle 39"/>
          <p:cNvSpPr/>
          <p:nvPr/>
        </p:nvSpPr>
        <p:spPr>
          <a:xfrm>
            <a:off x="5436096" y="4191479"/>
            <a:ext cx="156645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sin (</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a:t>
            </a:r>
            <a:endParaRPr lang="fr-FR" sz="2400" dirty="0"/>
          </a:p>
        </p:txBody>
      </p:sp>
      <p:sp>
        <p:nvSpPr>
          <p:cNvPr id="41" name="Rectangle 40"/>
          <p:cNvSpPr/>
          <p:nvPr/>
        </p:nvSpPr>
        <p:spPr>
          <a:xfrm>
            <a:off x="7761890" y="4191479"/>
            <a:ext cx="1382110" cy="461665"/>
          </a:xfrm>
          <a:prstGeom prst="rect">
            <a:avLst/>
          </a:prstGeom>
        </p:spPr>
        <p:txBody>
          <a:bodyPr wrap="none">
            <a:spAutoFit/>
          </a:bodyPr>
          <a:lstStyle/>
          <a:p>
            <a:pPr lvl="0"/>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endParaRPr lang="fr-FR" sz="2400" dirty="0">
              <a:solidFill>
                <a:prstClr val="black"/>
              </a:solidFill>
            </a:endParaRPr>
          </a:p>
        </p:txBody>
      </p:sp>
      <p:sp>
        <p:nvSpPr>
          <p:cNvPr id="42" name="Rectangle 41"/>
          <p:cNvSpPr/>
          <p:nvPr/>
        </p:nvSpPr>
        <p:spPr>
          <a:xfrm>
            <a:off x="6876256" y="3975455"/>
            <a:ext cx="1039067"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n(air) </a:t>
            </a:r>
            <a:endParaRPr lang="fr-FR" dirty="0"/>
          </a:p>
        </p:txBody>
      </p:sp>
      <p:sp>
        <p:nvSpPr>
          <p:cNvPr id="43" name="Rectangle 42"/>
          <p:cNvSpPr/>
          <p:nvPr/>
        </p:nvSpPr>
        <p:spPr>
          <a:xfrm>
            <a:off x="6876256" y="4551519"/>
            <a:ext cx="110799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n(eau)</a:t>
            </a:r>
            <a:endParaRPr lang="fr-FR" dirty="0"/>
          </a:p>
        </p:txBody>
      </p:sp>
      <p:sp>
        <p:nvSpPr>
          <p:cNvPr id="44" name="Rectangle 43"/>
          <p:cNvSpPr/>
          <p:nvPr/>
        </p:nvSpPr>
        <p:spPr>
          <a:xfrm>
            <a:off x="0" y="4191479"/>
            <a:ext cx="5040560" cy="830997"/>
          </a:xfrm>
          <a:prstGeom prst="rect">
            <a:avLst/>
          </a:prstGeom>
        </p:spPr>
        <p:txBody>
          <a:bodyPr wrap="square">
            <a:spAutoFit/>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n(eau)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 n(air)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r>
              <a:rPr lang="fr-FR" sz="2400" dirty="0" smtClean="0">
                <a:solidFill>
                  <a:srgbClr val="002060"/>
                </a:solidFill>
                <a:latin typeface="Arial" pitchFamily="34" charset="0"/>
                <a:cs typeface="Arial" pitchFamily="34" charset="0"/>
              </a:rPr>
              <a:t>	</a:t>
            </a:r>
            <a:endParaRPr lang="fr-FR" sz="2400" b="1" dirty="0" smtClean="0">
              <a:solidFill>
                <a:srgbClr val="002060"/>
              </a:solidFill>
              <a:latin typeface="Arial" pitchFamily="34" charset="0"/>
              <a:cs typeface="Arial" pitchFamily="34" charset="0"/>
            </a:endParaRPr>
          </a:p>
        </p:txBody>
      </p:sp>
      <p:cxnSp>
        <p:nvCxnSpPr>
          <p:cNvPr id="46" name="Connecteur droit 45"/>
          <p:cNvCxnSpPr/>
          <p:nvPr/>
        </p:nvCxnSpPr>
        <p:spPr>
          <a:xfrm>
            <a:off x="7020272" y="4479511"/>
            <a:ext cx="7200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3369402" y="5106991"/>
            <a:ext cx="1649811" cy="461665"/>
          </a:xfrm>
          <a:prstGeom prst="rect">
            <a:avLst/>
          </a:prstGeom>
        </p:spPr>
        <p:txBody>
          <a:bodyPr wrap="none">
            <a:spAutoFit/>
          </a:bodyPr>
          <a:lstStyle/>
          <a:p>
            <a:pPr lvl="0"/>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90°</a:t>
            </a:r>
            <a:r>
              <a:rPr lang="fr-FR" sz="2400" b="1" dirty="0" smtClean="0">
                <a:solidFill>
                  <a:srgbClr val="002060"/>
                </a:solidFill>
                <a:latin typeface="Arial" pitchFamily="34" charset="0"/>
                <a:cs typeface="Arial" pitchFamily="34" charset="0"/>
              </a:rPr>
              <a:t>)</a:t>
            </a:r>
            <a:endParaRPr lang="fr-FR" sz="2400" dirty="0">
              <a:solidFill>
                <a:prstClr val="black"/>
              </a:solidFill>
            </a:endParaRPr>
          </a:p>
        </p:txBody>
      </p:sp>
      <p:sp>
        <p:nvSpPr>
          <p:cNvPr id="49" name="Rectangle 48"/>
          <p:cNvSpPr/>
          <p:nvPr/>
        </p:nvSpPr>
        <p:spPr>
          <a:xfrm>
            <a:off x="2564793" y="4890967"/>
            <a:ext cx="86914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1,00 </a:t>
            </a:r>
            <a:endParaRPr lang="fr-FR" dirty="0"/>
          </a:p>
        </p:txBody>
      </p:sp>
      <p:sp>
        <p:nvSpPr>
          <p:cNvPr id="50" name="Rectangle 49"/>
          <p:cNvSpPr/>
          <p:nvPr/>
        </p:nvSpPr>
        <p:spPr>
          <a:xfrm>
            <a:off x="2587943" y="5467031"/>
            <a:ext cx="78418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1,33</a:t>
            </a:r>
            <a:endParaRPr lang="fr-FR" dirty="0"/>
          </a:p>
        </p:txBody>
      </p:sp>
      <p:cxnSp>
        <p:nvCxnSpPr>
          <p:cNvPr id="51" name="Connecteur droit 50"/>
          <p:cNvCxnSpPr/>
          <p:nvPr/>
        </p:nvCxnSpPr>
        <p:spPr>
          <a:xfrm>
            <a:off x="2627784" y="5395023"/>
            <a:ext cx="7200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5389796" y="4005064"/>
            <a:ext cx="3707904"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p:cNvSpPr/>
          <p:nvPr/>
        </p:nvSpPr>
        <p:spPr>
          <a:xfrm>
            <a:off x="4932040" y="4221088"/>
            <a:ext cx="51167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sym typeface="Wingdings"/>
              </a:rPr>
              <a:t></a:t>
            </a:r>
            <a:endParaRPr lang="fr-FR" b="1" dirty="0"/>
          </a:p>
        </p:txBody>
      </p:sp>
      <p:sp>
        <p:nvSpPr>
          <p:cNvPr id="54" name="Rectangle 53"/>
          <p:cNvSpPr/>
          <p:nvPr/>
        </p:nvSpPr>
        <p:spPr>
          <a:xfrm>
            <a:off x="1475656" y="6023029"/>
            <a:ext cx="7488832" cy="707886"/>
          </a:xfrm>
          <a:prstGeom prst="rect">
            <a:avLst/>
          </a:prstGeom>
          <a:solidFill>
            <a:srgbClr val="FFC000"/>
          </a:solidFill>
        </p:spPr>
        <p:txBody>
          <a:bodyPr wrap="square">
            <a:spAutoFit/>
          </a:bodyPr>
          <a:lstStyle/>
          <a:p>
            <a:r>
              <a:rPr lang="fr-FR" sz="2000" i="1" dirty="0" smtClean="0"/>
              <a:t>Le phénomène de réflexion totale est exploité dans la </a:t>
            </a:r>
            <a:r>
              <a:rPr lang="fr-FR" sz="2000" b="1" dirty="0" smtClean="0"/>
              <a:t>fibre optique </a:t>
            </a:r>
            <a:r>
              <a:rPr lang="fr-FR" sz="2000" i="1" dirty="0" smtClean="0"/>
              <a:t>afin de guider sans perte les ondes lumineuses dans le matériau.</a:t>
            </a:r>
            <a:endParaRPr lang="fr-FR" sz="2000" dirty="0"/>
          </a:p>
        </p:txBody>
      </p:sp>
      <p:pic>
        <p:nvPicPr>
          <p:cNvPr id="55" name="Image 54"/>
          <p:cNvPicPr/>
          <p:nvPr/>
        </p:nvPicPr>
        <p:blipFill>
          <a:blip r:embed="rId3" cstate="print"/>
          <a:srcRect/>
          <a:stretch>
            <a:fillRect/>
          </a:stretch>
        </p:blipFill>
        <p:spPr bwMode="auto">
          <a:xfrm>
            <a:off x="899592" y="6023029"/>
            <a:ext cx="504056" cy="5760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Effect transition="in" filter="wipe(left)">
                                      <p:cBhvr>
                                        <p:cTn id="13" dur="500"/>
                                        <p:tgtEl>
                                          <p:spTgt spid="3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left)">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500"/>
                                        <p:tgtEl>
                                          <p:spTgt spid="4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left)">
                                      <p:cBhvr>
                                        <p:cTn id="31" dur="500"/>
                                        <p:tgtEl>
                                          <p:spTgt spid="42"/>
                                        </p:tgtEl>
                                      </p:cBhvr>
                                    </p:animEffect>
                                  </p:childTnLst>
                                </p:cTn>
                              </p:par>
                            </p:childTnLst>
                          </p:cTn>
                        </p:par>
                        <p:par>
                          <p:cTn id="32" fill="hold">
                            <p:stCondLst>
                              <p:cond delay="15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left)">
                                      <p:cBhvr>
                                        <p:cTn id="43" dur="500"/>
                                        <p:tgtEl>
                                          <p:spTgt spid="41"/>
                                        </p:tgtEl>
                                      </p:cBhvr>
                                    </p:animEffect>
                                  </p:childTnLst>
                                </p:cTn>
                              </p:par>
                            </p:childTnLst>
                          </p:cTn>
                        </p:par>
                        <p:par>
                          <p:cTn id="44" fill="hold">
                            <p:stCondLst>
                              <p:cond delay="3000"/>
                            </p:stCondLst>
                            <p:childTnLst>
                              <p:par>
                                <p:cTn id="45" presetID="20"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edge">
                                      <p:cBhvr>
                                        <p:cTn id="47" dur="20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left)">
                                      <p:cBhvr>
                                        <p:cTn id="52" dur="500"/>
                                        <p:tgtEl>
                                          <p:spTgt spid="37"/>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left)">
                                      <p:cBhvr>
                                        <p:cTn id="56" dur="500"/>
                                        <p:tgtEl>
                                          <p:spTgt spid="49"/>
                                        </p:tgtEl>
                                      </p:cBhvr>
                                    </p:animEffect>
                                  </p:childTnLst>
                                </p:cTn>
                              </p:par>
                            </p:childTnLst>
                          </p:cTn>
                        </p:par>
                        <p:par>
                          <p:cTn id="57" fill="hold">
                            <p:stCondLst>
                              <p:cond delay="1000"/>
                            </p:stCondLst>
                            <p:childTnLst>
                              <p:par>
                                <p:cTn id="58" presetID="22" presetClass="entr" presetSubtype="8" fill="hold"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wipe(left)">
                                      <p:cBhvr>
                                        <p:cTn id="60" dur="500"/>
                                        <p:tgtEl>
                                          <p:spTgt spid="51"/>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wipe(left)">
                                      <p:cBhvr>
                                        <p:cTn id="64" dur="500"/>
                                        <p:tgtEl>
                                          <p:spTgt spid="50"/>
                                        </p:tgtEl>
                                      </p:cBhvr>
                                    </p:animEffect>
                                  </p:childTnLst>
                                </p:cTn>
                              </p:par>
                            </p:childTnLst>
                          </p:cTn>
                        </p:par>
                        <p:par>
                          <p:cTn id="65" fill="hold">
                            <p:stCondLst>
                              <p:cond delay="2000"/>
                            </p:stCondLst>
                            <p:childTnLst>
                              <p:par>
                                <p:cTn id="66" presetID="2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wipe(left)">
                                      <p:cBhvr>
                                        <p:cTn id="68" dur="500"/>
                                        <p:tgtEl>
                                          <p:spTgt spid="48"/>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left)">
                                      <p:cBhvr>
                                        <p:cTn id="78" dur="500"/>
                                        <p:tgtEl>
                                          <p:spTgt spid="39"/>
                                        </p:tgtEl>
                                      </p:cBhvr>
                                    </p:animEffect>
                                  </p:childTnLst>
                                </p:cTn>
                              </p:par>
                            </p:childTnLst>
                          </p:cTn>
                        </p:par>
                        <p:par>
                          <p:cTn id="79" fill="hold">
                            <p:stCondLst>
                              <p:cond delay="500"/>
                            </p:stCondLst>
                            <p:childTnLst>
                              <p:par>
                                <p:cTn id="80" presetID="30" presetClass="entr" presetSubtype="0" fill="hold" nodeType="after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800" decel="100000"/>
                                        <p:tgtEl>
                                          <p:spTgt spid="55"/>
                                        </p:tgtEl>
                                      </p:cBhvr>
                                    </p:animEffect>
                                    <p:anim calcmode="lin" valueType="num">
                                      <p:cBhvr>
                                        <p:cTn id="83" dur="800" decel="100000" fill="hold"/>
                                        <p:tgtEl>
                                          <p:spTgt spid="55"/>
                                        </p:tgtEl>
                                        <p:attrNameLst>
                                          <p:attrName>style.rotation</p:attrName>
                                        </p:attrNameLst>
                                      </p:cBhvr>
                                      <p:tavLst>
                                        <p:tav tm="0">
                                          <p:val>
                                            <p:fltVal val="-90"/>
                                          </p:val>
                                        </p:tav>
                                        <p:tav tm="100000">
                                          <p:val>
                                            <p:fltVal val="0"/>
                                          </p:val>
                                        </p:tav>
                                      </p:tavLst>
                                    </p:anim>
                                    <p:anim calcmode="lin" valueType="num">
                                      <p:cBhvr>
                                        <p:cTn id="84" dur="800" decel="100000" fill="hold"/>
                                        <p:tgtEl>
                                          <p:spTgt spid="55"/>
                                        </p:tgtEl>
                                        <p:attrNameLst>
                                          <p:attrName>ppt_x</p:attrName>
                                        </p:attrNameLst>
                                      </p:cBhvr>
                                      <p:tavLst>
                                        <p:tav tm="0">
                                          <p:val>
                                            <p:strVal val="#ppt_x+0.4"/>
                                          </p:val>
                                        </p:tav>
                                        <p:tav tm="100000">
                                          <p:val>
                                            <p:strVal val="#ppt_x-0.05"/>
                                          </p:val>
                                        </p:tav>
                                      </p:tavLst>
                                    </p:anim>
                                    <p:anim calcmode="lin" valueType="num">
                                      <p:cBhvr>
                                        <p:cTn id="85" dur="800" decel="100000" fill="hold"/>
                                        <p:tgtEl>
                                          <p:spTgt spid="55"/>
                                        </p:tgtEl>
                                        <p:attrNameLst>
                                          <p:attrName>ppt_y</p:attrName>
                                        </p:attrNameLst>
                                      </p:cBhvr>
                                      <p:tavLst>
                                        <p:tav tm="0">
                                          <p:val>
                                            <p:strVal val="#ppt_y-0.4"/>
                                          </p:val>
                                        </p:tav>
                                        <p:tav tm="100000">
                                          <p:val>
                                            <p:strVal val="#ppt_y+0.1"/>
                                          </p:val>
                                        </p:tav>
                                      </p:tavLst>
                                    </p:anim>
                                    <p:anim calcmode="lin" valueType="num">
                                      <p:cBhvr>
                                        <p:cTn id="86" dur="200" accel="100000" fill="hold">
                                          <p:stCondLst>
                                            <p:cond delay="800"/>
                                          </p:stCondLst>
                                        </p:cTn>
                                        <p:tgtEl>
                                          <p:spTgt spid="55"/>
                                        </p:tgtEl>
                                        <p:attrNameLst>
                                          <p:attrName>ppt_x</p:attrName>
                                        </p:attrNameLst>
                                      </p:cBhvr>
                                      <p:tavLst>
                                        <p:tav tm="0">
                                          <p:val>
                                            <p:strVal val="#ppt_x-0.05"/>
                                          </p:val>
                                        </p:tav>
                                        <p:tav tm="100000">
                                          <p:val>
                                            <p:strVal val="#ppt_x"/>
                                          </p:val>
                                        </p:tav>
                                      </p:tavLst>
                                    </p:anim>
                                    <p:anim calcmode="lin" valueType="num">
                                      <p:cBhvr>
                                        <p:cTn id="87" dur="200" accel="100000" fill="hold">
                                          <p:stCondLst>
                                            <p:cond delay="800"/>
                                          </p:stCondLst>
                                        </p:cTn>
                                        <p:tgtEl>
                                          <p:spTgt spid="55"/>
                                        </p:tgtEl>
                                        <p:attrNameLst>
                                          <p:attrName>ppt_y</p:attrName>
                                        </p:attrNameLst>
                                      </p:cBhvr>
                                      <p:tavLst>
                                        <p:tav tm="0">
                                          <p:val>
                                            <p:strVal val="#ppt_y+0.1"/>
                                          </p:val>
                                        </p:tav>
                                        <p:tav tm="100000">
                                          <p:val>
                                            <p:strVal val="#ppt_y"/>
                                          </p:val>
                                        </p:tav>
                                      </p:tavLst>
                                    </p:anim>
                                  </p:childTnLst>
                                </p:cTn>
                              </p:par>
                              <p:par>
                                <p:cTn id="88" presetID="30"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fade">
                                      <p:cBhvr>
                                        <p:cTn id="90" dur="800" decel="100000"/>
                                        <p:tgtEl>
                                          <p:spTgt spid="54"/>
                                        </p:tgtEl>
                                      </p:cBhvr>
                                    </p:animEffect>
                                    <p:anim calcmode="lin" valueType="num">
                                      <p:cBhvr>
                                        <p:cTn id="91" dur="800" decel="100000" fill="hold"/>
                                        <p:tgtEl>
                                          <p:spTgt spid="54"/>
                                        </p:tgtEl>
                                        <p:attrNameLst>
                                          <p:attrName>style.rotation</p:attrName>
                                        </p:attrNameLst>
                                      </p:cBhvr>
                                      <p:tavLst>
                                        <p:tav tm="0">
                                          <p:val>
                                            <p:fltVal val="-90"/>
                                          </p:val>
                                        </p:tav>
                                        <p:tav tm="100000">
                                          <p:val>
                                            <p:fltVal val="0"/>
                                          </p:val>
                                        </p:tav>
                                      </p:tavLst>
                                    </p:anim>
                                    <p:anim calcmode="lin" valueType="num">
                                      <p:cBhvr>
                                        <p:cTn id="92" dur="800" decel="100000" fill="hold"/>
                                        <p:tgtEl>
                                          <p:spTgt spid="54"/>
                                        </p:tgtEl>
                                        <p:attrNameLst>
                                          <p:attrName>ppt_x</p:attrName>
                                        </p:attrNameLst>
                                      </p:cBhvr>
                                      <p:tavLst>
                                        <p:tav tm="0">
                                          <p:val>
                                            <p:strVal val="#ppt_x+0.4"/>
                                          </p:val>
                                        </p:tav>
                                        <p:tav tm="100000">
                                          <p:val>
                                            <p:strVal val="#ppt_x-0.05"/>
                                          </p:val>
                                        </p:tav>
                                      </p:tavLst>
                                    </p:anim>
                                    <p:anim calcmode="lin" valueType="num">
                                      <p:cBhvr>
                                        <p:cTn id="93" dur="800" decel="100000" fill="hold"/>
                                        <p:tgtEl>
                                          <p:spTgt spid="54"/>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54"/>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5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7" grpId="0"/>
      <p:bldP spid="38" grpId="0"/>
      <p:bldP spid="39" grpId="0"/>
      <p:bldP spid="40" grpId="0"/>
      <p:bldP spid="41" grpId="0"/>
      <p:bldP spid="42" grpId="0"/>
      <p:bldP spid="43" grpId="0"/>
      <p:bldP spid="44" grpId="0"/>
      <p:bldP spid="48" grpId="0"/>
      <p:bldP spid="49" grpId="0"/>
      <p:bldP spid="50" grpId="0"/>
      <p:bldP spid="52" grpId="0" animBg="1"/>
      <p:bldP spid="53" grpId="0"/>
      <p:bldP spid="5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4293096"/>
            <a:ext cx="95109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c/</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Généralisation</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lois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err="1" smtClean="0">
                <a:ln>
                  <a:noFill/>
                </a:ln>
                <a:solidFill>
                  <a:schemeClr val="tx1"/>
                </a:solidFill>
                <a:effectLst/>
                <a:latin typeface="Bookman Old Style" pitchFamily="18" charset="0"/>
                <a:ea typeface="Arial Unicode MS" pitchFamily="34" charset="-128"/>
                <a:cs typeface="Calibri" pitchFamily="34" charset="0"/>
              </a:rPr>
              <a:t>Snell</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-Descartes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aux</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ondes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sismiques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volume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0" y="4725144"/>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dirty="0" smtClean="0">
                <a:solidFill>
                  <a:srgbClr val="FF0000"/>
                </a:solidFill>
                <a:latin typeface="Calibri" pitchFamily="34" charset="0"/>
                <a:ea typeface="Arial Unicode MS" pitchFamily="34" charset="-128"/>
                <a:cs typeface="Calibri" pitchFamily="34" charset="0"/>
              </a:rPr>
              <a:t>Une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onde sismique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qui évolue dans un premier milieu puis dans un second milieu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se comporte comme un rayon lumineux</a:t>
            </a:r>
            <a:r>
              <a:rPr lang="fr-FR" sz="2400" dirty="0" smtClean="0">
                <a:latin typeface="Calibri" pitchFamily="34" charset="0"/>
                <a:ea typeface="Arial Unicode MS" pitchFamily="34" charset="-128"/>
                <a:cs typeface="Calibri" pitchFamily="34" charset="0"/>
              </a:rPr>
              <a:t> :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18"/>
          <p:cNvSpPr>
            <a:spLocks noChangeArrowheads="1"/>
          </p:cNvSpPr>
          <p:nvPr/>
        </p:nvSpPr>
        <p:spPr bwMode="auto">
          <a:xfrm>
            <a:off x="0" y="152793"/>
            <a:ext cx="91440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sng"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Application numérique</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n(eau) = 1,33 ; n(air) = 1,0</a:t>
            </a:r>
            <a:r>
              <a:rPr kumimoji="0" lang="fr-FR" sz="2000" b="0" i="0" u="none" strike="noStrike" cap="none" normalizeH="0" baseline="0" dirty="0" smtClean="0">
                <a:ln>
                  <a:noFill/>
                </a:ln>
                <a:solidFill>
                  <a:schemeClr val="tx1"/>
                </a:solidFill>
                <a:effectLst/>
                <a:latin typeface="Arial" pitchFamily="34" charset="0"/>
                <a:cs typeface="Arial" pitchFamily="34" charset="0"/>
                <a:sym typeface="Wingdings" pitchFamily="2" charset="2"/>
              </a:rPr>
              <a:t>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23" name="Rectangle 2"/>
          <p:cNvSpPr>
            <a:spLocks noChangeArrowheads="1"/>
          </p:cNvSpPr>
          <p:nvPr/>
        </p:nvSpPr>
        <p:spPr bwMode="auto">
          <a:xfrm>
            <a:off x="179512" y="561691"/>
            <a:ext cx="896448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Pour </a:t>
            </a:r>
            <a:r>
              <a:rPr lang="fr-FR" sz="2000" dirty="0" smtClean="0">
                <a:solidFill>
                  <a:srgbClr val="002060"/>
                </a:solidFill>
                <a:latin typeface="Arial" pitchFamily="34" charset="0"/>
                <a:cs typeface="Arial" pitchFamily="34" charset="0"/>
              </a:rPr>
              <a:t>que </a:t>
            </a:r>
            <a:r>
              <a:rPr lang="fr-FR" sz="2000" b="1" dirty="0" smtClean="0">
                <a:solidFill>
                  <a:srgbClr val="002060"/>
                </a:solidFill>
                <a:latin typeface="Arial" pitchFamily="34" charset="0"/>
                <a:cs typeface="Arial" pitchFamily="34" charset="0"/>
              </a:rPr>
              <a:t>n</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n</a:t>
            </a:r>
            <a:r>
              <a:rPr lang="fr-FR" sz="2000" b="1" baseline="-25000" dirty="0" smtClean="0">
                <a:solidFill>
                  <a:srgbClr val="002060"/>
                </a:solidFill>
                <a:latin typeface="Arial" pitchFamily="34" charset="0"/>
                <a:cs typeface="Arial" pitchFamily="34" charset="0"/>
              </a:rPr>
              <a:t>1</a:t>
            </a:r>
            <a:r>
              <a:rPr lang="fr-FR" sz="2000" dirty="0" smtClean="0">
                <a:solidFill>
                  <a:srgbClr val="002060"/>
                </a:solidFill>
                <a:latin typeface="Arial" pitchFamily="34" charset="0"/>
                <a:cs typeface="Arial" pitchFamily="34" charset="0"/>
              </a:rPr>
              <a:t>, i</a:t>
            </a:r>
            <a:r>
              <a:rPr kumimoji="0" lang="fr-FR" sz="2000" b="0" i="0" u="none" strike="noStrike" cap="none" normalizeH="0" baseline="0" dirty="0" smtClean="0">
                <a:ln>
                  <a:noFill/>
                </a:ln>
                <a:solidFill>
                  <a:srgbClr val="002060"/>
                </a:solidFill>
                <a:effectLst/>
                <a:latin typeface="Arial" pitchFamily="34" charset="0"/>
                <a:cs typeface="Arial" pitchFamily="34" charset="0"/>
              </a:rPr>
              <a:t>l faut que </a:t>
            </a:r>
            <a:r>
              <a:rPr kumimoji="0" lang="fr-FR" sz="2000" b="1" i="0" u="none" strike="noStrike" cap="none" normalizeH="0" baseline="0" dirty="0" smtClean="0">
                <a:ln>
                  <a:noFill/>
                </a:ln>
                <a:solidFill>
                  <a:srgbClr val="002060"/>
                </a:solidFill>
                <a:effectLst/>
                <a:latin typeface="Arial" pitchFamily="34" charset="0"/>
                <a:cs typeface="Arial" pitchFamily="34" charset="0"/>
              </a:rPr>
              <a:t>Milieu 1 = Eau </a:t>
            </a:r>
            <a:r>
              <a:rPr kumimoji="0" lang="fr-FR" sz="2000" b="0" i="0" u="none" strike="noStrike" cap="none" normalizeH="0" baseline="0" dirty="0" smtClean="0">
                <a:ln>
                  <a:noFill/>
                </a:ln>
                <a:solidFill>
                  <a:srgbClr val="002060"/>
                </a:solidFill>
                <a:effectLst/>
                <a:latin typeface="Arial" pitchFamily="34" charset="0"/>
                <a:cs typeface="Arial" pitchFamily="34" charset="0"/>
              </a:rPr>
              <a:t>et </a:t>
            </a:r>
            <a:r>
              <a:rPr kumimoji="0" lang="fr-FR" sz="2000" b="1" i="0" u="none" strike="noStrike" cap="none" normalizeH="0" baseline="0" dirty="0" smtClean="0">
                <a:ln>
                  <a:noFill/>
                </a:ln>
                <a:solidFill>
                  <a:srgbClr val="002060"/>
                </a:solidFill>
                <a:effectLst/>
                <a:latin typeface="Arial" pitchFamily="34" charset="0"/>
                <a:cs typeface="Arial" pitchFamily="34" charset="0"/>
              </a:rPr>
              <a:t>Milieu 2 = Air</a:t>
            </a:r>
          </a:p>
        </p:txBody>
      </p:sp>
      <p:sp>
        <p:nvSpPr>
          <p:cNvPr id="24" name="Rectangle 23"/>
          <p:cNvSpPr/>
          <p:nvPr/>
        </p:nvSpPr>
        <p:spPr>
          <a:xfrm>
            <a:off x="179512" y="2093108"/>
            <a:ext cx="2520280" cy="461665"/>
          </a:xfrm>
          <a:prstGeom prst="rect">
            <a:avLst/>
          </a:prstGeom>
        </p:spPr>
        <p:txBody>
          <a:bodyPr wrap="square">
            <a:spAutoFit/>
          </a:bodyPr>
          <a:lstStyle/>
          <a:p>
            <a:pPr lvl="0" fontAlgn="base">
              <a:spcBef>
                <a:spcPct val="0"/>
              </a:spcBef>
              <a:spcAft>
                <a:spcPts val="1000"/>
              </a:spcAft>
            </a:pPr>
            <a:r>
              <a:rPr lang="fr-FR" sz="2400" b="1" i="1" u="sng" dirty="0" smtClean="0">
                <a:solidFill>
                  <a:srgbClr val="002060"/>
                </a:solidFill>
                <a:latin typeface="Arial" pitchFamily="34" charset="0"/>
                <a:cs typeface="Arial" pitchFamily="34" charset="0"/>
              </a:rPr>
              <a:t>A.N.</a:t>
            </a:r>
            <a:r>
              <a:rPr lang="fr-FR" sz="2400" dirty="0" smtClean="0">
                <a:solidFill>
                  <a:srgbClr val="002060"/>
                </a:solidFill>
                <a:latin typeface="Arial" pitchFamily="34" charset="0"/>
                <a:cs typeface="Arial" pitchFamily="34" charset="0"/>
              </a:rPr>
              <a:t> : </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a:t>
            </a:r>
          </a:p>
        </p:txBody>
      </p:sp>
      <p:sp>
        <p:nvSpPr>
          <p:cNvPr id="25" name="Rectangle 24"/>
          <p:cNvSpPr/>
          <p:nvPr/>
        </p:nvSpPr>
        <p:spPr>
          <a:xfrm>
            <a:off x="5292080" y="2093108"/>
            <a:ext cx="286649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 0,75 </a:t>
            </a:r>
            <a:endParaRPr lang="fr-FR" sz="2000" b="1" dirty="0"/>
          </a:p>
        </p:txBody>
      </p:sp>
      <p:sp>
        <p:nvSpPr>
          <p:cNvPr id="26" name="Rectangle 25"/>
          <p:cNvSpPr/>
          <p:nvPr/>
        </p:nvSpPr>
        <p:spPr>
          <a:xfrm>
            <a:off x="7164288" y="2431341"/>
            <a:ext cx="1800493"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sym typeface="Wingdings 3"/>
              </a:rPr>
              <a:t></a:t>
            </a:r>
            <a:r>
              <a:rPr lang="fr-FR" sz="2400" dirty="0" smtClean="0">
                <a:solidFill>
                  <a:srgbClr val="002060"/>
                </a:solidFill>
                <a:latin typeface="Arial" pitchFamily="34" charset="0"/>
                <a:cs typeface="Arial" pitchFamily="34" charset="0"/>
              </a:rPr>
              <a:t> </a:t>
            </a:r>
            <a:r>
              <a:rPr lang="fr-FR" sz="2400" b="1" u="sng" dirty="0" err="1" smtClean="0">
                <a:solidFill>
                  <a:srgbClr val="006600"/>
                </a:solidFill>
                <a:latin typeface="Arial" pitchFamily="34" charset="0"/>
                <a:cs typeface="Arial" pitchFamily="34" charset="0"/>
              </a:rPr>
              <a:t>i</a:t>
            </a:r>
            <a:r>
              <a:rPr lang="fr-FR" sz="2400" b="1" u="sng" baseline="-25000" dirty="0" err="1" smtClean="0">
                <a:solidFill>
                  <a:srgbClr val="006600"/>
                </a:solidFill>
                <a:latin typeface="Arial" pitchFamily="34" charset="0"/>
                <a:cs typeface="Arial" pitchFamily="34" charset="0"/>
              </a:rPr>
              <a:t>lim</a:t>
            </a:r>
            <a:r>
              <a:rPr lang="fr-FR" sz="2400" b="1" u="sng" baseline="-25000" dirty="0" smtClean="0">
                <a:solidFill>
                  <a:srgbClr val="006600"/>
                </a:solidFill>
                <a:latin typeface="Arial" pitchFamily="34" charset="0"/>
                <a:cs typeface="Arial" pitchFamily="34" charset="0"/>
              </a:rPr>
              <a:t> </a:t>
            </a:r>
            <a:r>
              <a:rPr lang="fr-FR" sz="2400" b="1" u="sng" dirty="0" smtClean="0">
                <a:solidFill>
                  <a:srgbClr val="006600"/>
                </a:solidFill>
                <a:latin typeface="Arial" pitchFamily="34" charset="0"/>
                <a:cs typeface="Arial" pitchFamily="34" charset="0"/>
              </a:rPr>
              <a:t>= 49 °</a:t>
            </a:r>
            <a:endParaRPr lang="fr-FR" sz="2000" dirty="0">
              <a:solidFill>
                <a:srgbClr val="006600"/>
              </a:solidFill>
            </a:endParaRPr>
          </a:p>
        </p:txBody>
      </p:sp>
      <p:sp>
        <p:nvSpPr>
          <p:cNvPr id="27" name="Rectangle 26"/>
          <p:cNvSpPr/>
          <p:nvPr/>
        </p:nvSpPr>
        <p:spPr>
          <a:xfrm>
            <a:off x="5436096" y="1177596"/>
            <a:ext cx="1566454"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sin (</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a:t>
            </a:r>
            <a:endParaRPr lang="fr-FR" sz="2400" dirty="0"/>
          </a:p>
        </p:txBody>
      </p:sp>
      <p:sp>
        <p:nvSpPr>
          <p:cNvPr id="28" name="Rectangle 27"/>
          <p:cNvSpPr/>
          <p:nvPr/>
        </p:nvSpPr>
        <p:spPr>
          <a:xfrm>
            <a:off x="7761890" y="1177596"/>
            <a:ext cx="1382110" cy="461665"/>
          </a:xfrm>
          <a:prstGeom prst="rect">
            <a:avLst/>
          </a:prstGeom>
        </p:spPr>
        <p:txBody>
          <a:bodyPr wrap="none">
            <a:spAutoFit/>
          </a:bodyPr>
          <a:lstStyle/>
          <a:p>
            <a:pPr lvl="0"/>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endParaRPr lang="fr-FR" sz="2400" dirty="0">
              <a:solidFill>
                <a:prstClr val="black"/>
              </a:solidFill>
            </a:endParaRPr>
          </a:p>
        </p:txBody>
      </p:sp>
      <p:sp>
        <p:nvSpPr>
          <p:cNvPr id="29" name="Rectangle 28"/>
          <p:cNvSpPr/>
          <p:nvPr/>
        </p:nvSpPr>
        <p:spPr>
          <a:xfrm>
            <a:off x="6876256" y="961572"/>
            <a:ext cx="1039067"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n(air) </a:t>
            </a:r>
            <a:endParaRPr lang="fr-FR" dirty="0"/>
          </a:p>
        </p:txBody>
      </p:sp>
      <p:sp>
        <p:nvSpPr>
          <p:cNvPr id="30" name="Rectangle 29"/>
          <p:cNvSpPr/>
          <p:nvPr/>
        </p:nvSpPr>
        <p:spPr>
          <a:xfrm>
            <a:off x="6876256" y="1537636"/>
            <a:ext cx="1107996"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n(eau)</a:t>
            </a:r>
            <a:endParaRPr lang="fr-FR" dirty="0"/>
          </a:p>
        </p:txBody>
      </p:sp>
      <p:sp>
        <p:nvSpPr>
          <p:cNvPr id="31" name="Rectangle 30"/>
          <p:cNvSpPr/>
          <p:nvPr/>
        </p:nvSpPr>
        <p:spPr>
          <a:xfrm>
            <a:off x="0" y="1177596"/>
            <a:ext cx="5040560" cy="830997"/>
          </a:xfrm>
          <a:prstGeom prst="rect">
            <a:avLst/>
          </a:prstGeom>
        </p:spPr>
        <p:txBody>
          <a:bodyPr wrap="square">
            <a:spAutoFit/>
          </a:bodyPr>
          <a:lstStyle/>
          <a:p>
            <a:pPr lvl="0" algn="ctr" fontAlgn="base">
              <a:spcBef>
                <a:spcPct val="0"/>
              </a:spcBef>
              <a:spcAft>
                <a:spcPts val="1000"/>
              </a:spcAft>
            </a:pPr>
            <a:r>
              <a:rPr lang="fr-FR" sz="2400" b="1" dirty="0" smtClean="0">
                <a:solidFill>
                  <a:srgbClr val="002060"/>
                </a:solidFill>
                <a:latin typeface="Arial" pitchFamily="34" charset="0"/>
                <a:cs typeface="Arial" pitchFamily="34" charset="0"/>
              </a:rPr>
              <a:t>n(eau)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 n(air) </a:t>
            </a:r>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i</a:t>
            </a:r>
            <a:r>
              <a:rPr lang="fr-FR" sz="2400" b="1" baseline="-25000" dirty="0" smtClean="0">
                <a:solidFill>
                  <a:srgbClr val="0070C0"/>
                </a:solidFill>
                <a:latin typeface="Arial" pitchFamily="34" charset="0"/>
                <a:cs typeface="Arial" pitchFamily="34" charset="0"/>
              </a:rPr>
              <a:t>2</a:t>
            </a:r>
            <a:r>
              <a:rPr lang="fr-FR" sz="2400" b="1" dirty="0" smtClean="0">
                <a:solidFill>
                  <a:srgbClr val="002060"/>
                </a:solidFill>
                <a:latin typeface="Arial" pitchFamily="34" charset="0"/>
                <a:cs typeface="Arial" pitchFamily="34" charset="0"/>
              </a:rPr>
              <a:t>)</a:t>
            </a:r>
            <a:r>
              <a:rPr lang="fr-FR" sz="2400" dirty="0" smtClean="0">
                <a:solidFill>
                  <a:srgbClr val="002060"/>
                </a:solidFill>
                <a:latin typeface="Arial" pitchFamily="34" charset="0"/>
                <a:cs typeface="Arial" pitchFamily="34" charset="0"/>
              </a:rPr>
              <a:t>	</a:t>
            </a:r>
            <a:endParaRPr lang="fr-FR" sz="2400" b="1" dirty="0" smtClean="0">
              <a:solidFill>
                <a:srgbClr val="002060"/>
              </a:solidFill>
              <a:latin typeface="Arial" pitchFamily="34" charset="0"/>
              <a:cs typeface="Arial" pitchFamily="34" charset="0"/>
            </a:endParaRPr>
          </a:p>
        </p:txBody>
      </p:sp>
      <p:cxnSp>
        <p:nvCxnSpPr>
          <p:cNvPr id="32" name="Connecteur droit 31"/>
          <p:cNvCxnSpPr/>
          <p:nvPr/>
        </p:nvCxnSpPr>
        <p:spPr>
          <a:xfrm>
            <a:off x="7020272" y="1465628"/>
            <a:ext cx="7200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369402" y="2093108"/>
            <a:ext cx="1649811" cy="461665"/>
          </a:xfrm>
          <a:prstGeom prst="rect">
            <a:avLst/>
          </a:prstGeom>
        </p:spPr>
        <p:txBody>
          <a:bodyPr wrap="none">
            <a:spAutoFit/>
          </a:bodyPr>
          <a:lstStyle/>
          <a:p>
            <a:pPr lvl="0"/>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90°</a:t>
            </a:r>
            <a:r>
              <a:rPr lang="fr-FR" sz="2400" b="1" dirty="0" smtClean="0">
                <a:solidFill>
                  <a:srgbClr val="002060"/>
                </a:solidFill>
                <a:latin typeface="Arial" pitchFamily="34" charset="0"/>
                <a:cs typeface="Arial" pitchFamily="34" charset="0"/>
              </a:rPr>
              <a:t>)</a:t>
            </a:r>
            <a:endParaRPr lang="fr-FR" sz="2400" dirty="0">
              <a:solidFill>
                <a:prstClr val="black"/>
              </a:solidFill>
            </a:endParaRPr>
          </a:p>
        </p:txBody>
      </p:sp>
      <p:sp>
        <p:nvSpPr>
          <p:cNvPr id="34" name="Rectangle 33"/>
          <p:cNvSpPr/>
          <p:nvPr/>
        </p:nvSpPr>
        <p:spPr>
          <a:xfrm>
            <a:off x="2564793" y="1877084"/>
            <a:ext cx="86914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1,00 </a:t>
            </a:r>
            <a:endParaRPr lang="fr-FR" dirty="0"/>
          </a:p>
        </p:txBody>
      </p:sp>
      <p:sp>
        <p:nvSpPr>
          <p:cNvPr id="35" name="Rectangle 34"/>
          <p:cNvSpPr/>
          <p:nvPr/>
        </p:nvSpPr>
        <p:spPr>
          <a:xfrm>
            <a:off x="2587943" y="2453148"/>
            <a:ext cx="78418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1,33</a:t>
            </a:r>
            <a:endParaRPr lang="fr-FR" dirty="0"/>
          </a:p>
        </p:txBody>
      </p:sp>
      <p:cxnSp>
        <p:nvCxnSpPr>
          <p:cNvPr id="36" name="Connecteur droit 35"/>
          <p:cNvCxnSpPr/>
          <p:nvPr/>
        </p:nvCxnSpPr>
        <p:spPr>
          <a:xfrm>
            <a:off x="2627784" y="2381140"/>
            <a:ext cx="7200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389796" y="991181"/>
            <a:ext cx="3707904" cy="10081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4932040" y="1207205"/>
            <a:ext cx="51167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sym typeface="Wingdings"/>
              </a:rPr>
              <a:t></a:t>
            </a:r>
            <a:endParaRPr lang="fr-FR" b="1" dirty="0"/>
          </a:p>
        </p:txBody>
      </p:sp>
      <p:sp>
        <p:nvSpPr>
          <p:cNvPr id="39" name="Rectangle 38"/>
          <p:cNvSpPr/>
          <p:nvPr/>
        </p:nvSpPr>
        <p:spPr>
          <a:xfrm>
            <a:off x="1475656" y="3009146"/>
            <a:ext cx="7488832" cy="707886"/>
          </a:xfrm>
          <a:prstGeom prst="rect">
            <a:avLst/>
          </a:prstGeom>
          <a:solidFill>
            <a:srgbClr val="FFC000"/>
          </a:solidFill>
        </p:spPr>
        <p:txBody>
          <a:bodyPr wrap="square">
            <a:spAutoFit/>
          </a:bodyPr>
          <a:lstStyle/>
          <a:p>
            <a:r>
              <a:rPr lang="fr-FR" sz="2000" i="1" dirty="0" smtClean="0"/>
              <a:t>Le phénomène de réflexion totale est exploité dans la </a:t>
            </a:r>
            <a:r>
              <a:rPr lang="fr-FR" sz="2000" b="1" dirty="0" smtClean="0"/>
              <a:t>fibre optique </a:t>
            </a:r>
            <a:r>
              <a:rPr lang="fr-FR" sz="2000" i="1" dirty="0" smtClean="0"/>
              <a:t>afin de guider sans perte les ondes lumineuses dans le matériau.</a:t>
            </a:r>
            <a:endParaRPr lang="fr-FR" sz="2000" dirty="0"/>
          </a:p>
        </p:txBody>
      </p:sp>
      <p:pic>
        <p:nvPicPr>
          <p:cNvPr id="40" name="Image 39"/>
          <p:cNvPicPr/>
          <p:nvPr/>
        </p:nvPicPr>
        <p:blipFill>
          <a:blip r:embed="rId2" cstate="print"/>
          <a:srcRect/>
          <a:stretch>
            <a:fillRect/>
          </a:stretch>
        </p:blipFill>
        <p:spPr bwMode="auto">
          <a:xfrm>
            <a:off x="899592" y="3009146"/>
            <a:ext cx="504056" cy="576064"/>
          </a:xfrm>
          <a:prstGeom prst="rect">
            <a:avLst/>
          </a:prstGeom>
          <a:noFill/>
          <a:ln w="9525">
            <a:noFill/>
            <a:miter lim="800000"/>
            <a:headEnd/>
            <a:tailEnd/>
          </a:ln>
        </p:spPr>
      </p:pic>
      <p:sp>
        <p:nvSpPr>
          <p:cNvPr id="41" name="Rectangle 40"/>
          <p:cNvSpPr/>
          <p:nvPr/>
        </p:nvSpPr>
        <p:spPr>
          <a:xfrm>
            <a:off x="827584" y="5589240"/>
            <a:ext cx="7560840" cy="830997"/>
          </a:xfrm>
          <a:prstGeom prst="rect">
            <a:avLst/>
          </a:prstGeom>
          <a:solidFill>
            <a:schemeClr val="accent5">
              <a:lumMod val="40000"/>
              <a:lumOff val="60000"/>
            </a:schemeClr>
          </a:solidFill>
        </p:spPr>
        <p:txBody>
          <a:bodyPr wrap="square">
            <a:spAutoFit/>
          </a:bodyPr>
          <a:lstStyle/>
          <a:p>
            <a:pPr lvl="0" algn="just" fontAlgn="base">
              <a:spcBef>
                <a:spcPct val="0"/>
              </a:spcBef>
              <a:spcAft>
                <a:spcPct val="0"/>
              </a:spcAft>
            </a:pPr>
            <a:r>
              <a:rPr lang="fr-FR" sz="2400" dirty="0" smtClean="0">
                <a:solidFill>
                  <a:prstClr val="black"/>
                </a:solidFill>
                <a:latin typeface="Calibri" pitchFamily="34" charset="0"/>
                <a:ea typeface="Arial Unicode MS" pitchFamily="34" charset="-128"/>
                <a:cs typeface="Calibri" pitchFamily="34" charset="0"/>
              </a:rPr>
              <a:t> 	</a:t>
            </a:r>
            <a:r>
              <a:rPr lang="fr-FR" sz="2400" dirty="0" smtClean="0">
                <a:solidFill>
                  <a:prstClr val="black"/>
                </a:solidFill>
                <a:latin typeface="Calibri" pitchFamily="34" charset="0"/>
                <a:ea typeface="Arial Unicode MS" pitchFamily="34" charset="-128"/>
                <a:cs typeface="Calibri" pitchFamily="34" charset="0"/>
                <a:sym typeface="Wingdings 3"/>
              </a:rPr>
              <a:t> </a:t>
            </a:r>
            <a:r>
              <a:rPr lang="fr-FR" sz="2400" dirty="0" smtClean="0">
                <a:solidFill>
                  <a:prstClr val="black"/>
                </a:solidFill>
                <a:latin typeface="Calibri" pitchFamily="34" charset="0"/>
                <a:ea typeface="Arial Unicode MS" pitchFamily="34" charset="-128"/>
                <a:cs typeface="Calibri" pitchFamily="34" charset="0"/>
              </a:rPr>
              <a:t>Phénomène de </a:t>
            </a:r>
            <a:r>
              <a:rPr lang="fr-FR" sz="2400" b="1" u="sng" dirty="0" smtClean="0">
                <a:solidFill>
                  <a:srgbClr val="006600"/>
                </a:solidFill>
                <a:latin typeface="Calibri" pitchFamily="34" charset="0"/>
                <a:ea typeface="Arial Unicode MS" pitchFamily="34" charset="-128"/>
                <a:cs typeface="Calibri" pitchFamily="34" charset="0"/>
              </a:rPr>
              <a:t>REFLEXION</a:t>
            </a:r>
            <a:r>
              <a:rPr lang="fr-FR" sz="2400" dirty="0" smtClean="0">
                <a:solidFill>
                  <a:prstClr val="black"/>
                </a:solidFill>
                <a:latin typeface="Calibri" pitchFamily="34" charset="0"/>
                <a:ea typeface="Arial Unicode MS" pitchFamily="34" charset="-128"/>
                <a:cs typeface="Calibri" pitchFamily="34" charset="0"/>
              </a:rPr>
              <a:t> et de </a:t>
            </a:r>
            <a:r>
              <a:rPr lang="fr-FR" sz="2400" b="1" u="sng" dirty="0" smtClean="0">
                <a:solidFill>
                  <a:srgbClr val="006600"/>
                </a:solidFill>
                <a:latin typeface="Calibri" pitchFamily="34" charset="0"/>
                <a:ea typeface="Arial Unicode MS" pitchFamily="34" charset="-128"/>
                <a:cs typeface="Calibri" pitchFamily="34" charset="0"/>
              </a:rPr>
              <a:t>REFRACTION</a:t>
            </a:r>
            <a:r>
              <a:rPr lang="fr-FR" sz="2400" dirty="0" smtClean="0">
                <a:solidFill>
                  <a:prstClr val="black"/>
                </a:solidFill>
                <a:latin typeface="Calibri" pitchFamily="34" charset="0"/>
                <a:ea typeface="Arial Unicode MS" pitchFamily="34" charset="-128"/>
                <a:cs typeface="Calibri" pitchFamily="34" charset="0"/>
              </a:rPr>
              <a:t> </a:t>
            </a:r>
          </a:p>
          <a:p>
            <a:pPr lvl="0" algn="just" fontAlgn="base">
              <a:spcBef>
                <a:spcPct val="0"/>
              </a:spcBef>
              <a:spcAft>
                <a:spcPct val="0"/>
              </a:spcAft>
            </a:pPr>
            <a:r>
              <a:rPr lang="fr-FR" sz="2400" dirty="0" smtClean="0">
                <a:solidFill>
                  <a:prstClr val="black"/>
                </a:solidFill>
                <a:latin typeface="Calibri" pitchFamily="34" charset="0"/>
                <a:ea typeface="Arial Unicode MS" pitchFamily="34" charset="-128"/>
                <a:cs typeface="Calibri" pitchFamily="34" charset="0"/>
                <a:sym typeface="Wingdings 3"/>
              </a:rPr>
              <a:t>	 </a:t>
            </a:r>
            <a:r>
              <a:rPr lang="fr-FR" sz="2400" b="1" u="sng" dirty="0" smtClean="0">
                <a:solidFill>
                  <a:srgbClr val="006600"/>
                </a:solidFill>
                <a:latin typeface="Calibri" pitchFamily="34" charset="0"/>
                <a:ea typeface="Arial Unicode MS" pitchFamily="34" charset="-128"/>
                <a:cs typeface="Calibri" pitchFamily="34" charset="0"/>
              </a:rPr>
              <a:t>Lois de </a:t>
            </a:r>
            <a:r>
              <a:rPr lang="fr-FR" sz="2400" b="1" u="sng" dirty="0" err="1" smtClean="0">
                <a:solidFill>
                  <a:srgbClr val="006600"/>
                </a:solidFill>
                <a:latin typeface="Calibri" pitchFamily="34" charset="0"/>
                <a:ea typeface="Arial Unicode MS" pitchFamily="34" charset="-128"/>
                <a:cs typeface="Calibri" pitchFamily="34" charset="0"/>
              </a:rPr>
              <a:t>Snell</a:t>
            </a:r>
            <a:r>
              <a:rPr lang="fr-FR" sz="2400" b="1" u="sng" dirty="0" smtClean="0">
                <a:solidFill>
                  <a:srgbClr val="006600"/>
                </a:solidFill>
                <a:latin typeface="Calibri" pitchFamily="34" charset="0"/>
                <a:ea typeface="Arial Unicode MS" pitchFamily="34" charset="-128"/>
                <a:cs typeface="Calibri" pitchFamily="34" charset="0"/>
              </a:rPr>
              <a:t>-Descartes</a:t>
            </a:r>
            <a:r>
              <a:rPr lang="fr-FR" sz="2400" dirty="0" smtClean="0">
                <a:solidFill>
                  <a:prstClr val="black"/>
                </a:solidFill>
                <a:latin typeface="Calibri" pitchFamily="34" charset="0"/>
                <a:ea typeface="Arial Unicode MS" pitchFamily="34" charset="-128"/>
                <a:cs typeface="Calibri" pitchFamily="34" charset="0"/>
              </a:rPr>
              <a:t> applicables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p:cTn id="12" dur="500" fill="hold"/>
                                        <p:tgtEl>
                                          <p:spTgt spid="41988"/>
                                        </p:tgtEl>
                                        <p:attrNameLst>
                                          <p:attrName>ppt_w</p:attrName>
                                        </p:attrNameLst>
                                      </p:cBhvr>
                                      <p:tavLst>
                                        <p:tav tm="0">
                                          <p:val>
                                            <p:fltVal val="0"/>
                                          </p:val>
                                        </p:tav>
                                        <p:tav tm="100000">
                                          <p:val>
                                            <p:strVal val="#ppt_w"/>
                                          </p:val>
                                        </p:tav>
                                      </p:tavLst>
                                    </p:anim>
                                    <p:anim calcmode="lin" valueType="num">
                                      <p:cBhvr>
                                        <p:cTn id="13" dur="500" fill="hold"/>
                                        <p:tgtEl>
                                          <p:spTgt spid="41988"/>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0" presetClass="entr" presetSubtype="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edge">
                                      <p:cBhvr>
                                        <p:cTn id="17"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1124744"/>
            <a:ext cx="95109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c/</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Généralisation</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lois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err="1" smtClean="0">
                <a:ln>
                  <a:noFill/>
                </a:ln>
                <a:solidFill>
                  <a:schemeClr val="tx1"/>
                </a:solidFill>
                <a:effectLst/>
                <a:latin typeface="Bookman Old Style" pitchFamily="18" charset="0"/>
                <a:ea typeface="Arial Unicode MS" pitchFamily="34" charset="-128"/>
                <a:cs typeface="Calibri" pitchFamily="34" charset="0"/>
              </a:rPr>
              <a:t>Snell</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-Descartes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aux</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ondes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sismiques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volume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13" name="Rectangle 12"/>
          <p:cNvSpPr/>
          <p:nvPr/>
        </p:nvSpPr>
        <p:spPr>
          <a:xfrm>
            <a:off x="179512" y="231031"/>
            <a:ext cx="2520280" cy="461665"/>
          </a:xfrm>
          <a:prstGeom prst="rect">
            <a:avLst/>
          </a:prstGeom>
        </p:spPr>
        <p:txBody>
          <a:bodyPr wrap="square">
            <a:spAutoFit/>
          </a:bodyPr>
          <a:lstStyle/>
          <a:p>
            <a:pPr lvl="0" fontAlgn="base">
              <a:spcBef>
                <a:spcPct val="0"/>
              </a:spcBef>
              <a:spcAft>
                <a:spcPts val="1000"/>
              </a:spcAft>
            </a:pPr>
            <a:r>
              <a:rPr lang="fr-FR" sz="2400" b="1" i="1" u="sng" dirty="0" smtClean="0">
                <a:solidFill>
                  <a:srgbClr val="002060"/>
                </a:solidFill>
                <a:latin typeface="Arial" pitchFamily="34" charset="0"/>
                <a:cs typeface="Arial" pitchFamily="34" charset="0"/>
              </a:rPr>
              <a:t>A.N.</a:t>
            </a:r>
            <a:r>
              <a:rPr lang="fr-FR" sz="2400" dirty="0" smtClean="0">
                <a:solidFill>
                  <a:srgbClr val="002060"/>
                </a:solidFill>
                <a:latin typeface="Arial" pitchFamily="34" charset="0"/>
                <a:cs typeface="Arial" pitchFamily="34" charset="0"/>
              </a:rPr>
              <a:t> : </a:t>
            </a:r>
            <a:r>
              <a:rPr lang="fr-FR" sz="2000" dirty="0" smtClean="0">
                <a:solidFill>
                  <a:srgbClr val="002060"/>
                </a:solidFill>
                <a:latin typeface="Arial" pitchFamily="34" charset="0"/>
                <a:cs typeface="Arial" pitchFamily="34" charset="0"/>
              </a:rPr>
              <a: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a:t>
            </a:r>
          </a:p>
        </p:txBody>
      </p:sp>
      <p:sp>
        <p:nvSpPr>
          <p:cNvPr id="14" name="Rectangle 13"/>
          <p:cNvSpPr/>
          <p:nvPr/>
        </p:nvSpPr>
        <p:spPr>
          <a:xfrm>
            <a:off x="5292080" y="231031"/>
            <a:ext cx="2866490"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rPr>
              <a:t>Soit </a:t>
            </a:r>
            <a:r>
              <a:rPr lang="fr-FR" sz="2400" b="1" dirty="0" smtClean="0">
                <a:solidFill>
                  <a:srgbClr val="002060"/>
                </a:solidFill>
                <a:latin typeface="Arial" pitchFamily="34" charset="0"/>
                <a:cs typeface="Arial" pitchFamily="34" charset="0"/>
              </a:rPr>
              <a:t>sin(</a:t>
            </a:r>
            <a:r>
              <a:rPr lang="fr-FR" sz="2400" b="1" dirty="0" err="1" smtClean="0">
                <a:solidFill>
                  <a:srgbClr val="006600"/>
                </a:solidFill>
                <a:latin typeface="Arial" pitchFamily="34" charset="0"/>
                <a:cs typeface="Arial" pitchFamily="34" charset="0"/>
              </a:rPr>
              <a:t>i</a:t>
            </a:r>
            <a:r>
              <a:rPr lang="fr-FR" sz="2400" b="1" baseline="-25000" dirty="0" err="1" smtClean="0">
                <a:solidFill>
                  <a:srgbClr val="006600"/>
                </a:solidFill>
                <a:latin typeface="Arial" pitchFamily="34" charset="0"/>
                <a:cs typeface="Arial" pitchFamily="34" charset="0"/>
              </a:rPr>
              <a:t>lim</a:t>
            </a:r>
            <a:r>
              <a:rPr lang="fr-FR" sz="2400" b="1" dirty="0" smtClean="0">
                <a:solidFill>
                  <a:srgbClr val="002060"/>
                </a:solidFill>
                <a:latin typeface="Arial" pitchFamily="34" charset="0"/>
                <a:cs typeface="Arial" pitchFamily="34" charset="0"/>
              </a:rPr>
              <a:t>) = 0,75 </a:t>
            </a:r>
            <a:endParaRPr lang="fr-FR" sz="2000" b="1" dirty="0"/>
          </a:p>
        </p:txBody>
      </p:sp>
      <p:sp>
        <p:nvSpPr>
          <p:cNvPr id="15" name="Rectangle 14"/>
          <p:cNvSpPr/>
          <p:nvPr/>
        </p:nvSpPr>
        <p:spPr>
          <a:xfrm>
            <a:off x="7164288" y="569264"/>
            <a:ext cx="1800493" cy="461665"/>
          </a:xfrm>
          <a:prstGeom prst="rect">
            <a:avLst/>
          </a:prstGeom>
        </p:spPr>
        <p:txBody>
          <a:bodyPr wrap="none">
            <a:spAutoFit/>
          </a:bodyPr>
          <a:lstStyle/>
          <a:p>
            <a:r>
              <a:rPr lang="fr-FR" sz="2400" dirty="0" smtClean="0">
                <a:solidFill>
                  <a:srgbClr val="002060"/>
                </a:solidFill>
                <a:latin typeface="Arial" pitchFamily="34" charset="0"/>
                <a:cs typeface="Arial" pitchFamily="34" charset="0"/>
                <a:sym typeface="Wingdings 3"/>
              </a:rPr>
              <a:t></a:t>
            </a:r>
            <a:r>
              <a:rPr lang="fr-FR" sz="2400" dirty="0" smtClean="0">
                <a:solidFill>
                  <a:srgbClr val="002060"/>
                </a:solidFill>
                <a:latin typeface="Arial" pitchFamily="34" charset="0"/>
                <a:cs typeface="Arial" pitchFamily="34" charset="0"/>
              </a:rPr>
              <a:t> </a:t>
            </a:r>
            <a:r>
              <a:rPr lang="fr-FR" sz="2400" b="1" u="sng" dirty="0" err="1" smtClean="0">
                <a:solidFill>
                  <a:srgbClr val="006600"/>
                </a:solidFill>
                <a:latin typeface="Arial" pitchFamily="34" charset="0"/>
                <a:cs typeface="Arial" pitchFamily="34" charset="0"/>
              </a:rPr>
              <a:t>i</a:t>
            </a:r>
            <a:r>
              <a:rPr lang="fr-FR" sz="2400" b="1" u="sng" baseline="-25000" dirty="0" err="1" smtClean="0">
                <a:solidFill>
                  <a:srgbClr val="006600"/>
                </a:solidFill>
                <a:latin typeface="Arial" pitchFamily="34" charset="0"/>
                <a:cs typeface="Arial" pitchFamily="34" charset="0"/>
              </a:rPr>
              <a:t>lim</a:t>
            </a:r>
            <a:r>
              <a:rPr lang="fr-FR" sz="2400" b="1" u="sng" baseline="-25000" dirty="0" smtClean="0">
                <a:solidFill>
                  <a:srgbClr val="006600"/>
                </a:solidFill>
                <a:latin typeface="Arial" pitchFamily="34" charset="0"/>
                <a:cs typeface="Arial" pitchFamily="34" charset="0"/>
              </a:rPr>
              <a:t> </a:t>
            </a:r>
            <a:r>
              <a:rPr lang="fr-FR" sz="2400" b="1" u="sng" dirty="0" smtClean="0">
                <a:solidFill>
                  <a:srgbClr val="006600"/>
                </a:solidFill>
                <a:latin typeface="Arial" pitchFamily="34" charset="0"/>
                <a:cs typeface="Arial" pitchFamily="34" charset="0"/>
              </a:rPr>
              <a:t>= 49 °</a:t>
            </a:r>
            <a:endParaRPr lang="fr-FR" sz="2000" dirty="0">
              <a:solidFill>
                <a:srgbClr val="006600"/>
              </a:solidFill>
            </a:endParaRPr>
          </a:p>
        </p:txBody>
      </p:sp>
      <p:sp>
        <p:nvSpPr>
          <p:cNvPr id="16" name="Rectangle 15"/>
          <p:cNvSpPr/>
          <p:nvPr/>
        </p:nvSpPr>
        <p:spPr>
          <a:xfrm>
            <a:off x="3369402" y="231031"/>
            <a:ext cx="1649811" cy="461665"/>
          </a:xfrm>
          <a:prstGeom prst="rect">
            <a:avLst/>
          </a:prstGeom>
        </p:spPr>
        <p:txBody>
          <a:bodyPr wrap="none">
            <a:spAutoFit/>
          </a:bodyPr>
          <a:lstStyle/>
          <a:p>
            <a:pPr lvl="0"/>
            <a:r>
              <a:rPr lang="fr-FR" sz="2400" b="1" dirty="0" smtClean="0">
                <a:solidFill>
                  <a:srgbClr val="002060"/>
                </a:solidFill>
                <a:latin typeface="Arial"/>
                <a:cs typeface="Arial"/>
              </a:rPr>
              <a:t>×</a:t>
            </a:r>
            <a:r>
              <a:rPr lang="fr-FR" sz="2400" b="1" dirty="0" smtClean="0">
                <a:solidFill>
                  <a:srgbClr val="002060"/>
                </a:solidFill>
                <a:latin typeface="Arial" pitchFamily="34" charset="0"/>
                <a:cs typeface="Arial" pitchFamily="34" charset="0"/>
              </a:rPr>
              <a:t> sin (</a:t>
            </a:r>
            <a:r>
              <a:rPr lang="fr-FR" sz="2400" b="1" dirty="0" smtClean="0">
                <a:solidFill>
                  <a:srgbClr val="0070C0"/>
                </a:solidFill>
                <a:latin typeface="Arial" pitchFamily="34" charset="0"/>
                <a:cs typeface="Arial" pitchFamily="34" charset="0"/>
              </a:rPr>
              <a:t>90°</a:t>
            </a:r>
            <a:r>
              <a:rPr lang="fr-FR" sz="2400" b="1" dirty="0" smtClean="0">
                <a:solidFill>
                  <a:srgbClr val="002060"/>
                </a:solidFill>
                <a:latin typeface="Arial" pitchFamily="34" charset="0"/>
                <a:cs typeface="Arial" pitchFamily="34" charset="0"/>
              </a:rPr>
              <a:t>)</a:t>
            </a:r>
            <a:endParaRPr lang="fr-FR" sz="2400" dirty="0">
              <a:solidFill>
                <a:prstClr val="black"/>
              </a:solidFill>
            </a:endParaRPr>
          </a:p>
        </p:txBody>
      </p:sp>
      <p:sp>
        <p:nvSpPr>
          <p:cNvPr id="18" name="Rectangle 17"/>
          <p:cNvSpPr/>
          <p:nvPr/>
        </p:nvSpPr>
        <p:spPr>
          <a:xfrm>
            <a:off x="2564793" y="15007"/>
            <a:ext cx="86914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1,00 </a:t>
            </a:r>
            <a:endParaRPr lang="fr-FR" dirty="0"/>
          </a:p>
        </p:txBody>
      </p:sp>
      <p:sp>
        <p:nvSpPr>
          <p:cNvPr id="19" name="Rectangle 18"/>
          <p:cNvSpPr/>
          <p:nvPr/>
        </p:nvSpPr>
        <p:spPr>
          <a:xfrm>
            <a:off x="2587943" y="591071"/>
            <a:ext cx="784189" cy="461665"/>
          </a:xfrm>
          <a:prstGeom prst="rect">
            <a:avLst/>
          </a:prstGeom>
        </p:spPr>
        <p:txBody>
          <a:bodyPr wrap="none">
            <a:spAutoFit/>
          </a:bodyPr>
          <a:lstStyle/>
          <a:p>
            <a:r>
              <a:rPr lang="fr-FR" sz="2400" b="1" dirty="0" smtClean="0">
                <a:solidFill>
                  <a:srgbClr val="002060"/>
                </a:solidFill>
                <a:latin typeface="Arial" pitchFamily="34" charset="0"/>
                <a:cs typeface="Arial" pitchFamily="34" charset="0"/>
              </a:rPr>
              <a:t>1,33</a:t>
            </a:r>
            <a:endParaRPr lang="fr-FR" dirty="0"/>
          </a:p>
        </p:txBody>
      </p:sp>
      <p:cxnSp>
        <p:nvCxnSpPr>
          <p:cNvPr id="20" name="Connecteur droit 19"/>
          <p:cNvCxnSpPr/>
          <p:nvPr/>
        </p:nvCxnSpPr>
        <p:spPr>
          <a:xfrm>
            <a:off x="2627784" y="519063"/>
            <a:ext cx="72008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Rectangle 4"/>
          <p:cNvSpPr>
            <a:spLocks noChangeArrowheads="1"/>
          </p:cNvSpPr>
          <p:nvPr/>
        </p:nvSpPr>
        <p:spPr bwMode="auto">
          <a:xfrm>
            <a:off x="0" y="1445875"/>
            <a:ext cx="91440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fr-FR" sz="2400" b="1" dirty="0" smtClean="0">
                <a:solidFill>
                  <a:srgbClr val="FF0000"/>
                </a:solidFill>
                <a:latin typeface="Calibri" pitchFamily="34" charset="0"/>
                <a:ea typeface="Arial Unicode MS" pitchFamily="34" charset="-128"/>
                <a:cs typeface="Calibri" pitchFamily="34" charset="0"/>
              </a:rPr>
              <a:t>Une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onde sismique </a:t>
            </a:r>
            <a:r>
              <a:rPr kumimoji="0" lang="fr-FR" sz="24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qui évolue dans un premier milieu puis dans un second milieu </a:t>
            </a:r>
            <a:r>
              <a:rPr kumimoji="0" lang="fr-FR" sz="2400" b="1" i="0" u="none" strike="noStrike" cap="none" normalizeH="0" baseline="0" dirty="0" smtClean="0">
                <a:ln>
                  <a:noFill/>
                </a:ln>
                <a:solidFill>
                  <a:srgbClr val="FF0000"/>
                </a:solidFill>
                <a:effectLst/>
                <a:latin typeface="Calibri" pitchFamily="34" charset="0"/>
                <a:ea typeface="Arial Unicode MS" pitchFamily="34" charset="-128"/>
                <a:cs typeface="Calibri" pitchFamily="34" charset="0"/>
              </a:rPr>
              <a:t>se comporte comme un rayon lumineux</a:t>
            </a:r>
            <a:r>
              <a:rPr lang="fr-FR" sz="2400" dirty="0" smtClean="0">
                <a:latin typeface="Calibri" pitchFamily="34" charset="0"/>
                <a:ea typeface="Arial Unicode MS" pitchFamily="34" charset="-128"/>
                <a:cs typeface="Calibri" pitchFamily="34" charset="0"/>
              </a:rPr>
              <a:t> :  </a:t>
            </a:r>
            <a:endParaRPr kumimoji="0" lang="fr-FR"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827584" y="2309971"/>
            <a:ext cx="7560840" cy="830997"/>
          </a:xfrm>
          <a:prstGeom prst="rect">
            <a:avLst/>
          </a:prstGeom>
          <a:solidFill>
            <a:schemeClr val="accent5">
              <a:lumMod val="40000"/>
              <a:lumOff val="60000"/>
            </a:schemeClr>
          </a:solidFill>
        </p:spPr>
        <p:txBody>
          <a:bodyPr wrap="square">
            <a:spAutoFit/>
          </a:bodyPr>
          <a:lstStyle/>
          <a:p>
            <a:pPr lvl="0" algn="just" fontAlgn="base">
              <a:spcBef>
                <a:spcPct val="0"/>
              </a:spcBef>
              <a:spcAft>
                <a:spcPct val="0"/>
              </a:spcAft>
            </a:pPr>
            <a:r>
              <a:rPr lang="fr-FR" sz="2400" dirty="0" smtClean="0">
                <a:solidFill>
                  <a:prstClr val="black"/>
                </a:solidFill>
                <a:latin typeface="Calibri" pitchFamily="34" charset="0"/>
                <a:ea typeface="Arial Unicode MS" pitchFamily="34" charset="-128"/>
                <a:cs typeface="Calibri" pitchFamily="34" charset="0"/>
              </a:rPr>
              <a:t> 	</a:t>
            </a:r>
            <a:r>
              <a:rPr lang="fr-FR" sz="2400" dirty="0" smtClean="0">
                <a:solidFill>
                  <a:prstClr val="black"/>
                </a:solidFill>
                <a:latin typeface="Calibri" pitchFamily="34" charset="0"/>
                <a:ea typeface="Arial Unicode MS" pitchFamily="34" charset="-128"/>
                <a:cs typeface="Calibri" pitchFamily="34" charset="0"/>
                <a:sym typeface="Wingdings 3"/>
              </a:rPr>
              <a:t> </a:t>
            </a:r>
            <a:r>
              <a:rPr lang="fr-FR" sz="2400" dirty="0" smtClean="0">
                <a:solidFill>
                  <a:prstClr val="black"/>
                </a:solidFill>
                <a:latin typeface="Calibri" pitchFamily="34" charset="0"/>
                <a:ea typeface="Arial Unicode MS" pitchFamily="34" charset="-128"/>
                <a:cs typeface="Calibri" pitchFamily="34" charset="0"/>
              </a:rPr>
              <a:t>Phénomène de </a:t>
            </a:r>
            <a:r>
              <a:rPr lang="fr-FR" sz="2400" b="1" u="sng" dirty="0" smtClean="0">
                <a:solidFill>
                  <a:srgbClr val="006600"/>
                </a:solidFill>
                <a:latin typeface="Calibri" pitchFamily="34" charset="0"/>
                <a:ea typeface="Arial Unicode MS" pitchFamily="34" charset="-128"/>
                <a:cs typeface="Calibri" pitchFamily="34" charset="0"/>
              </a:rPr>
              <a:t>REFLEXION</a:t>
            </a:r>
            <a:r>
              <a:rPr lang="fr-FR" sz="2400" dirty="0" smtClean="0">
                <a:solidFill>
                  <a:prstClr val="black"/>
                </a:solidFill>
                <a:latin typeface="Calibri" pitchFamily="34" charset="0"/>
                <a:ea typeface="Arial Unicode MS" pitchFamily="34" charset="-128"/>
                <a:cs typeface="Calibri" pitchFamily="34" charset="0"/>
              </a:rPr>
              <a:t> et de </a:t>
            </a:r>
            <a:r>
              <a:rPr lang="fr-FR" sz="2400" b="1" u="sng" dirty="0" smtClean="0">
                <a:solidFill>
                  <a:srgbClr val="006600"/>
                </a:solidFill>
                <a:latin typeface="Calibri" pitchFamily="34" charset="0"/>
                <a:ea typeface="Arial Unicode MS" pitchFamily="34" charset="-128"/>
                <a:cs typeface="Calibri" pitchFamily="34" charset="0"/>
              </a:rPr>
              <a:t>REFRACTION</a:t>
            </a:r>
            <a:r>
              <a:rPr lang="fr-FR" sz="2400" dirty="0" smtClean="0">
                <a:solidFill>
                  <a:prstClr val="black"/>
                </a:solidFill>
                <a:latin typeface="Calibri" pitchFamily="34" charset="0"/>
                <a:ea typeface="Arial Unicode MS" pitchFamily="34" charset="-128"/>
                <a:cs typeface="Calibri" pitchFamily="34" charset="0"/>
              </a:rPr>
              <a:t> </a:t>
            </a:r>
          </a:p>
          <a:p>
            <a:pPr lvl="0" algn="just" fontAlgn="base">
              <a:spcBef>
                <a:spcPct val="0"/>
              </a:spcBef>
              <a:spcAft>
                <a:spcPct val="0"/>
              </a:spcAft>
            </a:pPr>
            <a:r>
              <a:rPr lang="fr-FR" sz="2400" dirty="0" smtClean="0">
                <a:solidFill>
                  <a:prstClr val="black"/>
                </a:solidFill>
                <a:latin typeface="Calibri" pitchFamily="34" charset="0"/>
                <a:ea typeface="Arial Unicode MS" pitchFamily="34" charset="-128"/>
                <a:cs typeface="Calibri" pitchFamily="34" charset="0"/>
                <a:sym typeface="Wingdings 3"/>
              </a:rPr>
              <a:t>	 </a:t>
            </a:r>
            <a:r>
              <a:rPr lang="fr-FR" sz="2400" b="1" u="sng" dirty="0" smtClean="0">
                <a:solidFill>
                  <a:srgbClr val="006600"/>
                </a:solidFill>
                <a:latin typeface="Calibri" pitchFamily="34" charset="0"/>
                <a:ea typeface="Arial Unicode MS" pitchFamily="34" charset="-128"/>
                <a:cs typeface="Calibri" pitchFamily="34" charset="0"/>
              </a:rPr>
              <a:t>Lois de </a:t>
            </a:r>
            <a:r>
              <a:rPr lang="fr-FR" sz="2400" b="1" u="sng" dirty="0" err="1" smtClean="0">
                <a:solidFill>
                  <a:srgbClr val="006600"/>
                </a:solidFill>
                <a:latin typeface="Calibri" pitchFamily="34" charset="0"/>
                <a:ea typeface="Arial Unicode MS" pitchFamily="34" charset="-128"/>
                <a:cs typeface="Calibri" pitchFamily="34" charset="0"/>
              </a:rPr>
              <a:t>Snell</a:t>
            </a:r>
            <a:r>
              <a:rPr lang="fr-FR" sz="2400" b="1" u="sng" dirty="0" smtClean="0">
                <a:solidFill>
                  <a:srgbClr val="006600"/>
                </a:solidFill>
                <a:latin typeface="Calibri" pitchFamily="34" charset="0"/>
                <a:ea typeface="Arial Unicode MS" pitchFamily="34" charset="-128"/>
                <a:cs typeface="Calibri" pitchFamily="34" charset="0"/>
              </a:rPr>
              <a:t>-Descartes</a:t>
            </a:r>
            <a:r>
              <a:rPr lang="fr-FR" sz="2400" dirty="0" smtClean="0">
                <a:solidFill>
                  <a:prstClr val="black"/>
                </a:solidFill>
                <a:latin typeface="Calibri" pitchFamily="34" charset="0"/>
                <a:ea typeface="Arial Unicode MS" pitchFamily="34" charset="-128"/>
                <a:cs typeface="Calibri" pitchFamily="34" charset="0"/>
              </a:rPr>
              <a:t> applicables</a:t>
            </a:r>
            <a:endParaRPr lang="fr-FR" dirty="0"/>
          </a:p>
        </p:txBody>
      </p:sp>
      <p:grpSp>
        <p:nvGrpSpPr>
          <p:cNvPr id="26" name="Groupe 25"/>
          <p:cNvGrpSpPr/>
          <p:nvPr/>
        </p:nvGrpSpPr>
        <p:grpSpPr>
          <a:xfrm>
            <a:off x="4499992" y="3356992"/>
            <a:ext cx="4499992" cy="3240360"/>
            <a:chOff x="4499992" y="3356992"/>
            <a:chExt cx="4499992" cy="3240360"/>
          </a:xfrm>
        </p:grpSpPr>
        <p:pic>
          <p:nvPicPr>
            <p:cNvPr id="11" name="Image 10"/>
            <p:cNvPicPr/>
            <p:nvPr/>
          </p:nvPicPr>
          <p:blipFill>
            <a:blip r:embed="rId2" cstate="print"/>
            <a:srcRect l="30440" t="16636" r="12843" b="11062"/>
            <a:stretch>
              <a:fillRect/>
            </a:stretch>
          </p:blipFill>
          <p:spPr bwMode="auto">
            <a:xfrm>
              <a:off x="4499992" y="3356992"/>
              <a:ext cx="4499992" cy="3240360"/>
            </a:xfrm>
            <a:prstGeom prst="rect">
              <a:avLst/>
            </a:prstGeom>
            <a:noFill/>
            <a:ln w="9525">
              <a:noFill/>
              <a:miter lim="800000"/>
              <a:headEnd/>
              <a:tailEnd/>
            </a:ln>
          </p:spPr>
        </p:pic>
        <p:cxnSp>
          <p:nvCxnSpPr>
            <p:cNvPr id="24" name="Connecteur droit 23"/>
            <p:cNvCxnSpPr/>
            <p:nvPr/>
          </p:nvCxnSpPr>
          <p:spPr>
            <a:xfrm>
              <a:off x="5078614" y="5073609"/>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7" name="Picture 2"/>
          <p:cNvPicPr>
            <a:picLocks noChangeAspect="1" noChangeArrowheads="1"/>
          </p:cNvPicPr>
          <p:nvPr/>
        </p:nvPicPr>
        <p:blipFill>
          <a:blip r:embed="rId3" cstate="print"/>
          <a:srcRect/>
          <a:stretch>
            <a:fillRect/>
          </a:stretch>
        </p:blipFill>
        <p:spPr bwMode="auto">
          <a:xfrm>
            <a:off x="77912" y="3356992"/>
            <a:ext cx="4331048" cy="32403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trips(downLeft)">
                                      <p:cBhvr>
                                        <p:cTn id="7" dur="1000"/>
                                        <p:tgtEl>
                                          <p:spTgt spid="27"/>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Right)">
                                      <p:cBhvr>
                                        <p:cTn id="11"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0" y="0"/>
            <a:ext cx="9510937"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c/</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Généralisation</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lois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err="1" smtClean="0">
                <a:ln>
                  <a:noFill/>
                </a:ln>
                <a:solidFill>
                  <a:schemeClr val="tx1"/>
                </a:solidFill>
                <a:effectLst/>
                <a:latin typeface="Bookman Old Style" pitchFamily="18" charset="0"/>
                <a:ea typeface="Arial Unicode MS" pitchFamily="34" charset="-128"/>
                <a:cs typeface="Calibri" pitchFamily="34" charset="0"/>
              </a:rPr>
              <a:t>Snell</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-Descartes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aux</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ondes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sismiques</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de</a:t>
            </a:r>
            <a:r>
              <a:rPr kumimoji="0" lang="fr-FR" sz="1400"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t>
            </a:r>
            <a:r>
              <a:rPr kumimoji="0" lang="fr-FR" b="1" i="0"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volume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Image 13"/>
          <p:cNvPicPr/>
          <p:nvPr/>
        </p:nvPicPr>
        <p:blipFill>
          <a:blip r:embed="rId2" cstate="print"/>
          <a:srcRect/>
          <a:stretch>
            <a:fillRect/>
          </a:stretch>
        </p:blipFill>
        <p:spPr bwMode="auto">
          <a:xfrm>
            <a:off x="4607496" y="3617640"/>
            <a:ext cx="4429000" cy="3240360"/>
          </a:xfrm>
          <a:prstGeom prst="rect">
            <a:avLst/>
          </a:prstGeom>
          <a:noFill/>
          <a:ln w="9525">
            <a:noFill/>
            <a:miter lim="800000"/>
            <a:headEnd/>
            <a:tailEnd/>
          </a:ln>
        </p:spPr>
      </p:pic>
      <p:sp>
        <p:nvSpPr>
          <p:cNvPr id="43010" name="Rectangle 2"/>
          <p:cNvSpPr>
            <a:spLocks noChangeArrowheads="1"/>
          </p:cNvSpPr>
          <p:nvPr/>
        </p:nvSpPr>
        <p:spPr bwMode="auto">
          <a:xfrm>
            <a:off x="5724128" y="4725144"/>
            <a:ext cx="1402581" cy="66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Onde réfléchie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7549728" y="4966568"/>
            <a:ext cx="1382539" cy="66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  Onde incidente</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2" name="Rectangle 4"/>
          <p:cNvSpPr>
            <a:spLocks noChangeArrowheads="1"/>
          </p:cNvSpPr>
          <p:nvPr/>
        </p:nvSpPr>
        <p:spPr bwMode="auto">
          <a:xfrm>
            <a:off x="6674520" y="5817964"/>
            <a:ext cx="2520280" cy="668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Onde réfractée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22" name="Groupe 21"/>
          <p:cNvGrpSpPr/>
          <p:nvPr/>
        </p:nvGrpSpPr>
        <p:grpSpPr>
          <a:xfrm>
            <a:off x="107504" y="3617640"/>
            <a:ext cx="4392488" cy="3240360"/>
            <a:chOff x="107504" y="3617640"/>
            <a:chExt cx="4392488" cy="3240360"/>
          </a:xfrm>
        </p:grpSpPr>
        <p:pic>
          <p:nvPicPr>
            <p:cNvPr id="13" name="Image 12"/>
            <p:cNvPicPr/>
            <p:nvPr/>
          </p:nvPicPr>
          <p:blipFill>
            <a:blip r:embed="rId3" cstate="print"/>
            <a:srcRect l="20921" t="18276" r="25861" b="12813"/>
            <a:stretch>
              <a:fillRect/>
            </a:stretch>
          </p:blipFill>
          <p:spPr bwMode="auto">
            <a:xfrm>
              <a:off x="107504" y="3617640"/>
              <a:ext cx="4392488" cy="3240360"/>
            </a:xfrm>
            <a:prstGeom prst="rect">
              <a:avLst/>
            </a:prstGeom>
            <a:noFill/>
            <a:ln w="9525">
              <a:noFill/>
              <a:miter lim="800000"/>
              <a:headEnd/>
              <a:tailEnd/>
            </a:ln>
          </p:spPr>
        </p:pic>
        <p:cxnSp>
          <p:nvCxnSpPr>
            <p:cNvPr id="15" name="Connecteur droit 14"/>
            <p:cNvCxnSpPr/>
            <p:nvPr/>
          </p:nvCxnSpPr>
          <p:spPr>
            <a:xfrm>
              <a:off x="611560" y="5335933"/>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oupe 20"/>
          <p:cNvGrpSpPr/>
          <p:nvPr/>
        </p:nvGrpSpPr>
        <p:grpSpPr>
          <a:xfrm>
            <a:off x="4572000" y="332656"/>
            <a:ext cx="4499992" cy="3240360"/>
            <a:chOff x="4572000" y="332656"/>
            <a:chExt cx="4499992" cy="3240360"/>
          </a:xfrm>
        </p:grpSpPr>
        <p:pic>
          <p:nvPicPr>
            <p:cNvPr id="11" name="Image 10"/>
            <p:cNvPicPr/>
            <p:nvPr/>
          </p:nvPicPr>
          <p:blipFill>
            <a:blip r:embed="rId4" cstate="print"/>
            <a:srcRect l="30440" t="16636" r="12843" b="11062"/>
            <a:stretch>
              <a:fillRect/>
            </a:stretch>
          </p:blipFill>
          <p:spPr bwMode="auto">
            <a:xfrm>
              <a:off x="4572000" y="332656"/>
              <a:ext cx="4499992" cy="3240360"/>
            </a:xfrm>
            <a:prstGeom prst="rect">
              <a:avLst/>
            </a:prstGeom>
            <a:noFill/>
            <a:ln w="9525">
              <a:noFill/>
              <a:miter lim="800000"/>
              <a:headEnd/>
              <a:tailEnd/>
            </a:ln>
          </p:spPr>
        </p:pic>
        <p:cxnSp>
          <p:nvCxnSpPr>
            <p:cNvPr id="20" name="Connecteur droit 19"/>
            <p:cNvCxnSpPr/>
            <p:nvPr/>
          </p:nvCxnSpPr>
          <p:spPr>
            <a:xfrm>
              <a:off x="5148064" y="2037698"/>
              <a:ext cx="38164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26" name="Picture 2"/>
          <p:cNvPicPr>
            <a:picLocks noChangeAspect="1" noChangeArrowheads="1"/>
          </p:cNvPicPr>
          <p:nvPr/>
        </p:nvPicPr>
        <p:blipFill>
          <a:blip r:embed="rId5" cstate="print"/>
          <a:srcRect/>
          <a:stretch>
            <a:fillRect/>
          </a:stretch>
        </p:blipFill>
        <p:spPr bwMode="auto">
          <a:xfrm>
            <a:off x="121791" y="332657"/>
            <a:ext cx="4331048" cy="32403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Left)">
                                      <p:cBhvr>
                                        <p:cTn id="7" dur="500"/>
                                        <p:tgtEl>
                                          <p:spTgt spid="22"/>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Righ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011"/>
                                        </p:tgtEl>
                                        <p:attrNameLst>
                                          <p:attrName>style.visibility</p:attrName>
                                        </p:attrNameLst>
                                      </p:cBhvr>
                                      <p:to>
                                        <p:strVal val="visible"/>
                                      </p:to>
                                    </p:set>
                                    <p:animEffect transition="in" filter="wipe(left)">
                                      <p:cBhvr>
                                        <p:cTn id="16" dur="500"/>
                                        <p:tgtEl>
                                          <p:spTgt spid="43011"/>
                                        </p:tgtEl>
                                      </p:cBhvr>
                                    </p:animEffect>
                                  </p:childTnLst>
                                </p:cTn>
                              </p:par>
                            </p:childTnLst>
                          </p:cTn>
                        </p:par>
                        <p:par>
                          <p:cTn id="17" fill="hold">
                            <p:stCondLst>
                              <p:cond delay="500"/>
                            </p:stCondLst>
                            <p:childTnLst>
                              <p:par>
                                <p:cTn id="18" presetID="22" presetClass="entr" presetSubtype="8" fill="hold" grpId="1" nodeType="afterEffect">
                                  <p:stCondLst>
                                    <p:cond delay="0"/>
                                  </p:stCondLst>
                                  <p:childTnLst>
                                    <p:set>
                                      <p:cBhvr>
                                        <p:cTn id="19" dur="1" fill="hold">
                                          <p:stCondLst>
                                            <p:cond delay="0"/>
                                          </p:stCondLst>
                                        </p:cTn>
                                        <p:tgtEl>
                                          <p:spTgt spid="43010"/>
                                        </p:tgtEl>
                                        <p:attrNameLst>
                                          <p:attrName>style.visibility</p:attrName>
                                        </p:attrNameLst>
                                      </p:cBhvr>
                                      <p:to>
                                        <p:strVal val="visible"/>
                                      </p:to>
                                    </p:set>
                                    <p:animEffect transition="in" filter="wipe(left)">
                                      <p:cBhvr>
                                        <p:cTn id="20" dur="500"/>
                                        <p:tgtEl>
                                          <p:spTgt spid="4301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43012"/>
                                        </p:tgtEl>
                                        <p:attrNameLst>
                                          <p:attrName>style.visibility</p:attrName>
                                        </p:attrNameLst>
                                      </p:cBhvr>
                                      <p:to>
                                        <p:strVal val="visible"/>
                                      </p:to>
                                    </p:set>
                                    <p:animEffect transition="in" filter="wipe(left)">
                                      <p:cBhvr>
                                        <p:cTn id="24" dur="5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1"/>
      <p:bldP spid="43011" grpId="0"/>
      <p:bldP spid="430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35496" y="3356992"/>
            <a:ext cx="9001000" cy="3384376"/>
            <a:chOff x="35496" y="3356992"/>
            <a:chExt cx="9001000" cy="3384376"/>
          </a:xfrm>
        </p:grpSpPr>
        <p:sp>
          <p:nvSpPr>
            <p:cNvPr id="44034" name="Text Box 2"/>
            <p:cNvSpPr txBox="1">
              <a:spLocks noChangeArrowheads="1"/>
            </p:cNvSpPr>
            <p:nvPr/>
          </p:nvSpPr>
          <p:spPr bwMode="auto">
            <a:xfrm>
              <a:off x="35496" y="3356992"/>
              <a:ext cx="9001000" cy="338437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Notion de RAI SISMIQUE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 typeface="Wingdings 2" pitchFamily="18" charset="2"/>
                <a:buChar char="E"/>
                <a:tabLst/>
              </a:pP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réflexion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réfraction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4036" name="Picture 4"/>
            <p:cNvPicPr>
              <a:picLocks noChangeAspect="1" noChangeArrowheads="1"/>
            </p:cNvPicPr>
            <p:nvPr/>
          </p:nvPicPr>
          <p:blipFill>
            <a:blip r:embed="rId2" cstate="print"/>
            <a:srcRect l="36298" t="35720" r="9366" b="34880"/>
            <a:stretch>
              <a:fillRect/>
            </a:stretch>
          </p:blipFill>
          <p:spPr bwMode="auto">
            <a:xfrm>
              <a:off x="4860032" y="3429000"/>
              <a:ext cx="4022161" cy="1224136"/>
            </a:xfrm>
            <a:prstGeom prst="rect">
              <a:avLst/>
            </a:prstGeom>
            <a:noFill/>
            <a:ln w="9525">
              <a:noFill/>
              <a:miter lim="800000"/>
              <a:headEnd/>
              <a:tailEnd/>
            </a:ln>
          </p:spPr>
        </p:pic>
        <p:pic>
          <p:nvPicPr>
            <p:cNvPr id="12" name="Image 11"/>
            <p:cNvPicPr/>
            <p:nvPr/>
          </p:nvPicPr>
          <p:blipFill>
            <a:blip r:embed="rId3" cstate="print"/>
            <a:srcRect/>
            <a:stretch>
              <a:fillRect/>
            </a:stretch>
          </p:blipFill>
          <p:spPr bwMode="auto">
            <a:xfrm>
              <a:off x="5940152" y="4653136"/>
              <a:ext cx="3024336" cy="2016224"/>
            </a:xfrm>
            <a:prstGeom prst="rect">
              <a:avLst/>
            </a:prstGeom>
            <a:noFill/>
            <a:ln w="12700">
              <a:solidFill>
                <a:schemeClr val="tx1"/>
              </a:solidFill>
              <a:miter lim="800000"/>
              <a:headEnd/>
              <a:tailEnd/>
            </a:ln>
          </p:spPr>
        </p:pic>
      </p:grpSp>
      <p:sp>
        <p:nvSpPr>
          <p:cNvPr id="30" name="Text Box 1"/>
          <p:cNvSpPr txBox="1">
            <a:spLocks noChangeArrowheads="1"/>
          </p:cNvSpPr>
          <p:nvPr/>
        </p:nvSpPr>
        <p:spPr bwMode="auto">
          <a:xfrm>
            <a:off x="539552" y="5877272"/>
            <a:ext cx="2376264" cy="864096"/>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1"/>
          <p:cNvSpPr txBox="1">
            <a:spLocks noChangeArrowheads="1"/>
          </p:cNvSpPr>
          <p:nvPr/>
        </p:nvSpPr>
        <p:spPr bwMode="auto">
          <a:xfrm>
            <a:off x="4572000" y="5085184"/>
            <a:ext cx="1224136"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Image 3"/>
          <p:cNvPicPr/>
          <p:nvPr/>
        </p:nvPicPr>
        <p:blipFill>
          <a:blip r:embed="rId4" cstate="print"/>
          <a:srcRect/>
          <a:stretch>
            <a:fillRect/>
          </a:stretch>
        </p:blipFill>
        <p:spPr bwMode="auto">
          <a:xfrm>
            <a:off x="4665117" y="44624"/>
            <a:ext cx="4429000" cy="3240360"/>
          </a:xfrm>
          <a:prstGeom prst="rect">
            <a:avLst/>
          </a:prstGeom>
          <a:noFill/>
          <a:ln w="9525">
            <a:noFill/>
            <a:miter lim="800000"/>
            <a:headEnd/>
            <a:tailEnd/>
          </a:ln>
        </p:spPr>
      </p:pic>
      <p:sp>
        <p:nvSpPr>
          <p:cNvPr id="5" name="Rectangle 2"/>
          <p:cNvSpPr>
            <a:spLocks noChangeArrowheads="1"/>
          </p:cNvSpPr>
          <p:nvPr/>
        </p:nvSpPr>
        <p:spPr bwMode="auto">
          <a:xfrm>
            <a:off x="5781749" y="1152128"/>
            <a:ext cx="1402581" cy="66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Onde réfléchie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 8"/>
          <p:cNvPicPr/>
          <p:nvPr/>
        </p:nvPicPr>
        <p:blipFill>
          <a:blip r:embed="rId5" cstate="print"/>
          <a:srcRect l="20921" t="18276" r="25861" b="12813"/>
          <a:stretch>
            <a:fillRect/>
          </a:stretch>
        </p:blipFill>
        <p:spPr bwMode="auto">
          <a:xfrm>
            <a:off x="107504" y="44624"/>
            <a:ext cx="4392488" cy="3240360"/>
          </a:xfrm>
          <a:prstGeom prst="rect">
            <a:avLst/>
          </a:prstGeom>
          <a:noFill/>
          <a:ln w="9525">
            <a:noFill/>
            <a:miter lim="800000"/>
            <a:headEnd/>
            <a:tailEnd/>
          </a:ln>
        </p:spPr>
      </p:pic>
      <p:sp>
        <p:nvSpPr>
          <p:cNvPr id="44035" name="Rectangle 3"/>
          <p:cNvSpPr>
            <a:spLocks noChangeArrowheads="1"/>
          </p:cNvSpPr>
          <p:nvPr/>
        </p:nvSpPr>
        <p:spPr bwMode="auto">
          <a:xfrm>
            <a:off x="107504" y="3717032"/>
            <a:ext cx="468052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Vecteur </a:t>
            </a:r>
            <a:r>
              <a:rPr kumimoji="0" lang="fr-FR" sz="2000" b="0" i="0" u="none" strike="noStrike" cap="none" normalizeH="0" baseline="0" dirty="0" smtClean="0">
                <a:ln>
                  <a:noFill/>
                </a:ln>
                <a:solidFill>
                  <a:srgbClr val="002060"/>
                </a:solidFill>
                <a:effectLst/>
                <a:latin typeface="Arial" pitchFamily="34" charset="0"/>
                <a:cs typeface="Arial" pitchFamily="34" charset="0"/>
              </a:rPr>
              <a:t>matérialisant la direction de propagation de l’onde sismique, </a:t>
            </a:r>
            <a:r>
              <a:rPr kumimoji="0" lang="fr-FR" sz="2000" b="1" i="0" u="none" strike="noStrike" cap="none" normalizeH="0" baseline="0" dirty="0" smtClean="0">
                <a:ln>
                  <a:noFill/>
                </a:ln>
                <a:solidFill>
                  <a:srgbClr val="FF0000"/>
                </a:solidFill>
                <a:effectLst/>
                <a:latin typeface="Arial" pitchFamily="34" charset="0"/>
                <a:cs typeface="Arial" pitchFamily="34" charset="0"/>
              </a:rPr>
              <a:t>orienté depuis le foyer </a:t>
            </a:r>
            <a:r>
              <a:rPr kumimoji="0" lang="fr-FR" sz="2000" b="0" i="0" u="none" strike="noStrike" cap="none" normalizeH="0" baseline="0" dirty="0" smtClean="0">
                <a:ln>
                  <a:noFill/>
                </a:ln>
                <a:solidFill>
                  <a:srgbClr val="002060"/>
                </a:solidFill>
                <a:effectLst/>
                <a:latin typeface="Arial" pitchFamily="34" charset="0"/>
                <a:cs typeface="Arial" pitchFamily="34" charset="0"/>
              </a:rPr>
              <a:t>de l’onde </a:t>
            </a:r>
            <a:r>
              <a:rPr kumimoji="0" lang="fr-FR" sz="2000" b="1" i="0" u="none" strike="noStrike" cap="none" normalizeH="0" baseline="0" dirty="0" smtClean="0">
                <a:ln>
                  <a:noFill/>
                </a:ln>
                <a:solidFill>
                  <a:srgbClr val="FF0000"/>
                </a:solidFill>
                <a:effectLst/>
                <a:latin typeface="Arial" pitchFamily="34" charset="0"/>
                <a:cs typeface="Arial" pitchFamily="34" charset="0"/>
              </a:rPr>
              <a:t>jusqu’au point M atteint</a:t>
            </a:r>
            <a:r>
              <a:rPr kumimoji="0" lang="fr-FR" sz="2000" b="0" i="0" u="none" strike="noStrike" cap="none" normalizeH="0" baseline="0" dirty="0" smtClean="0">
                <a:ln>
                  <a:noFill/>
                </a:ln>
                <a:solidFill>
                  <a:srgbClr val="002060"/>
                </a:solidFill>
                <a:effectLst/>
                <a:latin typeface="Arial" pitchFamily="34" charset="0"/>
                <a:cs typeface="Arial" pitchFamily="34" charset="0"/>
              </a:rPr>
              <a:t> par l’onde.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44037" name="Rectangle 5"/>
          <p:cNvSpPr>
            <a:spLocks noChangeArrowheads="1"/>
          </p:cNvSpPr>
          <p:nvPr/>
        </p:nvSpPr>
        <p:spPr bwMode="auto">
          <a:xfrm>
            <a:off x="4644008" y="5085184"/>
            <a:ext cx="129614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i</a:t>
            </a:r>
            <a:r>
              <a:rPr kumimoji="0" lang="fr-FR" sz="2000" b="1" i="0" u="none" strike="noStrike" cap="none" normalizeH="0" baseline="-25000" dirty="0" smtClean="0">
                <a:ln>
                  <a:noFill/>
                </a:ln>
                <a:effectLst/>
                <a:latin typeface="Arial" pitchFamily="34" charset="0"/>
                <a:cs typeface="Arial" pitchFamily="34" charset="0"/>
              </a:rPr>
              <a:t>1</a:t>
            </a:r>
            <a:r>
              <a:rPr kumimoji="0" lang="fr-FR" sz="2000" b="1" i="0" u="none" strike="noStrike" cap="none" normalizeH="0" baseline="0" dirty="0" smtClean="0">
                <a:ln>
                  <a:noFill/>
                </a:ln>
                <a:effectLst/>
                <a:latin typeface="Arial" pitchFamily="34" charset="0"/>
                <a:cs typeface="Arial" pitchFamily="34" charset="0"/>
              </a:rPr>
              <a:t>’ = – i</a:t>
            </a:r>
            <a:r>
              <a:rPr kumimoji="0" lang="fr-FR" sz="2000" b="1" i="0" u="none" strike="noStrike" cap="none" normalizeH="0" baseline="-25000" dirty="0" smtClean="0">
                <a:ln>
                  <a:noFill/>
                </a:ln>
                <a:effectLst/>
                <a:latin typeface="Arial" pitchFamily="34" charset="0"/>
                <a:cs typeface="Arial" pitchFamily="34" charset="0"/>
              </a:rPr>
              <a:t>1</a:t>
            </a:r>
            <a:endParaRPr kumimoji="0" lang="fr-FR" sz="2800" b="1" i="0" u="none" strike="noStrike" cap="none" normalizeH="0" baseline="0" dirty="0" smtClean="0">
              <a:ln>
                <a:noFill/>
              </a:ln>
              <a:effectLst/>
              <a:latin typeface="Arial" pitchFamily="34" charset="0"/>
              <a:cs typeface="Arial" pitchFamily="34" charset="0"/>
            </a:endParaRPr>
          </a:p>
        </p:txBody>
      </p:sp>
      <p:sp>
        <p:nvSpPr>
          <p:cNvPr id="15" name="Rectangle 14"/>
          <p:cNvSpPr/>
          <p:nvPr/>
        </p:nvSpPr>
        <p:spPr>
          <a:xfrm>
            <a:off x="611560" y="5877272"/>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a:t>
            </a:r>
            <a:endParaRPr lang="fr-FR" dirty="0"/>
          </a:p>
        </p:txBody>
      </p:sp>
      <p:sp>
        <p:nvSpPr>
          <p:cNvPr id="16" name="Rectangle 15"/>
          <p:cNvSpPr/>
          <p:nvPr/>
        </p:nvSpPr>
        <p:spPr>
          <a:xfrm>
            <a:off x="808916" y="633560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endParaRPr lang="fr-FR" dirty="0"/>
          </a:p>
        </p:txBody>
      </p:sp>
      <p:sp>
        <p:nvSpPr>
          <p:cNvPr id="17" name="Rectangle 16"/>
          <p:cNvSpPr/>
          <p:nvPr/>
        </p:nvSpPr>
        <p:spPr>
          <a:xfrm>
            <a:off x="2123728" y="634322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18" name="Connecteur droit 17"/>
          <p:cNvCxnSpPr/>
          <p:nvPr/>
        </p:nvCxnSpPr>
        <p:spPr>
          <a:xfrm>
            <a:off x="1979712" y="630932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reeform 9"/>
          <p:cNvSpPr>
            <a:spLocks/>
          </p:cNvSpPr>
          <p:nvPr/>
        </p:nvSpPr>
        <p:spPr bwMode="auto">
          <a:xfrm flipH="1" flipV="1">
            <a:off x="7380310" y="5061318"/>
            <a:ext cx="399722" cy="167878"/>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1" name="Rectangle 20"/>
          <p:cNvSpPr/>
          <p:nvPr/>
        </p:nvSpPr>
        <p:spPr>
          <a:xfrm>
            <a:off x="7164288" y="5157192"/>
            <a:ext cx="349776"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a:t>
            </a:r>
            <a:endParaRPr lang="fr-FR" dirty="0">
              <a:solidFill>
                <a:srgbClr val="0070C0"/>
              </a:solidFill>
            </a:endParaRPr>
          </a:p>
        </p:txBody>
      </p:sp>
      <p:sp>
        <p:nvSpPr>
          <p:cNvPr id="22" name="Freeform 9"/>
          <p:cNvSpPr>
            <a:spLocks/>
          </p:cNvSpPr>
          <p:nvPr/>
        </p:nvSpPr>
        <p:spPr bwMode="auto">
          <a:xfrm flipV="1">
            <a:off x="7812360" y="4941168"/>
            <a:ext cx="504056" cy="144016"/>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3" name="Rectangle 22"/>
          <p:cNvSpPr/>
          <p:nvPr/>
        </p:nvSpPr>
        <p:spPr>
          <a:xfrm>
            <a:off x="7956376" y="4581128"/>
            <a:ext cx="420308"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i</a:t>
            </a:r>
            <a:r>
              <a:rPr lang="fr-FR" sz="2000" b="1" baseline="-25000" dirty="0" smtClean="0">
                <a:solidFill>
                  <a:srgbClr val="0070C0"/>
                </a:solidFill>
                <a:latin typeface="Arial" pitchFamily="34" charset="0"/>
                <a:cs typeface="Arial" pitchFamily="34" charset="0"/>
              </a:rPr>
              <a:t>1</a:t>
            </a:r>
            <a:r>
              <a:rPr lang="fr-FR" sz="2000" b="1" dirty="0" smtClean="0">
                <a:solidFill>
                  <a:srgbClr val="0070C0"/>
                </a:solidFill>
                <a:latin typeface="Arial" pitchFamily="34" charset="0"/>
                <a:cs typeface="Arial" pitchFamily="34" charset="0"/>
              </a:rPr>
              <a:t>’</a:t>
            </a:r>
            <a:endParaRPr lang="fr-FR" dirty="0">
              <a:solidFill>
                <a:srgbClr val="0070C0"/>
              </a:solidFill>
            </a:endParaRPr>
          </a:p>
        </p:txBody>
      </p:sp>
      <p:sp>
        <p:nvSpPr>
          <p:cNvPr id="24" name="Rectangle 23"/>
          <p:cNvSpPr/>
          <p:nvPr/>
        </p:nvSpPr>
        <p:spPr>
          <a:xfrm>
            <a:off x="1573958" y="6093296"/>
            <a:ext cx="333746" cy="400110"/>
          </a:xfrm>
          <a:prstGeom prst="rect">
            <a:avLst/>
          </a:prstGeom>
        </p:spPr>
        <p:txBody>
          <a:bodyPr wrap="none">
            <a:spAutoFit/>
          </a:bodyPr>
          <a:lstStyle/>
          <a:p>
            <a:r>
              <a:rPr lang="fr-FR" sz="2000" b="1" dirty="0" smtClean="0">
                <a:latin typeface="Arial" pitchFamily="34" charset="0"/>
                <a:cs typeface="Arial" pitchFamily="34" charset="0"/>
              </a:rPr>
              <a:t>=</a:t>
            </a:r>
            <a:endParaRPr lang="fr-FR" dirty="0"/>
          </a:p>
        </p:txBody>
      </p:sp>
      <p:cxnSp>
        <p:nvCxnSpPr>
          <p:cNvPr id="25" name="Connecteur droit 24"/>
          <p:cNvCxnSpPr/>
          <p:nvPr/>
        </p:nvCxnSpPr>
        <p:spPr>
          <a:xfrm>
            <a:off x="611560" y="6309320"/>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907704" y="5877272"/>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2</a:t>
            </a:r>
            <a:r>
              <a:rPr lang="fr-FR" sz="2000" b="1" dirty="0" smtClean="0">
                <a:latin typeface="Arial" pitchFamily="34" charset="0"/>
                <a:cs typeface="Arial" pitchFamily="34" charset="0"/>
              </a:rPr>
              <a:t>)</a:t>
            </a:r>
            <a:endParaRPr lang="fr-FR" dirty="0"/>
          </a:p>
        </p:txBody>
      </p:sp>
      <p:sp>
        <p:nvSpPr>
          <p:cNvPr id="31" name="Freeform 9"/>
          <p:cNvSpPr>
            <a:spLocks/>
          </p:cNvSpPr>
          <p:nvPr/>
        </p:nvSpPr>
        <p:spPr bwMode="auto">
          <a:xfrm>
            <a:off x="7812360" y="6237312"/>
            <a:ext cx="288032" cy="144016"/>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32" name="Rectangle 31"/>
          <p:cNvSpPr/>
          <p:nvPr/>
        </p:nvSpPr>
        <p:spPr>
          <a:xfrm>
            <a:off x="7812360" y="6309320"/>
            <a:ext cx="349776"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2</a:t>
            </a:r>
            <a:endParaRPr lang="fr-FR" dirty="0">
              <a:solidFill>
                <a:srgbClr val="FF0000"/>
              </a:solidFill>
            </a:endParaRPr>
          </a:p>
        </p:txBody>
      </p:sp>
      <p:cxnSp>
        <p:nvCxnSpPr>
          <p:cNvPr id="34" name="Connecteur droit avec flèche 33"/>
          <p:cNvCxnSpPr/>
          <p:nvPr/>
        </p:nvCxnSpPr>
        <p:spPr>
          <a:xfrm>
            <a:off x="6948264" y="4005064"/>
            <a:ext cx="504056"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444208" y="4077072"/>
            <a:ext cx="627095"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RAI</a:t>
            </a:r>
            <a:endParaRPr lang="fr-FR" dirty="0"/>
          </a:p>
        </p:txBody>
      </p:sp>
      <p:sp>
        <p:nvSpPr>
          <p:cNvPr id="44038" name="Rectangle 6"/>
          <p:cNvSpPr>
            <a:spLocks noChangeArrowheads="1"/>
          </p:cNvSpPr>
          <p:nvPr/>
        </p:nvSpPr>
        <p:spPr bwMode="auto">
          <a:xfrm>
            <a:off x="2987824" y="5805264"/>
            <a:ext cx="280831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i="0" u="none" strike="noStrike" cap="none" normalizeH="0" baseline="0" dirty="0" smtClean="0">
                <a:ln>
                  <a:noFill/>
                </a:ln>
                <a:solidFill>
                  <a:srgbClr val="002060"/>
                </a:solidFill>
                <a:effectLst/>
                <a:latin typeface="Arial" pitchFamily="34" charset="0"/>
                <a:cs typeface="Arial" pitchFamily="34" charset="0"/>
              </a:rPr>
              <a:t> et </a:t>
            </a: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i="0" u="none" strike="noStrike" cap="none" normalizeH="0" baseline="0" dirty="0" smtClean="0">
                <a:ln>
                  <a:noFill/>
                </a:ln>
                <a:solidFill>
                  <a:srgbClr val="002060"/>
                </a:solidFill>
                <a:effectLst/>
                <a:latin typeface="Arial" pitchFamily="34" charset="0"/>
                <a:cs typeface="Arial" pitchFamily="34" charset="0"/>
              </a:rPr>
              <a:t> = célérités des ondes sismiques dans les milieux 1 et 2</a:t>
            </a:r>
            <a:endParaRPr kumimoji="0" lang="fr-FR" sz="2800" i="0" u="none" strike="noStrike" cap="none" normalizeH="0" baseline="0" dirty="0" smtClean="0">
              <a:ln>
                <a:noFill/>
              </a:ln>
              <a:solidFill>
                <a:srgbClr val="002060"/>
              </a:solidFill>
              <a:effectLst/>
              <a:latin typeface="Arial" pitchFamily="34" charset="0"/>
              <a:cs typeface="Arial" pitchFamily="34" charset="0"/>
            </a:endParaRPr>
          </a:p>
        </p:txBody>
      </p:sp>
      <p:sp>
        <p:nvSpPr>
          <p:cNvPr id="33" name="Rectangle 3"/>
          <p:cNvSpPr>
            <a:spLocks noChangeArrowheads="1"/>
          </p:cNvSpPr>
          <p:nvPr/>
        </p:nvSpPr>
        <p:spPr bwMode="auto">
          <a:xfrm>
            <a:off x="7607448" y="1405211"/>
            <a:ext cx="1382539" cy="668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  Onde incidente</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 name="Rectangle 4"/>
          <p:cNvSpPr>
            <a:spLocks noChangeArrowheads="1"/>
          </p:cNvSpPr>
          <p:nvPr/>
        </p:nvSpPr>
        <p:spPr bwMode="auto">
          <a:xfrm>
            <a:off x="6732240" y="2256607"/>
            <a:ext cx="2520280" cy="6683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Onde réfractée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2000"/>
                                        <p:tgtEl>
                                          <p:spTgt spid="3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20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4035"/>
                                        </p:tgtEl>
                                        <p:attrNameLst>
                                          <p:attrName>style.visibility</p:attrName>
                                        </p:attrNameLst>
                                      </p:cBhvr>
                                      <p:to>
                                        <p:strVal val="visible"/>
                                      </p:to>
                                    </p:set>
                                    <p:animEffect transition="in" filter="wipe(left)">
                                      <p:cBhvr>
                                        <p:cTn id="22" dur="500"/>
                                        <p:tgtEl>
                                          <p:spTgt spid="4403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right)">
                                      <p:cBhvr>
                                        <p:cTn id="27" dur="500"/>
                                        <p:tgtEl>
                                          <p:spTgt spid="2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4037"/>
                                        </p:tgtEl>
                                        <p:attrNameLst>
                                          <p:attrName>style.visibility</p:attrName>
                                        </p:attrNameLst>
                                      </p:cBhvr>
                                      <p:to>
                                        <p:strVal val="visible"/>
                                      </p:to>
                                    </p:set>
                                    <p:animEffect transition="in" filter="wipe(left)">
                                      <p:cBhvr>
                                        <p:cTn id="44" dur="500"/>
                                        <p:tgtEl>
                                          <p:spTgt spid="44037"/>
                                        </p:tgtEl>
                                      </p:cBhvr>
                                    </p:animEffect>
                                  </p:childTnLst>
                                </p:cTn>
                              </p:par>
                            </p:childTnLst>
                          </p:cTn>
                        </p:par>
                        <p:par>
                          <p:cTn id="45" fill="hold">
                            <p:stCondLst>
                              <p:cond delay="500"/>
                            </p:stCondLst>
                            <p:childTnLst>
                              <p:par>
                                <p:cTn id="46" presetID="4" presetClass="entr" presetSubtype="32"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ox(out)">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wipe(left)">
                                      <p:cBhvr>
                                        <p:cTn id="53" dur="500"/>
                                        <p:tgtEl>
                                          <p:spTgt spid="31"/>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5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left)">
                                      <p:cBhvr>
                                        <p:cTn id="69" dur="500"/>
                                        <p:tgtEl>
                                          <p:spTgt spid="16"/>
                                        </p:tgtEl>
                                      </p:cBhvr>
                                    </p:animEffect>
                                  </p:childTnLst>
                                </p:cTn>
                              </p:par>
                            </p:childTnLst>
                          </p:cTn>
                        </p:par>
                        <p:par>
                          <p:cTn id="70" fill="hold">
                            <p:stCondLst>
                              <p:cond delay="1500"/>
                            </p:stCondLst>
                            <p:childTnLst>
                              <p:par>
                                <p:cTn id="71" presetID="22" presetClass="entr" presetSubtype="8"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500"/>
                                        <p:tgtEl>
                                          <p:spTgt spid="24"/>
                                        </p:tgtEl>
                                      </p:cBhvr>
                                    </p:animEffect>
                                  </p:childTnLst>
                                </p:cTn>
                              </p:par>
                            </p:childTnLst>
                          </p:cTn>
                        </p:par>
                        <p:par>
                          <p:cTn id="74" fill="hold">
                            <p:stCondLst>
                              <p:cond delay="2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2500"/>
                            </p:stCondLst>
                            <p:childTnLst>
                              <p:par>
                                <p:cTn id="79" presetID="22" presetClass="entr" presetSubtype="8"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left)">
                                      <p:cBhvr>
                                        <p:cTn id="81" dur="500"/>
                                        <p:tgtEl>
                                          <p:spTgt spid="18"/>
                                        </p:tgtEl>
                                      </p:cBhvr>
                                    </p:animEffect>
                                  </p:childTnLst>
                                </p:cTn>
                              </p:par>
                            </p:childTnLst>
                          </p:cTn>
                        </p:par>
                        <p:par>
                          <p:cTn id="82" fill="hold">
                            <p:stCondLst>
                              <p:cond delay="3000"/>
                            </p:stCondLst>
                            <p:childTnLst>
                              <p:par>
                                <p:cTn id="83" presetID="22" presetClass="entr" presetSubtype="8"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par>
                          <p:cTn id="86" fill="hold">
                            <p:stCondLst>
                              <p:cond delay="3500"/>
                            </p:stCondLst>
                            <p:childTnLst>
                              <p:par>
                                <p:cTn id="87" presetID="4" presetClass="entr" presetSubtype="32"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box(out)">
                                      <p:cBhvr>
                                        <p:cTn id="89" dur="500"/>
                                        <p:tgtEl>
                                          <p:spTgt spid="30"/>
                                        </p:tgtEl>
                                      </p:cBhvr>
                                    </p:animEffect>
                                  </p:childTnLst>
                                </p:cTn>
                              </p:par>
                            </p:childTnLst>
                          </p:cTn>
                        </p:par>
                        <p:par>
                          <p:cTn id="90" fill="hold">
                            <p:stCondLst>
                              <p:cond delay="4000"/>
                            </p:stCondLst>
                            <p:childTnLst>
                              <p:par>
                                <p:cTn id="91" presetID="22" presetClass="entr" presetSubtype="8" fill="hold" grpId="0" nodeType="afterEffect">
                                  <p:stCondLst>
                                    <p:cond delay="0"/>
                                  </p:stCondLst>
                                  <p:childTnLst>
                                    <p:set>
                                      <p:cBhvr>
                                        <p:cTn id="92" dur="1" fill="hold">
                                          <p:stCondLst>
                                            <p:cond delay="0"/>
                                          </p:stCondLst>
                                        </p:cTn>
                                        <p:tgtEl>
                                          <p:spTgt spid="44038"/>
                                        </p:tgtEl>
                                        <p:attrNameLst>
                                          <p:attrName>style.visibility</p:attrName>
                                        </p:attrNameLst>
                                      </p:cBhvr>
                                      <p:to>
                                        <p:strVal val="visible"/>
                                      </p:to>
                                    </p:set>
                                    <p:animEffect transition="in" filter="wipe(left)">
                                      <p:cBhvr>
                                        <p:cTn id="93"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4" grpId="0" animBg="1"/>
      <p:bldP spid="44035" grpId="0"/>
      <p:bldP spid="44037" grpId="0"/>
      <p:bldP spid="15" grpId="0"/>
      <p:bldP spid="16" grpId="0"/>
      <p:bldP spid="17" grpId="0"/>
      <p:bldP spid="20" grpId="0" animBg="1"/>
      <p:bldP spid="21" grpId="0"/>
      <p:bldP spid="22" grpId="0" animBg="1"/>
      <p:bldP spid="23" grpId="0"/>
      <p:bldP spid="24" grpId="0"/>
      <p:bldP spid="27" grpId="0"/>
      <p:bldP spid="31" grpId="0" animBg="1"/>
      <p:bldP spid="32" grpId="0"/>
      <p:bldP spid="38" grpId="0"/>
      <p:bldP spid="4403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496" y="44624"/>
            <a:ext cx="9001000" cy="338437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Notion de RAI SISMIQUE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 typeface="Wingdings 2" pitchFamily="18" charset="2"/>
              <a:buChar char="E"/>
              <a:tabLst/>
            </a:pP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réflexion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réfraction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3" name="Picture 4"/>
          <p:cNvPicPr>
            <a:picLocks noChangeAspect="1" noChangeArrowheads="1"/>
          </p:cNvPicPr>
          <p:nvPr/>
        </p:nvPicPr>
        <p:blipFill>
          <a:blip r:embed="rId2" cstate="print"/>
          <a:srcRect l="36298" t="35720" r="9366" b="34880"/>
          <a:stretch>
            <a:fillRect/>
          </a:stretch>
        </p:blipFill>
        <p:spPr bwMode="auto">
          <a:xfrm>
            <a:off x="4860032" y="116632"/>
            <a:ext cx="4022161" cy="1224136"/>
          </a:xfrm>
          <a:prstGeom prst="rect">
            <a:avLst/>
          </a:prstGeom>
          <a:noFill/>
          <a:ln w="9525">
            <a:noFill/>
            <a:miter lim="800000"/>
            <a:headEnd/>
            <a:tailEnd/>
          </a:ln>
        </p:spPr>
      </p:pic>
      <p:sp>
        <p:nvSpPr>
          <p:cNvPr id="6" name="Text Box 1"/>
          <p:cNvSpPr txBox="1">
            <a:spLocks noChangeArrowheads="1"/>
          </p:cNvSpPr>
          <p:nvPr/>
        </p:nvSpPr>
        <p:spPr bwMode="auto">
          <a:xfrm>
            <a:off x="4572000" y="1772816"/>
            <a:ext cx="1224136"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3"/>
          <p:cNvSpPr>
            <a:spLocks noChangeArrowheads="1"/>
          </p:cNvSpPr>
          <p:nvPr/>
        </p:nvSpPr>
        <p:spPr bwMode="auto">
          <a:xfrm>
            <a:off x="107504" y="404664"/>
            <a:ext cx="4680520"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FF0000"/>
                </a:solidFill>
                <a:effectLst/>
                <a:latin typeface="Arial" pitchFamily="34" charset="0"/>
                <a:cs typeface="Arial" pitchFamily="34" charset="0"/>
              </a:rPr>
              <a:t>Vecteur </a:t>
            </a:r>
            <a:r>
              <a:rPr kumimoji="0" lang="fr-FR" sz="2000" b="0" i="0" u="none" strike="noStrike" cap="none" normalizeH="0" baseline="0" dirty="0" smtClean="0">
                <a:ln>
                  <a:noFill/>
                </a:ln>
                <a:solidFill>
                  <a:srgbClr val="002060"/>
                </a:solidFill>
                <a:effectLst/>
                <a:latin typeface="Arial" pitchFamily="34" charset="0"/>
                <a:cs typeface="Arial" pitchFamily="34" charset="0"/>
              </a:rPr>
              <a:t>matérialisant la direction de propagation de l’onde sismique, </a:t>
            </a:r>
            <a:r>
              <a:rPr kumimoji="0" lang="fr-FR" sz="2000" b="1" i="0" u="none" strike="noStrike" cap="none" normalizeH="0" baseline="0" dirty="0" smtClean="0">
                <a:ln>
                  <a:noFill/>
                </a:ln>
                <a:solidFill>
                  <a:srgbClr val="FF0000"/>
                </a:solidFill>
                <a:effectLst/>
                <a:latin typeface="Arial" pitchFamily="34" charset="0"/>
                <a:cs typeface="Arial" pitchFamily="34" charset="0"/>
              </a:rPr>
              <a:t>orienté depuis le foyer </a:t>
            </a:r>
            <a:r>
              <a:rPr kumimoji="0" lang="fr-FR" sz="2000" b="0" i="0" u="none" strike="noStrike" cap="none" normalizeH="0" baseline="0" dirty="0" smtClean="0">
                <a:ln>
                  <a:noFill/>
                </a:ln>
                <a:solidFill>
                  <a:srgbClr val="002060"/>
                </a:solidFill>
                <a:effectLst/>
                <a:latin typeface="Arial" pitchFamily="34" charset="0"/>
                <a:cs typeface="Arial" pitchFamily="34" charset="0"/>
              </a:rPr>
              <a:t>de l’onde </a:t>
            </a:r>
            <a:r>
              <a:rPr kumimoji="0" lang="fr-FR" sz="2000" b="1" i="0" u="none" strike="noStrike" cap="none" normalizeH="0" baseline="0" dirty="0" smtClean="0">
                <a:ln>
                  <a:noFill/>
                </a:ln>
                <a:solidFill>
                  <a:srgbClr val="FF0000"/>
                </a:solidFill>
                <a:effectLst/>
                <a:latin typeface="Arial" pitchFamily="34" charset="0"/>
                <a:cs typeface="Arial" pitchFamily="34" charset="0"/>
              </a:rPr>
              <a:t>jusqu’au point M atteint</a:t>
            </a:r>
            <a:r>
              <a:rPr kumimoji="0" lang="fr-FR" sz="2000" b="0" i="0" u="none" strike="noStrike" cap="none" normalizeH="0" baseline="0" dirty="0" smtClean="0">
                <a:ln>
                  <a:noFill/>
                </a:ln>
                <a:solidFill>
                  <a:srgbClr val="002060"/>
                </a:solidFill>
                <a:effectLst/>
                <a:latin typeface="Arial" pitchFamily="34" charset="0"/>
                <a:cs typeface="Arial" pitchFamily="34" charset="0"/>
              </a:rPr>
              <a:t> par l’onde.</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8" name="Image 7"/>
          <p:cNvPicPr/>
          <p:nvPr/>
        </p:nvPicPr>
        <p:blipFill>
          <a:blip r:embed="rId3" cstate="print"/>
          <a:srcRect/>
          <a:stretch>
            <a:fillRect/>
          </a:stretch>
        </p:blipFill>
        <p:spPr bwMode="auto">
          <a:xfrm>
            <a:off x="5940152" y="1340768"/>
            <a:ext cx="3024336" cy="2016224"/>
          </a:xfrm>
          <a:prstGeom prst="rect">
            <a:avLst/>
          </a:prstGeom>
          <a:noFill/>
          <a:ln w="12700">
            <a:solidFill>
              <a:schemeClr val="tx1"/>
            </a:solidFill>
            <a:miter lim="800000"/>
            <a:headEnd/>
            <a:tailEnd/>
          </a:ln>
        </p:spPr>
      </p:pic>
      <p:sp>
        <p:nvSpPr>
          <p:cNvPr id="9" name="Rectangle 5"/>
          <p:cNvSpPr>
            <a:spLocks noChangeArrowheads="1"/>
          </p:cNvSpPr>
          <p:nvPr/>
        </p:nvSpPr>
        <p:spPr bwMode="auto">
          <a:xfrm>
            <a:off x="4644008" y="1772816"/>
            <a:ext cx="129614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i</a:t>
            </a:r>
            <a:r>
              <a:rPr kumimoji="0" lang="fr-FR" sz="2000" b="1" i="0" u="none" strike="noStrike" cap="none" normalizeH="0" baseline="-25000" dirty="0" smtClean="0">
                <a:ln>
                  <a:noFill/>
                </a:ln>
                <a:effectLst/>
                <a:latin typeface="Arial" pitchFamily="34" charset="0"/>
                <a:cs typeface="Arial" pitchFamily="34" charset="0"/>
              </a:rPr>
              <a:t>1</a:t>
            </a:r>
            <a:r>
              <a:rPr kumimoji="0" lang="fr-FR" sz="2000" b="1" i="0" u="none" strike="noStrike" cap="none" normalizeH="0" baseline="0" dirty="0" smtClean="0">
                <a:ln>
                  <a:noFill/>
                </a:ln>
                <a:effectLst/>
                <a:latin typeface="Arial" pitchFamily="34" charset="0"/>
                <a:cs typeface="Arial" pitchFamily="34" charset="0"/>
              </a:rPr>
              <a:t>’ = – i</a:t>
            </a:r>
            <a:r>
              <a:rPr kumimoji="0" lang="fr-FR" sz="2000" b="1" i="0" u="none" strike="noStrike" cap="none" normalizeH="0" baseline="-25000" dirty="0" smtClean="0">
                <a:ln>
                  <a:noFill/>
                </a:ln>
                <a:effectLst/>
                <a:latin typeface="Arial" pitchFamily="34" charset="0"/>
                <a:cs typeface="Arial" pitchFamily="34" charset="0"/>
              </a:rPr>
              <a:t>1</a:t>
            </a:r>
            <a:endParaRPr kumimoji="0" lang="fr-FR" sz="2800" b="1" i="0" u="none" strike="noStrike" cap="none" normalizeH="0" baseline="0" dirty="0" smtClean="0">
              <a:ln>
                <a:noFill/>
              </a:ln>
              <a:effectLst/>
              <a:latin typeface="Arial" pitchFamily="34" charset="0"/>
              <a:cs typeface="Arial" pitchFamily="34" charset="0"/>
            </a:endParaRPr>
          </a:p>
        </p:txBody>
      </p:sp>
      <p:sp>
        <p:nvSpPr>
          <p:cNvPr id="14" name="Rectangle 13"/>
          <p:cNvSpPr/>
          <p:nvPr/>
        </p:nvSpPr>
        <p:spPr>
          <a:xfrm>
            <a:off x="7164288" y="1844824"/>
            <a:ext cx="349776"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a:t>
            </a:r>
            <a:endParaRPr lang="fr-FR" dirty="0">
              <a:solidFill>
                <a:srgbClr val="0070C0"/>
              </a:solidFill>
            </a:endParaRPr>
          </a:p>
        </p:txBody>
      </p:sp>
      <p:sp>
        <p:nvSpPr>
          <p:cNvPr id="15" name="Freeform 9"/>
          <p:cNvSpPr>
            <a:spLocks/>
          </p:cNvSpPr>
          <p:nvPr/>
        </p:nvSpPr>
        <p:spPr bwMode="auto">
          <a:xfrm flipV="1">
            <a:off x="7812360" y="1628800"/>
            <a:ext cx="504056" cy="144016"/>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16" name="Rectangle 15"/>
          <p:cNvSpPr/>
          <p:nvPr/>
        </p:nvSpPr>
        <p:spPr>
          <a:xfrm>
            <a:off x="7956376" y="1268760"/>
            <a:ext cx="420308"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i</a:t>
            </a:r>
            <a:r>
              <a:rPr lang="fr-FR" sz="2000" b="1" baseline="-25000" dirty="0" smtClean="0">
                <a:solidFill>
                  <a:srgbClr val="0070C0"/>
                </a:solidFill>
                <a:latin typeface="Arial" pitchFamily="34" charset="0"/>
                <a:cs typeface="Arial" pitchFamily="34" charset="0"/>
              </a:rPr>
              <a:t>1</a:t>
            </a:r>
            <a:r>
              <a:rPr lang="fr-FR" sz="2000" b="1" dirty="0" smtClean="0">
                <a:solidFill>
                  <a:srgbClr val="0070C0"/>
                </a:solidFill>
                <a:latin typeface="Arial" pitchFamily="34" charset="0"/>
                <a:cs typeface="Arial" pitchFamily="34" charset="0"/>
              </a:rPr>
              <a:t>’</a:t>
            </a:r>
            <a:endParaRPr lang="fr-FR" dirty="0">
              <a:solidFill>
                <a:srgbClr val="0070C0"/>
              </a:solidFill>
            </a:endParaRPr>
          </a:p>
        </p:txBody>
      </p:sp>
      <p:sp>
        <p:nvSpPr>
          <p:cNvPr id="19" name="Freeform 9"/>
          <p:cNvSpPr>
            <a:spLocks/>
          </p:cNvSpPr>
          <p:nvPr/>
        </p:nvSpPr>
        <p:spPr bwMode="auto">
          <a:xfrm>
            <a:off x="7812360" y="2924944"/>
            <a:ext cx="288032" cy="144016"/>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0" name="Rectangle 19"/>
          <p:cNvSpPr/>
          <p:nvPr/>
        </p:nvSpPr>
        <p:spPr>
          <a:xfrm>
            <a:off x="7812360" y="2996952"/>
            <a:ext cx="349776"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2</a:t>
            </a:r>
            <a:endParaRPr lang="fr-FR" dirty="0">
              <a:solidFill>
                <a:srgbClr val="FF0000"/>
              </a:solidFill>
            </a:endParaRPr>
          </a:p>
        </p:txBody>
      </p:sp>
      <p:cxnSp>
        <p:nvCxnSpPr>
          <p:cNvPr id="21" name="Connecteur droit avec flèche 20"/>
          <p:cNvCxnSpPr/>
          <p:nvPr/>
        </p:nvCxnSpPr>
        <p:spPr>
          <a:xfrm>
            <a:off x="6948264" y="692696"/>
            <a:ext cx="504056" cy="43204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44208" y="764704"/>
            <a:ext cx="627095" cy="400110"/>
          </a:xfrm>
          <a:prstGeom prst="rect">
            <a:avLst/>
          </a:prstGeom>
        </p:spPr>
        <p:txBody>
          <a:bodyPr wrap="none">
            <a:spAutoFit/>
          </a:bodyPr>
          <a:lstStyle/>
          <a:p>
            <a:r>
              <a:rPr lang="fr-FR" sz="2000" b="1" dirty="0" smtClean="0">
                <a:solidFill>
                  <a:srgbClr val="FF0000"/>
                </a:solidFill>
                <a:latin typeface="Arial" pitchFamily="34" charset="0"/>
                <a:cs typeface="Arial" pitchFamily="34" charset="0"/>
              </a:rPr>
              <a:t>RAI</a:t>
            </a:r>
            <a:endParaRPr lang="fr-FR" dirty="0"/>
          </a:p>
        </p:txBody>
      </p:sp>
      <p:sp>
        <p:nvSpPr>
          <p:cNvPr id="24" name="Freeform 9"/>
          <p:cNvSpPr>
            <a:spLocks/>
          </p:cNvSpPr>
          <p:nvPr/>
        </p:nvSpPr>
        <p:spPr bwMode="auto">
          <a:xfrm flipH="1" flipV="1">
            <a:off x="7380310" y="1748950"/>
            <a:ext cx="399722" cy="167878"/>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5" name="Text Box 1"/>
          <p:cNvSpPr txBox="1">
            <a:spLocks noChangeArrowheads="1"/>
          </p:cNvSpPr>
          <p:nvPr/>
        </p:nvSpPr>
        <p:spPr bwMode="auto">
          <a:xfrm>
            <a:off x="467544" y="2557284"/>
            <a:ext cx="2376264" cy="864096"/>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539552" y="2557284"/>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a:t>
            </a:r>
            <a:endParaRPr lang="fr-FR" dirty="0"/>
          </a:p>
        </p:txBody>
      </p:sp>
      <p:sp>
        <p:nvSpPr>
          <p:cNvPr id="27" name="Rectangle 26"/>
          <p:cNvSpPr/>
          <p:nvPr/>
        </p:nvSpPr>
        <p:spPr>
          <a:xfrm>
            <a:off x="736908" y="3015620"/>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endParaRPr lang="fr-FR" dirty="0"/>
          </a:p>
        </p:txBody>
      </p:sp>
      <p:sp>
        <p:nvSpPr>
          <p:cNvPr id="28" name="Rectangle 27"/>
          <p:cNvSpPr/>
          <p:nvPr/>
        </p:nvSpPr>
        <p:spPr>
          <a:xfrm>
            <a:off x="2051720" y="3023240"/>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29" name="Connecteur droit 28"/>
          <p:cNvCxnSpPr/>
          <p:nvPr/>
        </p:nvCxnSpPr>
        <p:spPr>
          <a:xfrm>
            <a:off x="1907704" y="2989332"/>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501950" y="2773308"/>
            <a:ext cx="333746" cy="400110"/>
          </a:xfrm>
          <a:prstGeom prst="rect">
            <a:avLst/>
          </a:prstGeom>
        </p:spPr>
        <p:txBody>
          <a:bodyPr wrap="none">
            <a:spAutoFit/>
          </a:bodyPr>
          <a:lstStyle/>
          <a:p>
            <a:r>
              <a:rPr lang="fr-FR" sz="2000" b="1" dirty="0" smtClean="0">
                <a:latin typeface="Arial" pitchFamily="34" charset="0"/>
                <a:cs typeface="Arial" pitchFamily="34" charset="0"/>
              </a:rPr>
              <a:t>=</a:t>
            </a:r>
            <a:endParaRPr lang="fr-FR" dirty="0"/>
          </a:p>
        </p:txBody>
      </p:sp>
      <p:cxnSp>
        <p:nvCxnSpPr>
          <p:cNvPr id="31" name="Connecteur droit 30"/>
          <p:cNvCxnSpPr/>
          <p:nvPr/>
        </p:nvCxnSpPr>
        <p:spPr>
          <a:xfrm>
            <a:off x="539552" y="2989332"/>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35696" y="2557284"/>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2</a:t>
            </a:r>
            <a:r>
              <a:rPr lang="fr-FR" sz="2000" b="1" dirty="0" smtClean="0">
                <a:latin typeface="Arial" pitchFamily="34" charset="0"/>
                <a:cs typeface="Arial" pitchFamily="34" charset="0"/>
              </a:rPr>
              <a:t>)</a:t>
            </a:r>
            <a:endParaRPr lang="fr-FR" dirty="0"/>
          </a:p>
        </p:txBody>
      </p:sp>
      <p:sp>
        <p:nvSpPr>
          <p:cNvPr id="33" name="Rectangle 6"/>
          <p:cNvSpPr>
            <a:spLocks noChangeArrowheads="1"/>
          </p:cNvSpPr>
          <p:nvPr/>
        </p:nvSpPr>
        <p:spPr bwMode="auto">
          <a:xfrm>
            <a:off x="2915816" y="2485276"/>
            <a:ext cx="280831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i="0" u="none" strike="noStrike" cap="none" normalizeH="0" baseline="0" dirty="0" smtClean="0">
                <a:ln>
                  <a:noFill/>
                </a:ln>
                <a:solidFill>
                  <a:srgbClr val="002060"/>
                </a:solidFill>
                <a:effectLst/>
                <a:latin typeface="Arial" pitchFamily="34" charset="0"/>
                <a:cs typeface="Arial" pitchFamily="34" charset="0"/>
              </a:rPr>
              <a:t> et </a:t>
            </a: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i="0" u="none" strike="noStrike" cap="none" normalizeH="0" baseline="0" dirty="0" smtClean="0">
                <a:ln>
                  <a:noFill/>
                </a:ln>
                <a:solidFill>
                  <a:srgbClr val="002060"/>
                </a:solidFill>
                <a:effectLst/>
                <a:latin typeface="Arial" pitchFamily="34" charset="0"/>
                <a:cs typeface="Arial" pitchFamily="34" charset="0"/>
              </a:rPr>
              <a:t> = célérités des ondes sismiques dans les milieux 1 et 2</a:t>
            </a:r>
            <a:endParaRPr kumimoji="0" lang="fr-FR" sz="2800" i="0" u="none" strike="noStrike" cap="none" normalizeH="0" baseline="0" dirty="0" smtClean="0">
              <a:ln>
                <a:noFill/>
              </a:ln>
              <a:solidFill>
                <a:srgbClr val="002060"/>
              </a:solidFill>
              <a:effectLst/>
              <a:latin typeface="Arial" pitchFamily="34" charset="0"/>
              <a:cs typeface="Arial" pitchFamily="34" charset="0"/>
            </a:endParaRPr>
          </a:p>
        </p:txBody>
      </p:sp>
      <p:sp>
        <p:nvSpPr>
          <p:cNvPr id="45057" name="Rectangle 1"/>
          <p:cNvSpPr>
            <a:spLocks noChangeArrowheads="1"/>
          </p:cNvSpPr>
          <p:nvPr/>
        </p:nvSpPr>
        <p:spPr bwMode="auto">
          <a:xfrm>
            <a:off x="0" y="3558495"/>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Le 8 octobre 1909, un séisme se produisit près de Zagreb en Croatie, le foyer étant très près de la surface. Le scientifique </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Andrija</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Mohorovičic</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(1857- 1936) analysa attentivement les enregistrements réalisés et constata un curieux phénomène : alors qu’un seul train d’ondes P a été émis au niveau du foyer, un sismographe situé environ 40 km plus loin a détecté l’arrivée de plusieurs trains d’ondes P. En cherchant la cause de cette répétition, il en déduisit qu’il existait une limite entre la croûte terrestre et le manteau supérieur appelé aujourd’hui « discontinuité de Mohorovicic » ou « </a:t>
            </a:r>
            <a:r>
              <a:rPr kumimoji="0" lang="fr-FR" sz="2000" b="0" i="0" u="none" strike="noStrike" cap="none" normalizeH="0" baseline="0" dirty="0" err="1" smtClean="0">
                <a:ln>
                  <a:noFill/>
                </a:ln>
                <a:solidFill>
                  <a:schemeClr val="tx1"/>
                </a:solidFill>
                <a:effectLst/>
                <a:latin typeface="Calibri" pitchFamily="34" charset="0"/>
                <a:ea typeface="Arial Unicode MS" pitchFamily="34" charset="-128"/>
                <a:cs typeface="Calibri" pitchFamily="34" charset="0"/>
              </a:rPr>
              <a:t>Moho</a:t>
            </a:r>
            <a:r>
              <a:rPr kumimoji="0" lang="fr-FR" sz="2000" b="0" i="0" u="none" strike="noStrike" cap="none" normalizeH="0" baseline="0" dirty="0" smtClean="0">
                <a:ln>
                  <a:noFill/>
                </a:ln>
                <a:solidFill>
                  <a:schemeClr val="tx1"/>
                </a:solidFill>
                <a:effectLst/>
                <a:latin typeface="Calibri" pitchFamily="34" charset="0"/>
                <a:ea typeface="Arial Unicode MS" pitchFamily="34" charset="-128"/>
                <a:cs typeface="Calibri" pitchFamily="34" charset="0"/>
              </a:rPr>
              <a:t> ».</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8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094" name="Rectangle 38"/>
          <p:cNvSpPr>
            <a:spLocks noChangeArrowheads="1"/>
          </p:cNvSpPr>
          <p:nvPr/>
        </p:nvSpPr>
        <p:spPr bwMode="auto">
          <a:xfrm>
            <a:off x="0" y="5503587"/>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Dans la croûte terrestre, les ondes P se propagent à environ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alors que dans le manteau supérieur, elles se propagent à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8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Un rai réfracté se rapproche-t-il ou s’éloigne-t-il de la normale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5057"/>
                                        </p:tgtEl>
                                        <p:attrNameLst>
                                          <p:attrName>style.visibility</p:attrName>
                                        </p:attrNameLst>
                                      </p:cBhvr>
                                      <p:to>
                                        <p:strVal val="visible"/>
                                      </p:to>
                                    </p:set>
                                    <p:anim calcmode="lin" valueType="num">
                                      <p:cBhvr>
                                        <p:cTn id="7" dur="500" fill="hold"/>
                                        <p:tgtEl>
                                          <p:spTgt spid="45057"/>
                                        </p:tgtEl>
                                        <p:attrNameLst>
                                          <p:attrName>ppt_w</p:attrName>
                                        </p:attrNameLst>
                                      </p:cBhvr>
                                      <p:tavLst>
                                        <p:tav tm="0">
                                          <p:val>
                                            <p:fltVal val="0"/>
                                          </p:val>
                                        </p:tav>
                                        <p:tav tm="100000">
                                          <p:val>
                                            <p:strVal val="#ppt_w"/>
                                          </p:val>
                                        </p:tav>
                                      </p:tavLst>
                                    </p:anim>
                                    <p:anim calcmode="lin" valueType="num">
                                      <p:cBhvr>
                                        <p:cTn id="8" dur="500" fill="hold"/>
                                        <p:tgtEl>
                                          <p:spTgt spid="4505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45094"/>
                                        </p:tgtEl>
                                        <p:attrNameLst>
                                          <p:attrName>style.visibility</p:attrName>
                                        </p:attrNameLst>
                                      </p:cBhvr>
                                      <p:to>
                                        <p:strVal val="visible"/>
                                      </p:to>
                                    </p:set>
                                    <p:anim calcmode="lin" valueType="num">
                                      <p:cBhvr additive="base">
                                        <p:cTn id="12" dur="500" fill="hold"/>
                                        <p:tgtEl>
                                          <p:spTgt spid="45094"/>
                                        </p:tgtEl>
                                        <p:attrNameLst>
                                          <p:attrName>ppt_x</p:attrName>
                                        </p:attrNameLst>
                                      </p:cBhvr>
                                      <p:tavLst>
                                        <p:tav tm="0">
                                          <p:val>
                                            <p:strVal val="1+#ppt_w/2"/>
                                          </p:val>
                                        </p:tav>
                                        <p:tav tm="100000">
                                          <p:val>
                                            <p:strVal val="#ppt_x"/>
                                          </p:val>
                                        </p:tav>
                                      </p:tavLst>
                                    </p:anim>
                                    <p:anim calcmode="lin" valueType="num">
                                      <p:cBhvr additive="base">
                                        <p:cTn id="13" dur="500" fill="hold"/>
                                        <p:tgtEl>
                                          <p:spTgt spid="45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p:bldP spid="4509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5496" y="44624"/>
            <a:ext cx="9001000" cy="180020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 typeface="Wingdings 2" pitchFamily="18" charset="2"/>
              <a:buChar char="E"/>
              <a:tabLst/>
            </a:pP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réflexion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Lois de </a:t>
            </a:r>
            <a:r>
              <a:rPr kumimoji="0" lang="fr-FR" sz="2000" b="1" i="0" u="sng" strike="noStrike" cap="none" normalizeH="0" baseline="0" dirty="0" err="1" smtClean="0">
                <a:ln>
                  <a:noFill/>
                </a:ln>
                <a:solidFill>
                  <a:schemeClr val="tx1"/>
                </a:solidFill>
                <a:effectLst/>
                <a:latin typeface="Calibri" pitchFamily="34" charset="0"/>
                <a:cs typeface="Arial" pitchFamily="34" charset="0"/>
              </a:rPr>
              <a:t>Snell</a:t>
            </a:r>
            <a:r>
              <a:rPr kumimoji="0" lang="fr-FR" sz="2000" b="1" i="0" u="sng" strike="noStrike" cap="none" normalizeH="0" baseline="0" dirty="0" smtClean="0">
                <a:ln>
                  <a:noFill/>
                </a:ln>
                <a:solidFill>
                  <a:schemeClr val="tx1"/>
                </a:solidFill>
                <a:effectLst/>
                <a:latin typeface="Calibri" pitchFamily="34" charset="0"/>
                <a:cs typeface="Arial" pitchFamily="34" charset="0"/>
              </a:rPr>
              <a:t>-Descartes sur la réfraction</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1"/>
          <p:cNvSpPr txBox="1">
            <a:spLocks noChangeArrowheads="1"/>
          </p:cNvSpPr>
          <p:nvPr/>
        </p:nvSpPr>
        <p:spPr bwMode="auto">
          <a:xfrm>
            <a:off x="4525700" y="81907"/>
            <a:ext cx="1224136" cy="432048"/>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Image 7"/>
          <p:cNvPicPr/>
          <p:nvPr/>
        </p:nvPicPr>
        <p:blipFill>
          <a:blip r:embed="rId2" cstate="print"/>
          <a:srcRect/>
          <a:stretch>
            <a:fillRect/>
          </a:stretch>
        </p:blipFill>
        <p:spPr bwMode="auto">
          <a:xfrm>
            <a:off x="5940152" y="44624"/>
            <a:ext cx="3024336" cy="1728192"/>
          </a:xfrm>
          <a:prstGeom prst="rect">
            <a:avLst/>
          </a:prstGeom>
          <a:noFill/>
          <a:ln w="12700">
            <a:solidFill>
              <a:schemeClr val="tx1"/>
            </a:solidFill>
            <a:miter lim="800000"/>
            <a:headEnd/>
            <a:tailEnd/>
          </a:ln>
        </p:spPr>
      </p:pic>
      <p:sp>
        <p:nvSpPr>
          <p:cNvPr id="9" name="Rectangle 5"/>
          <p:cNvSpPr>
            <a:spLocks noChangeArrowheads="1"/>
          </p:cNvSpPr>
          <p:nvPr/>
        </p:nvSpPr>
        <p:spPr bwMode="auto">
          <a:xfrm>
            <a:off x="4583575" y="84914"/>
            <a:ext cx="1296144"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effectLst/>
                <a:latin typeface="Arial" pitchFamily="34" charset="0"/>
                <a:cs typeface="Arial" pitchFamily="34" charset="0"/>
              </a:rPr>
              <a:t>i</a:t>
            </a:r>
            <a:r>
              <a:rPr kumimoji="0" lang="fr-FR" sz="2000" b="1" i="0" u="none" strike="noStrike" cap="none" normalizeH="0" baseline="-25000" dirty="0" smtClean="0">
                <a:ln>
                  <a:noFill/>
                </a:ln>
                <a:effectLst/>
                <a:latin typeface="Arial" pitchFamily="34" charset="0"/>
                <a:cs typeface="Arial" pitchFamily="34" charset="0"/>
              </a:rPr>
              <a:t>1</a:t>
            </a:r>
            <a:r>
              <a:rPr kumimoji="0" lang="fr-FR" sz="2000" b="1" i="0" u="none" strike="noStrike" cap="none" normalizeH="0" baseline="0" dirty="0" smtClean="0">
                <a:ln>
                  <a:noFill/>
                </a:ln>
                <a:effectLst/>
                <a:latin typeface="Arial" pitchFamily="34" charset="0"/>
                <a:cs typeface="Arial" pitchFamily="34" charset="0"/>
              </a:rPr>
              <a:t>’ = – i</a:t>
            </a:r>
            <a:r>
              <a:rPr kumimoji="0" lang="fr-FR" sz="2000" b="1" i="0" u="none" strike="noStrike" cap="none" normalizeH="0" baseline="-25000" dirty="0" smtClean="0">
                <a:ln>
                  <a:noFill/>
                </a:ln>
                <a:effectLst/>
                <a:latin typeface="Arial" pitchFamily="34" charset="0"/>
                <a:cs typeface="Arial" pitchFamily="34" charset="0"/>
              </a:rPr>
              <a:t>1</a:t>
            </a:r>
            <a:endParaRPr kumimoji="0" lang="fr-FR" sz="2800" b="1" i="0" u="none" strike="noStrike" cap="none" normalizeH="0" baseline="0" dirty="0" smtClean="0">
              <a:ln>
                <a:noFill/>
              </a:ln>
              <a:effectLst/>
              <a:latin typeface="Arial" pitchFamily="34" charset="0"/>
              <a:cs typeface="Arial" pitchFamily="34" charset="0"/>
            </a:endParaRPr>
          </a:p>
        </p:txBody>
      </p:sp>
      <p:sp>
        <p:nvSpPr>
          <p:cNvPr id="14" name="Rectangle 13"/>
          <p:cNvSpPr/>
          <p:nvPr/>
        </p:nvSpPr>
        <p:spPr>
          <a:xfrm>
            <a:off x="7164288" y="479230"/>
            <a:ext cx="349776" cy="400110"/>
          </a:xfrm>
          <a:prstGeom prst="rect">
            <a:avLst/>
          </a:prstGeom>
        </p:spPr>
        <p:txBody>
          <a:bodyPr wrap="square">
            <a:spAutoFit/>
          </a:bodyPr>
          <a:lstStyle/>
          <a:p>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a:t>
            </a:r>
            <a:endParaRPr lang="fr-FR" dirty="0">
              <a:solidFill>
                <a:srgbClr val="0070C0"/>
              </a:solidFill>
            </a:endParaRPr>
          </a:p>
        </p:txBody>
      </p:sp>
      <p:sp>
        <p:nvSpPr>
          <p:cNvPr id="15" name="Freeform 9"/>
          <p:cNvSpPr>
            <a:spLocks/>
          </p:cNvSpPr>
          <p:nvPr/>
        </p:nvSpPr>
        <p:spPr bwMode="auto">
          <a:xfrm flipV="1">
            <a:off x="7812360" y="332656"/>
            <a:ext cx="504056" cy="123442"/>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70C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16" name="Rectangle 15"/>
          <p:cNvSpPr/>
          <p:nvPr/>
        </p:nvSpPr>
        <p:spPr>
          <a:xfrm>
            <a:off x="7956376" y="-27384"/>
            <a:ext cx="420308" cy="400110"/>
          </a:xfrm>
          <a:prstGeom prst="rect">
            <a:avLst/>
          </a:prstGeom>
        </p:spPr>
        <p:txBody>
          <a:bodyPr wrap="square">
            <a:spAutoFit/>
          </a:bodyPr>
          <a:lstStyle/>
          <a:p>
            <a:r>
              <a:rPr lang="fr-FR" sz="2000" b="1" dirty="0" smtClean="0">
                <a:solidFill>
                  <a:srgbClr val="0070C0"/>
                </a:solidFill>
                <a:latin typeface="Arial" pitchFamily="34" charset="0"/>
                <a:cs typeface="Arial" pitchFamily="34" charset="0"/>
              </a:rPr>
              <a:t>i</a:t>
            </a:r>
            <a:r>
              <a:rPr lang="fr-FR" sz="2000" b="1" baseline="-25000" dirty="0" smtClean="0">
                <a:solidFill>
                  <a:srgbClr val="0070C0"/>
                </a:solidFill>
                <a:latin typeface="Arial" pitchFamily="34" charset="0"/>
                <a:cs typeface="Arial" pitchFamily="34" charset="0"/>
              </a:rPr>
              <a:t>1</a:t>
            </a:r>
            <a:r>
              <a:rPr lang="fr-FR" sz="2000" b="1" dirty="0" smtClean="0">
                <a:solidFill>
                  <a:srgbClr val="0070C0"/>
                </a:solidFill>
                <a:latin typeface="Arial" pitchFamily="34" charset="0"/>
                <a:cs typeface="Arial" pitchFamily="34" charset="0"/>
              </a:rPr>
              <a:t>’</a:t>
            </a:r>
            <a:endParaRPr lang="fr-FR" dirty="0">
              <a:solidFill>
                <a:srgbClr val="0070C0"/>
              </a:solidFill>
            </a:endParaRPr>
          </a:p>
        </p:txBody>
      </p:sp>
      <p:sp>
        <p:nvSpPr>
          <p:cNvPr id="19" name="Freeform 9"/>
          <p:cNvSpPr>
            <a:spLocks/>
          </p:cNvSpPr>
          <p:nvPr/>
        </p:nvSpPr>
        <p:spPr bwMode="auto">
          <a:xfrm>
            <a:off x="7812360" y="1340768"/>
            <a:ext cx="288032" cy="123442"/>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FF00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0" name="Rectangle 19"/>
          <p:cNvSpPr/>
          <p:nvPr/>
        </p:nvSpPr>
        <p:spPr>
          <a:xfrm>
            <a:off x="7812360" y="1412776"/>
            <a:ext cx="349776" cy="400110"/>
          </a:xfrm>
          <a:prstGeom prst="rect">
            <a:avLst/>
          </a:prstGeom>
        </p:spPr>
        <p:txBody>
          <a:bodyPr wrap="square">
            <a:spAutoFit/>
          </a:bodyPr>
          <a:lstStyle/>
          <a:p>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2</a:t>
            </a:r>
            <a:endParaRPr lang="fr-FR" dirty="0">
              <a:solidFill>
                <a:srgbClr val="FF0000"/>
              </a:solidFill>
            </a:endParaRPr>
          </a:p>
        </p:txBody>
      </p:sp>
      <p:sp>
        <p:nvSpPr>
          <p:cNvPr id="24" name="Freeform 9"/>
          <p:cNvSpPr>
            <a:spLocks/>
          </p:cNvSpPr>
          <p:nvPr/>
        </p:nvSpPr>
        <p:spPr bwMode="auto">
          <a:xfrm flipH="1" flipV="1">
            <a:off x="7380310" y="452806"/>
            <a:ext cx="399722" cy="143895"/>
          </a:xfrm>
          <a:custGeom>
            <a:avLst/>
            <a:gdLst>
              <a:gd name="connsiteX0" fmla="*/ 0 w 21760"/>
              <a:gd name="connsiteY0" fmla="*/ 4029 h 4053"/>
              <a:gd name="connsiteX1" fmla="*/ 4647 w 21760"/>
              <a:gd name="connsiteY1" fmla="*/ 3393 h 4053"/>
              <a:gd name="connsiteX2" fmla="*/ 8157 w 21760"/>
              <a:gd name="connsiteY2" fmla="*/ 557 h 4053"/>
              <a:gd name="connsiteX3" fmla="*/ 21760 w 21760"/>
              <a:gd name="connsiteY3" fmla="*/ 53 h 4053"/>
              <a:gd name="connsiteX0" fmla="*/ 0 w 10000"/>
              <a:gd name="connsiteY0" fmla="*/ 9810 h 9876"/>
              <a:gd name="connsiteX1" fmla="*/ 2136 w 10000"/>
              <a:gd name="connsiteY1" fmla="*/ 8241 h 9876"/>
              <a:gd name="connsiteX2" fmla="*/ 10000 w 10000"/>
              <a:gd name="connsiteY2" fmla="*/ 0 h 9876"/>
              <a:gd name="connsiteX0" fmla="*/ 0 w 10000"/>
              <a:gd name="connsiteY0" fmla="*/ 9933 h 11649"/>
              <a:gd name="connsiteX1" fmla="*/ 4596 w 10000"/>
              <a:gd name="connsiteY1" fmla="*/ 9993 h 11649"/>
              <a:gd name="connsiteX2" fmla="*/ 10000 w 10000"/>
              <a:gd name="connsiteY2" fmla="*/ 0 h 11649"/>
            </a:gdLst>
            <a:ahLst/>
            <a:cxnLst>
              <a:cxn ang="0">
                <a:pos x="connsiteX0" y="connsiteY0"/>
              </a:cxn>
              <a:cxn ang="0">
                <a:pos x="connsiteX1" y="connsiteY1"/>
              </a:cxn>
              <a:cxn ang="0">
                <a:pos x="connsiteX2" y="connsiteY2"/>
              </a:cxn>
            </a:cxnLst>
            <a:rect l="l" t="t" r="r" b="b"/>
            <a:pathLst>
              <a:path w="10000" h="11649">
                <a:moveTo>
                  <a:pt x="0" y="9933"/>
                </a:moveTo>
                <a:cubicBezTo>
                  <a:pt x="784" y="9993"/>
                  <a:pt x="2929" y="11649"/>
                  <a:pt x="4596" y="9993"/>
                </a:cubicBezTo>
                <a:cubicBezTo>
                  <a:pt x="6263" y="8338"/>
                  <a:pt x="8362" y="1739"/>
                  <a:pt x="10000" y="0"/>
                </a:cubicBezTo>
              </a:path>
            </a:pathLst>
          </a:custGeom>
          <a:noFill/>
          <a:ln w="38100">
            <a:solidFill>
              <a:srgbClr val="006600"/>
            </a:solidFill>
            <a:round/>
            <a:headEnd/>
            <a:tailEnd type="triangle" w="med" len="med"/>
          </a:ln>
        </p:spPr>
        <p:txBody>
          <a:bodyPr vert="horz" wrap="square" lIns="91440" tIns="45720" rIns="91440" bIns="45720" numCol="1" anchor="t" anchorCtr="0" compatLnSpc="1">
            <a:prstTxWarp prst="textNoShape">
              <a:avLst/>
            </a:prstTxWarp>
          </a:bodyPr>
          <a:lstStyle/>
          <a:p>
            <a:endParaRPr lang="fr-FR">
              <a:ln w="38100">
                <a:solidFill>
                  <a:schemeClr val="tx1"/>
                </a:solidFill>
              </a:ln>
            </a:endParaRPr>
          </a:p>
        </p:txBody>
      </p:sp>
      <p:sp>
        <p:nvSpPr>
          <p:cNvPr id="25" name="Text Box 1"/>
          <p:cNvSpPr txBox="1">
            <a:spLocks noChangeArrowheads="1"/>
          </p:cNvSpPr>
          <p:nvPr/>
        </p:nvSpPr>
        <p:spPr bwMode="auto">
          <a:xfrm>
            <a:off x="467544" y="836712"/>
            <a:ext cx="2376264" cy="864096"/>
          </a:xfrm>
          <a:prstGeom prst="rect">
            <a:avLst/>
          </a:prstGeom>
          <a:solidFill>
            <a:schemeClr val="accent5">
              <a:lumMod val="40000"/>
              <a:lumOff val="60000"/>
            </a:schemeClr>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25"/>
          <p:cNvSpPr/>
          <p:nvPr/>
        </p:nvSpPr>
        <p:spPr>
          <a:xfrm>
            <a:off x="539552" y="836712"/>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a:t>
            </a:r>
            <a:endParaRPr lang="fr-FR" dirty="0"/>
          </a:p>
        </p:txBody>
      </p:sp>
      <p:sp>
        <p:nvSpPr>
          <p:cNvPr id="27" name="Rectangle 26"/>
          <p:cNvSpPr/>
          <p:nvPr/>
        </p:nvSpPr>
        <p:spPr>
          <a:xfrm>
            <a:off x="736908" y="129504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endParaRPr lang="fr-FR" dirty="0"/>
          </a:p>
        </p:txBody>
      </p:sp>
      <p:sp>
        <p:nvSpPr>
          <p:cNvPr id="28" name="Rectangle 27"/>
          <p:cNvSpPr/>
          <p:nvPr/>
        </p:nvSpPr>
        <p:spPr>
          <a:xfrm>
            <a:off x="2051720" y="130266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29" name="Connecteur droit 28"/>
          <p:cNvCxnSpPr/>
          <p:nvPr/>
        </p:nvCxnSpPr>
        <p:spPr>
          <a:xfrm>
            <a:off x="1907704" y="1268760"/>
            <a:ext cx="7920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501950" y="1052736"/>
            <a:ext cx="333746" cy="400110"/>
          </a:xfrm>
          <a:prstGeom prst="rect">
            <a:avLst/>
          </a:prstGeom>
        </p:spPr>
        <p:txBody>
          <a:bodyPr wrap="none">
            <a:spAutoFit/>
          </a:bodyPr>
          <a:lstStyle/>
          <a:p>
            <a:r>
              <a:rPr lang="fr-FR" sz="2000" b="1" dirty="0" smtClean="0">
                <a:latin typeface="Arial" pitchFamily="34" charset="0"/>
                <a:cs typeface="Arial" pitchFamily="34" charset="0"/>
              </a:rPr>
              <a:t>=</a:t>
            </a:r>
            <a:endParaRPr lang="fr-FR" dirty="0"/>
          </a:p>
        </p:txBody>
      </p:sp>
      <p:cxnSp>
        <p:nvCxnSpPr>
          <p:cNvPr id="31" name="Connecteur droit 30"/>
          <p:cNvCxnSpPr/>
          <p:nvPr/>
        </p:nvCxnSpPr>
        <p:spPr>
          <a:xfrm>
            <a:off x="539552" y="1268760"/>
            <a:ext cx="8640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835696" y="836712"/>
            <a:ext cx="1008112" cy="400110"/>
          </a:xfrm>
          <a:prstGeom prst="rect">
            <a:avLst/>
          </a:prstGeom>
        </p:spPr>
        <p:txBody>
          <a:bodyPr wrap="square">
            <a:spAutoFit/>
          </a:bodyPr>
          <a:lstStyle/>
          <a:p>
            <a:r>
              <a:rPr lang="fr-FR" sz="2000" b="1" dirty="0" smtClean="0">
                <a:latin typeface="Arial" pitchFamily="34" charset="0"/>
                <a:cs typeface="Arial" pitchFamily="34" charset="0"/>
              </a:rPr>
              <a:t>sin (i</a:t>
            </a:r>
            <a:r>
              <a:rPr lang="fr-FR" sz="2000" b="1" baseline="-25000" dirty="0" smtClean="0">
                <a:latin typeface="Arial" pitchFamily="34" charset="0"/>
                <a:cs typeface="Arial" pitchFamily="34" charset="0"/>
              </a:rPr>
              <a:t>2</a:t>
            </a:r>
            <a:r>
              <a:rPr lang="fr-FR" sz="2000" b="1" dirty="0" smtClean="0">
                <a:latin typeface="Arial" pitchFamily="34" charset="0"/>
                <a:cs typeface="Arial" pitchFamily="34" charset="0"/>
              </a:rPr>
              <a:t>)</a:t>
            </a:r>
            <a:endParaRPr lang="fr-FR" dirty="0"/>
          </a:p>
        </p:txBody>
      </p:sp>
      <p:sp>
        <p:nvSpPr>
          <p:cNvPr id="33" name="Rectangle 6"/>
          <p:cNvSpPr>
            <a:spLocks noChangeArrowheads="1"/>
          </p:cNvSpPr>
          <p:nvPr/>
        </p:nvSpPr>
        <p:spPr bwMode="auto">
          <a:xfrm>
            <a:off x="2915816" y="767262"/>
            <a:ext cx="280831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i="0" u="none" strike="noStrike" cap="none" normalizeH="0" baseline="0" dirty="0" smtClean="0">
                <a:ln>
                  <a:noFill/>
                </a:ln>
                <a:solidFill>
                  <a:srgbClr val="002060"/>
                </a:solidFill>
                <a:effectLst/>
                <a:latin typeface="Arial" pitchFamily="34" charset="0"/>
                <a:cs typeface="Arial" pitchFamily="34" charset="0"/>
              </a:rPr>
              <a:t> et </a:t>
            </a: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r>
              <a:rPr kumimoji="0" lang="fr-FR" sz="2000" i="0" u="none" strike="noStrike" cap="none" normalizeH="0" baseline="0" dirty="0" smtClean="0">
                <a:ln>
                  <a:noFill/>
                </a:ln>
                <a:solidFill>
                  <a:srgbClr val="002060"/>
                </a:solidFill>
                <a:effectLst/>
                <a:latin typeface="Arial" pitchFamily="34" charset="0"/>
                <a:cs typeface="Arial" pitchFamily="34" charset="0"/>
              </a:rPr>
              <a:t> = célérités des ondes sismiques dans les milieux 1 et 2</a:t>
            </a:r>
            <a:endParaRPr kumimoji="0" lang="fr-FR" sz="2800" i="0" u="none" strike="noStrike" cap="none" normalizeH="0" baseline="0" dirty="0" smtClean="0">
              <a:ln>
                <a:noFill/>
              </a:ln>
              <a:solidFill>
                <a:srgbClr val="002060"/>
              </a:solidFill>
              <a:effectLst/>
              <a:latin typeface="Arial" pitchFamily="34" charset="0"/>
              <a:cs typeface="Arial" pitchFamily="34" charset="0"/>
            </a:endParaRPr>
          </a:p>
        </p:txBody>
      </p:sp>
      <p:sp>
        <p:nvSpPr>
          <p:cNvPr id="4508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5094" name="Rectangle 38"/>
          <p:cNvSpPr>
            <a:spLocks noChangeArrowheads="1"/>
          </p:cNvSpPr>
          <p:nvPr/>
        </p:nvSpPr>
        <p:spPr bwMode="auto">
          <a:xfrm>
            <a:off x="0" y="1916832"/>
            <a:ext cx="4499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Dans la croûte terrestre, les ondes P se propagent à environ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alors que dans le manteau supérieur, elles se propagent à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8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Un rai réfracté se rapproche-t-il ou s’éloigne-t-il de la normale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47106" name="Rectangle 2"/>
          <p:cNvSpPr>
            <a:spLocks noChangeArrowheads="1"/>
          </p:cNvSpPr>
          <p:nvPr/>
        </p:nvSpPr>
        <p:spPr bwMode="auto">
          <a:xfrm>
            <a:off x="0" y="3789040"/>
            <a:ext cx="147565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Ici, </a:t>
            </a: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&lt; v</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sp>
        <p:nvSpPr>
          <p:cNvPr id="34" name="Rectangle 33"/>
          <p:cNvSpPr/>
          <p:nvPr/>
        </p:nvSpPr>
        <p:spPr>
          <a:xfrm>
            <a:off x="1547664" y="3789040"/>
            <a:ext cx="164660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v</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v</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1</a:t>
            </a:r>
            <a:endParaRPr lang="fr-FR" dirty="0"/>
          </a:p>
        </p:txBody>
      </p:sp>
      <p:sp>
        <p:nvSpPr>
          <p:cNvPr id="35" name="Rectangle 34"/>
          <p:cNvSpPr/>
          <p:nvPr/>
        </p:nvSpPr>
        <p:spPr>
          <a:xfrm>
            <a:off x="1115616" y="4077072"/>
            <a:ext cx="3312368" cy="400110"/>
          </a:xfrm>
          <a:prstGeom prst="rect">
            <a:avLst/>
          </a:prstGeom>
        </p:spPr>
        <p:txBody>
          <a:bodyPr wrap="square">
            <a:spAutoFit/>
          </a:bodyPr>
          <a:lstStyle/>
          <a:p>
            <a:pPr lvl="1"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sin (i</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1</a:t>
            </a:r>
          </a:p>
        </p:txBody>
      </p:sp>
      <p:sp>
        <p:nvSpPr>
          <p:cNvPr id="36" name="Rectangle 35"/>
          <p:cNvSpPr/>
          <p:nvPr/>
        </p:nvSpPr>
        <p:spPr>
          <a:xfrm>
            <a:off x="1115616" y="4397042"/>
            <a:ext cx="1609736" cy="400110"/>
          </a:xfrm>
          <a:prstGeom prst="rect">
            <a:avLst/>
          </a:prstGeom>
        </p:spPr>
        <p:txBody>
          <a:bodyPr wrap="none">
            <a:spAutoFit/>
          </a:bodyPr>
          <a:lstStyle/>
          <a:p>
            <a:pPr lvl="1"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1</a:t>
            </a:r>
            <a:r>
              <a:rPr lang="fr-FR" sz="2000" b="1" dirty="0" smtClean="0">
                <a:solidFill>
                  <a:srgbClr val="FF0000"/>
                </a:solidFill>
                <a:latin typeface="Arial" pitchFamily="34" charset="0"/>
                <a:cs typeface="Arial" pitchFamily="34" charset="0"/>
              </a:rPr>
              <a:t> &lt; i</a:t>
            </a:r>
            <a:r>
              <a:rPr lang="fr-FR" sz="2000" b="1" baseline="-25000" dirty="0" smtClean="0">
                <a:solidFill>
                  <a:srgbClr val="FF0000"/>
                </a:solidFill>
                <a:latin typeface="Arial" pitchFamily="34" charset="0"/>
                <a:cs typeface="Arial" pitchFamily="34" charset="0"/>
              </a:rPr>
              <a:t>2</a:t>
            </a:r>
            <a:endParaRPr lang="fr-FR" sz="2000" b="1" dirty="0" smtClean="0">
              <a:solidFill>
                <a:srgbClr val="FF0000"/>
              </a:solidFill>
              <a:latin typeface="Arial" pitchFamily="34" charset="0"/>
              <a:cs typeface="Arial" pitchFamily="34" charset="0"/>
            </a:endParaRPr>
          </a:p>
        </p:txBody>
      </p:sp>
      <p:sp>
        <p:nvSpPr>
          <p:cNvPr id="37" name="Rectangle 36"/>
          <p:cNvSpPr/>
          <p:nvPr/>
        </p:nvSpPr>
        <p:spPr>
          <a:xfrm>
            <a:off x="323528" y="4725144"/>
            <a:ext cx="6597700" cy="400110"/>
          </a:xfrm>
          <a:prstGeom prst="rect">
            <a:avLst/>
          </a:prstGeom>
        </p:spPr>
        <p:txBody>
          <a:bodyPr wrap="square">
            <a:spAutoFit/>
          </a:bodyPr>
          <a:lstStyle/>
          <a:p>
            <a:pPr lvl="0" fontAlgn="base">
              <a:spcBef>
                <a:spcPct val="0"/>
              </a:spcBef>
              <a:spcAft>
                <a:spcPts val="1000"/>
              </a:spcAft>
            </a:pPr>
            <a:r>
              <a:rPr lang="fr-FR" sz="2000" dirty="0" smtClean="0">
                <a:solidFill>
                  <a:srgbClr val="002060"/>
                </a:solidFill>
                <a:latin typeface="Arial" pitchFamily="34" charset="0"/>
                <a:cs typeface="Arial" pitchFamily="34" charset="0"/>
              </a:rPr>
              <a:t> Le rai réfracté </a:t>
            </a:r>
            <a:r>
              <a:rPr lang="fr-FR" sz="2000" b="1" u="sng" dirty="0" smtClean="0">
                <a:solidFill>
                  <a:srgbClr val="FF0000"/>
                </a:solidFill>
                <a:latin typeface="Arial" pitchFamily="34" charset="0"/>
                <a:cs typeface="Arial" pitchFamily="34" charset="0"/>
              </a:rPr>
              <a:t>s’éloigne de la normale</a:t>
            </a:r>
            <a:endParaRPr lang="fr-FR" sz="2800" dirty="0" smtClean="0">
              <a:solidFill>
                <a:srgbClr val="FF0000"/>
              </a:solidFill>
              <a:latin typeface="Arial" pitchFamily="34" charset="0"/>
              <a:cs typeface="Arial" pitchFamily="34" charset="0"/>
            </a:endParaRPr>
          </a:p>
        </p:txBody>
      </p:sp>
      <p:sp>
        <p:nvSpPr>
          <p:cNvPr id="47108" name="Rectangle 4"/>
          <p:cNvSpPr>
            <a:spLocks noChangeArrowheads="1"/>
          </p:cNvSpPr>
          <p:nvPr/>
        </p:nvSpPr>
        <p:spPr bwMode="auto">
          <a:xfrm>
            <a:off x="0" y="5097378"/>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Compléter la figure ci-contre en indiquant les différents trajets que peuvent emprunter les ondes P pour parvenir au sismographe.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47130" name="Rectangle 26"/>
          <p:cNvSpPr>
            <a:spLocks noChangeArrowheads="1"/>
          </p:cNvSpPr>
          <p:nvPr/>
        </p:nvSpPr>
        <p:spPr bwMode="auto">
          <a:xfrm>
            <a:off x="179512" y="5717059"/>
            <a:ext cx="8964488"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70C0"/>
                </a:solidFill>
                <a:effectLst/>
                <a:latin typeface="Arial" pitchFamily="34" charset="0"/>
                <a:cs typeface="Arial" pitchFamily="34" charset="0"/>
              </a:rPr>
              <a:t>Onde directe</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000000"/>
                </a:solidFill>
                <a:effectLst/>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006600"/>
                </a:solidFill>
                <a:effectLst/>
                <a:latin typeface="Arial" pitchFamily="34" charset="0"/>
                <a:cs typeface="Arial" pitchFamily="34" charset="0"/>
              </a:rPr>
              <a:t>Onde réfléchie </a:t>
            </a:r>
            <a:r>
              <a:rPr kumimoji="0" lang="fr-FR" sz="2000" b="1" i="0" u="none" strike="noStrike" cap="none" normalizeH="0" baseline="0" dirty="0" smtClean="0">
                <a:ln>
                  <a:noFill/>
                </a:ln>
                <a:solidFill>
                  <a:srgbClr val="000000"/>
                </a:solidFill>
                <a:effectLst/>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Onde réfractée – réfléchie </a:t>
            </a:r>
            <a:r>
              <a:rPr lang="fr-FR" sz="2000" b="1" dirty="0" smtClean="0">
                <a:solidFill>
                  <a:srgbClr val="FF0000"/>
                </a:solidFill>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réfractée</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7131" name="Rectangle 27"/>
          <p:cNvSpPr>
            <a:spLocks noChangeArrowheads="1"/>
          </p:cNvSpPr>
          <p:nvPr/>
        </p:nvSpPr>
        <p:spPr bwMode="auto">
          <a:xfrm>
            <a:off x="0" y="6093296"/>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Le train d’ondes P qui se réfléchit met 12,7 secondes pour être détecté par le sismographe. En déduire l’épaisseur </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de la croûte terrestre.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pic>
        <p:nvPicPr>
          <p:cNvPr id="58" name="Picture 3"/>
          <p:cNvPicPr>
            <a:picLocks noChangeAspect="1" noChangeArrowheads="1"/>
          </p:cNvPicPr>
          <p:nvPr/>
        </p:nvPicPr>
        <p:blipFill>
          <a:blip r:embed="rId3" cstate="print"/>
          <a:srcRect l="31657" t="23520" r="4084" b="10961"/>
          <a:stretch>
            <a:fillRect/>
          </a:stretch>
        </p:blipFill>
        <p:spPr bwMode="auto">
          <a:xfrm>
            <a:off x="4624113" y="1901716"/>
            <a:ext cx="4519887" cy="2592288"/>
          </a:xfrm>
          <a:prstGeom prst="rect">
            <a:avLst/>
          </a:prstGeom>
          <a:noFill/>
          <a:ln w="9525">
            <a:noFill/>
            <a:miter lim="800000"/>
            <a:headEnd/>
            <a:tailEnd/>
          </a:ln>
        </p:spPr>
      </p:pic>
      <p:grpSp>
        <p:nvGrpSpPr>
          <p:cNvPr id="59" name="Group 5"/>
          <p:cNvGrpSpPr>
            <a:grpSpLocks/>
          </p:cNvGrpSpPr>
          <p:nvPr/>
        </p:nvGrpSpPr>
        <p:grpSpPr bwMode="auto">
          <a:xfrm>
            <a:off x="5220072" y="2492896"/>
            <a:ext cx="1080120" cy="936104"/>
            <a:chOff x="6925" y="6309"/>
            <a:chExt cx="1166" cy="1100"/>
          </a:xfrm>
        </p:grpSpPr>
        <p:cxnSp>
          <p:nvCxnSpPr>
            <p:cNvPr id="60" name="AutoShape 6"/>
            <p:cNvCxnSpPr>
              <a:cxnSpLocks noChangeShapeType="1"/>
            </p:cNvCxnSpPr>
            <p:nvPr/>
          </p:nvCxnSpPr>
          <p:spPr bwMode="auto">
            <a:xfrm>
              <a:off x="6925" y="6309"/>
              <a:ext cx="1166" cy="1100"/>
            </a:xfrm>
            <a:prstGeom prst="straightConnector1">
              <a:avLst/>
            </a:prstGeom>
            <a:noFill/>
            <a:ln w="57150">
              <a:solidFill>
                <a:srgbClr val="006600"/>
              </a:solidFill>
              <a:round/>
              <a:headEnd/>
              <a:tailEnd/>
            </a:ln>
          </p:spPr>
        </p:cxnSp>
        <p:cxnSp>
          <p:nvCxnSpPr>
            <p:cNvPr id="61" name="AutoShape 7"/>
            <p:cNvCxnSpPr>
              <a:cxnSpLocks noChangeShapeType="1"/>
            </p:cNvCxnSpPr>
            <p:nvPr/>
          </p:nvCxnSpPr>
          <p:spPr bwMode="auto">
            <a:xfrm>
              <a:off x="6925" y="6309"/>
              <a:ext cx="663" cy="635"/>
            </a:xfrm>
            <a:prstGeom prst="straightConnector1">
              <a:avLst/>
            </a:prstGeom>
            <a:noFill/>
            <a:ln w="57150">
              <a:solidFill>
                <a:srgbClr val="006600"/>
              </a:solidFill>
              <a:round/>
              <a:headEnd/>
              <a:tailEnd type="triangle" w="med" len="med"/>
            </a:ln>
          </p:spPr>
        </p:cxnSp>
      </p:grpSp>
      <p:grpSp>
        <p:nvGrpSpPr>
          <p:cNvPr id="62" name="Group 8"/>
          <p:cNvGrpSpPr>
            <a:grpSpLocks/>
          </p:cNvGrpSpPr>
          <p:nvPr/>
        </p:nvGrpSpPr>
        <p:grpSpPr bwMode="auto">
          <a:xfrm>
            <a:off x="6300192" y="2405772"/>
            <a:ext cx="1152128" cy="1023228"/>
            <a:chOff x="8091" y="6309"/>
            <a:chExt cx="1202" cy="1100"/>
          </a:xfrm>
        </p:grpSpPr>
        <p:cxnSp>
          <p:nvCxnSpPr>
            <p:cNvPr id="63" name="AutoShape 9"/>
            <p:cNvCxnSpPr>
              <a:cxnSpLocks noChangeShapeType="1"/>
            </p:cNvCxnSpPr>
            <p:nvPr/>
          </p:nvCxnSpPr>
          <p:spPr bwMode="auto">
            <a:xfrm flipH="1">
              <a:off x="8091" y="6309"/>
              <a:ext cx="1202" cy="1100"/>
            </a:xfrm>
            <a:prstGeom prst="straightConnector1">
              <a:avLst/>
            </a:prstGeom>
            <a:noFill/>
            <a:ln w="57150">
              <a:solidFill>
                <a:srgbClr val="006600"/>
              </a:solidFill>
              <a:round/>
              <a:headEnd/>
              <a:tailEnd/>
            </a:ln>
          </p:spPr>
        </p:cxnSp>
        <p:cxnSp>
          <p:nvCxnSpPr>
            <p:cNvPr id="64" name="AutoShape 10"/>
            <p:cNvCxnSpPr>
              <a:cxnSpLocks noChangeShapeType="1"/>
            </p:cNvCxnSpPr>
            <p:nvPr/>
          </p:nvCxnSpPr>
          <p:spPr bwMode="auto">
            <a:xfrm flipV="1">
              <a:off x="8091" y="6764"/>
              <a:ext cx="688" cy="645"/>
            </a:xfrm>
            <a:prstGeom prst="straightConnector1">
              <a:avLst/>
            </a:prstGeom>
            <a:noFill/>
            <a:ln w="57150">
              <a:solidFill>
                <a:srgbClr val="006600"/>
              </a:solidFill>
              <a:round/>
              <a:headEnd/>
              <a:tailEnd type="triangle" w="med" len="med"/>
            </a:ln>
          </p:spPr>
        </p:cxnSp>
      </p:grpSp>
      <p:grpSp>
        <p:nvGrpSpPr>
          <p:cNvPr id="65" name="Group 11"/>
          <p:cNvGrpSpPr>
            <a:grpSpLocks/>
          </p:cNvGrpSpPr>
          <p:nvPr/>
        </p:nvGrpSpPr>
        <p:grpSpPr bwMode="auto">
          <a:xfrm rot="20468234">
            <a:off x="6903431" y="2496950"/>
            <a:ext cx="706994" cy="860624"/>
            <a:chOff x="8091" y="6309"/>
            <a:chExt cx="1202" cy="1100"/>
          </a:xfrm>
        </p:grpSpPr>
        <p:cxnSp>
          <p:nvCxnSpPr>
            <p:cNvPr id="66" name="AutoShape 12"/>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67" name="AutoShape 13"/>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68" name="Group 14"/>
          <p:cNvGrpSpPr>
            <a:grpSpLocks/>
          </p:cNvGrpSpPr>
          <p:nvPr/>
        </p:nvGrpSpPr>
        <p:grpSpPr bwMode="auto">
          <a:xfrm rot="20468234">
            <a:off x="6156056" y="3569401"/>
            <a:ext cx="1080362" cy="712193"/>
            <a:chOff x="8091" y="6309"/>
            <a:chExt cx="1202" cy="1100"/>
          </a:xfrm>
        </p:grpSpPr>
        <p:cxnSp>
          <p:nvCxnSpPr>
            <p:cNvPr id="69" name="AutoShape 15"/>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70" name="AutoShape 16"/>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71" name="Group 17"/>
          <p:cNvGrpSpPr>
            <a:grpSpLocks/>
          </p:cNvGrpSpPr>
          <p:nvPr/>
        </p:nvGrpSpPr>
        <p:grpSpPr bwMode="auto">
          <a:xfrm rot="20468234" flipV="1">
            <a:off x="5804619" y="3379699"/>
            <a:ext cx="319924" cy="1139733"/>
            <a:chOff x="8091" y="6309"/>
            <a:chExt cx="1202" cy="1100"/>
          </a:xfrm>
        </p:grpSpPr>
        <p:cxnSp>
          <p:nvCxnSpPr>
            <p:cNvPr id="72" name="AutoShape 18"/>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73" name="AutoShape 19"/>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74" name="Group 20"/>
          <p:cNvGrpSpPr>
            <a:grpSpLocks/>
          </p:cNvGrpSpPr>
          <p:nvPr/>
        </p:nvGrpSpPr>
        <p:grpSpPr bwMode="auto">
          <a:xfrm rot="20468234" flipV="1">
            <a:off x="5396597" y="2423200"/>
            <a:ext cx="78997" cy="1105137"/>
            <a:chOff x="8091" y="6309"/>
            <a:chExt cx="1202" cy="1100"/>
          </a:xfrm>
        </p:grpSpPr>
        <p:cxnSp>
          <p:nvCxnSpPr>
            <p:cNvPr id="75" name="AutoShape 21"/>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76" name="AutoShape 22"/>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77" name="Group 23"/>
          <p:cNvGrpSpPr>
            <a:grpSpLocks/>
          </p:cNvGrpSpPr>
          <p:nvPr/>
        </p:nvGrpSpPr>
        <p:grpSpPr bwMode="auto">
          <a:xfrm rot="20468234" flipV="1">
            <a:off x="5209938" y="2033286"/>
            <a:ext cx="2180508" cy="744972"/>
            <a:chOff x="8091" y="6309"/>
            <a:chExt cx="1202" cy="1100"/>
          </a:xfrm>
        </p:grpSpPr>
        <p:cxnSp>
          <p:nvCxnSpPr>
            <p:cNvPr id="78" name="AutoShape 24"/>
            <p:cNvCxnSpPr>
              <a:cxnSpLocks noChangeShapeType="1"/>
            </p:cNvCxnSpPr>
            <p:nvPr/>
          </p:nvCxnSpPr>
          <p:spPr bwMode="auto">
            <a:xfrm flipH="1">
              <a:off x="8091" y="6309"/>
              <a:ext cx="1202" cy="1100"/>
            </a:xfrm>
            <a:prstGeom prst="straightConnector1">
              <a:avLst/>
            </a:prstGeom>
            <a:noFill/>
            <a:ln w="57150">
              <a:solidFill>
                <a:srgbClr val="0070C0"/>
              </a:solidFill>
              <a:round/>
              <a:headEnd/>
              <a:tailEnd/>
            </a:ln>
          </p:spPr>
        </p:cxnSp>
        <p:cxnSp>
          <p:nvCxnSpPr>
            <p:cNvPr id="79" name="AutoShape 25"/>
            <p:cNvCxnSpPr>
              <a:cxnSpLocks noChangeShapeType="1"/>
            </p:cNvCxnSpPr>
            <p:nvPr/>
          </p:nvCxnSpPr>
          <p:spPr bwMode="auto">
            <a:xfrm flipV="1">
              <a:off x="8091" y="6764"/>
              <a:ext cx="688" cy="645"/>
            </a:xfrm>
            <a:prstGeom prst="straightConnector1">
              <a:avLst/>
            </a:prstGeom>
            <a:noFill/>
            <a:ln w="57150">
              <a:solidFill>
                <a:srgbClr val="0070C0"/>
              </a:solidFill>
              <a:round/>
              <a:headEnd/>
              <a:tailEnd type="triangle" w="med" len="med"/>
            </a:ln>
          </p:spPr>
        </p:cxnSp>
      </p:grpSp>
      <p:cxnSp>
        <p:nvCxnSpPr>
          <p:cNvPr id="80" name="AutoShape 2"/>
          <p:cNvCxnSpPr>
            <a:cxnSpLocks noChangeShapeType="1"/>
          </p:cNvCxnSpPr>
          <p:nvPr/>
        </p:nvCxnSpPr>
        <p:spPr bwMode="auto">
          <a:xfrm>
            <a:off x="6300192" y="2708920"/>
            <a:ext cx="0" cy="2016224"/>
          </a:xfrm>
          <a:prstGeom prst="straightConnector1">
            <a:avLst/>
          </a:prstGeom>
          <a:noFill/>
          <a:ln w="9525">
            <a:solidFill>
              <a:srgbClr val="000000"/>
            </a:solidFill>
            <a:prstDash val="dash"/>
            <a:round/>
            <a:headEnd/>
            <a:tailEnd/>
          </a:ln>
        </p:spPr>
      </p:cxnSp>
      <p:cxnSp>
        <p:nvCxnSpPr>
          <p:cNvPr id="81" name="AutoShape 3"/>
          <p:cNvCxnSpPr>
            <a:cxnSpLocks noChangeShapeType="1"/>
          </p:cNvCxnSpPr>
          <p:nvPr/>
        </p:nvCxnSpPr>
        <p:spPr bwMode="auto">
          <a:xfrm flipH="1">
            <a:off x="5628970" y="3006614"/>
            <a:ext cx="12194" cy="980416"/>
          </a:xfrm>
          <a:prstGeom prst="straightConnector1">
            <a:avLst/>
          </a:prstGeom>
          <a:noFill/>
          <a:ln w="9525">
            <a:solidFill>
              <a:srgbClr val="000000"/>
            </a:solidFill>
            <a:prstDash val="dash"/>
            <a:round/>
            <a:headEnd/>
            <a:tailEnd/>
          </a:ln>
        </p:spPr>
      </p:cxnSp>
      <p:cxnSp>
        <p:nvCxnSpPr>
          <p:cNvPr id="82" name="AutoShape 4"/>
          <p:cNvCxnSpPr>
            <a:cxnSpLocks noChangeShapeType="1"/>
          </p:cNvCxnSpPr>
          <p:nvPr/>
        </p:nvCxnSpPr>
        <p:spPr bwMode="auto">
          <a:xfrm>
            <a:off x="7066572" y="2827228"/>
            <a:ext cx="0" cy="1296144"/>
          </a:xfrm>
          <a:prstGeom prst="straightConnector1">
            <a:avLst/>
          </a:prstGeom>
          <a:noFill/>
          <a:ln w="9525">
            <a:solidFill>
              <a:srgbClr val="000000"/>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7106"/>
                                        </p:tgtEl>
                                        <p:attrNameLst>
                                          <p:attrName>style.visibility</p:attrName>
                                        </p:attrNameLst>
                                      </p:cBhvr>
                                      <p:to>
                                        <p:strVal val="visible"/>
                                      </p:to>
                                    </p:set>
                                    <p:animEffect transition="in" filter="wipe(left)">
                                      <p:cBhvr>
                                        <p:cTn id="13" dur="500"/>
                                        <p:tgtEl>
                                          <p:spTgt spid="4710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left)">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7108"/>
                                        </p:tgtEl>
                                        <p:attrNameLst>
                                          <p:attrName>style.visibility</p:attrName>
                                        </p:attrNameLst>
                                      </p:cBhvr>
                                      <p:to>
                                        <p:strVal val="visible"/>
                                      </p:to>
                                    </p:set>
                                    <p:anim calcmode="lin" valueType="num">
                                      <p:cBhvr additive="base">
                                        <p:cTn id="38" dur="500" fill="hold"/>
                                        <p:tgtEl>
                                          <p:spTgt spid="47108"/>
                                        </p:tgtEl>
                                        <p:attrNameLst>
                                          <p:attrName>ppt_x</p:attrName>
                                        </p:attrNameLst>
                                      </p:cBhvr>
                                      <p:tavLst>
                                        <p:tav tm="0">
                                          <p:val>
                                            <p:strVal val="1+#ppt_w/2"/>
                                          </p:val>
                                        </p:tav>
                                        <p:tav tm="100000">
                                          <p:val>
                                            <p:strVal val="#ppt_x"/>
                                          </p:val>
                                        </p:tav>
                                      </p:tavLst>
                                    </p:anim>
                                    <p:anim calcmode="lin" valueType="num">
                                      <p:cBhvr additive="base">
                                        <p:cTn id="39"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7"/>
                                        </p:tgtEl>
                                        <p:attrNameLst>
                                          <p:attrName>style.visibility</p:attrName>
                                        </p:attrNameLst>
                                      </p:cBhvr>
                                      <p:to>
                                        <p:strVal val="visible"/>
                                      </p:to>
                                    </p:set>
                                    <p:animEffect transition="in" filter="wipe(left)">
                                      <p:cBhvr>
                                        <p:cTn id="44" dur="2000"/>
                                        <p:tgtEl>
                                          <p:spTgt spid="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wipe(left)">
                                      <p:cBhvr>
                                        <p:cTn id="49" dur="2000"/>
                                        <p:tgtEl>
                                          <p:spTgt spid="59"/>
                                        </p:tgtEl>
                                      </p:cBhvr>
                                    </p:animEffect>
                                  </p:childTnLst>
                                </p:cTn>
                              </p:par>
                            </p:childTnLst>
                          </p:cTn>
                        </p:par>
                        <p:par>
                          <p:cTn id="50" fill="hold">
                            <p:stCondLst>
                              <p:cond delay="2000"/>
                            </p:stCondLst>
                            <p:childTnLst>
                              <p:par>
                                <p:cTn id="51" presetID="22" presetClass="entr" presetSubtype="1" fill="hold" nodeType="after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wipe(up)">
                                      <p:cBhvr>
                                        <p:cTn id="53" dur="2000"/>
                                        <p:tgtEl>
                                          <p:spTgt spid="80"/>
                                        </p:tgtEl>
                                      </p:cBhvr>
                                    </p:animEffect>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wipe(left)">
                                      <p:cBhvr>
                                        <p:cTn id="57" dur="2000"/>
                                        <p:tgtEl>
                                          <p:spTgt spid="6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74"/>
                                        </p:tgtEl>
                                        <p:attrNameLst>
                                          <p:attrName>style.visibility</p:attrName>
                                        </p:attrNameLst>
                                      </p:cBhvr>
                                      <p:to>
                                        <p:strVal val="visible"/>
                                      </p:to>
                                    </p:set>
                                    <p:animEffect transition="in" filter="wipe(up)">
                                      <p:cBhvr>
                                        <p:cTn id="62" dur="2000"/>
                                        <p:tgtEl>
                                          <p:spTgt spid="74"/>
                                        </p:tgtEl>
                                      </p:cBhvr>
                                    </p:animEffect>
                                  </p:childTnLst>
                                </p:cTn>
                              </p:par>
                            </p:childTnLst>
                          </p:cTn>
                        </p:par>
                        <p:par>
                          <p:cTn id="63" fill="hold">
                            <p:stCondLst>
                              <p:cond delay="2000"/>
                            </p:stCondLst>
                            <p:childTnLst>
                              <p:par>
                                <p:cTn id="64" presetID="22" presetClass="entr" presetSubtype="1"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up)">
                                      <p:cBhvr>
                                        <p:cTn id="66" dur="2000"/>
                                        <p:tgtEl>
                                          <p:spTgt spid="81"/>
                                        </p:tgtEl>
                                      </p:cBhvr>
                                    </p:animEffect>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wipe(up)">
                                      <p:cBhvr>
                                        <p:cTn id="70" dur="2000"/>
                                        <p:tgtEl>
                                          <p:spTgt spid="7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down)">
                                      <p:cBhvr>
                                        <p:cTn id="75" dur="2000"/>
                                        <p:tgtEl>
                                          <p:spTgt spid="68"/>
                                        </p:tgtEl>
                                      </p:cBhvr>
                                    </p:animEffect>
                                  </p:childTnLst>
                                </p:cTn>
                              </p:par>
                            </p:childTnLst>
                          </p:cTn>
                        </p:par>
                        <p:par>
                          <p:cTn id="76" fill="hold">
                            <p:stCondLst>
                              <p:cond delay="2000"/>
                            </p:stCondLst>
                            <p:childTnLst>
                              <p:par>
                                <p:cTn id="77" presetID="22" presetClass="entr" presetSubtype="4"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down)">
                                      <p:cBhvr>
                                        <p:cTn id="79" dur="2000"/>
                                        <p:tgtEl>
                                          <p:spTgt spid="82"/>
                                        </p:tgtEl>
                                      </p:cBhvr>
                                    </p:animEffect>
                                  </p:childTnLst>
                                </p:cTn>
                              </p:par>
                            </p:childTnLst>
                          </p:cTn>
                        </p:par>
                        <p:par>
                          <p:cTn id="80" fill="hold">
                            <p:stCondLst>
                              <p:cond delay="4000"/>
                            </p:stCondLst>
                            <p:childTnLst>
                              <p:par>
                                <p:cTn id="81" presetID="22" presetClass="entr" presetSubtype="4"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2000"/>
                                        <p:tgtEl>
                                          <p:spTgt spid="65"/>
                                        </p:tgtEl>
                                      </p:cBhvr>
                                    </p:animEffect>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47130"/>
                                        </p:tgtEl>
                                        <p:attrNameLst>
                                          <p:attrName>style.visibility</p:attrName>
                                        </p:attrNameLst>
                                      </p:cBhvr>
                                      <p:to>
                                        <p:strVal val="visible"/>
                                      </p:to>
                                    </p:set>
                                    <p:animEffect transition="in" filter="wipe(left)">
                                      <p:cBhvr>
                                        <p:cTn id="87" dur="500"/>
                                        <p:tgtEl>
                                          <p:spTgt spid="47130"/>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47131"/>
                                        </p:tgtEl>
                                        <p:attrNameLst>
                                          <p:attrName>style.visibility</p:attrName>
                                        </p:attrNameLst>
                                      </p:cBhvr>
                                      <p:to>
                                        <p:strVal val="visible"/>
                                      </p:to>
                                    </p:set>
                                    <p:anim calcmode="lin" valueType="num">
                                      <p:cBhvr additive="base">
                                        <p:cTn id="92" dur="500" fill="hold"/>
                                        <p:tgtEl>
                                          <p:spTgt spid="47131"/>
                                        </p:tgtEl>
                                        <p:attrNameLst>
                                          <p:attrName>ppt_x</p:attrName>
                                        </p:attrNameLst>
                                      </p:cBhvr>
                                      <p:tavLst>
                                        <p:tav tm="0">
                                          <p:val>
                                            <p:strVal val="1+#ppt_w/2"/>
                                          </p:val>
                                        </p:tav>
                                        <p:tav tm="100000">
                                          <p:val>
                                            <p:strVal val="#ppt_x"/>
                                          </p:val>
                                        </p:tav>
                                      </p:tavLst>
                                    </p:anim>
                                    <p:anim calcmode="lin" valueType="num">
                                      <p:cBhvr additive="base">
                                        <p:cTn id="93" dur="500" fill="hold"/>
                                        <p:tgtEl>
                                          <p:spTgt spid="47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34" grpId="0"/>
      <p:bldP spid="35" grpId="0"/>
      <p:bldP spid="36" grpId="0"/>
      <p:bldP spid="37" grpId="0"/>
      <p:bldP spid="47108" grpId="0"/>
      <p:bldP spid="47130" grpId="0"/>
      <p:bldP spid="471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94" name="Rectangle 38"/>
          <p:cNvSpPr>
            <a:spLocks noChangeArrowheads="1"/>
          </p:cNvSpPr>
          <p:nvPr/>
        </p:nvSpPr>
        <p:spPr bwMode="auto">
          <a:xfrm>
            <a:off x="0" y="-42500"/>
            <a:ext cx="449999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Dans la croûte terrestre, les ondes P se propagent à environ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6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alors que dans le manteau supérieur, elles se propagent à </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8 </a:t>
            </a:r>
            <a:r>
              <a:rPr kumimoji="0" lang="fr-FR" sz="2000" b="0" i="0"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km.s</a:t>
            </a:r>
            <a:r>
              <a:rPr kumimoji="0" lang="fr-FR" sz="2000" b="0"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 1</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Un rai réfracté se rapproche-t-il ou s’éloigne-t-il de la normale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47106" name="Rectangle 2"/>
          <p:cNvSpPr>
            <a:spLocks noChangeArrowheads="1"/>
          </p:cNvSpPr>
          <p:nvPr/>
        </p:nvSpPr>
        <p:spPr bwMode="auto">
          <a:xfrm>
            <a:off x="1043608" y="1484784"/>
            <a:ext cx="1475656"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Ici, </a:t>
            </a:r>
            <a:r>
              <a:rPr kumimoji="0" lang="fr-FR" sz="2000" b="1" i="0" u="none" strike="noStrike" cap="none" normalizeH="0" baseline="0" dirty="0" smtClean="0">
                <a:ln>
                  <a:noFill/>
                </a:ln>
                <a:solidFill>
                  <a:srgbClr val="002060"/>
                </a:solidFill>
                <a:effectLst/>
                <a:latin typeface="Arial" pitchFamily="34" charset="0"/>
                <a:cs typeface="Arial" pitchFamily="34" charset="0"/>
              </a:rPr>
              <a:t>v</a:t>
            </a:r>
            <a:r>
              <a:rPr kumimoji="0" lang="fr-FR" sz="2000" b="1" i="0" u="none" strike="noStrike" cap="none" normalizeH="0" baseline="-25000" dirty="0" smtClean="0">
                <a:ln>
                  <a:noFill/>
                </a:ln>
                <a:solidFill>
                  <a:srgbClr val="002060"/>
                </a:solidFill>
                <a:effectLst/>
                <a:latin typeface="Arial" pitchFamily="34" charset="0"/>
                <a:cs typeface="Arial" pitchFamily="34" charset="0"/>
              </a:rPr>
              <a:t>1</a:t>
            </a:r>
            <a:r>
              <a:rPr kumimoji="0" lang="fr-FR" sz="2000" b="1" i="0" u="none" strike="noStrike" cap="none" normalizeH="0" baseline="0" dirty="0" smtClean="0">
                <a:ln>
                  <a:noFill/>
                </a:ln>
                <a:solidFill>
                  <a:srgbClr val="002060"/>
                </a:solidFill>
                <a:effectLst/>
                <a:latin typeface="Arial" pitchFamily="34" charset="0"/>
                <a:cs typeface="Arial" pitchFamily="34" charset="0"/>
              </a:rPr>
              <a:t> &lt; v</a:t>
            </a:r>
            <a:r>
              <a:rPr kumimoji="0" lang="fr-FR" sz="2000" b="1" i="0" u="none" strike="noStrike" cap="none" normalizeH="0" baseline="-25000" dirty="0" smtClean="0">
                <a:ln>
                  <a:noFill/>
                </a:ln>
                <a:solidFill>
                  <a:srgbClr val="002060"/>
                </a:solidFill>
                <a:effectLst/>
                <a:latin typeface="Arial" pitchFamily="34" charset="0"/>
                <a:cs typeface="Arial" pitchFamily="34" charset="0"/>
              </a:rPr>
              <a:t>2</a:t>
            </a:r>
            <a:endParaRPr kumimoji="0" lang="fr-FR" sz="2800" b="0" i="0" u="none" strike="noStrike" cap="none" normalizeH="0" baseline="0" dirty="0" smtClean="0">
              <a:ln>
                <a:noFill/>
              </a:ln>
              <a:solidFill>
                <a:srgbClr val="002060"/>
              </a:solidFill>
              <a:effectLst/>
              <a:latin typeface="Arial" pitchFamily="34" charset="0"/>
              <a:cs typeface="Arial" pitchFamily="34" charset="0"/>
            </a:endParaRPr>
          </a:p>
        </p:txBody>
      </p:sp>
      <p:pic>
        <p:nvPicPr>
          <p:cNvPr id="47107" name="Picture 3"/>
          <p:cNvPicPr>
            <a:picLocks noChangeAspect="1" noChangeArrowheads="1"/>
          </p:cNvPicPr>
          <p:nvPr/>
        </p:nvPicPr>
        <p:blipFill>
          <a:blip r:embed="rId2" cstate="print"/>
          <a:srcRect l="31657" t="23520" r="4084" b="10961"/>
          <a:stretch>
            <a:fillRect/>
          </a:stretch>
        </p:blipFill>
        <p:spPr bwMode="auto">
          <a:xfrm>
            <a:off x="4624113" y="29508"/>
            <a:ext cx="4519887" cy="2592288"/>
          </a:xfrm>
          <a:prstGeom prst="rect">
            <a:avLst/>
          </a:prstGeom>
          <a:noFill/>
          <a:ln w="9525">
            <a:noFill/>
            <a:miter lim="800000"/>
            <a:headEnd/>
            <a:tailEnd/>
          </a:ln>
        </p:spPr>
      </p:pic>
      <p:sp>
        <p:nvSpPr>
          <p:cNvPr id="34" name="Rectangle 33"/>
          <p:cNvSpPr/>
          <p:nvPr/>
        </p:nvSpPr>
        <p:spPr>
          <a:xfrm>
            <a:off x="2314044" y="1505147"/>
            <a:ext cx="164660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v</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v</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1</a:t>
            </a:r>
            <a:endParaRPr lang="fr-FR" dirty="0"/>
          </a:p>
        </p:txBody>
      </p:sp>
      <p:sp>
        <p:nvSpPr>
          <p:cNvPr id="35" name="Rectangle 34"/>
          <p:cNvSpPr/>
          <p:nvPr/>
        </p:nvSpPr>
        <p:spPr>
          <a:xfrm>
            <a:off x="1835696" y="1844824"/>
            <a:ext cx="3312368" cy="400110"/>
          </a:xfrm>
          <a:prstGeom prst="rect">
            <a:avLst/>
          </a:prstGeom>
        </p:spPr>
        <p:txBody>
          <a:bodyPr wrap="square">
            <a:spAutoFit/>
          </a:bodyPr>
          <a:lstStyle/>
          <a:p>
            <a:pPr lvl="1"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002060"/>
                </a:solidFill>
                <a:latin typeface="Arial" pitchFamily="34" charset="0"/>
                <a:cs typeface="Arial" pitchFamily="34" charset="0"/>
              </a:rPr>
              <a:t>sin (i</a:t>
            </a:r>
            <a:r>
              <a:rPr lang="fr-FR" sz="2000" b="1" baseline="-25000" dirty="0" smtClean="0">
                <a:solidFill>
                  <a:srgbClr val="002060"/>
                </a:solidFill>
                <a:latin typeface="Arial" pitchFamily="34" charset="0"/>
                <a:cs typeface="Arial" pitchFamily="34" charset="0"/>
              </a:rPr>
              <a:t>1</a:t>
            </a:r>
            <a:r>
              <a:rPr lang="fr-FR" sz="2000" b="1" dirty="0" smtClean="0">
                <a:solidFill>
                  <a:srgbClr val="002060"/>
                </a:solidFill>
                <a:latin typeface="Arial" pitchFamily="34" charset="0"/>
                <a:cs typeface="Arial" pitchFamily="34" charset="0"/>
              </a:rPr>
              <a:t>) / sin (i</a:t>
            </a:r>
            <a:r>
              <a:rPr lang="fr-FR" sz="2000" b="1" baseline="-25000" dirty="0" smtClean="0">
                <a:solidFill>
                  <a:srgbClr val="002060"/>
                </a:solidFill>
                <a:latin typeface="Arial" pitchFamily="34" charset="0"/>
                <a:cs typeface="Arial" pitchFamily="34" charset="0"/>
              </a:rPr>
              <a:t>2</a:t>
            </a:r>
            <a:r>
              <a:rPr lang="fr-FR" sz="2000" b="1" dirty="0" smtClean="0">
                <a:solidFill>
                  <a:srgbClr val="002060"/>
                </a:solidFill>
                <a:latin typeface="Arial" pitchFamily="34" charset="0"/>
                <a:cs typeface="Arial" pitchFamily="34" charset="0"/>
              </a:rPr>
              <a:t>) &lt; 1</a:t>
            </a:r>
          </a:p>
        </p:txBody>
      </p:sp>
      <p:sp>
        <p:nvSpPr>
          <p:cNvPr id="36" name="Rectangle 35"/>
          <p:cNvSpPr/>
          <p:nvPr/>
        </p:nvSpPr>
        <p:spPr>
          <a:xfrm>
            <a:off x="1835696" y="2164794"/>
            <a:ext cx="1609736" cy="400110"/>
          </a:xfrm>
          <a:prstGeom prst="rect">
            <a:avLst/>
          </a:prstGeom>
        </p:spPr>
        <p:txBody>
          <a:bodyPr wrap="none">
            <a:spAutoFit/>
          </a:bodyPr>
          <a:lstStyle/>
          <a:p>
            <a:pPr lvl="1" fontAlgn="base">
              <a:spcBef>
                <a:spcPct val="0"/>
              </a:spcBef>
              <a:spcAft>
                <a:spcPts val="1000"/>
              </a:spcAft>
            </a:pPr>
            <a:r>
              <a:rPr lang="fr-FR" sz="2000" b="1" dirty="0" smtClean="0">
                <a:solidFill>
                  <a:srgbClr val="002060"/>
                </a:solidFill>
                <a:latin typeface="Arial" pitchFamily="34" charset="0"/>
                <a:cs typeface="Arial" pitchFamily="34" charset="0"/>
                <a:sym typeface="Wingdings"/>
              </a:rPr>
              <a:t> </a:t>
            </a:r>
            <a:r>
              <a:rPr lang="fr-FR" sz="2000" b="1" dirty="0" smtClean="0">
                <a:solidFill>
                  <a:srgbClr val="FF0000"/>
                </a:solidFill>
                <a:latin typeface="Arial" pitchFamily="34" charset="0"/>
                <a:cs typeface="Arial" pitchFamily="34" charset="0"/>
              </a:rPr>
              <a:t>i</a:t>
            </a:r>
            <a:r>
              <a:rPr lang="fr-FR" sz="2000" b="1" baseline="-25000" dirty="0" smtClean="0">
                <a:solidFill>
                  <a:srgbClr val="FF0000"/>
                </a:solidFill>
                <a:latin typeface="Arial" pitchFamily="34" charset="0"/>
                <a:cs typeface="Arial" pitchFamily="34" charset="0"/>
              </a:rPr>
              <a:t>1</a:t>
            </a:r>
            <a:r>
              <a:rPr lang="fr-FR" sz="2000" b="1" dirty="0" smtClean="0">
                <a:solidFill>
                  <a:srgbClr val="FF0000"/>
                </a:solidFill>
                <a:latin typeface="Arial" pitchFamily="34" charset="0"/>
                <a:cs typeface="Arial" pitchFamily="34" charset="0"/>
              </a:rPr>
              <a:t> &lt; i</a:t>
            </a:r>
            <a:r>
              <a:rPr lang="fr-FR" sz="2000" b="1" baseline="-25000" dirty="0" smtClean="0">
                <a:solidFill>
                  <a:srgbClr val="FF0000"/>
                </a:solidFill>
                <a:latin typeface="Arial" pitchFamily="34" charset="0"/>
                <a:cs typeface="Arial" pitchFamily="34" charset="0"/>
              </a:rPr>
              <a:t>2</a:t>
            </a:r>
            <a:endParaRPr lang="fr-FR" sz="2000" b="1" dirty="0" smtClean="0">
              <a:solidFill>
                <a:srgbClr val="FF0000"/>
              </a:solidFill>
              <a:latin typeface="Arial" pitchFamily="34" charset="0"/>
              <a:cs typeface="Arial" pitchFamily="34" charset="0"/>
            </a:endParaRPr>
          </a:p>
        </p:txBody>
      </p:sp>
      <p:sp>
        <p:nvSpPr>
          <p:cNvPr id="37" name="Rectangle 36"/>
          <p:cNvSpPr/>
          <p:nvPr/>
        </p:nvSpPr>
        <p:spPr>
          <a:xfrm>
            <a:off x="323528" y="2452826"/>
            <a:ext cx="6597700" cy="400110"/>
          </a:xfrm>
          <a:prstGeom prst="rect">
            <a:avLst/>
          </a:prstGeom>
        </p:spPr>
        <p:txBody>
          <a:bodyPr wrap="square">
            <a:spAutoFit/>
          </a:bodyPr>
          <a:lstStyle/>
          <a:p>
            <a:pPr lvl="0" fontAlgn="base">
              <a:spcBef>
                <a:spcPct val="0"/>
              </a:spcBef>
              <a:spcAft>
                <a:spcPts val="1000"/>
              </a:spcAft>
            </a:pPr>
            <a:r>
              <a:rPr lang="fr-FR" sz="2000" dirty="0" smtClean="0">
                <a:solidFill>
                  <a:srgbClr val="002060"/>
                </a:solidFill>
                <a:latin typeface="Arial" pitchFamily="34" charset="0"/>
                <a:cs typeface="Arial" pitchFamily="34" charset="0"/>
              </a:rPr>
              <a:t> Le rai réfracté </a:t>
            </a:r>
            <a:r>
              <a:rPr lang="fr-FR" sz="2000" b="1" u="sng" dirty="0" smtClean="0">
                <a:solidFill>
                  <a:srgbClr val="FF0000"/>
                </a:solidFill>
                <a:latin typeface="Arial" pitchFamily="34" charset="0"/>
                <a:cs typeface="Arial" pitchFamily="34" charset="0"/>
              </a:rPr>
              <a:t>s’éloigne de la normale</a:t>
            </a:r>
            <a:endParaRPr lang="fr-FR" sz="2800" dirty="0" smtClean="0">
              <a:solidFill>
                <a:srgbClr val="FF0000"/>
              </a:solidFill>
              <a:latin typeface="Arial" pitchFamily="34" charset="0"/>
              <a:cs typeface="Arial" pitchFamily="34" charset="0"/>
            </a:endParaRPr>
          </a:p>
        </p:txBody>
      </p:sp>
      <p:sp>
        <p:nvSpPr>
          <p:cNvPr id="47108" name="Rectangle 4"/>
          <p:cNvSpPr>
            <a:spLocks noChangeArrowheads="1"/>
          </p:cNvSpPr>
          <p:nvPr/>
        </p:nvSpPr>
        <p:spPr bwMode="auto">
          <a:xfrm>
            <a:off x="0" y="2949332"/>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Compléter la figure ci-contre en indiquant les différents trajets que peuvent emprunter les ondes P pour parvenir au sismographe.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grpSp>
        <p:nvGrpSpPr>
          <p:cNvPr id="2" name="Group 5"/>
          <p:cNvGrpSpPr>
            <a:grpSpLocks/>
          </p:cNvGrpSpPr>
          <p:nvPr/>
        </p:nvGrpSpPr>
        <p:grpSpPr bwMode="auto">
          <a:xfrm>
            <a:off x="5220072" y="620688"/>
            <a:ext cx="1080120" cy="936104"/>
            <a:chOff x="6925" y="6309"/>
            <a:chExt cx="1166" cy="1100"/>
          </a:xfrm>
        </p:grpSpPr>
        <p:cxnSp>
          <p:nvCxnSpPr>
            <p:cNvPr id="47110" name="AutoShape 6"/>
            <p:cNvCxnSpPr>
              <a:cxnSpLocks noChangeShapeType="1"/>
            </p:cNvCxnSpPr>
            <p:nvPr/>
          </p:nvCxnSpPr>
          <p:spPr bwMode="auto">
            <a:xfrm>
              <a:off x="6925" y="6309"/>
              <a:ext cx="1166" cy="1100"/>
            </a:xfrm>
            <a:prstGeom prst="straightConnector1">
              <a:avLst/>
            </a:prstGeom>
            <a:noFill/>
            <a:ln w="57150">
              <a:solidFill>
                <a:srgbClr val="006600"/>
              </a:solidFill>
              <a:round/>
              <a:headEnd/>
              <a:tailEnd/>
            </a:ln>
          </p:spPr>
        </p:cxnSp>
        <p:cxnSp>
          <p:nvCxnSpPr>
            <p:cNvPr id="47111" name="AutoShape 7"/>
            <p:cNvCxnSpPr>
              <a:cxnSpLocks noChangeShapeType="1"/>
            </p:cNvCxnSpPr>
            <p:nvPr/>
          </p:nvCxnSpPr>
          <p:spPr bwMode="auto">
            <a:xfrm>
              <a:off x="6925" y="6309"/>
              <a:ext cx="663" cy="635"/>
            </a:xfrm>
            <a:prstGeom prst="straightConnector1">
              <a:avLst/>
            </a:prstGeom>
            <a:noFill/>
            <a:ln w="57150">
              <a:solidFill>
                <a:srgbClr val="006600"/>
              </a:solidFill>
              <a:round/>
              <a:headEnd/>
              <a:tailEnd type="triangle" w="med" len="med"/>
            </a:ln>
          </p:spPr>
        </p:cxnSp>
      </p:grpSp>
      <p:grpSp>
        <p:nvGrpSpPr>
          <p:cNvPr id="3" name="Group 8"/>
          <p:cNvGrpSpPr>
            <a:grpSpLocks/>
          </p:cNvGrpSpPr>
          <p:nvPr/>
        </p:nvGrpSpPr>
        <p:grpSpPr bwMode="auto">
          <a:xfrm>
            <a:off x="6300192" y="533564"/>
            <a:ext cx="1152128" cy="1023228"/>
            <a:chOff x="8091" y="6309"/>
            <a:chExt cx="1202" cy="1100"/>
          </a:xfrm>
        </p:grpSpPr>
        <p:cxnSp>
          <p:nvCxnSpPr>
            <p:cNvPr id="47113" name="AutoShape 9"/>
            <p:cNvCxnSpPr>
              <a:cxnSpLocks noChangeShapeType="1"/>
            </p:cNvCxnSpPr>
            <p:nvPr/>
          </p:nvCxnSpPr>
          <p:spPr bwMode="auto">
            <a:xfrm flipH="1">
              <a:off x="8091" y="6309"/>
              <a:ext cx="1202" cy="1100"/>
            </a:xfrm>
            <a:prstGeom prst="straightConnector1">
              <a:avLst/>
            </a:prstGeom>
            <a:noFill/>
            <a:ln w="57150">
              <a:solidFill>
                <a:srgbClr val="006600"/>
              </a:solidFill>
              <a:round/>
              <a:headEnd/>
              <a:tailEnd/>
            </a:ln>
          </p:spPr>
        </p:cxnSp>
        <p:cxnSp>
          <p:nvCxnSpPr>
            <p:cNvPr id="47114" name="AutoShape 10"/>
            <p:cNvCxnSpPr>
              <a:cxnSpLocks noChangeShapeType="1"/>
            </p:cNvCxnSpPr>
            <p:nvPr/>
          </p:nvCxnSpPr>
          <p:spPr bwMode="auto">
            <a:xfrm flipV="1">
              <a:off x="8091" y="6764"/>
              <a:ext cx="688" cy="645"/>
            </a:xfrm>
            <a:prstGeom prst="straightConnector1">
              <a:avLst/>
            </a:prstGeom>
            <a:noFill/>
            <a:ln w="57150">
              <a:solidFill>
                <a:srgbClr val="006600"/>
              </a:solidFill>
              <a:round/>
              <a:headEnd/>
              <a:tailEnd type="triangle" w="med" len="med"/>
            </a:ln>
          </p:spPr>
        </p:cxnSp>
      </p:grpSp>
      <p:grpSp>
        <p:nvGrpSpPr>
          <p:cNvPr id="5" name="Group 11"/>
          <p:cNvGrpSpPr>
            <a:grpSpLocks/>
          </p:cNvGrpSpPr>
          <p:nvPr/>
        </p:nvGrpSpPr>
        <p:grpSpPr bwMode="auto">
          <a:xfrm rot="20468234">
            <a:off x="6903431" y="624742"/>
            <a:ext cx="706994" cy="860624"/>
            <a:chOff x="8091" y="6309"/>
            <a:chExt cx="1202" cy="1100"/>
          </a:xfrm>
        </p:grpSpPr>
        <p:cxnSp>
          <p:nvCxnSpPr>
            <p:cNvPr id="47116" name="AutoShape 12"/>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47117" name="AutoShape 13"/>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7" name="Group 14"/>
          <p:cNvGrpSpPr>
            <a:grpSpLocks/>
          </p:cNvGrpSpPr>
          <p:nvPr/>
        </p:nvGrpSpPr>
        <p:grpSpPr bwMode="auto">
          <a:xfrm rot="20468234">
            <a:off x="6156056" y="1697193"/>
            <a:ext cx="1080362" cy="712193"/>
            <a:chOff x="8091" y="6309"/>
            <a:chExt cx="1202" cy="1100"/>
          </a:xfrm>
        </p:grpSpPr>
        <p:cxnSp>
          <p:nvCxnSpPr>
            <p:cNvPr id="47119" name="AutoShape 15"/>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47120" name="AutoShape 16"/>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10" name="Group 17"/>
          <p:cNvGrpSpPr>
            <a:grpSpLocks/>
          </p:cNvGrpSpPr>
          <p:nvPr/>
        </p:nvGrpSpPr>
        <p:grpSpPr bwMode="auto">
          <a:xfrm rot="20468234" flipV="1">
            <a:off x="5804619" y="1507491"/>
            <a:ext cx="319924" cy="1139733"/>
            <a:chOff x="8091" y="6309"/>
            <a:chExt cx="1202" cy="1100"/>
          </a:xfrm>
        </p:grpSpPr>
        <p:cxnSp>
          <p:nvCxnSpPr>
            <p:cNvPr id="47122" name="AutoShape 18"/>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47123" name="AutoShape 19"/>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11" name="Group 20"/>
          <p:cNvGrpSpPr>
            <a:grpSpLocks/>
          </p:cNvGrpSpPr>
          <p:nvPr/>
        </p:nvGrpSpPr>
        <p:grpSpPr bwMode="auto">
          <a:xfrm rot="20468234" flipV="1">
            <a:off x="5396597" y="550992"/>
            <a:ext cx="78997" cy="1105137"/>
            <a:chOff x="8091" y="6309"/>
            <a:chExt cx="1202" cy="1100"/>
          </a:xfrm>
        </p:grpSpPr>
        <p:cxnSp>
          <p:nvCxnSpPr>
            <p:cNvPr id="47125" name="AutoShape 21"/>
            <p:cNvCxnSpPr>
              <a:cxnSpLocks noChangeShapeType="1"/>
            </p:cNvCxnSpPr>
            <p:nvPr/>
          </p:nvCxnSpPr>
          <p:spPr bwMode="auto">
            <a:xfrm flipH="1">
              <a:off x="8091" y="6309"/>
              <a:ext cx="1202" cy="1100"/>
            </a:xfrm>
            <a:prstGeom prst="straightConnector1">
              <a:avLst/>
            </a:prstGeom>
            <a:noFill/>
            <a:ln w="57150">
              <a:solidFill>
                <a:srgbClr val="FF0000"/>
              </a:solidFill>
              <a:round/>
              <a:headEnd/>
              <a:tailEnd/>
            </a:ln>
          </p:spPr>
        </p:cxnSp>
        <p:cxnSp>
          <p:nvCxnSpPr>
            <p:cNvPr id="47126" name="AutoShape 22"/>
            <p:cNvCxnSpPr>
              <a:cxnSpLocks noChangeShapeType="1"/>
            </p:cNvCxnSpPr>
            <p:nvPr/>
          </p:nvCxnSpPr>
          <p:spPr bwMode="auto">
            <a:xfrm flipV="1">
              <a:off x="8091" y="6764"/>
              <a:ext cx="688" cy="645"/>
            </a:xfrm>
            <a:prstGeom prst="straightConnector1">
              <a:avLst/>
            </a:prstGeom>
            <a:noFill/>
            <a:ln w="57150">
              <a:solidFill>
                <a:srgbClr val="FF0000"/>
              </a:solidFill>
              <a:round/>
              <a:headEnd/>
              <a:tailEnd type="triangle" w="med" len="med"/>
            </a:ln>
          </p:spPr>
        </p:cxnSp>
      </p:grpSp>
      <p:grpSp>
        <p:nvGrpSpPr>
          <p:cNvPr id="12" name="Group 23"/>
          <p:cNvGrpSpPr>
            <a:grpSpLocks/>
          </p:cNvGrpSpPr>
          <p:nvPr/>
        </p:nvGrpSpPr>
        <p:grpSpPr bwMode="auto">
          <a:xfrm rot="20468234" flipV="1">
            <a:off x="5209938" y="161078"/>
            <a:ext cx="2180508" cy="744972"/>
            <a:chOff x="8091" y="6309"/>
            <a:chExt cx="1202" cy="1100"/>
          </a:xfrm>
        </p:grpSpPr>
        <p:cxnSp>
          <p:nvCxnSpPr>
            <p:cNvPr id="47128" name="AutoShape 24"/>
            <p:cNvCxnSpPr>
              <a:cxnSpLocks noChangeShapeType="1"/>
            </p:cNvCxnSpPr>
            <p:nvPr/>
          </p:nvCxnSpPr>
          <p:spPr bwMode="auto">
            <a:xfrm flipH="1">
              <a:off x="8091" y="6309"/>
              <a:ext cx="1202" cy="1100"/>
            </a:xfrm>
            <a:prstGeom prst="straightConnector1">
              <a:avLst/>
            </a:prstGeom>
            <a:noFill/>
            <a:ln w="57150">
              <a:solidFill>
                <a:srgbClr val="0070C0"/>
              </a:solidFill>
              <a:round/>
              <a:headEnd/>
              <a:tailEnd/>
            </a:ln>
          </p:spPr>
        </p:cxnSp>
        <p:cxnSp>
          <p:nvCxnSpPr>
            <p:cNvPr id="47129" name="AutoShape 25"/>
            <p:cNvCxnSpPr>
              <a:cxnSpLocks noChangeShapeType="1"/>
            </p:cNvCxnSpPr>
            <p:nvPr/>
          </p:nvCxnSpPr>
          <p:spPr bwMode="auto">
            <a:xfrm flipV="1">
              <a:off x="8091" y="6764"/>
              <a:ext cx="688" cy="645"/>
            </a:xfrm>
            <a:prstGeom prst="straightConnector1">
              <a:avLst/>
            </a:prstGeom>
            <a:noFill/>
            <a:ln w="57150">
              <a:solidFill>
                <a:srgbClr val="0070C0"/>
              </a:solidFill>
              <a:round/>
              <a:headEnd/>
              <a:tailEnd type="triangle" w="med" len="med"/>
            </a:ln>
          </p:spPr>
        </p:cxnSp>
      </p:grpSp>
      <p:sp>
        <p:nvSpPr>
          <p:cNvPr id="47130" name="Rectangle 26"/>
          <p:cNvSpPr>
            <a:spLocks noChangeArrowheads="1"/>
          </p:cNvSpPr>
          <p:nvPr/>
        </p:nvSpPr>
        <p:spPr bwMode="auto">
          <a:xfrm>
            <a:off x="179512" y="3548311"/>
            <a:ext cx="8964488" cy="3127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0070C0"/>
                </a:solidFill>
                <a:effectLst/>
                <a:latin typeface="Arial" pitchFamily="34" charset="0"/>
                <a:cs typeface="Arial" pitchFamily="34" charset="0"/>
              </a:rPr>
              <a:t>Onde directe</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000000"/>
                </a:solidFill>
                <a:effectLst/>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smtClean="0">
                <a:ln>
                  <a:noFill/>
                </a:ln>
                <a:solidFill>
                  <a:srgbClr val="006600"/>
                </a:solidFill>
                <a:effectLst/>
                <a:latin typeface="Arial" pitchFamily="34" charset="0"/>
                <a:cs typeface="Arial" pitchFamily="34" charset="0"/>
              </a:rPr>
              <a:t>Onde réfléchie </a:t>
            </a:r>
            <a:r>
              <a:rPr kumimoji="0" lang="fr-FR" sz="2000" b="1" i="0" u="none" strike="noStrike" cap="none" normalizeH="0" baseline="0" dirty="0" smtClean="0">
                <a:ln>
                  <a:noFill/>
                </a:ln>
                <a:solidFill>
                  <a:srgbClr val="000000"/>
                </a:solidFill>
                <a:effectLst/>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Onde réfractée – réfléchie </a:t>
            </a:r>
            <a:r>
              <a:rPr lang="fr-FR" sz="2000" b="1" dirty="0" smtClean="0">
                <a:solidFill>
                  <a:srgbClr val="FF0000"/>
                </a:solidFill>
                <a:latin typeface="Arial" pitchFamily="34" charset="0"/>
                <a:cs typeface="Arial" pitchFamily="34" charset="0"/>
              </a:rPr>
              <a:t>–</a:t>
            </a:r>
            <a:r>
              <a:rPr kumimoji="0" lang="fr-FR" sz="2000" b="1" i="0" u="none" strike="noStrike" cap="none" normalizeH="0" baseline="0" dirty="0" smtClean="0">
                <a:ln>
                  <a:noFill/>
                </a:ln>
                <a:solidFill>
                  <a:srgbClr val="FF0000"/>
                </a:solidFill>
                <a:effectLst/>
                <a:latin typeface="Arial" pitchFamily="34" charset="0"/>
                <a:cs typeface="Arial" pitchFamily="34" charset="0"/>
              </a:rPr>
              <a:t> réfractée</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47131" name="Rectangle 27"/>
          <p:cNvSpPr>
            <a:spLocks noChangeArrowheads="1"/>
          </p:cNvSpPr>
          <p:nvPr/>
        </p:nvSpPr>
        <p:spPr bwMode="auto">
          <a:xfrm>
            <a:off x="0" y="400506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Le train d’ondes P qui se réfléchit met 12,7 secondes pour être détecté par le sismographe. En déduire l’épaisseur </a:t>
            </a:r>
            <a:r>
              <a:rPr kumimoji="0" lang="fr-FR" sz="2000" b="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e</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de la croûte terrestre.</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cxnSp>
        <p:nvCxnSpPr>
          <p:cNvPr id="48130" name="AutoShape 2"/>
          <p:cNvCxnSpPr>
            <a:cxnSpLocks noChangeShapeType="1"/>
          </p:cNvCxnSpPr>
          <p:nvPr/>
        </p:nvCxnSpPr>
        <p:spPr bwMode="auto">
          <a:xfrm>
            <a:off x="6300192" y="836712"/>
            <a:ext cx="0" cy="2016224"/>
          </a:xfrm>
          <a:prstGeom prst="straightConnector1">
            <a:avLst/>
          </a:prstGeom>
          <a:noFill/>
          <a:ln w="9525">
            <a:solidFill>
              <a:srgbClr val="000000"/>
            </a:solidFill>
            <a:prstDash val="dash"/>
            <a:round/>
            <a:headEnd/>
            <a:tailEnd/>
          </a:ln>
        </p:spPr>
      </p:cxnSp>
      <p:cxnSp>
        <p:nvCxnSpPr>
          <p:cNvPr id="48131" name="AutoShape 3"/>
          <p:cNvCxnSpPr>
            <a:cxnSpLocks noChangeShapeType="1"/>
          </p:cNvCxnSpPr>
          <p:nvPr/>
        </p:nvCxnSpPr>
        <p:spPr bwMode="auto">
          <a:xfrm flipH="1">
            <a:off x="5628970" y="1134406"/>
            <a:ext cx="12194" cy="980416"/>
          </a:xfrm>
          <a:prstGeom prst="straightConnector1">
            <a:avLst/>
          </a:prstGeom>
          <a:noFill/>
          <a:ln w="9525">
            <a:solidFill>
              <a:srgbClr val="000000"/>
            </a:solidFill>
            <a:prstDash val="dash"/>
            <a:round/>
            <a:headEnd/>
            <a:tailEnd/>
          </a:ln>
        </p:spPr>
      </p:cxnSp>
      <p:cxnSp>
        <p:nvCxnSpPr>
          <p:cNvPr id="48132" name="AutoShape 4"/>
          <p:cNvCxnSpPr>
            <a:cxnSpLocks noChangeShapeType="1"/>
          </p:cNvCxnSpPr>
          <p:nvPr/>
        </p:nvCxnSpPr>
        <p:spPr bwMode="auto">
          <a:xfrm>
            <a:off x="7066572" y="955020"/>
            <a:ext cx="0" cy="1296144"/>
          </a:xfrm>
          <a:prstGeom prst="straightConnector1">
            <a:avLst/>
          </a:prstGeom>
          <a:noFill/>
          <a:ln w="9525">
            <a:solidFill>
              <a:srgbClr val="000000"/>
            </a:solidFill>
            <a:prstDash val="dash"/>
            <a:round/>
            <a:headEnd/>
            <a:tailEnd/>
          </a:ln>
        </p:spPr>
      </p:cxnSp>
      <p:sp>
        <p:nvSpPr>
          <p:cNvPr id="48133" name="Text Box 5"/>
          <p:cNvSpPr txBox="1">
            <a:spLocks noChangeArrowheads="1"/>
          </p:cNvSpPr>
          <p:nvPr/>
        </p:nvSpPr>
        <p:spPr bwMode="auto">
          <a:xfrm>
            <a:off x="6300192" y="1556792"/>
            <a:ext cx="246063" cy="25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134" name="Rectangle 6"/>
          <p:cNvSpPr>
            <a:spLocks noChangeArrowheads="1"/>
          </p:cNvSpPr>
          <p:nvPr/>
        </p:nvSpPr>
        <p:spPr bwMode="auto">
          <a:xfrm>
            <a:off x="0" y="4653136"/>
            <a:ext cx="6300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strike="noStrike" cap="none" normalizeH="0" baseline="0" dirty="0" smtClean="0">
                <a:ln>
                  <a:noFill/>
                </a:ln>
                <a:solidFill>
                  <a:srgbClr val="002060"/>
                </a:solidFill>
                <a:effectLst/>
                <a:latin typeface="Arial" pitchFamily="34" charset="0"/>
                <a:cs typeface="Arial" pitchFamily="34" charset="0"/>
              </a:rPr>
              <a:t>La durée </a:t>
            </a:r>
            <a:r>
              <a:rPr kumimoji="0" lang="fr-FR" sz="2000" b="1" i="0" strike="noStrike" cap="none" normalizeH="0" baseline="0" dirty="0" err="1" smtClean="0">
                <a:ln>
                  <a:noFill/>
                </a:ln>
                <a:solidFill>
                  <a:srgbClr val="002060"/>
                </a:solidFill>
                <a:effectLst/>
                <a:latin typeface="Symbol" pitchFamily="18" charset="2"/>
                <a:cs typeface="Arial" pitchFamily="34" charset="0"/>
              </a:rPr>
              <a:t>D</a:t>
            </a:r>
            <a:r>
              <a:rPr kumimoji="0" lang="fr-FR" sz="2000" b="1" i="0" strike="noStrike" cap="none" normalizeH="0" baseline="0" dirty="0" err="1" smtClean="0">
                <a:ln>
                  <a:noFill/>
                </a:ln>
                <a:solidFill>
                  <a:srgbClr val="002060"/>
                </a:solidFill>
                <a:effectLst/>
                <a:latin typeface="Arial" pitchFamily="34" charset="0"/>
                <a:cs typeface="Arial" pitchFamily="34" charset="0"/>
              </a:rPr>
              <a:t>t</a:t>
            </a:r>
            <a:r>
              <a:rPr kumimoji="0" lang="fr-FR" sz="2000" b="1" i="0" strike="noStrike" cap="none" normalizeH="0" baseline="0" dirty="0" smtClean="0">
                <a:ln>
                  <a:noFill/>
                </a:ln>
                <a:solidFill>
                  <a:srgbClr val="002060"/>
                </a:solidFill>
                <a:effectLst/>
                <a:latin typeface="Arial" pitchFamily="34" charset="0"/>
                <a:cs typeface="Arial" pitchFamily="34" charset="0"/>
              </a:rPr>
              <a:t> = 12,7 s </a:t>
            </a:r>
            <a:r>
              <a:rPr kumimoji="0" lang="fr-FR" sz="2000" b="0" i="0" strike="noStrike" cap="none" normalizeH="0" baseline="0" dirty="0" smtClean="0">
                <a:ln>
                  <a:noFill/>
                </a:ln>
                <a:solidFill>
                  <a:srgbClr val="002060"/>
                </a:solidFill>
                <a:effectLst/>
                <a:latin typeface="Arial" pitchFamily="34" charset="0"/>
                <a:cs typeface="Arial" pitchFamily="34" charset="0"/>
              </a:rPr>
              <a:t>est le temps nécessaire</a:t>
            </a:r>
            <a:r>
              <a:rPr kumimoji="0" lang="fr-FR" sz="2000" b="0" i="0" strike="noStrike" cap="none" normalizeH="0" dirty="0" smtClean="0">
                <a:ln>
                  <a:noFill/>
                </a:ln>
                <a:solidFill>
                  <a:srgbClr val="002060"/>
                </a:solidFill>
                <a:effectLst/>
                <a:latin typeface="Arial" pitchFamily="34" charset="0"/>
                <a:cs typeface="Arial" pitchFamily="34" charset="0"/>
              </a:rPr>
              <a:t> pour parcourir le trajet vert, soit la distance </a:t>
            </a:r>
            <a:r>
              <a:rPr kumimoji="0" lang="fr-FR" sz="2000" b="1" i="0" strike="noStrike" cap="none" normalizeH="0" dirty="0" smtClean="0">
                <a:ln>
                  <a:noFill/>
                </a:ln>
                <a:solidFill>
                  <a:srgbClr val="002060"/>
                </a:solidFill>
                <a:effectLst/>
                <a:latin typeface="Arial" pitchFamily="34" charset="0"/>
                <a:cs typeface="Arial" pitchFamily="34" charset="0"/>
              </a:rPr>
              <a:t>2 OI </a:t>
            </a:r>
            <a:r>
              <a:rPr kumimoji="0" lang="fr-FR" sz="2000" b="0" i="0" strike="noStrike" cap="none" normalizeH="0" dirty="0" smtClean="0">
                <a:ln>
                  <a:noFill/>
                </a:ln>
                <a:solidFill>
                  <a:srgbClr val="002060"/>
                </a:solidFill>
                <a:effectLst/>
                <a:latin typeface="Arial" pitchFamily="34" charset="0"/>
                <a:cs typeface="Arial" pitchFamily="34" charset="0"/>
              </a:rPr>
              <a:t>à la célérité </a:t>
            </a:r>
            <a:r>
              <a:rPr kumimoji="0" lang="fr-FR" sz="2000" b="1" i="0" strike="noStrike" cap="none" normalizeH="0" dirty="0" smtClean="0">
                <a:ln>
                  <a:noFill/>
                </a:ln>
                <a:solidFill>
                  <a:srgbClr val="002060"/>
                </a:solidFill>
                <a:effectLst/>
                <a:latin typeface="Arial" pitchFamily="34" charset="0"/>
                <a:cs typeface="Arial" pitchFamily="34" charset="0"/>
              </a:rPr>
              <a:t>v = 6 </a:t>
            </a:r>
            <a:r>
              <a:rPr kumimoji="0" lang="fr-FR" sz="2000" b="1" i="0" strike="noStrike" cap="none" normalizeH="0" dirty="0" err="1" smtClean="0">
                <a:ln>
                  <a:noFill/>
                </a:ln>
                <a:solidFill>
                  <a:srgbClr val="002060"/>
                </a:solidFill>
                <a:effectLst/>
                <a:latin typeface="Arial" pitchFamily="34" charset="0"/>
                <a:cs typeface="Arial" pitchFamily="34" charset="0"/>
              </a:rPr>
              <a:t>km.s</a:t>
            </a:r>
            <a:r>
              <a:rPr kumimoji="0" lang="fr-FR" sz="2000" b="1" i="0" strike="noStrike" cap="none" normalizeH="0" baseline="30000" dirty="0" smtClean="0">
                <a:ln>
                  <a:noFill/>
                </a:ln>
                <a:solidFill>
                  <a:srgbClr val="002060"/>
                </a:solidFill>
                <a:effectLst/>
                <a:latin typeface="Arial" pitchFamily="34" charset="0"/>
                <a:cs typeface="Arial" pitchFamily="34" charset="0"/>
              </a:rPr>
              <a:t> –</a:t>
            </a:r>
            <a:r>
              <a:rPr kumimoji="0" lang="fr-FR" sz="2000" b="1" i="0" strike="noStrike" cap="none" normalizeH="0" dirty="0" smtClean="0">
                <a:ln>
                  <a:noFill/>
                </a:ln>
                <a:solidFill>
                  <a:srgbClr val="002060"/>
                </a:solidFill>
                <a:effectLst/>
                <a:latin typeface="Arial" pitchFamily="34" charset="0"/>
                <a:cs typeface="Arial" pitchFamily="34" charset="0"/>
              </a:rPr>
              <a:t> </a:t>
            </a:r>
            <a:r>
              <a:rPr kumimoji="0" lang="fr-FR" sz="2000" b="1" i="0" strike="noStrike" cap="none" normalizeH="0" baseline="30000" dirty="0" smtClean="0">
                <a:ln>
                  <a:noFill/>
                </a:ln>
                <a:solidFill>
                  <a:srgbClr val="002060"/>
                </a:solidFill>
                <a:effectLst/>
                <a:latin typeface="Arial" pitchFamily="34" charset="0"/>
                <a:cs typeface="Arial" pitchFamily="34" charset="0"/>
              </a:rPr>
              <a:t>1</a:t>
            </a:r>
            <a:r>
              <a:rPr kumimoji="0" lang="fr-FR" sz="2000" b="1" i="0" strike="noStrike" cap="none" normalizeH="0" dirty="0" smtClean="0">
                <a:ln>
                  <a:noFill/>
                </a:ln>
                <a:solidFill>
                  <a:srgbClr val="002060"/>
                </a:solidFill>
                <a:effectLst/>
                <a:latin typeface="Arial" pitchFamily="34" charset="0"/>
                <a:cs typeface="Arial" pitchFamily="34" charset="0"/>
              </a:rPr>
              <a:t> </a:t>
            </a:r>
            <a:r>
              <a:rPr kumimoji="0" lang="fr-FR" sz="2000" b="0" i="0" strike="noStrike" cap="none" normalizeH="0" baseline="0" dirty="0" smtClean="0">
                <a:ln>
                  <a:noFill/>
                </a:ln>
                <a:solidFill>
                  <a:srgbClr val="002060"/>
                </a:solidFill>
                <a:effectLst/>
                <a:latin typeface="Arial" pitchFamily="34" charset="0"/>
                <a:cs typeface="Arial" pitchFamily="34" charset="0"/>
              </a:rPr>
              <a:t>:</a:t>
            </a:r>
          </a:p>
        </p:txBody>
      </p:sp>
      <p:sp>
        <p:nvSpPr>
          <p:cNvPr id="74" name="Rectangle 73"/>
          <p:cNvSpPr/>
          <p:nvPr/>
        </p:nvSpPr>
        <p:spPr>
          <a:xfrm>
            <a:off x="2843808" y="5288575"/>
            <a:ext cx="2664296" cy="400110"/>
          </a:xfrm>
          <a:prstGeom prst="rect">
            <a:avLst/>
          </a:prstGeom>
        </p:spPr>
        <p:txBody>
          <a:bodyPr wrap="square">
            <a:spAutoFit/>
          </a:bodyPr>
          <a:lstStyle/>
          <a:p>
            <a:r>
              <a:rPr lang="fr-FR" sz="2000" b="1" dirty="0" smtClean="0">
                <a:solidFill>
                  <a:srgbClr val="FF0000"/>
                </a:solidFill>
                <a:latin typeface="Arial" pitchFamily="34" charset="0"/>
                <a:cs typeface="Arial" pitchFamily="34" charset="0"/>
              </a:rPr>
              <a:t>2 OI = v </a:t>
            </a:r>
            <a:r>
              <a:rPr lang="fr-FR" sz="2000" b="1" dirty="0" smtClean="0">
                <a:solidFill>
                  <a:srgbClr val="FF0000"/>
                </a:solidFill>
                <a:latin typeface="Arial"/>
                <a:cs typeface="Arial"/>
              </a:rPr>
              <a:t>×</a:t>
            </a:r>
            <a:r>
              <a:rPr lang="fr-FR" sz="2000" b="1" dirty="0" smtClean="0">
                <a:solidFill>
                  <a:srgbClr val="FF0000"/>
                </a:solidFill>
                <a:latin typeface="Arial" pitchFamily="34" charset="0"/>
                <a:cs typeface="Arial" pitchFamily="34" charset="0"/>
              </a:rPr>
              <a:t> </a:t>
            </a:r>
            <a:r>
              <a:rPr lang="fr-FR" sz="2000" b="1" dirty="0" err="1" smtClean="0">
                <a:solidFill>
                  <a:srgbClr val="FF0000"/>
                </a:solidFill>
                <a:latin typeface="Symbol" pitchFamily="18" charset="2"/>
                <a:cs typeface="Arial" pitchFamily="34" charset="0"/>
              </a:rPr>
              <a:t>D</a:t>
            </a:r>
            <a:r>
              <a:rPr lang="fr-FR" sz="2000" b="1" dirty="0" err="1" smtClean="0">
                <a:solidFill>
                  <a:srgbClr val="FF0000"/>
                </a:solidFill>
                <a:latin typeface="Arial" pitchFamily="34" charset="0"/>
                <a:cs typeface="Arial" pitchFamily="34" charset="0"/>
              </a:rPr>
              <a:t>t</a:t>
            </a:r>
            <a:r>
              <a:rPr lang="fr-FR" sz="2000" b="1" dirty="0" smtClean="0">
                <a:solidFill>
                  <a:srgbClr val="002060"/>
                </a:solidFill>
                <a:latin typeface="Arial" pitchFamily="34" charset="0"/>
                <a:cs typeface="Arial" pitchFamily="34" charset="0"/>
              </a:rPr>
              <a:t>  </a:t>
            </a:r>
            <a:endParaRPr lang="fr-FR" b="1" dirty="0">
              <a:solidFill>
                <a:srgbClr val="002060"/>
              </a:solidFill>
            </a:endParaRPr>
          </a:p>
        </p:txBody>
      </p:sp>
      <p:sp>
        <p:nvSpPr>
          <p:cNvPr id="76" name="Rectangle 75"/>
          <p:cNvSpPr/>
          <p:nvPr/>
        </p:nvSpPr>
        <p:spPr>
          <a:xfrm>
            <a:off x="0" y="5733256"/>
            <a:ext cx="4435830"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Dans le triangle HIO, </a:t>
            </a:r>
            <a:r>
              <a:rPr lang="fr-FR" sz="2000" b="1" dirty="0" smtClean="0">
                <a:solidFill>
                  <a:srgbClr val="002060"/>
                </a:solidFill>
                <a:latin typeface="Arial" pitchFamily="34" charset="0"/>
                <a:cs typeface="Arial" pitchFamily="34" charset="0"/>
              </a:rPr>
              <a:t>HI² + HO² = OI² </a:t>
            </a:r>
            <a:endParaRPr lang="fr-FR" b="1" dirty="0">
              <a:solidFill>
                <a:srgbClr val="002060"/>
              </a:solidFill>
            </a:endParaRPr>
          </a:p>
        </p:txBody>
      </p:sp>
      <p:sp>
        <p:nvSpPr>
          <p:cNvPr id="79" name="Rectangle 78"/>
          <p:cNvSpPr/>
          <p:nvPr/>
        </p:nvSpPr>
        <p:spPr>
          <a:xfrm>
            <a:off x="6539366" y="6492615"/>
            <a:ext cx="3024336" cy="400110"/>
          </a:xfrm>
          <a:prstGeom prst="rect">
            <a:avLst/>
          </a:prstGeom>
        </p:spPr>
        <p:txBody>
          <a:bodyPr wrap="square">
            <a:spAutoFit/>
          </a:bodyPr>
          <a:lstStyle/>
          <a:p>
            <a:pPr lvl="1" fontAlgn="base">
              <a:spcBef>
                <a:spcPct val="0"/>
              </a:spcBef>
              <a:spcAft>
                <a:spcPts val="1000"/>
              </a:spcAft>
            </a:pPr>
            <a:r>
              <a:rPr lang="fr-FR" sz="2000" dirty="0" smtClean="0">
                <a:solidFill>
                  <a:srgbClr val="002060"/>
                </a:solidFill>
                <a:latin typeface="Arial" pitchFamily="34" charset="0"/>
                <a:cs typeface="Arial" pitchFamily="34" charset="0"/>
              </a:rPr>
              <a:t>Soit </a:t>
            </a:r>
            <a:r>
              <a:rPr lang="fr-FR" sz="2000" b="1" u="sng" dirty="0" smtClean="0">
                <a:solidFill>
                  <a:srgbClr val="FF0000"/>
                </a:solidFill>
                <a:latin typeface="Arial" pitchFamily="34" charset="0"/>
                <a:cs typeface="Arial" pitchFamily="34" charset="0"/>
              </a:rPr>
              <a:t>e = 3.10</a:t>
            </a:r>
            <a:r>
              <a:rPr lang="fr-FR" sz="2000" b="1" u="sng" baseline="30000" dirty="0" smtClean="0">
                <a:solidFill>
                  <a:srgbClr val="FF0000"/>
                </a:solidFill>
                <a:latin typeface="Arial" pitchFamily="34" charset="0"/>
                <a:cs typeface="Arial" pitchFamily="34" charset="0"/>
              </a:rPr>
              <a:t> 1 </a:t>
            </a:r>
            <a:r>
              <a:rPr lang="fr-FR" sz="2000" b="1" u="sng" dirty="0" smtClean="0">
                <a:solidFill>
                  <a:srgbClr val="FF0000"/>
                </a:solidFill>
                <a:latin typeface="Arial" pitchFamily="34" charset="0"/>
                <a:cs typeface="Arial" pitchFamily="34" charset="0"/>
              </a:rPr>
              <a:t>km</a:t>
            </a:r>
            <a:endParaRPr lang="fr-FR" sz="2000" dirty="0" smtClean="0">
              <a:solidFill>
                <a:prstClr val="black"/>
              </a:solidFill>
              <a:latin typeface="Arial" pitchFamily="34" charset="0"/>
              <a:cs typeface="Arial" pitchFamily="34" charset="0"/>
            </a:endParaRPr>
          </a:p>
        </p:txBody>
      </p:sp>
      <p:grpSp>
        <p:nvGrpSpPr>
          <p:cNvPr id="114" name="Groupe 113"/>
          <p:cNvGrpSpPr/>
          <p:nvPr/>
        </p:nvGrpSpPr>
        <p:grpSpPr>
          <a:xfrm>
            <a:off x="0" y="6165304"/>
            <a:ext cx="3635896" cy="411807"/>
            <a:chOff x="0" y="6165304"/>
            <a:chExt cx="3635896" cy="411807"/>
          </a:xfrm>
        </p:grpSpPr>
        <p:sp>
          <p:nvSpPr>
            <p:cNvPr id="61" name="Rectangle 60"/>
            <p:cNvSpPr/>
            <p:nvPr/>
          </p:nvSpPr>
          <p:spPr>
            <a:xfrm>
              <a:off x="0" y="6177001"/>
              <a:ext cx="3635896" cy="400110"/>
            </a:xfrm>
            <a:prstGeom prst="rect">
              <a:avLst/>
            </a:prstGeom>
          </p:spPr>
          <p:txBody>
            <a:bodyPr wrap="square">
              <a:spAutoFit/>
            </a:bodyPr>
            <a:lstStyle/>
            <a:p>
              <a:pPr lvl="0"/>
              <a:r>
                <a:rPr lang="fr-FR" sz="2000" dirty="0" smtClean="0">
                  <a:solidFill>
                    <a:srgbClr val="002060"/>
                  </a:solidFill>
                  <a:latin typeface="Arial" pitchFamily="34" charset="0"/>
                  <a:cs typeface="Arial" pitchFamily="34" charset="0"/>
                </a:rPr>
                <a:t>Soit</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e =    (v </a:t>
              </a:r>
              <a:r>
                <a:rPr lang="fr-FR" sz="2000" b="1" dirty="0" smtClean="0">
                  <a:solidFill>
                    <a:srgbClr val="FF0000"/>
                  </a:solidFill>
                  <a:latin typeface="Arial"/>
                  <a:cs typeface="Arial"/>
                </a:rPr>
                <a:t>×</a:t>
              </a:r>
              <a:r>
                <a:rPr lang="fr-FR" sz="2000" b="1" dirty="0" smtClean="0">
                  <a:solidFill>
                    <a:srgbClr val="FF0000"/>
                  </a:solidFill>
                  <a:latin typeface="Arial" pitchFamily="34" charset="0"/>
                  <a:cs typeface="Arial" pitchFamily="34" charset="0"/>
                </a:rPr>
                <a:t> </a:t>
              </a:r>
              <a:r>
                <a:rPr lang="fr-FR" sz="2000" b="1" dirty="0" err="1" smtClean="0">
                  <a:solidFill>
                    <a:srgbClr val="FF0000"/>
                  </a:solidFill>
                  <a:latin typeface="Symbol" pitchFamily="18" charset="2"/>
                  <a:cs typeface="Arial" pitchFamily="34" charset="0"/>
                </a:rPr>
                <a:t>D</a:t>
              </a:r>
              <a:r>
                <a:rPr lang="fr-FR" sz="2000" b="1" dirty="0" err="1" smtClean="0">
                  <a:solidFill>
                    <a:srgbClr val="FF0000"/>
                  </a:solidFill>
                  <a:latin typeface="Arial" pitchFamily="34" charset="0"/>
                  <a:cs typeface="Arial" pitchFamily="34" charset="0"/>
                </a:rPr>
                <a:t>t</a:t>
              </a:r>
              <a:r>
                <a:rPr lang="fr-FR" sz="2000" b="1" dirty="0" smtClean="0">
                  <a:solidFill>
                    <a:srgbClr val="FF0000"/>
                  </a:solidFill>
                  <a:latin typeface="Arial" pitchFamily="34" charset="0"/>
                  <a:cs typeface="Arial" pitchFamily="34" charset="0"/>
                </a:rPr>
                <a:t> / 2)² – (L/2)²</a:t>
              </a:r>
              <a:endParaRPr lang="fr-FR" b="1" dirty="0">
                <a:solidFill>
                  <a:srgbClr val="FF0000"/>
                </a:solidFill>
              </a:endParaRPr>
            </a:p>
          </p:txBody>
        </p:sp>
        <p:grpSp>
          <p:nvGrpSpPr>
            <p:cNvPr id="48135" name="Group 7"/>
            <p:cNvGrpSpPr>
              <a:grpSpLocks/>
            </p:cNvGrpSpPr>
            <p:nvPr/>
          </p:nvGrpSpPr>
          <p:grpSpPr bwMode="auto">
            <a:xfrm>
              <a:off x="1043608" y="6165304"/>
              <a:ext cx="2376264" cy="343471"/>
              <a:chOff x="7911" y="9549"/>
              <a:chExt cx="1901" cy="427"/>
            </a:xfrm>
          </p:grpSpPr>
          <p:cxnSp>
            <p:nvCxnSpPr>
              <p:cNvPr id="48136" name="AutoShape 8"/>
              <p:cNvCxnSpPr>
                <a:cxnSpLocks noChangeShapeType="1"/>
              </p:cNvCxnSpPr>
              <p:nvPr/>
            </p:nvCxnSpPr>
            <p:spPr bwMode="auto">
              <a:xfrm>
                <a:off x="7911" y="9663"/>
                <a:ext cx="94" cy="313"/>
              </a:xfrm>
              <a:prstGeom prst="straightConnector1">
                <a:avLst/>
              </a:prstGeom>
              <a:noFill/>
              <a:ln w="19050">
                <a:solidFill>
                  <a:srgbClr val="FF0000"/>
                </a:solidFill>
                <a:round/>
                <a:headEnd/>
                <a:tailEnd/>
              </a:ln>
            </p:spPr>
          </p:cxnSp>
          <p:cxnSp>
            <p:nvCxnSpPr>
              <p:cNvPr id="48137" name="AutoShape 9"/>
              <p:cNvCxnSpPr>
                <a:cxnSpLocks noChangeShapeType="1"/>
              </p:cNvCxnSpPr>
              <p:nvPr/>
            </p:nvCxnSpPr>
            <p:spPr bwMode="auto">
              <a:xfrm flipH="1">
                <a:off x="8005" y="9549"/>
                <a:ext cx="86" cy="427"/>
              </a:xfrm>
              <a:prstGeom prst="straightConnector1">
                <a:avLst/>
              </a:prstGeom>
              <a:noFill/>
              <a:ln w="19050">
                <a:solidFill>
                  <a:srgbClr val="FF0000"/>
                </a:solidFill>
                <a:round/>
                <a:headEnd/>
                <a:tailEnd/>
              </a:ln>
            </p:spPr>
          </p:cxnSp>
          <p:cxnSp>
            <p:nvCxnSpPr>
              <p:cNvPr id="48138" name="AutoShape 10"/>
              <p:cNvCxnSpPr>
                <a:cxnSpLocks noChangeShapeType="1"/>
              </p:cNvCxnSpPr>
              <p:nvPr/>
            </p:nvCxnSpPr>
            <p:spPr bwMode="auto">
              <a:xfrm>
                <a:off x="8091" y="9549"/>
                <a:ext cx="1721" cy="0"/>
              </a:xfrm>
              <a:prstGeom prst="straightConnector1">
                <a:avLst/>
              </a:prstGeom>
              <a:noFill/>
              <a:ln w="19050">
                <a:solidFill>
                  <a:srgbClr val="FF0000"/>
                </a:solidFill>
                <a:round/>
                <a:headEnd/>
                <a:tailEnd/>
              </a:ln>
            </p:spPr>
          </p:cxnSp>
        </p:grpSp>
      </p:grpSp>
      <p:sp>
        <p:nvSpPr>
          <p:cNvPr id="75" name="Rectangle 74"/>
          <p:cNvSpPr/>
          <p:nvPr/>
        </p:nvSpPr>
        <p:spPr>
          <a:xfrm>
            <a:off x="4211960" y="5733256"/>
            <a:ext cx="3312368"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sym typeface="Wingdings"/>
              </a:rPr>
              <a:t></a:t>
            </a:r>
            <a:r>
              <a:rPr lang="fr-FR" sz="2000" dirty="0" smtClean="0">
                <a:solidFill>
                  <a:srgbClr val="FF000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e² + (L/2)² = (v </a:t>
            </a:r>
            <a:r>
              <a:rPr lang="fr-FR" sz="2000" b="1" dirty="0" smtClean="0">
                <a:solidFill>
                  <a:srgbClr val="002060"/>
                </a:solidFill>
                <a:latin typeface="Arial"/>
                <a:cs typeface="Arial"/>
              </a:rPr>
              <a:t>×</a:t>
            </a:r>
            <a:r>
              <a:rPr lang="fr-FR" sz="2000" b="1" dirty="0" smtClean="0">
                <a:solidFill>
                  <a:srgbClr val="002060"/>
                </a:solidFill>
                <a:latin typeface="Arial" pitchFamily="34" charset="0"/>
                <a:cs typeface="Arial" pitchFamily="34" charset="0"/>
              </a:rPr>
              <a:t> </a:t>
            </a:r>
            <a:r>
              <a:rPr lang="fr-FR" sz="2000" b="1" dirty="0" err="1" smtClean="0">
                <a:solidFill>
                  <a:srgbClr val="002060"/>
                </a:solidFill>
                <a:latin typeface="Symbol" pitchFamily="18" charset="2"/>
                <a:cs typeface="Arial" pitchFamily="34" charset="0"/>
              </a:rPr>
              <a:t>D</a:t>
            </a:r>
            <a:r>
              <a:rPr lang="fr-FR" sz="2000" b="1" dirty="0" err="1" smtClean="0">
                <a:solidFill>
                  <a:srgbClr val="002060"/>
                </a:solidFill>
                <a:latin typeface="Arial" pitchFamily="34" charset="0"/>
                <a:cs typeface="Arial" pitchFamily="34" charset="0"/>
              </a:rPr>
              <a:t>t</a:t>
            </a:r>
            <a:r>
              <a:rPr lang="fr-FR" sz="2000" b="1" dirty="0" smtClean="0">
                <a:solidFill>
                  <a:srgbClr val="002060"/>
                </a:solidFill>
                <a:latin typeface="Arial" pitchFamily="34" charset="0"/>
                <a:cs typeface="Arial" pitchFamily="34" charset="0"/>
              </a:rPr>
              <a:t> / 2)² </a:t>
            </a:r>
            <a:endParaRPr lang="fr-FR" b="1" dirty="0">
              <a:solidFill>
                <a:srgbClr val="002060"/>
              </a:solidFill>
            </a:endParaRPr>
          </a:p>
        </p:txBody>
      </p:sp>
      <p:sp>
        <p:nvSpPr>
          <p:cNvPr id="92" name="Rectangle 91"/>
          <p:cNvSpPr/>
          <p:nvPr/>
        </p:nvSpPr>
        <p:spPr>
          <a:xfrm>
            <a:off x="3707904" y="6165304"/>
            <a:ext cx="1043608" cy="400110"/>
          </a:xfrm>
          <a:prstGeom prst="rect">
            <a:avLst/>
          </a:prstGeom>
        </p:spPr>
        <p:txBody>
          <a:bodyPr wrap="square">
            <a:spAutoFit/>
          </a:bodyPr>
          <a:lstStyle/>
          <a:p>
            <a:pPr lvl="0" fontAlgn="base">
              <a:spcBef>
                <a:spcPct val="0"/>
              </a:spcBef>
              <a:spcAft>
                <a:spcPts val="1000"/>
              </a:spcAft>
            </a:pPr>
            <a:r>
              <a:rPr lang="fr-FR" sz="2000" b="1" i="1" u="sng" dirty="0" smtClean="0">
                <a:solidFill>
                  <a:srgbClr val="002060"/>
                </a:solidFill>
                <a:latin typeface="Arial" pitchFamily="34" charset="0"/>
                <a:cs typeface="Arial" pitchFamily="34" charset="0"/>
              </a:rPr>
              <a:t>A.N.</a:t>
            </a:r>
            <a:r>
              <a:rPr lang="fr-FR" sz="2000" dirty="0" smtClean="0">
                <a:solidFill>
                  <a:srgbClr val="002060"/>
                </a:solidFill>
                <a:latin typeface="Arial" pitchFamily="34" charset="0"/>
                <a:cs typeface="Arial" pitchFamily="34" charset="0"/>
              </a:rPr>
              <a:t> :</a:t>
            </a:r>
            <a:endParaRPr lang="fr-FR" sz="2000" b="1" dirty="0" smtClean="0">
              <a:solidFill>
                <a:srgbClr val="002060"/>
              </a:solidFill>
              <a:latin typeface="Arial" pitchFamily="34" charset="0"/>
              <a:cs typeface="Arial" pitchFamily="34" charset="0"/>
            </a:endParaRPr>
          </a:p>
        </p:txBody>
      </p:sp>
      <p:grpSp>
        <p:nvGrpSpPr>
          <p:cNvPr id="113" name="Groupe 112"/>
          <p:cNvGrpSpPr/>
          <p:nvPr/>
        </p:nvGrpSpPr>
        <p:grpSpPr>
          <a:xfrm>
            <a:off x="4427984" y="6165304"/>
            <a:ext cx="5328592" cy="400110"/>
            <a:chOff x="4427984" y="6165304"/>
            <a:chExt cx="5328592" cy="400110"/>
          </a:xfrm>
        </p:grpSpPr>
        <p:sp>
          <p:nvSpPr>
            <p:cNvPr id="78" name="Rectangle 77"/>
            <p:cNvSpPr/>
            <p:nvPr/>
          </p:nvSpPr>
          <p:spPr>
            <a:xfrm>
              <a:off x="4427984" y="6165304"/>
              <a:ext cx="5328592"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rPr>
                <a:t>e =      (6 </a:t>
              </a:r>
              <a:r>
                <a:rPr lang="fr-FR" sz="2000" b="1" dirty="0" smtClean="0">
                  <a:solidFill>
                    <a:srgbClr val="002060"/>
                  </a:solidFill>
                  <a:latin typeface="Arial"/>
                  <a:cs typeface="Arial"/>
                </a:rPr>
                <a:t>×</a:t>
              </a:r>
              <a:r>
                <a:rPr lang="fr-FR" sz="2000" b="1" dirty="0" smtClean="0">
                  <a:solidFill>
                    <a:srgbClr val="002060"/>
                  </a:solidFill>
                  <a:latin typeface="Arial" pitchFamily="34" charset="0"/>
                  <a:cs typeface="Arial" pitchFamily="34" charset="0"/>
                </a:rPr>
                <a:t> 12,7 / 2)² – (40 / 2)²</a:t>
              </a:r>
              <a:r>
                <a:rPr lang="fr-FR" sz="2000" dirty="0" smtClean="0">
                  <a:solidFill>
                    <a:srgbClr val="FF0000"/>
                  </a:solidFill>
                  <a:latin typeface="Arial" pitchFamily="34" charset="0"/>
                  <a:cs typeface="Arial" pitchFamily="34" charset="0"/>
                </a:rPr>
                <a:t>		</a:t>
              </a:r>
              <a:endParaRPr lang="fr-FR" dirty="0"/>
            </a:p>
          </p:txBody>
        </p:sp>
        <p:grpSp>
          <p:nvGrpSpPr>
            <p:cNvPr id="93" name="Group 7"/>
            <p:cNvGrpSpPr>
              <a:grpSpLocks/>
            </p:cNvGrpSpPr>
            <p:nvPr/>
          </p:nvGrpSpPr>
          <p:grpSpPr bwMode="auto">
            <a:xfrm>
              <a:off x="4932040" y="6165304"/>
              <a:ext cx="2880320" cy="343471"/>
              <a:chOff x="7911" y="9549"/>
              <a:chExt cx="1901" cy="427"/>
            </a:xfrm>
          </p:grpSpPr>
          <p:cxnSp>
            <p:nvCxnSpPr>
              <p:cNvPr id="94" name="AutoShape 8"/>
              <p:cNvCxnSpPr>
                <a:cxnSpLocks noChangeShapeType="1"/>
              </p:cNvCxnSpPr>
              <p:nvPr/>
            </p:nvCxnSpPr>
            <p:spPr bwMode="auto">
              <a:xfrm>
                <a:off x="7911" y="9663"/>
                <a:ext cx="94" cy="313"/>
              </a:xfrm>
              <a:prstGeom prst="straightConnector1">
                <a:avLst/>
              </a:prstGeom>
              <a:noFill/>
              <a:ln w="19050">
                <a:solidFill>
                  <a:srgbClr val="002060"/>
                </a:solidFill>
                <a:round/>
                <a:headEnd/>
                <a:tailEnd/>
              </a:ln>
            </p:spPr>
          </p:cxnSp>
          <p:cxnSp>
            <p:nvCxnSpPr>
              <p:cNvPr id="95" name="AutoShape 9"/>
              <p:cNvCxnSpPr>
                <a:cxnSpLocks noChangeShapeType="1"/>
              </p:cNvCxnSpPr>
              <p:nvPr/>
            </p:nvCxnSpPr>
            <p:spPr bwMode="auto">
              <a:xfrm flipH="1">
                <a:off x="8005" y="9549"/>
                <a:ext cx="86" cy="427"/>
              </a:xfrm>
              <a:prstGeom prst="straightConnector1">
                <a:avLst/>
              </a:prstGeom>
              <a:noFill/>
              <a:ln w="19050">
                <a:solidFill>
                  <a:srgbClr val="002060"/>
                </a:solidFill>
                <a:round/>
                <a:headEnd/>
                <a:tailEnd/>
              </a:ln>
            </p:spPr>
          </p:cxnSp>
          <p:cxnSp>
            <p:nvCxnSpPr>
              <p:cNvPr id="96" name="AutoShape 10"/>
              <p:cNvCxnSpPr>
                <a:cxnSpLocks noChangeShapeType="1"/>
              </p:cNvCxnSpPr>
              <p:nvPr/>
            </p:nvCxnSpPr>
            <p:spPr bwMode="auto">
              <a:xfrm>
                <a:off x="8091" y="9549"/>
                <a:ext cx="1721" cy="0"/>
              </a:xfrm>
              <a:prstGeom prst="straightConnector1">
                <a:avLst/>
              </a:prstGeom>
              <a:noFill/>
              <a:ln w="19050">
                <a:solidFill>
                  <a:srgbClr val="002060"/>
                </a:solidFill>
                <a:round/>
                <a:headEnd/>
                <a:tailEnd/>
              </a:ln>
            </p:spPr>
          </p:cxnSp>
        </p:grpSp>
      </p:grpSp>
      <p:grpSp>
        <p:nvGrpSpPr>
          <p:cNvPr id="116" name="Groupe 115"/>
          <p:cNvGrpSpPr/>
          <p:nvPr/>
        </p:nvGrpSpPr>
        <p:grpSpPr>
          <a:xfrm>
            <a:off x="6516216" y="4413962"/>
            <a:ext cx="2520281" cy="1807471"/>
            <a:chOff x="6516216" y="4413962"/>
            <a:chExt cx="2520281" cy="1807471"/>
          </a:xfrm>
        </p:grpSpPr>
        <p:grpSp>
          <p:nvGrpSpPr>
            <p:cNvPr id="102" name="Group 23"/>
            <p:cNvGrpSpPr>
              <a:grpSpLocks/>
            </p:cNvGrpSpPr>
            <p:nvPr/>
          </p:nvGrpSpPr>
          <p:grpSpPr bwMode="auto">
            <a:xfrm rot="20468234" flipV="1">
              <a:off x="6575646" y="4597546"/>
              <a:ext cx="2185394" cy="730667"/>
              <a:chOff x="8091" y="6309"/>
              <a:chExt cx="1202" cy="1100"/>
            </a:xfrm>
          </p:grpSpPr>
          <p:cxnSp>
            <p:nvCxnSpPr>
              <p:cNvPr id="103" name="AutoShape 24"/>
              <p:cNvCxnSpPr>
                <a:cxnSpLocks noChangeShapeType="1"/>
              </p:cNvCxnSpPr>
              <p:nvPr/>
            </p:nvCxnSpPr>
            <p:spPr bwMode="auto">
              <a:xfrm flipH="1">
                <a:off x="8091" y="6309"/>
                <a:ext cx="1202" cy="1100"/>
              </a:xfrm>
              <a:prstGeom prst="straightConnector1">
                <a:avLst/>
              </a:prstGeom>
              <a:noFill/>
              <a:ln w="57150">
                <a:solidFill>
                  <a:srgbClr val="0070C0"/>
                </a:solidFill>
                <a:round/>
                <a:headEnd/>
                <a:tailEnd/>
              </a:ln>
            </p:spPr>
          </p:cxnSp>
          <p:cxnSp>
            <p:nvCxnSpPr>
              <p:cNvPr id="104" name="AutoShape 25"/>
              <p:cNvCxnSpPr>
                <a:cxnSpLocks noChangeShapeType="1"/>
              </p:cNvCxnSpPr>
              <p:nvPr/>
            </p:nvCxnSpPr>
            <p:spPr bwMode="auto">
              <a:xfrm flipV="1">
                <a:off x="8091" y="6764"/>
                <a:ext cx="688" cy="645"/>
              </a:xfrm>
              <a:prstGeom prst="straightConnector1">
                <a:avLst/>
              </a:prstGeom>
              <a:noFill/>
              <a:ln w="57150">
                <a:solidFill>
                  <a:srgbClr val="0070C0"/>
                </a:solidFill>
                <a:round/>
                <a:headEnd/>
                <a:tailEnd type="triangle" w="med" len="med"/>
              </a:ln>
            </p:spPr>
          </p:cxnSp>
        </p:grpSp>
        <p:grpSp>
          <p:nvGrpSpPr>
            <p:cNvPr id="115" name="Groupe 114"/>
            <p:cNvGrpSpPr/>
            <p:nvPr/>
          </p:nvGrpSpPr>
          <p:grpSpPr>
            <a:xfrm>
              <a:off x="6516216" y="4413962"/>
              <a:ext cx="2520281" cy="1807471"/>
              <a:chOff x="6516216" y="4413962"/>
              <a:chExt cx="2520281" cy="1807471"/>
            </a:xfrm>
          </p:grpSpPr>
          <p:grpSp>
            <p:nvGrpSpPr>
              <p:cNvPr id="83" name="Group 5"/>
              <p:cNvGrpSpPr>
                <a:grpSpLocks/>
              </p:cNvGrpSpPr>
              <p:nvPr/>
            </p:nvGrpSpPr>
            <p:grpSpPr bwMode="auto">
              <a:xfrm>
                <a:off x="6516216" y="4970438"/>
                <a:ext cx="1152127" cy="1008112"/>
                <a:chOff x="6925" y="6309"/>
                <a:chExt cx="1166" cy="1100"/>
              </a:xfrm>
            </p:grpSpPr>
            <p:cxnSp>
              <p:nvCxnSpPr>
                <p:cNvPr id="97" name="AutoShape 6"/>
                <p:cNvCxnSpPr>
                  <a:cxnSpLocks noChangeShapeType="1"/>
                </p:cNvCxnSpPr>
                <p:nvPr/>
              </p:nvCxnSpPr>
              <p:spPr bwMode="auto">
                <a:xfrm>
                  <a:off x="6925" y="6309"/>
                  <a:ext cx="1166" cy="1100"/>
                </a:xfrm>
                <a:prstGeom prst="straightConnector1">
                  <a:avLst/>
                </a:prstGeom>
                <a:noFill/>
                <a:ln w="57150">
                  <a:solidFill>
                    <a:srgbClr val="006600"/>
                  </a:solidFill>
                  <a:round/>
                  <a:headEnd/>
                  <a:tailEnd/>
                </a:ln>
              </p:spPr>
            </p:cxnSp>
            <p:cxnSp>
              <p:nvCxnSpPr>
                <p:cNvPr id="98" name="AutoShape 7"/>
                <p:cNvCxnSpPr>
                  <a:cxnSpLocks noChangeShapeType="1"/>
                </p:cNvCxnSpPr>
                <p:nvPr/>
              </p:nvCxnSpPr>
              <p:spPr bwMode="auto">
                <a:xfrm>
                  <a:off x="6925" y="6309"/>
                  <a:ext cx="663" cy="635"/>
                </a:xfrm>
                <a:prstGeom prst="straightConnector1">
                  <a:avLst/>
                </a:prstGeom>
                <a:noFill/>
                <a:ln w="57150">
                  <a:solidFill>
                    <a:srgbClr val="006600"/>
                  </a:solidFill>
                  <a:round/>
                  <a:headEnd/>
                  <a:tailEnd type="triangle" w="med" len="med"/>
                </a:ln>
              </p:spPr>
            </p:cxnSp>
          </p:grpSp>
          <p:grpSp>
            <p:nvGrpSpPr>
              <p:cNvPr id="99" name="Group 8"/>
              <p:cNvGrpSpPr>
                <a:grpSpLocks/>
              </p:cNvGrpSpPr>
              <p:nvPr/>
            </p:nvGrpSpPr>
            <p:grpSpPr bwMode="auto">
              <a:xfrm>
                <a:off x="7668343" y="4955322"/>
                <a:ext cx="1152128" cy="1023228"/>
                <a:chOff x="8091" y="6309"/>
                <a:chExt cx="1202" cy="1100"/>
              </a:xfrm>
            </p:grpSpPr>
            <p:cxnSp>
              <p:nvCxnSpPr>
                <p:cNvPr id="100" name="AutoShape 9"/>
                <p:cNvCxnSpPr>
                  <a:cxnSpLocks noChangeShapeType="1"/>
                </p:cNvCxnSpPr>
                <p:nvPr/>
              </p:nvCxnSpPr>
              <p:spPr bwMode="auto">
                <a:xfrm flipH="1">
                  <a:off x="8091" y="6309"/>
                  <a:ext cx="1202" cy="1100"/>
                </a:xfrm>
                <a:prstGeom prst="straightConnector1">
                  <a:avLst/>
                </a:prstGeom>
                <a:noFill/>
                <a:ln w="57150">
                  <a:solidFill>
                    <a:srgbClr val="006600"/>
                  </a:solidFill>
                  <a:round/>
                  <a:headEnd/>
                  <a:tailEnd/>
                </a:ln>
              </p:spPr>
            </p:cxnSp>
            <p:cxnSp>
              <p:nvCxnSpPr>
                <p:cNvPr id="101" name="AutoShape 10"/>
                <p:cNvCxnSpPr>
                  <a:cxnSpLocks noChangeShapeType="1"/>
                </p:cNvCxnSpPr>
                <p:nvPr/>
              </p:nvCxnSpPr>
              <p:spPr bwMode="auto">
                <a:xfrm flipV="1">
                  <a:off x="8091" y="6764"/>
                  <a:ext cx="688" cy="645"/>
                </a:xfrm>
                <a:prstGeom prst="straightConnector1">
                  <a:avLst/>
                </a:prstGeom>
                <a:noFill/>
                <a:ln w="57150">
                  <a:solidFill>
                    <a:srgbClr val="006600"/>
                  </a:solidFill>
                  <a:round/>
                  <a:headEnd/>
                  <a:tailEnd type="triangle" w="med" len="med"/>
                </a:ln>
              </p:spPr>
            </p:cxnSp>
          </p:grpSp>
          <p:cxnSp>
            <p:nvCxnSpPr>
              <p:cNvPr id="105" name="AutoShape 2"/>
              <p:cNvCxnSpPr>
                <a:cxnSpLocks noChangeShapeType="1"/>
              </p:cNvCxnSpPr>
              <p:nvPr/>
            </p:nvCxnSpPr>
            <p:spPr bwMode="auto">
              <a:xfrm>
                <a:off x="7668343" y="4970438"/>
                <a:ext cx="1" cy="1008112"/>
              </a:xfrm>
              <a:prstGeom prst="straightConnector1">
                <a:avLst/>
              </a:prstGeom>
              <a:noFill/>
              <a:ln w="9525">
                <a:solidFill>
                  <a:srgbClr val="000000"/>
                </a:solidFill>
                <a:prstDash val="dash"/>
                <a:round/>
                <a:headEnd/>
                <a:tailEnd/>
              </a:ln>
            </p:spPr>
          </p:cxnSp>
          <p:sp>
            <p:nvSpPr>
              <p:cNvPr id="106" name="Text Box 5"/>
              <p:cNvSpPr txBox="1">
                <a:spLocks noChangeArrowheads="1"/>
              </p:cNvSpPr>
              <p:nvPr/>
            </p:nvSpPr>
            <p:spPr bwMode="auto">
              <a:xfrm>
                <a:off x="7600994" y="5818655"/>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09" name="Connecteur droit avec flèche 108"/>
              <p:cNvCxnSpPr/>
              <p:nvPr/>
            </p:nvCxnSpPr>
            <p:spPr>
              <a:xfrm>
                <a:off x="6516216" y="4806169"/>
                <a:ext cx="223224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0" name="Text Box 5"/>
              <p:cNvSpPr txBox="1">
                <a:spLocks noChangeArrowheads="1"/>
              </p:cNvSpPr>
              <p:nvPr/>
            </p:nvSpPr>
            <p:spPr bwMode="auto">
              <a:xfrm>
                <a:off x="6806806" y="4413962"/>
                <a:ext cx="1440160"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L = 40</a:t>
                </a:r>
                <a:r>
                  <a:rPr kumimoji="0" lang="fr-FR" sz="2000" b="1" i="0" u="none" strike="noStrike" cap="none" normalizeH="0" dirty="0" smtClean="0">
                    <a:ln>
                      <a:noFill/>
                    </a:ln>
                    <a:solidFill>
                      <a:schemeClr val="tx1"/>
                    </a:solidFill>
                    <a:effectLst/>
                    <a:latin typeface="Times New Roman" pitchFamily="18" charset="0"/>
                    <a:cs typeface="Times New Roman" pitchFamily="18" charset="0"/>
                  </a:rPr>
                  <a:t> km</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1" name="Text Box 5"/>
              <p:cNvSpPr txBox="1">
                <a:spLocks noChangeArrowheads="1"/>
              </p:cNvSpPr>
              <p:nvPr/>
            </p:nvSpPr>
            <p:spPr bwMode="auto">
              <a:xfrm>
                <a:off x="7308304" y="4941168"/>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H</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2" name="Text Box 5"/>
              <p:cNvSpPr txBox="1">
                <a:spLocks noChangeArrowheads="1"/>
              </p:cNvSpPr>
              <p:nvPr/>
            </p:nvSpPr>
            <p:spPr bwMode="auto">
              <a:xfrm>
                <a:off x="8676456" y="4941168"/>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fr-FR" sz="2000" b="1" dirty="0" smtClean="0">
                    <a:latin typeface="Times New Roman" pitchFamily="18" charset="0"/>
                    <a:cs typeface="Times New Roman" pitchFamily="18" charset="0"/>
                  </a:rPr>
                  <a:t>O</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500" fill="hold"/>
                                        <p:tgtEl>
                                          <p:spTgt spid="116"/>
                                        </p:tgtEl>
                                        <p:attrNameLst>
                                          <p:attrName>ppt_x</p:attrName>
                                        </p:attrNameLst>
                                      </p:cBhvr>
                                      <p:tavLst>
                                        <p:tav tm="0">
                                          <p:val>
                                            <p:strVal val="0-#ppt_w/2"/>
                                          </p:val>
                                        </p:tav>
                                        <p:tav tm="100000">
                                          <p:val>
                                            <p:strVal val="#ppt_x"/>
                                          </p:val>
                                        </p:tav>
                                      </p:tavLst>
                                    </p:anim>
                                    <p:anim calcmode="lin" valueType="num">
                                      <p:cBhvr additive="base">
                                        <p:cTn id="8" dur="500" fill="hold"/>
                                        <p:tgtEl>
                                          <p:spTgt spid="1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8134"/>
                                        </p:tgtEl>
                                        <p:attrNameLst>
                                          <p:attrName>style.visibility</p:attrName>
                                        </p:attrNameLst>
                                      </p:cBhvr>
                                      <p:to>
                                        <p:strVal val="visible"/>
                                      </p:to>
                                    </p:set>
                                    <p:animEffect transition="in" filter="wipe(left)">
                                      <p:cBhvr>
                                        <p:cTn id="13" dur="500"/>
                                        <p:tgtEl>
                                          <p:spTgt spid="4813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wipe(left)">
                                      <p:cBhvr>
                                        <p:cTn id="18" dur="500"/>
                                        <p:tgtEl>
                                          <p:spTgt spid="7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wipe(left)">
                                      <p:cBhvr>
                                        <p:cTn id="23" dur="500"/>
                                        <p:tgtEl>
                                          <p:spTgt spid="7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left)">
                                      <p:cBhvr>
                                        <p:cTn id="28" dur="50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left)">
                                      <p:cBhvr>
                                        <p:cTn id="38" dur="500"/>
                                        <p:tgtEl>
                                          <p:spTgt spid="92"/>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13"/>
                                        </p:tgtEl>
                                        <p:attrNameLst>
                                          <p:attrName>style.visibility</p:attrName>
                                        </p:attrNameLst>
                                      </p:cBhvr>
                                      <p:to>
                                        <p:strVal val="visible"/>
                                      </p:to>
                                    </p:set>
                                    <p:animEffect transition="in" filter="wipe(left)">
                                      <p:cBhvr>
                                        <p:cTn id="42" dur="500"/>
                                        <p:tgtEl>
                                          <p:spTgt spid="1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p:bldP spid="74" grpId="0"/>
      <p:bldP spid="76" grpId="0"/>
      <p:bldP spid="79" grpId="0"/>
      <p:bldP spid="75" grpId="0"/>
      <p:bldP spid="9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0" y="1844824"/>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Pourquoi peut-on observer un phénomène de réflexion totale avec l’association croûte / manteau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sp>
        <p:nvSpPr>
          <p:cNvPr id="49154" name="Rectangle 2"/>
          <p:cNvSpPr>
            <a:spLocks noChangeArrowheads="1"/>
          </p:cNvSpPr>
          <p:nvPr/>
        </p:nvSpPr>
        <p:spPr bwMode="auto">
          <a:xfrm>
            <a:off x="0" y="2158564"/>
            <a:ext cx="914400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Car la célérité des ondes sismiques est plus grande dans le manteau que dans la croûte, donc </a:t>
            </a:r>
            <a:r>
              <a:rPr kumimoji="0" lang="fr-FR" sz="2000" b="1" i="0" u="none" strike="noStrike" cap="none" normalizeH="0" baseline="0" dirty="0" smtClean="0">
                <a:ln>
                  <a:noFill/>
                </a:ln>
                <a:solidFill>
                  <a:srgbClr val="FF0000"/>
                </a:solidFill>
                <a:effectLst/>
                <a:latin typeface="Arial" pitchFamily="34" charset="0"/>
                <a:cs typeface="Arial" pitchFamily="34" charset="0"/>
              </a:rPr>
              <a:t>i</a:t>
            </a:r>
            <a:r>
              <a:rPr kumimoji="0" lang="fr-FR" sz="2000" b="1" i="0" u="none" strike="noStrike" cap="none" normalizeH="0" baseline="-25000" dirty="0" smtClean="0">
                <a:ln>
                  <a:noFill/>
                </a:ln>
                <a:solidFill>
                  <a:srgbClr val="FF0000"/>
                </a:solidFill>
                <a:effectLst/>
                <a:latin typeface="Arial" pitchFamily="34" charset="0"/>
                <a:cs typeface="Arial" pitchFamily="34" charset="0"/>
              </a:rPr>
              <a:t>2</a:t>
            </a:r>
            <a:r>
              <a:rPr kumimoji="0" lang="fr-FR" sz="2000" b="1" i="0" u="none" strike="noStrike" cap="none" normalizeH="0" baseline="0" dirty="0" smtClean="0">
                <a:ln>
                  <a:noFill/>
                </a:ln>
                <a:solidFill>
                  <a:srgbClr val="FF0000"/>
                </a:solidFill>
                <a:effectLst/>
                <a:latin typeface="Arial" pitchFamily="34" charset="0"/>
                <a:cs typeface="Arial" pitchFamily="34" charset="0"/>
              </a:rPr>
              <a:t> &gt; i</a:t>
            </a:r>
            <a:r>
              <a:rPr kumimoji="0" lang="fr-FR" sz="2000" b="1" i="0" u="none" strike="noStrike" cap="none" normalizeH="0" baseline="-25000" dirty="0" smtClean="0">
                <a:ln>
                  <a:noFill/>
                </a:ln>
                <a:solidFill>
                  <a:srgbClr val="FF0000"/>
                </a:solidFill>
                <a:effectLst/>
                <a:latin typeface="Arial" pitchFamily="34" charset="0"/>
                <a:cs typeface="Arial" pitchFamily="34" charset="0"/>
              </a:rPr>
              <a:t>1</a:t>
            </a:r>
            <a:r>
              <a:rPr kumimoji="0" lang="fr-FR" sz="1400" b="0" i="0" u="none" strike="noStrike" cap="none" normalizeH="0" baseline="0" dirty="0" smtClean="0">
                <a:ln>
                  <a:noFill/>
                </a:ln>
                <a:solidFill>
                  <a:srgbClr val="FF0000"/>
                </a:solidFill>
                <a:effectLst/>
                <a:latin typeface="Arial" pitchFamily="34" charset="0"/>
                <a:cs typeface="Arial" pitchFamily="34"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69" name="Rectangle 17"/>
          <p:cNvSpPr>
            <a:spLocks noChangeArrowheads="1"/>
          </p:cNvSpPr>
          <p:nvPr/>
        </p:nvSpPr>
        <p:spPr bwMode="auto">
          <a:xfrm>
            <a:off x="0" y="2852936"/>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a:t>
            </a:r>
            <a:r>
              <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Si les ondes incidentes arrivent au niveau du </a:t>
            </a:r>
            <a:r>
              <a:rPr kumimoji="0" lang="fr-FR" sz="2000" b="0" i="1"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Moho</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avec un angle d’incidence égal à l’angle limite de réflexion totale </a:t>
            </a:r>
            <a:r>
              <a:rPr kumimoji="0" lang="fr-FR" sz="20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i</a:t>
            </a:r>
            <a:r>
              <a:rPr kumimoji="0" lang="fr-FR" sz="2000" b="1" i="0" u="none" strike="noStrike" cap="none" normalizeH="0" baseline="-3000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1 </a:t>
            </a:r>
            <a:r>
              <a:rPr kumimoji="0" lang="fr-FR" sz="2000" b="1" i="0" u="none" strike="noStrike" cap="none" normalizeH="0" baseline="-3000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lim</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l’onde réfractée se déplace le long du </a:t>
            </a:r>
            <a:r>
              <a:rPr kumimoji="0" lang="fr-FR" sz="2000" b="0" i="1" u="none" strike="noStrike" cap="none" normalizeH="0" baseline="0" dirty="0" err="1"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Moho</a:t>
            </a:r>
            <a:r>
              <a:rPr kumimoji="0" lang="fr-FR" sz="2000" b="0" i="1"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rPr>
              <a:t> à la vitesse de propagation dans le manteau supérieur et produit en continu des ondes réfractées qui remontent à la surface, toutes avec le même angle de réfraction. Que vaut cet angle de réfraction ?</a:t>
            </a:r>
            <a:endParaRPr kumimoji="0" lang="fr-FR" sz="2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sym typeface="Wingdings" pitchFamily="2" charset="2"/>
            </a:endParaRPr>
          </a:p>
        </p:txBody>
      </p:sp>
      <p:pic>
        <p:nvPicPr>
          <p:cNvPr id="49170" name="Picture 18"/>
          <p:cNvPicPr>
            <a:picLocks noChangeAspect="1" noChangeArrowheads="1"/>
          </p:cNvPicPr>
          <p:nvPr/>
        </p:nvPicPr>
        <p:blipFill>
          <a:blip r:embed="rId2" cstate="print"/>
          <a:srcRect l="10274" t="32521" r="18259" b="11801"/>
          <a:stretch>
            <a:fillRect/>
          </a:stretch>
        </p:blipFill>
        <p:spPr bwMode="auto">
          <a:xfrm>
            <a:off x="3347864" y="4221088"/>
            <a:ext cx="5796136" cy="2636912"/>
          </a:xfrm>
          <a:prstGeom prst="rect">
            <a:avLst/>
          </a:prstGeom>
          <a:noFill/>
          <a:ln w="9525">
            <a:noFill/>
            <a:miter lim="800000"/>
            <a:headEnd/>
            <a:tailEnd/>
          </a:ln>
        </p:spPr>
      </p:pic>
      <p:grpSp>
        <p:nvGrpSpPr>
          <p:cNvPr id="44" name="Group 5"/>
          <p:cNvGrpSpPr>
            <a:grpSpLocks/>
          </p:cNvGrpSpPr>
          <p:nvPr/>
        </p:nvGrpSpPr>
        <p:grpSpPr bwMode="auto">
          <a:xfrm>
            <a:off x="3707904" y="4592703"/>
            <a:ext cx="1872208" cy="1152128"/>
            <a:chOff x="6925" y="6309"/>
            <a:chExt cx="1166" cy="1100"/>
          </a:xfrm>
        </p:grpSpPr>
        <p:cxnSp>
          <p:nvCxnSpPr>
            <p:cNvPr id="45" name="AutoShape 6"/>
            <p:cNvCxnSpPr>
              <a:cxnSpLocks noChangeShapeType="1"/>
            </p:cNvCxnSpPr>
            <p:nvPr/>
          </p:nvCxnSpPr>
          <p:spPr bwMode="auto">
            <a:xfrm>
              <a:off x="6925" y="6309"/>
              <a:ext cx="1166" cy="1100"/>
            </a:xfrm>
            <a:prstGeom prst="straightConnector1">
              <a:avLst/>
            </a:prstGeom>
            <a:noFill/>
            <a:ln w="57150">
              <a:solidFill>
                <a:srgbClr val="006600"/>
              </a:solidFill>
              <a:round/>
              <a:headEnd/>
              <a:tailEnd/>
            </a:ln>
          </p:spPr>
        </p:cxnSp>
        <p:cxnSp>
          <p:nvCxnSpPr>
            <p:cNvPr id="46" name="AutoShape 7"/>
            <p:cNvCxnSpPr>
              <a:cxnSpLocks noChangeShapeType="1"/>
            </p:cNvCxnSpPr>
            <p:nvPr/>
          </p:nvCxnSpPr>
          <p:spPr bwMode="auto">
            <a:xfrm>
              <a:off x="6925" y="6309"/>
              <a:ext cx="663" cy="635"/>
            </a:xfrm>
            <a:prstGeom prst="straightConnector1">
              <a:avLst/>
            </a:prstGeom>
            <a:noFill/>
            <a:ln w="57150">
              <a:solidFill>
                <a:srgbClr val="006600"/>
              </a:solidFill>
              <a:round/>
              <a:headEnd/>
              <a:tailEnd type="triangle" w="med" len="med"/>
            </a:ln>
          </p:spPr>
        </p:cxnSp>
      </p:grpSp>
      <p:grpSp>
        <p:nvGrpSpPr>
          <p:cNvPr id="51" name="Group 5"/>
          <p:cNvGrpSpPr>
            <a:grpSpLocks/>
          </p:cNvGrpSpPr>
          <p:nvPr/>
        </p:nvGrpSpPr>
        <p:grpSpPr bwMode="auto">
          <a:xfrm flipV="1">
            <a:off x="6372200" y="4653136"/>
            <a:ext cx="1872208" cy="1080120"/>
            <a:chOff x="6925" y="6309"/>
            <a:chExt cx="1166" cy="1100"/>
          </a:xfrm>
        </p:grpSpPr>
        <p:cxnSp>
          <p:nvCxnSpPr>
            <p:cNvPr id="52" name="AutoShape 6"/>
            <p:cNvCxnSpPr>
              <a:cxnSpLocks noChangeShapeType="1"/>
            </p:cNvCxnSpPr>
            <p:nvPr/>
          </p:nvCxnSpPr>
          <p:spPr bwMode="auto">
            <a:xfrm>
              <a:off x="6925" y="6309"/>
              <a:ext cx="1166" cy="1100"/>
            </a:xfrm>
            <a:prstGeom prst="straightConnector1">
              <a:avLst/>
            </a:prstGeom>
            <a:noFill/>
            <a:ln w="57150">
              <a:solidFill>
                <a:srgbClr val="0070C0"/>
              </a:solidFill>
              <a:round/>
              <a:headEnd/>
              <a:tailEnd/>
            </a:ln>
          </p:spPr>
        </p:cxnSp>
        <p:cxnSp>
          <p:nvCxnSpPr>
            <p:cNvPr id="53" name="AutoShape 7"/>
            <p:cNvCxnSpPr>
              <a:cxnSpLocks noChangeShapeType="1"/>
            </p:cNvCxnSpPr>
            <p:nvPr/>
          </p:nvCxnSpPr>
          <p:spPr bwMode="auto">
            <a:xfrm>
              <a:off x="6925" y="6309"/>
              <a:ext cx="663" cy="635"/>
            </a:xfrm>
            <a:prstGeom prst="straightConnector1">
              <a:avLst/>
            </a:prstGeom>
            <a:noFill/>
            <a:ln w="57150">
              <a:solidFill>
                <a:srgbClr val="0070C0"/>
              </a:solidFill>
              <a:round/>
              <a:headEnd/>
              <a:tailEnd type="triangle" w="med" len="med"/>
            </a:ln>
          </p:spPr>
        </p:cxnSp>
      </p:grpSp>
      <p:grpSp>
        <p:nvGrpSpPr>
          <p:cNvPr id="59" name="Groupe 58"/>
          <p:cNvGrpSpPr/>
          <p:nvPr/>
        </p:nvGrpSpPr>
        <p:grpSpPr>
          <a:xfrm>
            <a:off x="5580112" y="5733256"/>
            <a:ext cx="792088" cy="360040"/>
            <a:chOff x="5436096" y="5733256"/>
            <a:chExt cx="864096" cy="0"/>
          </a:xfrm>
        </p:grpSpPr>
        <p:cxnSp>
          <p:nvCxnSpPr>
            <p:cNvPr id="55" name="Connecteur droit avec flèche 54"/>
            <p:cNvCxnSpPr/>
            <p:nvPr/>
          </p:nvCxnSpPr>
          <p:spPr>
            <a:xfrm>
              <a:off x="5436096" y="5733256"/>
              <a:ext cx="5760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p:nvPr/>
          </p:nvCxnSpPr>
          <p:spPr>
            <a:xfrm>
              <a:off x="5724128" y="5733256"/>
              <a:ext cx="57606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sp>
        <p:nvSpPr>
          <p:cNvPr id="60" name="Rectangle 59"/>
          <p:cNvSpPr/>
          <p:nvPr/>
        </p:nvSpPr>
        <p:spPr>
          <a:xfrm>
            <a:off x="107504" y="4802802"/>
            <a:ext cx="1331640" cy="400110"/>
          </a:xfrm>
          <a:prstGeom prst="rect">
            <a:avLst/>
          </a:prstGeom>
        </p:spPr>
        <p:txBody>
          <a:bodyPr wrap="square">
            <a:spAutoFit/>
          </a:bodyPr>
          <a:lstStyle/>
          <a:p>
            <a:r>
              <a:rPr lang="fr-FR" sz="2000" b="1" dirty="0" smtClean="0">
                <a:latin typeface="Arial" pitchFamily="34" charset="0"/>
                <a:cs typeface="Arial" pitchFamily="34" charset="0"/>
              </a:rPr>
              <a:t>sin (</a:t>
            </a:r>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 </a:t>
            </a:r>
            <a:r>
              <a:rPr lang="fr-FR" sz="2000" b="1" baseline="-25000" dirty="0" err="1" smtClean="0">
                <a:solidFill>
                  <a:srgbClr val="006600"/>
                </a:solidFill>
                <a:latin typeface="Arial" pitchFamily="34" charset="0"/>
                <a:cs typeface="Arial" pitchFamily="34" charset="0"/>
              </a:rPr>
              <a:t>lim</a:t>
            </a:r>
            <a:r>
              <a:rPr lang="fr-FR" sz="2000" b="1" dirty="0" smtClean="0">
                <a:latin typeface="Arial" pitchFamily="34" charset="0"/>
                <a:cs typeface="Arial" pitchFamily="34" charset="0"/>
              </a:rPr>
              <a:t>)</a:t>
            </a:r>
            <a:endParaRPr lang="fr-FR" dirty="0"/>
          </a:p>
        </p:txBody>
      </p:sp>
      <p:sp>
        <p:nvSpPr>
          <p:cNvPr id="61" name="Rectangle 60"/>
          <p:cNvSpPr/>
          <p:nvPr/>
        </p:nvSpPr>
        <p:spPr>
          <a:xfrm>
            <a:off x="520884" y="526113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endParaRPr lang="fr-FR" dirty="0"/>
          </a:p>
        </p:txBody>
      </p:sp>
      <p:sp>
        <p:nvSpPr>
          <p:cNvPr id="62" name="Rectangle 61"/>
          <p:cNvSpPr/>
          <p:nvPr/>
        </p:nvSpPr>
        <p:spPr>
          <a:xfrm>
            <a:off x="1979712" y="5258000"/>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63" name="Connecteur droit 62"/>
          <p:cNvCxnSpPr/>
          <p:nvPr/>
        </p:nvCxnSpPr>
        <p:spPr>
          <a:xfrm>
            <a:off x="1691680" y="5234850"/>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285926" y="5018826"/>
            <a:ext cx="333746" cy="400110"/>
          </a:xfrm>
          <a:prstGeom prst="rect">
            <a:avLst/>
          </a:prstGeom>
        </p:spPr>
        <p:txBody>
          <a:bodyPr wrap="none">
            <a:spAutoFit/>
          </a:bodyPr>
          <a:lstStyle/>
          <a:p>
            <a:r>
              <a:rPr lang="fr-FR" sz="2000" b="1" dirty="0" smtClean="0">
                <a:latin typeface="Arial" pitchFamily="34" charset="0"/>
                <a:cs typeface="Arial" pitchFamily="34" charset="0"/>
              </a:rPr>
              <a:t>=</a:t>
            </a:r>
            <a:endParaRPr lang="fr-FR" dirty="0"/>
          </a:p>
        </p:txBody>
      </p:sp>
      <p:cxnSp>
        <p:nvCxnSpPr>
          <p:cNvPr id="65" name="Connecteur droit 64"/>
          <p:cNvCxnSpPr/>
          <p:nvPr/>
        </p:nvCxnSpPr>
        <p:spPr>
          <a:xfrm>
            <a:off x="179512" y="5234850"/>
            <a:ext cx="108012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619672" y="4802802"/>
            <a:ext cx="1224136" cy="400110"/>
          </a:xfrm>
          <a:prstGeom prst="rect">
            <a:avLst/>
          </a:prstGeom>
        </p:spPr>
        <p:txBody>
          <a:bodyPr wrap="square">
            <a:spAutoFit/>
          </a:bodyPr>
          <a:lstStyle/>
          <a:p>
            <a:r>
              <a:rPr lang="fr-FR" sz="2000" b="1" dirty="0" smtClean="0">
                <a:latin typeface="Arial" pitchFamily="34" charset="0"/>
                <a:cs typeface="Arial" pitchFamily="34" charset="0"/>
              </a:rPr>
              <a:t>sin (</a:t>
            </a:r>
            <a:r>
              <a:rPr lang="fr-FR" sz="2000" b="1" dirty="0" smtClean="0">
                <a:solidFill>
                  <a:srgbClr val="FF0000"/>
                </a:solidFill>
                <a:latin typeface="Arial" pitchFamily="34" charset="0"/>
                <a:cs typeface="Arial" pitchFamily="34" charset="0"/>
              </a:rPr>
              <a:t>90°</a:t>
            </a:r>
            <a:r>
              <a:rPr lang="fr-FR" sz="2000" b="1" dirty="0" smtClean="0">
                <a:latin typeface="Arial" pitchFamily="34" charset="0"/>
                <a:cs typeface="Arial" pitchFamily="34" charset="0"/>
              </a:rPr>
              <a:t>)</a:t>
            </a:r>
            <a:endParaRPr lang="fr-FR" dirty="0"/>
          </a:p>
        </p:txBody>
      </p:sp>
      <p:grpSp>
        <p:nvGrpSpPr>
          <p:cNvPr id="70" name="Groupe 69"/>
          <p:cNvGrpSpPr/>
          <p:nvPr/>
        </p:nvGrpSpPr>
        <p:grpSpPr>
          <a:xfrm>
            <a:off x="6372200" y="5733256"/>
            <a:ext cx="864096" cy="288032"/>
            <a:chOff x="5436096" y="5733256"/>
            <a:chExt cx="864096" cy="0"/>
          </a:xfrm>
        </p:grpSpPr>
        <p:cxnSp>
          <p:nvCxnSpPr>
            <p:cNvPr id="71" name="Connecteur droit avec flèche 70"/>
            <p:cNvCxnSpPr/>
            <p:nvPr/>
          </p:nvCxnSpPr>
          <p:spPr>
            <a:xfrm>
              <a:off x="5436096" y="5733256"/>
              <a:ext cx="57606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eur droit avec flèche 71"/>
            <p:cNvCxnSpPr/>
            <p:nvPr/>
          </p:nvCxnSpPr>
          <p:spPr>
            <a:xfrm>
              <a:off x="5724128" y="5733256"/>
              <a:ext cx="576064" cy="0"/>
            </a:xfrm>
            <a:prstGeom prst="straightConnector1">
              <a:avLst/>
            </a:prstGeom>
            <a:ln w="57150">
              <a:solidFill>
                <a:srgbClr val="FF0000"/>
              </a:solidFill>
              <a:tailEnd type="none"/>
            </a:ln>
          </p:spPr>
          <p:style>
            <a:lnRef idx="1">
              <a:schemeClr val="accent1"/>
            </a:lnRef>
            <a:fillRef idx="0">
              <a:schemeClr val="accent1"/>
            </a:fillRef>
            <a:effectRef idx="0">
              <a:schemeClr val="accent1"/>
            </a:effectRef>
            <a:fontRef idx="minor">
              <a:schemeClr val="tx1"/>
            </a:fontRef>
          </p:style>
        </p:cxnSp>
      </p:grpSp>
      <p:grpSp>
        <p:nvGrpSpPr>
          <p:cNvPr id="73" name="Group 5"/>
          <p:cNvGrpSpPr>
            <a:grpSpLocks/>
          </p:cNvGrpSpPr>
          <p:nvPr/>
        </p:nvGrpSpPr>
        <p:grpSpPr bwMode="auto">
          <a:xfrm flipV="1">
            <a:off x="7225492" y="4653136"/>
            <a:ext cx="1872208" cy="1080120"/>
            <a:chOff x="6925" y="6309"/>
            <a:chExt cx="1166" cy="1100"/>
          </a:xfrm>
        </p:grpSpPr>
        <p:cxnSp>
          <p:nvCxnSpPr>
            <p:cNvPr id="74" name="AutoShape 6"/>
            <p:cNvCxnSpPr>
              <a:cxnSpLocks noChangeShapeType="1"/>
            </p:cNvCxnSpPr>
            <p:nvPr/>
          </p:nvCxnSpPr>
          <p:spPr bwMode="auto">
            <a:xfrm>
              <a:off x="6925" y="6309"/>
              <a:ext cx="1166" cy="1100"/>
            </a:xfrm>
            <a:prstGeom prst="straightConnector1">
              <a:avLst/>
            </a:prstGeom>
            <a:noFill/>
            <a:ln w="57150">
              <a:solidFill>
                <a:srgbClr val="0070C0"/>
              </a:solidFill>
              <a:round/>
              <a:headEnd/>
              <a:tailEnd/>
            </a:ln>
          </p:spPr>
        </p:cxnSp>
        <p:cxnSp>
          <p:nvCxnSpPr>
            <p:cNvPr id="75" name="AutoShape 7"/>
            <p:cNvCxnSpPr>
              <a:cxnSpLocks noChangeShapeType="1"/>
            </p:cNvCxnSpPr>
            <p:nvPr/>
          </p:nvCxnSpPr>
          <p:spPr bwMode="auto">
            <a:xfrm>
              <a:off x="6925" y="6309"/>
              <a:ext cx="663" cy="635"/>
            </a:xfrm>
            <a:prstGeom prst="straightConnector1">
              <a:avLst/>
            </a:prstGeom>
            <a:noFill/>
            <a:ln w="57150">
              <a:solidFill>
                <a:srgbClr val="0070C0"/>
              </a:solidFill>
              <a:round/>
              <a:headEnd/>
              <a:tailEnd type="triangle" w="med" len="med"/>
            </a:ln>
          </p:spPr>
        </p:cxnSp>
      </p:grpSp>
      <p:sp>
        <p:nvSpPr>
          <p:cNvPr id="89" name="Rectangle 88"/>
          <p:cNvSpPr/>
          <p:nvPr/>
        </p:nvSpPr>
        <p:spPr>
          <a:xfrm>
            <a:off x="1619672" y="5999554"/>
            <a:ext cx="1331640" cy="400110"/>
          </a:xfrm>
          <a:prstGeom prst="rect">
            <a:avLst/>
          </a:prstGeom>
        </p:spPr>
        <p:txBody>
          <a:bodyPr wrap="square">
            <a:spAutoFit/>
          </a:bodyPr>
          <a:lstStyle/>
          <a:p>
            <a:r>
              <a:rPr lang="fr-FR" sz="2000" b="1" dirty="0" smtClean="0">
                <a:latin typeface="Arial" pitchFamily="34" charset="0"/>
                <a:cs typeface="Arial" pitchFamily="34" charset="0"/>
              </a:rPr>
              <a:t>sin ( </a:t>
            </a:r>
            <a:r>
              <a:rPr lang="fr-FR" sz="2000" b="1" dirty="0" smtClean="0">
                <a:solidFill>
                  <a:srgbClr val="0070C0"/>
                </a:solidFill>
                <a:latin typeface="Arial" pitchFamily="34" charset="0"/>
                <a:cs typeface="Arial" pitchFamily="34" charset="0"/>
              </a:rPr>
              <a:t>?</a:t>
            </a:r>
            <a:r>
              <a:rPr lang="fr-FR" sz="2000" b="1" dirty="0" smtClean="0">
                <a:solidFill>
                  <a:srgbClr val="006600"/>
                </a:solidFill>
                <a:latin typeface="Arial" pitchFamily="34" charset="0"/>
                <a:cs typeface="Arial" pitchFamily="34" charset="0"/>
              </a:rPr>
              <a:t> </a:t>
            </a:r>
            <a:r>
              <a:rPr lang="fr-FR" sz="2000" b="1" dirty="0" smtClean="0">
                <a:latin typeface="Arial" pitchFamily="34" charset="0"/>
                <a:cs typeface="Arial" pitchFamily="34" charset="0"/>
              </a:rPr>
              <a:t>)</a:t>
            </a:r>
            <a:endParaRPr lang="fr-FR" dirty="0"/>
          </a:p>
        </p:txBody>
      </p:sp>
      <p:sp>
        <p:nvSpPr>
          <p:cNvPr id="90" name="Rectangle 89"/>
          <p:cNvSpPr/>
          <p:nvPr/>
        </p:nvSpPr>
        <p:spPr>
          <a:xfrm>
            <a:off x="2033052" y="6457890"/>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1</a:t>
            </a:r>
            <a:r>
              <a:rPr lang="fr-FR" sz="2000" b="1" dirty="0" smtClean="0">
                <a:latin typeface="Arial" pitchFamily="34" charset="0"/>
                <a:cs typeface="Arial" pitchFamily="34" charset="0"/>
              </a:rPr>
              <a:t> </a:t>
            </a:r>
            <a:r>
              <a:rPr lang="fr-FR" sz="2000" b="1" dirty="0" smtClean="0">
                <a:solidFill>
                  <a:srgbClr val="002060"/>
                </a:solidFill>
                <a:latin typeface="Arial" pitchFamily="34" charset="0"/>
                <a:cs typeface="Arial" pitchFamily="34" charset="0"/>
              </a:rPr>
              <a:t> </a:t>
            </a:r>
            <a:endParaRPr lang="fr-FR" dirty="0"/>
          </a:p>
        </p:txBody>
      </p:sp>
      <p:sp>
        <p:nvSpPr>
          <p:cNvPr id="91" name="Rectangle 90"/>
          <p:cNvSpPr/>
          <p:nvPr/>
        </p:nvSpPr>
        <p:spPr>
          <a:xfrm>
            <a:off x="467544" y="6410128"/>
            <a:ext cx="577402" cy="400110"/>
          </a:xfrm>
          <a:prstGeom prst="rect">
            <a:avLst/>
          </a:prstGeom>
        </p:spPr>
        <p:txBody>
          <a:bodyPr wrap="none">
            <a:spAutoFit/>
          </a:bodyPr>
          <a:lstStyle/>
          <a:p>
            <a:r>
              <a:rPr lang="fr-FR" sz="2000" b="1" dirty="0" smtClean="0">
                <a:latin typeface="Arial" pitchFamily="34" charset="0"/>
                <a:cs typeface="Arial" pitchFamily="34" charset="0"/>
              </a:rPr>
              <a:t>v</a:t>
            </a:r>
            <a:r>
              <a:rPr lang="fr-FR" sz="2000" b="1" baseline="-25000" dirty="0" smtClean="0">
                <a:latin typeface="Arial" pitchFamily="34" charset="0"/>
                <a:cs typeface="Arial" pitchFamily="34" charset="0"/>
              </a:rPr>
              <a:t>2</a:t>
            </a:r>
            <a:r>
              <a:rPr lang="fr-FR" sz="2000" b="1" dirty="0" smtClean="0">
                <a:solidFill>
                  <a:srgbClr val="002060"/>
                </a:solidFill>
                <a:latin typeface="Arial" pitchFamily="34" charset="0"/>
                <a:cs typeface="Arial" pitchFamily="34" charset="0"/>
              </a:rPr>
              <a:t>  </a:t>
            </a:r>
            <a:endParaRPr lang="fr-FR" dirty="0"/>
          </a:p>
        </p:txBody>
      </p:sp>
      <p:cxnSp>
        <p:nvCxnSpPr>
          <p:cNvPr id="92" name="Connecteur droit 91"/>
          <p:cNvCxnSpPr/>
          <p:nvPr/>
        </p:nvCxnSpPr>
        <p:spPr>
          <a:xfrm>
            <a:off x="179512" y="6386978"/>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1285926" y="6165304"/>
            <a:ext cx="333746" cy="400110"/>
          </a:xfrm>
          <a:prstGeom prst="rect">
            <a:avLst/>
          </a:prstGeom>
        </p:spPr>
        <p:txBody>
          <a:bodyPr wrap="none">
            <a:spAutoFit/>
          </a:bodyPr>
          <a:lstStyle/>
          <a:p>
            <a:r>
              <a:rPr lang="fr-FR" sz="2000" b="1" dirty="0" smtClean="0">
                <a:latin typeface="Arial" pitchFamily="34" charset="0"/>
                <a:cs typeface="Arial" pitchFamily="34" charset="0"/>
              </a:rPr>
              <a:t>=</a:t>
            </a:r>
            <a:endParaRPr lang="fr-FR" dirty="0"/>
          </a:p>
        </p:txBody>
      </p:sp>
      <p:cxnSp>
        <p:nvCxnSpPr>
          <p:cNvPr id="94" name="Connecteur droit 93"/>
          <p:cNvCxnSpPr/>
          <p:nvPr/>
        </p:nvCxnSpPr>
        <p:spPr>
          <a:xfrm flipV="1">
            <a:off x="1691680" y="6425952"/>
            <a:ext cx="1008112" cy="56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107504" y="5954930"/>
            <a:ext cx="1224136" cy="400110"/>
          </a:xfrm>
          <a:prstGeom prst="rect">
            <a:avLst/>
          </a:prstGeom>
        </p:spPr>
        <p:txBody>
          <a:bodyPr wrap="square">
            <a:spAutoFit/>
          </a:bodyPr>
          <a:lstStyle/>
          <a:p>
            <a:r>
              <a:rPr lang="fr-FR" sz="2000" b="1" dirty="0" smtClean="0">
                <a:latin typeface="Arial" pitchFamily="34" charset="0"/>
                <a:cs typeface="Arial" pitchFamily="34" charset="0"/>
              </a:rPr>
              <a:t>sin (</a:t>
            </a:r>
            <a:r>
              <a:rPr lang="fr-FR" sz="2000" b="1" dirty="0" smtClean="0">
                <a:solidFill>
                  <a:srgbClr val="FF0000"/>
                </a:solidFill>
                <a:latin typeface="Arial" pitchFamily="34" charset="0"/>
                <a:cs typeface="Arial" pitchFamily="34" charset="0"/>
              </a:rPr>
              <a:t>90°</a:t>
            </a:r>
            <a:r>
              <a:rPr lang="fr-FR" sz="2000" b="1" dirty="0" smtClean="0">
                <a:latin typeface="Arial" pitchFamily="34" charset="0"/>
                <a:cs typeface="Arial" pitchFamily="34" charset="0"/>
              </a:rPr>
              <a:t>)</a:t>
            </a:r>
            <a:endParaRPr lang="fr-FR" dirty="0"/>
          </a:p>
        </p:txBody>
      </p:sp>
      <p:sp>
        <p:nvSpPr>
          <p:cNvPr id="97" name="Rectangle 96"/>
          <p:cNvSpPr/>
          <p:nvPr/>
        </p:nvSpPr>
        <p:spPr>
          <a:xfrm>
            <a:off x="0" y="4437112"/>
            <a:ext cx="3727302" cy="400110"/>
          </a:xfrm>
          <a:prstGeom prst="rect">
            <a:avLst/>
          </a:prstGeom>
        </p:spPr>
        <p:txBody>
          <a:bodyPr wrap="none">
            <a:spAutoFit/>
          </a:bodyPr>
          <a:lstStyle/>
          <a:p>
            <a:r>
              <a:rPr lang="fr-FR" sz="2000" u="sng" dirty="0" smtClean="0">
                <a:solidFill>
                  <a:srgbClr val="002060"/>
                </a:solidFill>
                <a:latin typeface="Arial" pitchFamily="34" charset="0"/>
                <a:cs typeface="Arial" pitchFamily="34" charset="0"/>
              </a:rPr>
              <a:t>Incident </a:t>
            </a:r>
            <a:r>
              <a:rPr lang="fr-FR" sz="2000" b="1" u="sng" dirty="0" smtClean="0">
                <a:solidFill>
                  <a:srgbClr val="006600"/>
                </a:solidFill>
                <a:latin typeface="Arial" pitchFamily="34" charset="0"/>
                <a:cs typeface="Arial" pitchFamily="34" charset="0"/>
              </a:rPr>
              <a:t>vert</a:t>
            </a:r>
            <a:r>
              <a:rPr lang="fr-FR" sz="2000" u="sng" dirty="0" smtClean="0">
                <a:solidFill>
                  <a:srgbClr val="002060"/>
                </a:solidFill>
                <a:latin typeface="Arial" pitchFamily="34" charset="0"/>
                <a:cs typeface="Arial" pitchFamily="34" charset="0"/>
              </a:rPr>
              <a:t> / Réfracté </a:t>
            </a:r>
            <a:r>
              <a:rPr lang="fr-FR" sz="2000" b="1" u="sng" dirty="0" smtClean="0">
                <a:solidFill>
                  <a:srgbClr val="FF0000"/>
                </a:solidFill>
                <a:latin typeface="Arial" pitchFamily="34" charset="0"/>
                <a:cs typeface="Arial" pitchFamily="34" charset="0"/>
              </a:rPr>
              <a:t>rouge</a:t>
            </a:r>
            <a:r>
              <a:rPr lang="fr-FR" sz="2000" dirty="0" smtClean="0">
                <a:latin typeface="Arial" pitchFamily="34" charset="0"/>
                <a:cs typeface="Arial" pitchFamily="34" charset="0"/>
              </a:rPr>
              <a:t> :</a:t>
            </a:r>
            <a:endParaRPr lang="fr-FR" dirty="0"/>
          </a:p>
        </p:txBody>
      </p:sp>
      <p:sp>
        <p:nvSpPr>
          <p:cNvPr id="98" name="Rectangle 97"/>
          <p:cNvSpPr/>
          <p:nvPr/>
        </p:nvSpPr>
        <p:spPr>
          <a:xfrm>
            <a:off x="0" y="5589240"/>
            <a:ext cx="3785011" cy="400110"/>
          </a:xfrm>
          <a:prstGeom prst="rect">
            <a:avLst/>
          </a:prstGeom>
        </p:spPr>
        <p:txBody>
          <a:bodyPr wrap="none">
            <a:spAutoFit/>
          </a:bodyPr>
          <a:lstStyle/>
          <a:p>
            <a:r>
              <a:rPr lang="fr-FR" sz="2000" u="sng" dirty="0" smtClean="0">
                <a:solidFill>
                  <a:srgbClr val="002060"/>
                </a:solidFill>
                <a:latin typeface="Arial" pitchFamily="34" charset="0"/>
                <a:cs typeface="Arial" pitchFamily="34" charset="0"/>
              </a:rPr>
              <a:t>Incident </a:t>
            </a:r>
            <a:r>
              <a:rPr lang="fr-FR" sz="2000" b="1" u="sng" dirty="0" smtClean="0">
                <a:solidFill>
                  <a:srgbClr val="FF0000"/>
                </a:solidFill>
                <a:latin typeface="Arial" pitchFamily="34" charset="0"/>
                <a:cs typeface="Arial" pitchFamily="34" charset="0"/>
              </a:rPr>
              <a:t>rouge</a:t>
            </a:r>
            <a:r>
              <a:rPr lang="fr-FR" sz="2000" u="sng" dirty="0" smtClean="0">
                <a:solidFill>
                  <a:srgbClr val="002060"/>
                </a:solidFill>
                <a:latin typeface="Arial" pitchFamily="34" charset="0"/>
                <a:cs typeface="Arial" pitchFamily="34" charset="0"/>
              </a:rPr>
              <a:t> / Réfracté </a:t>
            </a:r>
            <a:r>
              <a:rPr lang="fr-FR" sz="2000" b="1" u="sng" dirty="0" smtClean="0">
                <a:solidFill>
                  <a:srgbClr val="0070C0"/>
                </a:solidFill>
                <a:latin typeface="Arial" pitchFamily="34" charset="0"/>
                <a:cs typeface="Arial" pitchFamily="34" charset="0"/>
              </a:rPr>
              <a:t>bleu</a:t>
            </a:r>
            <a:r>
              <a:rPr lang="fr-FR" sz="2000" dirty="0" smtClean="0">
                <a:latin typeface="Arial" pitchFamily="34" charset="0"/>
                <a:cs typeface="Arial" pitchFamily="34" charset="0"/>
              </a:rPr>
              <a:t> :</a:t>
            </a:r>
            <a:endParaRPr lang="fr-FR" dirty="0"/>
          </a:p>
        </p:txBody>
      </p:sp>
      <p:cxnSp>
        <p:nvCxnSpPr>
          <p:cNvPr id="49171" name="AutoShape 19"/>
          <p:cNvCxnSpPr>
            <a:cxnSpLocks noChangeShapeType="1"/>
          </p:cNvCxnSpPr>
          <p:nvPr/>
        </p:nvCxnSpPr>
        <p:spPr bwMode="auto">
          <a:xfrm>
            <a:off x="6372200" y="5013176"/>
            <a:ext cx="0" cy="1368152"/>
          </a:xfrm>
          <a:prstGeom prst="straightConnector1">
            <a:avLst/>
          </a:prstGeom>
          <a:noFill/>
          <a:ln w="19050">
            <a:solidFill>
              <a:srgbClr val="000000"/>
            </a:solidFill>
            <a:prstDash val="dash"/>
            <a:round/>
            <a:headEnd/>
            <a:tailEnd/>
          </a:ln>
        </p:spPr>
      </p:cxnSp>
      <p:sp>
        <p:nvSpPr>
          <p:cNvPr id="49173" name="Freeform 21"/>
          <p:cNvSpPr>
            <a:spLocks/>
          </p:cNvSpPr>
          <p:nvPr/>
        </p:nvSpPr>
        <p:spPr bwMode="auto">
          <a:xfrm flipH="1">
            <a:off x="6372200" y="5373216"/>
            <a:ext cx="432048" cy="144016"/>
          </a:xfrm>
          <a:custGeom>
            <a:avLst/>
            <a:gdLst/>
            <a:ahLst/>
            <a:cxnLst>
              <a:cxn ang="0">
                <a:pos x="303" y="14"/>
              </a:cxn>
              <a:cxn ang="0">
                <a:pos x="114" y="14"/>
              </a:cxn>
              <a:cxn ang="0">
                <a:pos x="0" y="100"/>
              </a:cxn>
            </a:cxnLst>
            <a:rect l="0" t="0" r="r" b="b"/>
            <a:pathLst>
              <a:path w="303" h="100">
                <a:moveTo>
                  <a:pt x="303" y="14"/>
                </a:moveTo>
                <a:cubicBezTo>
                  <a:pt x="233" y="7"/>
                  <a:pt x="164" y="0"/>
                  <a:pt x="114" y="14"/>
                </a:cubicBezTo>
                <a:cubicBezTo>
                  <a:pt x="64" y="28"/>
                  <a:pt x="32" y="64"/>
                  <a:pt x="0" y="100"/>
                </a:cubicBezTo>
              </a:path>
            </a:pathLst>
          </a:custGeom>
          <a:noFill/>
          <a:ln w="57150">
            <a:solidFill>
              <a:srgbClr val="0070C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cxnSp>
        <p:nvCxnSpPr>
          <p:cNvPr id="104" name="AutoShape 19"/>
          <p:cNvCxnSpPr>
            <a:cxnSpLocks noChangeShapeType="1"/>
          </p:cNvCxnSpPr>
          <p:nvPr/>
        </p:nvCxnSpPr>
        <p:spPr bwMode="auto">
          <a:xfrm>
            <a:off x="7236296" y="5013176"/>
            <a:ext cx="0" cy="1368152"/>
          </a:xfrm>
          <a:prstGeom prst="straightConnector1">
            <a:avLst/>
          </a:prstGeom>
          <a:noFill/>
          <a:ln w="19050">
            <a:solidFill>
              <a:srgbClr val="000000"/>
            </a:solidFill>
            <a:prstDash val="dash"/>
            <a:round/>
            <a:headEnd/>
            <a:tailEnd/>
          </a:ln>
        </p:spPr>
      </p:cxnSp>
      <p:grpSp>
        <p:nvGrpSpPr>
          <p:cNvPr id="105" name="Group 5"/>
          <p:cNvGrpSpPr>
            <a:grpSpLocks/>
          </p:cNvGrpSpPr>
          <p:nvPr/>
        </p:nvGrpSpPr>
        <p:grpSpPr bwMode="auto">
          <a:xfrm flipV="1">
            <a:off x="5508104" y="4653136"/>
            <a:ext cx="1872208" cy="1080120"/>
            <a:chOff x="6925" y="6309"/>
            <a:chExt cx="1166" cy="1100"/>
          </a:xfrm>
        </p:grpSpPr>
        <p:cxnSp>
          <p:nvCxnSpPr>
            <p:cNvPr id="106" name="AutoShape 6"/>
            <p:cNvCxnSpPr>
              <a:cxnSpLocks noChangeShapeType="1"/>
            </p:cNvCxnSpPr>
            <p:nvPr/>
          </p:nvCxnSpPr>
          <p:spPr bwMode="auto">
            <a:xfrm>
              <a:off x="6925" y="6309"/>
              <a:ext cx="1166" cy="1100"/>
            </a:xfrm>
            <a:prstGeom prst="straightConnector1">
              <a:avLst/>
            </a:prstGeom>
            <a:noFill/>
            <a:ln w="57150">
              <a:solidFill>
                <a:schemeClr val="tx1"/>
              </a:solidFill>
              <a:round/>
              <a:headEnd/>
              <a:tailEnd/>
            </a:ln>
          </p:spPr>
        </p:cxnSp>
        <p:cxnSp>
          <p:nvCxnSpPr>
            <p:cNvPr id="107" name="AutoShape 7"/>
            <p:cNvCxnSpPr>
              <a:cxnSpLocks noChangeShapeType="1"/>
            </p:cNvCxnSpPr>
            <p:nvPr/>
          </p:nvCxnSpPr>
          <p:spPr bwMode="auto">
            <a:xfrm>
              <a:off x="6925" y="6309"/>
              <a:ext cx="663" cy="635"/>
            </a:xfrm>
            <a:prstGeom prst="straightConnector1">
              <a:avLst/>
            </a:prstGeom>
            <a:noFill/>
            <a:ln w="57150">
              <a:solidFill>
                <a:schemeClr val="tx1"/>
              </a:solidFill>
              <a:round/>
              <a:headEnd/>
              <a:tailEnd type="triangle" w="med" len="med"/>
            </a:ln>
          </p:spPr>
        </p:cxnSp>
      </p:grpSp>
      <p:sp>
        <p:nvSpPr>
          <p:cNvPr id="108" name="Freeform 21"/>
          <p:cNvSpPr>
            <a:spLocks/>
          </p:cNvSpPr>
          <p:nvPr/>
        </p:nvSpPr>
        <p:spPr bwMode="auto">
          <a:xfrm flipH="1">
            <a:off x="7236296" y="5373216"/>
            <a:ext cx="432048" cy="144016"/>
          </a:xfrm>
          <a:custGeom>
            <a:avLst/>
            <a:gdLst/>
            <a:ahLst/>
            <a:cxnLst>
              <a:cxn ang="0">
                <a:pos x="303" y="14"/>
              </a:cxn>
              <a:cxn ang="0">
                <a:pos x="114" y="14"/>
              </a:cxn>
              <a:cxn ang="0">
                <a:pos x="0" y="100"/>
              </a:cxn>
            </a:cxnLst>
            <a:rect l="0" t="0" r="r" b="b"/>
            <a:pathLst>
              <a:path w="303" h="100">
                <a:moveTo>
                  <a:pt x="303" y="14"/>
                </a:moveTo>
                <a:cubicBezTo>
                  <a:pt x="233" y="7"/>
                  <a:pt x="164" y="0"/>
                  <a:pt x="114" y="14"/>
                </a:cubicBezTo>
                <a:cubicBezTo>
                  <a:pt x="64" y="28"/>
                  <a:pt x="32" y="64"/>
                  <a:pt x="0" y="100"/>
                </a:cubicBezTo>
              </a:path>
            </a:pathLst>
          </a:custGeom>
          <a:noFill/>
          <a:ln w="57150">
            <a:solidFill>
              <a:srgbClr val="0070C0"/>
            </a:solidFill>
            <a:round/>
            <a:headEnd/>
            <a:tailEnd type="stealth" w="med" len="med"/>
          </a:ln>
        </p:spPr>
        <p:txBody>
          <a:bodyPr vert="horz" wrap="square" lIns="91440" tIns="45720" rIns="91440" bIns="45720" numCol="1" anchor="t" anchorCtr="0" compatLnSpc="1">
            <a:prstTxWarp prst="textNoShape">
              <a:avLst/>
            </a:prstTxWarp>
          </a:bodyPr>
          <a:lstStyle/>
          <a:p>
            <a:endParaRPr lang="fr-FR"/>
          </a:p>
        </p:txBody>
      </p:sp>
      <p:sp>
        <p:nvSpPr>
          <p:cNvPr id="109" name="Rectangle 108"/>
          <p:cNvSpPr/>
          <p:nvPr/>
        </p:nvSpPr>
        <p:spPr>
          <a:xfrm>
            <a:off x="6516216" y="5085184"/>
            <a:ext cx="341760"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a:t>
            </a:r>
            <a:endParaRPr lang="fr-FR" dirty="0"/>
          </a:p>
        </p:txBody>
      </p:sp>
      <p:sp>
        <p:nvSpPr>
          <p:cNvPr id="110" name="Rectangle 109"/>
          <p:cNvSpPr/>
          <p:nvPr/>
        </p:nvSpPr>
        <p:spPr>
          <a:xfrm>
            <a:off x="7398592" y="5085184"/>
            <a:ext cx="341760" cy="400110"/>
          </a:xfrm>
          <a:prstGeom prst="rect">
            <a:avLst/>
          </a:prstGeom>
        </p:spPr>
        <p:txBody>
          <a:bodyPr wrap="none">
            <a:spAutoFit/>
          </a:bodyPr>
          <a:lstStyle/>
          <a:p>
            <a:r>
              <a:rPr lang="fr-FR" sz="2000" b="1" dirty="0" smtClean="0">
                <a:solidFill>
                  <a:srgbClr val="0070C0"/>
                </a:solidFill>
                <a:latin typeface="Arial" pitchFamily="34" charset="0"/>
                <a:cs typeface="Arial" pitchFamily="34" charset="0"/>
              </a:rPr>
              <a:t>?</a:t>
            </a:r>
            <a:endParaRPr lang="fr-FR" dirty="0"/>
          </a:p>
        </p:txBody>
      </p:sp>
      <p:sp>
        <p:nvSpPr>
          <p:cNvPr id="111" name="Rectangle 110"/>
          <p:cNvSpPr/>
          <p:nvPr/>
        </p:nvSpPr>
        <p:spPr>
          <a:xfrm>
            <a:off x="2987824" y="6180892"/>
            <a:ext cx="1152128" cy="461665"/>
          </a:xfrm>
          <a:prstGeom prst="rect">
            <a:avLst/>
          </a:prstGeom>
          <a:solidFill>
            <a:schemeClr val="accent6">
              <a:lumMod val="40000"/>
              <a:lumOff val="60000"/>
            </a:schemeClr>
          </a:solidFill>
          <a:ln w="57150">
            <a:solidFill>
              <a:srgbClr val="FF0000"/>
            </a:solidFill>
          </a:ln>
        </p:spPr>
        <p:txBody>
          <a:bodyPr wrap="square">
            <a:spAutoFit/>
          </a:bodyPr>
          <a:lstStyle/>
          <a:p>
            <a:r>
              <a:rPr lang="fr-FR" sz="2400" b="1" dirty="0" smtClean="0">
                <a:solidFill>
                  <a:srgbClr val="0070C0"/>
                </a:solidFill>
                <a:latin typeface="Arial" pitchFamily="34" charset="0"/>
                <a:cs typeface="Arial" pitchFamily="34" charset="0"/>
              </a:rPr>
              <a:t>?</a:t>
            </a:r>
            <a:r>
              <a:rPr lang="fr-FR" sz="2000" b="1" dirty="0" smtClean="0">
                <a:latin typeface="Arial" pitchFamily="34" charset="0"/>
                <a:cs typeface="Arial" pitchFamily="34" charset="0"/>
              </a:rPr>
              <a:t> = </a:t>
            </a:r>
            <a:r>
              <a:rPr lang="fr-FR" sz="2000" b="1" dirty="0" smtClean="0">
                <a:solidFill>
                  <a:srgbClr val="006600"/>
                </a:solidFill>
                <a:latin typeface="Arial" pitchFamily="34" charset="0"/>
                <a:cs typeface="Arial" pitchFamily="34" charset="0"/>
              </a:rPr>
              <a:t>i</a:t>
            </a:r>
            <a:r>
              <a:rPr lang="fr-FR" sz="2000" b="1" baseline="-25000" dirty="0" smtClean="0">
                <a:solidFill>
                  <a:srgbClr val="006600"/>
                </a:solidFill>
                <a:latin typeface="Arial" pitchFamily="34" charset="0"/>
                <a:cs typeface="Arial" pitchFamily="34" charset="0"/>
              </a:rPr>
              <a:t>1 </a:t>
            </a:r>
            <a:r>
              <a:rPr lang="fr-FR" sz="2000" b="1" baseline="-25000" dirty="0" err="1" smtClean="0">
                <a:solidFill>
                  <a:srgbClr val="006600"/>
                </a:solidFill>
                <a:latin typeface="Arial" pitchFamily="34" charset="0"/>
                <a:cs typeface="Arial" pitchFamily="34" charset="0"/>
              </a:rPr>
              <a:t>lim</a:t>
            </a:r>
            <a:endParaRPr lang="fr-FR" sz="2000" dirty="0"/>
          </a:p>
        </p:txBody>
      </p:sp>
      <p:sp>
        <p:nvSpPr>
          <p:cNvPr id="76" name="Rectangle 6"/>
          <p:cNvSpPr>
            <a:spLocks noChangeArrowheads="1"/>
          </p:cNvSpPr>
          <p:nvPr/>
        </p:nvSpPr>
        <p:spPr bwMode="auto">
          <a:xfrm>
            <a:off x="0" y="-76242"/>
            <a:ext cx="6300192"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strike="noStrike" cap="none" normalizeH="0" baseline="0" dirty="0" smtClean="0">
                <a:ln>
                  <a:noFill/>
                </a:ln>
                <a:solidFill>
                  <a:srgbClr val="002060"/>
                </a:solidFill>
                <a:effectLst/>
                <a:latin typeface="Arial" pitchFamily="34" charset="0"/>
                <a:cs typeface="Arial" pitchFamily="34" charset="0"/>
              </a:rPr>
              <a:t>La durée </a:t>
            </a:r>
            <a:r>
              <a:rPr kumimoji="0" lang="fr-FR" sz="2000" b="1" i="0" strike="noStrike" cap="none" normalizeH="0" baseline="0" dirty="0" err="1" smtClean="0">
                <a:ln>
                  <a:noFill/>
                </a:ln>
                <a:solidFill>
                  <a:srgbClr val="002060"/>
                </a:solidFill>
                <a:effectLst/>
                <a:latin typeface="Symbol" pitchFamily="18" charset="2"/>
                <a:cs typeface="Arial" pitchFamily="34" charset="0"/>
              </a:rPr>
              <a:t>D</a:t>
            </a:r>
            <a:r>
              <a:rPr kumimoji="0" lang="fr-FR" sz="2000" b="1" i="0" strike="noStrike" cap="none" normalizeH="0" baseline="0" dirty="0" err="1" smtClean="0">
                <a:ln>
                  <a:noFill/>
                </a:ln>
                <a:solidFill>
                  <a:srgbClr val="002060"/>
                </a:solidFill>
                <a:effectLst/>
                <a:latin typeface="Arial" pitchFamily="34" charset="0"/>
                <a:cs typeface="Arial" pitchFamily="34" charset="0"/>
              </a:rPr>
              <a:t>t</a:t>
            </a:r>
            <a:r>
              <a:rPr kumimoji="0" lang="fr-FR" sz="2000" b="1" i="0" strike="noStrike" cap="none" normalizeH="0" baseline="0" dirty="0" smtClean="0">
                <a:ln>
                  <a:noFill/>
                </a:ln>
                <a:solidFill>
                  <a:srgbClr val="002060"/>
                </a:solidFill>
                <a:effectLst/>
                <a:latin typeface="Arial" pitchFamily="34" charset="0"/>
                <a:cs typeface="Arial" pitchFamily="34" charset="0"/>
              </a:rPr>
              <a:t> = 12,7 s </a:t>
            </a:r>
            <a:r>
              <a:rPr kumimoji="0" lang="fr-FR" sz="2000" b="0" i="0" strike="noStrike" cap="none" normalizeH="0" baseline="0" dirty="0" smtClean="0">
                <a:ln>
                  <a:noFill/>
                </a:ln>
                <a:solidFill>
                  <a:srgbClr val="002060"/>
                </a:solidFill>
                <a:effectLst/>
                <a:latin typeface="Arial" pitchFamily="34" charset="0"/>
                <a:cs typeface="Arial" pitchFamily="34" charset="0"/>
              </a:rPr>
              <a:t>est le temps nécessaire</a:t>
            </a:r>
            <a:r>
              <a:rPr kumimoji="0" lang="fr-FR" sz="2000" b="0" i="0" strike="noStrike" cap="none" normalizeH="0" dirty="0" smtClean="0">
                <a:ln>
                  <a:noFill/>
                </a:ln>
                <a:solidFill>
                  <a:srgbClr val="002060"/>
                </a:solidFill>
                <a:effectLst/>
                <a:latin typeface="Arial" pitchFamily="34" charset="0"/>
                <a:cs typeface="Arial" pitchFamily="34" charset="0"/>
              </a:rPr>
              <a:t> pour parcourir le trajet vert, soit la distance </a:t>
            </a:r>
            <a:r>
              <a:rPr kumimoji="0" lang="fr-FR" sz="2000" b="1" i="0" strike="noStrike" cap="none" normalizeH="0" dirty="0" smtClean="0">
                <a:ln>
                  <a:noFill/>
                </a:ln>
                <a:solidFill>
                  <a:srgbClr val="002060"/>
                </a:solidFill>
                <a:effectLst/>
                <a:latin typeface="Arial" pitchFamily="34" charset="0"/>
                <a:cs typeface="Arial" pitchFamily="34" charset="0"/>
              </a:rPr>
              <a:t>2 OI </a:t>
            </a:r>
            <a:r>
              <a:rPr kumimoji="0" lang="fr-FR" sz="2000" b="0" i="0" strike="noStrike" cap="none" normalizeH="0" dirty="0" smtClean="0">
                <a:ln>
                  <a:noFill/>
                </a:ln>
                <a:solidFill>
                  <a:srgbClr val="002060"/>
                </a:solidFill>
                <a:effectLst/>
                <a:latin typeface="Arial" pitchFamily="34" charset="0"/>
                <a:cs typeface="Arial" pitchFamily="34" charset="0"/>
              </a:rPr>
              <a:t>à la célérité </a:t>
            </a:r>
            <a:r>
              <a:rPr kumimoji="0" lang="fr-FR" sz="2000" b="1" i="0" strike="noStrike" cap="none" normalizeH="0" dirty="0" smtClean="0">
                <a:ln>
                  <a:noFill/>
                </a:ln>
                <a:solidFill>
                  <a:srgbClr val="002060"/>
                </a:solidFill>
                <a:effectLst/>
                <a:latin typeface="Arial" pitchFamily="34" charset="0"/>
                <a:cs typeface="Arial" pitchFamily="34" charset="0"/>
              </a:rPr>
              <a:t>v = 6 </a:t>
            </a:r>
            <a:r>
              <a:rPr kumimoji="0" lang="fr-FR" sz="2000" b="1" i="0" strike="noStrike" cap="none" normalizeH="0" dirty="0" err="1" smtClean="0">
                <a:ln>
                  <a:noFill/>
                </a:ln>
                <a:solidFill>
                  <a:srgbClr val="002060"/>
                </a:solidFill>
                <a:effectLst/>
                <a:latin typeface="Arial" pitchFamily="34" charset="0"/>
                <a:cs typeface="Arial" pitchFamily="34" charset="0"/>
              </a:rPr>
              <a:t>km.s</a:t>
            </a:r>
            <a:r>
              <a:rPr kumimoji="0" lang="fr-FR" sz="2000" b="1" i="0" strike="noStrike" cap="none" normalizeH="0" baseline="30000" dirty="0" smtClean="0">
                <a:ln>
                  <a:noFill/>
                </a:ln>
                <a:solidFill>
                  <a:srgbClr val="002060"/>
                </a:solidFill>
                <a:effectLst/>
                <a:latin typeface="Arial" pitchFamily="34" charset="0"/>
                <a:cs typeface="Arial" pitchFamily="34" charset="0"/>
              </a:rPr>
              <a:t> –</a:t>
            </a:r>
            <a:r>
              <a:rPr kumimoji="0" lang="fr-FR" sz="2000" b="1" i="0" strike="noStrike" cap="none" normalizeH="0" dirty="0" smtClean="0">
                <a:ln>
                  <a:noFill/>
                </a:ln>
                <a:solidFill>
                  <a:srgbClr val="002060"/>
                </a:solidFill>
                <a:effectLst/>
                <a:latin typeface="Arial" pitchFamily="34" charset="0"/>
                <a:cs typeface="Arial" pitchFamily="34" charset="0"/>
              </a:rPr>
              <a:t> </a:t>
            </a:r>
            <a:r>
              <a:rPr kumimoji="0" lang="fr-FR" sz="2000" b="1" i="0" strike="noStrike" cap="none" normalizeH="0" baseline="30000" dirty="0" smtClean="0">
                <a:ln>
                  <a:noFill/>
                </a:ln>
                <a:solidFill>
                  <a:srgbClr val="002060"/>
                </a:solidFill>
                <a:effectLst/>
                <a:latin typeface="Arial" pitchFamily="34" charset="0"/>
                <a:cs typeface="Arial" pitchFamily="34" charset="0"/>
              </a:rPr>
              <a:t>1</a:t>
            </a:r>
            <a:r>
              <a:rPr kumimoji="0" lang="fr-FR" sz="2000" b="1" i="0" strike="noStrike" cap="none" normalizeH="0" dirty="0" smtClean="0">
                <a:ln>
                  <a:noFill/>
                </a:ln>
                <a:solidFill>
                  <a:srgbClr val="002060"/>
                </a:solidFill>
                <a:effectLst/>
                <a:latin typeface="Arial" pitchFamily="34" charset="0"/>
                <a:cs typeface="Arial" pitchFamily="34" charset="0"/>
              </a:rPr>
              <a:t> </a:t>
            </a:r>
            <a:r>
              <a:rPr kumimoji="0" lang="fr-FR" sz="2000" b="0" i="0" strike="noStrike" cap="none" normalizeH="0" baseline="0" dirty="0" smtClean="0">
                <a:ln>
                  <a:noFill/>
                </a:ln>
                <a:solidFill>
                  <a:srgbClr val="002060"/>
                </a:solidFill>
                <a:effectLst/>
                <a:latin typeface="Arial" pitchFamily="34" charset="0"/>
                <a:cs typeface="Arial" pitchFamily="34" charset="0"/>
              </a:rPr>
              <a:t>:</a:t>
            </a:r>
          </a:p>
        </p:txBody>
      </p:sp>
      <p:sp>
        <p:nvSpPr>
          <p:cNvPr id="77" name="Rectangle 76"/>
          <p:cNvSpPr/>
          <p:nvPr/>
        </p:nvSpPr>
        <p:spPr>
          <a:xfrm>
            <a:off x="2843808" y="559197"/>
            <a:ext cx="2664296" cy="400110"/>
          </a:xfrm>
          <a:prstGeom prst="rect">
            <a:avLst/>
          </a:prstGeom>
        </p:spPr>
        <p:txBody>
          <a:bodyPr wrap="square">
            <a:spAutoFit/>
          </a:bodyPr>
          <a:lstStyle/>
          <a:p>
            <a:r>
              <a:rPr lang="fr-FR" sz="2000" b="1" dirty="0" smtClean="0">
                <a:solidFill>
                  <a:srgbClr val="FF0000"/>
                </a:solidFill>
                <a:latin typeface="Arial" pitchFamily="34" charset="0"/>
                <a:cs typeface="Arial" pitchFamily="34" charset="0"/>
              </a:rPr>
              <a:t>2 OI = </a:t>
            </a:r>
            <a:r>
              <a:rPr lang="fr-FR" sz="2000" b="1" smtClean="0">
                <a:solidFill>
                  <a:srgbClr val="FF0000"/>
                </a:solidFill>
                <a:latin typeface="Arial" pitchFamily="34" charset="0"/>
                <a:cs typeface="Arial" pitchFamily="34" charset="0"/>
              </a:rPr>
              <a:t>v </a:t>
            </a:r>
            <a:r>
              <a:rPr lang="fr-FR" sz="2000" b="1" smtClean="0">
                <a:solidFill>
                  <a:srgbClr val="FF0000"/>
                </a:solidFill>
                <a:latin typeface="Arial"/>
                <a:cs typeface="Arial"/>
              </a:rPr>
              <a:t>×</a:t>
            </a:r>
            <a:r>
              <a:rPr lang="fr-FR" sz="2000" b="1" smtClean="0">
                <a:solidFill>
                  <a:srgbClr val="FF0000"/>
                </a:solidFill>
                <a:latin typeface="Arial" pitchFamily="34" charset="0"/>
                <a:cs typeface="Arial" pitchFamily="34" charset="0"/>
              </a:rPr>
              <a:t> </a:t>
            </a:r>
            <a:r>
              <a:rPr lang="fr-FR" sz="2000" b="1" dirty="0" err="1" smtClean="0">
                <a:solidFill>
                  <a:srgbClr val="FF0000"/>
                </a:solidFill>
                <a:latin typeface="Symbol" pitchFamily="18" charset="2"/>
                <a:cs typeface="Arial" pitchFamily="34" charset="0"/>
              </a:rPr>
              <a:t>D</a:t>
            </a:r>
            <a:r>
              <a:rPr lang="fr-FR" sz="2000" b="1" dirty="0" err="1" smtClean="0">
                <a:solidFill>
                  <a:srgbClr val="FF0000"/>
                </a:solidFill>
                <a:latin typeface="Arial" pitchFamily="34" charset="0"/>
                <a:cs typeface="Arial" pitchFamily="34" charset="0"/>
              </a:rPr>
              <a:t>t</a:t>
            </a:r>
            <a:r>
              <a:rPr lang="fr-FR" sz="2000" b="1" dirty="0" smtClean="0">
                <a:solidFill>
                  <a:srgbClr val="002060"/>
                </a:solidFill>
                <a:latin typeface="Arial" pitchFamily="34" charset="0"/>
                <a:cs typeface="Arial" pitchFamily="34" charset="0"/>
              </a:rPr>
              <a:t>  </a:t>
            </a:r>
            <a:endParaRPr lang="fr-FR" b="1" dirty="0">
              <a:solidFill>
                <a:srgbClr val="002060"/>
              </a:solidFill>
            </a:endParaRPr>
          </a:p>
        </p:txBody>
      </p:sp>
      <p:sp>
        <p:nvSpPr>
          <p:cNvPr id="78" name="Rectangle 77"/>
          <p:cNvSpPr/>
          <p:nvPr/>
        </p:nvSpPr>
        <p:spPr>
          <a:xfrm>
            <a:off x="0" y="1003878"/>
            <a:ext cx="4435830"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Dans le triangle HIO, </a:t>
            </a:r>
            <a:r>
              <a:rPr lang="fr-FR" sz="2000" b="1" dirty="0" smtClean="0">
                <a:solidFill>
                  <a:srgbClr val="002060"/>
                </a:solidFill>
                <a:latin typeface="Arial" pitchFamily="34" charset="0"/>
                <a:cs typeface="Arial" pitchFamily="34" charset="0"/>
              </a:rPr>
              <a:t>HI² + HO² = OI² </a:t>
            </a:r>
            <a:endParaRPr lang="fr-FR" b="1" dirty="0">
              <a:solidFill>
                <a:srgbClr val="002060"/>
              </a:solidFill>
            </a:endParaRPr>
          </a:p>
        </p:txBody>
      </p:sp>
      <p:sp>
        <p:nvSpPr>
          <p:cNvPr id="79" name="Rectangle 78"/>
          <p:cNvSpPr/>
          <p:nvPr/>
        </p:nvSpPr>
        <p:spPr>
          <a:xfrm>
            <a:off x="6611374" y="1412776"/>
            <a:ext cx="3024336" cy="400110"/>
          </a:xfrm>
          <a:prstGeom prst="rect">
            <a:avLst/>
          </a:prstGeom>
        </p:spPr>
        <p:txBody>
          <a:bodyPr wrap="square">
            <a:spAutoFit/>
          </a:bodyPr>
          <a:lstStyle/>
          <a:p>
            <a:pPr lvl="1" fontAlgn="base">
              <a:spcBef>
                <a:spcPct val="0"/>
              </a:spcBef>
              <a:spcAft>
                <a:spcPts val="1000"/>
              </a:spcAft>
            </a:pPr>
            <a:r>
              <a:rPr lang="fr-FR" sz="2000" dirty="0" smtClean="0">
                <a:solidFill>
                  <a:srgbClr val="002060"/>
                </a:solidFill>
                <a:latin typeface="Arial" pitchFamily="34" charset="0"/>
                <a:cs typeface="Arial" pitchFamily="34" charset="0"/>
              </a:rPr>
              <a:t>       </a:t>
            </a:r>
            <a:r>
              <a:rPr lang="fr-FR" sz="2000" b="1" u="sng" dirty="0" smtClean="0">
                <a:solidFill>
                  <a:srgbClr val="FF0000"/>
                </a:solidFill>
                <a:latin typeface="Arial" pitchFamily="34" charset="0"/>
                <a:cs typeface="Arial" pitchFamily="34" charset="0"/>
              </a:rPr>
              <a:t>e = 3.10</a:t>
            </a:r>
            <a:r>
              <a:rPr lang="fr-FR" sz="2000" b="1" u="sng" baseline="30000" dirty="0" smtClean="0">
                <a:solidFill>
                  <a:srgbClr val="FF0000"/>
                </a:solidFill>
                <a:latin typeface="Arial" pitchFamily="34" charset="0"/>
                <a:cs typeface="Arial" pitchFamily="34" charset="0"/>
              </a:rPr>
              <a:t> 1 </a:t>
            </a:r>
            <a:r>
              <a:rPr lang="fr-FR" sz="2000" b="1" u="sng" dirty="0" smtClean="0">
                <a:solidFill>
                  <a:srgbClr val="FF0000"/>
                </a:solidFill>
                <a:latin typeface="Arial" pitchFamily="34" charset="0"/>
                <a:cs typeface="Arial" pitchFamily="34" charset="0"/>
              </a:rPr>
              <a:t>km</a:t>
            </a:r>
            <a:endParaRPr lang="fr-FR" sz="2000" dirty="0" smtClean="0">
              <a:solidFill>
                <a:prstClr val="black"/>
              </a:solidFill>
              <a:latin typeface="Arial" pitchFamily="34" charset="0"/>
              <a:cs typeface="Arial" pitchFamily="34" charset="0"/>
            </a:endParaRPr>
          </a:p>
        </p:txBody>
      </p:sp>
      <p:grpSp>
        <p:nvGrpSpPr>
          <p:cNvPr id="80" name="Groupe 79"/>
          <p:cNvGrpSpPr/>
          <p:nvPr/>
        </p:nvGrpSpPr>
        <p:grpSpPr>
          <a:xfrm>
            <a:off x="0" y="1435926"/>
            <a:ext cx="3635896" cy="411807"/>
            <a:chOff x="0" y="6165304"/>
            <a:chExt cx="3635896" cy="411807"/>
          </a:xfrm>
        </p:grpSpPr>
        <p:sp>
          <p:nvSpPr>
            <p:cNvPr id="81" name="Rectangle 80"/>
            <p:cNvSpPr/>
            <p:nvPr/>
          </p:nvSpPr>
          <p:spPr>
            <a:xfrm>
              <a:off x="0" y="6177001"/>
              <a:ext cx="3635896" cy="400110"/>
            </a:xfrm>
            <a:prstGeom prst="rect">
              <a:avLst/>
            </a:prstGeom>
          </p:spPr>
          <p:txBody>
            <a:bodyPr wrap="square">
              <a:spAutoFit/>
            </a:bodyPr>
            <a:lstStyle/>
            <a:p>
              <a:pPr lvl="0"/>
              <a:r>
                <a:rPr lang="fr-FR" sz="2000" dirty="0" smtClean="0">
                  <a:solidFill>
                    <a:srgbClr val="002060"/>
                  </a:solidFill>
                  <a:latin typeface="Arial" pitchFamily="34" charset="0"/>
                  <a:cs typeface="Arial" pitchFamily="34" charset="0"/>
                </a:rPr>
                <a:t>Soit</a:t>
              </a:r>
              <a:r>
                <a:rPr lang="fr-FR" sz="2000" b="1" dirty="0" smtClean="0">
                  <a:solidFill>
                    <a:srgbClr val="002060"/>
                  </a:solidFill>
                  <a:latin typeface="Arial" pitchFamily="34" charset="0"/>
                  <a:cs typeface="Arial" pitchFamily="34" charset="0"/>
                </a:rPr>
                <a:t> </a:t>
              </a:r>
              <a:r>
                <a:rPr lang="fr-FR" sz="2000" b="1" dirty="0" smtClean="0">
                  <a:solidFill>
                    <a:srgbClr val="FF0000"/>
                  </a:solidFill>
                  <a:latin typeface="Arial" pitchFamily="34" charset="0"/>
                  <a:cs typeface="Arial" pitchFamily="34" charset="0"/>
                </a:rPr>
                <a:t>e =    (v </a:t>
              </a:r>
              <a:r>
                <a:rPr lang="fr-FR" sz="2000" b="1" dirty="0" smtClean="0">
                  <a:solidFill>
                    <a:srgbClr val="FF0000"/>
                  </a:solidFill>
                  <a:latin typeface="Arial"/>
                  <a:cs typeface="Arial"/>
                </a:rPr>
                <a:t>×</a:t>
              </a:r>
              <a:r>
                <a:rPr lang="fr-FR" sz="2000" b="1" dirty="0" smtClean="0">
                  <a:solidFill>
                    <a:srgbClr val="FF0000"/>
                  </a:solidFill>
                  <a:latin typeface="Arial" pitchFamily="34" charset="0"/>
                  <a:cs typeface="Arial" pitchFamily="34" charset="0"/>
                </a:rPr>
                <a:t> </a:t>
              </a:r>
              <a:r>
                <a:rPr lang="fr-FR" sz="2000" b="1" dirty="0" err="1" smtClean="0">
                  <a:solidFill>
                    <a:srgbClr val="FF0000"/>
                  </a:solidFill>
                  <a:latin typeface="Symbol" pitchFamily="18" charset="2"/>
                  <a:cs typeface="Arial" pitchFamily="34" charset="0"/>
                </a:rPr>
                <a:t>D</a:t>
              </a:r>
              <a:r>
                <a:rPr lang="fr-FR" sz="2000" b="1" dirty="0" err="1" smtClean="0">
                  <a:solidFill>
                    <a:srgbClr val="FF0000"/>
                  </a:solidFill>
                  <a:latin typeface="Arial" pitchFamily="34" charset="0"/>
                  <a:cs typeface="Arial" pitchFamily="34" charset="0"/>
                </a:rPr>
                <a:t>t</a:t>
              </a:r>
              <a:r>
                <a:rPr lang="fr-FR" sz="2000" b="1" dirty="0" smtClean="0">
                  <a:solidFill>
                    <a:srgbClr val="FF0000"/>
                  </a:solidFill>
                  <a:latin typeface="Arial" pitchFamily="34" charset="0"/>
                  <a:cs typeface="Arial" pitchFamily="34" charset="0"/>
                </a:rPr>
                <a:t> / 2)² – (L/2)²</a:t>
              </a:r>
              <a:endParaRPr lang="fr-FR" b="1" dirty="0">
                <a:solidFill>
                  <a:srgbClr val="FF0000"/>
                </a:solidFill>
              </a:endParaRPr>
            </a:p>
          </p:txBody>
        </p:sp>
        <p:grpSp>
          <p:nvGrpSpPr>
            <p:cNvPr id="82" name="Group 7"/>
            <p:cNvGrpSpPr>
              <a:grpSpLocks/>
            </p:cNvGrpSpPr>
            <p:nvPr/>
          </p:nvGrpSpPr>
          <p:grpSpPr bwMode="auto">
            <a:xfrm>
              <a:off x="1043608" y="6165304"/>
              <a:ext cx="2376264" cy="343471"/>
              <a:chOff x="7911" y="9549"/>
              <a:chExt cx="1901" cy="427"/>
            </a:xfrm>
          </p:grpSpPr>
          <p:cxnSp>
            <p:nvCxnSpPr>
              <p:cNvPr id="83" name="AutoShape 8"/>
              <p:cNvCxnSpPr>
                <a:cxnSpLocks noChangeShapeType="1"/>
              </p:cNvCxnSpPr>
              <p:nvPr/>
            </p:nvCxnSpPr>
            <p:spPr bwMode="auto">
              <a:xfrm>
                <a:off x="7911" y="9663"/>
                <a:ext cx="94" cy="313"/>
              </a:xfrm>
              <a:prstGeom prst="straightConnector1">
                <a:avLst/>
              </a:prstGeom>
              <a:noFill/>
              <a:ln w="19050">
                <a:solidFill>
                  <a:srgbClr val="FF0000"/>
                </a:solidFill>
                <a:round/>
                <a:headEnd/>
                <a:tailEnd/>
              </a:ln>
            </p:spPr>
          </p:cxnSp>
          <p:cxnSp>
            <p:nvCxnSpPr>
              <p:cNvPr id="84" name="AutoShape 9"/>
              <p:cNvCxnSpPr>
                <a:cxnSpLocks noChangeShapeType="1"/>
              </p:cNvCxnSpPr>
              <p:nvPr/>
            </p:nvCxnSpPr>
            <p:spPr bwMode="auto">
              <a:xfrm flipH="1">
                <a:off x="8005" y="9549"/>
                <a:ext cx="86" cy="427"/>
              </a:xfrm>
              <a:prstGeom prst="straightConnector1">
                <a:avLst/>
              </a:prstGeom>
              <a:noFill/>
              <a:ln w="19050">
                <a:solidFill>
                  <a:srgbClr val="FF0000"/>
                </a:solidFill>
                <a:round/>
                <a:headEnd/>
                <a:tailEnd/>
              </a:ln>
            </p:spPr>
          </p:cxnSp>
          <p:cxnSp>
            <p:nvCxnSpPr>
              <p:cNvPr id="85" name="AutoShape 10"/>
              <p:cNvCxnSpPr>
                <a:cxnSpLocks noChangeShapeType="1"/>
              </p:cNvCxnSpPr>
              <p:nvPr/>
            </p:nvCxnSpPr>
            <p:spPr bwMode="auto">
              <a:xfrm>
                <a:off x="8091" y="9549"/>
                <a:ext cx="1721" cy="0"/>
              </a:xfrm>
              <a:prstGeom prst="straightConnector1">
                <a:avLst/>
              </a:prstGeom>
              <a:noFill/>
              <a:ln w="19050">
                <a:solidFill>
                  <a:srgbClr val="FF0000"/>
                </a:solidFill>
                <a:round/>
                <a:headEnd/>
                <a:tailEnd/>
              </a:ln>
            </p:spPr>
          </p:cxnSp>
        </p:grpSp>
      </p:grpSp>
      <p:sp>
        <p:nvSpPr>
          <p:cNvPr id="86" name="Rectangle 85"/>
          <p:cNvSpPr/>
          <p:nvPr/>
        </p:nvSpPr>
        <p:spPr>
          <a:xfrm>
            <a:off x="4211960" y="1003878"/>
            <a:ext cx="3312368"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sym typeface="Wingdings"/>
              </a:rPr>
              <a:t></a:t>
            </a:r>
            <a:r>
              <a:rPr lang="fr-FR" sz="2000" dirty="0" smtClean="0">
                <a:solidFill>
                  <a:srgbClr val="FF0000"/>
                </a:solidFill>
                <a:latin typeface="Arial" pitchFamily="34" charset="0"/>
                <a:cs typeface="Arial" pitchFamily="34" charset="0"/>
              </a:rPr>
              <a:t> </a:t>
            </a:r>
            <a:r>
              <a:rPr lang="fr-FR" sz="2000" b="1" dirty="0" smtClean="0">
                <a:solidFill>
                  <a:srgbClr val="002060"/>
                </a:solidFill>
                <a:latin typeface="Arial" pitchFamily="34" charset="0"/>
                <a:cs typeface="Arial" pitchFamily="34" charset="0"/>
              </a:rPr>
              <a:t>e² + (L/2)² = (v </a:t>
            </a:r>
            <a:r>
              <a:rPr lang="fr-FR" sz="2000" b="1" dirty="0" smtClean="0">
                <a:solidFill>
                  <a:srgbClr val="002060"/>
                </a:solidFill>
                <a:latin typeface="Arial"/>
                <a:cs typeface="Arial"/>
              </a:rPr>
              <a:t>×</a:t>
            </a:r>
            <a:r>
              <a:rPr lang="fr-FR" sz="2000" b="1" dirty="0" smtClean="0">
                <a:solidFill>
                  <a:srgbClr val="002060"/>
                </a:solidFill>
                <a:latin typeface="Arial" pitchFamily="34" charset="0"/>
                <a:cs typeface="Arial" pitchFamily="34" charset="0"/>
              </a:rPr>
              <a:t> </a:t>
            </a:r>
            <a:r>
              <a:rPr lang="fr-FR" sz="2000" b="1" dirty="0" err="1" smtClean="0">
                <a:solidFill>
                  <a:srgbClr val="002060"/>
                </a:solidFill>
                <a:latin typeface="Symbol" pitchFamily="18" charset="2"/>
                <a:cs typeface="Arial" pitchFamily="34" charset="0"/>
              </a:rPr>
              <a:t>D</a:t>
            </a:r>
            <a:r>
              <a:rPr lang="fr-FR" sz="2000" b="1" dirty="0" err="1" smtClean="0">
                <a:solidFill>
                  <a:srgbClr val="002060"/>
                </a:solidFill>
                <a:latin typeface="Arial" pitchFamily="34" charset="0"/>
                <a:cs typeface="Arial" pitchFamily="34" charset="0"/>
              </a:rPr>
              <a:t>t</a:t>
            </a:r>
            <a:r>
              <a:rPr lang="fr-FR" sz="2000" b="1" dirty="0" smtClean="0">
                <a:solidFill>
                  <a:srgbClr val="002060"/>
                </a:solidFill>
                <a:latin typeface="Arial" pitchFamily="34" charset="0"/>
                <a:cs typeface="Arial" pitchFamily="34" charset="0"/>
              </a:rPr>
              <a:t> / 2)² </a:t>
            </a:r>
            <a:endParaRPr lang="fr-FR" b="1" dirty="0">
              <a:solidFill>
                <a:srgbClr val="002060"/>
              </a:solidFill>
            </a:endParaRPr>
          </a:p>
        </p:txBody>
      </p:sp>
      <p:grpSp>
        <p:nvGrpSpPr>
          <p:cNvPr id="87" name="Groupe 86"/>
          <p:cNvGrpSpPr/>
          <p:nvPr/>
        </p:nvGrpSpPr>
        <p:grpSpPr>
          <a:xfrm>
            <a:off x="3563888" y="1412776"/>
            <a:ext cx="5328592" cy="400110"/>
            <a:chOff x="4427984" y="6165304"/>
            <a:chExt cx="5328592" cy="400110"/>
          </a:xfrm>
        </p:grpSpPr>
        <p:sp>
          <p:nvSpPr>
            <p:cNvPr id="88" name="Rectangle 87"/>
            <p:cNvSpPr/>
            <p:nvPr/>
          </p:nvSpPr>
          <p:spPr>
            <a:xfrm>
              <a:off x="4427984" y="6165304"/>
              <a:ext cx="5328592"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rPr>
                <a:t>e =      (6 </a:t>
              </a:r>
              <a:r>
                <a:rPr lang="fr-FR" sz="2000" b="1" dirty="0" smtClean="0">
                  <a:solidFill>
                    <a:srgbClr val="002060"/>
                  </a:solidFill>
                  <a:latin typeface="Arial"/>
                  <a:cs typeface="Arial"/>
                </a:rPr>
                <a:t>×</a:t>
              </a:r>
              <a:r>
                <a:rPr lang="fr-FR" sz="2000" b="1" dirty="0" smtClean="0">
                  <a:solidFill>
                    <a:srgbClr val="002060"/>
                  </a:solidFill>
                  <a:latin typeface="Arial" pitchFamily="34" charset="0"/>
                  <a:cs typeface="Arial" pitchFamily="34" charset="0"/>
                </a:rPr>
                <a:t> 12,7 / 2)² – (40 / 2)²</a:t>
              </a:r>
              <a:r>
                <a:rPr lang="fr-FR" sz="2000" dirty="0" smtClean="0">
                  <a:solidFill>
                    <a:srgbClr val="FF0000"/>
                  </a:solidFill>
                  <a:latin typeface="Arial" pitchFamily="34" charset="0"/>
                  <a:cs typeface="Arial" pitchFamily="34" charset="0"/>
                </a:rPr>
                <a:t>		</a:t>
              </a:r>
              <a:endParaRPr lang="fr-FR" dirty="0"/>
            </a:p>
          </p:txBody>
        </p:sp>
        <p:grpSp>
          <p:nvGrpSpPr>
            <p:cNvPr id="96" name="Group 7"/>
            <p:cNvGrpSpPr>
              <a:grpSpLocks/>
            </p:cNvGrpSpPr>
            <p:nvPr/>
          </p:nvGrpSpPr>
          <p:grpSpPr bwMode="auto">
            <a:xfrm>
              <a:off x="4932040" y="6165304"/>
              <a:ext cx="2880320" cy="343471"/>
              <a:chOff x="7911" y="9549"/>
              <a:chExt cx="1901" cy="427"/>
            </a:xfrm>
          </p:grpSpPr>
          <p:cxnSp>
            <p:nvCxnSpPr>
              <p:cNvPr id="99" name="AutoShape 8"/>
              <p:cNvCxnSpPr>
                <a:cxnSpLocks noChangeShapeType="1"/>
              </p:cNvCxnSpPr>
              <p:nvPr/>
            </p:nvCxnSpPr>
            <p:spPr bwMode="auto">
              <a:xfrm>
                <a:off x="7911" y="9663"/>
                <a:ext cx="94" cy="313"/>
              </a:xfrm>
              <a:prstGeom prst="straightConnector1">
                <a:avLst/>
              </a:prstGeom>
              <a:noFill/>
              <a:ln w="19050">
                <a:solidFill>
                  <a:srgbClr val="002060"/>
                </a:solidFill>
                <a:round/>
                <a:headEnd/>
                <a:tailEnd/>
              </a:ln>
            </p:spPr>
          </p:cxnSp>
          <p:cxnSp>
            <p:nvCxnSpPr>
              <p:cNvPr id="100" name="AutoShape 9"/>
              <p:cNvCxnSpPr>
                <a:cxnSpLocks noChangeShapeType="1"/>
              </p:cNvCxnSpPr>
              <p:nvPr/>
            </p:nvCxnSpPr>
            <p:spPr bwMode="auto">
              <a:xfrm flipH="1">
                <a:off x="8005" y="9549"/>
                <a:ext cx="86" cy="427"/>
              </a:xfrm>
              <a:prstGeom prst="straightConnector1">
                <a:avLst/>
              </a:prstGeom>
              <a:noFill/>
              <a:ln w="19050">
                <a:solidFill>
                  <a:srgbClr val="002060"/>
                </a:solidFill>
                <a:round/>
                <a:headEnd/>
                <a:tailEnd/>
              </a:ln>
            </p:spPr>
          </p:cxnSp>
          <p:cxnSp>
            <p:nvCxnSpPr>
              <p:cNvPr id="101" name="AutoShape 10"/>
              <p:cNvCxnSpPr>
                <a:cxnSpLocks noChangeShapeType="1"/>
              </p:cNvCxnSpPr>
              <p:nvPr/>
            </p:nvCxnSpPr>
            <p:spPr bwMode="auto">
              <a:xfrm>
                <a:off x="8091" y="9549"/>
                <a:ext cx="1721" cy="0"/>
              </a:xfrm>
              <a:prstGeom prst="straightConnector1">
                <a:avLst/>
              </a:prstGeom>
              <a:noFill/>
              <a:ln w="19050">
                <a:solidFill>
                  <a:srgbClr val="002060"/>
                </a:solidFill>
                <a:round/>
                <a:headEnd/>
                <a:tailEnd/>
              </a:ln>
            </p:spPr>
          </p:cxnSp>
        </p:grpSp>
      </p:grpSp>
      <p:grpSp>
        <p:nvGrpSpPr>
          <p:cNvPr id="102" name="Groupe 101"/>
          <p:cNvGrpSpPr/>
          <p:nvPr/>
        </p:nvGrpSpPr>
        <p:grpSpPr>
          <a:xfrm>
            <a:off x="6516216" y="-315416"/>
            <a:ext cx="2520281" cy="1807471"/>
            <a:chOff x="6516216" y="4413962"/>
            <a:chExt cx="2520281" cy="1807471"/>
          </a:xfrm>
        </p:grpSpPr>
        <p:grpSp>
          <p:nvGrpSpPr>
            <p:cNvPr id="103" name="Group 23"/>
            <p:cNvGrpSpPr>
              <a:grpSpLocks/>
            </p:cNvGrpSpPr>
            <p:nvPr/>
          </p:nvGrpSpPr>
          <p:grpSpPr bwMode="auto">
            <a:xfrm rot="20468234" flipV="1">
              <a:off x="6575646" y="4597546"/>
              <a:ext cx="2185394" cy="730667"/>
              <a:chOff x="8091" y="6309"/>
              <a:chExt cx="1202" cy="1100"/>
            </a:xfrm>
          </p:grpSpPr>
          <p:cxnSp>
            <p:nvCxnSpPr>
              <p:cNvPr id="125" name="AutoShape 24"/>
              <p:cNvCxnSpPr>
                <a:cxnSpLocks noChangeShapeType="1"/>
              </p:cNvCxnSpPr>
              <p:nvPr/>
            </p:nvCxnSpPr>
            <p:spPr bwMode="auto">
              <a:xfrm flipH="1">
                <a:off x="8091" y="6309"/>
                <a:ext cx="1202" cy="1100"/>
              </a:xfrm>
              <a:prstGeom prst="straightConnector1">
                <a:avLst/>
              </a:prstGeom>
              <a:noFill/>
              <a:ln w="57150">
                <a:solidFill>
                  <a:srgbClr val="0070C0"/>
                </a:solidFill>
                <a:round/>
                <a:headEnd/>
                <a:tailEnd/>
              </a:ln>
            </p:spPr>
          </p:cxnSp>
          <p:cxnSp>
            <p:nvCxnSpPr>
              <p:cNvPr id="126" name="AutoShape 25"/>
              <p:cNvCxnSpPr>
                <a:cxnSpLocks noChangeShapeType="1"/>
              </p:cNvCxnSpPr>
              <p:nvPr/>
            </p:nvCxnSpPr>
            <p:spPr bwMode="auto">
              <a:xfrm flipV="1">
                <a:off x="8091" y="6764"/>
                <a:ext cx="688" cy="645"/>
              </a:xfrm>
              <a:prstGeom prst="straightConnector1">
                <a:avLst/>
              </a:prstGeom>
              <a:noFill/>
              <a:ln w="57150">
                <a:solidFill>
                  <a:srgbClr val="0070C0"/>
                </a:solidFill>
                <a:round/>
                <a:headEnd/>
                <a:tailEnd type="triangle" w="med" len="med"/>
              </a:ln>
            </p:spPr>
          </p:cxnSp>
        </p:grpSp>
        <p:grpSp>
          <p:nvGrpSpPr>
            <p:cNvPr id="112" name="Groupe 114"/>
            <p:cNvGrpSpPr/>
            <p:nvPr/>
          </p:nvGrpSpPr>
          <p:grpSpPr>
            <a:xfrm>
              <a:off x="6516216" y="4413962"/>
              <a:ext cx="2520281" cy="1807471"/>
              <a:chOff x="6516216" y="4413962"/>
              <a:chExt cx="2520281" cy="1807471"/>
            </a:xfrm>
          </p:grpSpPr>
          <p:grpSp>
            <p:nvGrpSpPr>
              <p:cNvPr id="113" name="Group 5"/>
              <p:cNvGrpSpPr>
                <a:grpSpLocks/>
              </p:cNvGrpSpPr>
              <p:nvPr/>
            </p:nvGrpSpPr>
            <p:grpSpPr bwMode="auto">
              <a:xfrm>
                <a:off x="6516216" y="4970438"/>
                <a:ext cx="1152127" cy="1008112"/>
                <a:chOff x="6925" y="6309"/>
                <a:chExt cx="1166" cy="1100"/>
              </a:xfrm>
            </p:grpSpPr>
            <p:cxnSp>
              <p:nvCxnSpPr>
                <p:cNvPr id="123" name="AutoShape 6"/>
                <p:cNvCxnSpPr>
                  <a:cxnSpLocks noChangeShapeType="1"/>
                </p:cNvCxnSpPr>
                <p:nvPr/>
              </p:nvCxnSpPr>
              <p:spPr bwMode="auto">
                <a:xfrm>
                  <a:off x="6925" y="6309"/>
                  <a:ext cx="1166" cy="1100"/>
                </a:xfrm>
                <a:prstGeom prst="straightConnector1">
                  <a:avLst/>
                </a:prstGeom>
                <a:noFill/>
                <a:ln w="57150">
                  <a:solidFill>
                    <a:srgbClr val="006600"/>
                  </a:solidFill>
                  <a:round/>
                  <a:headEnd/>
                  <a:tailEnd/>
                </a:ln>
              </p:spPr>
            </p:cxnSp>
            <p:cxnSp>
              <p:nvCxnSpPr>
                <p:cNvPr id="124" name="AutoShape 7"/>
                <p:cNvCxnSpPr>
                  <a:cxnSpLocks noChangeShapeType="1"/>
                </p:cNvCxnSpPr>
                <p:nvPr/>
              </p:nvCxnSpPr>
              <p:spPr bwMode="auto">
                <a:xfrm>
                  <a:off x="6925" y="6309"/>
                  <a:ext cx="663" cy="635"/>
                </a:xfrm>
                <a:prstGeom prst="straightConnector1">
                  <a:avLst/>
                </a:prstGeom>
                <a:noFill/>
                <a:ln w="57150">
                  <a:solidFill>
                    <a:srgbClr val="006600"/>
                  </a:solidFill>
                  <a:round/>
                  <a:headEnd/>
                  <a:tailEnd type="triangle" w="med" len="med"/>
                </a:ln>
              </p:spPr>
            </p:cxnSp>
          </p:grpSp>
          <p:grpSp>
            <p:nvGrpSpPr>
              <p:cNvPr id="114" name="Group 8"/>
              <p:cNvGrpSpPr>
                <a:grpSpLocks/>
              </p:cNvGrpSpPr>
              <p:nvPr/>
            </p:nvGrpSpPr>
            <p:grpSpPr bwMode="auto">
              <a:xfrm>
                <a:off x="7668343" y="4955322"/>
                <a:ext cx="1152128" cy="1023228"/>
                <a:chOff x="8091" y="6309"/>
                <a:chExt cx="1202" cy="1100"/>
              </a:xfrm>
            </p:grpSpPr>
            <p:cxnSp>
              <p:nvCxnSpPr>
                <p:cNvPr id="121" name="AutoShape 9"/>
                <p:cNvCxnSpPr>
                  <a:cxnSpLocks noChangeShapeType="1"/>
                </p:cNvCxnSpPr>
                <p:nvPr/>
              </p:nvCxnSpPr>
              <p:spPr bwMode="auto">
                <a:xfrm flipH="1">
                  <a:off x="8091" y="6309"/>
                  <a:ext cx="1202" cy="1100"/>
                </a:xfrm>
                <a:prstGeom prst="straightConnector1">
                  <a:avLst/>
                </a:prstGeom>
                <a:noFill/>
                <a:ln w="57150">
                  <a:solidFill>
                    <a:srgbClr val="006600"/>
                  </a:solidFill>
                  <a:round/>
                  <a:headEnd/>
                  <a:tailEnd/>
                </a:ln>
              </p:spPr>
            </p:cxnSp>
            <p:cxnSp>
              <p:nvCxnSpPr>
                <p:cNvPr id="122" name="AutoShape 10"/>
                <p:cNvCxnSpPr>
                  <a:cxnSpLocks noChangeShapeType="1"/>
                </p:cNvCxnSpPr>
                <p:nvPr/>
              </p:nvCxnSpPr>
              <p:spPr bwMode="auto">
                <a:xfrm flipV="1">
                  <a:off x="8091" y="6764"/>
                  <a:ext cx="688" cy="645"/>
                </a:xfrm>
                <a:prstGeom prst="straightConnector1">
                  <a:avLst/>
                </a:prstGeom>
                <a:noFill/>
                <a:ln w="57150">
                  <a:solidFill>
                    <a:srgbClr val="006600"/>
                  </a:solidFill>
                  <a:round/>
                  <a:headEnd/>
                  <a:tailEnd type="triangle" w="med" len="med"/>
                </a:ln>
              </p:spPr>
            </p:cxnSp>
          </p:grpSp>
          <p:cxnSp>
            <p:nvCxnSpPr>
              <p:cNvPr id="115" name="AutoShape 2"/>
              <p:cNvCxnSpPr>
                <a:cxnSpLocks noChangeShapeType="1"/>
              </p:cNvCxnSpPr>
              <p:nvPr/>
            </p:nvCxnSpPr>
            <p:spPr bwMode="auto">
              <a:xfrm>
                <a:off x="7668343" y="4970438"/>
                <a:ext cx="1" cy="1008112"/>
              </a:xfrm>
              <a:prstGeom prst="straightConnector1">
                <a:avLst/>
              </a:prstGeom>
              <a:noFill/>
              <a:ln w="9525">
                <a:solidFill>
                  <a:srgbClr val="000000"/>
                </a:solidFill>
                <a:prstDash val="dash"/>
                <a:round/>
                <a:headEnd/>
                <a:tailEnd/>
              </a:ln>
            </p:spPr>
          </p:cxnSp>
          <p:sp>
            <p:nvSpPr>
              <p:cNvPr id="116" name="Text Box 5"/>
              <p:cNvSpPr txBox="1">
                <a:spLocks noChangeArrowheads="1"/>
              </p:cNvSpPr>
              <p:nvPr/>
            </p:nvSpPr>
            <p:spPr bwMode="auto">
              <a:xfrm>
                <a:off x="7600994" y="5818655"/>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I</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17" name="Connecteur droit avec flèche 116"/>
              <p:cNvCxnSpPr/>
              <p:nvPr/>
            </p:nvCxnSpPr>
            <p:spPr>
              <a:xfrm>
                <a:off x="6516216" y="4806169"/>
                <a:ext cx="223224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 Box 5"/>
              <p:cNvSpPr txBox="1">
                <a:spLocks noChangeArrowheads="1"/>
              </p:cNvSpPr>
              <p:nvPr/>
            </p:nvSpPr>
            <p:spPr bwMode="auto">
              <a:xfrm>
                <a:off x="6806806" y="4413962"/>
                <a:ext cx="1440160"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L = 40</a:t>
                </a:r>
                <a:r>
                  <a:rPr kumimoji="0" lang="fr-FR" sz="2000" b="1" i="0" u="none" strike="noStrike" cap="none" normalizeH="0" dirty="0" smtClean="0">
                    <a:ln>
                      <a:noFill/>
                    </a:ln>
                    <a:solidFill>
                      <a:schemeClr val="tx1"/>
                    </a:solidFill>
                    <a:effectLst/>
                    <a:latin typeface="Times New Roman" pitchFamily="18" charset="0"/>
                    <a:cs typeface="Times New Roman" pitchFamily="18" charset="0"/>
                  </a:rPr>
                  <a:t> km</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9" name="Text Box 5"/>
              <p:cNvSpPr txBox="1">
                <a:spLocks noChangeArrowheads="1"/>
              </p:cNvSpPr>
              <p:nvPr/>
            </p:nvSpPr>
            <p:spPr bwMode="auto">
              <a:xfrm>
                <a:off x="7308304" y="4941168"/>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cs typeface="Times New Roman" pitchFamily="18" charset="0"/>
                  </a:rPr>
                  <a:t>H</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0" name="Text Box 5"/>
              <p:cNvSpPr txBox="1">
                <a:spLocks noChangeArrowheads="1"/>
              </p:cNvSpPr>
              <p:nvPr/>
            </p:nvSpPr>
            <p:spPr bwMode="auto">
              <a:xfrm>
                <a:off x="8676456" y="4941168"/>
                <a:ext cx="360041" cy="40277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lang="fr-FR" sz="2000" b="1" dirty="0" smtClean="0">
                    <a:latin typeface="Times New Roman" pitchFamily="18" charset="0"/>
                    <a:cs typeface="Times New Roman" pitchFamily="18" charset="0"/>
                  </a:rPr>
                  <a:t>O</a:t>
                </a:r>
                <a:endParaRPr kumimoji="0" lang="fr-FR" sz="4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9153"/>
                                        </p:tgtEl>
                                        <p:attrNameLst>
                                          <p:attrName>style.visibility</p:attrName>
                                        </p:attrNameLst>
                                      </p:cBhvr>
                                      <p:to>
                                        <p:strVal val="visible"/>
                                      </p:to>
                                    </p:set>
                                    <p:anim calcmode="lin" valueType="num">
                                      <p:cBhvr additive="base">
                                        <p:cTn id="7" dur="500" fill="hold"/>
                                        <p:tgtEl>
                                          <p:spTgt spid="49153"/>
                                        </p:tgtEl>
                                        <p:attrNameLst>
                                          <p:attrName>ppt_x</p:attrName>
                                        </p:attrNameLst>
                                      </p:cBhvr>
                                      <p:tavLst>
                                        <p:tav tm="0">
                                          <p:val>
                                            <p:strVal val="1+#ppt_w/2"/>
                                          </p:val>
                                        </p:tav>
                                        <p:tav tm="100000">
                                          <p:val>
                                            <p:strVal val="#ppt_x"/>
                                          </p:val>
                                        </p:tav>
                                      </p:tavLst>
                                    </p:anim>
                                    <p:anim calcmode="lin" valueType="num">
                                      <p:cBhvr additive="base">
                                        <p:cTn id="8" dur="500" fill="hold"/>
                                        <p:tgtEl>
                                          <p:spTgt spid="491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9154"/>
                                        </p:tgtEl>
                                        <p:attrNameLst>
                                          <p:attrName>style.visibility</p:attrName>
                                        </p:attrNameLst>
                                      </p:cBhvr>
                                      <p:to>
                                        <p:strVal val="visible"/>
                                      </p:to>
                                    </p:set>
                                    <p:animEffect transition="in" filter="wipe(left)">
                                      <p:cBhvr>
                                        <p:cTn id="13" dur="500"/>
                                        <p:tgtEl>
                                          <p:spTgt spid="491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49169"/>
                                        </p:tgtEl>
                                        <p:attrNameLst>
                                          <p:attrName>style.visibility</p:attrName>
                                        </p:attrNameLst>
                                      </p:cBhvr>
                                      <p:to>
                                        <p:strVal val="visible"/>
                                      </p:to>
                                    </p:set>
                                    <p:anim calcmode="lin" valueType="num">
                                      <p:cBhvr additive="base">
                                        <p:cTn id="18" dur="500" fill="hold"/>
                                        <p:tgtEl>
                                          <p:spTgt spid="49169"/>
                                        </p:tgtEl>
                                        <p:attrNameLst>
                                          <p:attrName>ppt_x</p:attrName>
                                        </p:attrNameLst>
                                      </p:cBhvr>
                                      <p:tavLst>
                                        <p:tav tm="0">
                                          <p:val>
                                            <p:strVal val="1+#ppt_w/2"/>
                                          </p:val>
                                        </p:tav>
                                        <p:tav tm="100000">
                                          <p:val>
                                            <p:strVal val="#ppt_x"/>
                                          </p:val>
                                        </p:tav>
                                      </p:tavLst>
                                    </p:anim>
                                    <p:anim calcmode="lin" valueType="num">
                                      <p:cBhvr additive="base">
                                        <p:cTn id="19" dur="500" fill="hold"/>
                                        <p:tgtEl>
                                          <p:spTgt spid="49169"/>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4" fill="hold" nodeType="afterEffect">
                                  <p:stCondLst>
                                    <p:cond delay="0"/>
                                  </p:stCondLst>
                                  <p:childTnLst>
                                    <p:set>
                                      <p:cBhvr>
                                        <p:cTn id="22" dur="1" fill="hold">
                                          <p:stCondLst>
                                            <p:cond delay="0"/>
                                          </p:stCondLst>
                                        </p:cTn>
                                        <p:tgtEl>
                                          <p:spTgt spid="49170"/>
                                        </p:tgtEl>
                                        <p:attrNameLst>
                                          <p:attrName>style.visibility</p:attrName>
                                        </p:attrNameLst>
                                      </p:cBhvr>
                                      <p:to>
                                        <p:strVal val="visible"/>
                                      </p:to>
                                    </p:set>
                                    <p:anim calcmode="lin" valueType="num">
                                      <p:cBhvr additive="base">
                                        <p:cTn id="23" dur="500" fill="hold"/>
                                        <p:tgtEl>
                                          <p:spTgt spid="49170"/>
                                        </p:tgtEl>
                                        <p:attrNameLst>
                                          <p:attrName>ppt_x</p:attrName>
                                        </p:attrNameLst>
                                      </p:cBhvr>
                                      <p:tavLst>
                                        <p:tav tm="0">
                                          <p:val>
                                            <p:strVal val="#ppt_x"/>
                                          </p:val>
                                        </p:tav>
                                        <p:tav tm="100000">
                                          <p:val>
                                            <p:strVal val="#ppt_x"/>
                                          </p:val>
                                        </p:tav>
                                      </p:tavLst>
                                    </p:anim>
                                    <p:anim calcmode="lin" valueType="num">
                                      <p:cBhvr additive="base">
                                        <p:cTn id="24" dur="500" fill="hold"/>
                                        <p:tgtEl>
                                          <p:spTgt spid="4917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left)">
                                      <p:cBhvr>
                                        <p:cTn id="29" dur="20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5"/>
                                        </p:tgtEl>
                                        <p:attrNameLst>
                                          <p:attrName>style.visibility</p:attrName>
                                        </p:attrNameLst>
                                      </p:cBhvr>
                                      <p:to>
                                        <p:strVal val="visible"/>
                                      </p:to>
                                    </p:set>
                                    <p:animEffect transition="in" filter="wipe(down)">
                                      <p:cBhvr>
                                        <p:cTn id="34" dur="2000"/>
                                        <p:tgtEl>
                                          <p:spTgt spid="10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2000"/>
                                        <p:tgtEl>
                                          <p:spTgt spid="5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97"/>
                                        </p:tgtEl>
                                        <p:attrNameLst>
                                          <p:attrName>style.visibility</p:attrName>
                                        </p:attrNameLst>
                                      </p:cBhvr>
                                      <p:to>
                                        <p:strVal val="visible"/>
                                      </p:to>
                                    </p:set>
                                    <p:animEffect transition="in" filter="wipe(left)">
                                      <p:cBhvr>
                                        <p:cTn id="44" dur="500"/>
                                        <p:tgtEl>
                                          <p:spTgt spid="9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wipe(left)">
                                      <p:cBhvr>
                                        <p:cTn id="53" dur="500"/>
                                        <p:tgtEl>
                                          <p:spTgt spid="65"/>
                                        </p:tgtEl>
                                      </p:cBhvr>
                                    </p:animEffect>
                                  </p:childTnLst>
                                </p:cTn>
                              </p:par>
                            </p:childTnLst>
                          </p:cTn>
                        </p:par>
                        <p:par>
                          <p:cTn id="54" fill="hold">
                            <p:stCondLst>
                              <p:cond delay="1000"/>
                            </p:stCondLst>
                            <p:childTnLst>
                              <p:par>
                                <p:cTn id="55" presetID="22" presetClass="entr" presetSubtype="8"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left)">
                                      <p:cBhvr>
                                        <p:cTn id="57" dur="500"/>
                                        <p:tgtEl>
                                          <p:spTgt spid="6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2000"/>
                            </p:stCondLst>
                            <p:childTnLst>
                              <p:par>
                                <p:cTn id="63" presetID="22" presetClass="entr" presetSubtype="8" fill="hold" grpId="0" nodeType="after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wipe(left)">
                                      <p:cBhvr>
                                        <p:cTn id="65" dur="500"/>
                                        <p:tgtEl>
                                          <p:spTgt spid="66"/>
                                        </p:tgtEl>
                                      </p:cBhvr>
                                    </p:animEffect>
                                  </p:childTnLst>
                                </p:cTn>
                              </p:par>
                            </p:childTnLst>
                          </p:cTn>
                        </p:par>
                        <p:par>
                          <p:cTn id="66" fill="hold">
                            <p:stCondLst>
                              <p:cond delay="25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500"/>
                                        <p:tgtEl>
                                          <p:spTgt spid="63"/>
                                        </p:tgtEl>
                                      </p:cBhvr>
                                    </p:animEffect>
                                  </p:childTnLst>
                                </p:cTn>
                              </p:par>
                            </p:childTnLst>
                          </p:cTn>
                        </p:par>
                        <p:par>
                          <p:cTn id="70" fill="hold">
                            <p:stCondLst>
                              <p:cond delay="3000"/>
                            </p:stCondLst>
                            <p:childTnLst>
                              <p:par>
                                <p:cTn id="71" presetID="22" presetClass="entr" presetSubtype="8"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500"/>
                                        <p:tgtEl>
                                          <p:spTgt spid="6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49171"/>
                                        </p:tgtEl>
                                        <p:attrNameLst>
                                          <p:attrName>style.visibility</p:attrName>
                                        </p:attrNameLst>
                                      </p:cBhvr>
                                      <p:to>
                                        <p:strVal val="visible"/>
                                      </p:to>
                                    </p:set>
                                    <p:animEffect transition="in" filter="wipe(up)">
                                      <p:cBhvr>
                                        <p:cTn id="78" dur="2000"/>
                                        <p:tgtEl>
                                          <p:spTgt spid="49171"/>
                                        </p:tgtEl>
                                      </p:cBhvr>
                                    </p:animEffect>
                                  </p:childTnLst>
                                </p:cTn>
                              </p:par>
                            </p:childTnLst>
                          </p:cTn>
                        </p:par>
                        <p:par>
                          <p:cTn id="79" fill="hold">
                            <p:stCondLst>
                              <p:cond delay="2000"/>
                            </p:stCondLst>
                            <p:childTnLst>
                              <p:par>
                                <p:cTn id="80" presetID="22" presetClass="entr" presetSubtype="8" fill="hold" nodeType="after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wipe(left)">
                                      <p:cBhvr>
                                        <p:cTn id="82" dur="2000"/>
                                        <p:tgtEl>
                                          <p:spTgt spid="51"/>
                                        </p:tgtEl>
                                      </p:cBhvr>
                                    </p:animEffect>
                                  </p:childTnLst>
                                </p:cTn>
                              </p:par>
                            </p:childTnLst>
                          </p:cTn>
                        </p:par>
                        <p:par>
                          <p:cTn id="83" fill="hold">
                            <p:stCondLst>
                              <p:cond delay="4000"/>
                            </p:stCondLst>
                            <p:childTnLst>
                              <p:par>
                                <p:cTn id="84" presetID="22" presetClass="entr" presetSubtype="8" fill="hold" grpId="0" nodeType="afterEffect">
                                  <p:stCondLst>
                                    <p:cond delay="0"/>
                                  </p:stCondLst>
                                  <p:childTnLst>
                                    <p:set>
                                      <p:cBhvr>
                                        <p:cTn id="85" dur="1" fill="hold">
                                          <p:stCondLst>
                                            <p:cond delay="0"/>
                                          </p:stCondLst>
                                        </p:cTn>
                                        <p:tgtEl>
                                          <p:spTgt spid="49173"/>
                                        </p:tgtEl>
                                        <p:attrNameLst>
                                          <p:attrName>style.visibility</p:attrName>
                                        </p:attrNameLst>
                                      </p:cBhvr>
                                      <p:to>
                                        <p:strVal val="visible"/>
                                      </p:to>
                                    </p:set>
                                    <p:animEffect transition="in" filter="wipe(left)">
                                      <p:cBhvr>
                                        <p:cTn id="86" dur="2000"/>
                                        <p:tgtEl>
                                          <p:spTgt spid="4917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wipe(left)">
                                      <p:cBhvr>
                                        <p:cTn id="89" dur="2000"/>
                                        <p:tgtEl>
                                          <p:spTgt spid="10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98"/>
                                        </p:tgtEl>
                                        <p:attrNameLst>
                                          <p:attrName>style.visibility</p:attrName>
                                        </p:attrNameLst>
                                      </p:cBhvr>
                                      <p:to>
                                        <p:strVal val="visible"/>
                                      </p:to>
                                    </p:set>
                                    <p:animEffect transition="in" filter="wipe(left)">
                                      <p:cBhvr>
                                        <p:cTn id="94" dur="500"/>
                                        <p:tgtEl>
                                          <p:spTgt spid="9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95"/>
                                        </p:tgtEl>
                                        <p:attrNameLst>
                                          <p:attrName>style.visibility</p:attrName>
                                        </p:attrNameLst>
                                      </p:cBhvr>
                                      <p:to>
                                        <p:strVal val="visible"/>
                                      </p:to>
                                    </p:set>
                                    <p:animEffect transition="in" filter="wipe(left)">
                                      <p:cBhvr>
                                        <p:cTn id="99" dur="500"/>
                                        <p:tgtEl>
                                          <p:spTgt spid="95"/>
                                        </p:tgtEl>
                                      </p:cBhvr>
                                    </p:animEffect>
                                  </p:childTnLst>
                                </p:cTn>
                              </p:par>
                            </p:childTnLst>
                          </p:cTn>
                        </p:par>
                        <p:par>
                          <p:cTn id="100" fill="hold">
                            <p:stCondLst>
                              <p:cond delay="500"/>
                            </p:stCondLst>
                            <p:childTnLst>
                              <p:par>
                                <p:cTn id="101" presetID="22" presetClass="entr" presetSubtype="8" fill="hold" nodeType="afterEffect">
                                  <p:stCondLst>
                                    <p:cond delay="0"/>
                                  </p:stCondLst>
                                  <p:childTnLst>
                                    <p:set>
                                      <p:cBhvr>
                                        <p:cTn id="102" dur="1" fill="hold">
                                          <p:stCondLst>
                                            <p:cond delay="0"/>
                                          </p:stCondLst>
                                        </p:cTn>
                                        <p:tgtEl>
                                          <p:spTgt spid="92"/>
                                        </p:tgtEl>
                                        <p:attrNameLst>
                                          <p:attrName>style.visibility</p:attrName>
                                        </p:attrNameLst>
                                      </p:cBhvr>
                                      <p:to>
                                        <p:strVal val="visible"/>
                                      </p:to>
                                    </p:set>
                                    <p:animEffect transition="in" filter="wipe(left)">
                                      <p:cBhvr>
                                        <p:cTn id="103" dur="500"/>
                                        <p:tgtEl>
                                          <p:spTgt spid="92"/>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wipe(left)">
                                      <p:cBhvr>
                                        <p:cTn id="107" dur="500"/>
                                        <p:tgtEl>
                                          <p:spTgt spid="91"/>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wipe(left)">
                                      <p:cBhvr>
                                        <p:cTn id="111" dur="500"/>
                                        <p:tgtEl>
                                          <p:spTgt spid="93"/>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89"/>
                                        </p:tgtEl>
                                        <p:attrNameLst>
                                          <p:attrName>style.visibility</p:attrName>
                                        </p:attrNameLst>
                                      </p:cBhvr>
                                      <p:to>
                                        <p:strVal val="visible"/>
                                      </p:to>
                                    </p:set>
                                    <p:animEffect transition="in" filter="wipe(left)">
                                      <p:cBhvr>
                                        <p:cTn id="115" dur="500"/>
                                        <p:tgtEl>
                                          <p:spTgt spid="89"/>
                                        </p:tgtEl>
                                      </p:cBhvr>
                                    </p:animEffect>
                                  </p:childTnLst>
                                </p:cTn>
                              </p:par>
                            </p:childTnLst>
                          </p:cTn>
                        </p:par>
                        <p:par>
                          <p:cTn id="116" fill="hold">
                            <p:stCondLst>
                              <p:cond delay="2500"/>
                            </p:stCondLst>
                            <p:childTnLst>
                              <p:par>
                                <p:cTn id="117" presetID="22" presetClass="entr" presetSubtype="8" fill="hold" nodeType="after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wipe(left)">
                                      <p:cBhvr>
                                        <p:cTn id="119" dur="500"/>
                                        <p:tgtEl>
                                          <p:spTgt spid="94"/>
                                        </p:tgtEl>
                                      </p:cBhvr>
                                    </p:animEffect>
                                  </p:childTnLst>
                                </p:cTn>
                              </p:par>
                            </p:childTnLst>
                          </p:cTn>
                        </p:par>
                        <p:par>
                          <p:cTn id="120" fill="hold">
                            <p:stCondLst>
                              <p:cond delay="3000"/>
                            </p:stCondLst>
                            <p:childTnLst>
                              <p:par>
                                <p:cTn id="121" presetID="22" presetClass="entr" presetSubtype="8" fill="hold" grpId="0" nodeType="afterEffect">
                                  <p:stCondLst>
                                    <p:cond delay="0"/>
                                  </p:stCondLst>
                                  <p:childTnLst>
                                    <p:set>
                                      <p:cBhvr>
                                        <p:cTn id="122" dur="1" fill="hold">
                                          <p:stCondLst>
                                            <p:cond delay="0"/>
                                          </p:stCondLst>
                                        </p:cTn>
                                        <p:tgtEl>
                                          <p:spTgt spid="90"/>
                                        </p:tgtEl>
                                        <p:attrNameLst>
                                          <p:attrName>style.visibility</p:attrName>
                                        </p:attrNameLst>
                                      </p:cBhvr>
                                      <p:to>
                                        <p:strVal val="visible"/>
                                      </p:to>
                                    </p:set>
                                    <p:animEffect transition="in" filter="wipe(left)">
                                      <p:cBhvr>
                                        <p:cTn id="123" dur="500"/>
                                        <p:tgtEl>
                                          <p:spTgt spid="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11"/>
                                        </p:tgtEl>
                                        <p:attrNameLst>
                                          <p:attrName>style.visibility</p:attrName>
                                        </p:attrNameLst>
                                      </p:cBhvr>
                                      <p:to>
                                        <p:strVal val="visible"/>
                                      </p:to>
                                    </p:set>
                                    <p:animEffect transition="in" filter="wipe(left)">
                                      <p:cBhvr>
                                        <p:cTn id="128" dur="500"/>
                                        <p:tgtEl>
                                          <p:spTgt spid="11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70"/>
                                        </p:tgtEl>
                                        <p:attrNameLst>
                                          <p:attrName>style.visibility</p:attrName>
                                        </p:attrNameLst>
                                      </p:cBhvr>
                                      <p:to>
                                        <p:strVal val="visible"/>
                                      </p:to>
                                    </p:set>
                                    <p:animEffect transition="in" filter="wipe(left)">
                                      <p:cBhvr>
                                        <p:cTn id="133" dur="2000"/>
                                        <p:tgtEl>
                                          <p:spTgt spid="70"/>
                                        </p:tgtEl>
                                      </p:cBhvr>
                                    </p:animEffect>
                                  </p:childTnLst>
                                </p:cTn>
                              </p:par>
                            </p:childTnLst>
                          </p:cTn>
                        </p:par>
                        <p:par>
                          <p:cTn id="134" fill="hold">
                            <p:stCondLst>
                              <p:cond delay="2000"/>
                            </p:stCondLst>
                            <p:childTnLst>
                              <p:par>
                                <p:cTn id="135" presetID="22" presetClass="entr" presetSubtype="1" fill="hold" nodeType="afterEffect">
                                  <p:stCondLst>
                                    <p:cond delay="0"/>
                                  </p:stCondLst>
                                  <p:childTnLst>
                                    <p:set>
                                      <p:cBhvr>
                                        <p:cTn id="136" dur="1" fill="hold">
                                          <p:stCondLst>
                                            <p:cond delay="0"/>
                                          </p:stCondLst>
                                        </p:cTn>
                                        <p:tgtEl>
                                          <p:spTgt spid="104"/>
                                        </p:tgtEl>
                                        <p:attrNameLst>
                                          <p:attrName>style.visibility</p:attrName>
                                        </p:attrNameLst>
                                      </p:cBhvr>
                                      <p:to>
                                        <p:strVal val="visible"/>
                                      </p:to>
                                    </p:set>
                                    <p:animEffect transition="in" filter="wipe(up)">
                                      <p:cBhvr>
                                        <p:cTn id="137" dur="2000"/>
                                        <p:tgtEl>
                                          <p:spTgt spid="104"/>
                                        </p:tgtEl>
                                      </p:cBhvr>
                                    </p:animEffect>
                                  </p:childTnLst>
                                </p:cTn>
                              </p:par>
                            </p:childTnLst>
                          </p:cTn>
                        </p:par>
                        <p:par>
                          <p:cTn id="138" fill="hold">
                            <p:stCondLst>
                              <p:cond delay="4000"/>
                            </p:stCondLst>
                            <p:childTnLst>
                              <p:par>
                                <p:cTn id="139" presetID="22" presetClass="entr" presetSubtype="8" fill="hold" nodeType="afterEffect">
                                  <p:stCondLst>
                                    <p:cond delay="0"/>
                                  </p:stCondLst>
                                  <p:childTnLst>
                                    <p:set>
                                      <p:cBhvr>
                                        <p:cTn id="140" dur="1" fill="hold">
                                          <p:stCondLst>
                                            <p:cond delay="0"/>
                                          </p:stCondLst>
                                        </p:cTn>
                                        <p:tgtEl>
                                          <p:spTgt spid="73"/>
                                        </p:tgtEl>
                                        <p:attrNameLst>
                                          <p:attrName>style.visibility</p:attrName>
                                        </p:attrNameLst>
                                      </p:cBhvr>
                                      <p:to>
                                        <p:strVal val="visible"/>
                                      </p:to>
                                    </p:set>
                                    <p:animEffect transition="in" filter="wipe(left)">
                                      <p:cBhvr>
                                        <p:cTn id="141" dur="2000"/>
                                        <p:tgtEl>
                                          <p:spTgt spid="73"/>
                                        </p:tgtEl>
                                      </p:cBhvr>
                                    </p:animEffect>
                                  </p:childTnLst>
                                </p:cTn>
                              </p:par>
                            </p:childTnLst>
                          </p:cTn>
                        </p:par>
                        <p:par>
                          <p:cTn id="142" fill="hold">
                            <p:stCondLst>
                              <p:cond delay="6000"/>
                            </p:stCondLst>
                            <p:childTnLst>
                              <p:par>
                                <p:cTn id="143" presetID="22" presetClass="entr" presetSubtype="8" fill="hold" grpId="0" nodeType="afterEffect">
                                  <p:stCondLst>
                                    <p:cond delay="0"/>
                                  </p:stCondLst>
                                  <p:childTnLst>
                                    <p:set>
                                      <p:cBhvr>
                                        <p:cTn id="144" dur="1" fill="hold">
                                          <p:stCondLst>
                                            <p:cond delay="0"/>
                                          </p:stCondLst>
                                        </p:cTn>
                                        <p:tgtEl>
                                          <p:spTgt spid="108"/>
                                        </p:tgtEl>
                                        <p:attrNameLst>
                                          <p:attrName>style.visibility</p:attrName>
                                        </p:attrNameLst>
                                      </p:cBhvr>
                                      <p:to>
                                        <p:strVal val="visible"/>
                                      </p:to>
                                    </p:set>
                                    <p:animEffect transition="in" filter="wipe(left)">
                                      <p:cBhvr>
                                        <p:cTn id="145" dur="500"/>
                                        <p:tgtEl>
                                          <p:spTgt spid="108"/>
                                        </p:tgtEl>
                                      </p:cBhvr>
                                    </p:animEffect>
                                  </p:childTnLst>
                                </p:cTn>
                              </p:par>
                              <p:par>
                                <p:cTn id="146" presetID="22" presetClass="entr" presetSubtype="8" fill="hold" grpId="0" nodeType="withEffect">
                                  <p:stCondLst>
                                    <p:cond delay="0"/>
                                  </p:stCondLst>
                                  <p:childTnLst>
                                    <p:set>
                                      <p:cBhvr>
                                        <p:cTn id="147" dur="1" fill="hold">
                                          <p:stCondLst>
                                            <p:cond delay="0"/>
                                          </p:stCondLst>
                                        </p:cTn>
                                        <p:tgtEl>
                                          <p:spTgt spid="110"/>
                                        </p:tgtEl>
                                        <p:attrNameLst>
                                          <p:attrName>style.visibility</p:attrName>
                                        </p:attrNameLst>
                                      </p:cBhvr>
                                      <p:to>
                                        <p:strVal val="visible"/>
                                      </p:to>
                                    </p:set>
                                    <p:animEffect transition="in" filter="wipe(left)">
                                      <p:cBhvr>
                                        <p:cTn id="148"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P spid="49154" grpId="0"/>
      <p:bldP spid="49169" grpId="0"/>
      <p:bldP spid="60" grpId="0"/>
      <p:bldP spid="61" grpId="0"/>
      <p:bldP spid="62" grpId="0"/>
      <p:bldP spid="64" grpId="0"/>
      <p:bldP spid="66" grpId="0"/>
      <p:bldP spid="89" grpId="0"/>
      <p:bldP spid="90" grpId="0"/>
      <p:bldP spid="91" grpId="0"/>
      <p:bldP spid="93" grpId="0"/>
      <p:bldP spid="95" grpId="0"/>
      <p:bldP spid="97" grpId="0"/>
      <p:bldP spid="98" grpId="0"/>
      <p:bldP spid="49173" grpId="0" animBg="1"/>
      <p:bldP spid="108" grpId="0" animBg="1"/>
      <p:bldP spid="109" grpId="0"/>
      <p:bldP spid="110" grpId="0"/>
      <p:bldP spid="1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44016" y="0"/>
            <a:ext cx="3024336" cy="2160240"/>
            <a:chOff x="624" y="568"/>
            <a:chExt cx="9975" cy="16270"/>
          </a:xfrm>
        </p:grpSpPr>
        <p:pic>
          <p:nvPicPr>
            <p:cNvPr id="5126" name="Picture 6"/>
            <p:cNvPicPr>
              <a:picLocks noChangeAspect="1" noChangeArrowheads="1"/>
            </p:cNvPicPr>
            <p:nvPr/>
          </p:nvPicPr>
          <p:blipFill>
            <a:blip r:embed="rId2" cstate="print"/>
            <a:srcRect/>
            <a:stretch>
              <a:fillRect/>
            </a:stretch>
          </p:blipFill>
          <p:spPr bwMode="auto">
            <a:xfrm>
              <a:off x="624" y="568"/>
              <a:ext cx="9975" cy="16270"/>
            </a:xfrm>
            <a:prstGeom prst="rect">
              <a:avLst/>
            </a:prstGeom>
            <a:noFill/>
          </p:spPr>
        </p:pic>
        <p:sp>
          <p:nvSpPr>
            <p:cNvPr id="5127" name="Rectangle 7"/>
            <p:cNvSpPr>
              <a:spLocks noChangeArrowheads="1"/>
            </p:cNvSpPr>
            <p:nvPr/>
          </p:nvSpPr>
          <p:spPr bwMode="auto">
            <a:xfrm>
              <a:off x="6552" y="906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8" name="Rectangle 8"/>
            <p:cNvSpPr>
              <a:spLocks noChangeArrowheads="1"/>
            </p:cNvSpPr>
            <p:nvPr/>
          </p:nvSpPr>
          <p:spPr bwMode="auto">
            <a:xfrm>
              <a:off x="6495" y="963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29" name="Rectangle 9"/>
            <p:cNvSpPr>
              <a:spLocks noChangeArrowheads="1"/>
            </p:cNvSpPr>
            <p:nvPr/>
          </p:nvSpPr>
          <p:spPr bwMode="auto">
            <a:xfrm>
              <a:off x="6153" y="10201"/>
              <a:ext cx="741" cy="153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5130" name="Rectangle 10"/>
            <p:cNvSpPr>
              <a:spLocks noChangeArrowheads="1"/>
            </p:cNvSpPr>
            <p:nvPr/>
          </p:nvSpPr>
          <p:spPr bwMode="auto">
            <a:xfrm>
              <a:off x="6267" y="8491"/>
              <a:ext cx="399" cy="45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
        <p:nvSpPr>
          <p:cNvPr id="8" name="Rectangle 3"/>
          <p:cNvSpPr>
            <a:spLocks noChangeArrowheads="1"/>
          </p:cNvSpPr>
          <p:nvPr/>
        </p:nvSpPr>
        <p:spPr bwMode="auto">
          <a:xfrm>
            <a:off x="3131840" y="60433"/>
            <a:ext cx="5835206" cy="576064"/>
          </a:xfrm>
          <a:prstGeom prst="rect">
            <a:avLst/>
          </a:prstGeom>
          <a:solidFill>
            <a:schemeClr val="accent6">
              <a:lumMod val="60000"/>
              <a:lumOff val="4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pPr>
            <a:r>
              <a:rPr kumimoji="0" lang="fr-FR" b="1" i="0" u="sng" strike="noStrike" cap="none" normalizeH="0" baseline="0" dirty="0" smtClean="0">
                <a:ln>
                  <a:noFill/>
                </a:ln>
                <a:solidFill>
                  <a:schemeClr val="tx1"/>
                </a:solidFill>
                <a:effectLst/>
                <a:latin typeface="Comic Sans MS" pitchFamily="66" charset="0"/>
                <a:cs typeface="Arial" pitchFamily="34" charset="0"/>
              </a:rPr>
              <a:t>Doc 2</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cs typeface="Arial" pitchFamily="34" charset="0"/>
              </a:rPr>
              <a:t>:</a:t>
            </a:r>
            <a:r>
              <a:rPr kumimoji="0" lang="fr-FR" b="1" i="0" u="none" strike="noStrike" cap="none" normalizeH="0" baseline="0" dirty="0" smtClean="0">
                <a:ln>
                  <a:noFill/>
                </a:ln>
                <a:solidFill>
                  <a:schemeClr val="tx1"/>
                </a:solidFill>
                <a:effectLst/>
                <a:latin typeface="Comic Sans MS" pitchFamily="66" charset="0"/>
                <a:cs typeface="Arial" pitchFamily="34" charset="0"/>
              </a:rPr>
              <a:t> </a:t>
            </a:r>
            <a:r>
              <a:rPr lang="fr-FR" dirty="0">
                <a:latin typeface="Comic Sans MS" pitchFamily="66" charset="0"/>
              </a:rPr>
              <a:t>Lumière laser passant par une </a:t>
            </a:r>
            <a:endParaRPr lang="fr-FR" dirty="0" smtClean="0">
              <a:latin typeface="Comic Sans MS" pitchFamily="66" charset="0"/>
            </a:endParaRPr>
          </a:p>
          <a:p>
            <a:pPr lvl="0" algn="ctr" fontAlgn="base">
              <a:spcBef>
                <a:spcPct val="0"/>
              </a:spcBef>
            </a:pPr>
            <a:r>
              <a:rPr lang="fr-FR" dirty="0" smtClean="0">
                <a:latin typeface="Comic Sans MS" pitchFamily="66" charset="0"/>
              </a:rPr>
              <a:t>petite </a:t>
            </a:r>
            <a:r>
              <a:rPr lang="fr-FR" dirty="0">
                <a:latin typeface="Comic Sans MS" pitchFamily="66" charset="0"/>
              </a:rPr>
              <a:t>ouverture</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4"/>
          <p:cNvSpPr>
            <a:spLocks noChangeArrowheads="1"/>
          </p:cNvSpPr>
          <p:nvPr/>
        </p:nvSpPr>
        <p:spPr bwMode="auto">
          <a:xfrm>
            <a:off x="3131840" y="648072"/>
            <a:ext cx="5832648" cy="144016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fontAlgn="base">
              <a:spcBef>
                <a:spcPct val="0"/>
              </a:spcBef>
              <a:spcAft>
                <a:spcPts val="1000"/>
              </a:spcAft>
            </a:pP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lang="fr-FR" sz="2000" dirty="0">
                <a:solidFill>
                  <a:srgbClr val="002060"/>
                </a:solidFill>
                <a:latin typeface="Arial" pitchFamily="34" charset="0"/>
                <a:cs typeface="Arial" pitchFamily="34" charset="0"/>
              </a:rPr>
              <a:t>Le </a:t>
            </a:r>
            <a:r>
              <a:rPr lang="fr-FR" sz="2000" b="1" dirty="0">
                <a:solidFill>
                  <a:srgbClr val="FF0000"/>
                </a:solidFill>
                <a:latin typeface="Arial" pitchFamily="34" charset="0"/>
                <a:cs typeface="Arial" pitchFamily="34" charset="0"/>
              </a:rPr>
              <a:t>même phénomène </a:t>
            </a:r>
            <a:r>
              <a:rPr lang="fr-FR" sz="2000" b="1" dirty="0" smtClean="0">
                <a:solidFill>
                  <a:srgbClr val="FF0000"/>
                </a:solidFill>
                <a:latin typeface="Arial" pitchFamily="34" charset="0"/>
                <a:cs typeface="Arial" pitchFamily="34" charset="0"/>
              </a:rPr>
              <a:t>de diffraction </a:t>
            </a:r>
            <a:r>
              <a:rPr lang="fr-FR" sz="2000" dirty="0" smtClean="0">
                <a:solidFill>
                  <a:srgbClr val="002060"/>
                </a:solidFill>
                <a:latin typeface="Arial" pitchFamily="34" charset="0"/>
                <a:cs typeface="Arial" pitchFamily="34" charset="0"/>
              </a:rPr>
              <a:t>est </a:t>
            </a:r>
            <a:r>
              <a:rPr lang="fr-FR" sz="2000" dirty="0">
                <a:solidFill>
                  <a:srgbClr val="002060"/>
                </a:solidFill>
                <a:latin typeface="Arial" pitchFamily="34" charset="0"/>
                <a:cs typeface="Arial" pitchFamily="34" charset="0"/>
              </a:rPr>
              <a:t>observé dans le </a:t>
            </a:r>
            <a:r>
              <a:rPr lang="fr-FR" sz="2000" i="1" dirty="0" smtClean="0">
                <a:solidFill>
                  <a:srgbClr val="002060"/>
                </a:solidFill>
                <a:latin typeface="Arial" pitchFamily="34" charset="0"/>
                <a:cs typeface="Arial" pitchFamily="34" charset="0"/>
              </a:rPr>
              <a:t>Doc </a:t>
            </a:r>
            <a:r>
              <a:rPr lang="fr-FR" sz="2000" i="1" dirty="0">
                <a:solidFill>
                  <a:srgbClr val="002060"/>
                </a:solidFill>
                <a:latin typeface="Arial" pitchFamily="34" charset="0"/>
                <a:cs typeface="Arial" pitchFamily="34" charset="0"/>
              </a:rPr>
              <a:t>2</a:t>
            </a:r>
            <a:r>
              <a:rPr lang="fr-FR" sz="2000" dirty="0">
                <a:solidFill>
                  <a:srgbClr val="002060"/>
                </a:solidFill>
                <a:latin typeface="Arial" pitchFamily="34" charset="0"/>
                <a:cs typeface="Arial" pitchFamily="34" charset="0"/>
              </a:rPr>
              <a:t> mettant en jeu la lumière : c’est pourquoi </a:t>
            </a:r>
            <a:r>
              <a:rPr lang="fr-FR" sz="2000" b="1" i="1" u="sng" dirty="0">
                <a:solidFill>
                  <a:srgbClr val="FF0000"/>
                </a:solidFill>
                <a:latin typeface="Arial" pitchFamily="34" charset="0"/>
                <a:cs typeface="Arial" pitchFamily="34" charset="0"/>
              </a:rPr>
              <a:t>la lumière peut être considérée comme une </a:t>
            </a:r>
            <a:r>
              <a:rPr lang="fr-FR" sz="2000" b="1" i="1" u="sng" dirty="0" smtClean="0">
                <a:solidFill>
                  <a:srgbClr val="FF0000"/>
                </a:solidFill>
                <a:latin typeface="Arial" pitchFamily="34" charset="0"/>
                <a:cs typeface="Arial" pitchFamily="34" charset="0"/>
              </a:rPr>
              <a:t>ONDE</a:t>
            </a:r>
            <a:r>
              <a:rPr lang="fr-FR" sz="2000" dirty="0" smtClean="0">
                <a:solidFill>
                  <a:srgbClr val="002060"/>
                </a:solidFill>
                <a:latin typeface="Arial" pitchFamily="34" charset="0"/>
                <a:cs typeface="Arial" pitchFamily="34" charset="0"/>
              </a:rPr>
              <a:t>.</a:t>
            </a:r>
            <a:endParaRPr lang="fr-FR" sz="2000" dirty="0">
              <a:solidFill>
                <a:srgbClr val="002060"/>
              </a:solidFill>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15"/>
          <p:cNvSpPr/>
          <p:nvPr/>
        </p:nvSpPr>
        <p:spPr>
          <a:xfrm>
            <a:off x="179512" y="70332"/>
            <a:ext cx="2940753" cy="201622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179512" y="2204864"/>
            <a:ext cx="8784976" cy="3744416"/>
            <a:chOff x="179512" y="2204864"/>
            <a:chExt cx="8784976" cy="3744416"/>
          </a:xfrm>
        </p:grpSpPr>
        <p:sp>
          <p:nvSpPr>
            <p:cNvPr id="16386" name="Text Box 2"/>
            <p:cNvSpPr txBox="1">
              <a:spLocks noChangeArrowheads="1"/>
            </p:cNvSpPr>
            <p:nvPr/>
          </p:nvSpPr>
          <p:spPr bwMode="auto">
            <a:xfrm>
              <a:off x="179512" y="2204864"/>
              <a:ext cx="8784976" cy="374441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La lumière : quel type d’ONDES</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p:txBody>
        </p:sp>
        <p:pic>
          <p:nvPicPr>
            <p:cNvPr id="19" name="Image 18"/>
            <p:cNvPicPr/>
            <p:nvPr/>
          </p:nvPicPr>
          <p:blipFill>
            <a:blip r:embed="rId3" cstate="print">
              <a:clrChange>
                <a:clrFrom>
                  <a:srgbClr val="FFFFFF"/>
                </a:clrFrom>
                <a:clrTo>
                  <a:srgbClr val="FFFFFF">
                    <a:alpha val="0"/>
                  </a:srgbClr>
                </a:clrTo>
              </a:clrChange>
            </a:blip>
            <a:srcRect/>
            <a:stretch>
              <a:fillRect/>
            </a:stretch>
          </p:blipFill>
          <p:spPr bwMode="auto">
            <a:xfrm>
              <a:off x="195294" y="2564904"/>
              <a:ext cx="8769194" cy="2376264"/>
            </a:xfrm>
            <a:prstGeom prst="rect">
              <a:avLst/>
            </a:prstGeom>
            <a:noFill/>
            <a:ln w="9525">
              <a:noFill/>
              <a:miter lim="800000"/>
              <a:headEnd/>
              <a:tailEnd/>
            </a:ln>
          </p:spPr>
        </p:pic>
      </p:grpSp>
      <p:sp>
        <p:nvSpPr>
          <p:cNvPr id="20" name="Rectangle 19"/>
          <p:cNvSpPr/>
          <p:nvPr/>
        </p:nvSpPr>
        <p:spPr>
          <a:xfrm>
            <a:off x="251520" y="4941168"/>
            <a:ext cx="8640960" cy="1015663"/>
          </a:xfrm>
          <a:prstGeom prst="rect">
            <a:avLst/>
          </a:prstGeom>
        </p:spPr>
        <p:txBody>
          <a:bodyPr wrap="square">
            <a:spAutoFit/>
          </a:bodyPr>
          <a:lstStyle/>
          <a:p>
            <a:pPr marR="31750" lvl="0" fontAlgn="base">
              <a:spcBef>
                <a:spcPct val="0"/>
              </a:spcBef>
            </a:pPr>
            <a:r>
              <a:rPr kumimoji="0" lang="fr-FR" sz="2000" b="0" i="0" u="none" strike="noStrike" cap="none" normalizeH="0" baseline="0" dirty="0" smtClean="0">
                <a:ln>
                  <a:noFill/>
                </a:ln>
                <a:solidFill>
                  <a:srgbClr val="002060"/>
                </a:solidFill>
                <a:effectLst/>
                <a:latin typeface="Arial" pitchFamily="34" charset="0"/>
                <a:cs typeface="Arial" pitchFamily="34" charset="0"/>
              </a:rPr>
              <a:t>       La lumière appartient à la catégorie des </a:t>
            </a:r>
            <a:r>
              <a:rPr kumimoji="0" lang="fr-FR" sz="2000" b="1" i="0" u="none" strike="noStrike" cap="none" normalizeH="0" baseline="0" dirty="0" smtClean="0">
                <a:ln>
                  <a:noFill/>
                </a:ln>
                <a:solidFill>
                  <a:srgbClr val="FF0000"/>
                </a:solidFill>
                <a:effectLst/>
                <a:latin typeface="Arial" pitchFamily="34" charset="0"/>
                <a:cs typeface="Arial" pitchFamily="34" charset="0"/>
              </a:rPr>
              <a:t>ondes électromagnétiques </a:t>
            </a:r>
            <a:r>
              <a:rPr kumimoji="0" lang="fr-FR" sz="2000" b="0" i="0" u="none" strike="noStrike" cap="none" normalizeH="0" baseline="0" dirty="0" smtClean="0">
                <a:ln>
                  <a:noFill/>
                </a:ln>
                <a:solidFill>
                  <a:srgbClr val="002060"/>
                </a:solidFill>
                <a:effectLst/>
                <a:latin typeface="Arial" pitchFamily="34" charset="0"/>
                <a:cs typeface="Arial" pitchFamily="34" charset="0"/>
              </a:rPr>
              <a:t>(propagation d’un champ électrique et d’un champ magnétique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orthogo-naux</a:t>
            </a:r>
            <a:r>
              <a:rPr kumimoji="0" lang="fr-FR" sz="2000" b="0" i="0" u="none" strike="noStrike" cap="none" normalizeH="0" baseline="0" dirty="0" smtClean="0">
                <a:ln>
                  <a:noFill/>
                </a:ln>
                <a:solidFill>
                  <a:srgbClr val="002060"/>
                </a:solidFill>
                <a:effectLst/>
                <a:latin typeface="Arial" pitchFamily="34" charset="0"/>
                <a:cs typeface="Arial" pitchFamily="34" charset="0"/>
              </a:rPr>
              <a:t> entre eux et à la direction de propagation de l’onde lumineuse).</a:t>
            </a:r>
            <a:endParaRPr kumimoji="0" lang="fr-FR"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7504" y="116632"/>
            <a:ext cx="8928992" cy="374441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La lumière : quel type d’ONDES</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p:txBody>
      </p:sp>
      <p:pic>
        <p:nvPicPr>
          <p:cNvPr id="19" name="Image 18"/>
          <p:cNvPicPr/>
          <p:nvPr/>
        </p:nvPicPr>
        <p:blipFill>
          <a:blip r:embed="rId2" cstate="print">
            <a:clrChange>
              <a:clrFrom>
                <a:srgbClr val="FFFFFF"/>
              </a:clrFrom>
              <a:clrTo>
                <a:srgbClr val="FFFFFF">
                  <a:alpha val="0"/>
                </a:srgbClr>
              </a:clrTo>
            </a:clrChange>
          </a:blip>
          <a:srcRect/>
          <a:stretch>
            <a:fillRect/>
          </a:stretch>
        </p:blipFill>
        <p:spPr bwMode="auto">
          <a:xfrm>
            <a:off x="251520" y="476672"/>
            <a:ext cx="8769194" cy="2376264"/>
          </a:xfrm>
          <a:prstGeom prst="rect">
            <a:avLst/>
          </a:prstGeom>
          <a:noFill/>
          <a:ln w="9525">
            <a:noFill/>
            <a:miter lim="800000"/>
            <a:headEnd/>
            <a:tailEnd/>
          </a:ln>
        </p:spPr>
      </p:pic>
      <p:sp>
        <p:nvSpPr>
          <p:cNvPr id="20" name="Rectangle 19"/>
          <p:cNvSpPr/>
          <p:nvPr/>
        </p:nvSpPr>
        <p:spPr>
          <a:xfrm>
            <a:off x="251520" y="2852936"/>
            <a:ext cx="8640960" cy="1015663"/>
          </a:xfrm>
          <a:prstGeom prst="rect">
            <a:avLst/>
          </a:prstGeom>
        </p:spPr>
        <p:txBody>
          <a:bodyPr wrap="square">
            <a:spAutoFit/>
          </a:bodyPr>
          <a:lstStyle/>
          <a:p>
            <a:pPr marR="31750" lvl="0" fontAlgn="base">
              <a:spcBef>
                <a:spcPct val="0"/>
              </a:spcBef>
            </a:pPr>
            <a:r>
              <a:rPr kumimoji="0" lang="fr-FR" sz="2000" b="0" i="0" u="none" strike="noStrike" cap="none" normalizeH="0" baseline="0" dirty="0" smtClean="0">
                <a:ln>
                  <a:noFill/>
                </a:ln>
                <a:solidFill>
                  <a:srgbClr val="002060"/>
                </a:solidFill>
                <a:effectLst/>
                <a:latin typeface="Arial" pitchFamily="34" charset="0"/>
                <a:cs typeface="Arial" pitchFamily="34" charset="0"/>
              </a:rPr>
              <a:t>       La lumière appartient à la catégorie des </a:t>
            </a:r>
            <a:r>
              <a:rPr kumimoji="0" lang="fr-FR" sz="2000" b="1" i="0" u="none" strike="noStrike" cap="none" normalizeH="0" baseline="0" dirty="0" smtClean="0">
                <a:ln>
                  <a:noFill/>
                </a:ln>
                <a:solidFill>
                  <a:srgbClr val="FF0000"/>
                </a:solidFill>
                <a:effectLst/>
                <a:latin typeface="Arial" pitchFamily="34" charset="0"/>
                <a:cs typeface="Arial" pitchFamily="34" charset="0"/>
              </a:rPr>
              <a:t>ondes électromagnétiques </a:t>
            </a:r>
            <a:r>
              <a:rPr kumimoji="0" lang="fr-FR" sz="2000" b="0" i="0" u="none" strike="noStrike" cap="none" normalizeH="0" baseline="0" dirty="0" smtClean="0">
                <a:ln>
                  <a:noFill/>
                </a:ln>
                <a:solidFill>
                  <a:srgbClr val="002060"/>
                </a:solidFill>
                <a:effectLst/>
                <a:latin typeface="Arial" pitchFamily="34" charset="0"/>
                <a:cs typeface="Arial" pitchFamily="34" charset="0"/>
              </a:rPr>
              <a:t>(propagation d’un champ électrique et d’un champ magnétique </a:t>
            </a:r>
            <a:r>
              <a:rPr kumimoji="0" lang="fr-FR" sz="2000" b="0" i="0" u="none" strike="noStrike" cap="none" normalizeH="0" baseline="0" dirty="0" err="1" smtClean="0">
                <a:ln>
                  <a:noFill/>
                </a:ln>
                <a:solidFill>
                  <a:srgbClr val="002060"/>
                </a:solidFill>
                <a:effectLst/>
                <a:latin typeface="Arial" pitchFamily="34" charset="0"/>
                <a:cs typeface="Arial" pitchFamily="34" charset="0"/>
              </a:rPr>
              <a:t>orthogo-naux</a:t>
            </a:r>
            <a:r>
              <a:rPr kumimoji="0" lang="fr-FR" sz="2000" b="0" i="0" u="none" strike="noStrike" cap="none" normalizeH="0" baseline="0" dirty="0" smtClean="0">
                <a:ln>
                  <a:noFill/>
                </a:ln>
                <a:solidFill>
                  <a:srgbClr val="002060"/>
                </a:solidFill>
                <a:effectLst/>
                <a:latin typeface="Arial" pitchFamily="34" charset="0"/>
                <a:cs typeface="Arial" pitchFamily="34" charset="0"/>
              </a:rPr>
              <a:t> entre eux et à la direction de propagation de l’onde lumineuse).</a:t>
            </a:r>
            <a:endParaRPr kumimoji="0" lang="fr-FR" b="0" i="0" u="none" strike="noStrike" cap="none" normalizeH="0" baseline="0" dirty="0" smtClean="0">
              <a:ln>
                <a:noFill/>
              </a:ln>
              <a:solidFill>
                <a:srgbClr val="002060"/>
              </a:solidFill>
              <a:effectLst/>
              <a:latin typeface="Arial" pitchFamily="34" charset="0"/>
              <a:cs typeface="Arial" pitchFamily="34" charset="0"/>
            </a:endParaRPr>
          </a:p>
        </p:txBody>
      </p:sp>
      <p:sp>
        <p:nvSpPr>
          <p:cNvPr id="17410" name="Text Box 2"/>
          <p:cNvSpPr txBox="1">
            <a:spLocks noChangeArrowheads="1"/>
          </p:cNvSpPr>
          <p:nvPr/>
        </p:nvSpPr>
        <p:spPr bwMode="auto">
          <a:xfrm>
            <a:off x="144016" y="3933056"/>
            <a:ext cx="8892480" cy="2852936"/>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 typeface="Wingdings" pitchFamily="2" charset="2"/>
              <a:buChar char="ð"/>
              <a:tabLst/>
            </a:pPr>
            <a:r>
              <a:rPr kumimoji="0" lang="fr-FR" sz="2000" b="1" i="1" u="sng" strike="noStrike" cap="none" normalizeH="0" baseline="0" dirty="0" smtClean="0">
                <a:ln>
                  <a:noFill/>
                </a:ln>
                <a:solidFill>
                  <a:schemeClr val="tx1"/>
                </a:solidFill>
                <a:effectLst/>
                <a:latin typeface="Calibri" pitchFamily="34" charset="0"/>
                <a:cs typeface="Arial" pitchFamily="34" charset="0"/>
              </a:rPr>
              <a:t>Caractéristiques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lang="fr-FR" sz="2000" dirty="0" smtClean="0">
              <a:solidFill>
                <a:srgbClr val="1C1C1C"/>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6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179512" y="4293096"/>
            <a:ext cx="8964488"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effectLst/>
                <a:latin typeface="Arial" pitchFamily="34" charset="0"/>
                <a:cs typeface="Arial" pitchFamily="34" charset="0"/>
                <a:sym typeface="Wingdings"/>
              </a:rPr>
              <a:t></a:t>
            </a:r>
            <a:r>
              <a:rPr kumimoji="0" lang="fr-FR" sz="2000" b="0" i="0" u="none" strike="noStrike" cap="none" normalizeH="0" baseline="0" dirty="0" smtClean="0">
                <a:ln>
                  <a:noFill/>
                </a:ln>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Lumière = onde </a:t>
            </a:r>
            <a:r>
              <a:rPr kumimoji="0" lang="fr-FR" sz="2000" b="1" i="0" u="none" strike="noStrike" cap="none" normalizeH="0" baseline="0" dirty="0" smtClean="0">
                <a:ln>
                  <a:noFill/>
                </a:ln>
                <a:solidFill>
                  <a:srgbClr val="FF0000"/>
                </a:solidFill>
                <a:effectLst/>
                <a:latin typeface="Arial" pitchFamily="34" charset="0"/>
                <a:cs typeface="Arial" pitchFamily="34" charset="0"/>
              </a:rPr>
              <a:t>NON MECANIQUE </a:t>
            </a:r>
            <a:r>
              <a:rPr kumimoji="0" lang="fr-FR" sz="2000" b="0" i="0" u="none" strike="noStrike" cap="none" normalizeH="0" baseline="0" dirty="0" smtClean="0">
                <a:ln>
                  <a:noFill/>
                </a:ln>
                <a:solidFill>
                  <a:srgbClr val="002060"/>
                </a:solidFill>
                <a:effectLst/>
                <a:latin typeface="Arial" pitchFamily="34" charset="0"/>
                <a:cs typeface="Arial" pitchFamily="34" charset="0"/>
              </a:rPr>
              <a:t>car elle peut se propager dans le vide.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3"/>
          <p:cNvSpPr>
            <a:spLocks noChangeArrowheads="1"/>
          </p:cNvSpPr>
          <p:nvPr/>
        </p:nvSpPr>
        <p:spPr bwMode="auto">
          <a:xfrm>
            <a:off x="179512" y="4653136"/>
            <a:ext cx="896448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kumimoji="0" lang="fr-FR" sz="2000" b="0" i="0" u="none" strike="noStrike" cap="none" normalizeH="0" baseline="0" dirty="0" smtClean="0">
                <a:ln>
                  <a:noFill/>
                </a:ln>
                <a:effectLst/>
                <a:latin typeface="Arial" pitchFamily="34" charset="0"/>
                <a:cs typeface="Arial" pitchFamily="34" charset="0"/>
                <a:sym typeface="Wingdings"/>
              </a:rPr>
              <a:t></a:t>
            </a:r>
            <a:r>
              <a:rPr kumimoji="0" lang="fr-FR" sz="2000" b="0" i="0" u="none" strike="noStrike" cap="none" normalizeH="0" baseline="0" dirty="0" smtClean="0">
                <a:ln>
                  <a:noFill/>
                </a:ln>
                <a:effectLst/>
                <a:latin typeface="Arial" pitchFamily="34" charset="0"/>
                <a:cs typeface="Arial" pitchFamily="34" charset="0"/>
              </a:rPr>
              <a:t> </a:t>
            </a:r>
            <a:r>
              <a:rPr lang="fr-FR" sz="2000" dirty="0">
                <a:solidFill>
                  <a:srgbClr val="002060"/>
                </a:solidFill>
                <a:latin typeface="Arial" pitchFamily="34" charset="0"/>
                <a:cs typeface="Arial" pitchFamily="34" charset="0"/>
              </a:rPr>
              <a:t>L</a:t>
            </a:r>
            <a:r>
              <a:rPr lang="fr-FR" sz="2000" dirty="0" smtClean="0">
                <a:solidFill>
                  <a:srgbClr val="002060"/>
                </a:solidFill>
                <a:latin typeface="Arial" pitchFamily="34" charset="0"/>
                <a:cs typeface="Arial" pitchFamily="34" charset="0"/>
              </a:rPr>
              <a:t>umière = </a:t>
            </a:r>
            <a:r>
              <a:rPr lang="fr-FR" sz="2000" dirty="0">
                <a:solidFill>
                  <a:srgbClr val="002060"/>
                </a:solidFill>
                <a:latin typeface="Arial" pitchFamily="34" charset="0"/>
                <a:cs typeface="Arial" pitchFamily="34" charset="0"/>
              </a:rPr>
              <a:t>onde </a:t>
            </a:r>
            <a:r>
              <a:rPr lang="fr-FR" sz="2000" b="1" dirty="0">
                <a:solidFill>
                  <a:srgbClr val="FF0000"/>
                </a:solidFill>
                <a:latin typeface="Arial" pitchFamily="34" charset="0"/>
                <a:cs typeface="Arial" pitchFamily="34" charset="0"/>
              </a:rPr>
              <a:t>PERIODIQUE</a:t>
            </a:r>
            <a:r>
              <a:rPr lang="fr-FR" sz="2000" dirty="0">
                <a:solidFill>
                  <a:srgbClr val="002060"/>
                </a:solidFill>
                <a:latin typeface="Arial" pitchFamily="34" charset="0"/>
                <a:cs typeface="Arial" pitchFamily="34" charset="0"/>
              </a:rPr>
              <a:t> caractérisée par une </a:t>
            </a:r>
            <a:r>
              <a:rPr lang="fr-FR" sz="2000" b="1" dirty="0">
                <a:solidFill>
                  <a:srgbClr val="002060"/>
                </a:solidFill>
                <a:latin typeface="Arial" pitchFamily="34" charset="0"/>
                <a:cs typeface="Arial" pitchFamily="34" charset="0"/>
              </a:rPr>
              <a:t>longueur d’onde </a:t>
            </a:r>
            <a:r>
              <a:rPr lang="fr-FR" sz="2000" b="1" dirty="0">
                <a:solidFill>
                  <a:srgbClr val="FF0000"/>
                </a:solidFill>
                <a:latin typeface="Symbol" pitchFamily="18" charset="2"/>
                <a:cs typeface="Arial" pitchFamily="34" charset="0"/>
              </a:rPr>
              <a:t>l</a:t>
            </a:r>
            <a:r>
              <a:rPr lang="fr-FR" sz="2000" dirty="0">
                <a:solidFill>
                  <a:srgbClr val="002060"/>
                </a:solidFill>
                <a:latin typeface="Arial" pitchFamily="34" charset="0"/>
                <a:cs typeface="Arial" pitchFamily="34" charset="0"/>
              </a:rPr>
              <a:t>, une </a:t>
            </a:r>
            <a:r>
              <a:rPr lang="fr-FR" sz="2000" b="1" dirty="0">
                <a:solidFill>
                  <a:srgbClr val="002060"/>
                </a:solidFill>
                <a:latin typeface="Arial" pitchFamily="34" charset="0"/>
                <a:cs typeface="Arial" pitchFamily="34" charset="0"/>
              </a:rPr>
              <a:t>période temporelle </a:t>
            </a:r>
            <a:r>
              <a:rPr lang="fr-FR" sz="2000" b="1" dirty="0">
                <a:solidFill>
                  <a:srgbClr val="FF0000"/>
                </a:solidFill>
                <a:latin typeface="Arial" pitchFamily="34" charset="0"/>
                <a:cs typeface="Arial" pitchFamily="34" charset="0"/>
              </a:rPr>
              <a:t>T</a:t>
            </a:r>
            <a:r>
              <a:rPr lang="fr-FR" sz="2000" dirty="0">
                <a:solidFill>
                  <a:srgbClr val="002060"/>
                </a:solidFill>
                <a:latin typeface="Arial" pitchFamily="34" charset="0"/>
                <a:cs typeface="Arial" pitchFamily="34" charset="0"/>
              </a:rPr>
              <a:t>, une </a:t>
            </a:r>
            <a:r>
              <a:rPr lang="fr-FR" sz="2000" b="1" dirty="0">
                <a:solidFill>
                  <a:srgbClr val="002060"/>
                </a:solidFill>
                <a:latin typeface="Arial" pitchFamily="34" charset="0"/>
                <a:cs typeface="Arial" pitchFamily="34" charset="0"/>
              </a:rPr>
              <a:t>fréquence </a:t>
            </a:r>
            <a:r>
              <a:rPr lang="fr-FR" sz="2000" b="1" dirty="0">
                <a:solidFill>
                  <a:srgbClr val="FF0000"/>
                </a:solidFill>
                <a:latin typeface="Symbol" pitchFamily="18" charset="2"/>
                <a:cs typeface="Arial" pitchFamily="34" charset="0"/>
              </a:rPr>
              <a:t>n</a:t>
            </a:r>
            <a:r>
              <a:rPr lang="fr-FR" sz="2000" dirty="0">
                <a:solidFill>
                  <a:srgbClr val="002060"/>
                </a:solidFill>
                <a:latin typeface="Arial" pitchFamily="34" charset="0"/>
                <a:cs typeface="Arial" pitchFamily="34" charset="0"/>
              </a:rPr>
              <a:t> et une </a:t>
            </a:r>
            <a:r>
              <a:rPr lang="fr-FR" sz="2000" b="1" dirty="0">
                <a:solidFill>
                  <a:srgbClr val="002060"/>
                </a:solidFill>
                <a:latin typeface="Arial" pitchFamily="34" charset="0"/>
                <a:cs typeface="Arial" pitchFamily="34" charset="0"/>
              </a:rPr>
              <a:t>célérité </a:t>
            </a:r>
            <a:r>
              <a:rPr lang="fr-FR" sz="2000" b="1" dirty="0">
                <a:solidFill>
                  <a:srgbClr val="FF0000"/>
                </a:solidFill>
                <a:latin typeface="Arial" pitchFamily="34" charset="0"/>
                <a:cs typeface="Arial" pitchFamily="34" charset="0"/>
              </a:rPr>
              <a:t>v</a:t>
            </a:r>
            <a:r>
              <a:rPr lang="fr-FR" sz="2000" dirty="0">
                <a:solidFill>
                  <a:srgbClr val="002060"/>
                </a:solidFill>
                <a:latin typeface="Arial" pitchFamily="34" charset="0"/>
                <a:cs typeface="Arial" pitchFamily="34" charset="0"/>
              </a:rPr>
              <a:t> telles que :</a:t>
            </a:r>
          </a:p>
          <a:p>
            <a:pPr lvl="0" fontAlgn="base">
              <a:spcBef>
                <a:spcPct val="0"/>
              </a:spcBef>
              <a:spcAft>
                <a:spcPts val="1000"/>
              </a:spcAf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Text Box 1"/>
          <p:cNvSpPr txBox="1">
            <a:spLocks noChangeArrowheads="1"/>
          </p:cNvSpPr>
          <p:nvPr/>
        </p:nvSpPr>
        <p:spPr bwMode="auto">
          <a:xfrm>
            <a:off x="1739905" y="5373216"/>
            <a:ext cx="2184023" cy="1224136"/>
          </a:xfrm>
          <a:prstGeom prst="rect">
            <a:avLst/>
          </a:prstGeom>
          <a:solidFill>
            <a:schemeClr val="accent2">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p:nvPr/>
        </p:nvSpPr>
        <p:spPr>
          <a:xfrm>
            <a:off x="2027937" y="5733256"/>
            <a:ext cx="78739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V  =  </a:t>
            </a:r>
            <a:endParaRPr lang="fr-FR" dirty="0"/>
          </a:p>
        </p:txBody>
      </p:sp>
      <p:sp>
        <p:nvSpPr>
          <p:cNvPr id="22" name="Rectangle 21"/>
          <p:cNvSpPr/>
          <p:nvPr/>
        </p:nvSpPr>
        <p:spPr>
          <a:xfrm>
            <a:off x="2820025" y="5445224"/>
            <a:ext cx="46679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l</a:t>
            </a:r>
            <a:r>
              <a:rPr lang="fr-FR" sz="2000" b="1" dirty="0" smtClean="0">
                <a:solidFill>
                  <a:srgbClr val="002060"/>
                </a:solidFill>
                <a:latin typeface="Arial" pitchFamily="34" charset="0"/>
                <a:cs typeface="Arial" pitchFamily="34" charset="0"/>
              </a:rPr>
              <a:t>  </a:t>
            </a:r>
            <a:endParaRPr lang="fr-FR" dirty="0"/>
          </a:p>
        </p:txBody>
      </p:sp>
      <p:sp>
        <p:nvSpPr>
          <p:cNvPr id="23" name="Rectangle 22"/>
          <p:cNvSpPr/>
          <p:nvPr/>
        </p:nvSpPr>
        <p:spPr>
          <a:xfrm>
            <a:off x="2820025" y="6021288"/>
            <a:ext cx="48282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T</a:t>
            </a:r>
            <a:r>
              <a:rPr lang="fr-FR" sz="2000" b="1" dirty="0" smtClean="0">
                <a:solidFill>
                  <a:srgbClr val="002060"/>
                </a:solidFill>
                <a:latin typeface="Arial" pitchFamily="34" charset="0"/>
                <a:cs typeface="Arial" pitchFamily="34" charset="0"/>
              </a:rPr>
              <a:t>  </a:t>
            </a:r>
            <a:endParaRPr lang="fr-FR" dirty="0"/>
          </a:p>
        </p:txBody>
      </p:sp>
      <p:cxnSp>
        <p:nvCxnSpPr>
          <p:cNvPr id="24" name="Connecteur droit 23"/>
          <p:cNvCxnSpPr/>
          <p:nvPr/>
        </p:nvCxnSpPr>
        <p:spPr>
          <a:xfrm>
            <a:off x="2748017" y="5949280"/>
            <a:ext cx="57606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252073" y="5445224"/>
            <a:ext cx="582211"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a:t>
            </a:r>
            <a:endParaRPr lang="fr-FR" dirty="0">
              <a:solidFill>
                <a:srgbClr val="006600"/>
              </a:solidFill>
            </a:endParaRPr>
          </a:p>
        </p:txBody>
      </p:sp>
      <p:sp>
        <p:nvSpPr>
          <p:cNvPr id="26" name="Rectangle 25"/>
          <p:cNvSpPr/>
          <p:nvPr/>
        </p:nvSpPr>
        <p:spPr>
          <a:xfrm>
            <a:off x="3324081" y="6021288"/>
            <a:ext cx="497252"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(s)</a:t>
            </a:r>
            <a:endParaRPr lang="fr-FR" dirty="0">
              <a:solidFill>
                <a:srgbClr val="006600"/>
              </a:solidFill>
            </a:endParaRPr>
          </a:p>
        </p:txBody>
      </p:sp>
      <p:sp>
        <p:nvSpPr>
          <p:cNvPr id="27" name="Rectangle 26"/>
          <p:cNvSpPr/>
          <p:nvPr/>
        </p:nvSpPr>
        <p:spPr>
          <a:xfrm>
            <a:off x="1667897" y="6093296"/>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28" name="Rectangle 27"/>
          <p:cNvSpPr/>
          <p:nvPr/>
        </p:nvSpPr>
        <p:spPr>
          <a:xfrm>
            <a:off x="4355976" y="5733256"/>
            <a:ext cx="470000"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ou</a:t>
            </a:r>
            <a:endParaRPr lang="fr-FR" sz="2000" dirty="0"/>
          </a:p>
        </p:txBody>
      </p:sp>
      <p:sp>
        <p:nvSpPr>
          <p:cNvPr id="30" name="Text Box 1"/>
          <p:cNvSpPr txBox="1">
            <a:spLocks noChangeArrowheads="1"/>
          </p:cNvSpPr>
          <p:nvPr/>
        </p:nvSpPr>
        <p:spPr bwMode="auto">
          <a:xfrm>
            <a:off x="5076056" y="5373216"/>
            <a:ext cx="2184023" cy="1224136"/>
          </a:xfrm>
          <a:prstGeom prst="rect">
            <a:avLst/>
          </a:prstGeom>
          <a:solidFill>
            <a:schemeClr val="accent2">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1" name="Rectangle 30"/>
          <p:cNvSpPr/>
          <p:nvPr/>
        </p:nvSpPr>
        <p:spPr>
          <a:xfrm>
            <a:off x="5364089" y="5733256"/>
            <a:ext cx="720080" cy="400110"/>
          </a:xfrm>
          <a:prstGeom prst="rect">
            <a:avLst/>
          </a:prstGeom>
        </p:spPr>
        <p:txBody>
          <a:bodyPr wrap="square">
            <a:spAutoFit/>
          </a:bodyPr>
          <a:lstStyle/>
          <a:p>
            <a:r>
              <a:rPr lang="fr-FR" sz="2000" b="1" dirty="0" smtClean="0">
                <a:solidFill>
                  <a:srgbClr val="002060"/>
                </a:solidFill>
                <a:latin typeface="Arial" pitchFamily="34" charset="0"/>
                <a:cs typeface="Arial" pitchFamily="34" charset="0"/>
              </a:rPr>
              <a:t>V  =  </a:t>
            </a:r>
            <a:endParaRPr lang="fr-FR" dirty="0"/>
          </a:p>
        </p:txBody>
      </p:sp>
      <p:sp>
        <p:nvSpPr>
          <p:cNvPr id="32" name="Rectangle 31"/>
          <p:cNvSpPr/>
          <p:nvPr/>
        </p:nvSpPr>
        <p:spPr>
          <a:xfrm>
            <a:off x="5940152" y="5733256"/>
            <a:ext cx="46679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l</a:t>
            </a:r>
            <a:r>
              <a:rPr lang="fr-FR" sz="2000" b="1" dirty="0" smtClean="0">
                <a:solidFill>
                  <a:srgbClr val="002060"/>
                </a:solidFill>
                <a:latin typeface="Arial" pitchFamily="34" charset="0"/>
                <a:cs typeface="Arial" pitchFamily="34" charset="0"/>
              </a:rPr>
              <a:t>  </a:t>
            </a:r>
            <a:endParaRPr lang="fr-FR" dirty="0"/>
          </a:p>
        </p:txBody>
      </p:sp>
      <p:sp>
        <p:nvSpPr>
          <p:cNvPr id="33" name="Rectangle 32"/>
          <p:cNvSpPr/>
          <p:nvPr/>
        </p:nvSpPr>
        <p:spPr>
          <a:xfrm>
            <a:off x="6516216" y="5733256"/>
            <a:ext cx="458780"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n</a:t>
            </a:r>
            <a:r>
              <a:rPr lang="fr-FR" sz="2000" b="1" dirty="0" smtClean="0">
                <a:solidFill>
                  <a:srgbClr val="002060"/>
                </a:solidFill>
                <a:latin typeface="Arial" pitchFamily="34" charset="0"/>
                <a:cs typeface="Arial" pitchFamily="34" charset="0"/>
              </a:rPr>
              <a:t>  </a:t>
            </a:r>
            <a:endParaRPr lang="fr-FR" dirty="0"/>
          </a:p>
        </p:txBody>
      </p:sp>
      <p:sp>
        <p:nvSpPr>
          <p:cNvPr id="35" name="Rectangle 34"/>
          <p:cNvSpPr/>
          <p:nvPr/>
        </p:nvSpPr>
        <p:spPr>
          <a:xfrm>
            <a:off x="5868144" y="5373216"/>
            <a:ext cx="582211"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a:t>
            </a:r>
            <a:endParaRPr lang="fr-FR" dirty="0">
              <a:solidFill>
                <a:srgbClr val="006600"/>
              </a:solidFill>
            </a:endParaRPr>
          </a:p>
        </p:txBody>
      </p:sp>
      <p:sp>
        <p:nvSpPr>
          <p:cNvPr id="36" name="Rectangle 35"/>
          <p:cNvSpPr/>
          <p:nvPr/>
        </p:nvSpPr>
        <p:spPr>
          <a:xfrm>
            <a:off x="6588224" y="6093296"/>
            <a:ext cx="668773"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(Hz)</a:t>
            </a:r>
            <a:endParaRPr lang="fr-FR" dirty="0">
              <a:solidFill>
                <a:srgbClr val="006600"/>
              </a:solidFill>
            </a:endParaRPr>
          </a:p>
        </p:txBody>
      </p:sp>
      <p:sp>
        <p:nvSpPr>
          <p:cNvPr id="37" name="Rectangle 36"/>
          <p:cNvSpPr/>
          <p:nvPr/>
        </p:nvSpPr>
        <p:spPr>
          <a:xfrm>
            <a:off x="5004048" y="6093296"/>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38" name="Rectangle 37"/>
          <p:cNvSpPr/>
          <p:nvPr/>
        </p:nvSpPr>
        <p:spPr>
          <a:xfrm>
            <a:off x="6228184" y="5733256"/>
            <a:ext cx="31290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x</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7411">
                                            <p:txEl>
                                              <p:pRg st="0" end="0"/>
                                            </p:txEl>
                                          </p:spTgt>
                                        </p:tgtEl>
                                        <p:attrNameLst>
                                          <p:attrName>style.visibility</p:attrName>
                                        </p:attrNameLst>
                                      </p:cBhvr>
                                      <p:to>
                                        <p:strVal val="visible"/>
                                      </p:to>
                                    </p:set>
                                    <p:animEffect transition="in" filter="wipe(left)">
                                      <p:cBhvr>
                                        <p:cTn id="13" dur="500"/>
                                        <p:tgtEl>
                                          <p:spTgt spid="1741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wipe(left)">
                                      <p:cBhvr>
                                        <p:cTn id="18" dur="5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left)">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left)">
                                      <p:cBhvr>
                                        <p:cTn id="62" dur="500"/>
                                        <p:tgtEl>
                                          <p:spTgt spid="31"/>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wipe(left)">
                                      <p:cBhvr>
                                        <p:cTn id="66" dur="500"/>
                                        <p:tgtEl>
                                          <p:spTgt spid="32"/>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childTnLst>
                    </p:cTn>
                  </p:par>
                  <p:par>
                    <p:cTn id="75" fill="hold">
                      <p:stCondLst>
                        <p:cond delay="indefinite"/>
                      </p:stCondLst>
                      <p:childTnLst>
                        <p:par>
                          <p:cTn id="76" fill="hold">
                            <p:stCondLst>
                              <p:cond delay="0"/>
                            </p:stCondLst>
                            <p:childTnLst>
                              <p:par>
                                <p:cTn id="77" presetID="23" presetClass="entr" presetSubtype="16" fill="hold" grpId="0" nodeType="click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wipe(left)">
                                      <p:cBhvr>
                                        <p:cTn id="85" dur="500"/>
                                        <p:tgtEl>
                                          <p:spTgt spid="35"/>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wipe(left)">
                                      <p:cBhvr>
                                        <p:cTn id="89" dur="500"/>
                                        <p:tgtEl>
                                          <p:spTgt spid="36"/>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8" grpId="0" animBg="1"/>
      <p:bldP spid="21" grpId="0"/>
      <p:bldP spid="22" grpId="0"/>
      <p:bldP spid="23" grpId="0"/>
      <p:bldP spid="25" grpId="0"/>
      <p:bldP spid="26" grpId="0"/>
      <p:bldP spid="27" grpId="0"/>
      <p:bldP spid="28" grpId="0"/>
      <p:bldP spid="30" grpId="0" animBg="1"/>
      <p:bldP spid="31" grpId="0"/>
      <p:bldP spid="32" grpId="0"/>
      <p:bldP spid="33"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44016" y="44624"/>
            <a:ext cx="8892480" cy="3240360"/>
          </a:xfrm>
          <a:prstGeom prst="rect">
            <a:avLst/>
          </a:prstGeom>
          <a:solidFill>
            <a:srgbClr val="FFFFFF"/>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buClrTx/>
              <a:buSzTx/>
              <a:buFont typeface="Wingdings" pitchFamily="2" charset="2"/>
              <a:buChar char="ð"/>
              <a:tabLst/>
            </a:pPr>
            <a:r>
              <a:rPr kumimoji="0" lang="fr-FR" sz="2000" b="1" i="1" u="sng" strike="noStrike" cap="none" normalizeH="0" baseline="0" dirty="0" smtClean="0">
                <a:ln>
                  <a:noFill/>
                </a:ln>
                <a:solidFill>
                  <a:schemeClr val="tx1"/>
                </a:solidFill>
                <a:effectLst/>
                <a:latin typeface="Calibri" pitchFamily="34" charset="0"/>
                <a:cs typeface="Arial" pitchFamily="34" charset="0"/>
              </a:rPr>
              <a:t>Caractéristiques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lang="fr-FR" sz="2000" dirty="0">
              <a:solidFill>
                <a:srgbClr val="1C1C1C"/>
              </a:solidFill>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2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endParaRPr kumimoji="0" lang="fr-FR" sz="9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buClrTx/>
              <a:buSzTx/>
              <a:buFontTx/>
              <a:buNone/>
              <a:tabLst/>
            </a:pPr>
            <a:r>
              <a:rPr kumimoji="0" lang="fr-FR" sz="2000" b="1" i="0" u="none" strike="noStrike" cap="none" normalizeH="0" baseline="0" dirty="0" smtClean="0">
                <a:ln>
                  <a:noFill/>
                </a:ln>
                <a:solidFill>
                  <a:schemeClr val="tx1"/>
                </a:solidFill>
                <a:effectLst/>
                <a:latin typeface="Calibri" pitchFamily="34" charset="0"/>
                <a:cs typeface="Arial" pitchFamily="34" charset="0"/>
                <a:sym typeface="Wingdings" pitchFamily="2" charset="2"/>
              </a:rPr>
              <a:t></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r>
              <a:rPr kumimoji="0" lang="fr-FR" sz="2000" b="1" i="1" u="sng" strike="noStrike" cap="none" normalizeH="0" baseline="0" dirty="0" smtClean="0">
                <a:ln>
                  <a:noFill/>
                </a:ln>
                <a:solidFill>
                  <a:schemeClr val="tx1"/>
                </a:solidFill>
                <a:effectLst/>
                <a:latin typeface="Calibri" pitchFamily="34" charset="0"/>
                <a:cs typeface="Arial" pitchFamily="34" charset="0"/>
              </a:rPr>
              <a:t>Ordre de grandeur à connaître :</a:t>
            </a:r>
            <a:r>
              <a:rPr kumimoji="0" lang="fr-FR" sz="20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just" defTabSz="914400" rtl="0" eaLnBrk="1" fontAlgn="base" latinLnBrk="0" hangingPunct="1">
              <a:lnSpc>
                <a:spcPct val="100000"/>
              </a:lnSpc>
              <a:spcBef>
                <a:spcPct val="0"/>
              </a:spcBef>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         Dans le vide et dans l’air, la célérité de la lumière vaut ________________</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6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1000" b="0" i="0" u="none" strike="noStrike" cap="none" normalizeH="0" baseline="0" dirty="0" smtClean="0">
              <a:ln>
                <a:noFill/>
              </a:ln>
              <a:solidFill>
                <a:srgbClr val="1C1C1C"/>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1" name="Rectangle 3"/>
          <p:cNvSpPr>
            <a:spLocks noChangeArrowheads="1"/>
          </p:cNvSpPr>
          <p:nvPr/>
        </p:nvSpPr>
        <p:spPr bwMode="auto">
          <a:xfrm>
            <a:off x="179512" y="332656"/>
            <a:ext cx="8964488"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0" i="0" u="none" strike="noStrike" cap="none" normalizeH="0" baseline="0" dirty="0" smtClean="0">
                <a:ln>
                  <a:noFill/>
                </a:ln>
                <a:effectLst/>
                <a:latin typeface="Arial" pitchFamily="34" charset="0"/>
                <a:cs typeface="Arial" pitchFamily="34" charset="0"/>
                <a:sym typeface="Wingdings"/>
              </a:rPr>
              <a:t></a:t>
            </a:r>
            <a:r>
              <a:rPr kumimoji="0" lang="fr-FR" sz="2000" b="0" i="0" u="none" strike="noStrike" cap="none" normalizeH="0" baseline="0" dirty="0" smtClean="0">
                <a:ln>
                  <a:noFill/>
                </a:ln>
                <a:effectLst/>
                <a:latin typeface="Arial" pitchFamily="34" charset="0"/>
                <a:cs typeface="Arial" pitchFamily="34" charset="0"/>
              </a:rPr>
              <a:t> </a:t>
            </a:r>
            <a:r>
              <a:rPr kumimoji="0" lang="fr-FR" sz="2000" b="0" i="0" u="none" strike="noStrike" cap="none" normalizeH="0" baseline="0" dirty="0" smtClean="0">
                <a:ln>
                  <a:noFill/>
                </a:ln>
                <a:solidFill>
                  <a:srgbClr val="002060"/>
                </a:solidFill>
                <a:effectLst/>
                <a:latin typeface="Arial" pitchFamily="34" charset="0"/>
                <a:cs typeface="Arial" pitchFamily="34" charset="0"/>
              </a:rPr>
              <a:t>Lumière</a:t>
            </a:r>
            <a:r>
              <a:rPr kumimoji="0" lang="fr-FR" sz="2000" b="0" i="0" u="none" strike="noStrike" cap="none" normalizeH="0" dirty="0" smtClean="0">
                <a:ln>
                  <a:noFill/>
                </a:ln>
                <a:solidFill>
                  <a:srgbClr val="002060"/>
                </a:solidFill>
                <a:effectLst/>
                <a:latin typeface="Arial" pitchFamily="34" charset="0"/>
                <a:cs typeface="Arial" pitchFamily="34" charset="0"/>
              </a:rPr>
              <a:t> = </a:t>
            </a:r>
            <a:r>
              <a:rPr kumimoji="0" lang="fr-FR" sz="2000" b="0" i="0" u="none" strike="noStrike" cap="none" normalizeH="0" baseline="0" dirty="0" smtClean="0">
                <a:ln>
                  <a:noFill/>
                </a:ln>
                <a:solidFill>
                  <a:srgbClr val="002060"/>
                </a:solidFill>
                <a:effectLst/>
                <a:latin typeface="Arial" pitchFamily="34" charset="0"/>
                <a:cs typeface="Arial" pitchFamily="34" charset="0"/>
              </a:rPr>
              <a:t>onde </a:t>
            </a:r>
            <a:r>
              <a:rPr kumimoji="0" lang="fr-FR" sz="2000" b="1" i="0" u="none" strike="noStrike" cap="none" normalizeH="0" baseline="0" dirty="0" smtClean="0">
                <a:ln>
                  <a:noFill/>
                </a:ln>
                <a:solidFill>
                  <a:srgbClr val="FF0000"/>
                </a:solidFill>
                <a:effectLst/>
                <a:latin typeface="Arial" pitchFamily="34" charset="0"/>
                <a:cs typeface="Arial" pitchFamily="34" charset="0"/>
              </a:rPr>
              <a:t>NON MECANIQUE </a:t>
            </a:r>
            <a:r>
              <a:rPr kumimoji="0" lang="fr-FR" sz="2000" b="0" i="0" u="none" strike="noStrike" cap="none" normalizeH="0" baseline="0" dirty="0" smtClean="0">
                <a:ln>
                  <a:noFill/>
                </a:ln>
                <a:solidFill>
                  <a:srgbClr val="002060"/>
                </a:solidFill>
                <a:effectLst/>
                <a:latin typeface="Arial" pitchFamily="34" charset="0"/>
                <a:cs typeface="Arial" pitchFamily="34" charset="0"/>
              </a:rPr>
              <a:t>car elle peut se propager dans le vide.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3"/>
          <p:cNvSpPr>
            <a:spLocks noChangeArrowheads="1"/>
          </p:cNvSpPr>
          <p:nvPr/>
        </p:nvSpPr>
        <p:spPr bwMode="auto">
          <a:xfrm>
            <a:off x="179512" y="620688"/>
            <a:ext cx="8964488"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kumimoji="0" lang="fr-FR" sz="2000" b="0" i="0" u="none" strike="noStrike" cap="none" normalizeH="0" baseline="0" dirty="0" smtClean="0">
                <a:ln>
                  <a:noFill/>
                </a:ln>
                <a:effectLst/>
                <a:latin typeface="Arial" pitchFamily="34" charset="0"/>
                <a:cs typeface="Arial" pitchFamily="34" charset="0"/>
                <a:sym typeface="Wingdings"/>
              </a:rPr>
              <a:t></a:t>
            </a:r>
            <a:r>
              <a:rPr kumimoji="0" lang="fr-FR" sz="2000" b="0" i="0" u="none" strike="noStrike" cap="none" normalizeH="0" baseline="0" dirty="0" smtClean="0">
                <a:ln>
                  <a:noFill/>
                </a:ln>
                <a:effectLst/>
                <a:latin typeface="Arial" pitchFamily="34" charset="0"/>
                <a:cs typeface="Arial" pitchFamily="34" charset="0"/>
              </a:rPr>
              <a:t> </a:t>
            </a:r>
            <a:r>
              <a:rPr lang="fr-FR" sz="2000" dirty="0" smtClean="0">
                <a:solidFill>
                  <a:srgbClr val="002060"/>
                </a:solidFill>
                <a:latin typeface="Arial" pitchFamily="34" charset="0"/>
                <a:cs typeface="Arial" pitchFamily="34" charset="0"/>
              </a:rPr>
              <a:t>Lumière = </a:t>
            </a:r>
            <a:r>
              <a:rPr lang="fr-FR" sz="2000" dirty="0">
                <a:solidFill>
                  <a:srgbClr val="002060"/>
                </a:solidFill>
                <a:latin typeface="Arial" pitchFamily="34" charset="0"/>
                <a:cs typeface="Arial" pitchFamily="34" charset="0"/>
              </a:rPr>
              <a:t>onde </a:t>
            </a:r>
            <a:r>
              <a:rPr lang="fr-FR" sz="2000" b="1" dirty="0">
                <a:solidFill>
                  <a:srgbClr val="FF0000"/>
                </a:solidFill>
                <a:latin typeface="Arial" pitchFamily="34" charset="0"/>
                <a:cs typeface="Arial" pitchFamily="34" charset="0"/>
              </a:rPr>
              <a:t>PERIODIQUE</a:t>
            </a:r>
            <a:r>
              <a:rPr lang="fr-FR" sz="2000" dirty="0">
                <a:solidFill>
                  <a:srgbClr val="002060"/>
                </a:solidFill>
                <a:latin typeface="Arial" pitchFamily="34" charset="0"/>
                <a:cs typeface="Arial" pitchFamily="34" charset="0"/>
              </a:rPr>
              <a:t> caractérisée par une </a:t>
            </a:r>
            <a:r>
              <a:rPr lang="fr-FR" sz="2000" b="1" dirty="0">
                <a:solidFill>
                  <a:srgbClr val="002060"/>
                </a:solidFill>
                <a:latin typeface="Arial" pitchFamily="34" charset="0"/>
                <a:cs typeface="Arial" pitchFamily="34" charset="0"/>
              </a:rPr>
              <a:t>longueur d’onde </a:t>
            </a:r>
            <a:r>
              <a:rPr lang="fr-FR" sz="2000" b="1" dirty="0">
                <a:solidFill>
                  <a:srgbClr val="FF0000"/>
                </a:solidFill>
                <a:latin typeface="Symbol" pitchFamily="18" charset="2"/>
                <a:cs typeface="Arial" pitchFamily="34" charset="0"/>
              </a:rPr>
              <a:t>l</a:t>
            </a:r>
            <a:r>
              <a:rPr lang="fr-FR" sz="2000" dirty="0">
                <a:solidFill>
                  <a:srgbClr val="002060"/>
                </a:solidFill>
                <a:latin typeface="Arial" pitchFamily="34" charset="0"/>
                <a:cs typeface="Arial" pitchFamily="34" charset="0"/>
              </a:rPr>
              <a:t>, une </a:t>
            </a:r>
            <a:r>
              <a:rPr lang="fr-FR" sz="2000" b="1" dirty="0">
                <a:solidFill>
                  <a:srgbClr val="002060"/>
                </a:solidFill>
                <a:latin typeface="Arial" pitchFamily="34" charset="0"/>
                <a:cs typeface="Arial" pitchFamily="34" charset="0"/>
              </a:rPr>
              <a:t>période temporelle </a:t>
            </a:r>
            <a:r>
              <a:rPr lang="fr-FR" sz="2000" b="1" dirty="0">
                <a:solidFill>
                  <a:srgbClr val="FF0000"/>
                </a:solidFill>
                <a:latin typeface="Arial" pitchFamily="34" charset="0"/>
                <a:cs typeface="Arial" pitchFamily="34" charset="0"/>
              </a:rPr>
              <a:t>T</a:t>
            </a:r>
            <a:r>
              <a:rPr lang="fr-FR" sz="2000" dirty="0">
                <a:solidFill>
                  <a:srgbClr val="002060"/>
                </a:solidFill>
                <a:latin typeface="Arial" pitchFamily="34" charset="0"/>
                <a:cs typeface="Arial" pitchFamily="34" charset="0"/>
              </a:rPr>
              <a:t>, une </a:t>
            </a:r>
            <a:r>
              <a:rPr lang="fr-FR" sz="2000" b="1" dirty="0">
                <a:solidFill>
                  <a:srgbClr val="002060"/>
                </a:solidFill>
                <a:latin typeface="Arial" pitchFamily="34" charset="0"/>
                <a:cs typeface="Arial" pitchFamily="34" charset="0"/>
              </a:rPr>
              <a:t>fréquence </a:t>
            </a:r>
            <a:r>
              <a:rPr lang="fr-FR" sz="2000" b="1" dirty="0">
                <a:solidFill>
                  <a:srgbClr val="FF0000"/>
                </a:solidFill>
                <a:latin typeface="Symbol" pitchFamily="18" charset="2"/>
                <a:cs typeface="Arial" pitchFamily="34" charset="0"/>
              </a:rPr>
              <a:t>n</a:t>
            </a:r>
            <a:r>
              <a:rPr lang="fr-FR" sz="2000" dirty="0">
                <a:solidFill>
                  <a:srgbClr val="002060"/>
                </a:solidFill>
                <a:latin typeface="Arial" pitchFamily="34" charset="0"/>
                <a:cs typeface="Arial" pitchFamily="34" charset="0"/>
              </a:rPr>
              <a:t> et une </a:t>
            </a:r>
            <a:r>
              <a:rPr lang="fr-FR" sz="2000" b="1" dirty="0">
                <a:solidFill>
                  <a:srgbClr val="002060"/>
                </a:solidFill>
                <a:latin typeface="Arial" pitchFamily="34" charset="0"/>
                <a:cs typeface="Arial" pitchFamily="34" charset="0"/>
              </a:rPr>
              <a:t>célérité </a:t>
            </a:r>
            <a:r>
              <a:rPr lang="fr-FR" sz="2000" b="1" dirty="0">
                <a:solidFill>
                  <a:srgbClr val="FF0000"/>
                </a:solidFill>
                <a:latin typeface="Arial" pitchFamily="34" charset="0"/>
                <a:cs typeface="Arial" pitchFamily="34" charset="0"/>
              </a:rPr>
              <a:t>v</a:t>
            </a:r>
            <a:r>
              <a:rPr lang="fr-FR" sz="2000" dirty="0">
                <a:solidFill>
                  <a:srgbClr val="002060"/>
                </a:solidFill>
                <a:latin typeface="Arial" pitchFamily="34" charset="0"/>
                <a:cs typeface="Arial" pitchFamily="34" charset="0"/>
              </a:rPr>
              <a:t> telles que :</a:t>
            </a:r>
          </a:p>
          <a:p>
            <a:pPr lvl="0" fontAlgn="base">
              <a:spcBef>
                <a:spcPct val="0"/>
              </a:spcBef>
              <a:spcAft>
                <a:spcPts val="1000"/>
              </a:spcAft>
            </a:pP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1"/>
          <p:cNvSpPr txBox="1">
            <a:spLocks noChangeArrowheads="1"/>
          </p:cNvSpPr>
          <p:nvPr/>
        </p:nvSpPr>
        <p:spPr bwMode="auto">
          <a:xfrm>
            <a:off x="1739905" y="1340768"/>
            <a:ext cx="2184023" cy="1224136"/>
          </a:xfrm>
          <a:prstGeom prst="rect">
            <a:avLst/>
          </a:prstGeom>
          <a:solidFill>
            <a:schemeClr val="accent2">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2027937" y="1700808"/>
            <a:ext cx="78739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V  =  </a:t>
            </a:r>
            <a:endParaRPr lang="fr-FR" dirty="0"/>
          </a:p>
        </p:txBody>
      </p:sp>
      <p:sp>
        <p:nvSpPr>
          <p:cNvPr id="10" name="Rectangle 9"/>
          <p:cNvSpPr/>
          <p:nvPr/>
        </p:nvSpPr>
        <p:spPr>
          <a:xfrm>
            <a:off x="2820025" y="1412776"/>
            <a:ext cx="46679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l</a:t>
            </a:r>
            <a:r>
              <a:rPr lang="fr-FR" sz="2000" b="1" dirty="0" smtClean="0">
                <a:solidFill>
                  <a:srgbClr val="002060"/>
                </a:solidFill>
                <a:latin typeface="Arial" pitchFamily="34" charset="0"/>
                <a:cs typeface="Arial" pitchFamily="34" charset="0"/>
              </a:rPr>
              <a:t>  </a:t>
            </a:r>
            <a:endParaRPr lang="fr-FR" dirty="0"/>
          </a:p>
        </p:txBody>
      </p:sp>
      <p:sp>
        <p:nvSpPr>
          <p:cNvPr id="11" name="Rectangle 10"/>
          <p:cNvSpPr/>
          <p:nvPr/>
        </p:nvSpPr>
        <p:spPr>
          <a:xfrm>
            <a:off x="2820025" y="1988840"/>
            <a:ext cx="48282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T</a:t>
            </a:r>
            <a:r>
              <a:rPr lang="fr-FR" sz="2000" b="1" dirty="0" smtClean="0">
                <a:solidFill>
                  <a:srgbClr val="002060"/>
                </a:solidFill>
                <a:latin typeface="Arial" pitchFamily="34" charset="0"/>
                <a:cs typeface="Arial" pitchFamily="34" charset="0"/>
              </a:rPr>
              <a:t>  </a:t>
            </a:r>
            <a:endParaRPr lang="fr-FR" dirty="0"/>
          </a:p>
        </p:txBody>
      </p:sp>
      <p:cxnSp>
        <p:nvCxnSpPr>
          <p:cNvPr id="12" name="Connecteur droit 11"/>
          <p:cNvCxnSpPr/>
          <p:nvPr/>
        </p:nvCxnSpPr>
        <p:spPr>
          <a:xfrm>
            <a:off x="2748017" y="1916832"/>
            <a:ext cx="576064"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252073" y="1412776"/>
            <a:ext cx="582211"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a:t>
            </a:r>
            <a:endParaRPr lang="fr-FR" dirty="0">
              <a:solidFill>
                <a:srgbClr val="006600"/>
              </a:solidFill>
            </a:endParaRPr>
          </a:p>
        </p:txBody>
      </p:sp>
      <p:sp>
        <p:nvSpPr>
          <p:cNvPr id="14" name="Rectangle 13"/>
          <p:cNvSpPr/>
          <p:nvPr/>
        </p:nvSpPr>
        <p:spPr>
          <a:xfrm>
            <a:off x="3324081" y="1988840"/>
            <a:ext cx="497252"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(s)</a:t>
            </a:r>
            <a:endParaRPr lang="fr-FR" dirty="0">
              <a:solidFill>
                <a:srgbClr val="006600"/>
              </a:solidFill>
            </a:endParaRPr>
          </a:p>
        </p:txBody>
      </p:sp>
      <p:sp>
        <p:nvSpPr>
          <p:cNvPr id="15" name="Rectangle 14"/>
          <p:cNvSpPr/>
          <p:nvPr/>
        </p:nvSpPr>
        <p:spPr>
          <a:xfrm>
            <a:off x="1667897" y="2060848"/>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16" name="Rectangle 15"/>
          <p:cNvSpPr/>
          <p:nvPr/>
        </p:nvSpPr>
        <p:spPr>
          <a:xfrm>
            <a:off x="4355976" y="1700808"/>
            <a:ext cx="470000"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ou</a:t>
            </a:r>
            <a:endParaRPr lang="fr-FR" sz="2000" dirty="0"/>
          </a:p>
        </p:txBody>
      </p:sp>
      <p:sp>
        <p:nvSpPr>
          <p:cNvPr id="18" name="Text Box 1"/>
          <p:cNvSpPr txBox="1">
            <a:spLocks noChangeArrowheads="1"/>
          </p:cNvSpPr>
          <p:nvPr/>
        </p:nvSpPr>
        <p:spPr bwMode="auto">
          <a:xfrm>
            <a:off x="5076056" y="1340768"/>
            <a:ext cx="2184023" cy="1224136"/>
          </a:xfrm>
          <a:prstGeom prst="rect">
            <a:avLst/>
          </a:prstGeom>
          <a:solidFill>
            <a:schemeClr val="accent2">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Rectangle 20"/>
          <p:cNvSpPr/>
          <p:nvPr/>
        </p:nvSpPr>
        <p:spPr>
          <a:xfrm>
            <a:off x="5364088" y="1700808"/>
            <a:ext cx="787395" cy="400110"/>
          </a:xfrm>
          <a:prstGeom prst="rect">
            <a:avLst/>
          </a:prstGeom>
        </p:spPr>
        <p:txBody>
          <a:bodyPr wrap="none">
            <a:spAutoFit/>
          </a:bodyPr>
          <a:lstStyle/>
          <a:p>
            <a:r>
              <a:rPr lang="fr-FR" sz="2000" b="1" dirty="0" smtClean="0">
                <a:solidFill>
                  <a:srgbClr val="002060"/>
                </a:solidFill>
                <a:latin typeface="Arial" pitchFamily="34" charset="0"/>
                <a:cs typeface="Arial" pitchFamily="34" charset="0"/>
              </a:rPr>
              <a:t>V  =  </a:t>
            </a:r>
            <a:endParaRPr lang="fr-FR" dirty="0"/>
          </a:p>
        </p:txBody>
      </p:sp>
      <p:sp>
        <p:nvSpPr>
          <p:cNvPr id="22" name="Rectangle 21"/>
          <p:cNvSpPr/>
          <p:nvPr/>
        </p:nvSpPr>
        <p:spPr>
          <a:xfrm>
            <a:off x="5940152" y="1700808"/>
            <a:ext cx="466794"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l</a:t>
            </a:r>
            <a:r>
              <a:rPr lang="fr-FR" sz="2000" b="1" dirty="0" smtClean="0">
                <a:solidFill>
                  <a:srgbClr val="002060"/>
                </a:solidFill>
                <a:latin typeface="Arial" pitchFamily="34" charset="0"/>
                <a:cs typeface="Arial" pitchFamily="34" charset="0"/>
              </a:rPr>
              <a:t>  </a:t>
            </a:r>
            <a:endParaRPr lang="fr-FR" dirty="0"/>
          </a:p>
        </p:txBody>
      </p:sp>
      <p:sp>
        <p:nvSpPr>
          <p:cNvPr id="23" name="Rectangle 22"/>
          <p:cNvSpPr/>
          <p:nvPr/>
        </p:nvSpPr>
        <p:spPr>
          <a:xfrm>
            <a:off x="6516216" y="1700808"/>
            <a:ext cx="458780" cy="400110"/>
          </a:xfrm>
          <a:prstGeom prst="rect">
            <a:avLst/>
          </a:prstGeom>
        </p:spPr>
        <p:txBody>
          <a:bodyPr wrap="none">
            <a:spAutoFit/>
          </a:bodyPr>
          <a:lstStyle/>
          <a:p>
            <a:r>
              <a:rPr lang="fr-FR" sz="2000" b="1" dirty="0" smtClean="0">
                <a:solidFill>
                  <a:srgbClr val="002060"/>
                </a:solidFill>
                <a:latin typeface="Symbol" pitchFamily="18" charset="2"/>
                <a:cs typeface="Arial" pitchFamily="34" charset="0"/>
              </a:rPr>
              <a:t>n</a:t>
            </a:r>
            <a:r>
              <a:rPr lang="fr-FR" sz="2000" b="1" dirty="0" smtClean="0">
                <a:solidFill>
                  <a:srgbClr val="002060"/>
                </a:solidFill>
                <a:latin typeface="Arial" pitchFamily="34" charset="0"/>
                <a:cs typeface="Arial" pitchFamily="34" charset="0"/>
              </a:rPr>
              <a:t>  </a:t>
            </a:r>
            <a:endParaRPr lang="fr-FR" dirty="0"/>
          </a:p>
        </p:txBody>
      </p:sp>
      <p:sp>
        <p:nvSpPr>
          <p:cNvPr id="24" name="Rectangle 23"/>
          <p:cNvSpPr/>
          <p:nvPr/>
        </p:nvSpPr>
        <p:spPr>
          <a:xfrm>
            <a:off x="5868144" y="1340768"/>
            <a:ext cx="582211"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(m)</a:t>
            </a:r>
            <a:endParaRPr lang="fr-FR" dirty="0">
              <a:solidFill>
                <a:srgbClr val="006600"/>
              </a:solidFill>
            </a:endParaRPr>
          </a:p>
        </p:txBody>
      </p:sp>
      <p:sp>
        <p:nvSpPr>
          <p:cNvPr id="25" name="Rectangle 24"/>
          <p:cNvSpPr/>
          <p:nvPr/>
        </p:nvSpPr>
        <p:spPr>
          <a:xfrm>
            <a:off x="6588224" y="2060848"/>
            <a:ext cx="668773"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(Hz)</a:t>
            </a:r>
            <a:endParaRPr lang="fr-FR" dirty="0">
              <a:solidFill>
                <a:srgbClr val="006600"/>
              </a:solidFill>
            </a:endParaRPr>
          </a:p>
        </p:txBody>
      </p:sp>
      <p:sp>
        <p:nvSpPr>
          <p:cNvPr id="26" name="Rectangle 25"/>
          <p:cNvSpPr/>
          <p:nvPr/>
        </p:nvSpPr>
        <p:spPr>
          <a:xfrm>
            <a:off x="5004048" y="2060848"/>
            <a:ext cx="1080745" cy="400110"/>
          </a:xfrm>
          <a:prstGeom prst="rect">
            <a:avLst/>
          </a:prstGeom>
        </p:spPr>
        <p:txBody>
          <a:bodyPr wrap="none">
            <a:spAutoFit/>
          </a:bodyPr>
          <a:lstStyle/>
          <a:p>
            <a:r>
              <a:rPr lang="fr-FR" sz="2000" b="1" dirty="0" smtClean="0">
                <a:solidFill>
                  <a:srgbClr val="006600"/>
                </a:solidFill>
                <a:latin typeface="Arial" pitchFamily="34" charset="0"/>
                <a:cs typeface="Arial" pitchFamily="34" charset="0"/>
              </a:rPr>
              <a:t>(</a:t>
            </a:r>
            <a:r>
              <a:rPr lang="fr-FR" sz="2000" b="1" dirty="0" err="1" smtClean="0">
                <a:solidFill>
                  <a:srgbClr val="006600"/>
                </a:solidFill>
                <a:latin typeface="Arial" pitchFamily="34" charset="0"/>
                <a:cs typeface="Arial" pitchFamily="34" charset="0"/>
              </a:rPr>
              <a:t>m.s</a:t>
            </a:r>
            <a:r>
              <a:rPr lang="fr-FR" sz="2000" b="1" baseline="30000" dirty="0" smtClean="0">
                <a:solidFill>
                  <a:srgbClr val="006600"/>
                </a:solidFill>
                <a:latin typeface="Arial" pitchFamily="34" charset="0"/>
                <a:cs typeface="Arial" pitchFamily="34" charset="0"/>
              </a:rPr>
              <a:t> – 1</a:t>
            </a:r>
            <a:r>
              <a:rPr lang="fr-FR" sz="2000" b="1" dirty="0" smtClean="0">
                <a:solidFill>
                  <a:srgbClr val="006600"/>
                </a:solidFill>
                <a:latin typeface="Arial" pitchFamily="34" charset="0"/>
                <a:cs typeface="Arial" pitchFamily="34" charset="0"/>
              </a:rPr>
              <a:t>)</a:t>
            </a:r>
            <a:endParaRPr lang="fr-FR" dirty="0">
              <a:solidFill>
                <a:srgbClr val="006600"/>
              </a:solidFill>
            </a:endParaRPr>
          </a:p>
        </p:txBody>
      </p:sp>
      <p:sp>
        <p:nvSpPr>
          <p:cNvPr id="27" name="Rectangle 26"/>
          <p:cNvSpPr/>
          <p:nvPr/>
        </p:nvSpPr>
        <p:spPr>
          <a:xfrm>
            <a:off x="6228184" y="1700808"/>
            <a:ext cx="312906" cy="400110"/>
          </a:xfrm>
          <a:prstGeom prst="rect">
            <a:avLst/>
          </a:prstGeom>
        </p:spPr>
        <p:txBody>
          <a:bodyPr wrap="none">
            <a:spAutoFit/>
          </a:bodyPr>
          <a:lstStyle/>
          <a:p>
            <a:r>
              <a:rPr lang="fr-FR" sz="2000" dirty="0" smtClean="0">
                <a:solidFill>
                  <a:srgbClr val="002060"/>
                </a:solidFill>
                <a:latin typeface="Arial" pitchFamily="34" charset="0"/>
                <a:cs typeface="Arial" pitchFamily="34" charset="0"/>
              </a:rPr>
              <a:t>x</a:t>
            </a:r>
            <a:endParaRPr lang="fr-FR" dirty="0"/>
          </a:p>
        </p:txBody>
      </p:sp>
      <p:sp>
        <p:nvSpPr>
          <p:cNvPr id="28" name="Rectangle 3"/>
          <p:cNvSpPr>
            <a:spLocks noChangeArrowheads="1"/>
          </p:cNvSpPr>
          <p:nvPr/>
        </p:nvSpPr>
        <p:spPr bwMode="auto">
          <a:xfrm>
            <a:off x="6300192" y="2852936"/>
            <a:ext cx="3024336" cy="3600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kumimoji="0" lang="fr-FR" sz="2000" b="1" i="0" u="none" strike="noStrike" cap="none" normalizeH="0" baseline="0" dirty="0" smtClean="0">
                <a:ln>
                  <a:noFill/>
                </a:ln>
                <a:solidFill>
                  <a:srgbClr val="FF0000"/>
                </a:solidFill>
                <a:effectLst/>
                <a:latin typeface="Arial" pitchFamily="34" charset="0"/>
                <a:cs typeface="Arial" pitchFamily="34" charset="0"/>
              </a:rPr>
              <a:t>c = 3,00.10</a:t>
            </a:r>
            <a:r>
              <a:rPr kumimoji="0" lang="fr-FR" sz="2000" b="1" i="0" u="none" strike="noStrike" cap="none" normalizeH="0" baseline="30000" dirty="0" smtClean="0">
                <a:ln>
                  <a:noFill/>
                </a:ln>
                <a:solidFill>
                  <a:srgbClr val="FF0000"/>
                </a:solidFill>
                <a:effectLst/>
                <a:latin typeface="Arial" pitchFamily="34" charset="0"/>
                <a:cs typeface="Arial" pitchFamily="34" charset="0"/>
              </a:rPr>
              <a:t>8</a:t>
            </a:r>
            <a:r>
              <a:rPr kumimoji="0" lang="fr-FR" sz="2000" b="1" i="0" u="none" strike="noStrike" cap="none" normalizeH="0" baseline="0" dirty="0" smtClean="0">
                <a:ln>
                  <a:noFill/>
                </a:ln>
                <a:solidFill>
                  <a:srgbClr val="FF0000"/>
                </a:solidFill>
                <a:effectLst/>
                <a:latin typeface="Arial" pitchFamily="34" charset="0"/>
                <a:cs typeface="Arial" pitchFamily="34" charset="0"/>
              </a:rPr>
              <a:t> </a:t>
            </a:r>
            <a:r>
              <a:rPr kumimoji="0" lang="fr-FR" sz="2000" b="1" i="0" u="none" strike="noStrike" cap="none" normalizeH="0" baseline="0" dirty="0" err="1" smtClean="0">
                <a:ln>
                  <a:noFill/>
                </a:ln>
                <a:solidFill>
                  <a:srgbClr val="FF0000"/>
                </a:solidFill>
                <a:effectLst/>
                <a:latin typeface="Arial" pitchFamily="34" charset="0"/>
                <a:cs typeface="Arial" pitchFamily="34" charset="0"/>
              </a:rPr>
              <a:t>m.s</a:t>
            </a:r>
            <a:r>
              <a:rPr kumimoji="0" lang="fr-FR" sz="2000" b="1" i="0" u="none" strike="noStrike" cap="none" normalizeH="0" baseline="30000" dirty="0" smtClean="0">
                <a:ln>
                  <a:noFill/>
                </a:ln>
                <a:solidFill>
                  <a:srgbClr val="FF0000"/>
                </a:solidFill>
                <a:effectLst/>
                <a:latin typeface="Arial" pitchFamily="34" charset="0"/>
                <a:cs typeface="Arial" pitchFamily="34" charset="0"/>
              </a:rPr>
              <a:t> – 1</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Rectangle 28"/>
          <p:cNvSpPr>
            <a:spLocks noChangeArrowheads="1"/>
          </p:cNvSpPr>
          <p:nvPr/>
        </p:nvSpPr>
        <p:spPr bwMode="auto">
          <a:xfrm>
            <a:off x="250825" y="3429000"/>
            <a:ext cx="8893175" cy="707886"/>
          </a:xfrm>
          <a:prstGeom prst="rect">
            <a:avLst/>
          </a:prstGeom>
          <a:noFill/>
          <a:ln w="9525">
            <a:noFill/>
            <a:miter lim="800000"/>
            <a:headEnd/>
            <a:tailEnd/>
          </a:ln>
        </p:spPr>
        <p:txBody>
          <a:bodyPr>
            <a:spAutoFit/>
          </a:bodyPr>
          <a:lstStyle/>
          <a:p>
            <a:r>
              <a:rPr lang="fr-FR" dirty="0"/>
              <a:t>     </a:t>
            </a:r>
            <a:r>
              <a:rPr lang="fr-FR" dirty="0" smtClean="0"/>
              <a:t>	</a:t>
            </a:r>
            <a:r>
              <a:rPr lang="fr-FR" sz="2000" dirty="0" smtClean="0"/>
              <a:t>On </a:t>
            </a:r>
            <a:r>
              <a:rPr lang="fr-FR" sz="2000" dirty="0"/>
              <a:t>donne des </a:t>
            </a:r>
            <a:r>
              <a:rPr lang="fr-FR" sz="2000" b="1" i="1" dirty="0">
                <a:solidFill>
                  <a:srgbClr val="FF0000"/>
                </a:solidFill>
              </a:rPr>
              <a:t>noms différents aux rayonnements électromagnétiques</a:t>
            </a:r>
            <a:r>
              <a:rPr lang="fr-FR" sz="2000" dirty="0"/>
              <a:t> selon leur longueur d’onde dans le vide</a:t>
            </a:r>
            <a:endParaRPr lang="fr-FR" dirty="0"/>
          </a:p>
        </p:txBody>
      </p:sp>
      <p:pic>
        <p:nvPicPr>
          <p:cNvPr id="30" name="Picture 1"/>
          <p:cNvPicPr>
            <a:picLocks noChangeAspect="1" noChangeArrowheads="1"/>
          </p:cNvPicPr>
          <p:nvPr/>
        </p:nvPicPr>
        <p:blipFill>
          <a:blip r:embed="rId2" cstate="print"/>
          <a:srcRect/>
          <a:stretch>
            <a:fillRect/>
          </a:stretch>
        </p:blipFill>
        <p:spPr bwMode="auto">
          <a:xfrm>
            <a:off x="250825" y="4148138"/>
            <a:ext cx="8612188" cy="2627312"/>
          </a:xfrm>
          <a:prstGeom prst="rect">
            <a:avLst/>
          </a:prstGeom>
          <a:noFill/>
          <a:ln w="12700">
            <a:solidFill>
              <a:srgbClr val="000000"/>
            </a:solidFill>
            <a:miter lim="800000"/>
            <a:headEnd/>
            <a:tailEnd/>
          </a:ln>
        </p:spPr>
      </p:pic>
      <p:sp>
        <p:nvSpPr>
          <p:cNvPr id="31" name="ZoneTexte 30"/>
          <p:cNvSpPr txBox="1">
            <a:spLocks noChangeArrowheads="1"/>
          </p:cNvSpPr>
          <p:nvPr/>
        </p:nvSpPr>
        <p:spPr bwMode="auto">
          <a:xfrm>
            <a:off x="3132138" y="4652963"/>
            <a:ext cx="894797" cy="400110"/>
          </a:xfrm>
          <a:prstGeom prst="rect">
            <a:avLst/>
          </a:prstGeom>
          <a:noFill/>
          <a:ln w="9525">
            <a:noFill/>
            <a:miter lim="800000"/>
            <a:headEnd/>
            <a:tailEnd/>
          </a:ln>
        </p:spPr>
        <p:txBody>
          <a:bodyPr wrap="none">
            <a:spAutoFit/>
          </a:bodyPr>
          <a:lstStyle/>
          <a:p>
            <a:r>
              <a:rPr lang="fr-FR" sz="2000" b="1" dirty="0"/>
              <a:t>Visible</a:t>
            </a:r>
          </a:p>
        </p:txBody>
      </p:sp>
      <p:sp>
        <p:nvSpPr>
          <p:cNvPr id="32" name="ZoneTexte 31"/>
          <p:cNvSpPr txBox="1">
            <a:spLocks noChangeArrowheads="1"/>
          </p:cNvSpPr>
          <p:nvPr/>
        </p:nvSpPr>
        <p:spPr bwMode="auto">
          <a:xfrm>
            <a:off x="4427538" y="4652963"/>
            <a:ext cx="978153" cy="400110"/>
          </a:xfrm>
          <a:prstGeom prst="rect">
            <a:avLst/>
          </a:prstGeom>
          <a:noFill/>
          <a:ln w="9525">
            <a:noFill/>
            <a:miter lim="800000"/>
            <a:headEnd/>
            <a:tailEnd/>
          </a:ln>
        </p:spPr>
        <p:txBody>
          <a:bodyPr wrap="none">
            <a:spAutoFit/>
          </a:bodyPr>
          <a:lstStyle/>
          <a:p>
            <a:r>
              <a:rPr lang="fr-FR" sz="2000" b="1" dirty="0">
                <a:solidFill>
                  <a:srgbClr val="FF0000"/>
                </a:solidFill>
              </a:rPr>
              <a:t>800 nm</a:t>
            </a:r>
          </a:p>
        </p:txBody>
      </p:sp>
      <p:sp>
        <p:nvSpPr>
          <p:cNvPr id="33" name="ZoneTexte 32"/>
          <p:cNvSpPr txBox="1">
            <a:spLocks noChangeArrowheads="1"/>
          </p:cNvSpPr>
          <p:nvPr/>
        </p:nvSpPr>
        <p:spPr bwMode="auto">
          <a:xfrm>
            <a:off x="1908175" y="4652963"/>
            <a:ext cx="978153" cy="400110"/>
          </a:xfrm>
          <a:prstGeom prst="rect">
            <a:avLst/>
          </a:prstGeom>
          <a:noFill/>
          <a:ln w="9525">
            <a:noFill/>
            <a:miter lim="800000"/>
            <a:headEnd/>
            <a:tailEnd/>
          </a:ln>
        </p:spPr>
        <p:txBody>
          <a:bodyPr wrap="none">
            <a:spAutoFit/>
          </a:bodyPr>
          <a:lstStyle/>
          <a:p>
            <a:r>
              <a:rPr lang="fr-FR" sz="2000" b="1" dirty="0">
                <a:solidFill>
                  <a:srgbClr val="7030A0"/>
                </a:solidFill>
              </a:rPr>
              <a:t>400 nm</a:t>
            </a:r>
          </a:p>
        </p:txBody>
      </p:sp>
      <p:sp>
        <p:nvSpPr>
          <p:cNvPr id="34" name="ZoneTexte 33"/>
          <p:cNvSpPr txBox="1">
            <a:spLocks noChangeArrowheads="1"/>
          </p:cNvSpPr>
          <p:nvPr/>
        </p:nvSpPr>
        <p:spPr bwMode="auto">
          <a:xfrm>
            <a:off x="4220667" y="5300663"/>
            <a:ext cx="397866" cy="400110"/>
          </a:xfrm>
          <a:prstGeom prst="rect">
            <a:avLst/>
          </a:prstGeom>
          <a:noFill/>
          <a:ln w="9525">
            <a:noFill/>
            <a:miter lim="800000"/>
            <a:headEnd/>
            <a:tailEnd/>
          </a:ln>
        </p:spPr>
        <p:txBody>
          <a:bodyPr wrap="none">
            <a:spAutoFit/>
          </a:bodyPr>
          <a:lstStyle/>
          <a:p>
            <a:pPr algn="ctr"/>
            <a:r>
              <a:rPr lang="fr-FR" sz="2000" b="1" dirty="0"/>
              <a:t>IR</a:t>
            </a:r>
          </a:p>
        </p:txBody>
      </p:sp>
      <p:sp>
        <p:nvSpPr>
          <p:cNvPr id="35" name="ZoneTexte 34"/>
          <p:cNvSpPr txBox="1">
            <a:spLocks noChangeArrowheads="1"/>
          </p:cNvSpPr>
          <p:nvPr/>
        </p:nvSpPr>
        <p:spPr bwMode="auto">
          <a:xfrm>
            <a:off x="2987675" y="5300663"/>
            <a:ext cx="503664" cy="400110"/>
          </a:xfrm>
          <a:prstGeom prst="rect">
            <a:avLst/>
          </a:prstGeom>
          <a:noFill/>
          <a:ln w="9525">
            <a:noFill/>
            <a:miter lim="800000"/>
            <a:headEnd/>
            <a:tailEnd/>
          </a:ln>
        </p:spPr>
        <p:txBody>
          <a:bodyPr wrap="none">
            <a:spAutoFit/>
          </a:bodyPr>
          <a:lstStyle/>
          <a:p>
            <a:r>
              <a:rPr lang="fr-FR" sz="2000" b="1" dirty="0"/>
              <a:t>UV</a:t>
            </a:r>
          </a:p>
        </p:txBody>
      </p:sp>
      <p:sp>
        <p:nvSpPr>
          <p:cNvPr id="36" name="ZoneTexte 35"/>
          <p:cNvSpPr txBox="1">
            <a:spLocks noChangeArrowheads="1"/>
          </p:cNvSpPr>
          <p:nvPr/>
        </p:nvSpPr>
        <p:spPr bwMode="auto">
          <a:xfrm>
            <a:off x="7129463" y="5286375"/>
            <a:ext cx="1474250" cy="400110"/>
          </a:xfrm>
          <a:prstGeom prst="rect">
            <a:avLst/>
          </a:prstGeom>
          <a:noFill/>
          <a:ln w="9525">
            <a:noFill/>
            <a:miter lim="800000"/>
            <a:headEnd/>
            <a:tailEnd/>
          </a:ln>
        </p:spPr>
        <p:txBody>
          <a:bodyPr wrap="none">
            <a:spAutoFit/>
          </a:bodyPr>
          <a:lstStyle/>
          <a:p>
            <a:r>
              <a:rPr lang="fr-FR" sz="2000" b="1" dirty="0"/>
              <a:t>Ondes radio</a:t>
            </a:r>
          </a:p>
        </p:txBody>
      </p:sp>
      <p:sp>
        <p:nvSpPr>
          <p:cNvPr id="37" name="ZoneTexte 36"/>
          <p:cNvSpPr txBox="1">
            <a:spLocks noChangeArrowheads="1"/>
          </p:cNvSpPr>
          <p:nvPr/>
        </p:nvSpPr>
        <p:spPr bwMode="auto">
          <a:xfrm>
            <a:off x="5219700" y="5300663"/>
            <a:ext cx="1529650" cy="400110"/>
          </a:xfrm>
          <a:prstGeom prst="rect">
            <a:avLst/>
          </a:prstGeom>
          <a:noFill/>
          <a:ln w="9525">
            <a:noFill/>
            <a:miter lim="800000"/>
            <a:headEnd/>
            <a:tailEnd/>
          </a:ln>
        </p:spPr>
        <p:txBody>
          <a:bodyPr wrap="none">
            <a:spAutoFit/>
          </a:bodyPr>
          <a:lstStyle/>
          <a:p>
            <a:r>
              <a:rPr lang="fr-FR" sz="2000" b="1" dirty="0"/>
              <a:t>Micro-ondes</a:t>
            </a:r>
          </a:p>
        </p:txBody>
      </p:sp>
      <p:sp>
        <p:nvSpPr>
          <p:cNvPr id="38" name="ZoneTexte 37"/>
          <p:cNvSpPr txBox="1">
            <a:spLocks noChangeArrowheads="1"/>
          </p:cNvSpPr>
          <p:nvPr/>
        </p:nvSpPr>
        <p:spPr bwMode="auto">
          <a:xfrm>
            <a:off x="1908175" y="5300663"/>
            <a:ext cx="325730" cy="400110"/>
          </a:xfrm>
          <a:prstGeom prst="rect">
            <a:avLst/>
          </a:prstGeom>
          <a:noFill/>
          <a:ln w="9525">
            <a:noFill/>
            <a:miter lim="800000"/>
            <a:headEnd/>
            <a:tailEnd/>
          </a:ln>
        </p:spPr>
        <p:txBody>
          <a:bodyPr wrap="none">
            <a:spAutoFit/>
          </a:bodyPr>
          <a:lstStyle/>
          <a:p>
            <a:r>
              <a:rPr lang="fr-FR" sz="2000" b="1" dirty="0"/>
              <a:t>X</a:t>
            </a:r>
          </a:p>
        </p:txBody>
      </p:sp>
      <p:sp>
        <p:nvSpPr>
          <p:cNvPr id="39" name="ZoneTexte 38"/>
          <p:cNvSpPr txBox="1">
            <a:spLocks noChangeArrowheads="1"/>
          </p:cNvSpPr>
          <p:nvPr/>
        </p:nvSpPr>
        <p:spPr bwMode="auto">
          <a:xfrm>
            <a:off x="684213" y="5156200"/>
            <a:ext cx="331787" cy="523875"/>
          </a:xfrm>
          <a:prstGeom prst="rect">
            <a:avLst/>
          </a:prstGeom>
          <a:noFill/>
          <a:ln w="9525">
            <a:noFill/>
            <a:miter lim="800000"/>
            <a:headEnd/>
            <a:tailEnd/>
          </a:ln>
        </p:spPr>
        <p:txBody>
          <a:bodyPr wrap="none">
            <a:spAutoFit/>
          </a:bodyPr>
          <a:lstStyle/>
          <a:p>
            <a:r>
              <a:rPr lang="fr-FR" sz="2800" b="1" dirty="0">
                <a:latin typeface="Symbol" pitchFamily="18" charset="2"/>
              </a:rPr>
              <a:t>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par>
                                <p:cTn id="13" presetID="22" presetClass="entr" presetSubtype="2"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dissolve">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dissolve">
                                      <p:cBhvr>
                                        <p:cTn id="25" dur="500"/>
                                        <p:tgtEl>
                                          <p:spTgt spid="3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fill="hold"/>
                                        <p:tgtEl>
                                          <p:spTgt spid="35"/>
                                        </p:tgtEl>
                                        <p:attrNameLst>
                                          <p:attrName>ppt_x</p:attrName>
                                        </p:attrNameLst>
                                      </p:cBhvr>
                                      <p:tavLst>
                                        <p:tav tm="0">
                                          <p:val>
                                            <p:strVal val="#ppt_x"/>
                                          </p:val>
                                        </p:tav>
                                        <p:tav tm="100000">
                                          <p:val>
                                            <p:strVal val="#ppt_x"/>
                                          </p:val>
                                        </p:tav>
                                      </p:tavLst>
                                    </p:anim>
                                    <p:anim calcmode="lin" valueType="num">
                                      <p:cBhvr additive="base">
                                        <p:cTn id="3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ppt_x"/>
                                          </p:val>
                                        </p:tav>
                                        <p:tav tm="100000">
                                          <p:val>
                                            <p:strVal val="#ppt_x"/>
                                          </p:val>
                                        </p:tav>
                                      </p:tavLst>
                                    </p:anim>
                                    <p:anim calcmode="lin" valueType="num">
                                      <p:cBhvr additive="base">
                                        <p:cTn id="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1"/>
          <p:cNvPicPr>
            <a:picLocks noChangeAspect="1" noChangeArrowheads="1"/>
          </p:cNvPicPr>
          <p:nvPr/>
        </p:nvPicPr>
        <p:blipFill>
          <a:blip r:embed="rId2" cstate="print"/>
          <a:srcRect/>
          <a:stretch>
            <a:fillRect/>
          </a:stretch>
        </p:blipFill>
        <p:spPr bwMode="auto">
          <a:xfrm>
            <a:off x="250825" y="44624"/>
            <a:ext cx="8612188" cy="2627312"/>
          </a:xfrm>
          <a:prstGeom prst="rect">
            <a:avLst/>
          </a:prstGeom>
          <a:noFill/>
          <a:ln w="12700">
            <a:solidFill>
              <a:srgbClr val="000000"/>
            </a:solidFill>
            <a:miter lim="800000"/>
            <a:headEnd/>
            <a:tailEnd/>
          </a:ln>
        </p:spPr>
      </p:pic>
      <p:sp>
        <p:nvSpPr>
          <p:cNvPr id="31" name="ZoneTexte 30"/>
          <p:cNvSpPr txBox="1">
            <a:spLocks noChangeArrowheads="1"/>
          </p:cNvSpPr>
          <p:nvPr/>
        </p:nvSpPr>
        <p:spPr bwMode="auto">
          <a:xfrm>
            <a:off x="3132138" y="548507"/>
            <a:ext cx="894797" cy="400110"/>
          </a:xfrm>
          <a:prstGeom prst="rect">
            <a:avLst/>
          </a:prstGeom>
          <a:noFill/>
          <a:ln w="9525">
            <a:noFill/>
            <a:miter lim="800000"/>
            <a:headEnd/>
            <a:tailEnd/>
          </a:ln>
        </p:spPr>
        <p:txBody>
          <a:bodyPr wrap="none">
            <a:spAutoFit/>
          </a:bodyPr>
          <a:lstStyle/>
          <a:p>
            <a:r>
              <a:rPr lang="fr-FR" sz="2000" b="1" dirty="0"/>
              <a:t>Visible</a:t>
            </a:r>
          </a:p>
        </p:txBody>
      </p:sp>
      <p:sp>
        <p:nvSpPr>
          <p:cNvPr id="32" name="ZoneTexte 31"/>
          <p:cNvSpPr txBox="1">
            <a:spLocks noChangeArrowheads="1"/>
          </p:cNvSpPr>
          <p:nvPr/>
        </p:nvSpPr>
        <p:spPr bwMode="auto">
          <a:xfrm>
            <a:off x="4427538" y="548507"/>
            <a:ext cx="978153" cy="400110"/>
          </a:xfrm>
          <a:prstGeom prst="rect">
            <a:avLst/>
          </a:prstGeom>
          <a:noFill/>
          <a:ln w="9525">
            <a:noFill/>
            <a:miter lim="800000"/>
            <a:headEnd/>
            <a:tailEnd/>
          </a:ln>
        </p:spPr>
        <p:txBody>
          <a:bodyPr wrap="none">
            <a:spAutoFit/>
          </a:bodyPr>
          <a:lstStyle/>
          <a:p>
            <a:r>
              <a:rPr lang="fr-FR" sz="2000" b="1" dirty="0">
                <a:solidFill>
                  <a:srgbClr val="FF0000"/>
                </a:solidFill>
              </a:rPr>
              <a:t>800 nm</a:t>
            </a:r>
          </a:p>
        </p:txBody>
      </p:sp>
      <p:sp>
        <p:nvSpPr>
          <p:cNvPr id="33" name="ZoneTexte 32"/>
          <p:cNvSpPr txBox="1">
            <a:spLocks noChangeArrowheads="1"/>
          </p:cNvSpPr>
          <p:nvPr/>
        </p:nvSpPr>
        <p:spPr bwMode="auto">
          <a:xfrm>
            <a:off x="1908175" y="548507"/>
            <a:ext cx="978153" cy="400110"/>
          </a:xfrm>
          <a:prstGeom prst="rect">
            <a:avLst/>
          </a:prstGeom>
          <a:noFill/>
          <a:ln w="9525">
            <a:noFill/>
            <a:miter lim="800000"/>
            <a:headEnd/>
            <a:tailEnd/>
          </a:ln>
        </p:spPr>
        <p:txBody>
          <a:bodyPr wrap="none">
            <a:spAutoFit/>
          </a:bodyPr>
          <a:lstStyle/>
          <a:p>
            <a:r>
              <a:rPr lang="fr-FR" sz="2000" b="1" dirty="0">
                <a:solidFill>
                  <a:srgbClr val="7030A0"/>
                </a:solidFill>
              </a:rPr>
              <a:t>400 nm</a:t>
            </a:r>
          </a:p>
        </p:txBody>
      </p:sp>
      <p:sp>
        <p:nvSpPr>
          <p:cNvPr id="34" name="ZoneTexte 33"/>
          <p:cNvSpPr txBox="1">
            <a:spLocks noChangeArrowheads="1"/>
          </p:cNvSpPr>
          <p:nvPr/>
        </p:nvSpPr>
        <p:spPr bwMode="auto">
          <a:xfrm>
            <a:off x="4220667" y="1196207"/>
            <a:ext cx="397866" cy="400110"/>
          </a:xfrm>
          <a:prstGeom prst="rect">
            <a:avLst/>
          </a:prstGeom>
          <a:noFill/>
          <a:ln w="9525">
            <a:noFill/>
            <a:miter lim="800000"/>
            <a:headEnd/>
            <a:tailEnd/>
          </a:ln>
        </p:spPr>
        <p:txBody>
          <a:bodyPr wrap="none">
            <a:spAutoFit/>
          </a:bodyPr>
          <a:lstStyle/>
          <a:p>
            <a:pPr algn="ctr"/>
            <a:r>
              <a:rPr lang="fr-FR" sz="2000" b="1" dirty="0"/>
              <a:t>IR</a:t>
            </a:r>
          </a:p>
        </p:txBody>
      </p:sp>
      <p:sp>
        <p:nvSpPr>
          <p:cNvPr id="35" name="ZoneTexte 34"/>
          <p:cNvSpPr txBox="1">
            <a:spLocks noChangeArrowheads="1"/>
          </p:cNvSpPr>
          <p:nvPr/>
        </p:nvSpPr>
        <p:spPr bwMode="auto">
          <a:xfrm>
            <a:off x="2987675" y="1196207"/>
            <a:ext cx="503664" cy="400110"/>
          </a:xfrm>
          <a:prstGeom prst="rect">
            <a:avLst/>
          </a:prstGeom>
          <a:noFill/>
          <a:ln w="9525">
            <a:noFill/>
            <a:miter lim="800000"/>
            <a:headEnd/>
            <a:tailEnd/>
          </a:ln>
        </p:spPr>
        <p:txBody>
          <a:bodyPr wrap="none">
            <a:spAutoFit/>
          </a:bodyPr>
          <a:lstStyle/>
          <a:p>
            <a:r>
              <a:rPr lang="fr-FR" sz="2000" b="1" dirty="0"/>
              <a:t>UV</a:t>
            </a:r>
          </a:p>
        </p:txBody>
      </p:sp>
      <p:sp>
        <p:nvSpPr>
          <p:cNvPr id="36" name="ZoneTexte 35"/>
          <p:cNvSpPr txBox="1">
            <a:spLocks noChangeArrowheads="1"/>
          </p:cNvSpPr>
          <p:nvPr/>
        </p:nvSpPr>
        <p:spPr bwMode="auto">
          <a:xfrm>
            <a:off x="7129463" y="1181919"/>
            <a:ext cx="1474250" cy="400110"/>
          </a:xfrm>
          <a:prstGeom prst="rect">
            <a:avLst/>
          </a:prstGeom>
          <a:noFill/>
          <a:ln w="9525">
            <a:noFill/>
            <a:miter lim="800000"/>
            <a:headEnd/>
            <a:tailEnd/>
          </a:ln>
        </p:spPr>
        <p:txBody>
          <a:bodyPr wrap="none">
            <a:spAutoFit/>
          </a:bodyPr>
          <a:lstStyle/>
          <a:p>
            <a:r>
              <a:rPr lang="fr-FR" sz="2000" b="1" dirty="0"/>
              <a:t>Ondes radio</a:t>
            </a:r>
          </a:p>
        </p:txBody>
      </p:sp>
      <p:sp>
        <p:nvSpPr>
          <p:cNvPr id="37" name="ZoneTexte 36"/>
          <p:cNvSpPr txBox="1">
            <a:spLocks noChangeArrowheads="1"/>
          </p:cNvSpPr>
          <p:nvPr/>
        </p:nvSpPr>
        <p:spPr bwMode="auto">
          <a:xfrm>
            <a:off x="5219700" y="1196207"/>
            <a:ext cx="1529650" cy="400110"/>
          </a:xfrm>
          <a:prstGeom prst="rect">
            <a:avLst/>
          </a:prstGeom>
          <a:noFill/>
          <a:ln w="9525">
            <a:noFill/>
            <a:miter lim="800000"/>
            <a:headEnd/>
            <a:tailEnd/>
          </a:ln>
        </p:spPr>
        <p:txBody>
          <a:bodyPr wrap="none">
            <a:spAutoFit/>
          </a:bodyPr>
          <a:lstStyle/>
          <a:p>
            <a:r>
              <a:rPr lang="fr-FR" sz="2000" b="1" dirty="0"/>
              <a:t>Micro-ondes</a:t>
            </a:r>
          </a:p>
        </p:txBody>
      </p:sp>
      <p:sp>
        <p:nvSpPr>
          <p:cNvPr id="38" name="ZoneTexte 37"/>
          <p:cNvSpPr txBox="1">
            <a:spLocks noChangeArrowheads="1"/>
          </p:cNvSpPr>
          <p:nvPr/>
        </p:nvSpPr>
        <p:spPr bwMode="auto">
          <a:xfrm>
            <a:off x="1908175" y="1196207"/>
            <a:ext cx="325730" cy="400110"/>
          </a:xfrm>
          <a:prstGeom prst="rect">
            <a:avLst/>
          </a:prstGeom>
          <a:noFill/>
          <a:ln w="9525">
            <a:noFill/>
            <a:miter lim="800000"/>
            <a:headEnd/>
            <a:tailEnd/>
          </a:ln>
        </p:spPr>
        <p:txBody>
          <a:bodyPr wrap="none">
            <a:spAutoFit/>
          </a:bodyPr>
          <a:lstStyle/>
          <a:p>
            <a:r>
              <a:rPr lang="fr-FR" sz="2000" b="1" dirty="0"/>
              <a:t>X</a:t>
            </a:r>
          </a:p>
        </p:txBody>
      </p:sp>
      <p:sp>
        <p:nvSpPr>
          <p:cNvPr id="39" name="ZoneTexte 38"/>
          <p:cNvSpPr txBox="1">
            <a:spLocks noChangeArrowheads="1"/>
          </p:cNvSpPr>
          <p:nvPr/>
        </p:nvSpPr>
        <p:spPr bwMode="auto">
          <a:xfrm>
            <a:off x="684213" y="1051744"/>
            <a:ext cx="331787" cy="523875"/>
          </a:xfrm>
          <a:prstGeom prst="rect">
            <a:avLst/>
          </a:prstGeom>
          <a:noFill/>
          <a:ln w="9525">
            <a:noFill/>
            <a:miter lim="800000"/>
            <a:headEnd/>
            <a:tailEnd/>
          </a:ln>
        </p:spPr>
        <p:txBody>
          <a:bodyPr wrap="none">
            <a:spAutoFit/>
          </a:bodyPr>
          <a:lstStyle/>
          <a:p>
            <a:r>
              <a:rPr lang="fr-FR" sz="2800" b="1" dirty="0">
                <a:latin typeface="Symbol" pitchFamily="18" charset="2"/>
              </a:rPr>
              <a:t>g</a:t>
            </a:r>
          </a:p>
        </p:txBody>
      </p:sp>
      <p:sp>
        <p:nvSpPr>
          <p:cNvPr id="40" name="Rectangle 2"/>
          <p:cNvSpPr>
            <a:spLocks noChangeArrowheads="1"/>
          </p:cNvSpPr>
          <p:nvPr/>
        </p:nvSpPr>
        <p:spPr bwMode="auto">
          <a:xfrm>
            <a:off x="736341" y="2924944"/>
            <a:ext cx="596862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fr-FR" sz="2000" b="1" i="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2) Théorie PARTICULAIRE de la lumière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1" name="Rectangle 2"/>
          <p:cNvSpPr>
            <a:spLocks noChangeArrowheads="1"/>
          </p:cNvSpPr>
          <p:nvPr/>
        </p:nvSpPr>
        <p:spPr bwMode="auto">
          <a:xfrm>
            <a:off x="0" y="3284984"/>
            <a:ext cx="563487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pPr>
            <a:r>
              <a:rPr kumimoji="0" lang="fr-FR" sz="2000" b="1"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a/ </a:t>
            </a:r>
            <a:r>
              <a:rPr kumimoji="0" lang="fr-FR" sz="2000" b="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1</a:t>
            </a:r>
            <a:r>
              <a:rPr kumimoji="0" lang="fr-FR" sz="2000" b="1" u="sng" strike="noStrike" cap="none" normalizeH="0" baseline="30000" dirty="0" smtClean="0">
                <a:ln>
                  <a:noFill/>
                </a:ln>
                <a:solidFill>
                  <a:schemeClr val="tx1"/>
                </a:solidFill>
                <a:effectLst/>
                <a:latin typeface="Bookman Old Style" pitchFamily="18" charset="0"/>
                <a:ea typeface="Arial Unicode MS" pitchFamily="34" charset="-128"/>
                <a:cs typeface="Calibri" pitchFamily="34" charset="0"/>
              </a:rPr>
              <a:t>ère</a:t>
            </a:r>
            <a:r>
              <a:rPr kumimoji="0" lang="fr-FR" sz="2000" b="1" u="sng" strike="noStrike" cap="none" normalizeH="0" baseline="0" dirty="0" smtClean="0">
                <a:ln>
                  <a:noFill/>
                </a:ln>
                <a:solidFill>
                  <a:schemeClr val="tx1"/>
                </a:solidFill>
                <a:effectLst/>
                <a:latin typeface="Bookman Old Style" pitchFamily="18" charset="0"/>
                <a:ea typeface="Arial Unicode MS" pitchFamily="34" charset="-128"/>
                <a:cs typeface="Calibri" pitchFamily="34" charset="0"/>
              </a:rPr>
              <a:t> approche : l’effet photoélectrique</a:t>
            </a:r>
            <a:endParaRPr kumimoji="0" lang="fr-FR" sz="2000" b="0" u="none" strike="noStrike" cap="none" normalizeH="0" baseline="0" dirty="0" smtClean="0">
              <a:ln>
                <a:noFill/>
              </a:ln>
              <a:solidFill>
                <a:schemeClr val="tx1"/>
              </a:solidFill>
              <a:effectLst/>
              <a:latin typeface="Arial" pitchFamily="34" charset="0"/>
              <a:cs typeface="Arial" pitchFamily="34" charset="0"/>
            </a:endParaRPr>
          </a:p>
        </p:txBody>
      </p:sp>
      <p:grpSp>
        <p:nvGrpSpPr>
          <p:cNvPr id="20" name="Groupe 19"/>
          <p:cNvGrpSpPr/>
          <p:nvPr/>
        </p:nvGrpSpPr>
        <p:grpSpPr>
          <a:xfrm>
            <a:off x="156363" y="3717032"/>
            <a:ext cx="2160239" cy="2987053"/>
            <a:chOff x="156363" y="3717032"/>
            <a:chExt cx="2160239" cy="2987053"/>
          </a:xfrm>
        </p:grpSpPr>
        <p:pic>
          <p:nvPicPr>
            <p:cNvPr id="18434" name="Picture 2" descr="Heinrich Hertz"/>
            <p:cNvPicPr>
              <a:picLocks noChangeAspect="1" noChangeArrowheads="1"/>
            </p:cNvPicPr>
            <p:nvPr/>
          </p:nvPicPr>
          <p:blipFill>
            <a:blip r:embed="rId3" cstate="print"/>
            <a:srcRect/>
            <a:stretch>
              <a:fillRect/>
            </a:stretch>
          </p:blipFill>
          <p:spPr bwMode="auto">
            <a:xfrm>
              <a:off x="467544" y="3717032"/>
              <a:ext cx="1512168" cy="2126486"/>
            </a:xfrm>
            <a:prstGeom prst="rect">
              <a:avLst/>
            </a:prstGeom>
            <a:noFill/>
          </p:spPr>
        </p:pic>
        <p:sp>
          <p:nvSpPr>
            <p:cNvPr id="42" name="Text Box 4"/>
            <p:cNvSpPr txBox="1">
              <a:spLocks noChangeArrowheads="1"/>
            </p:cNvSpPr>
            <p:nvPr/>
          </p:nvSpPr>
          <p:spPr bwMode="auto">
            <a:xfrm>
              <a:off x="156363" y="5839989"/>
              <a:ext cx="2160239" cy="864096"/>
            </a:xfrm>
            <a:prstGeom prst="rect">
              <a:avLst/>
            </a:prstGeom>
            <a:solidFill>
              <a:schemeClr val="accent6">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900" b="0" i="0" u="none" strike="noStrike" cap="none" normalizeH="0" baseline="0" dirty="0" smtClean="0">
                  <a:ln>
                    <a:noFill/>
                  </a:ln>
                  <a:solidFill>
                    <a:schemeClr val="tx1"/>
                  </a:solidFill>
                  <a:effectLst/>
                  <a:latin typeface="Comic Sans MS" pitchFamily="66" charset="0"/>
                  <a:cs typeface="Arial" pitchFamily="34" charset="0"/>
                </a:rPr>
                <a:t>Heinrich HERTZ</a:t>
              </a:r>
              <a:endParaRPr kumimoji="0" lang="fr-FR" sz="1900" b="0" i="0" u="none" strike="noStrike" cap="none" normalizeH="0" dirty="0" smtClean="0">
                <a:ln>
                  <a:noFill/>
                </a:ln>
                <a:solidFill>
                  <a:schemeClr val="tx1"/>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lang="fr-FR" sz="1900" baseline="0" dirty="0" smtClean="0">
                  <a:latin typeface="Comic Sans MS" pitchFamily="66" charset="0"/>
                  <a:cs typeface="Arial" pitchFamily="34" charset="0"/>
                </a:rPr>
                <a:t>( 1857 </a:t>
              </a:r>
              <a:r>
                <a:rPr lang="fr-FR" sz="1900" dirty="0" smtClean="0">
                  <a:latin typeface="Comic Sans MS" pitchFamily="66" charset="0"/>
                  <a:cs typeface="Arial" pitchFamily="34" charset="0"/>
                </a:rPr>
                <a:t>; 1894 )</a:t>
              </a:r>
              <a:endParaRPr kumimoji="0" lang="fr-FR" sz="19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43" name="Image 42"/>
          <p:cNvPicPr/>
          <p:nvPr/>
        </p:nvPicPr>
        <p:blipFill>
          <a:blip r:embed="rId4" cstate="print"/>
          <a:srcRect/>
          <a:stretch>
            <a:fillRect/>
          </a:stretch>
        </p:blipFill>
        <p:spPr bwMode="auto">
          <a:xfrm>
            <a:off x="2411760" y="4365104"/>
            <a:ext cx="3744416" cy="2160240"/>
          </a:xfrm>
          <a:prstGeom prst="rect">
            <a:avLst/>
          </a:prstGeom>
          <a:noFill/>
          <a:ln w="9525">
            <a:noFill/>
            <a:miter lim="800000"/>
            <a:headEnd/>
            <a:tailEnd/>
          </a:ln>
        </p:spPr>
      </p:pic>
      <p:pic>
        <p:nvPicPr>
          <p:cNvPr id="18436" name="Picture 4" descr="ELECTROSCOPE ECO A FEUILLE OR - Electricité statique - SONODIS"/>
          <p:cNvPicPr>
            <a:picLocks noChangeAspect="1" noChangeArrowheads="1"/>
          </p:cNvPicPr>
          <p:nvPr/>
        </p:nvPicPr>
        <p:blipFill>
          <a:blip r:embed="rId5" cstate="print">
            <a:clrChange>
              <a:clrFrom>
                <a:srgbClr val="000000"/>
              </a:clrFrom>
              <a:clrTo>
                <a:srgbClr val="000000">
                  <a:alpha val="0"/>
                </a:srgbClr>
              </a:clrTo>
            </a:clrChange>
          </a:blip>
          <a:srcRect/>
          <a:stretch>
            <a:fillRect/>
          </a:stretch>
        </p:blipFill>
        <p:spPr bwMode="auto">
          <a:xfrm>
            <a:off x="6084168" y="2785012"/>
            <a:ext cx="3059832" cy="4072988"/>
          </a:xfrm>
          <a:prstGeom prst="rect">
            <a:avLst/>
          </a:prstGeom>
          <a:noFill/>
        </p:spPr>
      </p:pic>
      <p:sp>
        <p:nvSpPr>
          <p:cNvPr id="44" name="Rectangle 43"/>
          <p:cNvSpPr/>
          <p:nvPr/>
        </p:nvSpPr>
        <p:spPr>
          <a:xfrm>
            <a:off x="2915816" y="3789040"/>
            <a:ext cx="2304256" cy="400110"/>
          </a:xfrm>
          <a:prstGeom prst="rect">
            <a:avLst/>
          </a:prstGeom>
          <a:solidFill>
            <a:srgbClr val="92D050"/>
          </a:solidFill>
          <a:ln w="57150">
            <a:solidFill>
              <a:srgbClr val="FF0000"/>
            </a:solidFill>
          </a:ln>
        </p:spPr>
        <p:txBody>
          <a:bodyPr wrap="square">
            <a:spAutoFit/>
          </a:bodyPr>
          <a:lstStyle/>
          <a:p>
            <a:pPr algn="ctr"/>
            <a:r>
              <a:rPr lang="fr-FR" sz="2000" b="1" u="sng" dirty="0" smtClean="0">
                <a:latin typeface="Arial" pitchFamily="34" charset="0"/>
                <a:cs typeface="Arial" pitchFamily="34" charset="0"/>
              </a:rPr>
              <a:t>L’électroscope</a:t>
            </a:r>
            <a:endParaRPr lang="fr-FR" sz="2000" dirty="0">
              <a:latin typeface="Arial" pitchFamily="34" charset="0"/>
              <a:cs typeface="Arial" pitchFamily="34" charset="0"/>
            </a:endParaRPr>
          </a:p>
        </p:txBody>
      </p:sp>
      <p:sp>
        <p:nvSpPr>
          <p:cNvPr id="45" name="Rectangle 44"/>
          <p:cNvSpPr/>
          <p:nvPr/>
        </p:nvSpPr>
        <p:spPr>
          <a:xfrm>
            <a:off x="2411760" y="6488668"/>
            <a:ext cx="3528392" cy="369332"/>
          </a:xfrm>
          <a:prstGeom prst="rect">
            <a:avLst/>
          </a:prstGeom>
          <a:solidFill>
            <a:srgbClr val="FFFF00"/>
          </a:solidFill>
        </p:spPr>
        <p:txBody>
          <a:bodyPr wrap="square">
            <a:spAutoFit/>
          </a:bodyPr>
          <a:lstStyle/>
          <a:p>
            <a:pPr algn="ctr"/>
            <a:r>
              <a:rPr lang="fr-FR" b="1" u="sng" dirty="0" smtClean="0">
                <a:hlinkClick r:id="rId6"/>
              </a:rPr>
              <a:t>https://youtu.be/HkCrkdtK7GQ</a:t>
            </a:r>
            <a:endParaRPr lang="fr-FR"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1+#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 presetClass="entr" presetSubtype="10" fill="hold" nodeType="afterEffect">
                                  <p:stCondLst>
                                    <p:cond delay="0"/>
                                  </p:stCondLst>
                                  <p:childTnLst>
                                    <p:set>
                                      <p:cBhvr>
                                        <p:cTn id="21" dur="1" fill="hold">
                                          <p:stCondLst>
                                            <p:cond delay="0"/>
                                          </p:stCondLst>
                                        </p:cTn>
                                        <p:tgtEl>
                                          <p:spTgt spid="18436"/>
                                        </p:tgtEl>
                                        <p:attrNameLst>
                                          <p:attrName>style.visibility</p:attrName>
                                        </p:attrNameLst>
                                      </p:cBhvr>
                                      <p:to>
                                        <p:strVal val="visible"/>
                                      </p:to>
                                    </p:set>
                                    <p:animEffect transition="in" filter="checkerboard(across)">
                                      <p:cBhvr>
                                        <p:cTn id="22" dur="500"/>
                                        <p:tgtEl>
                                          <p:spTgt spid="18436"/>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additive="base">
                                        <p:cTn id="26" dur="500" fill="hold"/>
                                        <p:tgtEl>
                                          <p:spTgt spid="44"/>
                                        </p:tgtEl>
                                        <p:attrNameLst>
                                          <p:attrName>ppt_x</p:attrName>
                                        </p:attrNameLst>
                                      </p:cBhvr>
                                      <p:tavLst>
                                        <p:tav tm="0">
                                          <p:val>
                                            <p:strVal val="#ppt_x"/>
                                          </p:val>
                                        </p:tav>
                                        <p:tav tm="100000">
                                          <p:val>
                                            <p:strVal val="#ppt_x"/>
                                          </p:val>
                                        </p:tav>
                                      </p:tavLst>
                                    </p:anim>
                                    <p:anim calcmode="lin" valueType="num">
                                      <p:cBhvr additive="base">
                                        <p:cTn id="27" dur="500" fill="hold"/>
                                        <p:tgtEl>
                                          <p:spTgt spid="44"/>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3" presetClass="entr" presetSubtype="16"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p:cTn id="36" dur="500" fill="hold"/>
                                        <p:tgtEl>
                                          <p:spTgt spid="45"/>
                                        </p:tgtEl>
                                        <p:attrNameLst>
                                          <p:attrName>ppt_w</p:attrName>
                                        </p:attrNameLst>
                                      </p:cBhvr>
                                      <p:tavLst>
                                        <p:tav tm="0">
                                          <p:val>
                                            <p:fltVal val="0"/>
                                          </p:val>
                                        </p:tav>
                                        <p:tav tm="100000">
                                          <p:val>
                                            <p:strVal val="#ppt_w"/>
                                          </p:val>
                                        </p:tav>
                                      </p:tavLst>
                                    </p:anim>
                                    <p:anim calcmode="lin" valueType="num">
                                      <p:cBhvr>
                                        <p:cTn id="37" dur="500" fill="hold"/>
                                        <p:tgtEl>
                                          <p:spTgt spid="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 15"/>
          <p:cNvGrpSpPr/>
          <p:nvPr/>
        </p:nvGrpSpPr>
        <p:grpSpPr>
          <a:xfrm>
            <a:off x="323528" y="44624"/>
            <a:ext cx="4104456" cy="3456384"/>
            <a:chOff x="323528" y="188640"/>
            <a:chExt cx="4104456" cy="3456384"/>
          </a:xfrm>
        </p:grpSpPr>
        <p:pic>
          <p:nvPicPr>
            <p:cNvPr id="20482" name="Picture 2"/>
            <p:cNvPicPr>
              <a:picLocks noChangeAspect="1" noChangeArrowheads="1"/>
            </p:cNvPicPr>
            <p:nvPr/>
          </p:nvPicPr>
          <p:blipFill>
            <a:blip r:embed="rId2" cstate="print"/>
            <a:srcRect l="2602" t="29400" r="66925" b="24747"/>
            <a:stretch>
              <a:fillRect/>
            </a:stretch>
          </p:blipFill>
          <p:spPr bwMode="auto">
            <a:xfrm>
              <a:off x="323528" y="188640"/>
              <a:ext cx="4104456" cy="3456384"/>
            </a:xfrm>
            <a:prstGeom prst="rect">
              <a:avLst/>
            </a:prstGeom>
            <a:noFill/>
            <a:ln w="19050">
              <a:solidFill>
                <a:schemeClr val="tx1"/>
              </a:solidFill>
              <a:miter lim="800000"/>
              <a:headEnd/>
              <a:tailEnd/>
            </a:ln>
          </p:spPr>
        </p:pic>
        <p:sp>
          <p:nvSpPr>
            <p:cNvPr id="20" name="Rectangle 19"/>
            <p:cNvSpPr/>
            <p:nvPr/>
          </p:nvSpPr>
          <p:spPr>
            <a:xfrm>
              <a:off x="395536" y="1772816"/>
              <a:ext cx="2916832" cy="18722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484" name="Picture 4"/>
          <p:cNvPicPr>
            <a:picLocks noChangeAspect="1" noChangeArrowheads="1"/>
          </p:cNvPicPr>
          <p:nvPr/>
        </p:nvPicPr>
        <p:blipFill>
          <a:blip r:embed="rId3" cstate="print"/>
          <a:srcRect l="34020" t="33280" r="35268" b="20742"/>
          <a:stretch>
            <a:fillRect/>
          </a:stretch>
        </p:blipFill>
        <p:spPr bwMode="auto">
          <a:xfrm>
            <a:off x="4644008" y="44624"/>
            <a:ext cx="4104456" cy="3456384"/>
          </a:xfrm>
          <a:prstGeom prst="rect">
            <a:avLst/>
          </a:prstGeom>
          <a:noFill/>
          <a:ln w="19050">
            <a:solidFill>
              <a:schemeClr val="tx1"/>
            </a:solidFill>
            <a:miter lim="800000"/>
            <a:headEnd/>
            <a:tailEnd/>
          </a:ln>
        </p:spPr>
      </p:pic>
      <p:sp>
        <p:nvSpPr>
          <p:cNvPr id="20485" name="Rectangle 5"/>
          <p:cNvSpPr>
            <a:spLocks noChangeArrowheads="1"/>
          </p:cNvSpPr>
          <p:nvPr/>
        </p:nvSpPr>
        <p:spPr bwMode="auto">
          <a:xfrm>
            <a:off x="395536" y="1700808"/>
            <a:ext cx="2808312"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La feuille d’or reste écartée car </a:t>
            </a:r>
            <a:r>
              <a:rPr kumimoji="0" lang="fr-FR" sz="2000" b="1" i="0" u="none" strike="noStrike" cap="none" normalizeH="0" baseline="0" dirty="0" smtClean="0">
                <a:ln>
                  <a:noFill/>
                </a:ln>
                <a:solidFill>
                  <a:srgbClr val="FF0000"/>
                </a:solidFill>
                <a:effectLst/>
                <a:latin typeface="Arial" pitchFamily="34" charset="0"/>
                <a:cs typeface="Arial" pitchFamily="34" charset="0"/>
              </a:rPr>
              <a:t>des</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0" u="none" strike="noStrike" cap="none" normalizeH="0" baseline="0" dirty="0" smtClean="0">
                <a:ln>
                  <a:noFill/>
                </a:ln>
                <a:solidFill>
                  <a:srgbClr val="FF0000"/>
                </a:solidFill>
                <a:effectLst/>
                <a:latin typeface="Arial" pitchFamily="34" charset="0"/>
                <a:cs typeface="Arial" pitchFamily="34" charset="0"/>
              </a:rPr>
              <a:t>électrons sont présents sur la tige </a:t>
            </a:r>
            <a:r>
              <a:rPr kumimoji="0" lang="fr-FR" sz="2000" b="1" i="0" u="sng" strike="noStrike" cap="none" normalizeH="0" baseline="0" dirty="0" smtClean="0">
                <a:ln>
                  <a:noFill/>
                </a:ln>
                <a:solidFill>
                  <a:srgbClr val="FF0000"/>
                </a:solidFill>
                <a:effectLst/>
                <a:latin typeface="Arial" pitchFamily="34" charset="0"/>
                <a:cs typeface="Arial" pitchFamily="34" charset="0"/>
              </a:rPr>
              <a:t>et</a:t>
            </a:r>
            <a:r>
              <a:rPr kumimoji="0" lang="fr-FR" sz="2000" b="1" i="0" u="none" strike="noStrike" cap="none" normalizeH="0" baseline="0" dirty="0" smtClean="0">
                <a:ln>
                  <a:noFill/>
                </a:ln>
                <a:solidFill>
                  <a:srgbClr val="FF0000"/>
                </a:solidFill>
                <a:effectLst/>
                <a:latin typeface="Arial" pitchFamily="34" charset="0"/>
                <a:cs typeface="Arial" pitchFamily="34" charset="0"/>
              </a:rPr>
              <a:t> sur la feuille d’or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5" name="Connecteur droit 24"/>
          <p:cNvCxnSpPr/>
          <p:nvPr/>
        </p:nvCxnSpPr>
        <p:spPr>
          <a:xfrm>
            <a:off x="3923928" y="2636912"/>
            <a:ext cx="432048"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8268916" y="2613162"/>
            <a:ext cx="432048" cy="2880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Rectangle 5"/>
          <p:cNvSpPr>
            <a:spLocks noChangeArrowheads="1"/>
          </p:cNvSpPr>
          <p:nvPr/>
        </p:nvSpPr>
        <p:spPr bwMode="auto">
          <a:xfrm>
            <a:off x="4644008" y="980728"/>
            <a:ext cx="4032448" cy="19442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just"/>
            <a:r>
              <a:rPr lang="fr-FR" sz="2000" dirty="0" smtClean="0">
                <a:solidFill>
                  <a:srgbClr val="002060"/>
                </a:solidFill>
                <a:latin typeface="Arial" pitchFamily="34" charset="0"/>
                <a:cs typeface="Arial" pitchFamily="34" charset="0"/>
              </a:rPr>
              <a:t>La </a:t>
            </a:r>
            <a:r>
              <a:rPr lang="fr-FR" sz="2000" dirty="0">
                <a:solidFill>
                  <a:srgbClr val="002060"/>
                </a:solidFill>
                <a:latin typeface="Arial" pitchFamily="34" charset="0"/>
                <a:cs typeface="Arial" pitchFamily="34" charset="0"/>
              </a:rPr>
              <a:t>feuille d’or reste écartée </a:t>
            </a:r>
            <a:r>
              <a:rPr lang="fr-FR" sz="2000" dirty="0" smtClean="0">
                <a:solidFill>
                  <a:srgbClr val="002060"/>
                </a:solidFill>
                <a:latin typeface="Arial" pitchFamily="34" charset="0"/>
                <a:cs typeface="Arial" pitchFamily="34" charset="0"/>
              </a:rPr>
              <a:t>quelle que soit la durée d’éclairement et quelle que soit l’intensité de la lumière : </a:t>
            </a:r>
            <a:r>
              <a:rPr lang="fr-FR" sz="2000" b="1" u="sng" dirty="0" smtClean="0">
                <a:solidFill>
                  <a:srgbClr val="FF0000"/>
                </a:solidFill>
                <a:latin typeface="Arial" pitchFamily="34" charset="0"/>
                <a:cs typeface="Arial" pitchFamily="34" charset="0"/>
              </a:rPr>
              <a:t>les électrons</a:t>
            </a:r>
          </a:p>
          <a:p>
            <a:pPr algn="just"/>
            <a:r>
              <a:rPr lang="fr-FR" sz="2000" b="1" u="sng" dirty="0" smtClean="0">
                <a:solidFill>
                  <a:srgbClr val="FF0000"/>
                </a:solidFill>
                <a:latin typeface="Arial" pitchFamily="34" charset="0"/>
                <a:cs typeface="Arial" pitchFamily="34" charset="0"/>
              </a:rPr>
              <a:t>sont donc toujours</a:t>
            </a:r>
          </a:p>
          <a:p>
            <a:pPr algn="just"/>
            <a:r>
              <a:rPr lang="fr-FR" sz="2000" b="1" u="sng" dirty="0" smtClean="0">
                <a:solidFill>
                  <a:srgbClr val="FF0000"/>
                </a:solidFill>
                <a:latin typeface="Arial" pitchFamily="34" charset="0"/>
                <a:cs typeface="Arial" pitchFamily="34" charset="0"/>
              </a:rPr>
              <a:t>présents</a:t>
            </a:r>
            <a:r>
              <a:rPr lang="fr-FR" sz="2000" dirty="0" smtClean="0">
                <a:solidFill>
                  <a:srgbClr val="002060"/>
                </a:solidFill>
                <a:latin typeface="Arial" pitchFamily="34" charset="0"/>
                <a:cs typeface="Arial" pitchFamily="34" charset="0"/>
              </a:rPr>
              <a:t> </a:t>
            </a:r>
            <a:r>
              <a:rPr lang="fr-FR" sz="2000" dirty="0">
                <a:solidFill>
                  <a:srgbClr val="002060"/>
                </a:solidFill>
                <a:latin typeface="Arial" pitchFamily="34" charset="0"/>
                <a:cs typeface="Arial" pitchFamily="34" charset="0"/>
              </a:rPr>
              <a:t>sur </a:t>
            </a:r>
            <a:r>
              <a:rPr lang="fr-FR" sz="2000" dirty="0" smtClean="0">
                <a:solidFill>
                  <a:srgbClr val="002060"/>
                </a:solidFill>
                <a:latin typeface="Arial" pitchFamily="34" charset="0"/>
                <a:cs typeface="Arial" pitchFamily="34" charset="0"/>
              </a:rPr>
              <a:t>la </a:t>
            </a:r>
            <a:r>
              <a:rPr lang="fr-FR" sz="2000" dirty="0">
                <a:solidFill>
                  <a:srgbClr val="002060"/>
                </a:solidFill>
                <a:latin typeface="Arial" pitchFamily="34" charset="0"/>
                <a:cs typeface="Arial" pitchFamily="34" charset="0"/>
              </a:rPr>
              <a:t>tige </a:t>
            </a:r>
            <a:r>
              <a:rPr lang="fr-FR" sz="2000" u="sng" dirty="0" smtClean="0">
                <a:solidFill>
                  <a:srgbClr val="002060"/>
                </a:solidFill>
                <a:latin typeface="Arial" pitchFamily="34" charset="0"/>
                <a:cs typeface="Arial" pitchFamily="34" charset="0"/>
              </a:rPr>
              <a:t>et</a:t>
            </a:r>
            <a:r>
              <a:rPr lang="fr-FR" sz="2000" dirty="0" smtClean="0">
                <a:solidFill>
                  <a:srgbClr val="002060"/>
                </a:solidFill>
                <a:latin typeface="Arial" pitchFamily="34" charset="0"/>
                <a:cs typeface="Arial" pitchFamily="34" charset="0"/>
              </a:rPr>
              <a:t> </a:t>
            </a:r>
          </a:p>
          <a:p>
            <a:pPr algn="just"/>
            <a:r>
              <a:rPr lang="fr-FR" sz="2000" dirty="0" smtClean="0">
                <a:solidFill>
                  <a:srgbClr val="002060"/>
                </a:solidFill>
                <a:latin typeface="Arial" pitchFamily="34" charset="0"/>
                <a:cs typeface="Arial" pitchFamily="34" charset="0"/>
              </a:rPr>
              <a:t>sur </a:t>
            </a:r>
            <a:r>
              <a:rPr lang="fr-FR" sz="2000" dirty="0">
                <a:solidFill>
                  <a:srgbClr val="002060"/>
                </a:solidFill>
                <a:latin typeface="Arial" pitchFamily="34" charset="0"/>
                <a:cs typeface="Arial" pitchFamily="34" charset="0"/>
              </a:rPr>
              <a:t>la feuille d’or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rgbClr val="002060"/>
              </a:solidFill>
              <a:effectLst/>
              <a:latin typeface="Arial" pitchFamily="34" charset="0"/>
              <a:cs typeface="Arial" pitchFamily="34" charset="0"/>
            </a:endParaRPr>
          </a:p>
        </p:txBody>
      </p:sp>
      <p:grpSp>
        <p:nvGrpSpPr>
          <p:cNvPr id="17" name="Groupe 16"/>
          <p:cNvGrpSpPr/>
          <p:nvPr/>
        </p:nvGrpSpPr>
        <p:grpSpPr>
          <a:xfrm>
            <a:off x="323528" y="3540849"/>
            <a:ext cx="8496944" cy="1728192"/>
            <a:chOff x="323528" y="3789040"/>
            <a:chExt cx="8496944" cy="1728192"/>
          </a:xfrm>
        </p:grpSpPr>
        <p:pic>
          <p:nvPicPr>
            <p:cNvPr id="28" name="Picture 4"/>
            <p:cNvPicPr>
              <a:picLocks noChangeAspect="1" noChangeArrowheads="1"/>
            </p:cNvPicPr>
            <p:nvPr/>
          </p:nvPicPr>
          <p:blipFill>
            <a:blip r:embed="rId3" cstate="print"/>
            <a:srcRect l="65271" t="33280" r="4018" b="54268"/>
            <a:stretch>
              <a:fillRect/>
            </a:stretch>
          </p:blipFill>
          <p:spPr bwMode="auto">
            <a:xfrm>
              <a:off x="323528" y="3861048"/>
              <a:ext cx="4104456" cy="936104"/>
            </a:xfrm>
            <a:prstGeom prst="rect">
              <a:avLst/>
            </a:prstGeom>
            <a:noFill/>
            <a:ln w="19050">
              <a:noFill/>
              <a:miter lim="800000"/>
              <a:headEnd/>
              <a:tailEnd/>
            </a:ln>
          </p:spPr>
        </p:pic>
        <p:pic>
          <p:nvPicPr>
            <p:cNvPr id="29" name="Picture 4"/>
            <p:cNvPicPr>
              <a:picLocks noChangeAspect="1" noChangeArrowheads="1"/>
            </p:cNvPicPr>
            <p:nvPr/>
          </p:nvPicPr>
          <p:blipFill>
            <a:blip r:embed="rId3" cstate="print"/>
            <a:srcRect l="56650" t="58185" r="35268" b="20742"/>
            <a:stretch>
              <a:fillRect/>
            </a:stretch>
          </p:blipFill>
          <p:spPr bwMode="auto">
            <a:xfrm>
              <a:off x="7596336" y="3861048"/>
              <a:ext cx="1080120" cy="1584176"/>
            </a:xfrm>
            <a:prstGeom prst="rect">
              <a:avLst/>
            </a:prstGeom>
            <a:noFill/>
            <a:ln w="19050">
              <a:noFill/>
              <a:miter lim="800000"/>
              <a:headEnd/>
              <a:tailEnd/>
            </a:ln>
          </p:spPr>
        </p:pic>
        <p:sp>
          <p:nvSpPr>
            <p:cNvPr id="45" name="Rectangle 44"/>
            <p:cNvSpPr/>
            <p:nvPr/>
          </p:nvSpPr>
          <p:spPr>
            <a:xfrm>
              <a:off x="323528" y="3789040"/>
              <a:ext cx="8496944" cy="17281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486" name="Rectangle 6"/>
          <p:cNvSpPr>
            <a:spLocks noChangeArrowheads="1"/>
          </p:cNvSpPr>
          <p:nvPr/>
        </p:nvSpPr>
        <p:spPr bwMode="auto">
          <a:xfrm>
            <a:off x="1187624" y="4260929"/>
            <a:ext cx="64807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La feuille d’or revient se coller à la tige verticale : on en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déduit que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le rayonnement UV a permis d’extraire les électrons du métal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cxnSp>
        <p:nvCxnSpPr>
          <p:cNvPr id="46" name="Connecteur droit 45"/>
          <p:cNvCxnSpPr/>
          <p:nvPr/>
        </p:nvCxnSpPr>
        <p:spPr>
          <a:xfrm>
            <a:off x="8172400" y="4332937"/>
            <a:ext cx="0" cy="5040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487" name="Text Box 7"/>
          <p:cNvSpPr txBox="1">
            <a:spLocks noChangeArrowheads="1"/>
          </p:cNvSpPr>
          <p:nvPr/>
        </p:nvSpPr>
        <p:spPr bwMode="auto">
          <a:xfrm>
            <a:off x="179512" y="5317900"/>
            <a:ext cx="8856984" cy="1351460"/>
          </a:xfrm>
          <a:prstGeom prst="rect">
            <a:avLst/>
          </a:prstGeom>
          <a:solidFill>
            <a:schemeClr val="accent1">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Qu’est ce que l’EFFET PHOTOELECTRIQUE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8" name="Rectangle 8"/>
          <p:cNvSpPr>
            <a:spLocks noChangeArrowheads="1"/>
          </p:cNvSpPr>
          <p:nvPr/>
        </p:nvSpPr>
        <p:spPr bwMode="auto">
          <a:xfrm>
            <a:off x="455837" y="5308819"/>
            <a:ext cx="8665013" cy="71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C’est l’</a:t>
            </a:r>
            <a:r>
              <a:rPr kumimoji="0" lang="fr-FR" sz="2000" b="1" i="0" u="sng" strike="noStrike" cap="none" normalizeH="0" baseline="0" dirty="0" smtClean="0">
                <a:ln>
                  <a:noFill/>
                </a:ln>
                <a:solidFill>
                  <a:srgbClr val="FF0000"/>
                </a:solidFill>
                <a:effectLst/>
                <a:latin typeface="Arial" pitchFamily="34" charset="0"/>
                <a:cs typeface="Arial" pitchFamily="34" charset="0"/>
              </a:rPr>
              <a:t>émission d’électrons par un métal</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1" u="none" strike="noStrike" cap="none" normalizeH="0" baseline="0" dirty="0" smtClean="0">
                <a:ln>
                  <a:noFill/>
                </a:ln>
                <a:solidFill>
                  <a:srgbClr val="002060"/>
                </a:solidFill>
                <a:effectLst/>
                <a:latin typeface="Arial" pitchFamily="34" charset="0"/>
                <a:cs typeface="Arial" pitchFamily="34" charset="0"/>
              </a:rPr>
              <a:t>soumis à un rayonnement électromagnétique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Rectangle 8"/>
          <p:cNvSpPr>
            <a:spLocks noChangeArrowheads="1"/>
          </p:cNvSpPr>
          <p:nvPr/>
        </p:nvSpPr>
        <p:spPr bwMode="auto">
          <a:xfrm>
            <a:off x="320970" y="5972430"/>
            <a:ext cx="8665013" cy="71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1" u="sng" strike="noStrike" cap="none" normalizeH="0" baseline="0" dirty="0" smtClean="0">
                <a:ln>
                  <a:noFill/>
                </a:ln>
                <a:solidFill>
                  <a:srgbClr val="002060"/>
                </a:solidFill>
                <a:effectLst/>
                <a:latin typeface="Arial" pitchFamily="34" charset="0"/>
                <a:cs typeface="Arial" pitchFamily="34" charset="0"/>
              </a:rPr>
              <a:t>Rappel</a:t>
            </a:r>
            <a:r>
              <a:rPr kumimoji="0" lang="fr-FR" sz="2000" b="0" i="0" u="none" strike="noStrike" cap="none" normalizeH="0" baseline="0" dirty="0" smtClean="0">
                <a:ln>
                  <a:noFill/>
                </a:ln>
                <a:solidFill>
                  <a:srgbClr val="002060"/>
                </a:solidFill>
                <a:effectLst/>
                <a:latin typeface="Arial" pitchFamily="34" charset="0"/>
                <a:cs typeface="Arial" pitchFamily="34" charset="0"/>
              </a:rPr>
              <a:t> : l’énergie minimale nécessaire pour arracher un électron à un atome est appelée </a:t>
            </a:r>
            <a:r>
              <a:rPr kumimoji="0" lang="fr-FR" sz="2000" b="1" i="0" u="none" strike="noStrike" cap="none" normalizeH="0" baseline="0" dirty="0" smtClean="0">
                <a:ln>
                  <a:noFill/>
                </a:ln>
                <a:solidFill>
                  <a:srgbClr val="FF0000"/>
                </a:solidFill>
                <a:effectLst/>
                <a:latin typeface="Arial" pitchFamily="34" charset="0"/>
                <a:cs typeface="Arial" pitchFamily="34" charset="0"/>
              </a:rPr>
              <a:t>ENERGIE D’IONISATION</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1" i="1"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485"/>
                                        </p:tgtEl>
                                        <p:attrNameLst>
                                          <p:attrName>style.visibility</p:attrName>
                                        </p:attrNameLst>
                                      </p:cBhvr>
                                      <p:to>
                                        <p:strVal val="visible"/>
                                      </p:to>
                                    </p:set>
                                    <p:animEffect transition="in" filter="wipe(left)">
                                      <p:cBhvr>
                                        <p:cTn id="17" dur="500"/>
                                        <p:tgtEl>
                                          <p:spTgt spid="2048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20484"/>
                                        </p:tgtEl>
                                        <p:attrNameLst>
                                          <p:attrName>style.visibility</p:attrName>
                                        </p:attrNameLst>
                                      </p:cBhvr>
                                      <p:to>
                                        <p:strVal val="visible"/>
                                      </p:to>
                                    </p:set>
                                    <p:anim calcmode="lin" valueType="num">
                                      <p:cBhvr>
                                        <p:cTn id="22" dur="500" fill="hold"/>
                                        <p:tgtEl>
                                          <p:spTgt spid="20484"/>
                                        </p:tgtEl>
                                        <p:attrNameLst>
                                          <p:attrName>ppt_w</p:attrName>
                                        </p:attrNameLst>
                                      </p:cBhvr>
                                      <p:tavLst>
                                        <p:tav tm="0">
                                          <p:val>
                                            <p:fltVal val="0"/>
                                          </p:val>
                                        </p:tav>
                                        <p:tav tm="100000">
                                          <p:val>
                                            <p:strVal val="#ppt_w"/>
                                          </p:val>
                                        </p:tav>
                                      </p:tavLst>
                                    </p:anim>
                                    <p:anim calcmode="lin" valueType="num">
                                      <p:cBhvr>
                                        <p:cTn id="23"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up)">
                                      <p:cBhvr>
                                        <p:cTn id="43" dur="500"/>
                                        <p:tgtEl>
                                          <p:spTgt spid="46"/>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0486"/>
                                        </p:tgtEl>
                                        <p:attrNameLst>
                                          <p:attrName>style.visibility</p:attrName>
                                        </p:attrNameLst>
                                      </p:cBhvr>
                                      <p:to>
                                        <p:strVal val="visible"/>
                                      </p:to>
                                    </p:set>
                                    <p:animEffect transition="in" filter="wipe(left)">
                                      <p:cBhvr>
                                        <p:cTn id="47" dur="500"/>
                                        <p:tgtEl>
                                          <p:spTgt spid="20486"/>
                                        </p:tgtEl>
                                      </p:cBhvr>
                                    </p:animEffect>
                                  </p:childTnLst>
                                </p:cTn>
                              </p:par>
                            </p:childTnLst>
                          </p:cTn>
                        </p:par>
                      </p:childTnLst>
                    </p:cTn>
                  </p:par>
                  <p:par>
                    <p:cTn id="48" fill="hold">
                      <p:stCondLst>
                        <p:cond delay="indefinite"/>
                      </p:stCondLst>
                      <p:childTnLst>
                        <p:par>
                          <p:cTn id="49" fill="hold">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20487"/>
                                        </p:tgtEl>
                                        <p:attrNameLst>
                                          <p:attrName>style.visibility</p:attrName>
                                        </p:attrNameLst>
                                      </p:cBhvr>
                                      <p:to>
                                        <p:strVal val="visible"/>
                                      </p:to>
                                    </p:set>
                                    <p:anim calcmode="lin" valueType="num">
                                      <p:cBhvr>
                                        <p:cTn id="52" dur="500" fill="hold"/>
                                        <p:tgtEl>
                                          <p:spTgt spid="20487"/>
                                        </p:tgtEl>
                                        <p:attrNameLst>
                                          <p:attrName>ppt_w</p:attrName>
                                        </p:attrNameLst>
                                      </p:cBhvr>
                                      <p:tavLst>
                                        <p:tav tm="0">
                                          <p:val>
                                            <p:fltVal val="0"/>
                                          </p:val>
                                        </p:tav>
                                        <p:tav tm="100000">
                                          <p:val>
                                            <p:strVal val="#ppt_w"/>
                                          </p:val>
                                        </p:tav>
                                      </p:tavLst>
                                    </p:anim>
                                    <p:anim calcmode="lin" valueType="num">
                                      <p:cBhvr>
                                        <p:cTn id="53"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20488"/>
                                        </p:tgtEl>
                                        <p:attrNameLst>
                                          <p:attrName>style.visibility</p:attrName>
                                        </p:attrNameLst>
                                      </p:cBhvr>
                                      <p:to>
                                        <p:strVal val="visible"/>
                                      </p:to>
                                    </p:set>
                                    <p:animEffect transition="in" filter="wipe(left)">
                                      <p:cBhvr>
                                        <p:cTn id="58" dur="500"/>
                                        <p:tgtEl>
                                          <p:spTgt spid="2048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left)">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7" grpId="0"/>
      <p:bldP spid="20486" grpId="0"/>
      <p:bldP spid="20487" grpId="0" animBg="1"/>
      <p:bldP spid="20488"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a:blip r:embed="rId2" cstate="print"/>
          <a:srcRect l="65271" t="33280" r="4018" b="54268"/>
          <a:stretch>
            <a:fillRect/>
          </a:stretch>
        </p:blipFill>
        <p:spPr bwMode="auto">
          <a:xfrm>
            <a:off x="395536" y="116632"/>
            <a:ext cx="4104456" cy="936104"/>
          </a:xfrm>
          <a:prstGeom prst="rect">
            <a:avLst/>
          </a:prstGeom>
          <a:noFill/>
          <a:ln w="19050">
            <a:noFill/>
            <a:miter lim="800000"/>
            <a:headEnd/>
            <a:tailEnd/>
          </a:ln>
        </p:spPr>
      </p:pic>
      <p:pic>
        <p:nvPicPr>
          <p:cNvPr id="4" name="Picture 4"/>
          <p:cNvPicPr>
            <a:picLocks noChangeAspect="1" noChangeArrowheads="1"/>
          </p:cNvPicPr>
          <p:nvPr/>
        </p:nvPicPr>
        <p:blipFill>
          <a:blip r:embed="rId2" cstate="print"/>
          <a:srcRect l="56650" t="58185" r="35268" b="20742"/>
          <a:stretch>
            <a:fillRect/>
          </a:stretch>
        </p:blipFill>
        <p:spPr bwMode="auto">
          <a:xfrm>
            <a:off x="7596336" y="116632"/>
            <a:ext cx="1080120" cy="1584176"/>
          </a:xfrm>
          <a:prstGeom prst="rect">
            <a:avLst/>
          </a:prstGeom>
          <a:noFill/>
          <a:ln w="19050">
            <a:noFill/>
            <a:miter lim="800000"/>
            <a:headEnd/>
            <a:tailEnd/>
          </a:ln>
        </p:spPr>
      </p:pic>
      <p:sp>
        <p:nvSpPr>
          <p:cNvPr id="5" name="Rectangle 4"/>
          <p:cNvSpPr/>
          <p:nvPr/>
        </p:nvSpPr>
        <p:spPr>
          <a:xfrm>
            <a:off x="323528" y="44624"/>
            <a:ext cx="8496944" cy="172819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6"/>
          <p:cNvSpPr>
            <a:spLocks noChangeArrowheads="1"/>
          </p:cNvSpPr>
          <p:nvPr/>
        </p:nvSpPr>
        <p:spPr bwMode="auto">
          <a:xfrm>
            <a:off x="1187624" y="692696"/>
            <a:ext cx="648072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La feuille d’or revient se coller à la tige verticale : on en </a:t>
            </a:r>
            <a:endParaRPr kumimoji="0" lang="fr-FR" sz="2000" b="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002060"/>
                </a:solidFill>
                <a:effectLst/>
                <a:latin typeface="Arial" pitchFamily="34" charset="0"/>
                <a:ea typeface="Arial Unicode MS" pitchFamily="34" charset="-128"/>
                <a:cs typeface="Arial" pitchFamily="34" charset="0"/>
              </a:rPr>
              <a:t>déduit que </a:t>
            </a:r>
            <a:r>
              <a:rPr kumimoji="0" lang="fr-FR" sz="2000" b="1" i="0" u="sng" strike="noStrike" cap="none" normalizeH="0" baseline="0" dirty="0" smtClean="0">
                <a:ln>
                  <a:noFill/>
                </a:ln>
                <a:solidFill>
                  <a:srgbClr val="FF0000"/>
                </a:solidFill>
                <a:effectLst/>
                <a:latin typeface="Arial" pitchFamily="34" charset="0"/>
                <a:ea typeface="Arial Unicode MS" pitchFamily="34" charset="-128"/>
                <a:cs typeface="Arial" pitchFamily="34" charset="0"/>
              </a:rPr>
              <a:t>le rayonnement UV a permis d’extraire les électrons du métal</a:t>
            </a:r>
            <a:endParaRPr kumimoji="0" lang="fr-FR" sz="2000" b="1" i="0" u="none" strike="noStrike" cap="none" normalizeH="0" baseline="0" dirty="0" smtClean="0">
              <a:ln>
                <a:noFill/>
              </a:ln>
              <a:solidFill>
                <a:srgbClr val="FF0000"/>
              </a:solidFill>
              <a:effectLst/>
              <a:latin typeface="Arial" pitchFamily="34" charset="0"/>
              <a:cs typeface="Arial" pitchFamily="34" charset="0"/>
            </a:endParaRPr>
          </a:p>
        </p:txBody>
      </p:sp>
      <p:cxnSp>
        <p:nvCxnSpPr>
          <p:cNvPr id="7" name="Connecteur droit 6"/>
          <p:cNvCxnSpPr/>
          <p:nvPr/>
        </p:nvCxnSpPr>
        <p:spPr>
          <a:xfrm>
            <a:off x="8172400" y="836712"/>
            <a:ext cx="0" cy="50405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 Box 7"/>
          <p:cNvSpPr txBox="1">
            <a:spLocks noChangeArrowheads="1"/>
          </p:cNvSpPr>
          <p:nvPr/>
        </p:nvSpPr>
        <p:spPr bwMode="auto">
          <a:xfrm>
            <a:off x="179512" y="1821674"/>
            <a:ext cx="8856984" cy="1391301"/>
          </a:xfrm>
          <a:prstGeom prst="rect">
            <a:avLst/>
          </a:prstGeom>
          <a:solidFill>
            <a:schemeClr val="accent1">
              <a:lumMod val="40000"/>
              <a:lumOff val="60000"/>
            </a:schemeClr>
          </a:solidFill>
          <a:ln w="190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cs typeface="Arial" pitchFamily="34" charset="0"/>
                <a:sym typeface="Wingdings 2" pitchFamily="18" charset="2"/>
              </a:rPr>
              <a:t></a:t>
            </a:r>
            <a:r>
              <a:rPr kumimoji="0" lang="fr-FR" sz="2000" b="0" i="0" u="none" strike="noStrike" cap="none" normalizeH="0" baseline="0" dirty="0" smtClean="0">
                <a:ln>
                  <a:noFill/>
                </a:ln>
                <a:solidFill>
                  <a:schemeClr val="tx1"/>
                </a:solidFill>
                <a:effectLst/>
                <a:latin typeface="Comic Sans MS" pitchFamily="66" charset="0"/>
                <a:cs typeface="Arial" pitchFamily="34" charset="0"/>
              </a:rPr>
              <a:t> </a:t>
            </a:r>
            <a:r>
              <a:rPr kumimoji="0" lang="fr-FR" sz="2000" b="1" i="0" u="sng" strike="noStrike" cap="none" normalizeH="0" baseline="0" dirty="0" smtClean="0">
                <a:ln>
                  <a:noFill/>
                </a:ln>
                <a:solidFill>
                  <a:schemeClr val="tx1"/>
                </a:solidFill>
                <a:effectLst/>
                <a:latin typeface="Calibri" pitchFamily="34" charset="0"/>
                <a:cs typeface="Arial" pitchFamily="34" charset="0"/>
              </a:rPr>
              <a:t>Qu’est ce que l’EFFET PHOTOELECTRIQUE</a:t>
            </a:r>
            <a:r>
              <a:rPr kumimoji="0" lang="fr-FR" sz="2000" b="1" i="0" u="none" strike="noStrike" cap="none" normalizeH="0" baseline="0" dirty="0" smtClean="0">
                <a:ln>
                  <a:noFill/>
                </a:ln>
                <a:solidFill>
                  <a:schemeClr val="tx1"/>
                </a:solidFill>
                <a:effectLst/>
                <a:latin typeface="Calibri" pitchFamily="34" charset="0"/>
                <a:cs typeface="Arial" pitchFamily="34" charset="0"/>
              </a:rPr>
              <a:t> ?</a:t>
            </a:r>
            <a:endParaRPr kumimoji="0" lang="fr-FR" sz="2000" b="0" i="0" u="none" strike="noStrike" cap="none" normalizeH="0" baseline="0" dirty="0" smtClean="0">
              <a:ln>
                <a:noFill/>
              </a:ln>
              <a:solidFill>
                <a:schemeClr val="tx1"/>
              </a:solidFill>
              <a:effectLst/>
              <a:latin typeface="Calibri" pitchFamily="34" charset="0"/>
              <a:cs typeface="Arial" pitchFamily="34" charset="0"/>
            </a:endParaRPr>
          </a:p>
          <a:p>
            <a:pPr marL="0" marR="31750" lvl="0" indent="0" algn="l" defTabSz="914400" rtl="0" eaLnBrk="1" fontAlgn="base" latinLnBrk="0" hangingPunct="1">
              <a:lnSpc>
                <a:spcPct val="100000"/>
              </a:lnSpc>
              <a:spcBef>
                <a:spcPct val="0"/>
              </a:spcBef>
              <a:spcAft>
                <a:spcPts val="1000"/>
              </a:spcAft>
              <a:buClrTx/>
              <a:buSzTx/>
              <a:buFontTx/>
              <a:buNone/>
              <a:tabLst/>
            </a:pPr>
            <a:r>
              <a:rPr kumimoji="0" lang="fr-FR" sz="600" b="0" i="0" u="none" strike="noStrike" cap="none" normalizeH="0" baseline="0" dirty="0" smtClean="0">
                <a:ln>
                  <a:noFill/>
                </a:ln>
                <a:solidFill>
                  <a:srgbClr val="FF0000"/>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a:spLocks noChangeArrowheads="1"/>
          </p:cNvSpPr>
          <p:nvPr/>
        </p:nvSpPr>
        <p:spPr bwMode="auto">
          <a:xfrm>
            <a:off x="455837" y="1810099"/>
            <a:ext cx="8665013" cy="916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rgbClr val="002060"/>
                </a:solidFill>
                <a:effectLst/>
                <a:latin typeface="Arial" pitchFamily="34" charset="0"/>
                <a:cs typeface="Arial" pitchFamily="34" charset="0"/>
              </a:rPr>
              <a:t>                                                                   C’est l’</a:t>
            </a:r>
            <a:r>
              <a:rPr kumimoji="0" lang="fr-FR" sz="2000" b="1" i="0" u="sng" strike="noStrike" cap="none" normalizeH="0" baseline="0" dirty="0" smtClean="0">
                <a:ln>
                  <a:noFill/>
                </a:ln>
                <a:solidFill>
                  <a:srgbClr val="FF0000"/>
                </a:solidFill>
                <a:effectLst/>
                <a:latin typeface="Arial" pitchFamily="34" charset="0"/>
                <a:cs typeface="Arial" pitchFamily="34" charset="0"/>
              </a:rPr>
              <a:t>émission d’électrons par un métal</a:t>
            </a:r>
            <a:r>
              <a:rPr kumimoji="0" lang="fr-FR" sz="2000" b="0" i="0" u="none" strike="noStrike" cap="none" normalizeH="0" baseline="0" dirty="0" smtClean="0">
                <a:ln>
                  <a:noFill/>
                </a:ln>
                <a:solidFill>
                  <a:srgbClr val="002060"/>
                </a:solidFill>
                <a:effectLst/>
                <a:latin typeface="Arial" pitchFamily="34" charset="0"/>
                <a:cs typeface="Arial" pitchFamily="34" charset="0"/>
              </a:rPr>
              <a:t> </a:t>
            </a:r>
            <a:r>
              <a:rPr kumimoji="0" lang="fr-FR" sz="2000" b="1" i="1" u="none" strike="noStrike" cap="none" normalizeH="0" baseline="0" dirty="0" smtClean="0">
                <a:ln>
                  <a:noFill/>
                </a:ln>
                <a:solidFill>
                  <a:srgbClr val="002060"/>
                </a:solidFill>
                <a:effectLst/>
                <a:latin typeface="Arial" pitchFamily="34" charset="0"/>
                <a:cs typeface="Arial" pitchFamily="34" charset="0"/>
              </a:rPr>
              <a:t>soumis à un rayonnement électromagnétique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3" name="Rectangle 8"/>
          <p:cNvSpPr>
            <a:spLocks noChangeArrowheads="1"/>
          </p:cNvSpPr>
          <p:nvPr/>
        </p:nvSpPr>
        <p:spPr bwMode="auto">
          <a:xfrm>
            <a:off x="320970" y="2477356"/>
            <a:ext cx="8665013" cy="712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1" i="1" u="sng" strike="noStrike" cap="none" normalizeH="0" baseline="0" dirty="0" smtClean="0">
                <a:ln>
                  <a:noFill/>
                </a:ln>
                <a:solidFill>
                  <a:srgbClr val="002060"/>
                </a:solidFill>
                <a:effectLst/>
                <a:latin typeface="Arial" pitchFamily="34" charset="0"/>
                <a:cs typeface="Arial" pitchFamily="34" charset="0"/>
              </a:rPr>
              <a:t>Rappel</a:t>
            </a:r>
            <a:r>
              <a:rPr kumimoji="0" lang="fr-FR" sz="2000" b="0" i="0" u="none" strike="noStrike" cap="none" normalizeH="0" baseline="0" dirty="0" smtClean="0">
                <a:ln>
                  <a:noFill/>
                </a:ln>
                <a:solidFill>
                  <a:srgbClr val="002060"/>
                </a:solidFill>
                <a:effectLst/>
                <a:latin typeface="Arial" pitchFamily="34" charset="0"/>
                <a:cs typeface="Arial" pitchFamily="34" charset="0"/>
              </a:rPr>
              <a:t> : l’énergie minimale nécessaire pour arracher un électron à un atome est appelée </a:t>
            </a:r>
            <a:r>
              <a:rPr kumimoji="0" lang="fr-FR" sz="2000" b="1" i="0" u="none" strike="noStrike" cap="none" normalizeH="0" baseline="0" dirty="0" smtClean="0">
                <a:ln>
                  <a:noFill/>
                </a:ln>
                <a:solidFill>
                  <a:srgbClr val="FF0000"/>
                </a:solidFill>
                <a:effectLst/>
                <a:latin typeface="Arial" pitchFamily="34" charset="0"/>
                <a:cs typeface="Arial" pitchFamily="34" charset="0"/>
              </a:rPr>
              <a:t>ENERGIE D’IONISATION</a:t>
            </a:r>
            <a:r>
              <a:rPr kumimoji="0" lang="fr-FR" sz="2000" i="0" u="none" strike="noStrike" cap="none" normalizeH="0" baseline="0" dirty="0" smtClean="0">
                <a:ln>
                  <a:noFill/>
                </a:ln>
                <a:solidFill>
                  <a:srgbClr val="002060"/>
                </a:solidFill>
                <a:effectLst/>
                <a:latin typeface="Arial" pitchFamily="34" charset="0"/>
                <a:cs typeface="Arial" pitchFamily="34" charset="0"/>
              </a:rPr>
              <a:t>.</a:t>
            </a:r>
            <a:endParaRPr kumimoji="0" lang="fr-FR" sz="2000" b="1" i="1"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7" name="Picture 3"/>
          <p:cNvPicPr>
            <a:picLocks noChangeAspect="1" noChangeArrowheads="1"/>
          </p:cNvPicPr>
          <p:nvPr/>
        </p:nvPicPr>
        <p:blipFill>
          <a:blip r:embed="rId3" cstate="print"/>
          <a:srcRect l="53392" t="41680" r="16369" b="20000"/>
          <a:stretch>
            <a:fillRect/>
          </a:stretch>
        </p:blipFill>
        <p:spPr bwMode="auto">
          <a:xfrm>
            <a:off x="4788024" y="3573016"/>
            <a:ext cx="4103411" cy="2924944"/>
          </a:xfrm>
          <a:prstGeom prst="rect">
            <a:avLst/>
          </a:prstGeom>
          <a:noFill/>
          <a:ln w="9525">
            <a:noFill/>
            <a:miter lim="800000"/>
            <a:headEnd/>
            <a:tailEnd/>
          </a:ln>
        </p:spPr>
      </p:pic>
      <p:sp>
        <p:nvSpPr>
          <p:cNvPr id="24" name="Rectangle 1"/>
          <p:cNvSpPr>
            <a:spLocks noChangeArrowheads="1"/>
          </p:cNvSpPr>
          <p:nvPr/>
        </p:nvSpPr>
        <p:spPr bwMode="auto">
          <a:xfrm>
            <a:off x="107504" y="3501008"/>
            <a:ext cx="4572000" cy="1656184"/>
          </a:xfrm>
          <a:prstGeom prst="rect">
            <a:avLst/>
          </a:prstGeom>
          <a:solidFill>
            <a:srgbClr val="FFFF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Dans la </a:t>
            </a:r>
            <a:r>
              <a:rPr kumimoji="0" lang="fr-FR" sz="2000" b="1" i="0" u="sng"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théorie ONDULATOIRE</a:t>
            </a:r>
            <a:r>
              <a:rPr kumimoji="0" lang="fr-FR" sz="2000" b="0" i="0"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 </a:t>
            </a:r>
            <a:r>
              <a:rPr kumimoji="0" lang="fr-FR" sz="2000" b="1" i="1"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n’importe quelle lumière devrait</a:t>
            </a:r>
            <a:r>
              <a:rPr kumimoji="0" lang="fr-FR" sz="2000"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 au bout d’un temps plus ou moins long,</a:t>
            </a:r>
            <a:r>
              <a:rPr kumimoji="0" lang="fr-FR" sz="2000" b="1"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 </a:t>
            </a:r>
            <a:r>
              <a:rPr kumimoji="0" lang="fr-FR" sz="2000" b="1" i="1" u="none" strike="noStrike" cap="none" normalizeH="0" baseline="0" dirty="0" smtClean="0">
                <a:ln>
                  <a:noFill/>
                </a:ln>
                <a:solidFill>
                  <a:srgbClr val="FF0000"/>
                </a:solidFill>
                <a:effectLst/>
                <a:latin typeface="Arial" pitchFamily="34" charset="0"/>
                <a:ea typeface="Arial Unicode MS" pitchFamily="34" charset="-128"/>
                <a:cs typeface="Arial" pitchFamily="34" charset="0"/>
              </a:rPr>
              <a:t>apporter l’énergie suffisante pour arracher des électrons </a:t>
            </a:r>
            <a:r>
              <a:rPr kumimoji="0" lang="fr-FR" sz="2000"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au métal</a:t>
            </a:r>
            <a:r>
              <a:rPr kumimoji="0" lang="fr-FR" sz="2000" b="0" i="0" u="none" strike="noStrike" cap="none" normalizeH="0" baseline="0" dirty="0" smtClean="0">
                <a:ln>
                  <a:noFill/>
                </a:ln>
                <a:solidFill>
                  <a:schemeClr val="tx1">
                    <a:lumMod val="95000"/>
                    <a:lumOff val="5000"/>
                  </a:schemeClr>
                </a:solidFill>
                <a:effectLst/>
                <a:latin typeface="Arial" pitchFamily="34" charset="0"/>
                <a:ea typeface="Arial Unicode MS" pitchFamily="34" charset="-128"/>
                <a:cs typeface="Arial" pitchFamily="34" charset="0"/>
              </a:rPr>
              <a:t> !</a:t>
            </a:r>
            <a:endParaRPr kumimoji="0" lang="fr-FR" sz="2000" b="0"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Rectangle 24"/>
          <p:cNvSpPr/>
          <p:nvPr/>
        </p:nvSpPr>
        <p:spPr>
          <a:xfrm>
            <a:off x="827584" y="5733256"/>
            <a:ext cx="3168352" cy="707886"/>
          </a:xfrm>
          <a:prstGeom prst="rect">
            <a:avLst/>
          </a:prstGeom>
          <a:solidFill>
            <a:srgbClr val="92D050"/>
          </a:solidFill>
          <a:ln w="57150">
            <a:solidFill>
              <a:srgbClr val="FF0000"/>
            </a:solidFill>
          </a:ln>
        </p:spPr>
        <p:txBody>
          <a:bodyPr wrap="square">
            <a:spAutoFit/>
          </a:bodyPr>
          <a:lstStyle/>
          <a:p>
            <a:pPr algn="ctr"/>
            <a:r>
              <a:rPr lang="fr-FR" sz="2000" b="1" u="sng" dirty="0" smtClean="0">
                <a:latin typeface="Arial" pitchFamily="34" charset="0"/>
                <a:cs typeface="Arial" pitchFamily="34" charset="0"/>
              </a:rPr>
              <a:t>Théorie ONDULATOIRE </a:t>
            </a:r>
          </a:p>
          <a:p>
            <a:pPr algn="ctr"/>
            <a:r>
              <a:rPr lang="fr-FR" sz="2000" b="1" u="sng" dirty="0" smtClean="0">
                <a:latin typeface="Arial" pitchFamily="34" charset="0"/>
                <a:cs typeface="Arial" pitchFamily="34" charset="0"/>
              </a:rPr>
              <a:t>mise en défaut</a:t>
            </a:r>
            <a:endParaRPr lang="fr-FR" sz="2000" dirty="0">
              <a:latin typeface="Arial" pitchFamily="34" charset="0"/>
              <a:cs typeface="Arial" pitchFamily="34" charset="0"/>
            </a:endParaRPr>
          </a:p>
        </p:txBody>
      </p:sp>
      <p:sp>
        <p:nvSpPr>
          <p:cNvPr id="26" name="Flèche vers le bas 25"/>
          <p:cNvSpPr/>
          <p:nvPr/>
        </p:nvSpPr>
        <p:spPr>
          <a:xfrm>
            <a:off x="2195736" y="5085184"/>
            <a:ext cx="43204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1+#ppt_w/2"/>
                                          </p:val>
                                        </p:tav>
                                        <p:tav tm="100000">
                                          <p:val>
                                            <p:strVal val="#ppt_x"/>
                                          </p:val>
                                        </p:tav>
                                      </p:tavLst>
                                    </p:anim>
                                    <p:anim calcmode="lin" valueType="num">
                                      <p:cBhvr additive="base">
                                        <p:cTn id="8" dur="500" fill="hold"/>
                                        <p:tgtEl>
                                          <p:spTgt spid="10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up)">
                                      <p:cBhvr>
                                        <p:cTn id="12" dur="1000"/>
                                        <p:tgtEl>
                                          <p:spTgt spid="24"/>
                                        </p:tgtEl>
                                      </p:cBhvr>
                                    </p:animEffect>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2000"/>
                                        <p:tgtEl>
                                          <p:spTgt spid="26"/>
                                        </p:tgtEl>
                                      </p:cBhvr>
                                    </p:animEffect>
                                  </p:childTnLst>
                                </p:cTn>
                              </p:par>
                            </p:childTnLst>
                          </p:cTn>
                        </p:par>
                        <p:par>
                          <p:cTn id="17" fill="hold">
                            <p:stCondLst>
                              <p:cond delay="3500"/>
                            </p:stCondLst>
                            <p:childTnLst>
                              <p:par>
                                <p:cTn id="18" presetID="20" presetClass="entr" presetSubtype="0"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edge">
                                      <p:cBhvr>
                                        <p:cTn id="2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1111</TotalTime>
  <Words>4108</Words>
  <Application>Microsoft Office PowerPoint</Application>
  <PresentationFormat>Affichage à l'écran (4:3)</PresentationFormat>
  <Paragraphs>657</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Marty</dc:creator>
  <cp:lastModifiedBy>Marty</cp:lastModifiedBy>
  <cp:revision>126</cp:revision>
  <dcterms:created xsi:type="dcterms:W3CDTF">2021-09-05T12:50:13Z</dcterms:created>
  <dcterms:modified xsi:type="dcterms:W3CDTF">2023-09-26T07:40:31Z</dcterms:modified>
</cp:coreProperties>
</file>