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  <p:sldId id="297" r:id="rId14"/>
    <p:sldId id="268" r:id="rId15"/>
    <p:sldId id="269" r:id="rId16"/>
    <p:sldId id="29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01" r:id="rId30"/>
    <p:sldId id="307" r:id="rId31"/>
    <p:sldId id="300" r:id="rId32"/>
    <p:sldId id="282" r:id="rId33"/>
    <p:sldId id="283" r:id="rId34"/>
    <p:sldId id="284" r:id="rId35"/>
    <p:sldId id="285" r:id="rId36"/>
    <p:sldId id="286" r:id="rId37"/>
    <p:sldId id="287" r:id="rId38"/>
    <p:sldId id="308" r:id="rId39"/>
    <p:sldId id="309" r:id="rId40"/>
    <p:sldId id="310" r:id="rId41"/>
    <p:sldId id="311" r:id="rId42"/>
    <p:sldId id="306" r:id="rId43"/>
    <p:sldId id="28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996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894E-7317-42DF-AFD9-6F04128AFB85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2720-306A-487D-B9BE-2B0B6487F7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88682-97D0-4336-85C8-049E4FE1AFE3}" type="slidenum">
              <a:rPr lang="fr-FR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4274-A622-422A-9770-622E34D5EF46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980729"/>
          <a:ext cx="9144000" cy="587727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9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acide-base.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d’un couple, constantes d’acidité des deux couples acide-base de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Reconnaître un couple acide-base.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Écrire l’équation de la réaction associée à la constante d’acidité d’un couple donné.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pH, diagramme de prédominance, diagramme de distribution : tracé et exploitation.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aux acides aminés, point isoélectrique.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valeurs de constantes d’acidité de courbes de distribution et de diagrammes de prédominance.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 indent="-22225"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(Capacité numérique)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Tracer, à l’aide d’un langage de 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programma-tion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, le diagramme de distribution des espèces d’un ou plusieurs couple(s) acide-base, et déterminer la valeur du point isoélectrique d’un acide aminé.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Réaction acide-base ; relation entre la constante thermodynamique d’équilibre et les constantes d’acidité des couples mis en jeu.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Reconnaître une réaction acide-base à partir de son équation.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acide-base modélisant une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transforma-tion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en solution aqueuse et déterminer la valeur de sa constante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thermo-dynamique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d’équilibre.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Mise en solution et réaction d’un acide ou d’une base dans l’eau, modèle des acides et bases forts, des acides et bases faibles.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Exemples usuels d’acides et de bases : nom, formule et caractère – faible ou fort – des acides sulfurique, nitrique, chlorhydrique, phospho-rique, éthanoïque, du dioxyde de carbone aqueux, de la soude, la potasse, l’ion hydrogénocarbonate, l’ion carbonate, l’ammoniac.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le caractère fort ou faible d’un acide ou d’une base à partir d’informations fournies (pH d’une solution de concentration donnée, espèces présentes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).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inﬂuence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 la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de la concentration de l’acide ou de la base sur le taux d’avancement de la réaction d’un acide ou d’une base avec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b="1" i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Exploitation de diagrammes de prédominance et état ﬁnal d’un système.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Utiliser les diagrammes de prédominance pour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des espèces incompatibles ou prévoir la nature des espèces majoritaires.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simpliﬁant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éventuellement les calculs à l’aide d’hypothèses adaptées.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acide-base pour réaliser une analyse qualitative ou quantitative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Solutions tampons.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les propriétés d’une solution tampon et les relier à sa composition.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des couples acide-base jouant un rôle de tampon dans des systèmes biologiques et géologiques.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6299" y="23150"/>
            <a:ext cx="9071733" cy="980728"/>
            <a:chOff x="46299" y="23150"/>
            <a:chExt cx="9071733" cy="980728"/>
          </a:xfrm>
        </p:grpSpPr>
        <p:grpSp>
          <p:nvGrpSpPr>
            <p:cNvPr id="8" name="Groupe 7"/>
            <p:cNvGrpSpPr/>
            <p:nvPr/>
          </p:nvGrpSpPr>
          <p:grpSpPr>
            <a:xfrm>
              <a:off x="46299" y="23150"/>
              <a:ext cx="9071733" cy="980728"/>
              <a:chOff x="46299" y="23150"/>
              <a:chExt cx="9071733" cy="980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15" t="31920" r="5974" b="51280"/>
              <a:stretch>
                <a:fillRect/>
              </a:stretch>
            </p:blipFill>
            <p:spPr bwMode="auto">
              <a:xfrm>
                <a:off x="46299" y="23150"/>
                <a:ext cx="9071733" cy="980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28570" y="125413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33412" y="35607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05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1412776"/>
            <a:ext cx="3024336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– log (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l’acide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éthanoïque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hydrogénosulfate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hydrogénocarbonate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dioxyde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de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carbone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aqueux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+ 2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l’acide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phosphorique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 (l)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1412776"/>
            <a:ext cx="3024336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– log (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827584" y="3861048"/>
            <a:ext cx="7560840" cy="2804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827584" y="692696"/>
            <a:ext cx="7560840" cy="2804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9767" t="28560" r="12116" b="32801"/>
          <a:stretch>
            <a:fillRect/>
          </a:stretch>
        </p:blipFill>
        <p:spPr bwMode="auto">
          <a:xfrm>
            <a:off x="827584" y="3789040"/>
            <a:ext cx="7560840" cy="28276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7504" y="4100222"/>
            <a:ext cx="8928100" cy="1345002"/>
            <a:chOff x="107504" y="4100222"/>
            <a:chExt cx="8928100" cy="1345002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6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7187438" y="410022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458112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179512" y="692696"/>
            <a:ext cx="44654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9767" t="28560" r="12116" b="32801"/>
          <a:stretch>
            <a:fillRect/>
          </a:stretch>
        </p:blipFill>
        <p:spPr bwMode="auto">
          <a:xfrm>
            <a:off x="4716016" y="692696"/>
            <a:ext cx="44284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8396" y="2420888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331640" y="242088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faibles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331640" y="321297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907704" y="48691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417929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8" grpId="0"/>
      <p:bldP spid="10" grpId="0"/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381514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536" y="52553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187438" y="4462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62331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907704" y="807095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971600" y="3933055"/>
            <a:ext cx="7344816" cy="2746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971600" y="792087"/>
            <a:ext cx="7344816" cy="2746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1043608" y="3789040"/>
            <a:ext cx="7272808" cy="2742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0" y="692696"/>
            <a:ext cx="5583751" cy="20882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3419872" y="2924944"/>
            <a:ext cx="5529007" cy="20847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5056918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331640" y="505691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331640" y="584900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8396" y="692696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331640" y="692696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331640" y="1484784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 de la dilution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OSTWALD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99592" y="2880767"/>
            <a:ext cx="7272808" cy="3977233"/>
            <a:chOff x="720" y="2710"/>
            <a:chExt cx="10537" cy="63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35696" y="2492896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>
            <a:off x="319609" y="4260429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2852936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9632" y="4653136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59632" y="6093296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79115" y="4940673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8061325" y="5052815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885113" y="4005064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112" y="5949280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4653136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80063" y="3168104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7504" y="5445224"/>
            <a:ext cx="8928100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9632" y="5013176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509120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387871"/>
            <a:ext cx="7272808" cy="3977233"/>
            <a:chOff x="720" y="2710"/>
            <a:chExt cx="10537" cy="63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5696" y="0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6200000">
            <a:off x="319609" y="1767533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60040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59632" y="2160240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59632" y="3600400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115" y="2447777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>
            <a:off x="8061325" y="2559919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85113" y="1512168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80112" y="3456384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80112" y="2160240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063" y="675208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8360" y="5805264"/>
            <a:ext cx="568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des solutions diluées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– log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5805264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= – log</a:t>
            </a:r>
            <a:endParaRPr lang="fr-FR" sz="24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727719" y="5571498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884368" y="6093296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00392" y="612967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589240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21" grpId="0"/>
      <p:bldP spid="24" grpId="0"/>
      <p:bldP spid="25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908720"/>
            <a:ext cx="8928100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360" y="1268760"/>
            <a:ext cx="568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des solutions diluées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– log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268760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= – log</a:t>
            </a:r>
            <a:endParaRPr lang="fr-FR" sz="24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727719" y="103499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7884368" y="1556792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100392" y="1593175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052736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79512" y="1991398"/>
            <a:ext cx="2505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Formule associée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7234" y="1933523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C° × 10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pH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2699792" y="1916832"/>
            <a:ext cx="3024336" cy="504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5940152" y="1124744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52320" y="358364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100392" y="692696"/>
            <a:ext cx="144016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36096" y="836712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224" y="2060848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884368" y="1916832"/>
            <a:ext cx="288032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564904"/>
            <a:ext cx="91440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 pH dépend donc de la concentration molaire en ion oxonium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la solution. Selon sa valeur, on pourra alors dire qu’une solution est acide, basique ou neutre. Par exemple, à 25 °C,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9712" y="3607741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35696" y="402821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9712" y="4462820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5085184"/>
            <a:ext cx="759633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L’estimation du pH d’une solution aqueuse peut se faire en utilisant du </a:t>
            </a:r>
            <a:r>
              <a:rPr lang="fr-FR" sz="2000" b="1" i="1" dirty="0" smtClean="0"/>
              <a:t>papier-pH</a:t>
            </a:r>
            <a:r>
              <a:rPr lang="fr-FR" sz="2000" i="1" dirty="0" smtClean="0"/>
              <a:t> mais une mesure précise nécessite l’utilisation d’un </a:t>
            </a:r>
            <a:r>
              <a:rPr lang="fr-FR" sz="2000" b="1" i="1" dirty="0" smtClean="0"/>
              <a:t>pH-mètre</a:t>
            </a:r>
            <a:endParaRPr lang="fr-FR" sz="20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7" grpId="0"/>
      <p:bldP spid="20" grpId="0"/>
      <p:bldP spid="51201" grpId="0"/>
      <p:bldP spid="24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7504" y="476672"/>
            <a:ext cx="8928100" cy="2088232"/>
            <a:chOff x="107504" y="476672"/>
            <a:chExt cx="8928100" cy="2088232"/>
          </a:xfrm>
        </p:grpSpPr>
        <p:sp>
          <p:nvSpPr>
            <p:cNvPr id="3" name="Text Box 1"/>
            <p:cNvSpPr txBox="1">
              <a:spLocks noChangeArrowheads="1"/>
            </p:cNvSpPr>
            <p:nvPr/>
          </p:nvSpPr>
          <p:spPr bwMode="auto">
            <a:xfrm>
              <a:off x="107504" y="7647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3923928" y="476672"/>
              <a:ext cx="504056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,  BASE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733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Théorie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Brönsted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acides et des bases (1923)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ACIDE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perdre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77281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gagner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9817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acide : en quelle espèce chimique est-il susceptible de se transformer ?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base : en quelle espèce chimique est-elle susceptible de se transformer 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47664" y="3356992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éthanoïque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éthanoate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056" y="4221088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ammoniaque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ammonium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932" y="4857585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25300" y="5791131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6" grpId="0"/>
      <p:bldP spid="2051" grpId="0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2564904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0" y="3861048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995936" y="3861048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851920" y="2852936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636912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 exemple, à 25 °C,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825137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259743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184482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04864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09716" y="2852936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71600" y="2636912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073812" y="314096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217828" y="3140968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2895327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280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228184" y="314096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956376" y="3140968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12360" y="2636912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100392" y="3212976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156176" y="2636912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0309" y="3183359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47864" y="39034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1548" y="3861048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693692" y="414908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621684" y="364502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635817" y="419147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3928" y="3717032"/>
            <a:ext cx="3672408" cy="9361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11560" y="4797152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16017" y="4797152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1188" y="6207695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284663" y="5558978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16416" y="599167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67944" y="6207695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5536" y="5703440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427538" y="5703440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22048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283968" y="244403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9359" y="5148175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/>
          </a:p>
        </p:txBody>
      </p:sp>
      <p:sp>
        <p:nvSpPr>
          <p:cNvPr id="48" name="Rectangle 47"/>
          <p:cNvSpPr/>
          <p:nvPr/>
        </p:nvSpPr>
        <p:spPr>
          <a:xfrm>
            <a:off x="6729682" y="513404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26" grpId="0" animBg="1"/>
      <p:bldP spid="27" grpId="0" animBg="1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 animBg="1"/>
      <p:bldP spid="36" grpId="0"/>
      <p:bldP spid="37" grpId="0"/>
      <p:bldP spid="40" grpId="0"/>
      <p:bldP spid="41" grpId="0"/>
      <p:bldP spid="42" grpId="0" animBg="1"/>
      <p:bldP spid="43" grpId="0" animBg="1"/>
      <p:bldP spid="44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03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</a:t>
            </a:r>
            <a:r>
              <a:rPr lang="fr-FR" sz="2400" b="1" u="sng" dirty="0">
                <a:latin typeface="+mj-lt"/>
                <a:cs typeface="Arial" pitchFamily="34" charset="0"/>
              </a:rPr>
              <a:t>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26738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61867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05136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267388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763133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763133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151830" y="4797152"/>
            <a:ext cx="774065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/>
              <a:t>Il existe des </a:t>
            </a:r>
            <a:r>
              <a:rPr lang="fr-FR" sz="2000" b="1" i="1"/>
              <a:t>diagrammes de prédominance à 10 %</a:t>
            </a:r>
            <a:r>
              <a:rPr lang="fr-FR" sz="2000" i="1"/>
              <a:t> pour lesquels :</a:t>
            </a:r>
            <a:endParaRPr lang="fr-FR" sz="2000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43" y="4813057"/>
            <a:ext cx="514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>
            <a:off x="1406206" y="5214577"/>
            <a:ext cx="7164958" cy="1562398"/>
            <a:chOff x="1799530" y="5295602"/>
            <a:chExt cx="6116638" cy="1301750"/>
          </a:xfrm>
        </p:grpSpPr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530" y="5295602"/>
              <a:ext cx="6116638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78905" y="5387677"/>
              <a:ext cx="1873250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88905" y="5387677"/>
              <a:ext cx="1871663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68344" y="33521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4211960" y="57438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36574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71703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14972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365749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861494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861494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7971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puis celui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caractérisé par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642371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577500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620769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6423719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5949280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59492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3558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283968" y="59498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0" grpId="0"/>
      <p:bldP spid="41" grpId="0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puis celui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caractérisé par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467172" y="159918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4140647" y="95046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2400" y="138315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3928" y="159918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1124744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4048" y="1124744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67544" y="2852936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987824" y="220486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772" y="2636912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2852936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2348880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31840" y="23488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80112" y="220486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2852936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4128" y="23488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429000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4149080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groupes </a:t>
            </a:r>
            <a:r>
              <a:rPr lang="fr-FR" sz="2200" b="1" dirty="0" smtClean="0">
                <a:solidFill>
                  <a:srgbClr val="FF0000"/>
                </a:solidFill>
              </a:rPr>
              <a:t>CARBOXYLE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006600"/>
                </a:solidFill>
              </a:rPr>
              <a:t>AMINO</a:t>
            </a:r>
            <a:r>
              <a:rPr lang="fr-FR" sz="2200" b="1" dirty="0" smtClean="0">
                <a:solidFill>
                  <a:schemeClr val="tx1"/>
                </a:solidFill>
              </a:rPr>
              <a:t> ayant des propriétés acido-basiques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20561479">
            <a:off x="3599513" y="4186751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884761">
            <a:off x="3596665" y="474801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572000" y="3573016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FF0000"/>
                </a:solidFill>
              </a:rPr>
              <a:t>CARBOXYLE</a:t>
            </a:r>
            <a:r>
              <a:rPr lang="fr-FR" sz="2200" b="1" u="sng" dirty="0" smtClean="0">
                <a:solidFill>
                  <a:schemeClr val="tx1"/>
                </a:solidFill>
              </a:rPr>
              <a:t> = acide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fr-FR" sz="2800" b="1" dirty="0" smtClean="0">
                <a:solidFill>
                  <a:srgbClr val="FF0000"/>
                </a:solidFill>
              </a:rPr>
              <a:t> (RCOOH / RCOO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r>
              <a:rPr lang="fr-FR" sz="2800" b="1" dirty="0" smtClean="0">
                <a:solidFill>
                  <a:srgbClr val="FF0000"/>
                </a:solidFill>
              </a:rPr>
              <a:t>) ≈ 1-4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572000" y="4725144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006600"/>
                </a:solidFill>
              </a:rPr>
              <a:t>AMINO</a:t>
            </a:r>
            <a:r>
              <a:rPr lang="fr-FR" sz="2200" b="1" u="sng" dirty="0" smtClean="0">
                <a:solidFill>
                  <a:schemeClr val="tx1"/>
                </a:solidFill>
              </a:rPr>
              <a:t> = base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66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800" b="1" dirty="0" smtClean="0">
                <a:solidFill>
                  <a:srgbClr val="006600"/>
                </a:solidFill>
              </a:rPr>
              <a:t> (RNH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6600"/>
                </a:solidFill>
              </a:rPr>
              <a:t>+</a:t>
            </a:r>
            <a:r>
              <a:rPr lang="fr-FR" sz="2800" b="1" dirty="0" smtClean="0">
                <a:solidFill>
                  <a:srgbClr val="006600"/>
                </a:solidFill>
              </a:rPr>
              <a:t> / 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2</a:t>
            </a:r>
            <a:r>
              <a:rPr lang="fr-FR" sz="2800" b="1" dirty="0" smtClean="0">
                <a:solidFill>
                  <a:srgbClr val="006600"/>
                </a:solidFill>
              </a:rPr>
              <a:t>) ≈ 8-11</a:t>
            </a:r>
            <a:r>
              <a:rPr lang="fr-FR" sz="2400" dirty="0" smtClean="0">
                <a:solidFill>
                  <a:srgbClr val="006600"/>
                </a:solidFill>
              </a:rPr>
              <a:t> 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l’alanine de formule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N–CH(CH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)–COOH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dont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2,3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9,6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7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5190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9512" y="704890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groupes </a:t>
            </a:r>
            <a:r>
              <a:rPr lang="fr-FR" sz="2200" b="1" dirty="0" smtClean="0">
                <a:solidFill>
                  <a:srgbClr val="FF0000"/>
                </a:solidFill>
              </a:rPr>
              <a:t>CARBOXYLE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006600"/>
                </a:solidFill>
              </a:rPr>
              <a:t>AMINO</a:t>
            </a:r>
            <a:r>
              <a:rPr lang="fr-FR" sz="2200" b="1" dirty="0" smtClean="0">
                <a:solidFill>
                  <a:schemeClr val="tx1"/>
                </a:solidFill>
              </a:rPr>
              <a:t> ayant des propriétés acido-basiques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20561479">
            <a:off x="3599513" y="742561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84761">
            <a:off x="3596665" y="13038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572000" y="128826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FF0000"/>
                </a:solidFill>
              </a:rPr>
              <a:t>CARBOXYLE</a:t>
            </a:r>
            <a:r>
              <a:rPr lang="fr-FR" sz="2200" b="1" u="sng" dirty="0" smtClean="0">
                <a:solidFill>
                  <a:schemeClr val="tx1"/>
                </a:solidFill>
              </a:rPr>
              <a:t> = acide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fr-FR" sz="2800" b="1" dirty="0" smtClean="0">
                <a:solidFill>
                  <a:srgbClr val="FF0000"/>
                </a:solidFill>
              </a:rPr>
              <a:t> (RCOOH / RCOO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r>
              <a:rPr lang="fr-FR" sz="2800" b="1" dirty="0" smtClean="0">
                <a:solidFill>
                  <a:srgbClr val="FF0000"/>
                </a:solidFill>
              </a:rPr>
              <a:t>) ≈ 1-4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72000" y="1280954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006600"/>
                </a:solidFill>
              </a:rPr>
              <a:t>AMINO</a:t>
            </a:r>
            <a:r>
              <a:rPr lang="fr-FR" sz="2200" b="1" u="sng" dirty="0" smtClean="0">
                <a:solidFill>
                  <a:schemeClr val="tx1"/>
                </a:solidFill>
              </a:rPr>
              <a:t> = base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66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800" b="1" dirty="0" smtClean="0">
                <a:solidFill>
                  <a:srgbClr val="006600"/>
                </a:solidFill>
              </a:rPr>
              <a:t> (RNH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6600"/>
                </a:solidFill>
              </a:rPr>
              <a:t>+</a:t>
            </a:r>
            <a:r>
              <a:rPr lang="fr-FR" sz="2800" b="1" dirty="0" smtClean="0">
                <a:solidFill>
                  <a:srgbClr val="006600"/>
                </a:solidFill>
              </a:rPr>
              <a:t> / 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2</a:t>
            </a:r>
            <a:r>
              <a:rPr lang="fr-FR" sz="2800" b="1" dirty="0" smtClean="0">
                <a:solidFill>
                  <a:srgbClr val="006600"/>
                </a:solidFill>
              </a:rPr>
              <a:t>) ≈ 8-11</a:t>
            </a:r>
            <a:r>
              <a:rPr lang="fr-FR" sz="2400" dirty="0" smtClean="0">
                <a:solidFill>
                  <a:srgbClr val="006600"/>
                </a:solidFill>
              </a:rPr>
              <a:t> 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43308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l’alanine de formule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N–CH(CH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)–COOH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dont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2,3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9,6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179514" y="4077072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117707" y="3212976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04448" y="404745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4047455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300" y="3221993"/>
            <a:ext cx="298782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40417" y="4077072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89715" y="3212976"/>
            <a:ext cx="295232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3212976"/>
            <a:ext cx="2808312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216609" y="3192384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 rot="5400000">
            <a:off x="4283968" y="4581128"/>
            <a:ext cx="504056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0" y="4869160"/>
            <a:ext cx="937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(espèce possédant des charges mais globalement neutre)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5564" y="4149080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2280" y="414908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90199" y="4149080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87362" y="5373216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57332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79512" y="6093296"/>
            <a:ext cx="8784976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But = connaître les </a:t>
            </a:r>
            <a:r>
              <a:rPr lang="fr-FR" sz="2200" b="1" u="sng" dirty="0" smtClean="0">
                <a:solidFill>
                  <a:srgbClr val="FF0000"/>
                </a:solidFill>
              </a:rPr>
              <a:t>proportions exactes d’un acide et de sa base conjuguée</a:t>
            </a:r>
            <a:r>
              <a:rPr lang="fr-FR" sz="2200" b="1" dirty="0" smtClean="0">
                <a:solidFill>
                  <a:schemeClr val="tx1"/>
                </a:solidFill>
              </a:rPr>
              <a:t> pour une solution de pH donné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6" grpId="0"/>
      <p:bldP spid="20" grpId="0" animBg="1"/>
      <p:bldP spid="21" grpId="0" animBg="1"/>
      <p:bldP spid="29" grpId="0" animBg="1"/>
      <p:bldP spid="30" grpId="0"/>
      <p:bldP spid="31" grpId="0"/>
      <p:bldP spid="32" grpId="0"/>
      <p:bldP spid="33" grpId="0"/>
      <p:bldP spid="24" grpId="0"/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87362" y="-27384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9512" y="692696"/>
            <a:ext cx="8784976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But = connaître les </a:t>
            </a:r>
            <a:r>
              <a:rPr lang="fr-FR" sz="2200" b="1" u="sng" dirty="0" smtClean="0">
                <a:solidFill>
                  <a:srgbClr val="FF0000"/>
                </a:solidFill>
              </a:rPr>
              <a:t>proportions exactes d’un acide et de sa base conjuguée</a:t>
            </a:r>
            <a:r>
              <a:rPr lang="fr-FR" sz="2200" b="1" dirty="0" smtClean="0">
                <a:solidFill>
                  <a:schemeClr val="tx1"/>
                </a:solidFill>
              </a:rPr>
              <a:t> pour une solution de pH donné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59980"/>
            <a:ext cx="341987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8924" y="1556792"/>
          <a:ext cx="5291187" cy="1480592"/>
        </p:xfrm>
        <a:graphic>
          <a:graphicData uri="http://schemas.openxmlformats.org/presentationml/2006/ole">
            <p:oleObj spid="_x0000_s1026" name="Équation" r:id="rId4" imgW="3263760" imgH="914400" progId="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66700" y="3028405"/>
          <a:ext cx="5474306" cy="1624731"/>
        </p:xfrm>
        <a:graphic>
          <a:graphicData uri="http://schemas.openxmlformats.org/presentationml/2006/ole">
            <p:oleObj spid="_x0000_s1027" name="Équation" r:id="rId5" imgW="3251160" imgH="977760" progId="">
              <p:embed/>
            </p:oleObj>
          </a:graphicData>
        </a:graphic>
      </p:graphicFrame>
      <p:sp>
        <p:nvSpPr>
          <p:cNvPr id="8" name="AutoShape 6"/>
          <p:cNvSpPr>
            <a:spLocks/>
          </p:cNvSpPr>
          <p:nvPr/>
        </p:nvSpPr>
        <p:spPr bwMode="auto">
          <a:xfrm>
            <a:off x="107950" y="1659980"/>
            <a:ext cx="142875" cy="2881312"/>
          </a:xfrm>
          <a:prstGeom prst="leftBrace">
            <a:avLst>
              <a:gd name="adj1" fmla="val 66755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>
            <a:off x="5868144" y="2380705"/>
            <a:ext cx="3025030" cy="2265362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5940152" y="3459480"/>
            <a:ext cx="14401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380312" y="3501008"/>
            <a:ext cx="0" cy="1152525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777996" y="4757192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92080" y="3140968"/>
            <a:ext cx="68961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50 %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5868144" y="2348880"/>
            <a:ext cx="3021856" cy="2289175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36252" y="2189624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100 </a:t>
            </a:r>
            <a:r>
              <a:rPr lang="fr-FR" sz="2000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8396" y="5229200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Quelle grandeur caractéristique d’un couple acide/base peut-on relever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?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79512" y="5589240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détermine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valeur du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couple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 / 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repérant la valeur de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l’abscisse du point de croisement entre les courbes représentatives de AH et de A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1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8396" y="44624"/>
            <a:ext cx="8928100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Quelle grandeur caractéristique d’un couple acide/base peut-on relever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?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512" y="404664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détermine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valeur du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couple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 / 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repérant la valeur de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l’abscisse du point de croisement entre les courbes représentatives de AH et de A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700808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4440" r="44718" b="21881"/>
          <a:stretch>
            <a:fillRect/>
          </a:stretch>
        </p:blipFill>
        <p:spPr bwMode="auto">
          <a:xfrm>
            <a:off x="539552" y="2060848"/>
            <a:ext cx="3744416" cy="18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861048"/>
            <a:ext cx="4379387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47433"/>
            <a:ext cx="4306441" cy="30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24097" t="35279" r="24874" b="21760"/>
          <a:stretch>
            <a:fillRect/>
          </a:stretch>
        </p:blipFill>
        <p:spPr bwMode="auto">
          <a:xfrm>
            <a:off x="5076056" y="1973608"/>
            <a:ext cx="3888432" cy="18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372200" y="3382700"/>
            <a:ext cx="1224136" cy="360040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876256" y="2276872"/>
            <a:ext cx="720080" cy="792088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52313" y="465569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8731" y="501317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3888" y="5387349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863776" y="563809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812360" y="472514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08778" y="501317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23935" y="5341049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0601"/>
            <a:ext cx="4306441" cy="30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24097" t="35279" r="24874" b="21760"/>
          <a:stretch>
            <a:fillRect/>
          </a:stretch>
        </p:blipFill>
        <p:spPr bwMode="auto">
          <a:xfrm>
            <a:off x="360040" y="56776"/>
            <a:ext cx="3888432" cy="18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1656184" y="1440160"/>
            <a:ext cx="1224136" cy="404664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160240" y="360040"/>
            <a:ext cx="720080" cy="792088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5437" t="34440" r="13087" b="21881"/>
          <a:stretch>
            <a:fillRect/>
          </a:stretch>
        </p:blipFill>
        <p:spPr bwMode="auto">
          <a:xfrm>
            <a:off x="4716016" y="0"/>
            <a:ext cx="4032448" cy="19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2276" y="1939981"/>
            <a:ext cx="4320480" cy="30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7236296" y="1484784"/>
            <a:ext cx="1368152" cy="360040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40152" y="332656"/>
            <a:ext cx="720080" cy="504056"/>
          </a:xfrm>
          <a:prstGeom prst="roundRect">
            <a:avLst/>
          </a:prstGeom>
          <a:solidFill>
            <a:srgbClr val="D99694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83256" y="369644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131840" y="278348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8258" y="307151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3415" y="3399391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12827" y="368486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796136" y="285293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2554" y="311781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336466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  <a:endParaRPr lang="fr-FR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236894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charge globale que portent les acides aminés diffère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donc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le pH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pour un acide aminé donné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l’acide aminé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considéré pour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un pH donné . </a:t>
            </a:r>
            <a:endParaRPr kumimoji="0" lang="fr-FR" sz="4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41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39752" y="44624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pic>
        <p:nvPicPr>
          <p:cNvPr id="8" name="Image 7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2411760" y="4221088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Electrophorèse.jpg"/>
          <p:cNvPicPr/>
          <p:nvPr/>
        </p:nvPicPr>
        <p:blipFill>
          <a:blip r:embed="rId2" cstate="print">
            <a:lum bright="-36000" contrast="62000"/>
          </a:blip>
          <a:srcRect l="67209" t="11979" r="20318" b="81377"/>
          <a:stretch>
            <a:fillRect/>
          </a:stretch>
        </p:blipFill>
        <p:spPr bwMode="auto">
          <a:xfrm>
            <a:off x="4860032" y="4221088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Electrophorèse.jpg"/>
          <p:cNvPicPr/>
          <p:nvPr/>
        </p:nvPicPr>
        <p:blipFill>
          <a:blip r:embed="rId2" cstate="print">
            <a:lum bright="-36000" contrast="62000"/>
          </a:blip>
          <a:srcRect l="53394" t="11979" r="33244" b="81387"/>
          <a:stretch>
            <a:fillRect/>
          </a:stretch>
        </p:blipFill>
        <p:spPr bwMode="auto">
          <a:xfrm>
            <a:off x="3707903" y="4221088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5687616" y="4221087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79715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79511" y="692696"/>
            <a:ext cx="8964489" cy="3168352"/>
            <a:chOff x="179511" y="692696"/>
            <a:chExt cx="8964489" cy="3168352"/>
          </a:xfrm>
        </p:grpSpPr>
        <p:grpSp>
          <p:nvGrpSpPr>
            <p:cNvPr id="19" name="Groupe 18"/>
            <p:cNvGrpSpPr/>
            <p:nvPr/>
          </p:nvGrpSpPr>
          <p:grpSpPr>
            <a:xfrm>
              <a:off x="179511" y="692696"/>
              <a:ext cx="8964489" cy="3168352"/>
              <a:chOff x="179511" y="692696"/>
              <a:chExt cx="8964489" cy="3168352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179511" y="692696"/>
                <a:ext cx="8964489" cy="3168352"/>
                <a:chOff x="179511" y="692696"/>
                <a:chExt cx="8964489" cy="3168352"/>
              </a:xfrm>
            </p:grpSpPr>
            <p:pic>
              <p:nvPicPr>
                <p:cNvPr id="20481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0867" t="30240" r="5974" b="16921"/>
                <a:stretch>
                  <a:fillRect/>
                </a:stretch>
              </p:blipFill>
              <p:spPr bwMode="auto">
                <a:xfrm>
                  <a:off x="179511" y="692696"/>
                  <a:ext cx="8864647" cy="3168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2699792" y="836712"/>
                  <a:ext cx="360040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783960" y="3212976"/>
                  <a:ext cx="360040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783960" y="764704"/>
                  <a:ext cx="360040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699792" y="3284984"/>
                  <a:ext cx="360040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3131840" y="692696"/>
                <a:ext cx="5616624" cy="216024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31840" y="3356992"/>
                <a:ext cx="5616624" cy="216024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1" name="Connecteur droit 20"/>
            <p:cNvCxnSpPr>
              <a:endCxn id="17" idx="1"/>
            </p:cNvCxnSpPr>
            <p:nvPr/>
          </p:nvCxnSpPr>
          <p:spPr>
            <a:xfrm flipV="1">
              <a:off x="2483768" y="800708"/>
              <a:ext cx="648072" cy="10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endCxn id="18" idx="1"/>
            </p:cNvCxnSpPr>
            <p:nvPr/>
          </p:nvCxnSpPr>
          <p:spPr>
            <a:xfrm>
              <a:off x="2483768" y="3356992"/>
              <a:ext cx="648072" cy="10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4211960" y="3501008"/>
            <a:ext cx="4716016" cy="3168352"/>
            <a:chOff x="4211960" y="3501008"/>
            <a:chExt cx="4716016" cy="3168352"/>
          </a:xfrm>
        </p:grpSpPr>
        <p:grpSp>
          <p:nvGrpSpPr>
            <p:cNvPr id="23" name="Groupe 22"/>
            <p:cNvGrpSpPr/>
            <p:nvPr/>
          </p:nvGrpSpPr>
          <p:grpSpPr>
            <a:xfrm>
              <a:off x="4211960" y="3501008"/>
              <a:ext cx="4716016" cy="3168352"/>
              <a:chOff x="4211960" y="3501008"/>
              <a:chExt cx="4716016" cy="3168352"/>
            </a:xfrm>
          </p:grpSpPr>
          <p:pic>
            <p:nvPicPr>
              <p:cNvPr id="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510" t="30240" r="60761" b="16921"/>
              <a:stretch>
                <a:fillRect/>
              </a:stretch>
            </p:blipFill>
            <p:spPr bwMode="auto">
              <a:xfrm>
                <a:off x="4211960" y="3501008"/>
                <a:ext cx="504056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451" t="30240" r="41847" b="16921"/>
              <a:stretch>
                <a:fillRect/>
              </a:stretch>
            </p:blipFill>
            <p:spPr bwMode="auto">
              <a:xfrm>
                <a:off x="6588224" y="3501008"/>
                <a:ext cx="28803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8074" t="30240" r="39224" b="16921"/>
              <a:stretch>
                <a:fillRect/>
              </a:stretch>
            </p:blipFill>
            <p:spPr bwMode="auto">
              <a:xfrm>
                <a:off x="5652120" y="3501008"/>
                <a:ext cx="720080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558" t="30240" r="26986" b="16921"/>
              <a:stretch>
                <a:fillRect/>
              </a:stretch>
            </p:blipFill>
            <p:spPr bwMode="auto">
              <a:xfrm>
                <a:off x="6372200" y="3501008"/>
                <a:ext cx="323528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1862" t="30240" r="48711" b="16921"/>
              <a:stretch>
                <a:fillRect/>
              </a:stretch>
            </p:blipFill>
            <p:spPr bwMode="auto">
              <a:xfrm>
                <a:off x="4707632" y="3501008"/>
                <a:ext cx="1004921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776" t="30240" r="28337" b="16921"/>
              <a:stretch>
                <a:fillRect/>
              </a:stretch>
            </p:blipFill>
            <p:spPr bwMode="auto">
              <a:xfrm>
                <a:off x="6876256" y="3501008"/>
                <a:ext cx="116051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8074" t="30240" r="39224" b="16921"/>
              <a:stretch>
                <a:fillRect/>
              </a:stretch>
            </p:blipFill>
            <p:spPr bwMode="auto">
              <a:xfrm>
                <a:off x="7884368" y="3501008"/>
                <a:ext cx="720080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558" t="30240" r="26986" b="16921"/>
              <a:stretch>
                <a:fillRect/>
              </a:stretch>
            </p:blipFill>
            <p:spPr bwMode="auto">
              <a:xfrm>
                <a:off x="8604448" y="3501008"/>
                <a:ext cx="323528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4644008" y="3501008"/>
              <a:ext cx="4248472" cy="21602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44008" y="6165304"/>
              <a:ext cx="4248472" cy="21602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14244" y="4687861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75364" y="4427820"/>
            <a:ext cx="806631" cy="3693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627273" y="4941168"/>
            <a:ext cx="946093" cy="707886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3199" y="5733256"/>
            <a:ext cx="964751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2+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812360" y="4653136"/>
            <a:ext cx="930063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+-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812360" y="5229200"/>
            <a:ext cx="886909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884368" y="4005064"/>
            <a:ext cx="817853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10540" y="144016"/>
            <a:ext cx="4029412" cy="2917591"/>
            <a:chOff x="110540" y="144016"/>
            <a:chExt cx="4029412" cy="291759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40" y="144016"/>
              <a:ext cx="4029412" cy="291759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1331640" y="1196752"/>
              <a:ext cx="1239442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Alanine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716016" y="116632"/>
            <a:ext cx="4120160" cy="2892009"/>
            <a:chOff x="4716016" y="116632"/>
            <a:chExt cx="4120160" cy="289200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116632"/>
              <a:ext cx="4120160" cy="2892009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6084168" y="1124744"/>
              <a:ext cx="1696234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Acide </a:t>
              </a:r>
            </a:p>
            <a:p>
              <a:pPr algn="ctr"/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aspartique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79512" y="3573016"/>
            <a:ext cx="3928641" cy="2880320"/>
            <a:chOff x="179512" y="3573016"/>
            <a:chExt cx="3928641" cy="28803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3573016"/>
              <a:ext cx="3928641" cy="288032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1475656" y="4149080"/>
              <a:ext cx="109587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Lysine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7932" y="332656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5300" y="1266202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7504" y="2060848"/>
            <a:ext cx="8928100" cy="2088232"/>
            <a:chOff x="107504" y="2060848"/>
            <a:chExt cx="8928100" cy="2088232"/>
          </a:xfrm>
        </p:grpSpPr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107504" y="2348880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67544" y="2634354"/>
              <a:ext cx="849694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Quand un acide perd un proton, il se transforme en sa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 conjuguée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 inversement, quand une base gagne un proton, elle se transforme en son </a:t>
              </a:r>
              <a:r>
                <a:rPr lang="fr-FR" sz="20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 conjugué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Si on note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l’acide et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sa base conjuguée, l’écriture </a:t>
              </a:r>
              <a:r>
                <a:rPr lang="fr-FR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 A</a:t>
              </a:r>
              <a:r>
                <a:rPr lang="fr-FR" sz="28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8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appelée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COUPLE </a:t>
              </a:r>
              <a:r>
                <a:rPr lang="fr-FR" sz="2800" b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</a:t>
              </a:r>
              <a:r>
                <a:rPr lang="fr-FR" sz="2800" b="1" u="sng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fr-FR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6228184" y="2060848"/>
              <a:ext cx="2736304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COUPLE</a:t>
              </a:r>
              <a:r>
                <a:rPr kumimoji="0" lang="fr-FR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Acide/Base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6003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37321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31840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16216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679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4114244" y="3336400"/>
            <a:ext cx="5029756" cy="3332960"/>
            <a:chOff x="4114244" y="3336400"/>
            <a:chExt cx="5029756" cy="3332960"/>
          </a:xfrm>
        </p:grpSpPr>
        <p:grpSp>
          <p:nvGrpSpPr>
            <p:cNvPr id="39" name="Groupe 38"/>
            <p:cNvGrpSpPr/>
            <p:nvPr/>
          </p:nvGrpSpPr>
          <p:grpSpPr>
            <a:xfrm>
              <a:off x="4211960" y="3501008"/>
              <a:ext cx="4932040" cy="3168352"/>
              <a:chOff x="4211960" y="3501008"/>
              <a:chExt cx="4932040" cy="3168352"/>
            </a:xfrm>
          </p:grpSpPr>
          <p:pic>
            <p:nvPicPr>
              <p:cNvPr id="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510" t="30240" r="60761" b="16921"/>
              <a:stretch>
                <a:fillRect/>
              </a:stretch>
            </p:blipFill>
            <p:spPr bwMode="auto">
              <a:xfrm>
                <a:off x="4211960" y="3501008"/>
                <a:ext cx="504056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776" t="30240" r="28337" b="16921"/>
              <a:stretch>
                <a:fillRect/>
              </a:stretch>
            </p:blipFill>
            <p:spPr bwMode="auto">
              <a:xfrm>
                <a:off x="4680520" y="3501008"/>
                <a:ext cx="116051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8074" t="30240" r="39224" b="16921"/>
              <a:stretch>
                <a:fillRect/>
              </a:stretch>
            </p:blipFill>
            <p:spPr bwMode="auto">
              <a:xfrm>
                <a:off x="5724128" y="3501008"/>
                <a:ext cx="720080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558" t="30240" r="26986" b="16921"/>
              <a:stretch>
                <a:fillRect/>
              </a:stretch>
            </p:blipFill>
            <p:spPr bwMode="auto">
              <a:xfrm>
                <a:off x="6408712" y="3501008"/>
                <a:ext cx="323528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8761" t="30240" r="12458" b="16921"/>
              <a:stretch>
                <a:fillRect/>
              </a:stretch>
            </p:blipFill>
            <p:spPr bwMode="auto">
              <a:xfrm>
                <a:off x="6876256" y="3501008"/>
                <a:ext cx="936104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8485" t="30240" r="60761" b="16921"/>
              <a:stretch>
                <a:fillRect/>
              </a:stretch>
            </p:blipFill>
            <p:spPr bwMode="auto">
              <a:xfrm>
                <a:off x="6876256" y="3501008"/>
                <a:ext cx="8039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8074" t="30240" r="39224" b="16921"/>
              <a:stretch>
                <a:fillRect/>
              </a:stretch>
            </p:blipFill>
            <p:spPr bwMode="auto">
              <a:xfrm>
                <a:off x="7812360" y="3501008"/>
                <a:ext cx="1008112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558" t="30240" r="26986" b="16921"/>
              <a:stretch>
                <a:fillRect/>
              </a:stretch>
            </p:blipFill>
            <p:spPr bwMode="auto">
              <a:xfrm>
                <a:off x="8820472" y="3501008"/>
                <a:ext cx="323528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114244" y="46531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44008" y="3336400"/>
              <a:ext cx="4499992" cy="23661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4008" y="6093296"/>
              <a:ext cx="4499992" cy="21602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16624" y="4653136"/>
            <a:ext cx="930063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+-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616624" y="5229200"/>
            <a:ext cx="886909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652120" y="4005064"/>
            <a:ext cx="817853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56376" y="5085184"/>
            <a:ext cx="795411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956376" y="4221088"/>
            <a:ext cx="899733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+-</a:t>
            </a:r>
          </a:p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-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7956376" y="3645024"/>
            <a:ext cx="946092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2-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10540" y="144016"/>
            <a:ext cx="4029412" cy="2917591"/>
            <a:chOff x="110540" y="144016"/>
            <a:chExt cx="4029412" cy="291759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40" y="144016"/>
              <a:ext cx="4029412" cy="291759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" name="ZoneTexte 31"/>
            <p:cNvSpPr txBox="1"/>
            <p:nvPr/>
          </p:nvSpPr>
          <p:spPr>
            <a:xfrm>
              <a:off x="1331640" y="1196752"/>
              <a:ext cx="1239442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Alanine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716016" y="116632"/>
            <a:ext cx="4120160" cy="2892009"/>
            <a:chOff x="4716016" y="116632"/>
            <a:chExt cx="4120160" cy="2892009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116632"/>
              <a:ext cx="4120160" cy="2892009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5" name="ZoneTexte 34"/>
            <p:cNvSpPr txBox="1"/>
            <p:nvPr/>
          </p:nvSpPr>
          <p:spPr>
            <a:xfrm>
              <a:off x="6084168" y="1124744"/>
              <a:ext cx="1696234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Acide </a:t>
              </a:r>
            </a:p>
            <a:p>
              <a:pPr algn="ctr"/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aspartique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79512" y="3573016"/>
            <a:ext cx="3928641" cy="2880320"/>
            <a:chOff x="179512" y="3573016"/>
            <a:chExt cx="3928641" cy="288032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3573016"/>
              <a:ext cx="3928641" cy="288032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1475656" y="4149080"/>
              <a:ext cx="109587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Lysine</a:t>
              </a:r>
              <a:endPara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179512" y="-69450"/>
            <a:ext cx="8676456" cy="3616758"/>
            <a:chOff x="179512" y="-69450"/>
            <a:chExt cx="8676456" cy="3616758"/>
          </a:xfrm>
        </p:grpSpPr>
        <p:pic>
          <p:nvPicPr>
            <p:cNvPr id="12" name="Image 11"/>
            <p:cNvPicPr/>
            <p:nvPr/>
          </p:nvPicPr>
          <p:blipFill>
            <a:blip r:embed="rId2" cstate="print"/>
            <a:srcRect l="19288"/>
            <a:stretch>
              <a:fillRect/>
            </a:stretch>
          </p:blipFill>
          <p:spPr bwMode="auto">
            <a:xfrm>
              <a:off x="179512" y="18916"/>
              <a:ext cx="8676456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11560" y="-69450"/>
              <a:ext cx="6336704" cy="18864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1560" y="3068960"/>
              <a:ext cx="6336704" cy="14401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63747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0" y="399751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1315060"/>
            <a:ext cx="930063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+-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851920" y="1891124"/>
            <a:ext cx="886909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887416" y="666988"/>
            <a:ext cx="817853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8144" y="1617225"/>
            <a:ext cx="795411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868144" y="753129"/>
            <a:ext cx="899733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+-</a:t>
            </a:r>
          </a:p>
          <a:p>
            <a:pPr algn="ctr"/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- 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5868144" y="177065"/>
            <a:ext cx="946092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2586" y="1315060"/>
            <a:ext cx="806631" cy="3693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884495" y="1828408"/>
            <a:ext cx="946093" cy="707886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Asp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70421" y="2620496"/>
            <a:ext cx="964751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Lys 2+ </a:t>
            </a:r>
            <a:endParaRPr lang="fr-FR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5229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108396" y="5949280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79512" y="5923572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60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2204864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2179156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,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acide aspartique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2,8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Expliquer qualitativement où se situent ces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particuliers sur les diagrammes de distribution.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011479" cy="206084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2947923" cy="206084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198" y="4149080"/>
            <a:ext cx="2938802" cy="206084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1464081" y="4221088"/>
            <a:ext cx="0" cy="2160240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923928" y="4365104"/>
            <a:ext cx="0" cy="2016224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267558" y="4725144"/>
            <a:ext cx="0" cy="1656184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120" y="6381328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,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acide aspartique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2,8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Expliquer qualitativement où se situent ces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particuliers sur les diagrammes de distribution.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011479" cy="206084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2947923" cy="206084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198" y="1052736"/>
            <a:ext cx="2938802" cy="206084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1464081" y="1124744"/>
            <a:ext cx="0" cy="2160240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23928" y="1268760"/>
            <a:ext cx="0" cy="2016224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267558" y="1628800"/>
            <a:ext cx="0" cy="1656184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328498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93305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295" y="37170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295" y="422108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19872" y="414908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79912" y="3933056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(pKa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pKa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4653136"/>
            <a:ext cx="816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771800" y="3717032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229200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5542940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5842547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6165304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 animBg="1"/>
      <p:bldP spid="18433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86356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188810" y="585963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908720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7704" y="1916832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12776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348880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3284984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20561479">
            <a:off x="3599513" y="332265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884761">
            <a:off x="3596665" y="388391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499992" y="2708920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3861048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ont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013176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4941168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625" y="5086201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740650" y="5878364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301208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555776" y="5301208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3" name="Connecteur droit 22"/>
          <p:cNvCxnSpPr>
            <a:endCxn id="19" idx="2"/>
          </p:cNvCxnSpPr>
          <p:nvPr/>
        </p:nvCxnSpPr>
        <p:spPr>
          <a:xfrm flipV="1">
            <a:off x="5436096" y="5375126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5" idx="3"/>
          </p:cNvCxnSpPr>
          <p:nvPr/>
        </p:nvCxnSpPr>
        <p:spPr>
          <a:xfrm>
            <a:off x="5668731" y="5933311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5733256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6093296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403648" y="6413266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2109" y="6412497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6228184" y="4941168"/>
            <a:ext cx="936104" cy="864096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4624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508625" y="117649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740650" y="909812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332656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332656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" name="Connecteur droit 7"/>
          <p:cNvCxnSpPr>
            <a:endCxn id="4" idx="2"/>
          </p:cNvCxnSpPr>
          <p:nvPr/>
        </p:nvCxnSpPr>
        <p:spPr>
          <a:xfrm flipV="1">
            <a:off x="5436096" y="406574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0" idx="3"/>
          </p:cNvCxnSpPr>
          <p:nvPr/>
        </p:nvCxnSpPr>
        <p:spPr>
          <a:xfrm>
            <a:off x="5668731" y="964759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0" y="764704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124744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403648" y="144471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988840"/>
            <a:ext cx="5150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Calcul d’une constante d’équilibre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2348880"/>
            <a:ext cx="864096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b="1" u="sng" dirty="0" smtClean="0">
                <a:solidFill>
                  <a:schemeClr val="tx1"/>
                </a:solidFill>
              </a:rPr>
              <a:t>Rappels du Cours de Chimie </a:t>
            </a:r>
            <a:r>
              <a:rPr lang="fr-FR" sz="2200" b="1" u="sng" dirty="0" smtClean="0">
                <a:solidFill>
                  <a:schemeClr val="tx1"/>
                </a:solidFill>
              </a:rPr>
              <a:t>04 </a:t>
            </a:r>
            <a:r>
              <a:rPr lang="fr-FR" sz="2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 	- Si </a:t>
            </a:r>
            <a:r>
              <a:rPr lang="fr-FR" sz="2200" b="1" dirty="0" smtClean="0">
                <a:solidFill>
                  <a:srgbClr val="FF0000"/>
                </a:solidFill>
              </a:rPr>
              <a:t>K° &gt;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quasi-totale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 – 3 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peu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très limitée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10 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– 3 </a:t>
            </a:r>
            <a:r>
              <a:rPr lang="fr-FR" sz="2200" b="1" dirty="0" smtClean="0">
                <a:solidFill>
                  <a:srgbClr val="FF0000"/>
                </a:solidFill>
              </a:rPr>
              <a:t>&lt; 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entre les deux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395536" y="5085184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47664" y="5949280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411760" y="45811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581128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4941168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72360" y="5157614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59832" y="4941168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132138" y="5373514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03575" y="5444951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40425" y="5157614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6227763" y="5373514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7524328" y="5013176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423411" y="6092651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3575" y="5876751"/>
            <a:ext cx="1152525" cy="86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660369" y="5876751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801000" y="6299026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3801000" y="6358426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499992" y="6093296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499992" y="641159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8184" y="49411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759633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131840" y="4941168"/>
            <a:ext cx="1656184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08477" y="515719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7595815" y="537309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4208" y="544522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884368" y="500388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8832" y="623731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530120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212109" y="1484784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 animBg="1"/>
      <p:bldP spid="22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/>
      <p:bldP spid="34" grpId="0"/>
      <p:bldP spid="35" grpId="0"/>
      <p:bldP spid="36" grpId="0"/>
      <p:bldP spid="38" grpId="0"/>
      <p:bldP spid="39" grpId="0"/>
      <p:bldP spid="40" grpId="0" animBg="1"/>
      <p:bldP spid="41" grpId="1"/>
      <p:bldP spid="43" grpId="0"/>
      <p:bldP spid="44" grpId="0"/>
      <p:bldP spid="16385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236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119842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206252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69437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69437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105441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48675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55819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26918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110159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423411" y="2205895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575" y="1989995"/>
            <a:ext cx="1152525" cy="86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660369" y="1989995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3801000" y="2412270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801000" y="2471670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499992" y="220654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499992" y="2524834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105441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5584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105441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26876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486336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55846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111712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-13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35055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41445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105273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48508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1124744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45351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4258507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5194611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3570365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3595974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19469" y="4289712"/>
            <a:ext cx="763351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694735" y="5116799"/>
            <a:ext cx="143340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055862" y="4946937"/>
            <a:ext cx="559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4139183" y="5373216"/>
            <a:ext cx="5048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4085715" y="5339049"/>
            <a:ext cx="630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5116799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5477162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4473862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4485970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4042483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0170" y="4912012"/>
            <a:ext cx="1295400" cy="86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92494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les ions éthanoate et les ions ammonium en fonction des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fr-FR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 couples.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190840" y="5415189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4479085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4258507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832952" y="40424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812360" y="4474531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812360" y="454653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179388" y="5877272"/>
            <a:ext cx="8785225" cy="9356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1547664" y="6150114"/>
            <a:ext cx="6986208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Sens des aiguilles d’une montre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10 </a:t>
            </a:r>
            <a:r>
              <a:rPr lang="fr-FR" sz="3200" b="1" baseline="30000" dirty="0">
                <a:latin typeface="Arial" pitchFamily="34" charset="0"/>
                <a:cs typeface="Arial" pitchFamily="34" charset="0"/>
              </a:rPr>
              <a:t>|</a:t>
            </a:r>
            <a:r>
              <a:rPr lang="fr-FR" sz="3200" b="1" baseline="30000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 err="1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>
                <a:latin typeface="Arial" pitchFamily="34" charset="0"/>
                <a:cs typeface="Arial" pitchFamily="34" charset="0"/>
              </a:rPr>
              <a:t>|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Sens inverse des aiguilles d’une montre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 10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3200" b="1" baseline="30000" dirty="0">
                <a:latin typeface="Arial" pitchFamily="34" charset="0"/>
                <a:cs typeface="Arial" pitchFamily="34" charset="0"/>
              </a:rPr>
              <a:t>|</a:t>
            </a:r>
            <a:r>
              <a:rPr lang="fr-FR" sz="3200" b="1" baseline="30000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 err="1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>
                <a:latin typeface="Arial" pitchFamily="34" charset="0"/>
                <a:cs typeface="Arial" pitchFamily="34" charset="0"/>
              </a:rPr>
              <a:t>|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47362" y="5805264"/>
            <a:ext cx="2552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u="sng" dirty="0">
                <a:latin typeface="Arial" pitchFamily="34" charset="0"/>
                <a:cs typeface="Arial" pitchFamily="34" charset="0"/>
              </a:rPr>
              <a:t>Règle du GAMMA : </a:t>
            </a:r>
          </a:p>
        </p:txBody>
      </p:sp>
      <p:sp>
        <p:nvSpPr>
          <p:cNvPr id="68" name="Forme libre 67"/>
          <p:cNvSpPr/>
          <p:nvPr/>
        </p:nvSpPr>
        <p:spPr>
          <a:xfrm>
            <a:off x="827584" y="1412776"/>
            <a:ext cx="648073" cy="936104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971598" y="4581128"/>
            <a:ext cx="648073" cy="864096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  <p:bldP spid="51" grpId="0" animBg="1"/>
      <p:bldP spid="52" grpId="0"/>
      <p:bldP spid="53" grpId="0"/>
      <p:bldP spid="54" grpId="0"/>
      <p:bldP spid="55" grpId="0"/>
      <p:bldP spid="56" grpId="0"/>
      <p:bldP spid="62" grpId="0"/>
      <p:bldP spid="65" grpId="0" animBg="1"/>
      <p:bldP spid="66" grpId="0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2303" y="0"/>
            <a:ext cx="29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Aspect quantitatif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19000" r="19676" b="10441"/>
          <a:stretch>
            <a:fillRect/>
          </a:stretch>
        </p:blipFill>
        <p:spPr bwMode="auto">
          <a:xfrm>
            <a:off x="0" y="40466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905161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7544" y="2564904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2852936"/>
            <a:ext cx="864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3140968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191683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227687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191683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227687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6003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124744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1840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16216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679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07504" y="2276872"/>
            <a:ext cx="8964488" cy="2088232"/>
            <a:chOff x="107504" y="2276872"/>
            <a:chExt cx="8964488" cy="2088232"/>
          </a:xfrm>
        </p:grpSpPr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6156176" y="2276872"/>
              <a:ext cx="2808312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Espèce AMPHOTERE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Certaines espèces chimiques ont la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particularité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d’intervenir dans deux couples Acide/Base différents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; dans le premier, en tant qu’acide, et dans le second, en tant que base. On dit de cette espèce qu’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elle est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AMPHOTERE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(adjectif) ou que c’est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 AMPHOLYTE</a:t>
              </a:r>
              <a:r>
                <a:rPr lang="fr-FR" sz="225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(nom commun).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" y="4365104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536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08304" y="5085184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259632" y="5085184"/>
            <a:ext cx="3492706" cy="432048"/>
            <a:chOff x="1259632" y="5085184"/>
            <a:chExt cx="3492706" cy="43204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59632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>
              <a:stCxn id="16" idx="3"/>
            </p:cNvCxnSpPr>
            <p:nvPr/>
          </p:nvCxnSpPr>
          <p:spPr>
            <a:xfrm>
              <a:off x="2051720" y="5301208"/>
              <a:ext cx="50405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83768" y="5085184"/>
              <a:ext cx="22685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HYDROXYDE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39635" y="5085184"/>
            <a:ext cx="3160757" cy="432048"/>
            <a:chOff x="4939635" y="5085184"/>
            <a:chExt cx="3160757" cy="4320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7308304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6732240" y="5301208"/>
              <a:ext cx="576064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39635" y="5085184"/>
              <a:ext cx="18646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OXONIUM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75656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419872" y="60212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508104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4" grpId="0"/>
      <p:bldP spid="15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55976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7220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83968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23026" y="22472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@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d’hydrogénocarbonate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;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9512" y="980728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prépondérante à envisager est :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1412776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NH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141277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91683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9168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91683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22768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227687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227687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32452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-d)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d’ammoniaque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A5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(NH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NH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9,2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9168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227687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48478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15" grpId="0"/>
      <p:bldP spid="21" grpId="0"/>
      <p:bldP spid="22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843064"/>
            <a:ext cx="91440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tampon obtenue si on mélange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chlorure 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(NH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= 9,2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un tableau d’avancement (en mol), montrer que le mélange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celui de l’Application 14a).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6013" y="26392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04664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925" y="1484784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Applications des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solutions tampon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44008" y="3429000"/>
            <a:ext cx="449999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15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Montrer que le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sang est bien imposé par le couple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dont le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 °C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vaut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Déterminer la valeur du rapport 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/ [H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ce couple contribue effectivement à tamponner le sang.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(à 37 °C,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6,8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-27384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692696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08304" y="692696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692696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5" idx="3"/>
          </p:cNvCxnSpPr>
          <p:nvPr/>
        </p:nvCxnSpPr>
        <p:spPr>
          <a:xfrm>
            <a:off x="2051720" y="908720"/>
            <a:ext cx="504056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3768" y="692696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HYDROXYDE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692696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732240" y="908720"/>
            <a:ext cx="57606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9635" y="692696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OXONIUM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162880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19872" y="162880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508104" y="162880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07504" y="2276872"/>
            <a:ext cx="8964488" cy="2592288"/>
            <a:chOff x="107504" y="2276872"/>
            <a:chExt cx="8964488" cy="2592288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23042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580112" y="2276872"/>
              <a:ext cx="338437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REACTION acido-basique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Le proton H</a:t>
              </a:r>
              <a:r>
                <a:rPr lang="fr-FR" sz="2000" b="1" u="sng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 n’existe pas à l’état libre dans l’eau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: il n’est qu’échangé. Autrement dit, l’acide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d’un couple 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ne pourra jouer son rôle d’acide que s’il existe dans le milieu la base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d’un couple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susceptible de fixer le proton libéré.</a:t>
              </a:r>
            </a:p>
            <a:p>
              <a:endParaRPr lang="fr-FR" sz="105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Il se produit alors la </a:t>
              </a:r>
              <a:r>
                <a:rPr lang="fr-FR" sz="2000" b="1" i="1" u="sng" dirty="0" smtClean="0">
                  <a:latin typeface="Arial" pitchFamily="34" charset="0"/>
                  <a:cs typeface="Arial" pitchFamily="34" charset="0"/>
                </a:rPr>
                <a:t>réaction acido-basique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: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+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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+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9411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724053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188" y="6155853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24053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475656" y="6165304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763688" y="5301208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95936" y="5301208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Accolade fermante 24"/>
          <p:cNvSpPr/>
          <p:nvPr/>
        </p:nvSpPr>
        <p:spPr>
          <a:xfrm>
            <a:off x="2699792" y="5805264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36" y="5877272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987675" y="5877272"/>
            <a:ext cx="2901756" cy="432048"/>
            <a:chOff x="2987675" y="5877272"/>
            <a:chExt cx="2901756" cy="432048"/>
          </a:xfrm>
        </p:grpSpPr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987675" y="5878041"/>
              <a:ext cx="29017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CH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</a:t>
              </a:r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COOH</a:t>
              </a:r>
              <a:r>
                <a:rPr lang="en-US" sz="2000" b="1" baseline="-25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(</a:t>
              </a:r>
              <a:r>
                <a:rPr lang="en-US" sz="2000" b="1" baseline="-25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r>
                <a:rPr lang="en-US" sz="20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+ NH</a:t>
              </a:r>
              <a:r>
                <a:rPr lang="en-US" sz="2000" b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 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(</a:t>
              </a:r>
              <a:r>
                <a:rPr lang="en-US" sz="2000" b="1" baseline="-30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endParaRPr lang="fr-FR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987824" y="5877272"/>
              <a:ext cx="1728341" cy="43127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C0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932040" y="5877272"/>
              <a:ext cx="864096" cy="432048"/>
            </a:xfrm>
            <a:prstGeom prst="roundRec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rgbClr val="7030A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107504" y="1916832"/>
            <a:ext cx="8964488" cy="4104456"/>
            <a:chOff x="107504" y="1916832"/>
            <a:chExt cx="8964488" cy="4104456"/>
          </a:xfrm>
        </p:grpSpPr>
        <p:grpSp>
          <p:nvGrpSpPr>
            <p:cNvPr id="36" name="Groupe 35"/>
            <p:cNvGrpSpPr/>
            <p:nvPr/>
          </p:nvGrpSpPr>
          <p:grpSpPr>
            <a:xfrm>
              <a:off x="107504" y="1916832"/>
              <a:ext cx="8928100" cy="4104456"/>
              <a:chOff x="107504" y="1916832"/>
              <a:chExt cx="8928100" cy="4104456"/>
            </a:xfrm>
          </p:grpSpPr>
          <p:sp>
            <p:nvSpPr>
              <p:cNvPr id="14" name="Text Box 1"/>
              <p:cNvSpPr txBox="1">
                <a:spLocks noChangeArrowheads="1"/>
              </p:cNvSpPr>
              <p:nvPr/>
            </p:nvSpPr>
            <p:spPr bwMode="auto">
              <a:xfrm>
                <a:off x="107504" y="2204864"/>
                <a:ext cx="8928100" cy="38164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2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fr-FR" sz="2000" dirty="0" smtClean="0">
                    <a:latin typeface="Comic Sans MS" pitchFamily="66" charset="0"/>
                    <a:cs typeface="Arial" pitchFamily="34" charset="0"/>
                    <a:sym typeface="Wingdings 2" pitchFamily="18" charset="2"/>
                  </a:rPr>
                  <a:t></a:t>
                </a: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05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2"/>
              <p:cNvSpPr>
                <a:spLocks noChangeArrowheads="1"/>
              </p:cNvSpPr>
              <p:nvPr/>
            </p:nvSpPr>
            <p:spPr bwMode="auto">
              <a:xfrm>
                <a:off x="5508104" y="1916832"/>
                <a:ext cx="3456384" cy="50405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AUTOPROTOLYSE de l’eau</a:t>
                </a:r>
                <a:endParaRPr kumimoji="0" lang="fr-FR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51638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L’autoprotolyse de l’eau est une 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réaction chimique particulière se produisant dans n’importe quelle solution aqueuse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L’eau étant une espèce amphotère, certaines molécules d’eau (acides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peuvent perdre un proton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qui sera récupéré par d’autres molécules d’eau (base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selon l’équation chimique :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907704" y="436510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35696" y="4364459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800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724882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1156682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724882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166133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302037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95936" y="302037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2699792" y="806093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987675" y="878870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878101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87824" y="878101"/>
            <a:ext cx="1728341" cy="43127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32040" y="878101"/>
            <a:ext cx="864096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950" y="422096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461306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1520" y="465313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843808" y="436510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43608" y="422108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012160" y="3789040"/>
            <a:ext cx="2736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580112" y="522920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868144" y="55892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627784" y="5229200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log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0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79512" y="5229200"/>
            <a:ext cx="26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1547664" y="422044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652120" y="440749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300192" y="419147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6444208" y="4695527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092280" y="469552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2120" y="422108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17" grpId="0"/>
      <p:bldP spid="18" grpId="0"/>
      <p:bldP spid="19" grpId="0" animBg="1"/>
      <p:bldP spid="20" grpId="0"/>
      <p:bldP spid="22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07504" y="4149080"/>
            <a:ext cx="8928100" cy="2304256"/>
            <a:chOff x="107504" y="4149080"/>
            <a:chExt cx="8928100" cy="2304256"/>
          </a:xfrm>
        </p:grpSpPr>
        <p:sp>
          <p:nvSpPr>
            <p:cNvPr id="31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2016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Propriété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 :</a:t>
              </a: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7164288" y="4149080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FORT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5850" y="3244914"/>
            <a:ext cx="44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Force des acides et des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bases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4725144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76962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508518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5157192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3789040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88640"/>
            <a:ext cx="89281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528" y="0"/>
            <a:ext cx="3456384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AUTOPROTOLYSE de l’eau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950" y="62056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01266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105273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43808" y="76470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07704" y="76470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43608" y="62068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012160" y="188640"/>
            <a:ext cx="2736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580112" y="162880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868144" y="19888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627784" y="1628800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log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0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79512" y="1628800"/>
            <a:ext cx="26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1547664" y="62004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652120" y="80709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300192" y="59107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6444208" y="1095127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092280" y="109512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2120" y="62068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47271" y="764704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2740858"/>
            <a:ext cx="667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Classification des acides et des bases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7" idx="0"/>
          </p:cNvCxnSpPr>
          <p:nvPr/>
        </p:nvCxnSpPr>
        <p:spPr>
          <a:xfrm flipH="1" flipV="1">
            <a:off x="5364088" y="4509120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331640" y="566124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07504" y="5157192"/>
            <a:ext cx="8928100" cy="1584176"/>
            <a:chOff x="107504" y="5157192"/>
            <a:chExt cx="8928100" cy="1584176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7164288" y="515719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FORTE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35696" y="609329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780928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8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chlorure d’hydrogène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pPr>
              <a:buFontTx/>
              <a:buChar char="-"/>
            </a:pP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l’acide nitrique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 (l)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l’acide sulfurique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HSO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7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seule la 1</a:t>
            </a:r>
            <a:r>
              <a:rPr lang="fr-FR" sz="2000" b="1" i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acidité est forte).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732766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102079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7384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1380838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1452846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8469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164288" y="44473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FORT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H="1" flipV="1">
            <a:off x="5364088" y="804774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331640" y="195690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24128" y="3212976"/>
            <a:ext cx="2304256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111552" y="278092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Solution d’acide chlorhydrique</a:t>
            </a:r>
            <a:endParaRPr 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536" y="5733256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6165304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203848" y="4797152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cxnSp>
        <p:nvCxnSpPr>
          <p:cNvPr id="19" name="Connecteur droit avec flèche 18"/>
          <p:cNvCxnSpPr>
            <a:stCxn id="16" idx="0"/>
          </p:cNvCxnSpPr>
          <p:nvPr/>
        </p:nvCxnSpPr>
        <p:spPr>
          <a:xfrm flipH="1" flipV="1">
            <a:off x="5220072" y="5517232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3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08396" y="5085184"/>
            <a:ext cx="8928100" cy="1656184"/>
            <a:chOff x="108396" y="5085184"/>
            <a:chExt cx="8928100" cy="1656184"/>
          </a:xfrm>
        </p:grpSpPr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108396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7020272" y="5085184"/>
              <a:ext cx="194421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20688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35696" y="12687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90872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788024" y="1340768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203848" y="-2738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64288" y="332656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FORTE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5" idx="0"/>
          </p:cNvCxnSpPr>
          <p:nvPr/>
        </p:nvCxnSpPr>
        <p:spPr>
          <a:xfrm flipH="1" flipV="1">
            <a:off x="5220072" y="692696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08490" y="188745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de base forte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63691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6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amidure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éthanolate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OH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707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547813" y="4077072"/>
            <a:ext cx="75961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Les solutions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soude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(Na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et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potasse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(K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sont des solutions de bases fortes couramment utilisées en chimie.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95536" y="574545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013176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63688" y="5991671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3905</Words>
  <Application>Microsoft Office PowerPoint</Application>
  <PresentationFormat>Affichage à l'écran (4:3)</PresentationFormat>
  <Paragraphs>759</Paragraphs>
  <Slides>43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60</cp:revision>
  <dcterms:created xsi:type="dcterms:W3CDTF">2021-12-07T12:27:27Z</dcterms:created>
  <dcterms:modified xsi:type="dcterms:W3CDTF">2023-12-19T10:08:54Z</dcterms:modified>
</cp:coreProperties>
</file>