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  <p:sldId id="266" r:id="rId12"/>
    <p:sldId id="297" r:id="rId13"/>
    <p:sldId id="268" r:id="rId14"/>
    <p:sldId id="339" r:id="rId15"/>
    <p:sldId id="270" r:id="rId16"/>
    <p:sldId id="271" r:id="rId17"/>
    <p:sldId id="272" r:id="rId18"/>
    <p:sldId id="273" r:id="rId19"/>
    <p:sldId id="274" r:id="rId20"/>
    <p:sldId id="275" r:id="rId21"/>
    <p:sldId id="312" r:id="rId22"/>
    <p:sldId id="276" r:id="rId23"/>
    <p:sldId id="277" r:id="rId24"/>
    <p:sldId id="313" r:id="rId25"/>
    <p:sldId id="278" r:id="rId26"/>
    <p:sldId id="280" r:id="rId27"/>
    <p:sldId id="281" r:id="rId28"/>
    <p:sldId id="314" r:id="rId29"/>
    <p:sldId id="282" r:id="rId30"/>
    <p:sldId id="283" r:id="rId31"/>
    <p:sldId id="315" r:id="rId32"/>
    <p:sldId id="284" r:id="rId33"/>
    <p:sldId id="285" r:id="rId34"/>
    <p:sldId id="286" r:id="rId35"/>
    <p:sldId id="316" r:id="rId36"/>
    <p:sldId id="287" r:id="rId37"/>
    <p:sldId id="308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11" r:id="rId51"/>
    <p:sldId id="329" r:id="rId52"/>
    <p:sldId id="330" r:id="rId53"/>
    <p:sldId id="331" r:id="rId54"/>
    <p:sldId id="332" r:id="rId55"/>
    <p:sldId id="306" r:id="rId56"/>
    <p:sldId id="334" r:id="rId57"/>
    <p:sldId id="335" r:id="rId58"/>
    <p:sldId id="336" r:id="rId59"/>
    <p:sldId id="337" r:id="rId60"/>
    <p:sldId id="338" r:id="rId61"/>
    <p:sldId id="288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996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0894E-7317-42DF-AFD9-6F04128AFB85}" type="datetimeFigureOut">
              <a:rPr lang="fr-FR" smtClean="0"/>
              <a:pPr/>
              <a:t>16/12/2025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B2720-306A-487D-B9BE-2B0B6487F71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E88682-97D0-4336-85C8-049E4FE1AFE3}" type="slidenum">
              <a:rPr lang="fr-FR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16/12/2025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16/12/2025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16/12/2025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16/12/2025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16/12/2025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16/12/2025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16/12/2025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16/12/2025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16/12/2025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16/12/2025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4274-A622-422A-9770-622E34D5EF46}" type="datetimeFigureOut">
              <a:rPr lang="fr-FR" smtClean="0"/>
              <a:pPr/>
              <a:t>16/12/2025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34274-A622-422A-9770-622E34D5EF46}" type="datetimeFigureOut">
              <a:rPr lang="fr-FR" smtClean="0"/>
              <a:pPr/>
              <a:t>16/12/2025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44C9F-52AF-4C91-A383-D07E9748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980729"/>
          <a:ext cx="9144000" cy="587727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99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latin typeface="Calibri"/>
                          <a:ea typeface="Calibri"/>
                          <a:cs typeface="Times New Roman"/>
                        </a:rPr>
                        <a:t>Notions et contenus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>
                          <a:latin typeface="Calibri"/>
                          <a:ea typeface="Calibri"/>
                          <a:cs typeface="Times New Roman"/>
                        </a:rPr>
                        <a:t>Capacités exigibles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2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Couple acide-base.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Constante d’acidité K</a:t>
                      </a:r>
                      <a:r>
                        <a:rPr lang="fr-FR" sz="1100" i="1" baseline="-25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d’un couple, constantes d’acidité des deux couples acide-base de l’eau.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Reconnaître un couple acide-base.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Écrire l’équation de la réaction associée à la constante d’acidité d’un couple donné.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pH, diagramme de prédominance, diagramme de distribution : tracé et exploitation.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Application aux acides aminés, point isoélectrique.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Extraire les valeurs de constantes d’acidité de courbes de distribution et de diagrammes de prédominance.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225" indent="-22225" algn="just"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Arial"/>
                          <a:ea typeface="Calibri"/>
                          <a:cs typeface="Times New Roman"/>
                        </a:rPr>
                        <a:t>(Capacité numérique)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 Tracer, à l’aide d’un langage de </a:t>
                      </a:r>
                      <a:r>
                        <a:rPr lang="fr-FR" sz="1100" b="1" i="1" dirty="0" err="1">
                          <a:latin typeface="Arial"/>
                          <a:ea typeface="Calibri"/>
                          <a:cs typeface="Times New Roman"/>
                        </a:rPr>
                        <a:t>programma-tion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, le diagramme de distribution des espèces d’un ou plusieurs couple(s) acide-base, et déterminer la valeur du point isoélectrique d’un acide aminé.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Réaction acide-base ; relation entre la constante thermodynamique d’équilibre et les constantes d’acidité des couples mis en jeu.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Reconnaître une réaction acide-base à partir de son équation.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Écrire l’équation de la réaction acide-base modélisant une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transforma-tion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en solution aqueuse et déterminer la valeur de sa constante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thermo-dynamique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d’équilibre.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5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Mise en solution et réaction d’un acide ou d’une base dans l’eau, modèle des acides et bases forts, des acides et bases faibles.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Exemples usuels d’acides et de bases : nom, formule et caractère – faible ou fort – des acides sulfurique, nitrique, chlorhydrique, phospho-rique, éthanoïque, du dioxyde de carbone aqueux, de la soude, la potasse, l’ion hydrogénocarbonate, l’ion carbonate, l’ammoniac.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Identiﬁer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le caractère fort ou faible d’un acide ou d’une base à partir d’informations fournies (pH d’une solution de concentration donnée, espèces présentes dans l’état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, constante d’acidité K</a:t>
                      </a:r>
                      <a:r>
                        <a:rPr lang="fr-FR" sz="1100" i="1" baseline="-25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).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Citer l’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inﬂuence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de la constante d’acidité K</a:t>
                      </a:r>
                      <a:r>
                        <a:rPr lang="fr-FR" sz="1100" i="1" baseline="-25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et de la concentration de l’acide ou de la base sur le taux d’avancement de la réaction d’un acide ou d’une base avec l’eau.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fr-FR" sz="1100" b="1" i="1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Exploitation de diagrammes de prédominance et état ﬁnal d’un système.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Extraire les données thermodynamiques pertinentes de tables pour étudier un système en solution aqueuse.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Utiliser les diagrammes de prédominance pour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identiﬁer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des espèces incompatibles ou prévoir la nature des espèces majoritaires.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Déterminer la composition du système dans l’état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ﬁnal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pour une transformation modélisée par une réaction chimique unique, en </a:t>
                      </a:r>
                      <a:r>
                        <a:rPr lang="fr-FR" sz="1100" i="1" dirty="0" err="1">
                          <a:latin typeface="Arial"/>
                          <a:ea typeface="Calibri"/>
                          <a:cs typeface="Times New Roman"/>
                        </a:rPr>
                        <a:t>simpliﬁant</a:t>
                      </a: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 éventuellement les calculs à l’aide d’hypothèses adaptées.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1100" b="1" dirty="0">
                          <a:latin typeface="Arial"/>
                          <a:ea typeface="Calibri"/>
                          <a:cs typeface="Times New Roman"/>
                        </a:rPr>
                        <a:t>(TP)</a:t>
                      </a:r>
                      <a:r>
                        <a:rPr lang="fr-FR" sz="1100" b="1" i="1" dirty="0">
                          <a:latin typeface="Arial"/>
                          <a:ea typeface="Calibri"/>
                          <a:cs typeface="Times New Roman"/>
                        </a:rPr>
                        <a:t> Mettre en œuvre une réaction acide-base pour réaliser une analyse qualitative ou quantitative en solution aqueuse.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Calibri"/>
                          <a:cs typeface="Times New Roman"/>
                        </a:rPr>
                        <a:t>- Solutions tampons.</a:t>
                      </a:r>
                      <a:endParaRPr lang="fr-F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Citer les propriétés d’une solution tampon et les relier à sa composition.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Calibri"/>
                          <a:cs typeface="Times New Roman"/>
                        </a:rPr>
                        <a:t>- Citer des couples acide-base jouant un rôle de tampon dans des systèmes biologiques et géologiques.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46299" y="23150"/>
            <a:ext cx="9071733" cy="980728"/>
            <a:chOff x="46299" y="23150"/>
            <a:chExt cx="9071733" cy="980728"/>
          </a:xfrm>
        </p:grpSpPr>
        <p:grpSp>
          <p:nvGrpSpPr>
            <p:cNvPr id="8" name="Groupe 7"/>
            <p:cNvGrpSpPr/>
            <p:nvPr/>
          </p:nvGrpSpPr>
          <p:grpSpPr>
            <a:xfrm>
              <a:off x="46299" y="23150"/>
              <a:ext cx="9071733" cy="980728"/>
              <a:chOff x="46299" y="23150"/>
              <a:chExt cx="9071733" cy="98072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615" t="31920" r="5974" b="51280"/>
              <a:stretch>
                <a:fillRect/>
              </a:stretch>
            </p:blipFill>
            <p:spPr bwMode="auto">
              <a:xfrm>
                <a:off x="46299" y="23150"/>
                <a:ext cx="9071733" cy="980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028570" y="125413"/>
                <a:ext cx="432048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 b="1" dirty="0">
                  <a:solidFill>
                    <a:schemeClr val="tx1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933412" y="35607"/>
              <a:ext cx="64807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>
                  <a:solidFill>
                    <a:schemeClr val="tx1"/>
                  </a:solidFill>
                  <a:latin typeface="Bookman Old Style" pitchFamily="18" charset="0"/>
                </a:rPr>
                <a:t>05</a:t>
              </a:r>
              <a:endParaRPr lang="fr-FR" sz="24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08396" y="404664"/>
            <a:ext cx="8928100" cy="259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5496" y="1628800"/>
            <a:ext cx="5601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Constante d’équilibre = Constante d’acidité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580112" y="1628800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341996" y="1412776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6444208" y="1916832"/>
            <a:ext cx="208823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6588224" y="1916832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1412776"/>
            <a:ext cx="3096344" cy="100811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395536" y="548680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faible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-27384"/>
            <a:ext cx="458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faibles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faibles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7020272" y="44624"/>
            <a:ext cx="1944216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Acide FAIBLE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63688" y="836712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049600" y="2458171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   ; 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10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400" b="1" baseline="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pKa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2659" y="2492896"/>
            <a:ext cx="2791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Grandeurs associés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924944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Exemples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l’acide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éthanoïque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COO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5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l’ion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hydrogénosulfate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HSO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HSO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l’ion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hydrogénocarbonate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le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dioxyde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de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carbone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aqueux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+ 2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HCO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l’acide</a:t>
            </a:r>
            <a:r>
              <a:rPr kumimoji="0" lang="en-US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phosphorique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PO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 (l)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PO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PO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 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en-US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8396" y="365707"/>
            <a:ext cx="8928100" cy="24872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5496" y="1518630"/>
            <a:ext cx="5601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Constante d’équilibre = Constante d’acidité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580112" y="1518630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6341996" y="1302606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6444208" y="1806662"/>
            <a:ext cx="208823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6588224" y="1806662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112" y="1367913"/>
            <a:ext cx="3096344" cy="8640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95536" y="509723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faible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27384"/>
            <a:ext cx="458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faibles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faibles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7020272" y="44624"/>
            <a:ext cx="1944216" cy="43204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Acide FAIBLE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763688" y="797755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3049600" y="2276077"/>
            <a:ext cx="5184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   ;  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10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400" b="1" baseline="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pKa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2659" y="2310802"/>
            <a:ext cx="2791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Grandeurs associés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034" y="322517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n fonction de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acide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8505" t="28879" r="33378" b="32801"/>
          <a:stretch>
            <a:fillRect/>
          </a:stretch>
        </p:blipFill>
        <p:spPr bwMode="auto">
          <a:xfrm>
            <a:off x="179512" y="3964517"/>
            <a:ext cx="6048672" cy="224340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6732240" y="4005064"/>
            <a:ext cx="2304256" cy="2230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6804248" y="4136473"/>
            <a:ext cx="21602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acides faibles les plus « forts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ceux qui ont les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 plus PETITS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èche vers le bas 20"/>
          <p:cNvSpPr/>
          <p:nvPr/>
        </p:nvSpPr>
        <p:spPr>
          <a:xfrm rot="16200000">
            <a:off x="6347212" y="4772164"/>
            <a:ext cx="410015" cy="64807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19" grpId="0" animBg="1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107504" y="5373216"/>
            <a:ext cx="8928100" cy="1345002"/>
            <a:chOff x="107504" y="4100222"/>
            <a:chExt cx="8928100" cy="1345002"/>
          </a:xfrm>
        </p:grpSpPr>
        <p:sp>
          <p:nvSpPr>
            <p:cNvPr id="9" name="Text Box 1"/>
            <p:cNvSpPr txBox="1">
              <a:spLocks noChangeArrowheads="1"/>
            </p:cNvSpPr>
            <p:nvPr/>
          </p:nvSpPr>
          <p:spPr bwMode="auto">
            <a:xfrm>
              <a:off x="107504" y="4437112"/>
              <a:ext cx="8928100" cy="10081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4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6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</p:txBody>
        </p:sp>
        <p:sp>
          <p:nvSpPr>
            <p:cNvPr id="12" name="AutoShape 2"/>
            <p:cNvSpPr>
              <a:spLocks noChangeArrowheads="1"/>
            </p:cNvSpPr>
            <p:nvPr/>
          </p:nvSpPr>
          <p:spPr bwMode="auto">
            <a:xfrm>
              <a:off x="7187438" y="4100222"/>
              <a:ext cx="1800200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Base FAIBLE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395536" y="5851325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faible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base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acide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9767" t="28560" r="12116" b="32801"/>
          <a:stretch>
            <a:fillRect/>
          </a:stretch>
        </p:blipFill>
        <p:spPr bwMode="auto">
          <a:xfrm>
            <a:off x="179511" y="3063849"/>
            <a:ext cx="6048673" cy="22322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907704" y="6142154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HO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8505" t="28879" r="33378" b="32801"/>
          <a:stretch>
            <a:fillRect/>
          </a:stretch>
        </p:blipFill>
        <p:spPr bwMode="auto">
          <a:xfrm>
            <a:off x="179512" y="692696"/>
            <a:ext cx="6048672" cy="224340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6732240" y="733243"/>
            <a:ext cx="2304256" cy="2230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6804248" y="864652"/>
            <a:ext cx="21602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acides faibles les plus « forts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ceux qui ont les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 plus PETITS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lèche vers le bas 17"/>
          <p:cNvSpPr/>
          <p:nvPr/>
        </p:nvSpPr>
        <p:spPr>
          <a:xfrm rot="16200000">
            <a:off x="6347212" y="1500343"/>
            <a:ext cx="410015" cy="64807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6732240" y="3041815"/>
            <a:ext cx="2304256" cy="2230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èche vers le bas 23"/>
          <p:cNvSpPr/>
          <p:nvPr/>
        </p:nvSpPr>
        <p:spPr>
          <a:xfrm rot="16200000">
            <a:off x="6347212" y="3808915"/>
            <a:ext cx="410015" cy="64807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804248" y="3140968"/>
            <a:ext cx="21602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 un acide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dilué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plus sa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avec l’eau est favorisée dans le sens direct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23" grpId="0" animBg="1"/>
      <p:bldP spid="24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1173602"/>
            <a:ext cx="8928100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4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6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95536" y="1317618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faible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base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187438" y="836712"/>
            <a:ext cx="1800200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Base FAIBLE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154419"/>
            <a:ext cx="92642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Exemples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l’ammoniaque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4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l’ion hydrogénocarbonate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HCO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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,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- l’ion carbonate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2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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+ HO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– 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1907704" y="1599183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HO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78904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 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base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 l="3780" t="31920" r="38103" b="29441"/>
          <a:stretch>
            <a:fillRect/>
          </a:stretch>
        </p:blipFill>
        <p:spPr bwMode="auto">
          <a:xfrm>
            <a:off x="110170" y="4523105"/>
            <a:ext cx="6190022" cy="22072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07504" y="55085"/>
            <a:ext cx="8928992" cy="692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79512" y="66102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 un acide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dilué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plus sa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avec l’eau est favorisée dans le sens direct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732240" y="4510710"/>
            <a:ext cx="2304256" cy="2230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6804248" y="4642119"/>
            <a:ext cx="21602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bases faibles les plus « fortes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celles qui ont les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 plus GRANDS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èche vers le bas 13"/>
          <p:cNvSpPr/>
          <p:nvPr/>
        </p:nvSpPr>
        <p:spPr>
          <a:xfrm rot="16200000">
            <a:off x="6347212" y="5277810"/>
            <a:ext cx="410015" cy="64807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54577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 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base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 l="3780" t="31920" r="38103" b="29441"/>
          <a:stretch>
            <a:fillRect/>
          </a:stretch>
        </p:blipFill>
        <p:spPr bwMode="auto">
          <a:xfrm>
            <a:off x="110170" y="2279840"/>
            <a:ext cx="6190022" cy="22072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732240" y="2267445"/>
            <a:ext cx="2304256" cy="2230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6804248" y="2398854"/>
            <a:ext cx="21602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bases faibles les plus « fortes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celles qui ont les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 plus GRANDS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èche vers le bas 13"/>
          <p:cNvSpPr/>
          <p:nvPr/>
        </p:nvSpPr>
        <p:spPr>
          <a:xfrm rot="16200000">
            <a:off x="6347212" y="3034545"/>
            <a:ext cx="410015" cy="64807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 l="29767" t="32280" r="12589" b="29080"/>
          <a:stretch>
            <a:fillRect/>
          </a:stretch>
        </p:blipFill>
        <p:spPr bwMode="auto">
          <a:xfrm>
            <a:off x="107504" y="4609068"/>
            <a:ext cx="6264696" cy="2215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6732240" y="4593735"/>
            <a:ext cx="2304256" cy="2230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èche vers le bas 16"/>
          <p:cNvSpPr/>
          <p:nvPr/>
        </p:nvSpPr>
        <p:spPr>
          <a:xfrm rot="16200000">
            <a:off x="6347212" y="5360835"/>
            <a:ext cx="410015" cy="64807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6804248" y="4692888"/>
            <a:ext cx="21602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 une base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diluée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plus sa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avec l’eau est favorisée dans le sens direct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107504" y="381514"/>
            <a:ext cx="8928100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4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6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395536" y="525530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faible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base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7187438" y="44624"/>
            <a:ext cx="1800200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Base FAIBLE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1907704" y="807095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HO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Evolution du taux d’avancement final en fonction de  K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A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 et de la concentration initiale en base faible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827584" y="2420889"/>
            <a:ext cx="7776864" cy="4437112"/>
            <a:chOff x="720" y="2710"/>
            <a:chExt cx="10537" cy="634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93" y="2710"/>
              <a:ext cx="3137" cy="6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AutoShape 4"/>
            <p:cNvCxnSpPr>
              <a:cxnSpLocks noChangeShapeType="1"/>
            </p:cNvCxnSpPr>
            <p:nvPr/>
          </p:nvCxnSpPr>
          <p:spPr bwMode="auto">
            <a:xfrm>
              <a:off x="770" y="4430"/>
              <a:ext cx="40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" name="AutoShape 5"/>
            <p:cNvCxnSpPr>
              <a:cxnSpLocks noChangeShapeType="1"/>
            </p:cNvCxnSpPr>
            <p:nvPr/>
          </p:nvCxnSpPr>
          <p:spPr bwMode="auto">
            <a:xfrm>
              <a:off x="6780" y="4430"/>
              <a:ext cx="447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0" name="AutoShape 6"/>
            <p:cNvCxnSpPr>
              <a:cxnSpLocks noChangeShapeType="1"/>
            </p:cNvCxnSpPr>
            <p:nvPr/>
          </p:nvCxnSpPr>
          <p:spPr bwMode="auto">
            <a:xfrm>
              <a:off x="720" y="7540"/>
              <a:ext cx="40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1" name="AutoShape 7"/>
            <p:cNvCxnSpPr>
              <a:cxnSpLocks noChangeShapeType="1"/>
            </p:cNvCxnSpPr>
            <p:nvPr/>
          </p:nvCxnSpPr>
          <p:spPr bwMode="auto">
            <a:xfrm>
              <a:off x="6890" y="7540"/>
              <a:ext cx="436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835696" y="2105711"/>
            <a:ext cx="540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Classification </a:t>
            </a:r>
            <a:r>
              <a:rPr lang="fr-FR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sur une échelle d’acidité :</a:t>
            </a:r>
            <a:endParaRPr lang="fr-FR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6200000">
            <a:off x="175990" y="3973987"/>
            <a:ext cx="852488" cy="485775"/>
          </a:xfrm>
          <a:prstGeom prst="rightArrow">
            <a:avLst>
              <a:gd name="adj1" fmla="val 50000"/>
              <a:gd name="adj2" fmla="val 60065"/>
            </a:avLst>
          </a:prstGeom>
          <a:gradFill rotWithShape="0">
            <a:gsLst>
              <a:gs pos="0">
                <a:srgbClr val="7F7F7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2000"/>
          </a:p>
        </p:txBody>
      </p:sp>
      <p:sp>
        <p:nvSpPr>
          <p:cNvPr id="14" name="ZoneTexte 13"/>
          <p:cNvSpPr txBox="1"/>
          <p:nvPr/>
        </p:nvSpPr>
        <p:spPr>
          <a:xfrm>
            <a:off x="1403920" y="2526742"/>
            <a:ext cx="2233612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fortes nivelées 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en HO </a:t>
            </a:r>
            <a:r>
              <a:rPr lang="fr-FR" sz="2000" b="1" baseline="30000" dirty="0">
                <a:solidFill>
                  <a:srgbClr val="FF0000"/>
                </a:solidFill>
                <a:latin typeface="+mn-lt"/>
                <a:cs typeface="Arial" charset="0"/>
              </a:rPr>
              <a:t>–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fr-FR" sz="2000" b="1" dirty="0">
                <a:latin typeface="+mn-lt"/>
                <a:cs typeface="Arial" charset="0"/>
              </a:rPr>
              <a:t>par  l’eau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42828" y="4382027"/>
            <a:ext cx="223361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faibles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68955" y="6093296"/>
            <a:ext cx="223361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indifférentes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35496" y="4654231"/>
            <a:ext cx="1152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 dirty="0">
                <a:latin typeface="Cambria" pitchFamily="18" charset="0"/>
              </a:rPr>
              <a:t>Force croissante des bases</a:t>
            </a: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 rot="5400000">
            <a:off x="8182512" y="4820663"/>
            <a:ext cx="852487" cy="487362"/>
          </a:xfrm>
          <a:prstGeom prst="rightArrow">
            <a:avLst>
              <a:gd name="adj1" fmla="val 50000"/>
              <a:gd name="adj2" fmla="val 59869"/>
            </a:avLst>
          </a:prstGeom>
          <a:gradFill rotWithShape="1">
            <a:gsLst>
              <a:gs pos="0">
                <a:srgbClr val="7F7F7F"/>
              </a:gs>
              <a:gs pos="100000">
                <a:srgbClr val="FFFFFF"/>
              </a:gs>
            </a:gsLst>
            <a:lin ang="108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2000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8006300" y="3772912"/>
            <a:ext cx="1150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 dirty="0">
                <a:latin typeface="Cambria" pitchFamily="18" charset="0"/>
              </a:rPr>
              <a:t>Force croissante des acides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789435" y="5949280"/>
            <a:ext cx="2232025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forts nivelés 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en H</a:t>
            </a:r>
            <a:r>
              <a:rPr lang="fr-FR" sz="2000" b="1" baseline="-25000" dirty="0">
                <a:solidFill>
                  <a:srgbClr val="FF0000"/>
                </a:solidFill>
                <a:latin typeface="+mn-lt"/>
                <a:cs typeface="Arial" charset="0"/>
              </a:rPr>
              <a:t>3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O </a:t>
            </a:r>
            <a:r>
              <a:rPr lang="fr-FR" sz="2000" b="1" baseline="30000" dirty="0">
                <a:solidFill>
                  <a:srgbClr val="FF0000"/>
                </a:solidFill>
                <a:latin typeface="+mn-lt"/>
                <a:cs typeface="Arial" charset="0"/>
              </a:rPr>
              <a:t>+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fr-FR" sz="2000" b="1" dirty="0">
                <a:latin typeface="+mn-lt"/>
                <a:cs typeface="Arial" charset="0"/>
              </a:rPr>
              <a:t>par  l’eau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763308" y="4382027"/>
            <a:ext cx="223202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faibles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724351" y="2841910"/>
            <a:ext cx="223202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indifférents</a:t>
            </a:r>
          </a:p>
        </p:txBody>
      </p: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467544" y="692696"/>
            <a:ext cx="3816424" cy="1296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539552" y="692696"/>
            <a:ext cx="35778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bases faibles les plus « fortes »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sont celles qui ont les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 plus GRANDS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4860032" y="692696"/>
            <a:ext cx="3816424" cy="1296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4932040" y="692696"/>
            <a:ext cx="35778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 une base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diluée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plus sa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 avec l’eau est favorisée dans le sens direct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5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2915816" y="5373216"/>
            <a:ext cx="6119788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59632" y="4903006"/>
            <a:ext cx="5926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Définition du pH d’une solution aqueuse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443018"/>
            <a:ext cx="884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Répartition des espèces acido-basiques selon le pH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99592" y="387871"/>
            <a:ext cx="7272808" cy="3977233"/>
            <a:chOff x="720" y="2710"/>
            <a:chExt cx="10537" cy="634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93" y="2710"/>
              <a:ext cx="3137" cy="6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AutoShape 4"/>
            <p:cNvCxnSpPr>
              <a:cxnSpLocks noChangeShapeType="1"/>
            </p:cNvCxnSpPr>
            <p:nvPr/>
          </p:nvCxnSpPr>
          <p:spPr bwMode="auto">
            <a:xfrm>
              <a:off x="770" y="4430"/>
              <a:ext cx="40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7" name="AutoShape 5"/>
            <p:cNvCxnSpPr>
              <a:cxnSpLocks noChangeShapeType="1"/>
            </p:cNvCxnSpPr>
            <p:nvPr/>
          </p:nvCxnSpPr>
          <p:spPr bwMode="auto">
            <a:xfrm>
              <a:off x="6780" y="4430"/>
              <a:ext cx="447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>
              <a:off x="720" y="7540"/>
              <a:ext cx="4090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" name="AutoShape 7"/>
            <p:cNvCxnSpPr>
              <a:cxnSpLocks noChangeShapeType="1"/>
            </p:cNvCxnSpPr>
            <p:nvPr/>
          </p:nvCxnSpPr>
          <p:spPr bwMode="auto">
            <a:xfrm>
              <a:off x="6890" y="7540"/>
              <a:ext cx="4367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35696" y="0"/>
            <a:ext cx="540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Classification </a:t>
            </a:r>
            <a:r>
              <a:rPr lang="fr-FR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sur une échelle d’acidité :</a:t>
            </a:r>
            <a:endParaRPr lang="fr-FR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6200000">
            <a:off x="319609" y="1767533"/>
            <a:ext cx="852488" cy="485775"/>
          </a:xfrm>
          <a:prstGeom prst="rightArrow">
            <a:avLst>
              <a:gd name="adj1" fmla="val 50000"/>
              <a:gd name="adj2" fmla="val 60065"/>
            </a:avLst>
          </a:prstGeom>
          <a:gradFill rotWithShape="0">
            <a:gsLst>
              <a:gs pos="0">
                <a:srgbClr val="7F7F7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2000"/>
          </a:p>
        </p:txBody>
      </p:sp>
      <p:sp>
        <p:nvSpPr>
          <p:cNvPr id="12" name="ZoneTexte 11"/>
          <p:cNvSpPr txBox="1"/>
          <p:nvPr/>
        </p:nvSpPr>
        <p:spPr>
          <a:xfrm>
            <a:off x="1259632" y="360040"/>
            <a:ext cx="2233612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fortes nivelées 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en HO </a:t>
            </a:r>
            <a:r>
              <a:rPr lang="fr-FR" sz="2000" b="1" baseline="30000" dirty="0">
                <a:solidFill>
                  <a:srgbClr val="FF0000"/>
                </a:solidFill>
                <a:latin typeface="+mn-lt"/>
                <a:cs typeface="Arial" charset="0"/>
              </a:rPr>
              <a:t>–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fr-FR" sz="2000" b="1" dirty="0">
                <a:latin typeface="+mn-lt"/>
                <a:cs typeface="Arial" charset="0"/>
              </a:rPr>
              <a:t>par  l’eau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59632" y="2160240"/>
            <a:ext cx="223361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faibles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259632" y="3600400"/>
            <a:ext cx="223361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Bases indifférentes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79115" y="2447777"/>
            <a:ext cx="1152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 dirty="0">
                <a:latin typeface="Cambria" pitchFamily="18" charset="0"/>
              </a:rPr>
              <a:t>Force croissante des bases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rot="5400000">
            <a:off x="8061325" y="2559919"/>
            <a:ext cx="852487" cy="487362"/>
          </a:xfrm>
          <a:prstGeom prst="rightArrow">
            <a:avLst>
              <a:gd name="adj1" fmla="val 50000"/>
              <a:gd name="adj2" fmla="val 59869"/>
            </a:avLst>
          </a:prstGeom>
          <a:gradFill rotWithShape="1">
            <a:gsLst>
              <a:gs pos="0">
                <a:srgbClr val="7F7F7F"/>
              </a:gs>
              <a:gs pos="100000">
                <a:srgbClr val="FFFFFF"/>
              </a:gs>
            </a:gsLst>
            <a:lin ang="108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2000"/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7885113" y="1512168"/>
            <a:ext cx="1150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b="1" i="1" dirty="0">
                <a:latin typeface="Cambria" pitchFamily="18" charset="0"/>
              </a:rPr>
              <a:t>Force croissante des acides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580112" y="3456384"/>
            <a:ext cx="2232025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forts nivelés 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en H</a:t>
            </a:r>
            <a:r>
              <a:rPr lang="fr-FR" sz="2000" b="1" baseline="-25000" dirty="0">
                <a:solidFill>
                  <a:srgbClr val="FF0000"/>
                </a:solidFill>
                <a:latin typeface="+mn-lt"/>
                <a:cs typeface="Arial" charset="0"/>
              </a:rPr>
              <a:t>3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O </a:t>
            </a:r>
            <a:r>
              <a:rPr lang="fr-FR" sz="2000" b="1" baseline="30000" dirty="0">
                <a:solidFill>
                  <a:srgbClr val="FF0000"/>
                </a:solidFill>
                <a:latin typeface="+mn-lt"/>
                <a:cs typeface="Arial" charset="0"/>
              </a:rPr>
              <a:t>+</a:t>
            </a:r>
            <a:r>
              <a:rPr lang="fr-FR" sz="20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fr-FR" sz="2000" b="1" dirty="0">
                <a:latin typeface="+mn-lt"/>
                <a:cs typeface="Arial" charset="0"/>
              </a:rPr>
              <a:t>par  l’eau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580112" y="2160240"/>
            <a:ext cx="223202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faibles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580063" y="675208"/>
            <a:ext cx="223202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Acides indifférents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767" y="5653300"/>
            <a:ext cx="5892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200" u="sng" dirty="0">
                <a:latin typeface="Arial Narrow" pitchFamily="34" charset="0"/>
                <a:cs typeface="Arial" pitchFamily="34" charset="0"/>
              </a:rPr>
              <a:t>Pour des solutions diluées</a:t>
            </a:r>
            <a:r>
              <a:rPr lang="fr-FR" sz="2200" dirty="0">
                <a:latin typeface="Arial Narrow" pitchFamily="34" charset="0"/>
                <a:cs typeface="Arial" pitchFamily="34" charset="0"/>
              </a:rPr>
              <a:t> </a:t>
            </a:r>
            <a:r>
              <a:rPr lang="fr-FR" sz="2200" dirty="0" smtClean="0">
                <a:latin typeface="Arial Narrow" pitchFamily="34" charset="0"/>
                <a:cs typeface="Arial" pitchFamily="34" charset="0"/>
              </a:rPr>
              <a:t>: 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=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dirty="0">
              <a:solidFill>
                <a:srgbClr val="0066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24128" y="5684077"/>
            <a:ext cx="2157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7727719" y="5450311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7884368" y="5972109"/>
            <a:ext cx="1008112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8100392" y="6008492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8184" y="5468053"/>
            <a:ext cx="2736304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H="1" flipV="1">
            <a:off x="5940152" y="5586361"/>
            <a:ext cx="504056" cy="2160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52320" y="4819981"/>
            <a:ext cx="1170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ol.L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 flipV="1">
            <a:off x="8100392" y="5171236"/>
            <a:ext cx="144016" cy="43204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436096" y="5298329"/>
            <a:ext cx="437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</a:t>
            </a:r>
            <a:endParaRPr lang="fr-FR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72200" y="6457890"/>
            <a:ext cx="1383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34" name="Connecteur droit 33"/>
          <p:cNvCxnSpPr>
            <a:stCxn id="33" idx="3"/>
          </p:cNvCxnSpPr>
          <p:nvPr/>
        </p:nvCxnSpPr>
        <p:spPr>
          <a:xfrm flipV="1">
            <a:off x="7756105" y="6260141"/>
            <a:ext cx="416295" cy="39780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3" grpId="0"/>
      <p:bldP spid="21" grpId="0"/>
      <p:bldP spid="24" grpId="0"/>
      <p:bldP spid="25" grpId="0"/>
      <p:bldP spid="27" grpId="0"/>
      <p:bldP spid="28" grpId="0" animBg="1"/>
      <p:bldP spid="30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915816" y="980728"/>
            <a:ext cx="6119788" cy="20162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59632" y="580618"/>
            <a:ext cx="5926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Définition du pH d’une solution aqueuse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4624"/>
            <a:ext cx="8848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Répartition des espèces acido-basiques selon le pH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828" y="1284283"/>
            <a:ext cx="5828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200" u="sng" dirty="0">
                <a:latin typeface="Arial Narrow" pitchFamily="34" charset="0"/>
                <a:cs typeface="Arial" pitchFamily="34" charset="0"/>
              </a:rPr>
              <a:t>Pour des solutions diluées</a:t>
            </a:r>
            <a:r>
              <a:rPr lang="fr-FR" sz="2200" dirty="0">
                <a:latin typeface="Arial Narrow" pitchFamily="34" charset="0"/>
                <a:cs typeface="Arial" pitchFamily="34" charset="0"/>
              </a:rPr>
              <a:t> :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=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a(H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dirty="0">
              <a:solidFill>
                <a:srgbClr val="0066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4128" y="1315060"/>
            <a:ext cx="2157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=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7727719" y="1081294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7884368" y="1603092"/>
            <a:ext cx="1008112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8100392" y="1639475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8184" y="1063753"/>
            <a:ext cx="2736304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066221" y="2495454"/>
            <a:ext cx="2505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Formule associée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3943" y="2437579"/>
            <a:ext cx="3092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C° × 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pH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41103" y="2442922"/>
            <a:ext cx="3024336" cy="44897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H="1" flipV="1">
            <a:off x="5940152" y="1171044"/>
            <a:ext cx="504056" cy="2160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452320" y="404664"/>
            <a:ext cx="1170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ol.L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 flipV="1">
            <a:off x="8100392" y="755919"/>
            <a:ext cx="144016" cy="43204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36096" y="883012"/>
            <a:ext cx="437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</a:t>
            </a:r>
            <a:endParaRPr lang="fr-FR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88224" y="2107148"/>
            <a:ext cx="1383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7884368" y="1963132"/>
            <a:ext cx="288032" cy="36004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3045877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 pH dépend donc de la concentration molaire en ion oxonium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de la solution. Selon sa valeur, on pourra alors dire qu’une solution est acide, basique ou neutre. Par exemple,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à 25 °C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une solution sera 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ACIDE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NEUTRE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_____________________________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BASIQUE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19672" y="4166882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&gt;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&lt;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35696" y="4587355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=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68695" y="501094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&lt;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&gt;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47664" y="5589240"/>
            <a:ext cx="7596336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L’estimation du pH d’une solution aqueuse peut se faire en utilisant du </a:t>
            </a:r>
            <a:r>
              <a:rPr lang="fr-FR" sz="2000" b="1" i="1" dirty="0" smtClean="0"/>
              <a:t>papier-pH</a:t>
            </a:r>
            <a:r>
              <a:rPr lang="fr-FR" sz="2000" i="1" dirty="0" smtClean="0"/>
              <a:t> mais une mesure précise nécessite l’utilisation d’un </a:t>
            </a:r>
            <a:r>
              <a:rPr lang="fr-FR" sz="2000" b="1" i="1" dirty="0" smtClean="0"/>
              <a:t>pH-mètre</a:t>
            </a:r>
            <a:endParaRPr lang="fr-FR" sz="2000" dirty="0"/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589240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51201" grpId="0"/>
      <p:bldP spid="24" grpId="0"/>
      <p:bldP spid="25" grpId="0"/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07504" y="2564904"/>
            <a:ext cx="8928100" cy="4104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4932040" y="3861048"/>
            <a:ext cx="7200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3995936" y="3861048"/>
            <a:ext cx="648072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3851920" y="2852936"/>
            <a:ext cx="1296144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7092280" y="2636912"/>
            <a:ext cx="1872208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Par exemple, à 25 °C, une solution sera 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ACIDE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NEUTRE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_____________________________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BASIQUE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sym typeface="Wingdings" pitchFamily="2" charset="2"/>
              </a:rPr>
              <a:t> si : ___________________________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9712" y="40466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&gt;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&lt;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825137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=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1259743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[H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&lt; [HO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pH &gt; 7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1724" y="1844824"/>
            <a:ext cx="8004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Diagramme de PREDOMINANCE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204864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09716" y="2852936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971600" y="2636912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1073812" y="3140968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217828" y="3140968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47864" y="292494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51920" y="2895327"/>
            <a:ext cx="15872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 K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64088" y="2852936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092280" y="2852936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6228184" y="3140968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7956376" y="3140968"/>
            <a:ext cx="936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7812360" y="2636912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8100392" y="3212976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6156176" y="2636912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6170309" y="3183359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347864" y="390343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971548" y="3861048"/>
            <a:ext cx="276069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pH  =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+  log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6693692" y="4149080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6621684" y="3645024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6635817" y="4191471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23928" y="3717032"/>
            <a:ext cx="3672408" cy="936104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611560" y="4797152"/>
            <a:ext cx="3600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cs typeface="Arial" pitchFamily="34" charset="0"/>
              </a:rPr>
              <a:t>AH prédomine sur A</a:t>
            </a:r>
            <a:r>
              <a:rPr lang="fr-FR" sz="2400" b="1" u="sng" baseline="30000" dirty="0">
                <a:cs typeface="Arial" pitchFamily="34" charset="0"/>
              </a:rPr>
              <a:t> –</a:t>
            </a:r>
            <a:r>
              <a:rPr lang="fr-FR" sz="2400" b="1" u="sng" dirty="0">
                <a:cs typeface="Arial" pitchFamily="34" charset="0"/>
              </a:rPr>
              <a:t> si</a:t>
            </a:r>
            <a:r>
              <a:rPr lang="fr-FR" sz="2400" b="1" dirty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:</a:t>
            </a:r>
            <a:endParaRPr lang="fr-FR" sz="2400" b="1" dirty="0">
              <a:cs typeface="Arial" pitchFamily="34" charset="0"/>
            </a:endParaRPr>
          </a:p>
          <a:p>
            <a:r>
              <a:rPr lang="fr-FR" sz="2400" b="1" dirty="0">
                <a:cs typeface="Arial" pitchFamily="34" charset="0"/>
              </a:rPr>
              <a:t>[</a:t>
            </a:r>
            <a:r>
              <a:rPr lang="fr-FR" sz="2400" b="1" dirty="0" smtClean="0">
                <a:cs typeface="Arial" pitchFamily="34" charset="0"/>
              </a:rPr>
              <a:t>AH]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>
                <a:cs typeface="Arial" pitchFamily="34" charset="0"/>
              </a:rPr>
              <a:t>&gt; [A</a:t>
            </a:r>
            <a:r>
              <a:rPr lang="fr-FR" sz="2400" b="1" baseline="30000" dirty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</a:t>
            </a:r>
            <a:r>
              <a:rPr lang="fr-FR" sz="2400" b="1" dirty="0" smtClean="0">
                <a:cs typeface="Arial" pitchFamily="34" charset="0"/>
              </a:rPr>
              <a:t>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 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4716017" y="4797152"/>
            <a:ext cx="374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+mj-lt"/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latin typeface="+mj-lt"/>
                <a:cs typeface="Arial" pitchFamily="34" charset="0"/>
              </a:rPr>
              <a:t>A</a:t>
            </a:r>
            <a:r>
              <a:rPr lang="fr-FR" sz="2400" b="1" u="sng" baseline="30000" dirty="0">
                <a:latin typeface="+mj-lt"/>
                <a:cs typeface="Arial" pitchFamily="34" charset="0"/>
              </a:rPr>
              <a:t> – </a:t>
            </a:r>
            <a:r>
              <a:rPr lang="fr-FR" sz="2400" b="1" u="sng" dirty="0">
                <a:latin typeface="+mj-lt"/>
                <a:cs typeface="Arial" pitchFamily="34" charset="0"/>
              </a:rPr>
              <a:t>prédomine sur AH si</a:t>
            </a:r>
            <a:r>
              <a:rPr lang="fr-FR" sz="2400" b="1" dirty="0">
                <a:latin typeface="+mj-lt"/>
                <a:cs typeface="Arial" pitchFamily="34" charset="0"/>
              </a:rPr>
              <a:t> </a:t>
            </a:r>
            <a:r>
              <a:rPr lang="fr-FR" sz="2400" b="1" dirty="0" smtClean="0">
                <a:latin typeface="+mj-lt"/>
                <a:cs typeface="Arial" pitchFamily="34" charset="0"/>
              </a:rPr>
              <a:t>:</a:t>
            </a:r>
            <a:endParaRPr lang="fr-FR" sz="2400" b="1" dirty="0">
              <a:latin typeface="+mj-lt"/>
              <a:cs typeface="Arial" pitchFamily="34" charset="0"/>
            </a:endParaRPr>
          </a:p>
          <a:p>
            <a:r>
              <a:rPr lang="fr-FR" sz="2400" b="1" dirty="0">
                <a:latin typeface="+mj-lt"/>
                <a:cs typeface="Arial" pitchFamily="34" charset="0"/>
              </a:rPr>
              <a:t>[A</a:t>
            </a:r>
            <a:r>
              <a:rPr lang="fr-FR" sz="2400" b="1" baseline="30000" dirty="0">
                <a:latin typeface="+mj-lt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+mj-lt"/>
                <a:cs typeface="Arial" pitchFamily="34" charset="0"/>
              </a:rPr>
              <a:t>–</a:t>
            </a:r>
            <a:r>
              <a:rPr lang="fr-FR" sz="2400" b="1" dirty="0" smtClean="0">
                <a:latin typeface="+mj-lt"/>
                <a:cs typeface="Arial" pitchFamily="34" charset="0"/>
              </a:rPr>
              <a:t>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</a:rPr>
              <a:t>&gt; [</a:t>
            </a:r>
            <a:r>
              <a:rPr lang="fr-FR" sz="2400" b="1" dirty="0" smtClean="0">
                <a:latin typeface="+mj-lt"/>
                <a:cs typeface="Arial" pitchFamily="34" charset="0"/>
              </a:rPr>
              <a:t>AH]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  <a:sym typeface="Wingdings 3" pitchFamily="18" charset="2"/>
              </a:rPr>
              <a:t> 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611188" y="6207695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4284663" y="5558978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316416" y="5991671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067944" y="6207695"/>
            <a:ext cx="615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pK</a:t>
            </a:r>
            <a:r>
              <a:rPr lang="fr-FR" sz="2400" b="1" baseline="-25000" dirty="0" err="1">
                <a:solidFill>
                  <a:srgbClr val="FF0000"/>
                </a:solidFill>
              </a:rPr>
              <a:t>a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95536" y="5703440"/>
            <a:ext cx="37446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AH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427538" y="5703440"/>
            <a:ext cx="381687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</a:t>
            </a:r>
            <a:r>
              <a:rPr lang="fr-FR" sz="2000" b="1" baseline="30000" dirty="0">
                <a:latin typeface="+mn-lt"/>
                <a:cs typeface="Arial" charset="0"/>
              </a:rPr>
              <a:t> –</a:t>
            </a:r>
            <a:endParaRPr lang="fr-FR" sz="2000" b="1" dirty="0">
              <a:latin typeface="+mn-lt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40352" y="220486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4283968" y="2444038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39359" y="5148175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400" dirty="0"/>
          </a:p>
        </p:txBody>
      </p:sp>
      <p:sp>
        <p:nvSpPr>
          <p:cNvPr id="48" name="Rectangle 47"/>
          <p:cNvSpPr/>
          <p:nvPr/>
        </p:nvSpPr>
        <p:spPr>
          <a:xfrm>
            <a:off x="6729682" y="5134042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&gt; 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0673" y="4331258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Relation de Henderson</a:t>
            </a:r>
            <a:endParaRPr lang="fr-FR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8977" t="44519" r="56531" b="26921"/>
          <a:stretch>
            <a:fillRect/>
          </a:stretch>
        </p:blipFill>
        <p:spPr bwMode="auto">
          <a:xfrm>
            <a:off x="5724128" y="188640"/>
            <a:ext cx="3219181" cy="149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34" grpId="0" animBg="1"/>
      <p:bldP spid="26" grpId="0" animBg="1"/>
      <p:bldP spid="27" grpId="0" animBg="1"/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8" grpId="0"/>
      <p:bldP spid="29" grpId="0"/>
      <p:bldP spid="31" grpId="0"/>
      <p:bldP spid="32" grpId="0"/>
      <p:bldP spid="35" grpId="0" animBg="1"/>
      <p:bldP spid="36" grpId="0"/>
      <p:bldP spid="37" grpId="0"/>
      <p:bldP spid="40" grpId="0"/>
      <p:bldP spid="41" grpId="0"/>
      <p:bldP spid="42" grpId="0" animBg="1"/>
      <p:bldP spid="43" grpId="0" animBg="1"/>
      <p:bldP spid="44" grpId="0"/>
      <p:bldP spid="46" grpId="0"/>
      <p:bldP spid="47" grpId="0"/>
      <p:bldP spid="48" grpId="0"/>
      <p:bldP spid="4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692696"/>
            <a:ext cx="8928100" cy="40324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932040" y="1988840"/>
            <a:ext cx="7200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3995936" y="1988840"/>
            <a:ext cx="648072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851920" y="980728"/>
            <a:ext cx="1296144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7092280" y="764704"/>
            <a:ext cx="1872208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1724" y="-27384"/>
            <a:ext cx="8004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Diagramme de PREDOMINANCE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32656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09716" y="980728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971600" y="764704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1073812" y="1268760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217828" y="1268760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47864" y="105273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51920" y="1023119"/>
            <a:ext cx="15872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 K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64088" y="980728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092280" y="980728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6228184" y="1268760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7956376" y="1268760"/>
            <a:ext cx="936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812360" y="764704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8100392" y="134076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156176" y="764704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0309" y="1311151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47864" y="203123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71548" y="1988840"/>
            <a:ext cx="276069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pH  =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+  log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6693692" y="2276872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6621684" y="1772816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635817" y="2319263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23928" y="1844824"/>
            <a:ext cx="3672408" cy="936104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611560" y="2924944"/>
            <a:ext cx="3600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+mj-lt"/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latin typeface="+mj-lt"/>
                <a:cs typeface="Arial" pitchFamily="34" charset="0"/>
              </a:rPr>
              <a:t>AH prédomine sur A</a:t>
            </a:r>
            <a:r>
              <a:rPr lang="fr-FR" sz="2400" b="1" u="sng" baseline="30000" dirty="0">
                <a:latin typeface="+mj-lt"/>
                <a:cs typeface="Arial" pitchFamily="34" charset="0"/>
              </a:rPr>
              <a:t> –</a:t>
            </a:r>
            <a:r>
              <a:rPr lang="fr-FR" sz="2400" b="1" u="sng" dirty="0">
                <a:latin typeface="+mj-lt"/>
                <a:cs typeface="Arial" pitchFamily="34" charset="0"/>
              </a:rPr>
              <a:t> si</a:t>
            </a:r>
            <a:r>
              <a:rPr lang="fr-FR" sz="2400" b="1" dirty="0">
                <a:latin typeface="+mj-lt"/>
                <a:cs typeface="Arial" pitchFamily="34" charset="0"/>
              </a:rPr>
              <a:t> </a:t>
            </a:r>
            <a:r>
              <a:rPr lang="fr-FR" sz="2400" b="1" dirty="0" smtClean="0">
                <a:latin typeface="+mj-lt"/>
                <a:cs typeface="Arial" pitchFamily="34" charset="0"/>
              </a:rPr>
              <a:t>:</a:t>
            </a:r>
            <a:endParaRPr lang="fr-FR" sz="2400" b="1" dirty="0">
              <a:latin typeface="+mj-lt"/>
              <a:cs typeface="Arial" pitchFamily="34" charset="0"/>
            </a:endParaRPr>
          </a:p>
          <a:p>
            <a:r>
              <a:rPr lang="fr-FR" sz="2400" b="1" dirty="0">
                <a:latin typeface="+mj-lt"/>
                <a:cs typeface="Arial" pitchFamily="34" charset="0"/>
              </a:rPr>
              <a:t>[</a:t>
            </a:r>
            <a:r>
              <a:rPr lang="fr-FR" sz="2400" b="1" dirty="0" smtClean="0">
                <a:latin typeface="+mj-lt"/>
                <a:cs typeface="Arial" pitchFamily="34" charset="0"/>
              </a:rPr>
              <a:t>AH]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</a:rPr>
              <a:t>&gt; [A</a:t>
            </a:r>
            <a:r>
              <a:rPr lang="fr-FR" sz="2400" b="1" baseline="30000" dirty="0">
                <a:latin typeface="+mj-lt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+mj-lt"/>
                <a:cs typeface="Arial" pitchFamily="34" charset="0"/>
              </a:rPr>
              <a:t>–</a:t>
            </a:r>
            <a:r>
              <a:rPr lang="fr-FR" sz="2400" b="1" dirty="0" smtClean="0">
                <a:latin typeface="+mj-lt"/>
                <a:cs typeface="Arial" pitchFamily="34" charset="0"/>
              </a:rPr>
              <a:t>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4716017" y="2924944"/>
            <a:ext cx="374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latin typeface="+mj-lt"/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latin typeface="+mj-lt"/>
                <a:cs typeface="Arial" pitchFamily="34" charset="0"/>
              </a:rPr>
              <a:t>A</a:t>
            </a:r>
            <a:r>
              <a:rPr lang="fr-FR" sz="2400" b="1" u="sng" baseline="30000" dirty="0">
                <a:latin typeface="+mj-lt"/>
                <a:cs typeface="Arial" pitchFamily="34" charset="0"/>
              </a:rPr>
              <a:t> – </a:t>
            </a:r>
            <a:r>
              <a:rPr lang="fr-FR" sz="2400" b="1" u="sng" dirty="0">
                <a:latin typeface="+mj-lt"/>
                <a:cs typeface="Arial" pitchFamily="34" charset="0"/>
              </a:rPr>
              <a:t>prédomine sur AH si</a:t>
            </a:r>
            <a:r>
              <a:rPr lang="fr-FR" sz="2400" b="1" dirty="0">
                <a:latin typeface="+mj-lt"/>
                <a:cs typeface="Arial" pitchFamily="34" charset="0"/>
              </a:rPr>
              <a:t> </a:t>
            </a:r>
            <a:r>
              <a:rPr lang="fr-FR" sz="2400" b="1" dirty="0" smtClean="0">
                <a:latin typeface="+mj-lt"/>
                <a:cs typeface="Arial" pitchFamily="34" charset="0"/>
              </a:rPr>
              <a:t>:</a:t>
            </a:r>
            <a:endParaRPr lang="fr-FR" sz="2400" b="1" dirty="0">
              <a:latin typeface="+mj-lt"/>
              <a:cs typeface="Arial" pitchFamily="34" charset="0"/>
            </a:endParaRPr>
          </a:p>
          <a:p>
            <a:r>
              <a:rPr lang="fr-FR" sz="2400" b="1" dirty="0">
                <a:latin typeface="+mj-lt"/>
                <a:cs typeface="Arial" pitchFamily="34" charset="0"/>
              </a:rPr>
              <a:t>[A</a:t>
            </a:r>
            <a:r>
              <a:rPr lang="fr-FR" sz="2400" b="1" baseline="30000" dirty="0">
                <a:latin typeface="+mj-lt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+mj-lt"/>
                <a:cs typeface="Arial" pitchFamily="34" charset="0"/>
              </a:rPr>
              <a:t>–</a:t>
            </a:r>
            <a:r>
              <a:rPr lang="fr-FR" sz="2400" b="1" dirty="0" smtClean="0">
                <a:latin typeface="+mj-lt"/>
                <a:cs typeface="Arial" pitchFamily="34" charset="0"/>
              </a:rPr>
              <a:t>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</a:rPr>
              <a:t>&gt; [</a:t>
            </a:r>
            <a:r>
              <a:rPr lang="fr-FR" sz="2400" b="1" dirty="0" smtClean="0">
                <a:latin typeface="+mj-lt"/>
                <a:cs typeface="Arial" pitchFamily="34" charset="0"/>
              </a:rPr>
              <a:t>AH]</a:t>
            </a:r>
            <a:r>
              <a:rPr lang="fr-FR" sz="2400" b="1" baseline="-25000" dirty="0" smtClean="0">
                <a:latin typeface="+mj-lt"/>
                <a:cs typeface="Arial" pitchFamily="34" charset="0"/>
              </a:rPr>
              <a:t>F</a:t>
            </a:r>
            <a:r>
              <a:rPr lang="fr-FR" sz="2400" b="1" dirty="0" smtClean="0">
                <a:latin typeface="+mj-lt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latin typeface="+mj-lt"/>
                <a:cs typeface="Arial" pitchFamily="34" charset="0"/>
                <a:sym typeface="Wingdings 3" pitchFamily="18" charset="2"/>
              </a:rPr>
              <a:t>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&gt;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611188" y="4267388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4284663" y="3618671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16416" y="4051364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067944" y="4267388"/>
            <a:ext cx="615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pK</a:t>
            </a:r>
            <a:r>
              <a:rPr lang="fr-FR" sz="2400" b="1" baseline="-25000" dirty="0" err="1">
                <a:solidFill>
                  <a:srgbClr val="FF0000"/>
                </a:solidFill>
              </a:rPr>
              <a:t>a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95536" y="3763133"/>
            <a:ext cx="37446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AH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427538" y="3763133"/>
            <a:ext cx="381687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</a:t>
            </a:r>
            <a:r>
              <a:rPr lang="fr-FR" sz="2000" b="1" baseline="30000" dirty="0">
                <a:latin typeface="+mn-lt"/>
                <a:cs typeface="Arial" charset="0"/>
              </a:rPr>
              <a:t> –</a:t>
            </a:r>
            <a:endParaRPr lang="fr-FR" sz="2000" b="1" dirty="0">
              <a:latin typeface="+mn-lt"/>
              <a:cs typeface="Arial" charset="0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1170701" y="4797502"/>
            <a:ext cx="7740650" cy="22467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i="1" dirty="0"/>
              <a:t>Il existe des </a:t>
            </a:r>
            <a:r>
              <a:rPr lang="fr-FR" sz="2000" b="1" i="1" dirty="0"/>
              <a:t>diagrammes de prédominance à 10 %</a:t>
            </a:r>
            <a:r>
              <a:rPr lang="fr-FR" sz="2000" i="1" dirty="0"/>
              <a:t> </a:t>
            </a:r>
            <a:r>
              <a:rPr lang="fr-FR" sz="2000" i="1" dirty="0" smtClean="0"/>
              <a:t>comme ci-dessous :</a:t>
            </a:r>
          </a:p>
          <a:p>
            <a:endParaRPr lang="fr-FR" sz="2000" i="1" dirty="0" smtClean="0"/>
          </a:p>
          <a:p>
            <a:endParaRPr lang="fr-FR" sz="2000" i="1" dirty="0" smtClean="0"/>
          </a:p>
          <a:p>
            <a:endParaRPr lang="fr-FR" sz="2000" i="1" dirty="0" smtClean="0"/>
          </a:p>
          <a:p>
            <a:endParaRPr lang="fr-FR" sz="2000" i="1" dirty="0" smtClean="0"/>
          </a:p>
          <a:p>
            <a:endParaRPr lang="fr-FR" sz="2000" i="1" dirty="0" smtClean="0"/>
          </a:p>
          <a:p>
            <a:endParaRPr lang="fr-FR" sz="2000" dirty="0"/>
          </a:p>
        </p:txBody>
      </p:sp>
      <p:pic>
        <p:nvPicPr>
          <p:cNvPr id="38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43" y="4813057"/>
            <a:ext cx="51435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e 41"/>
          <p:cNvGrpSpPr/>
          <p:nvPr/>
        </p:nvGrpSpPr>
        <p:grpSpPr>
          <a:xfrm>
            <a:off x="1406206" y="5214577"/>
            <a:ext cx="7164958" cy="1562398"/>
            <a:chOff x="1799530" y="5295602"/>
            <a:chExt cx="6116638" cy="1301750"/>
          </a:xfrm>
        </p:grpSpPr>
        <p:pic>
          <p:nvPicPr>
            <p:cNvPr id="39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9530" y="5295602"/>
              <a:ext cx="6116638" cy="130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le 39"/>
            <p:cNvSpPr/>
            <p:nvPr/>
          </p:nvSpPr>
          <p:spPr>
            <a:xfrm>
              <a:off x="1878905" y="5387677"/>
              <a:ext cx="1873250" cy="720725"/>
            </a:xfrm>
            <a:prstGeom prst="rect">
              <a:avLst/>
            </a:prstGeom>
            <a:solidFill>
              <a:srgbClr val="BFBFB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88905" y="5387677"/>
              <a:ext cx="1871663" cy="720725"/>
            </a:xfrm>
            <a:prstGeom prst="rect">
              <a:avLst/>
            </a:prstGeom>
            <a:solidFill>
              <a:srgbClr val="BFBFB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00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7668344" y="33521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4211960" y="574388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0673" y="2464956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Relation de Henderson</a:t>
            </a:r>
            <a:endParaRPr lang="fr-FR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107504" y="476672"/>
            <a:ext cx="8928100" cy="2088232"/>
            <a:chOff x="107504" y="476672"/>
            <a:chExt cx="8928100" cy="2088232"/>
          </a:xfrm>
        </p:grpSpPr>
        <p:sp>
          <p:nvSpPr>
            <p:cNvPr id="3" name="Text Box 1"/>
            <p:cNvSpPr txBox="1">
              <a:spLocks noChangeArrowheads="1"/>
            </p:cNvSpPr>
            <p:nvPr/>
          </p:nvSpPr>
          <p:spPr bwMode="auto">
            <a:xfrm>
              <a:off x="107504" y="764704"/>
              <a:ext cx="8928100" cy="1800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>
              <a:off x="3923928" y="476672"/>
              <a:ext cx="5040560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ACIDE de </a:t>
              </a:r>
              <a:r>
                <a:rPr kumimoji="0" lang="fr-FR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Brönsted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,  BASE de </a:t>
              </a:r>
              <a:r>
                <a:rPr kumimoji="0" lang="fr-FR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Brönsted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733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I- Théorie de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Brönsted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des acides et des bases (1923)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1052736"/>
            <a:ext cx="84969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ACIDE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Brönsted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espèce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chimique capable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 perdre un (ou plusieurs) proton(s) H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1772816"/>
            <a:ext cx="84969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BASE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Brönsted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espèce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chimique capable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 gagner un (ou plusieurs) proton(s) H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595469"/>
            <a:ext cx="9144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 acide : en quelle espèce chimique est-il susceptible de se transformer ?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une base : en quelle espèce chimique est-elle susceptible de se transformer 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 triacide : en quelles espèces chimiques est-il susceptible de se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transfor-mer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?</a:t>
            </a:r>
            <a:endParaRPr lang="fr-FR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dibase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en quelles espèces chimiques est-elle susceptible de se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trans-former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47056" y="3530404"/>
            <a:ext cx="84969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acide éthanoïque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COO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éthanoate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47056" y="4287190"/>
            <a:ext cx="84969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ammoniaque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ammonium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7932" y="5009521"/>
            <a:ext cx="825655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acide phosphorique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puis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enfin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3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phosphate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92249" y="6057129"/>
            <a:ext cx="8496944" cy="7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ion carbonate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hydrogénocarbonate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puis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identique à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dioxyde de carbone aqueux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4" grpId="0"/>
      <p:bldP spid="6" grpId="0"/>
      <p:bldP spid="2051" grpId="0"/>
      <p:bldP spid="8" grpId="0"/>
      <p:bldP spid="9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692696"/>
            <a:ext cx="8928100" cy="41044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932040" y="1988840"/>
            <a:ext cx="7200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3995936" y="1988840"/>
            <a:ext cx="648072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851920" y="980728"/>
            <a:ext cx="1296144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7092280" y="764704"/>
            <a:ext cx="1872208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1724" y="-27384"/>
            <a:ext cx="8004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Diagramme de PREDOMINANCE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32656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09716" y="980728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971600" y="764704"/>
            <a:ext cx="224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1073812" y="1268760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217828" y="1268760"/>
            <a:ext cx="1628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×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47864" y="105273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51920" y="1023119"/>
            <a:ext cx="15872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 K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64088" y="980728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092280" y="980728"/>
            <a:ext cx="901209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– log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6228184" y="1268760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7956376" y="1268760"/>
            <a:ext cx="936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812360" y="764704"/>
            <a:ext cx="121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8100392" y="134076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156176" y="764704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0309" y="1311151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47864" y="203123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ym typeface="Wingdings"/>
              </a:rPr>
              <a:t></a:t>
            </a:r>
            <a:endParaRPr lang="fr-FR" sz="2400" b="1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971548" y="1988840"/>
            <a:ext cx="2760692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pH  =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+  log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6693692" y="2276872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6621684" y="1772816"/>
            <a:ext cx="897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Arial" pitchFamily="34" charset="0"/>
                <a:cs typeface="Arial" pitchFamily="34" charset="0"/>
              </a:rPr>
              <a:t>[A</a:t>
            </a:r>
            <a:r>
              <a:rPr lang="fr-FR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635817" y="2319263"/>
            <a:ext cx="9605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AH]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23928" y="1844824"/>
            <a:ext cx="3672408" cy="936104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611560" y="2924944"/>
            <a:ext cx="3600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cs typeface="Arial" pitchFamily="34" charset="0"/>
              </a:rPr>
              <a:t>AH prédomine sur A</a:t>
            </a:r>
            <a:r>
              <a:rPr lang="fr-FR" sz="2400" b="1" u="sng" baseline="30000" dirty="0">
                <a:cs typeface="Arial" pitchFamily="34" charset="0"/>
              </a:rPr>
              <a:t> –</a:t>
            </a:r>
            <a:r>
              <a:rPr lang="fr-FR" sz="2400" b="1" u="sng" dirty="0">
                <a:cs typeface="Arial" pitchFamily="34" charset="0"/>
              </a:rPr>
              <a:t> si</a:t>
            </a:r>
            <a:r>
              <a:rPr lang="fr-FR" sz="2400" b="1" dirty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:</a:t>
            </a:r>
            <a:endParaRPr lang="fr-FR" sz="2400" b="1" dirty="0">
              <a:cs typeface="Arial" pitchFamily="34" charset="0"/>
            </a:endParaRPr>
          </a:p>
          <a:p>
            <a:r>
              <a:rPr lang="fr-FR" sz="2400" b="1" dirty="0">
                <a:cs typeface="Arial" pitchFamily="34" charset="0"/>
              </a:rPr>
              <a:t>[</a:t>
            </a:r>
            <a:r>
              <a:rPr lang="fr-FR" sz="2400" b="1" dirty="0" smtClean="0">
                <a:cs typeface="Arial" pitchFamily="34" charset="0"/>
              </a:rPr>
              <a:t>AH]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>
                <a:cs typeface="Arial" pitchFamily="34" charset="0"/>
              </a:rPr>
              <a:t>&gt; [A</a:t>
            </a:r>
            <a:r>
              <a:rPr lang="fr-FR" sz="2400" b="1" baseline="30000" dirty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</a:t>
            </a:r>
            <a:r>
              <a:rPr lang="fr-FR" sz="2400" b="1" dirty="0" smtClean="0">
                <a:cs typeface="Arial" pitchFamily="34" charset="0"/>
              </a:rPr>
              <a:t>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4716017" y="2924944"/>
            <a:ext cx="374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cs typeface="Arial" pitchFamily="34" charset="0"/>
              </a:rPr>
              <a:t>A</a:t>
            </a:r>
            <a:r>
              <a:rPr lang="fr-FR" sz="2400" b="1" u="sng" baseline="30000" dirty="0">
                <a:cs typeface="Arial" pitchFamily="34" charset="0"/>
              </a:rPr>
              <a:t> – </a:t>
            </a:r>
            <a:r>
              <a:rPr lang="fr-FR" sz="2400" b="1" u="sng" dirty="0">
                <a:cs typeface="Arial" pitchFamily="34" charset="0"/>
              </a:rPr>
              <a:t>prédomine sur AH si</a:t>
            </a:r>
            <a:r>
              <a:rPr lang="fr-FR" sz="2400" b="1" dirty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:</a:t>
            </a:r>
            <a:endParaRPr lang="fr-FR" sz="2400" b="1" dirty="0">
              <a:cs typeface="Arial" pitchFamily="34" charset="0"/>
            </a:endParaRPr>
          </a:p>
          <a:p>
            <a:r>
              <a:rPr lang="fr-FR" sz="2400" b="1" dirty="0">
                <a:cs typeface="Arial" pitchFamily="34" charset="0"/>
              </a:rPr>
              <a:t>[A</a:t>
            </a:r>
            <a:r>
              <a:rPr lang="fr-FR" sz="2400" b="1" baseline="30000" dirty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</a:t>
            </a:r>
            <a:r>
              <a:rPr lang="fr-FR" sz="2400" b="1" dirty="0" smtClean="0">
                <a:cs typeface="Arial" pitchFamily="34" charset="0"/>
              </a:rPr>
              <a:t>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>
                <a:cs typeface="Arial" pitchFamily="34" charset="0"/>
              </a:rPr>
              <a:t>&gt; [</a:t>
            </a:r>
            <a:r>
              <a:rPr lang="fr-FR" sz="2400" b="1" dirty="0" smtClean="0">
                <a:cs typeface="Arial" pitchFamily="34" charset="0"/>
              </a:rPr>
              <a:t>AH]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&gt;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611188" y="4365749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4284663" y="3717032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16416" y="4149725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067944" y="4365749"/>
            <a:ext cx="615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pK</a:t>
            </a:r>
            <a:r>
              <a:rPr lang="fr-FR" sz="2400" b="1" baseline="-25000" dirty="0" err="1">
                <a:solidFill>
                  <a:srgbClr val="FF0000"/>
                </a:solidFill>
              </a:rPr>
              <a:t>a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95536" y="3861494"/>
            <a:ext cx="37446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AH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427538" y="3861494"/>
            <a:ext cx="381687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</a:t>
            </a:r>
            <a:r>
              <a:rPr lang="fr-FR" sz="2000" b="1" baseline="30000" dirty="0">
                <a:latin typeface="+mn-lt"/>
                <a:cs typeface="Arial" charset="0"/>
              </a:rPr>
              <a:t> –</a:t>
            </a:r>
            <a:endParaRPr lang="fr-FR" sz="2000" b="1" dirty="0">
              <a:latin typeface="+mn-lt"/>
              <a:cs typeface="Arial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495104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5</a:t>
            </a:r>
            <a:r>
              <a:rPr lang="fr-FR" sz="2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Dessiner le diagramme de prédominance du couple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CH</a:t>
            </a:r>
            <a:r>
              <a:rPr lang="fr-FR" sz="2000" b="1" baseline="-30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COOH / CH</a:t>
            </a:r>
            <a:r>
              <a:rPr lang="fr-FR" sz="2000" b="1" baseline="-30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</a:t>
            </a:r>
            <a:r>
              <a:rPr lang="fr-FR" sz="2000" b="1" baseline="30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(</a:t>
            </a:r>
            <a:r>
              <a:rPr lang="fr-FR" sz="2000" b="1" dirty="0" err="1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lang="fr-FR" sz="2000" b="1" baseline="-30000" dirty="0" err="1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4,6</a:t>
            </a:r>
            <a:r>
              <a:rPr lang="fr-FR" sz="2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</a:t>
            </a: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467172" y="6423719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4140647" y="5775002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172400" y="6207695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923928" y="6423719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4,6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259632" y="5949280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004048" y="5949280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40352" y="35580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4283968" y="594980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0673" y="2464956"/>
            <a:ext cx="353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Relation de Henderson</a:t>
            </a:r>
            <a:endParaRPr lang="fr-FR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40" grpId="0"/>
      <p:bldP spid="41" grpId="0"/>
      <p:bldP spid="42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692696"/>
            <a:ext cx="8928100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61724" y="-27384"/>
            <a:ext cx="8004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Diagramme de PREDOMINANCE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32656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611560" y="692696"/>
            <a:ext cx="36000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cs typeface="Arial" pitchFamily="34" charset="0"/>
              </a:rPr>
              <a:t>AH prédomine sur A</a:t>
            </a:r>
            <a:r>
              <a:rPr lang="fr-FR" sz="2400" b="1" u="sng" baseline="30000" dirty="0">
                <a:cs typeface="Arial" pitchFamily="34" charset="0"/>
              </a:rPr>
              <a:t> –</a:t>
            </a:r>
            <a:r>
              <a:rPr lang="fr-FR" sz="2400" b="1" u="sng" dirty="0">
                <a:cs typeface="Arial" pitchFamily="34" charset="0"/>
              </a:rPr>
              <a:t> si</a:t>
            </a:r>
            <a:r>
              <a:rPr lang="fr-FR" sz="2400" b="1" dirty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:</a:t>
            </a:r>
            <a:endParaRPr lang="fr-FR" sz="2400" b="1" dirty="0">
              <a:cs typeface="Arial" pitchFamily="34" charset="0"/>
            </a:endParaRPr>
          </a:p>
          <a:p>
            <a:r>
              <a:rPr lang="fr-FR" sz="2400" b="1" dirty="0">
                <a:cs typeface="Arial" pitchFamily="34" charset="0"/>
              </a:rPr>
              <a:t>[</a:t>
            </a:r>
            <a:r>
              <a:rPr lang="fr-FR" sz="2400" b="1" dirty="0" smtClean="0">
                <a:cs typeface="Arial" pitchFamily="34" charset="0"/>
              </a:rPr>
              <a:t>AH]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>
                <a:cs typeface="Arial" pitchFamily="34" charset="0"/>
              </a:rPr>
              <a:t>&gt; [A</a:t>
            </a:r>
            <a:r>
              <a:rPr lang="fr-FR" sz="2400" b="1" baseline="30000" dirty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</a:t>
            </a:r>
            <a:r>
              <a:rPr lang="fr-FR" sz="2400" b="1" dirty="0" smtClean="0">
                <a:cs typeface="Arial" pitchFamily="34" charset="0"/>
              </a:rPr>
              <a:t>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4716017" y="692696"/>
            <a:ext cx="37437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>
                <a:cs typeface="Arial" pitchFamily="34" charset="0"/>
                <a:sym typeface="Wingdings" pitchFamily="2" charset="2"/>
              </a:rPr>
              <a:t> </a:t>
            </a:r>
            <a:r>
              <a:rPr lang="fr-FR" sz="2400" b="1" u="sng" dirty="0">
                <a:cs typeface="Arial" pitchFamily="34" charset="0"/>
              </a:rPr>
              <a:t>A</a:t>
            </a:r>
            <a:r>
              <a:rPr lang="fr-FR" sz="2400" b="1" u="sng" baseline="30000" dirty="0">
                <a:cs typeface="Arial" pitchFamily="34" charset="0"/>
              </a:rPr>
              <a:t> – </a:t>
            </a:r>
            <a:r>
              <a:rPr lang="fr-FR" sz="2400" b="1" u="sng" dirty="0">
                <a:cs typeface="Arial" pitchFamily="34" charset="0"/>
              </a:rPr>
              <a:t>prédomine sur AH si</a:t>
            </a:r>
            <a:r>
              <a:rPr lang="fr-FR" sz="2400" b="1" dirty="0">
                <a:cs typeface="Arial" pitchFamily="34" charset="0"/>
              </a:rPr>
              <a:t> </a:t>
            </a:r>
            <a:r>
              <a:rPr lang="fr-FR" sz="2400" b="1" dirty="0" smtClean="0">
                <a:cs typeface="Arial" pitchFamily="34" charset="0"/>
              </a:rPr>
              <a:t>:</a:t>
            </a:r>
            <a:endParaRPr lang="fr-FR" sz="2400" b="1" dirty="0">
              <a:cs typeface="Arial" pitchFamily="34" charset="0"/>
            </a:endParaRPr>
          </a:p>
          <a:p>
            <a:r>
              <a:rPr lang="fr-FR" sz="2400" b="1" dirty="0">
                <a:cs typeface="Arial" pitchFamily="34" charset="0"/>
              </a:rPr>
              <a:t>[A</a:t>
            </a:r>
            <a:r>
              <a:rPr lang="fr-FR" sz="2400" b="1" baseline="30000" dirty="0">
                <a:cs typeface="Arial" pitchFamily="34" charset="0"/>
              </a:rPr>
              <a:t> </a:t>
            </a:r>
            <a:r>
              <a:rPr lang="fr-FR" sz="2400" b="1" baseline="30000" dirty="0" smtClean="0">
                <a:cs typeface="Arial" pitchFamily="34" charset="0"/>
              </a:rPr>
              <a:t>–</a:t>
            </a:r>
            <a:r>
              <a:rPr lang="fr-FR" sz="2400" b="1" dirty="0" smtClean="0">
                <a:cs typeface="Arial" pitchFamily="34" charset="0"/>
              </a:rPr>
              <a:t>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b="1" dirty="0">
                <a:cs typeface="Arial" pitchFamily="34" charset="0"/>
              </a:rPr>
              <a:t>&gt; [</a:t>
            </a:r>
            <a:r>
              <a:rPr lang="fr-FR" sz="2400" b="1" dirty="0" smtClean="0">
                <a:cs typeface="Arial" pitchFamily="34" charset="0"/>
              </a:rPr>
              <a:t>AH]</a:t>
            </a:r>
            <a:r>
              <a:rPr lang="fr-FR" sz="2400" b="1" baseline="-25000" dirty="0" smtClean="0">
                <a:cs typeface="Arial" pitchFamily="34" charset="0"/>
              </a:rPr>
              <a:t>F</a:t>
            </a:r>
            <a:r>
              <a:rPr lang="fr-FR" sz="2400" b="1" dirty="0" smtClean="0"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dirty="0"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&gt;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u="sng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611188" y="2133501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4284663" y="1484784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16416" y="1917477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067944" y="2133501"/>
            <a:ext cx="615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pK</a:t>
            </a:r>
            <a:r>
              <a:rPr lang="fr-FR" sz="2400" b="1" baseline="-25000" dirty="0" err="1">
                <a:solidFill>
                  <a:srgbClr val="FF0000"/>
                </a:solidFill>
              </a:rPr>
              <a:t>a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95536" y="1629246"/>
            <a:ext cx="37446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AH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427538" y="1629246"/>
            <a:ext cx="381687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+mn-lt"/>
                <a:cs typeface="Arial" charset="0"/>
              </a:rPr>
              <a:t>Domaine de prédominance de A</a:t>
            </a:r>
            <a:r>
              <a:rPr lang="fr-FR" sz="2000" b="1" baseline="30000" dirty="0">
                <a:latin typeface="+mn-lt"/>
                <a:cs typeface="Arial" charset="0"/>
              </a:rPr>
              <a:t> –</a:t>
            </a:r>
            <a:endParaRPr lang="fr-FR" sz="2000" b="1" dirty="0">
              <a:latin typeface="+mn-lt"/>
              <a:cs typeface="Arial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271879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5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Dessiner le diagramme de prédominance du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couple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COOH / 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4,6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467172" y="4191471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4140647" y="3542754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172400" y="3975447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923928" y="4191471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4,6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259632" y="3717032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004048" y="3717032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0" y="473501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5-bis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Dessiner le diagramme de prédominance de l’acide oxalique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4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qui est un diacide avec deux valeurs de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(pK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1,2 ; pK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4,3)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H="1">
            <a:off x="467544" y="6279703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8172772" y="6063679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771800" y="6279703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1,2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67544" y="5775647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131840" y="5775647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HC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–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V="1">
            <a:off x="5580112" y="5631631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364088" y="6279703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4,3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5724128" y="5775647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2 –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 flipV="1">
            <a:off x="2987824" y="5638569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 animBg="1"/>
      <p:bldP spid="52" grpId="0" animBg="1"/>
      <p:bldP spid="54" grpId="0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5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H="1">
            <a:off x="467172" y="843263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V="1">
            <a:off x="4140647" y="194546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72400" y="627239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23928" y="843263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4,6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15616" y="368824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88024" y="368824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467544" y="1978618"/>
            <a:ext cx="7705725" cy="0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2987824" y="1330546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72772" y="1762594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71800" y="1978618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1,2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7544" y="1474562"/>
            <a:ext cx="237626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31840" y="1474562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HC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–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5580112" y="1330546"/>
            <a:ext cx="0" cy="720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64088" y="1978618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4,3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24128" y="1474562"/>
            <a:ext cx="23042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 2 –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2564904"/>
            <a:ext cx="4637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Application aux acides aminés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79512" y="3119729"/>
            <a:ext cx="331236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groupes </a:t>
            </a:r>
            <a:r>
              <a:rPr lang="fr-FR" sz="2200" b="1" dirty="0" smtClean="0">
                <a:solidFill>
                  <a:srgbClr val="FF0000"/>
                </a:solidFill>
              </a:rPr>
              <a:t>CARBOXYLE</a:t>
            </a:r>
            <a:r>
              <a:rPr lang="fr-FR" sz="2200" b="1" dirty="0" smtClean="0">
                <a:solidFill>
                  <a:schemeClr val="tx1"/>
                </a:solidFill>
              </a:rPr>
              <a:t> et </a:t>
            </a:r>
            <a:r>
              <a:rPr lang="fr-FR" sz="2200" b="1" dirty="0" smtClean="0">
                <a:solidFill>
                  <a:srgbClr val="006600"/>
                </a:solidFill>
              </a:rPr>
              <a:t>AMINO</a:t>
            </a:r>
            <a:r>
              <a:rPr lang="fr-FR" sz="2200" b="1" dirty="0" smtClean="0">
                <a:solidFill>
                  <a:schemeClr val="tx1"/>
                </a:solidFill>
              </a:rPr>
              <a:t> ayant des propriétés acido-basiques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20" name="Flèche droite 19"/>
          <p:cNvSpPr/>
          <p:nvPr/>
        </p:nvSpPr>
        <p:spPr>
          <a:xfrm rot="20561479">
            <a:off x="3599513" y="315740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 rot="884761">
            <a:off x="3596665" y="3718663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4572000" y="2543665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groupe </a:t>
            </a:r>
            <a:r>
              <a:rPr lang="fr-FR" sz="2200" b="1" u="sng" dirty="0" smtClean="0">
                <a:solidFill>
                  <a:srgbClr val="FF0000"/>
                </a:solidFill>
              </a:rPr>
              <a:t>CARBOXYLE</a:t>
            </a:r>
            <a:r>
              <a:rPr lang="fr-FR" sz="2200" b="1" u="sng" dirty="0" smtClean="0">
                <a:solidFill>
                  <a:schemeClr val="tx1"/>
                </a:solidFill>
              </a:rPr>
              <a:t> = acide faible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800" b="1" dirty="0" err="1" smtClean="0">
                <a:solidFill>
                  <a:srgbClr val="FF0000"/>
                </a:solidFill>
              </a:rPr>
              <a:t>pK</a:t>
            </a:r>
            <a:r>
              <a:rPr lang="fr-FR" sz="2800" b="1" baseline="-25000" dirty="0" err="1" smtClean="0">
                <a:solidFill>
                  <a:srgbClr val="FF0000"/>
                </a:solidFill>
              </a:rPr>
              <a:t>A</a:t>
            </a:r>
            <a:r>
              <a:rPr lang="fr-FR" sz="2800" b="1" dirty="0" smtClean="0">
                <a:solidFill>
                  <a:srgbClr val="FF0000"/>
                </a:solidFill>
              </a:rPr>
              <a:t> (RCOOH / RCOO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 –</a:t>
            </a:r>
            <a:r>
              <a:rPr lang="fr-FR" sz="2800" b="1" dirty="0" smtClean="0">
                <a:solidFill>
                  <a:srgbClr val="FF0000"/>
                </a:solidFill>
              </a:rPr>
              <a:t>) ≈ 1-4</a:t>
            </a:r>
            <a:r>
              <a:rPr lang="fr-FR" sz="2400" dirty="0" smtClean="0">
                <a:solidFill>
                  <a:srgbClr val="FF0000"/>
                </a:solidFill>
              </a:rPr>
              <a:t> 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572000" y="3695793"/>
            <a:ext cx="457200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groupe </a:t>
            </a:r>
            <a:r>
              <a:rPr lang="fr-FR" sz="2200" b="1" u="sng" dirty="0" smtClean="0">
                <a:solidFill>
                  <a:srgbClr val="006600"/>
                </a:solidFill>
              </a:rPr>
              <a:t>AMINO</a:t>
            </a:r>
            <a:r>
              <a:rPr lang="fr-FR" sz="2200" b="1" u="sng" dirty="0" smtClean="0">
                <a:solidFill>
                  <a:schemeClr val="tx1"/>
                </a:solidFill>
              </a:rPr>
              <a:t> = base faible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2800" b="1" dirty="0" err="1" smtClean="0">
                <a:solidFill>
                  <a:srgbClr val="006600"/>
                </a:solidFill>
              </a:rPr>
              <a:t>pK</a:t>
            </a:r>
            <a:r>
              <a:rPr lang="fr-FR" sz="2800" b="1" baseline="-25000" dirty="0" err="1" smtClean="0">
                <a:solidFill>
                  <a:srgbClr val="006600"/>
                </a:solidFill>
              </a:rPr>
              <a:t>A</a:t>
            </a:r>
            <a:r>
              <a:rPr lang="fr-FR" sz="2800" b="1" dirty="0" smtClean="0">
                <a:solidFill>
                  <a:srgbClr val="006600"/>
                </a:solidFill>
              </a:rPr>
              <a:t> (RNH</a:t>
            </a:r>
            <a:r>
              <a:rPr lang="fr-FR" sz="2800" b="1" baseline="-25000" dirty="0" smtClean="0">
                <a:solidFill>
                  <a:srgbClr val="006600"/>
                </a:solidFill>
              </a:rPr>
              <a:t>3</a:t>
            </a:r>
            <a:r>
              <a:rPr lang="fr-FR" sz="2800" b="1" baseline="30000" dirty="0" smtClean="0">
                <a:solidFill>
                  <a:srgbClr val="006600"/>
                </a:solidFill>
              </a:rPr>
              <a:t>+</a:t>
            </a:r>
            <a:r>
              <a:rPr lang="fr-FR" sz="2800" b="1" dirty="0" smtClean="0">
                <a:solidFill>
                  <a:srgbClr val="006600"/>
                </a:solidFill>
              </a:rPr>
              <a:t> / RNH</a:t>
            </a:r>
            <a:r>
              <a:rPr lang="fr-FR" sz="2800" b="1" baseline="-25000" dirty="0" smtClean="0">
                <a:solidFill>
                  <a:srgbClr val="006600"/>
                </a:solidFill>
              </a:rPr>
              <a:t>2</a:t>
            </a:r>
            <a:r>
              <a:rPr lang="fr-FR" sz="2800" b="1" dirty="0" smtClean="0">
                <a:solidFill>
                  <a:srgbClr val="006600"/>
                </a:solidFill>
              </a:rPr>
              <a:t>) ≈ 8-11</a:t>
            </a:r>
            <a:r>
              <a:rPr lang="fr-FR" sz="2400" dirty="0" smtClean="0">
                <a:solidFill>
                  <a:srgbClr val="006600"/>
                </a:solidFill>
              </a:rPr>
              <a:t> </a:t>
            </a:r>
            <a:endParaRPr lang="fr-FR" sz="2200" b="1" dirty="0">
              <a:solidFill>
                <a:srgbClr val="006600"/>
              </a:solidFill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80896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6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Dessiner le diagramme de prédominance de l’alanine de formule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N–CH(CH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)–COOH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dont les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valent respectivement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2,3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9,6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1086582"/>
            <a:ext cx="2555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5-bis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179514" y="6401920"/>
            <a:ext cx="8424934" cy="1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3117707" y="5537824"/>
            <a:ext cx="0" cy="936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604448" y="6372303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771800" y="6372303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2,3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6300" y="5546841"/>
            <a:ext cx="298782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>
              <a:defRPr/>
            </a:pP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      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endParaRPr lang="fr-FR" sz="500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algn="ctr">
              <a:defRPr/>
            </a:pPr>
            <a:endParaRPr lang="fr-FR" sz="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940417" y="6401920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</a:rPr>
              <a:t>9,6</a:t>
            </a:r>
            <a:endParaRPr lang="fr-FR" sz="2400" dirty="0">
              <a:solidFill>
                <a:srgbClr val="0066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189715" y="5537824"/>
            <a:ext cx="2952328" cy="789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>
              <a:defRPr/>
            </a:pP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     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endParaRPr lang="fr-FR" sz="800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algn="ctr">
              <a:defRPr/>
            </a:pPr>
            <a:endParaRPr lang="fr-FR" sz="800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300192" y="5537824"/>
            <a:ext cx="2808312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>
              <a:defRPr/>
            </a:pP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   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endParaRPr lang="fr-FR" sz="500" b="1" dirty="0" smtClean="0"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algn="ctr">
              <a:defRPr/>
            </a:pPr>
            <a:endParaRPr lang="fr-FR" sz="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6216609" y="5517232"/>
            <a:ext cx="0" cy="93675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155564" y="6473928"/>
            <a:ext cx="973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92280" y="6473928"/>
            <a:ext cx="90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990199" y="6473928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+/-)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66713" y="5805264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+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2013620" y="584679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COOH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6300192" y="5820504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endParaRPr lang="fr-FR" dirty="0"/>
          </a:p>
        </p:txBody>
      </p:sp>
      <p:sp>
        <p:nvSpPr>
          <p:cNvPr id="44" name="Rectangle 43"/>
          <p:cNvSpPr/>
          <p:nvPr/>
        </p:nvSpPr>
        <p:spPr>
          <a:xfrm>
            <a:off x="5102343" y="5816694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</a:t>
            </a:r>
            <a:endParaRPr lang="fr-FR" sz="2000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27664" y="5818599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</a:t>
            </a:r>
            <a:endParaRPr lang="fr-FR" sz="2000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7261" y="5812884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+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47105" grpId="0"/>
      <p:bldP spid="28" grpId="0"/>
      <p:bldP spid="29" grpId="0"/>
      <p:bldP spid="30" grpId="0" animBg="1"/>
      <p:bldP spid="31" grpId="0"/>
      <p:bldP spid="32" grpId="0" animBg="1"/>
      <p:bldP spid="33" grpId="0" animBg="1"/>
      <p:bldP spid="35" grpId="0"/>
      <p:bldP spid="36" grpId="0"/>
      <p:bldP spid="37" grpId="0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6" grpId="0"/>
      <p:bldP spid="46" grpId="1"/>
      <p:bldP spid="46" grpId="2"/>
      <p:bldP spid="46" grpId="3"/>
      <p:bldP spid="46" grpId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6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179514" y="1217344"/>
            <a:ext cx="8424934" cy="1"/>
          </a:xfrm>
          <a:prstGeom prst="line">
            <a:avLst/>
          </a:prstGeom>
          <a:ln w="28575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3117707" y="353248"/>
            <a:ext cx="0" cy="936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04448" y="1187727"/>
            <a:ext cx="5437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/>
              <a:t>pH</a:t>
            </a:r>
            <a:endParaRPr lang="fr-FR" sz="24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71800" y="1187727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2,3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300" y="362265"/>
            <a:ext cx="298782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COOH</a:t>
            </a:r>
            <a:endPara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940417" y="1217344"/>
            <a:ext cx="575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6600"/>
                </a:solidFill>
              </a:rPr>
              <a:t>9,6</a:t>
            </a:r>
            <a:endParaRPr lang="fr-FR" sz="2400" dirty="0">
              <a:solidFill>
                <a:srgbClr val="0066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189715" y="353248"/>
            <a:ext cx="295232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</a:t>
            </a:r>
            <a:endParaRPr lang="fr-FR" sz="2000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00192" y="353248"/>
            <a:ext cx="280831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DP de </a:t>
            </a:r>
          </a:p>
          <a:p>
            <a:pPr algn="ctr">
              <a:defRPr/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fr-FR" sz="2400" b="1" baseline="-30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-CH(CH</a:t>
            </a:r>
            <a:r>
              <a:rPr lang="fr-FR" sz="20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)-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COO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6216609" y="332656"/>
            <a:ext cx="0" cy="93675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èche droite 28"/>
          <p:cNvSpPr/>
          <p:nvPr/>
        </p:nvSpPr>
        <p:spPr>
          <a:xfrm rot="5400000">
            <a:off x="4258260" y="1714057"/>
            <a:ext cx="411456" cy="216024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0" y="1933755"/>
            <a:ext cx="9371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ZWITTERION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(espèce possédant des charges mais globalement neutre)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55564" y="1289352"/>
            <a:ext cx="973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092280" y="1289352"/>
            <a:ext cx="90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90199" y="1289352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+/-)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287362" y="2531853"/>
            <a:ext cx="785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Diagramme de DISTRIBUTION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0" y="2891893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79512" y="3251933"/>
            <a:ext cx="8784976" cy="72008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But = connaître les </a:t>
            </a:r>
            <a:r>
              <a:rPr lang="fr-FR" sz="2200" b="1" u="sng" dirty="0" smtClean="0">
                <a:solidFill>
                  <a:srgbClr val="FF0000"/>
                </a:solidFill>
              </a:rPr>
              <a:t>proportions exactes d’un acide et de sa base conjuguée</a:t>
            </a:r>
            <a:r>
              <a:rPr lang="fr-FR" sz="2200" b="1" dirty="0" smtClean="0">
                <a:solidFill>
                  <a:schemeClr val="tx1"/>
                </a:solidFill>
              </a:rPr>
              <a:t> pour une solution de pH donné</a:t>
            </a:r>
            <a:endParaRPr lang="fr-FR" sz="22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217" t="41159" r="28886" b="45401"/>
          <a:stretch>
            <a:fillRect/>
          </a:stretch>
        </p:blipFill>
        <p:spPr bwMode="auto">
          <a:xfrm>
            <a:off x="0" y="4077072"/>
            <a:ext cx="89644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9217" t="56598" r="58963" b="32482"/>
          <a:stretch>
            <a:fillRect/>
          </a:stretch>
        </p:blipFill>
        <p:spPr bwMode="auto">
          <a:xfrm>
            <a:off x="827584" y="5013176"/>
            <a:ext cx="46085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 l="41534" t="56598" r="3522" b="32482"/>
          <a:stretch>
            <a:fillRect/>
          </a:stretch>
        </p:blipFill>
        <p:spPr bwMode="auto">
          <a:xfrm>
            <a:off x="827584" y="5949280"/>
            <a:ext cx="79573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4" grpId="0"/>
      <p:bldP spid="25" grpId="0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87362" y="-27384"/>
            <a:ext cx="785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Diagramme de DISTRIBUTION d’un couple Acide/Base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32656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Principe de construction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217" t="41159" r="28886" b="45401"/>
          <a:stretch>
            <a:fillRect/>
          </a:stretch>
        </p:blipFill>
        <p:spPr bwMode="auto">
          <a:xfrm>
            <a:off x="0" y="692696"/>
            <a:ext cx="89644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9217" t="56598" r="58963" b="32482"/>
          <a:stretch>
            <a:fillRect/>
          </a:stretch>
        </p:blipFill>
        <p:spPr bwMode="auto">
          <a:xfrm>
            <a:off x="827584" y="1551681"/>
            <a:ext cx="46085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1534" t="56598" r="3522" b="32482"/>
          <a:stretch>
            <a:fillRect/>
          </a:stretch>
        </p:blipFill>
        <p:spPr bwMode="auto">
          <a:xfrm>
            <a:off x="827584" y="2420888"/>
            <a:ext cx="79573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16164"/>
            <a:ext cx="341987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rme libre 11"/>
          <p:cNvSpPr/>
          <p:nvPr/>
        </p:nvSpPr>
        <p:spPr>
          <a:xfrm flipH="1">
            <a:off x="5868144" y="4036889"/>
            <a:ext cx="3025030" cy="2265362"/>
          </a:xfrm>
          <a:custGeom>
            <a:avLst/>
            <a:gdLst>
              <a:gd name="connsiteX0" fmla="*/ 0 w 3238500"/>
              <a:gd name="connsiteY0" fmla="*/ 2227262 h 2278062"/>
              <a:gd name="connsiteX1" fmla="*/ 600075 w 3238500"/>
              <a:gd name="connsiteY1" fmla="*/ 2236787 h 2278062"/>
              <a:gd name="connsiteX2" fmla="*/ 1114425 w 3238500"/>
              <a:gd name="connsiteY2" fmla="*/ 2198687 h 2278062"/>
              <a:gd name="connsiteX3" fmla="*/ 1371600 w 3238500"/>
              <a:gd name="connsiteY3" fmla="*/ 1760537 h 2278062"/>
              <a:gd name="connsiteX4" fmla="*/ 1581150 w 3238500"/>
              <a:gd name="connsiteY4" fmla="*/ 1160462 h 2278062"/>
              <a:gd name="connsiteX5" fmla="*/ 1895475 w 3238500"/>
              <a:gd name="connsiteY5" fmla="*/ 236537 h 2278062"/>
              <a:gd name="connsiteX6" fmla="*/ 2428875 w 3238500"/>
              <a:gd name="connsiteY6" fmla="*/ 36512 h 2278062"/>
              <a:gd name="connsiteX7" fmla="*/ 3238500 w 3238500"/>
              <a:gd name="connsiteY7" fmla="*/ 17462 h 2278062"/>
              <a:gd name="connsiteX0" fmla="*/ 0 w 3238500"/>
              <a:gd name="connsiteY0" fmla="*/ 2218531 h 2269331"/>
              <a:gd name="connsiteX1" fmla="*/ 600075 w 3238500"/>
              <a:gd name="connsiteY1" fmla="*/ 2228056 h 2269331"/>
              <a:gd name="connsiteX2" fmla="*/ 1114425 w 3238500"/>
              <a:gd name="connsiteY2" fmla="*/ 2189956 h 2269331"/>
              <a:gd name="connsiteX3" fmla="*/ 1371600 w 3238500"/>
              <a:gd name="connsiteY3" fmla="*/ 1751806 h 2269331"/>
              <a:gd name="connsiteX4" fmla="*/ 1581150 w 3238500"/>
              <a:gd name="connsiteY4" fmla="*/ 1151731 h 2269331"/>
              <a:gd name="connsiteX5" fmla="*/ 1895475 w 3238500"/>
              <a:gd name="connsiteY5" fmla="*/ 227806 h 2269331"/>
              <a:gd name="connsiteX6" fmla="*/ 2389584 w 3238500"/>
              <a:gd name="connsiteY6" fmla="*/ 59779 h 2269331"/>
              <a:gd name="connsiteX7" fmla="*/ 3238500 w 3238500"/>
              <a:gd name="connsiteY7" fmla="*/ 8731 h 2269331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389584 w 3238500"/>
              <a:gd name="connsiteY6" fmla="*/ 80516 h 2290068"/>
              <a:gd name="connsiteX7" fmla="*/ 3238500 w 3238500"/>
              <a:gd name="connsiteY7" fmla="*/ 29468 h 2290068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173560 w 3238500"/>
              <a:gd name="connsiteY6" fmla="*/ 80516 h 2290068"/>
              <a:gd name="connsiteX7" fmla="*/ 3238500 w 3238500"/>
              <a:gd name="connsiteY7" fmla="*/ 29468 h 229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0" h="2290068">
                <a:moveTo>
                  <a:pt x="0" y="2239268"/>
                </a:moveTo>
                <a:cubicBezTo>
                  <a:pt x="207169" y="2246411"/>
                  <a:pt x="414338" y="2253555"/>
                  <a:pt x="600075" y="2248793"/>
                </a:cubicBezTo>
                <a:cubicBezTo>
                  <a:pt x="785812" y="2244031"/>
                  <a:pt x="985837" y="2290068"/>
                  <a:pt x="1114425" y="2210693"/>
                </a:cubicBezTo>
                <a:cubicBezTo>
                  <a:pt x="1243013" y="2131318"/>
                  <a:pt x="1293813" y="1945581"/>
                  <a:pt x="1371600" y="1772543"/>
                </a:cubicBezTo>
                <a:cubicBezTo>
                  <a:pt x="1449388" y="1599506"/>
                  <a:pt x="1507497" y="1382465"/>
                  <a:pt x="1581150" y="1172468"/>
                </a:cubicBezTo>
                <a:cubicBezTo>
                  <a:pt x="1654803" y="962472"/>
                  <a:pt x="1714785" y="694556"/>
                  <a:pt x="1813520" y="512564"/>
                </a:cubicBezTo>
                <a:cubicBezTo>
                  <a:pt x="1912255" y="330572"/>
                  <a:pt x="1936063" y="161032"/>
                  <a:pt x="2173560" y="80516"/>
                </a:cubicBezTo>
                <a:cubicBezTo>
                  <a:pt x="2411057" y="0"/>
                  <a:pt x="2945606" y="20737"/>
                  <a:pt x="3238500" y="29468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7380312" y="5157192"/>
            <a:ext cx="0" cy="1152525"/>
          </a:xfrm>
          <a:prstGeom prst="line">
            <a:avLst/>
          </a:pr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777996" y="6413376"/>
            <a:ext cx="1088696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pH = </a:t>
            </a:r>
            <a:r>
              <a:rPr lang="fr-FR" sz="2000" b="1" dirty="0" err="1"/>
              <a:t>pK</a:t>
            </a:r>
            <a:r>
              <a:rPr lang="fr-FR" sz="2000" b="1" baseline="-25000" dirty="0" err="1"/>
              <a:t>a</a:t>
            </a:r>
            <a:endParaRPr lang="fr-FR" sz="2000" baseline="-25000" dirty="0">
              <a:latin typeface="Calibri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136252" y="3845808"/>
            <a:ext cx="819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100 </a:t>
            </a:r>
            <a:r>
              <a:rPr lang="fr-FR" sz="2000" b="1" dirty="0">
                <a:solidFill>
                  <a:srgbClr val="0070C0"/>
                </a:solidFill>
              </a:rPr>
              <a:t>%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1205" t="72558" r="59958" b="17362"/>
          <a:stretch>
            <a:fillRect/>
          </a:stretch>
        </p:blipFill>
        <p:spPr bwMode="auto">
          <a:xfrm>
            <a:off x="611560" y="3429000"/>
            <a:ext cx="41764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 l="9450" t="29400" r="49210" b="60520"/>
          <a:stretch>
            <a:fillRect/>
          </a:stretch>
        </p:blipFill>
        <p:spPr bwMode="auto">
          <a:xfrm>
            <a:off x="179512" y="4869160"/>
            <a:ext cx="55446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 l="23625" t="56279" r="48498" b="32801"/>
          <a:stretch>
            <a:fillRect/>
          </a:stretch>
        </p:blipFill>
        <p:spPr bwMode="auto">
          <a:xfrm>
            <a:off x="683568" y="5733256"/>
            <a:ext cx="41044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4437112"/>
            <a:ext cx="1569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400" i="1" u="sng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De même</a:t>
            </a:r>
            <a:r>
              <a:rPr lang="fr-FR" sz="2400" i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:</a:t>
            </a:r>
            <a:endParaRPr lang="fr-FR" sz="2400" i="1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5868144" y="4020145"/>
            <a:ext cx="3021856" cy="2289175"/>
          </a:xfrm>
          <a:custGeom>
            <a:avLst/>
            <a:gdLst>
              <a:gd name="connsiteX0" fmla="*/ 0 w 3238500"/>
              <a:gd name="connsiteY0" fmla="*/ 2227262 h 2278062"/>
              <a:gd name="connsiteX1" fmla="*/ 600075 w 3238500"/>
              <a:gd name="connsiteY1" fmla="*/ 2236787 h 2278062"/>
              <a:gd name="connsiteX2" fmla="*/ 1114425 w 3238500"/>
              <a:gd name="connsiteY2" fmla="*/ 2198687 h 2278062"/>
              <a:gd name="connsiteX3" fmla="*/ 1371600 w 3238500"/>
              <a:gd name="connsiteY3" fmla="*/ 1760537 h 2278062"/>
              <a:gd name="connsiteX4" fmla="*/ 1581150 w 3238500"/>
              <a:gd name="connsiteY4" fmla="*/ 1160462 h 2278062"/>
              <a:gd name="connsiteX5" fmla="*/ 1895475 w 3238500"/>
              <a:gd name="connsiteY5" fmla="*/ 236537 h 2278062"/>
              <a:gd name="connsiteX6" fmla="*/ 2428875 w 3238500"/>
              <a:gd name="connsiteY6" fmla="*/ 36512 h 2278062"/>
              <a:gd name="connsiteX7" fmla="*/ 3238500 w 3238500"/>
              <a:gd name="connsiteY7" fmla="*/ 17462 h 2278062"/>
              <a:gd name="connsiteX0" fmla="*/ 0 w 3238500"/>
              <a:gd name="connsiteY0" fmla="*/ 2218531 h 2269331"/>
              <a:gd name="connsiteX1" fmla="*/ 600075 w 3238500"/>
              <a:gd name="connsiteY1" fmla="*/ 2228056 h 2269331"/>
              <a:gd name="connsiteX2" fmla="*/ 1114425 w 3238500"/>
              <a:gd name="connsiteY2" fmla="*/ 2189956 h 2269331"/>
              <a:gd name="connsiteX3" fmla="*/ 1371600 w 3238500"/>
              <a:gd name="connsiteY3" fmla="*/ 1751806 h 2269331"/>
              <a:gd name="connsiteX4" fmla="*/ 1581150 w 3238500"/>
              <a:gd name="connsiteY4" fmla="*/ 1151731 h 2269331"/>
              <a:gd name="connsiteX5" fmla="*/ 1895475 w 3238500"/>
              <a:gd name="connsiteY5" fmla="*/ 227806 h 2269331"/>
              <a:gd name="connsiteX6" fmla="*/ 2389584 w 3238500"/>
              <a:gd name="connsiteY6" fmla="*/ 59779 h 2269331"/>
              <a:gd name="connsiteX7" fmla="*/ 3238500 w 3238500"/>
              <a:gd name="connsiteY7" fmla="*/ 8731 h 2269331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389584 w 3238500"/>
              <a:gd name="connsiteY6" fmla="*/ 80516 h 2290068"/>
              <a:gd name="connsiteX7" fmla="*/ 3238500 w 3238500"/>
              <a:gd name="connsiteY7" fmla="*/ 29468 h 2290068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173560 w 3238500"/>
              <a:gd name="connsiteY6" fmla="*/ 80516 h 2290068"/>
              <a:gd name="connsiteX7" fmla="*/ 3238500 w 3238500"/>
              <a:gd name="connsiteY7" fmla="*/ 29468 h 229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0" h="2290068">
                <a:moveTo>
                  <a:pt x="0" y="2239268"/>
                </a:moveTo>
                <a:cubicBezTo>
                  <a:pt x="207169" y="2246411"/>
                  <a:pt x="414338" y="2253555"/>
                  <a:pt x="600075" y="2248793"/>
                </a:cubicBezTo>
                <a:cubicBezTo>
                  <a:pt x="785812" y="2244031"/>
                  <a:pt x="985837" y="2290068"/>
                  <a:pt x="1114425" y="2210693"/>
                </a:cubicBezTo>
                <a:cubicBezTo>
                  <a:pt x="1243013" y="2131318"/>
                  <a:pt x="1293813" y="1945581"/>
                  <a:pt x="1371600" y="1772543"/>
                </a:cubicBezTo>
                <a:cubicBezTo>
                  <a:pt x="1449388" y="1599506"/>
                  <a:pt x="1507497" y="1382465"/>
                  <a:pt x="1581150" y="1172468"/>
                </a:cubicBezTo>
                <a:cubicBezTo>
                  <a:pt x="1654803" y="962472"/>
                  <a:pt x="1714785" y="694556"/>
                  <a:pt x="1813520" y="512564"/>
                </a:cubicBezTo>
                <a:cubicBezTo>
                  <a:pt x="1912255" y="330572"/>
                  <a:pt x="1936063" y="161032"/>
                  <a:pt x="2173560" y="80516"/>
                </a:cubicBezTo>
                <a:cubicBezTo>
                  <a:pt x="2411057" y="0"/>
                  <a:pt x="2945606" y="20737"/>
                  <a:pt x="3238500" y="29468"/>
                </a:cubicBezTo>
              </a:path>
            </a:pathLst>
          </a:cu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2" cstate="print"/>
          <a:srcRect t="61791"/>
          <a:stretch>
            <a:fillRect/>
          </a:stretch>
        </p:blipFill>
        <p:spPr bwMode="auto">
          <a:xfrm>
            <a:off x="5724128" y="581624"/>
            <a:ext cx="3419872" cy="120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 b="73408"/>
          <a:stretch>
            <a:fillRect/>
          </a:stretch>
        </p:blipFill>
        <p:spPr bwMode="auto">
          <a:xfrm>
            <a:off x="5724128" y="0"/>
            <a:ext cx="34198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rme libre 9"/>
          <p:cNvSpPr/>
          <p:nvPr/>
        </p:nvSpPr>
        <p:spPr>
          <a:xfrm flipH="1">
            <a:off x="5868144" y="310622"/>
            <a:ext cx="3025030" cy="1296144"/>
          </a:xfrm>
          <a:custGeom>
            <a:avLst/>
            <a:gdLst>
              <a:gd name="connsiteX0" fmla="*/ 0 w 3238500"/>
              <a:gd name="connsiteY0" fmla="*/ 2227262 h 2278062"/>
              <a:gd name="connsiteX1" fmla="*/ 600075 w 3238500"/>
              <a:gd name="connsiteY1" fmla="*/ 2236787 h 2278062"/>
              <a:gd name="connsiteX2" fmla="*/ 1114425 w 3238500"/>
              <a:gd name="connsiteY2" fmla="*/ 2198687 h 2278062"/>
              <a:gd name="connsiteX3" fmla="*/ 1371600 w 3238500"/>
              <a:gd name="connsiteY3" fmla="*/ 1760537 h 2278062"/>
              <a:gd name="connsiteX4" fmla="*/ 1581150 w 3238500"/>
              <a:gd name="connsiteY4" fmla="*/ 1160462 h 2278062"/>
              <a:gd name="connsiteX5" fmla="*/ 1895475 w 3238500"/>
              <a:gd name="connsiteY5" fmla="*/ 236537 h 2278062"/>
              <a:gd name="connsiteX6" fmla="*/ 2428875 w 3238500"/>
              <a:gd name="connsiteY6" fmla="*/ 36512 h 2278062"/>
              <a:gd name="connsiteX7" fmla="*/ 3238500 w 3238500"/>
              <a:gd name="connsiteY7" fmla="*/ 17462 h 2278062"/>
              <a:gd name="connsiteX0" fmla="*/ 0 w 3238500"/>
              <a:gd name="connsiteY0" fmla="*/ 2218531 h 2269331"/>
              <a:gd name="connsiteX1" fmla="*/ 600075 w 3238500"/>
              <a:gd name="connsiteY1" fmla="*/ 2228056 h 2269331"/>
              <a:gd name="connsiteX2" fmla="*/ 1114425 w 3238500"/>
              <a:gd name="connsiteY2" fmla="*/ 2189956 h 2269331"/>
              <a:gd name="connsiteX3" fmla="*/ 1371600 w 3238500"/>
              <a:gd name="connsiteY3" fmla="*/ 1751806 h 2269331"/>
              <a:gd name="connsiteX4" fmla="*/ 1581150 w 3238500"/>
              <a:gd name="connsiteY4" fmla="*/ 1151731 h 2269331"/>
              <a:gd name="connsiteX5" fmla="*/ 1895475 w 3238500"/>
              <a:gd name="connsiteY5" fmla="*/ 227806 h 2269331"/>
              <a:gd name="connsiteX6" fmla="*/ 2389584 w 3238500"/>
              <a:gd name="connsiteY6" fmla="*/ 59779 h 2269331"/>
              <a:gd name="connsiteX7" fmla="*/ 3238500 w 3238500"/>
              <a:gd name="connsiteY7" fmla="*/ 8731 h 2269331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389584 w 3238500"/>
              <a:gd name="connsiteY6" fmla="*/ 80516 h 2290068"/>
              <a:gd name="connsiteX7" fmla="*/ 3238500 w 3238500"/>
              <a:gd name="connsiteY7" fmla="*/ 29468 h 2290068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173560 w 3238500"/>
              <a:gd name="connsiteY6" fmla="*/ 80516 h 2290068"/>
              <a:gd name="connsiteX7" fmla="*/ 3238500 w 3238500"/>
              <a:gd name="connsiteY7" fmla="*/ 29468 h 229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0" h="2290068">
                <a:moveTo>
                  <a:pt x="0" y="2239268"/>
                </a:moveTo>
                <a:cubicBezTo>
                  <a:pt x="207169" y="2246411"/>
                  <a:pt x="414338" y="2253555"/>
                  <a:pt x="600075" y="2248793"/>
                </a:cubicBezTo>
                <a:cubicBezTo>
                  <a:pt x="785812" y="2244031"/>
                  <a:pt x="985837" y="2290068"/>
                  <a:pt x="1114425" y="2210693"/>
                </a:cubicBezTo>
                <a:cubicBezTo>
                  <a:pt x="1243013" y="2131318"/>
                  <a:pt x="1293813" y="1945581"/>
                  <a:pt x="1371600" y="1772543"/>
                </a:cubicBezTo>
                <a:cubicBezTo>
                  <a:pt x="1449388" y="1599506"/>
                  <a:pt x="1507497" y="1382465"/>
                  <a:pt x="1581150" y="1172468"/>
                </a:cubicBezTo>
                <a:cubicBezTo>
                  <a:pt x="1654803" y="962472"/>
                  <a:pt x="1714785" y="694556"/>
                  <a:pt x="1813520" y="512564"/>
                </a:cubicBezTo>
                <a:cubicBezTo>
                  <a:pt x="1912255" y="330572"/>
                  <a:pt x="1936063" y="161032"/>
                  <a:pt x="2173560" y="80516"/>
                </a:cubicBezTo>
                <a:cubicBezTo>
                  <a:pt x="2411057" y="0"/>
                  <a:pt x="2945606" y="20737"/>
                  <a:pt x="3238500" y="29468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7424380" y="998446"/>
            <a:ext cx="1" cy="648072"/>
          </a:xfrm>
          <a:prstGeom prst="line">
            <a:avLst/>
          </a:pr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876256" y="1646518"/>
            <a:ext cx="1088696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pH = </a:t>
            </a:r>
            <a:r>
              <a:rPr lang="fr-FR" sz="2000" b="1" dirty="0" err="1"/>
              <a:t>pK</a:t>
            </a:r>
            <a:r>
              <a:rPr lang="fr-FR" sz="2000" b="1" baseline="-25000" dirty="0" err="1"/>
              <a:t>a</a:t>
            </a:r>
            <a:endParaRPr lang="fr-FR" sz="2000" baseline="-25000" dirty="0">
              <a:latin typeface="Calibri" pitchFamily="34" charset="0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5940152" y="299605"/>
            <a:ext cx="3021856" cy="1296144"/>
          </a:xfrm>
          <a:custGeom>
            <a:avLst/>
            <a:gdLst>
              <a:gd name="connsiteX0" fmla="*/ 0 w 3238500"/>
              <a:gd name="connsiteY0" fmla="*/ 2227262 h 2278062"/>
              <a:gd name="connsiteX1" fmla="*/ 600075 w 3238500"/>
              <a:gd name="connsiteY1" fmla="*/ 2236787 h 2278062"/>
              <a:gd name="connsiteX2" fmla="*/ 1114425 w 3238500"/>
              <a:gd name="connsiteY2" fmla="*/ 2198687 h 2278062"/>
              <a:gd name="connsiteX3" fmla="*/ 1371600 w 3238500"/>
              <a:gd name="connsiteY3" fmla="*/ 1760537 h 2278062"/>
              <a:gd name="connsiteX4" fmla="*/ 1581150 w 3238500"/>
              <a:gd name="connsiteY4" fmla="*/ 1160462 h 2278062"/>
              <a:gd name="connsiteX5" fmla="*/ 1895475 w 3238500"/>
              <a:gd name="connsiteY5" fmla="*/ 236537 h 2278062"/>
              <a:gd name="connsiteX6" fmla="*/ 2428875 w 3238500"/>
              <a:gd name="connsiteY6" fmla="*/ 36512 h 2278062"/>
              <a:gd name="connsiteX7" fmla="*/ 3238500 w 3238500"/>
              <a:gd name="connsiteY7" fmla="*/ 17462 h 2278062"/>
              <a:gd name="connsiteX0" fmla="*/ 0 w 3238500"/>
              <a:gd name="connsiteY0" fmla="*/ 2218531 h 2269331"/>
              <a:gd name="connsiteX1" fmla="*/ 600075 w 3238500"/>
              <a:gd name="connsiteY1" fmla="*/ 2228056 h 2269331"/>
              <a:gd name="connsiteX2" fmla="*/ 1114425 w 3238500"/>
              <a:gd name="connsiteY2" fmla="*/ 2189956 h 2269331"/>
              <a:gd name="connsiteX3" fmla="*/ 1371600 w 3238500"/>
              <a:gd name="connsiteY3" fmla="*/ 1751806 h 2269331"/>
              <a:gd name="connsiteX4" fmla="*/ 1581150 w 3238500"/>
              <a:gd name="connsiteY4" fmla="*/ 1151731 h 2269331"/>
              <a:gd name="connsiteX5" fmla="*/ 1895475 w 3238500"/>
              <a:gd name="connsiteY5" fmla="*/ 227806 h 2269331"/>
              <a:gd name="connsiteX6" fmla="*/ 2389584 w 3238500"/>
              <a:gd name="connsiteY6" fmla="*/ 59779 h 2269331"/>
              <a:gd name="connsiteX7" fmla="*/ 3238500 w 3238500"/>
              <a:gd name="connsiteY7" fmla="*/ 8731 h 2269331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389584 w 3238500"/>
              <a:gd name="connsiteY6" fmla="*/ 80516 h 2290068"/>
              <a:gd name="connsiteX7" fmla="*/ 3238500 w 3238500"/>
              <a:gd name="connsiteY7" fmla="*/ 29468 h 2290068"/>
              <a:gd name="connsiteX0" fmla="*/ 0 w 3238500"/>
              <a:gd name="connsiteY0" fmla="*/ 2239268 h 2290068"/>
              <a:gd name="connsiteX1" fmla="*/ 600075 w 3238500"/>
              <a:gd name="connsiteY1" fmla="*/ 2248793 h 2290068"/>
              <a:gd name="connsiteX2" fmla="*/ 1114425 w 3238500"/>
              <a:gd name="connsiteY2" fmla="*/ 2210693 h 2290068"/>
              <a:gd name="connsiteX3" fmla="*/ 1371600 w 3238500"/>
              <a:gd name="connsiteY3" fmla="*/ 1772543 h 2290068"/>
              <a:gd name="connsiteX4" fmla="*/ 1581150 w 3238500"/>
              <a:gd name="connsiteY4" fmla="*/ 1172468 h 2290068"/>
              <a:gd name="connsiteX5" fmla="*/ 1813520 w 3238500"/>
              <a:gd name="connsiteY5" fmla="*/ 512564 h 2290068"/>
              <a:gd name="connsiteX6" fmla="*/ 2173560 w 3238500"/>
              <a:gd name="connsiteY6" fmla="*/ 80516 h 2290068"/>
              <a:gd name="connsiteX7" fmla="*/ 3238500 w 3238500"/>
              <a:gd name="connsiteY7" fmla="*/ 29468 h 229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500" h="2290068">
                <a:moveTo>
                  <a:pt x="0" y="2239268"/>
                </a:moveTo>
                <a:cubicBezTo>
                  <a:pt x="207169" y="2246411"/>
                  <a:pt x="414338" y="2253555"/>
                  <a:pt x="600075" y="2248793"/>
                </a:cubicBezTo>
                <a:cubicBezTo>
                  <a:pt x="785812" y="2244031"/>
                  <a:pt x="985837" y="2290068"/>
                  <a:pt x="1114425" y="2210693"/>
                </a:cubicBezTo>
                <a:cubicBezTo>
                  <a:pt x="1243013" y="2131318"/>
                  <a:pt x="1293813" y="1945581"/>
                  <a:pt x="1371600" y="1772543"/>
                </a:cubicBezTo>
                <a:cubicBezTo>
                  <a:pt x="1449388" y="1599506"/>
                  <a:pt x="1507497" y="1382465"/>
                  <a:pt x="1581150" y="1172468"/>
                </a:cubicBezTo>
                <a:cubicBezTo>
                  <a:pt x="1654803" y="962472"/>
                  <a:pt x="1714785" y="694556"/>
                  <a:pt x="1813520" y="512564"/>
                </a:cubicBezTo>
                <a:cubicBezTo>
                  <a:pt x="1912255" y="330572"/>
                  <a:pt x="1936063" y="161032"/>
                  <a:pt x="2173560" y="80516"/>
                </a:cubicBezTo>
                <a:cubicBezTo>
                  <a:pt x="2411057" y="0"/>
                  <a:pt x="2945606" y="20737"/>
                  <a:pt x="3238500" y="29468"/>
                </a:cubicBezTo>
              </a:path>
            </a:pathLst>
          </a:cu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153970" y="150478"/>
            <a:ext cx="756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100 </a:t>
            </a:r>
            <a:r>
              <a:rPr lang="fr-FR" b="1" dirty="0">
                <a:solidFill>
                  <a:srgbClr val="0070C0"/>
                </a:solidFill>
              </a:rPr>
              <a:t>%</a:t>
            </a: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49974" y="49178"/>
            <a:ext cx="5170098" cy="17625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Quelle grandeur peut-on relever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?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16923" y="443621"/>
            <a:ext cx="52565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détermine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valeur du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couple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 / A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repérant la valeur de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l’abscisse du point de croisement entre les courbes représentatives de AH et de A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2071070"/>
            <a:ext cx="4637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Application aux acides aminés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107504" y="2420888"/>
            <a:ext cx="4451394" cy="4393045"/>
            <a:chOff x="107504" y="2420888"/>
            <a:chExt cx="4451394" cy="4393045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46305" t="38639" r="34323" b="35321"/>
            <a:stretch>
              <a:fillRect/>
            </a:stretch>
          </p:blipFill>
          <p:spPr bwMode="auto">
            <a:xfrm>
              <a:off x="2843808" y="2420888"/>
              <a:ext cx="1584176" cy="1197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1" y="3960996"/>
              <a:ext cx="4379387" cy="285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2680" t="48719" r="64090" b="43721"/>
            <a:stretch>
              <a:fillRect/>
            </a:stretch>
          </p:blipFill>
          <p:spPr bwMode="auto">
            <a:xfrm>
              <a:off x="1403648" y="2708920"/>
              <a:ext cx="1299435" cy="41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29767" t="66359" r="28180" b="18521"/>
            <a:stretch>
              <a:fillRect/>
            </a:stretch>
          </p:blipFill>
          <p:spPr bwMode="auto">
            <a:xfrm>
              <a:off x="107504" y="3295206"/>
              <a:ext cx="3240360" cy="655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e 26"/>
          <p:cNvGrpSpPr/>
          <p:nvPr/>
        </p:nvGrpSpPr>
        <p:grpSpPr>
          <a:xfrm>
            <a:off x="4649119" y="2060847"/>
            <a:ext cx="4392488" cy="4791486"/>
            <a:chOff x="4572000" y="2060847"/>
            <a:chExt cx="4392488" cy="479148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24097" t="66040" r="19204" b="18840"/>
            <a:stretch>
              <a:fillRect/>
            </a:stretch>
          </p:blipFill>
          <p:spPr bwMode="auto">
            <a:xfrm>
              <a:off x="4572000" y="3284984"/>
              <a:ext cx="4392488" cy="658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50144" t="36851" r="14925" b="38637"/>
            <a:stretch>
              <a:fillRect/>
            </a:stretch>
          </p:blipFill>
          <p:spPr bwMode="auto">
            <a:xfrm>
              <a:off x="5868144" y="2060847"/>
              <a:ext cx="3024336" cy="119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18300" y="3933056"/>
              <a:ext cx="4320480" cy="291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à coins arrondis 33"/>
            <p:cNvSpPr/>
            <p:nvPr/>
          </p:nvSpPr>
          <p:spPr>
            <a:xfrm>
              <a:off x="7380312" y="3611157"/>
              <a:ext cx="1368152" cy="360040"/>
            </a:xfrm>
            <a:prstGeom prst="round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5868144" y="2348880"/>
              <a:ext cx="720080" cy="504056"/>
            </a:xfrm>
            <a:prstGeom prst="roundRect">
              <a:avLst/>
            </a:prstGeom>
            <a:solidFill>
              <a:srgbClr val="FFFF00">
                <a:alpha val="40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37168" t="44831" r="50882" b="46998"/>
            <a:stretch>
              <a:fillRect/>
            </a:stretch>
          </p:blipFill>
          <p:spPr bwMode="auto">
            <a:xfrm>
              <a:off x="4621974" y="2420888"/>
              <a:ext cx="1224136" cy="470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5236894"/>
            <a:ext cx="914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La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charge globale que portent les acides aminés diffère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donc 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050" dirty="0" smtClean="0">
              <a:latin typeface="Arial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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selon le pH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pour un acide aminé donné 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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selon l’acide aminé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considéré pour un pH donné . </a:t>
            </a:r>
            <a:endParaRPr kumimoji="0" lang="fr-FR" sz="44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097" t="66040" r="19204" b="18840"/>
          <a:stretch>
            <a:fillRect/>
          </a:stretch>
        </p:blipFill>
        <p:spPr bwMode="auto">
          <a:xfrm>
            <a:off x="4572000" y="1517835"/>
            <a:ext cx="4392488" cy="65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 l="46305" t="38639" r="34323" b="35321"/>
          <a:stretch>
            <a:fillRect/>
          </a:stretch>
        </p:blipFill>
        <p:spPr bwMode="auto">
          <a:xfrm>
            <a:off x="2987824" y="663961"/>
            <a:ext cx="1368152" cy="103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0" y="303921"/>
            <a:ext cx="4637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Application aux acides aminés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2193847"/>
            <a:ext cx="4379387" cy="28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 l="22680" t="48719" r="64090" b="43721"/>
          <a:stretch>
            <a:fillRect/>
          </a:stretch>
        </p:blipFill>
        <p:spPr bwMode="auto">
          <a:xfrm>
            <a:off x="1579869" y="869763"/>
            <a:ext cx="1299435" cy="4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9767" t="66359" r="28180" b="18521"/>
          <a:stretch>
            <a:fillRect/>
          </a:stretch>
        </p:blipFill>
        <p:spPr bwMode="auto">
          <a:xfrm>
            <a:off x="107504" y="1528057"/>
            <a:ext cx="3240360" cy="65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 l="50144" t="36851" r="14925" b="38637"/>
          <a:stretch>
            <a:fillRect/>
          </a:stretch>
        </p:blipFill>
        <p:spPr bwMode="auto">
          <a:xfrm>
            <a:off x="6407696" y="365707"/>
            <a:ext cx="27363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8300" y="2165907"/>
            <a:ext cx="4320480" cy="291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à coins arrondis 26"/>
          <p:cNvSpPr/>
          <p:nvPr/>
        </p:nvSpPr>
        <p:spPr>
          <a:xfrm>
            <a:off x="7380312" y="1844008"/>
            <a:ext cx="1368152" cy="36004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6372200" y="581731"/>
            <a:ext cx="720080" cy="50405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 l="37168" t="44831" r="50882" b="46998"/>
          <a:stretch>
            <a:fillRect/>
          </a:stretch>
        </p:blipFill>
        <p:spPr bwMode="auto">
          <a:xfrm>
            <a:off x="5076057" y="653739"/>
            <a:ext cx="1224136" cy="47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55776" y="0"/>
            <a:ext cx="4464496" cy="50405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Application = l’</a:t>
            </a:r>
            <a:r>
              <a:rPr lang="fr-FR" sz="2200" b="1" u="sng" dirty="0" smtClean="0">
                <a:solidFill>
                  <a:srgbClr val="FF0000"/>
                </a:solidFill>
              </a:rPr>
              <a:t>ELECTROPHORESE</a:t>
            </a:r>
            <a:endParaRPr lang="fr-FR" sz="2200" b="1" u="sng" dirty="0">
              <a:solidFill>
                <a:srgbClr val="FF0000"/>
              </a:solidFill>
            </a:endParaRPr>
          </a:p>
        </p:txBody>
      </p:sp>
      <p:pic>
        <p:nvPicPr>
          <p:cNvPr id="8" name="Image 7" descr="Electrophorèse.jpg"/>
          <p:cNvPicPr/>
          <p:nvPr/>
        </p:nvPicPr>
        <p:blipFill>
          <a:blip r:embed="rId2" cstate="print">
            <a:lum bright="-36000" contrast="62000"/>
          </a:blip>
          <a:srcRect l="35546" t="11979" r="49279" b="81400"/>
          <a:stretch>
            <a:fillRect/>
          </a:stretch>
        </p:blipFill>
        <p:spPr bwMode="auto">
          <a:xfrm>
            <a:off x="7668344" y="5085184"/>
            <a:ext cx="1224136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Electrophorèse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62000"/>
          </a:blip>
          <a:srcRect l="15335" t="11979" r="67099" b="81403"/>
          <a:stretch>
            <a:fillRect/>
          </a:stretch>
        </p:blipFill>
        <p:spPr bwMode="auto">
          <a:xfrm>
            <a:off x="7524328" y="4725144"/>
            <a:ext cx="136815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45789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7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Interpréter les résultats d’électrophorèse ci-dessus.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0" name="Image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60121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4097" t="66040" r="19204" b="26456"/>
          <a:stretch>
            <a:fillRect/>
          </a:stretch>
        </p:blipFill>
        <p:spPr bwMode="auto">
          <a:xfrm>
            <a:off x="4644008" y="620688"/>
            <a:ext cx="4392488" cy="32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980728"/>
            <a:ext cx="4379387" cy="28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9767" t="66359" r="28180" b="26333"/>
          <a:stretch>
            <a:fillRect/>
          </a:stretch>
        </p:blipFill>
        <p:spPr bwMode="auto">
          <a:xfrm>
            <a:off x="755576" y="620688"/>
            <a:ext cx="3240360" cy="31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980728"/>
            <a:ext cx="4320480" cy="291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4048800" y="4127046"/>
            <a:ext cx="867545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endParaRPr lang="fr-FR" sz="2000" dirty="0"/>
          </a:p>
        </p:txBody>
      </p:sp>
      <p:sp>
        <p:nvSpPr>
          <p:cNvPr id="34" name="Rectangle 33"/>
          <p:cNvSpPr/>
          <p:nvPr/>
        </p:nvSpPr>
        <p:spPr>
          <a:xfrm>
            <a:off x="4051048" y="4437112"/>
            <a:ext cx="901337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Lys –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51223" y="4941168"/>
            <a:ext cx="1273105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+/– </a:t>
            </a:r>
            <a:endParaRPr lang="fr-FR" sz="2000" dirty="0"/>
          </a:p>
        </p:txBody>
      </p:sp>
      <p:sp>
        <p:nvSpPr>
          <p:cNvPr id="36" name="Rectangle 35"/>
          <p:cNvSpPr/>
          <p:nvPr/>
        </p:nvSpPr>
        <p:spPr>
          <a:xfrm>
            <a:off x="6244860" y="5368105"/>
            <a:ext cx="1188274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Lys + 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"/>
                            </p:stCondLst>
                            <p:childTnLst>
                              <p:par>
                                <p:cTn id="5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482" grpId="0"/>
      <p:bldP spid="32" grpId="0"/>
      <p:bldP spid="34" grpId="0"/>
      <p:bldP spid="35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lectrophorèse.jpg"/>
          <p:cNvPicPr/>
          <p:nvPr/>
        </p:nvPicPr>
        <p:blipFill>
          <a:blip r:embed="rId2" cstate="print">
            <a:lum bright="-36000" contrast="62000"/>
          </a:blip>
          <a:srcRect l="35546" t="11979" r="49279" b="81400"/>
          <a:stretch>
            <a:fillRect/>
          </a:stretch>
        </p:blipFill>
        <p:spPr bwMode="auto">
          <a:xfrm>
            <a:off x="7668344" y="1837273"/>
            <a:ext cx="1224136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Electrophorèse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62000"/>
          </a:blip>
          <a:srcRect l="15335" t="11979" r="67099" b="81403"/>
          <a:stretch>
            <a:fillRect/>
          </a:stretch>
        </p:blipFill>
        <p:spPr bwMode="auto">
          <a:xfrm>
            <a:off x="7524328" y="1477233"/>
            <a:ext cx="136815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20997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7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Interpréter les résultats d’électrophorèse ci-dessus.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85145"/>
            <a:ext cx="60121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48800" y="879135"/>
            <a:ext cx="867545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– 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4051048" y="1189201"/>
            <a:ext cx="901337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Lys –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1223" y="1693257"/>
            <a:ext cx="1273105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+/– 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6244860" y="2120194"/>
            <a:ext cx="1188274" cy="400110"/>
          </a:xfrm>
          <a:prstGeom prst="rect">
            <a:avLst/>
          </a:prstGeom>
          <a:ln w="5715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Lys +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0" y="356546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Les acides aminés chargés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déplacent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vers l’électrode négative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ceux chargés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négativement vers l’électrode positive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ceux qui sont sous leur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forme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zwitterion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ne se déplacent pas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79715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Les tables de données concernant les acides aminés mentionnent un pH particulier appelé 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point ISOELECTRIQUE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»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08396" y="5517232"/>
            <a:ext cx="8928100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79512" y="5491524"/>
            <a:ext cx="8964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point isoélectrique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acide aminé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pH pour lequel cet acide aminé est immobile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quand il est soumis à un champ électrique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2555776" y="66102"/>
            <a:ext cx="4464496" cy="50405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Application = l’</a:t>
            </a:r>
            <a:r>
              <a:rPr lang="fr-FR" sz="2200" b="1" u="sng" dirty="0" smtClean="0">
                <a:solidFill>
                  <a:srgbClr val="FF0000"/>
                </a:solidFill>
              </a:rPr>
              <a:t>ELECTROPHORESE</a:t>
            </a:r>
            <a:endParaRPr lang="fr-FR" sz="2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 animBg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179512" y="4149080"/>
            <a:ext cx="4076093" cy="2592288"/>
            <a:chOff x="179512" y="4149080"/>
            <a:chExt cx="4076093" cy="259228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4149080"/>
              <a:ext cx="3788061" cy="2592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17" name="ZoneTexte 16"/>
            <p:cNvSpPr txBox="1"/>
            <p:nvPr/>
          </p:nvSpPr>
          <p:spPr>
            <a:xfrm>
              <a:off x="179512" y="5157192"/>
              <a:ext cx="1135247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ALANINE</a:t>
              </a:r>
              <a:endParaRPr lang="fr-FR" sz="2000" b="1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4860032" y="4149080"/>
            <a:ext cx="4052825" cy="2708920"/>
            <a:chOff x="4860032" y="4149080"/>
            <a:chExt cx="4052825" cy="270892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4149080"/>
              <a:ext cx="3862963" cy="27089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19" name="ZoneTexte 18"/>
            <p:cNvSpPr txBox="1"/>
            <p:nvPr/>
          </p:nvSpPr>
          <p:spPr>
            <a:xfrm>
              <a:off x="8028384" y="5157192"/>
              <a:ext cx="884473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LYSINE</a:t>
              </a:r>
              <a:endParaRPr lang="fr-FR" sz="2000" b="1" dirty="0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7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Interpréter les résultats d’électrophorèse ci-dessus.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0" y="36004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Les acides aminés chargés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déplacent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vers l’électrode négative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ceux chargés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négativement vers l’électrode positive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ceux qui sont sous leur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forme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zwitterion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ne se déplacent pas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4847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Les tables de données concernant les acides aminés mentionnent un pH particulier appelé 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point ISOELECTRIQUE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»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8396" y="2204864"/>
            <a:ext cx="8928100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Définition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79512" y="2179156"/>
            <a:ext cx="8964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point isoélectrique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acide aminé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pH pour lequel cet acide aminé est immobile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quand il est soumis à un champ électrique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06896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le point isoélectrique de l’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alanine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et de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lysine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valent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respective-ment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6,0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et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9,7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 Repérer ces valeurs sur les diagrammes de distribution et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ex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pliquer qualitativement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où ce situent ces pH particuliers.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2256727" y="4293096"/>
            <a:ext cx="0" cy="219329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2195736" y="6486387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507405" y="6585540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7568396" y="4941169"/>
            <a:ext cx="0" cy="1656183"/>
          </a:xfrm>
          <a:prstGeom prst="line">
            <a:avLst/>
          </a:pr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275857" y="4941168"/>
            <a:ext cx="122413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ea typeface="Calibri" pitchFamily="34" charset="0"/>
                <a:cs typeface="Times New Roman" pitchFamily="18" charset="0"/>
                <a:sym typeface="Wingdings"/>
              </a:rPr>
              <a:t></a:t>
            </a:r>
          </a:p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+/– </a:t>
            </a:r>
            <a:endParaRPr lang="fr-FR" sz="2000" dirty="0"/>
          </a:p>
        </p:txBody>
      </p:sp>
      <p:sp>
        <p:nvSpPr>
          <p:cNvPr id="29" name="Rectangle 28"/>
          <p:cNvSpPr/>
          <p:nvPr/>
        </p:nvSpPr>
        <p:spPr>
          <a:xfrm>
            <a:off x="5973203" y="5107218"/>
            <a:ext cx="1241939" cy="830997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  <a:sym typeface="Wingdings"/>
              </a:rPr>
              <a:t></a:t>
            </a:r>
          </a:p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HLys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+/–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5" grpId="0" animBg="1"/>
      <p:bldP spid="15" grpId="1" animBg="1"/>
      <p:bldP spid="15" grpId="2" animBg="1"/>
      <p:bldP spid="15" grpId="3" animBg="1"/>
      <p:bldP spid="15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 triacide : en quelles espèces chimiques est-il susceptible de se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transfor-mer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?</a:t>
            </a:r>
            <a:endParaRPr lang="fr-FR" sz="2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est une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dibase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en quelles espèces chimiques est-elle susceptible de se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trans-former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7932" y="332656"/>
            <a:ext cx="825655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acide phosphorique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puis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enfin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3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phosphate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25300" y="1266202"/>
            <a:ext cx="849694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ion carbonate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 transformera 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ion hydrogénocarbonate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puis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identique à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dioxyde de carbone aqueux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07504" y="2060848"/>
            <a:ext cx="8928100" cy="2088232"/>
            <a:chOff x="107504" y="2060848"/>
            <a:chExt cx="8928100" cy="2088232"/>
          </a:xfrm>
        </p:grpSpPr>
        <p:sp>
          <p:nvSpPr>
            <p:cNvPr id="5" name="Text Box 1"/>
            <p:cNvSpPr txBox="1">
              <a:spLocks noChangeArrowheads="1"/>
            </p:cNvSpPr>
            <p:nvPr/>
          </p:nvSpPr>
          <p:spPr bwMode="auto">
            <a:xfrm>
              <a:off x="107504" y="2348880"/>
              <a:ext cx="8928100" cy="1800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467544" y="2634354"/>
              <a:ext cx="8496944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Quand un acide perd un proton, il se transforme en sa </a:t>
              </a:r>
              <a:r>
                <a:rPr lang="fr-FR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base conjuguée</a:t>
              </a:r>
              <a:r>
                <a:rPr lang="fr-FR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et inversement, quand une base gagne un proton, elle se transforme en son </a:t>
              </a:r>
              <a:r>
                <a:rPr lang="fr-FR" sz="2000" b="1" i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acide conjugué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 Si on note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AH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l’acide et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000" b="1" baseline="30000" dirty="0" smtClean="0"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sa base conjuguée, l’écriture </a:t>
              </a:r>
              <a:r>
                <a:rPr lang="fr-FR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AH</a:t>
              </a:r>
              <a:r>
                <a:rPr lang="fr-FR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 A</a:t>
              </a:r>
              <a:r>
                <a:rPr lang="fr-FR" sz="28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800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est appelée </a:t>
              </a:r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COUPLE </a:t>
              </a:r>
              <a:r>
                <a:rPr lang="fr-FR" sz="2800" b="1" u="sng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Acide</a:t>
              </a:r>
              <a:r>
                <a:rPr lang="fr-FR" sz="2800" b="1" u="sng" dirty="0" smtClean="0">
                  <a:latin typeface="Arial" pitchFamily="34" charset="0"/>
                  <a:cs typeface="Arial" pitchFamily="34" charset="0"/>
                </a:rPr>
                <a:t>/</a:t>
              </a:r>
              <a:r>
                <a:rPr lang="fr-FR" sz="280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Base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6228184" y="2060848"/>
              <a:ext cx="2736304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COUPLE</a:t>
              </a:r>
              <a:r>
                <a:rPr kumimoji="0" lang="fr-FR" sz="2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 Acide/Base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2210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Quels sont les différents couples acide/base associés aux espèces chimiques de l’Application 1.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512" y="4869160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COOH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COO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860032" y="4869160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79512" y="5373216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131840" y="5373216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516216" y="5373216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67544" y="5949280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–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067944" y="5949280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9592" y="3748970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pour lequel le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zwittérion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sa proportion maximale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4397042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peut montrer que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5295" y="418101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5295" y="468507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419872" y="4613066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79912" y="4397042"/>
            <a:ext cx="1896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×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536" y="5117122"/>
            <a:ext cx="8129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des deux couples où le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zwittérion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intervient  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2771800" y="4181018"/>
            <a:ext cx="3024336" cy="8640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5552072"/>
            <a:ext cx="72683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9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Dans quel sens se déplacent les acides aminés 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pH &lt;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&gt;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≈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9952" y="5865812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– (car ils sont chargés +)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188810" y="6165419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+ (car ils sont chargés -)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139952" y="6488176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ne bougent pas</a:t>
            </a: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179512" y="1052736"/>
            <a:ext cx="4076093" cy="2592288"/>
            <a:chOff x="179512" y="4149080"/>
            <a:chExt cx="4076093" cy="2592288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4149080"/>
              <a:ext cx="3788061" cy="2592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25" name="ZoneTexte 24"/>
            <p:cNvSpPr txBox="1"/>
            <p:nvPr/>
          </p:nvSpPr>
          <p:spPr>
            <a:xfrm>
              <a:off x="179512" y="5157192"/>
              <a:ext cx="1135247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ALANINE</a:t>
              </a:r>
              <a:endParaRPr lang="fr-FR" sz="2000" b="1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860032" y="1052736"/>
            <a:ext cx="4052825" cy="2708920"/>
            <a:chOff x="4860032" y="4149080"/>
            <a:chExt cx="4052825" cy="2708920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4149080"/>
              <a:ext cx="3862963" cy="27089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28" name="ZoneTexte 27"/>
            <p:cNvSpPr txBox="1"/>
            <p:nvPr/>
          </p:nvSpPr>
          <p:spPr>
            <a:xfrm>
              <a:off x="8028384" y="5157192"/>
              <a:ext cx="884473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LYSINE</a:t>
              </a:r>
              <a:endParaRPr lang="fr-FR" sz="2000" b="1" dirty="0"/>
            </a:p>
          </p:txBody>
        </p:sp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le point isoélectrique de l’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alanine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et de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lysine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valent 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respective-ment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6,0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et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9,7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 Repérer ces valeurs sur les diagrammes de distribution et </a:t>
            </a:r>
            <a:r>
              <a:rPr lang="fr-FR" sz="2000" i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ex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pliquer qualitativement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où ce situent ces pH particuliers.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2256727" y="1174718"/>
            <a:ext cx="0" cy="219329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2195736" y="3390043"/>
            <a:ext cx="144016" cy="1440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7507405" y="3501008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 flipH="1" flipV="1">
            <a:off x="7568396" y="1822790"/>
            <a:ext cx="4168" cy="1677275"/>
          </a:xfrm>
          <a:prstGeom prst="line">
            <a:avLst/>
          </a:pr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275857" y="1844824"/>
            <a:ext cx="1224136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ea typeface="Calibri" pitchFamily="34" charset="0"/>
                <a:cs typeface="Times New Roman" pitchFamily="18" charset="0"/>
                <a:sym typeface="Wingdings"/>
              </a:rPr>
              <a:t></a:t>
            </a:r>
          </a:p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HAla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+/– </a:t>
            </a:r>
            <a:endParaRPr lang="fr-FR" sz="2000" dirty="0"/>
          </a:p>
        </p:txBody>
      </p:sp>
      <p:sp>
        <p:nvSpPr>
          <p:cNvPr id="35" name="Rectangle 34"/>
          <p:cNvSpPr/>
          <p:nvPr/>
        </p:nvSpPr>
        <p:spPr>
          <a:xfrm>
            <a:off x="5973203" y="2010874"/>
            <a:ext cx="1241939" cy="830997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  <a:sym typeface="Wingdings"/>
              </a:rPr>
              <a:t></a:t>
            </a:r>
          </a:p>
          <a:p>
            <a:pPr algn="ctr"/>
            <a:r>
              <a:rPr lang="fr-FR" sz="2000" b="1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HLys</a:t>
            </a:r>
            <a:r>
              <a:rPr lang="fr-F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+/–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18" grpId="0" animBg="1"/>
      <p:bldP spid="18433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51720" y="0"/>
            <a:ext cx="8892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le </a:t>
            </a:r>
            <a:r>
              <a:rPr lang="fr-FR" sz="2200" b="1" u="sng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pH pour lequel le </a:t>
            </a:r>
            <a:r>
              <a:rPr lang="fr-FR" sz="2200" b="1" u="sng" dirty="0" err="1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zwittérion</a:t>
            </a:r>
            <a:r>
              <a:rPr lang="fr-FR" sz="2200" b="1" u="sng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a sa proportion maximale</a:t>
            </a:r>
            <a:r>
              <a:rPr lang="fr-FR" sz="22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. </a:t>
            </a:r>
            <a:endParaRPr lang="fr-FR" sz="22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576" y="614782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peut montrer que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9351" y="39875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19351" y="90281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923928" y="830806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283968" y="614782"/>
            <a:ext cx="1896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×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576" y="1268760"/>
            <a:ext cx="8129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des deux couples où le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zwittérion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intervient  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3275856" y="398758"/>
            <a:ext cx="3024336" cy="8640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629888"/>
            <a:ext cx="72683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9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Dans quel sens se déplacent les acides aminés 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pH &lt;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&gt;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≈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9952" y="1943628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– (car ils sont chargés +)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188810" y="2243235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+ (car ils sont chargés -)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139952" y="2565992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ne bougent pas</a:t>
            </a:r>
            <a:endParaRPr lang="fr-FR" dirty="0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8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907704" y="3283331"/>
            <a:ext cx="2741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Aspect qualitatif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0" y="2924944"/>
            <a:ext cx="5160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IV- Composition d’un état final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0" y="3636356"/>
            <a:ext cx="6603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Utilisation des diagrammes de prédominance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251520" y="4875066"/>
            <a:ext cx="259228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On mélange un acide et une base …</a:t>
            </a:r>
          </a:p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Y a-t-il réaction ?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40" name="Flèche droite 39"/>
          <p:cNvSpPr/>
          <p:nvPr/>
        </p:nvSpPr>
        <p:spPr>
          <a:xfrm rot="20561479">
            <a:off x="2951441" y="4696713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droite 40"/>
          <p:cNvSpPr/>
          <p:nvPr/>
        </p:nvSpPr>
        <p:spPr>
          <a:xfrm rot="884761">
            <a:off x="2948593" y="583404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3779912" y="5955186"/>
            <a:ext cx="5220072" cy="7861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Autres cas</a:t>
            </a:r>
            <a:r>
              <a:rPr lang="fr-FR" sz="2200" dirty="0" smtClean="0">
                <a:solidFill>
                  <a:schemeClr val="tx1"/>
                </a:solidFill>
              </a:rPr>
              <a:t> : </a:t>
            </a:r>
            <a:r>
              <a:rPr lang="fr-FR" sz="2800" b="1" dirty="0" smtClean="0">
                <a:solidFill>
                  <a:srgbClr val="FF0000"/>
                </a:solidFill>
              </a:rPr>
              <a:t>Espèces COMPATIBLES avec réaction partielle possible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3779912" y="4010970"/>
            <a:ext cx="5184576" cy="18722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Le DP de l’acide et DP de la base n’ont </a:t>
            </a:r>
            <a:r>
              <a:rPr lang="fr-FR" sz="2200" b="1" u="sng" dirty="0" smtClean="0">
                <a:solidFill>
                  <a:srgbClr val="006600"/>
                </a:solidFill>
              </a:rPr>
              <a:t>pas de ZONE </a:t>
            </a:r>
            <a:r>
              <a:rPr lang="fr-FR" sz="2200" b="1" u="sng" dirty="0" smtClean="0">
                <a:solidFill>
                  <a:srgbClr val="006600"/>
                </a:solidFill>
              </a:rPr>
              <a:t>COMMUNE </a:t>
            </a:r>
            <a:r>
              <a:rPr lang="fr-FR" sz="2200" b="1" u="sng" dirty="0" smtClean="0">
                <a:solidFill>
                  <a:schemeClr val="tx1"/>
                </a:solidFill>
              </a:rPr>
              <a:t>avec </a:t>
            </a:r>
            <a:r>
              <a:rPr lang="fr-FR" sz="2200" b="1" u="sng" dirty="0" smtClean="0">
                <a:solidFill>
                  <a:schemeClr val="tx1"/>
                </a:solidFill>
              </a:rPr>
              <a:t>un </a:t>
            </a:r>
            <a:r>
              <a:rPr lang="fr-FR" sz="2200" b="1" u="sng" dirty="0" smtClean="0">
                <a:solidFill>
                  <a:srgbClr val="006600"/>
                </a:solidFill>
              </a:rPr>
              <a:t>écart de </a:t>
            </a:r>
            <a:r>
              <a:rPr lang="fr-FR" sz="2200" b="1" u="sng" dirty="0" err="1" smtClean="0">
                <a:solidFill>
                  <a:srgbClr val="006600"/>
                </a:solidFill>
              </a:rPr>
              <a:t>pK</a:t>
            </a:r>
            <a:r>
              <a:rPr lang="fr-FR" sz="2200" b="1" u="sng" baseline="-25000" dirty="0" err="1" smtClean="0">
                <a:solidFill>
                  <a:srgbClr val="006600"/>
                </a:solidFill>
              </a:rPr>
              <a:t>A</a:t>
            </a:r>
            <a:r>
              <a:rPr lang="fr-FR" sz="2200" b="1" u="sng" dirty="0" smtClean="0">
                <a:solidFill>
                  <a:srgbClr val="006600"/>
                </a:solidFill>
              </a:rPr>
              <a:t> supérieur à 3 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Espèces </a:t>
            </a:r>
            <a:r>
              <a:rPr lang="fr-FR" sz="2800" b="1" dirty="0" smtClean="0">
                <a:solidFill>
                  <a:srgbClr val="FF0000"/>
                </a:solidFill>
              </a:rPr>
              <a:t>INCOMPATIBLES 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fr-FR" sz="2800" b="1" dirty="0" smtClean="0">
                <a:solidFill>
                  <a:srgbClr val="FF0000"/>
                </a:solidFill>
              </a:rPr>
              <a:t>Réaction totale</a:t>
            </a:r>
            <a:endParaRPr lang="fr-FR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72683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9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Dans quel sens se déplacent les acides aminés 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pH &lt;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&gt;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			- si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 ≈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pI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9952" y="286356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– (car ils sont chargés +)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188810" y="585963"/>
            <a:ext cx="464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Vers la borne + (car ils sont chargés -)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139952" y="908720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ne bougent pas</a:t>
            </a:r>
            <a:endParaRPr lang="fr-FR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79712" y="1556792"/>
            <a:ext cx="2741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Aspect qualitatif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239143"/>
            <a:ext cx="5160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IV- Composition d’un état final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844824"/>
            <a:ext cx="6603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Utilisation des diagrammes de prédominance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5013176"/>
            <a:ext cx="3600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4941168"/>
            <a:ext cx="5508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10</a:t>
            </a:r>
            <a:r>
              <a:rPr lang="fr-FR" sz="2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mélange contenant de l’acide éthanoïque et de l’ammoniac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évoluera-t-il 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508625" y="5086201"/>
            <a:ext cx="1150938" cy="2889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7740650" y="5878364"/>
            <a:ext cx="576263" cy="288925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0" y="5301208"/>
            <a:ext cx="1979712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2555776" y="5301208"/>
            <a:ext cx="1296144" cy="360040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23" name="Connecteur droit 22"/>
          <p:cNvCxnSpPr>
            <a:endCxn id="19" idx="2"/>
          </p:cNvCxnSpPr>
          <p:nvPr/>
        </p:nvCxnSpPr>
        <p:spPr>
          <a:xfrm flipV="1">
            <a:off x="5436096" y="5375126"/>
            <a:ext cx="647998" cy="430138"/>
          </a:xfrm>
          <a:prstGeom prst="line">
            <a:avLst/>
          </a:prstGeom>
          <a:ln w="28575">
            <a:solidFill>
              <a:srgbClr val="0070C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25" idx="3"/>
          </p:cNvCxnSpPr>
          <p:nvPr/>
        </p:nvCxnSpPr>
        <p:spPr>
          <a:xfrm flipV="1">
            <a:off x="6123984" y="5978759"/>
            <a:ext cx="1616666" cy="64372"/>
          </a:xfrm>
          <a:prstGeom prst="line">
            <a:avLst/>
          </a:prstGeom>
          <a:ln w="28575">
            <a:solidFill>
              <a:srgbClr val="0070C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16"/>
          <p:cNvSpPr txBox="1">
            <a:spLocks noChangeArrowheads="1"/>
          </p:cNvSpPr>
          <p:nvPr/>
        </p:nvSpPr>
        <p:spPr bwMode="auto">
          <a:xfrm>
            <a:off x="0" y="5689188"/>
            <a:ext cx="6123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DP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CH</a:t>
            </a:r>
            <a:r>
              <a:rPr lang="fr-FR" sz="20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 et de NH</a:t>
            </a:r>
            <a:r>
              <a:rPr lang="fr-FR" sz="20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disjoints avec écart  de </a:t>
            </a:r>
          </a:p>
          <a:p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supérieur à 3 : il y 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réaction totale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1403648" y="6413266"/>
            <a:ext cx="2901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2109" y="6412497"/>
            <a:ext cx="3536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251520" y="3090994"/>
            <a:ext cx="259228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On mélange un acide et une base …</a:t>
            </a:r>
          </a:p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Y a-t-il réaction ?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28" name="Flèche droite 27"/>
          <p:cNvSpPr/>
          <p:nvPr/>
        </p:nvSpPr>
        <p:spPr>
          <a:xfrm rot="20561479">
            <a:off x="2951441" y="2912641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 rot="884761">
            <a:off x="2948593" y="4049968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3779912" y="4171114"/>
            <a:ext cx="5220072" cy="7861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Autres cas</a:t>
            </a:r>
            <a:r>
              <a:rPr lang="fr-FR" sz="2200" dirty="0" smtClean="0">
                <a:solidFill>
                  <a:schemeClr val="tx1"/>
                </a:solidFill>
              </a:rPr>
              <a:t> : </a:t>
            </a:r>
            <a:r>
              <a:rPr lang="fr-FR" sz="2800" b="1" dirty="0" smtClean="0">
                <a:solidFill>
                  <a:srgbClr val="FF0000"/>
                </a:solidFill>
              </a:rPr>
              <a:t>Espèces COMPATIBLES avec réaction partielle possible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3779912" y="2226898"/>
            <a:ext cx="5184576" cy="18722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chemeClr val="tx1"/>
                </a:solidFill>
              </a:rPr>
              <a:t>Le DP de l’acide et DP de la base n’ont </a:t>
            </a:r>
            <a:r>
              <a:rPr lang="fr-FR" sz="2200" b="1" u="sng" dirty="0" smtClean="0">
                <a:solidFill>
                  <a:srgbClr val="006600"/>
                </a:solidFill>
              </a:rPr>
              <a:t>pas de ZONE </a:t>
            </a:r>
            <a:r>
              <a:rPr lang="fr-FR" sz="2200" b="1" u="sng" dirty="0" smtClean="0">
                <a:solidFill>
                  <a:srgbClr val="006600"/>
                </a:solidFill>
              </a:rPr>
              <a:t>COMMUNE </a:t>
            </a:r>
            <a:r>
              <a:rPr lang="fr-FR" sz="2200" b="1" u="sng" dirty="0" smtClean="0">
                <a:solidFill>
                  <a:schemeClr val="tx1"/>
                </a:solidFill>
              </a:rPr>
              <a:t>avec </a:t>
            </a:r>
            <a:r>
              <a:rPr lang="fr-FR" sz="2200" b="1" u="sng" dirty="0" smtClean="0">
                <a:solidFill>
                  <a:schemeClr val="tx1"/>
                </a:solidFill>
              </a:rPr>
              <a:t>un </a:t>
            </a:r>
            <a:r>
              <a:rPr lang="fr-FR" sz="2200" b="1" u="sng" dirty="0" smtClean="0">
                <a:solidFill>
                  <a:srgbClr val="006600"/>
                </a:solidFill>
              </a:rPr>
              <a:t>écart de </a:t>
            </a:r>
            <a:r>
              <a:rPr lang="fr-FR" sz="2200" b="1" u="sng" dirty="0" err="1" smtClean="0">
                <a:solidFill>
                  <a:srgbClr val="006600"/>
                </a:solidFill>
              </a:rPr>
              <a:t>pK</a:t>
            </a:r>
            <a:r>
              <a:rPr lang="fr-FR" sz="2200" b="1" u="sng" baseline="-25000" dirty="0" err="1" smtClean="0">
                <a:solidFill>
                  <a:srgbClr val="006600"/>
                </a:solidFill>
              </a:rPr>
              <a:t>A</a:t>
            </a:r>
            <a:r>
              <a:rPr lang="fr-FR" sz="2200" b="1" u="sng" dirty="0" smtClean="0">
                <a:solidFill>
                  <a:srgbClr val="006600"/>
                </a:solidFill>
              </a:rPr>
              <a:t> supérieur à 3 </a:t>
            </a:r>
            <a:endParaRPr lang="fr-FR" sz="2200" b="1" dirty="0" smtClean="0">
              <a:solidFill>
                <a:srgbClr val="00660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Espèces </a:t>
            </a:r>
            <a:r>
              <a:rPr lang="fr-FR" sz="2800" b="1" dirty="0" smtClean="0">
                <a:solidFill>
                  <a:srgbClr val="FF0000"/>
                </a:solidFill>
              </a:rPr>
              <a:t>INCOMPATIBLES </a:t>
            </a:r>
          </a:p>
          <a:p>
            <a:pPr algn="ctr"/>
            <a:r>
              <a:rPr lang="fr-FR" sz="28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fr-FR" sz="2800" b="1" dirty="0" smtClean="0">
                <a:solidFill>
                  <a:srgbClr val="FF0000"/>
                </a:solidFill>
              </a:rPr>
              <a:t>Réaction totale</a:t>
            </a:r>
            <a:endParaRPr lang="fr-FR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5" grpId="0"/>
      <p:bldP spid="29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à coins arrondis 27"/>
          <p:cNvSpPr/>
          <p:nvPr/>
        </p:nvSpPr>
        <p:spPr>
          <a:xfrm>
            <a:off x="6228184" y="4941168"/>
            <a:ext cx="936104" cy="864096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44624"/>
            <a:ext cx="3600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-27384"/>
            <a:ext cx="5508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10</a:t>
            </a:r>
            <a:r>
              <a:rPr lang="fr-FR" sz="2000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mélange contenant de l’acide éthanoïque et de l’ammoniac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évoluera-t-il ?</a:t>
            </a:r>
            <a:endParaRPr lang="fr-FR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508625" y="117649"/>
            <a:ext cx="1150938" cy="2889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740650" y="909812"/>
            <a:ext cx="576263" cy="288925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0" y="332656"/>
            <a:ext cx="1979712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555776" y="332656"/>
            <a:ext cx="1296144" cy="360040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8" name="Connecteur droit 7"/>
          <p:cNvCxnSpPr>
            <a:endCxn id="4" idx="2"/>
          </p:cNvCxnSpPr>
          <p:nvPr/>
        </p:nvCxnSpPr>
        <p:spPr>
          <a:xfrm flipV="1">
            <a:off x="5436096" y="406574"/>
            <a:ext cx="647998" cy="430138"/>
          </a:xfrm>
          <a:prstGeom prst="line">
            <a:avLst/>
          </a:prstGeom>
          <a:ln w="28575">
            <a:solidFill>
              <a:srgbClr val="0070C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10" idx="3"/>
          </p:cNvCxnSpPr>
          <p:nvPr/>
        </p:nvCxnSpPr>
        <p:spPr>
          <a:xfrm flipV="1">
            <a:off x="6123984" y="1054275"/>
            <a:ext cx="1616666" cy="64372"/>
          </a:xfrm>
          <a:prstGeom prst="line">
            <a:avLst/>
          </a:prstGeom>
          <a:ln w="28575">
            <a:solidFill>
              <a:srgbClr val="0070C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6"/>
          <p:cNvSpPr txBox="1">
            <a:spLocks noChangeArrowheads="1"/>
          </p:cNvSpPr>
          <p:nvPr/>
        </p:nvSpPr>
        <p:spPr bwMode="auto">
          <a:xfrm>
            <a:off x="0" y="764704"/>
            <a:ext cx="6123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DP de CH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 et de NH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disjoints avec écart  de </a:t>
            </a:r>
          </a:p>
          <a:p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supérieur à 3 : il y 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réaction totale</a:t>
            </a:r>
            <a:endParaRPr lang="fr-FR" sz="20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403648" y="1444714"/>
            <a:ext cx="2901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988840"/>
            <a:ext cx="51507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Calcul d’une constante d’équilibre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51520" y="2348880"/>
            <a:ext cx="8640960" cy="1512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200" b="1" u="sng" dirty="0" smtClean="0">
                <a:solidFill>
                  <a:schemeClr val="tx1"/>
                </a:solidFill>
              </a:rPr>
              <a:t>Rappels du Cours de Chimie 04 </a:t>
            </a:r>
            <a:r>
              <a:rPr lang="fr-FR" sz="22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fr-FR" sz="2200" b="1" dirty="0" smtClean="0">
                <a:solidFill>
                  <a:schemeClr val="tx1"/>
                </a:solidFill>
              </a:rPr>
              <a:t> 	- Si </a:t>
            </a:r>
            <a:r>
              <a:rPr lang="fr-FR" sz="2200" b="1" dirty="0" smtClean="0">
                <a:solidFill>
                  <a:srgbClr val="FF0000"/>
                </a:solidFill>
              </a:rPr>
              <a:t>K° &gt; 10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3</a:t>
            </a:r>
            <a:r>
              <a:rPr lang="fr-FR" sz="2200" b="1" dirty="0" smtClean="0">
                <a:solidFill>
                  <a:schemeClr val="tx1"/>
                </a:solidFill>
              </a:rPr>
              <a:t>, la réaction est </a:t>
            </a:r>
            <a:r>
              <a:rPr lang="fr-FR" sz="2200" b="1" dirty="0" smtClean="0">
                <a:solidFill>
                  <a:srgbClr val="FF0000"/>
                </a:solidFill>
              </a:rPr>
              <a:t>très avancée</a:t>
            </a:r>
            <a:r>
              <a:rPr lang="fr-FR" sz="2200" b="1" dirty="0" smtClean="0">
                <a:solidFill>
                  <a:schemeClr val="tx1"/>
                </a:solidFill>
              </a:rPr>
              <a:t> et </a:t>
            </a:r>
            <a:r>
              <a:rPr lang="fr-FR" sz="2200" b="1" dirty="0" smtClean="0">
                <a:solidFill>
                  <a:srgbClr val="FF0000"/>
                </a:solidFill>
              </a:rPr>
              <a:t>quasi-totale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fr-FR" sz="2200" b="1" dirty="0" smtClean="0">
                <a:solidFill>
                  <a:schemeClr val="tx1"/>
                </a:solidFill>
              </a:rPr>
              <a:t>	- Si </a:t>
            </a:r>
            <a:r>
              <a:rPr lang="fr-FR" sz="2200" b="1" dirty="0" smtClean="0">
                <a:solidFill>
                  <a:srgbClr val="FF0000"/>
                </a:solidFill>
              </a:rPr>
              <a:t>K° &lt; 10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 – 3 </a:t>
            </a:r>
            <a:r>
              <a:rPr lang="fr-FR" sz="2200" b="1" dirty="0" smtClean="0">
                <a:solidFill>
                  <a:schemeClr val="tx1"/>
                </a:solidFill>
              </a:rPr>
              <a:t>, la réaction est </a:t>
            </a:r>
            <a:r>
              <a:rPr lang="fr-FR" sz="2200" b="1" dirty="0" smtClean="0">
                <a:solidFill>
                  <a:srgbClr val="FF0000"/>
                </a:solidFill>
              </a:rPr>
              <a:t>très peu avancée</a:t>
            </a:r>
            <a:r>
              <a:rPr lang="fr-FR" sz="2200" b="1" dirty="0" smtClean="0">
                <a:solidFill>
                  <a:schemeClr val="tx1"/>
                </a:solidFill>
              </a:rPr>
              <a:t> et </a:t>
            </a:r>
            <a:r>
              <a:rPr lang="fr-FR" sz="2200" b="1" dirty="0" smtClean="0">
                <a:solidFill>
                  <a:srgbClr val="FF0000"/>
                </a:solidFill>
              </a:rPr>
              <a:t>très limitée</a:t>
            </a:r>
            <a:r>
              <a:rPr lang="fr-FR" sz="2200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fr-FR" sz="2200" b="1" dirty="0" smtClean="0">
                <a:solidFill>
                  <a:schemeClr val="tx1"/>
                </a:solidFill>
              </a:rPr>
              <a:t>	- Si </a:t>
            </a:r>
            <a:r>
              <a:rPr lang="fr-FR" sz="2200" b="1" dirty="0" smtClean="0">
                <a:solidFill>
                  <a:srgbClr val="FF0000"/>
                </a:solidFill>
              </a:rPr>
              <a:t>10 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– 3 </a:t>
            </a:r>
            <a:r>
              <a:rPr lang="fr-FR" sz="2200" b="1" dirty="0" smtClean="0">
                <a:solidFill>
                  <a:srgbClr val="FF0000"/>
                </a:solidFill>
              </a:rPr>
              <a:t>&lt; K° &lt; 10</a:t>
            </a:r>
            <a:r>
              <a:rPr lang="fr-FR" sz="2200" b="1" baseline="30000" dirty="0" smtClean="0">
                <a:solidFill>
                  <a:srgbClr val="FF0000"/>
                </a:solidFill>
              </a:rPr>
              <a:t>3</a:t>
            </a:r>
            <a:r>
              <a:rPr lang="fr-FR" sz="2200" b="1" dirty="0" smtClean="0">
                <a:solidFill>
                  <a:schemeClr val="tx1"/>
                </a:solidFill>
              </a:rPr>
              <a:t>, la réaction est </a:t>
            </a:r>
            <a:r>
              <a:rPr lang="fr-FR" sz="2200" b="1" dirty="0" smtClean="0">
                <a:solidFill>
                  <a:srgbClr val="FF0000"/>
                </a:solidFill>
              </a:rPr>
              <a:t>entre les deux</a:t>
            </a:r>
            <a:endParaRPr lang="fr-FR" sz="2200" b="1" dirty="0">
              <a:solidFill>
                <a:schemeClr val="tx1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09120"/>
            <a:ext cx="2428294" cy="205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15"/>
          <p:cNvSpPr/>
          <p:nvPr/>
        </p:nvSpPr>
        <p:spPr>
          <a:xfrm>
            <a:off x="395536" y="5085184"/>
            <a:ext cx="503238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1547664" y="5949280"/>
            <a:ext cx="1008112" cy="43180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2411760" y="4581128"/>
            <a:ext cx="3183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8104" y="4581128"/>
            <a:ext cx="3776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932040" y="4941168"/>
            <a:ext cx="936104" cy="936104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472360" y="5157614"/>
            <a:ext cx="659155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059832" y="4941168"/>
            <a:ext cx="2781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[CH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COO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3132138" y="5373514"/>
            <a:ext cx="27352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3203575" y="5444951"/>
            <a:ext cx="2702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940425" y="5157614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6227763" y="5373514"/>
            <a:ext cx="936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7524328" y="5013176"/>
            <a:ext cx="1008062" cy="792088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2423411" y="6037566"/>
            <a:ext cx="1500517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60032" y="6049228"/>
            <a:ext cx="2160240" cy="361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3660369" y="5821666"/>
            <a:ext cx="839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3801000" y="6243941"/>
            <a:ext cx="5032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3801000" y="6303341"/>
            <a:ext cx="945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4499992" y="6049228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(pKa2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pKa1)</a:t>
            </a:r>
            <a:endParaRPr lang="fr-FR" sz="20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4499992" y="6411590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2,5.10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u="sng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28184" y="4941168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39" name="Rectangle 38"/>
          <p:cNvSpPr/>
          <p:nvPr/>
        </p:nvSpPr>
        <p:spPr>
          <a:xfrm>
            <a:off x="7596336" y="5373216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3131840" y="4941168"/>
            <a:ext cx="1656184" cy="862831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308477" y="5157192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 flipH="1">
            <a:off x="7595815" y="5373092"/>
            <a:ext cx="936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444208" y="5445224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44" name="Rectangle 43"/>
          <p:cNvSpPr/>
          <p:nvPr/>
        </p:nvSpPr>
        <p:spPr>
          <a:xfrm>
            <a:off x="7884368" y="5003884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87324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Exprimer la constante d’équilibre de la réaction entre l’acide éthanoïque et l’ammoniaque en fonction des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ces deux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couples.</a:t>
            </a:r>
            <a:endParaRPr kumimoji="0" lang="fr-FR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18832" y="6237312"/>
            <a:ext cx="71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15616" y="5301208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4212109" y="1484784"/>
            <a:ext cx="3536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/>
      <p:bldP spid="14" grpId="0" animBg="1"/>
      <p:bldP spid="16" grpId="0" animBg="1"/>
      <p:bldP spid="17" grpId="0" animBg="1"/>
      <p:bldP spid="18" grpId="0"/>
      <p:bldP spid="19" grpId="0"/>
      <p:bldP spid="20" grpId="0" animBg="1"/>
      <p:bldP spid="22" grpId="0"/>
      <p:bldP spid="23" grpId="0"/>
      <p:bldP spid="25" grpId="0"/>
      <p:bldP spid="26" grpId="0"/>
      <p:bldP spid="29" grpId="0" animBg="1"/>
      <p:bldP spid="30" grpId="0"/>
      <p:bldP spid="31" grpId="0" animBg="1"/>
      <p:bldP spid="32" grpId="0"/>
      <p:bldP spid="34" grpId="0"/>
      <p:bldP spid="35" grpId="0"/>
      <p:bldP spid="36" grpId="0"/>
      <p:bldP spid="38" grpId="0"/>
      <p:bldP spid="39" grpId="0"/>
      <p:bldP spid="40" grpId="0" animBg="1"/>
      <p:bldP spid="41" grpId="1"/>
      <p:bldP spid="43" grpId="0"/>
      <p:bldP spid="44" grpId="0"/>
      <p:bldP spid="16385" grpId="0"/>
      <p:bldP spid="46" grpId="0"/>
      <p:bldP spid="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2364"/>
            <a:ext cx="2428294" cy="205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2"/>
          <p:cNvSpPr/>
          <p:nvPr/>
        </p:nvSpPr>
        <p:spPr>
          <a:xfrm>
            <a:off x="395536" y="1198428"/>
            <a:ext cx="503238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547664" y="2062524"/>
            <a:ext cx="1008112" cy="43180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2411760" y="694372"/>
            <a:ext cx="3183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8104" y="694372"/>
            <a:ext cx="3776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59832" y="1054412"/>
            <a:ext cx="2781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[CH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COO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3132138" y="1486758"/>
            <a:ext cx="27352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203575" y="1558195"/>
            <a:ext cx="2702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0425" y="1269182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277042" y="1101594"/>
            <a:ext cx="936104" cy="792088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783451" y="2132732"/>
            <a:ext cx="1500517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021" y="2131701"/>
            <a:ext cx="223224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020409" y="1916832"/>
            <a:ext cx="839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4161040" y="2339107"/>
            <a:ext cx="5032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161040" y="2398507"/>
            <a:ext cx="945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860032" y="2133377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(pKa2 – pKa1)</a:t>
            </a:r>
            <a:endParaRPr lang="fr-FR" sz="20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860032" y="2506756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2,5.10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u="sng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8184" y="1054412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20" name="Rectangle 19"/>
          <p:cNvSpPr/>
          <p:nvPr/>
        </p:nvSpPr>
        <p:spPr>
          <a:xfrm>
            <a:off x="7596336" y="1558468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3203848" y="1054412"/>
            <a:ext cx="1512168" cy="862831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308477" y="1268760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7595815" y="1486336"/>
            <a:ext cx="9366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44208" y="1558468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7884368" y="1117128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-1351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Exprimer la constante d’équilibre de la réaction entre l’acide éthanoïque et l’ammoniaque en fonction des </a:t>
            </a:r>
            <a:r>
              <a:rPr kumimoji="0" 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kumimoji="0" lang="fr-FR" sz="200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ces deux</a:t>
            </a:r>
            <a:r>
              <a:rPr kumimoji="0" lang="fr-FR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couples.</a:t>
            </a:r>
            <a:endParaRPr kumimoji="0" lang="fr-FR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18832" y="2350556"/>
            <a:ext cx="71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5616" y="1414452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4932040" y="1052736"/>
            <a:ext cx="936104" cy="936104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6227763" y="1485082"/>
            <a:ext cx="936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7596336" y="1124744"/>
            <a:ext cx="1008062" cy="792088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45351"/>
            <a:ext cx="2447826" cy="206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à coins arrondis 33"/>
          <p:cNvSpPr/>
          <p:nvPr/>
        </p:nvSpPr>
        <p:spPr>
          <a:xfrm>
            <a:off x="1619672" y="4258507"/>
            <a:ext cx="57626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179512" y="5194611"/>
            <a:ext cx="864171" cy="43180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6030647" y="3570365"/>
            <a:ext cx="3183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55875" y="3595974"/>
            <a:ext cx="3613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 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2424278" y="4289712"/>
            <a:ext cx="7537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4860032" y="4941168"/>
            <a:ext cx="3816424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(pKa1 – pKa2)</a:t>
            </a:r>
            <a:endParaRPr lang="fr-FR" sz="20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4860032" y="5301208"/>
            <a:ext cx="3600400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4,0.10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 </a:t>
            </a:r>
            <a:endParaRPr lang="fr-FR" sz="2000" u="sng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3158620" y="4473862"/>
            <a:ext cx="2781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H="1">
            <a:off x="3131840" y="4485970"/>
            <a:ext cx="273685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3203848" y="4042483"/>
            <a:ext cx="26324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220072" y="4941169"/>
            <a:ext cx="223224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0" y="292494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Exprimer la constante d’équilibre de la réaction entre les ions éthanoate et les ions ammonium en fonction des </a:t>
            </a:r>
            <a:r>
              <a:rPr lang="fr-FR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fr-FR" sz="2000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de ces deux couples.</a:t>
            </a:r>
            <a:endParaRPr lang="fr-FR" sz="2000" dirty="0"/>
          </a:p>
        </p:txBody>
      </p:sp>
      <p:sp>
        <p:nvSpPr>
          <p:cNvPr id="53" name="Rectangle 52"/>
          <p:cNvSpPr/>
          <p:nvPr/>
        </p:nvSpPr>
        <p:spPr>
          <a:xfrm>
            <a:off x="1190840" y="5415189"/>
            <a:ext cx="71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87624" y="4479085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dirty="0"/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6156176" y="4258507"/>
            <a:ext cx="1512168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96336" y="4042483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dirty="0"/>
          </a:p>
        </p:txBody>
      </p:sp>
      <p:cxnSp>
        <p:nvCxnSpPr>
          <p:cNvPr id="57" name="Connecteur droit 56"/>
          <p:cNvCxnSpPr/>
          <p:nvPr/>
        </p:nvCxnSpPr>
        <p:spPr>
          <a:xfrm flipH="1" flipV="1">
            <a:off x="7596336" y="4474531"/>
            <a:ext cx="432048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596336" y="4546539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</a:t>
            </a: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683568" y="5877272"/>
            <a:ext cx="806502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5"/>
          <p:cNvSpPr txBox="1">
            <a:spLocks noChangeArrowheads="1"/>
          </p:cNvSpPr>
          <p:nvPr/>
        </p:nvSpPr>
        <p:spPr bwMode="auto">
          <a:xfrm>
            <a:off x="2272141" y="6062170"/>
            <a:ext cx="1223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K°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10</a:t>
            </a:r>
            <a:endParaRPr lang="fr-FR" sz="2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755576" y="6093296"/>
            <a:ext cx="1535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>
            <a:spLocks noChangeArrowheads="1"/>
          </p:cNvSpPr>
          <p:nvPr/>
        </p:nvSpPr>
        <p:spPr bwMode="auto">
          <a:xfrm>
            <a:off x="3347864" y="5850420"/>
            <a:ext cx="5466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baseline="30000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baseline="30000" dirty="0" smtClean="0">
                <a:latin typeface="Arial" pitchFamily="34" charset="0"/>
                <a:cs typeface="Arial" pitchFamily="34" charset="0"/>
              </a:rPr>
              <a:t>(réactif BASE) – </a:t>
            </a:r>
            <a:r>
              <a:rPr lang="fr-FR" sz="3200" b="1" baseline="30000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3200" b="1" baseline="30000" dirty="0" smtClean="0">
                <a:latin typeface="Arial" pitchFamily="34" charset="0"/>
                <a:cs typeface="Arial" pitchFamily="34" charset="0"/>
              </a:rPr>
              <a:t> (réactif ACIDE)</a:t>
            </a:r>
            <a:endParaRPr lang="fr-FR" sz="2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2472360" y="1268760"/>
            <a:ext cx="659155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°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37" grpId="0"/>
      <p:bldP spid="40" grpId="0"/>
      <p:bldP spid="45" grpId="0"/>
      <p:bldP spid="46" grpId="0"/>
      <p:bldP spid="47" grpId="0"/>
      <p:bldP spid="49" grpId="0"/>
      <p:bldP spid="51" grpId="0" animBg="1"/>
      <p:bldP spid="52" grpId="0"/>
      <p:bldP spid="53" grpId="0"/>
      <p:bldP spid="54" grpId="0"/>
      <p:bldP spid="55" grpId="0"/>
      <p:bldP spid="56" grpId="0"/>
      <p:bldP spid="62" grpId="0"/>
      <p:bldP spid="65" grpId="0" animBg="1"/>
      <p:bldP spid="66" grpId="0"/>
      <p:bldP spid="67" grpId="0"/>
      <p:bldP spid="5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64594"/>
            <a:ext cx="2428294" cy="205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à coins arrondis 2"/>
          <p:cNvSpPr/>
          <p:nvPr/>
        </p:nvSpPr>
        <p:spPr>
          <a:xfrm>
            <a:off x="395536" y="940658"/>
            <a:ext cx="503238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547664" y="1804754"/>
            <a:ext cx="1008112" cy="43180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2411760" y="436602"/>
            <a:ext cx="3183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8104" y="436602"/>
            <a:ext cx="3776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59832" y="796642"/>
            <a:ext cx="2781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</a:rPr>
              <a:t>[CH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COO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3132138" y="1228988"/>
            <a:ext cx="27352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203575" y="1300425"/>
            <a:ext cx="2702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COOH]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0425" y="1011412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277042" y="843824"/>
            <a:ext cx="936104" cy="792088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783451" y="1901375"/>
            <a:ext cx="1500517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7021" y="1888892"/>
            <a:ext cx="223224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020409" y="1685475"/>
            <a:ext cx="839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4161040" y="2107750"/>
            <a:ext cx="5032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4161040" y="2167150"/>
            <a:ext cx="945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860032" y="1902020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(pKa2 – pKa1)</a:t>
            </a:r>
            <a:endParaRPr lang="fr-FR" sz="20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4860032" y="2275399"/>
            <a:ext cx="38884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2,5.10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fr-FR" sz="2000" u="sng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8184" y="796642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20" name="Rectangle 19"/>
          <p:cNvSpPr/>
          <p:nvPr/>
        </p:nvSpPr>
        <p:spPr>
          <a:xfrm>
            <a:off x="7596336" y="1311103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[H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3203848" y="796642"/>
            <a:ext cx="1512168" cy="862831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308477" y="1010990"/>
            <a:ext cx="174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/>
              <a:t>×</a:t>
            </a:r>
            <a:endParaRPr lang="fr-FR" sz="2000" dirty="0">
              <a:latin typeface="Calibri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7595815" y="1238971"/>
            <a:ext cx="9366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44208" y="1300698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7884368" y="869763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C°</a:t>
            </a:r>
            <a:endParaRPr lang="fr-FR" sz="2000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11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endParaRPr kumimoji="0" lang="fr-FR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18832" y="2092786"/>
            <a:ext cx="71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15616" y="1156682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4932040" y="794966"/>
            <a:ext cx="936104" cy="936104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6227763" y="1227312"/>
            <a:ext cx="936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7596336" y="908720"/>
            <a:ext cx="1008062" cy="792088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55914"/>
            <a:ext cx="2447826" cy="206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à coins arrondis 33"/>
          <p:cNvSpPr/>
          <p:nvPr/>
        </p:nvSpPr>
        <p:spPr>
          <a:xfrm>
            <a:off x="1619672" y="3469070"/>
            <a:ext cx="57626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179512" y="4405174"/>
            <a:ext cx="864171" cy="431800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6030647" y="2780928"/>
            <a:ext cx="31838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 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55875" y="2806537"/>
            <a:ext cx="3613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 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2424278" y="3500275"/>
            <a:ext cx="75373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4860032" y="4151731"/>
            <a:ext cx="3816424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(pKa1 – pKa2)</a:t>
            </a:r>
            <a:endParaRPr lang="fr-FR" sz="2000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4860032" y="4511771"/>
            <a:ext cx="3600400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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4,4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4,0.10</a:t>
            </a:r>
            <a:r>
              <a:rPr lang="fr-FR" sz="2000" b="1" u="sng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 </a:t>
            </a:r>
            <a:endParaRPr lang="fr-FR" sz="2000" u="sng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3158620" y="3684425"/>
            <a:ext cx="2781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H="1">
            <a:off x="3131840" y="3696533"/>
            <a:ext cx="273685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3203848" y="3253046"/>
            <a:ext cx="26324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0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220072" y="4151732"/>
            <a:ext cx="223224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1190840" y="4625752"/>
            <a:ext cx="71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87624" y="3689648"/>
            <a:ext cx="716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dirty="0"/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6156176" y="3469070"/>
            <a:ext cx="1512168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K°’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96336" y="325304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dirty="0"/>
          </a:p>
        </p:txBody>
      </p:sp>
      <p:cxnSp>
        <p:nvCxnSpPr>
          <p:cNvPr id="57" name="Connecteur droit 56"/>
          <p:cNvCxnSpPr/>
          <p:nvPr/>
        </p:nvCxnSpPr>
        <p:spPr>
          <a:xfrm flipH="1" flipV="1">
            <a:off x="7596336" y="3685094"/>
            <a:ext cx="432048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596336" y="3757102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</a:t>
            </a:r>
            <a:endParaRPr lang="fr-FR" dirty="0"/>
          </a:p>
        </p:txBody>
      </p:sp>
      <p:sp>
        <p:nvSpPr>
          <p:cNvPr id="68" name="Forme libre 67"/>
          <p:cNvSpPr/>
          <p:nvPr/>
        </p:nvSpPr>
        <p:spPr>
          <a:xfrm>
            <a:off x="827584" y="1155006"/>
            <a:ext cx="648073" cy="936104"/>
          </a:xfrm>
          <a:custGeom>
            <a:avLst/>
            <a:gdLst>
              <a:gd name="connsiteX0" fmla="*/ 374650 w 946150"/>
              <a:gd name="connsiteY0" fmla="*/ 123825 h 1131887"/>
              <a:gd name="connsiteX1" fmla="*/ 793750 w 946150"/>
              <a:gd name="connsiteY1" fmla="*/ 409575 h 1131887"/>
              <a:gd name="connsiteX2" fmla="*/ 946150 w 946150"/>
              <a:gd name="connsiteY2" fmla="*/ 723900 h 1131887"/>
              <a:gd name="connsiteX3" fmla="*/ 793750 w 946150"/>
              <a:gd name="connsiteY3" fmla="*/ 1028700 h 1131887"/>
              <a:gd name="connsiteX4" fmla="*/ 279400 w 946150"/>
              <a:gd name="connsiteY4" fmla="*/ 1066800 h 1131887"/>
              <a:gd name="connsiteX5" fmla="*/ 107950 w 946150"/>
              <a:gd name="connsiteY5" fmla="*/ 638175 h 1131887"/>
              <a:gd name="connsiteX6" fmla="*/ 927100 w 946150"/>
              <a:gd name="connsiteY6" fmla="*/ 0 h 1131887"/>
              <a:gd name="connsiteX0" fmla="*/ 253057 w 824557"/>
              <a:gd name="connsiteY0" fmla="*/ 123825 h 1154935"/>
              <a:gd name="connsiteX1" fmla="*/ 672157 w 824557"/>
              <a:gd name="connsiteY1" fmla="*/ 409575 h 1154935"/>
              <a:gd name="connsiteX2" fmla="*/ 824557 w 824557"/>
              <a:gd name="connsiteY2" fmla="*/ 723900 h 1154935"/>
              <a:gd name="connsiteX3" fmla="*/ 672157 w 824557"/>
              <a:gd name="connsiteY3" fmla="*/ 1028700 h 1154935"/>
              <a:gd name="connsiteX4" fmla="*/ 157807 w 824557"/>
              <a:gd name="connsiteY4" fmla="*/ 1066800 h 1154935"/>
              <a:gd name="connsiteX5" fmla="*/ 107950 w 824557"/>
              <a:gd name="connsiteY5" fmla="*/ 499889 h 1154935"/>
              <a:gd name="connsiteX6" fmla="*/ 805507 w 824557"/>
              <a:gd name="connsiteY6" fmla="*/ 0 h 1154935"/>
              <a:gd name="connsiteX0" fmla="*/ 261366 w 832866"/>
              <a:gd name="connsiteY0" fmla="*/ 123825 h 1092080"/>
              <a:gd name="connsiteX1" fmla="*/ 680466 w 832866"/>
              <a:gd name="connsiteY1" fmla="*/ 409575 h 1092080"/>
              <a:gd name="connsiteX2" fmla="*/ 832866 w 832866"/>
              <a:gd name="connsiteY2" fmla="*/ 723900 h 1092080"/>
              <a:gd name="connsiteX3" fmla="*/ 680466 w 832866"/>
              <a:gd name="connsiteY3" fmla="*/ 1028700 h 1092080"/>
              <a:gd name="connsiteX4" fmla="*/ 116259 w 832866"/>
              <a:gd name="connsiteY4" fmla="*/ 1003945 h 1092080"/>
              <a:gd name="connsiteX5" fmla="*/ 116259 w 832866"/>
              <a:gd name="connsiteY5" fmla="*/ 499889 h 1092080"/>
              <a:gd name="connsiteX6" fmla="*/ 813816 w 832866"/>
              <a:gd name="connsiteY6" fmla="*/ 0 h 1092080"/>
              <a:gd name="connsiteX0" fmla="*/ 261366 w 832866"/>
              <a:gd name="connsiteY0" fmla="*/ 123825 h 1152087"/>
              <a:gd name="connsiteX1" fmla="*/ 680466 w 832866"/>
              <a:gd name="connsiteY1" fmla="*/ 409575 h 1152087"/>
              <a:gd name="connsiteX2" fmla="*/ 832866 w 832866"/>
              <a:gd name="connsiteY2" fmla="*/ 723900 h 1152087"/>
              <a:gd name="connsiteX3" fmla="*/ 680466 w 832866"/>
              <a:gd name="connsiteY3" fmla="*/ 1028700 h 1152087"/>
              <a:gd name="connsiteX4" fmla="*/ 476299 w 832866"/>
              <a:gd name="connsiteY4" fmla="*/ 1147961 h 1152087"/>
              <a:gd name="connsiteX5" fmla="*/ 116259 w 832866"/>
              <a:gd name="connsiteY5" fmla="*/ 1003945 h 1152087"/>
              <a:gd name="connsiteX6" fmla="*/ 116259 w 832866"/>
              <a:gd name="connsiteY6" fmla="*/ 499889 h 1152087"/>
              <a:gd name="connsiteX7" fmla="*/ 813816 w 832866"/>
              <a:gd name="connsiteY7" fmla="*/ 0 h 1152087"/>
              <a:gd name="connsiteX0" fmla="*/ 261366 w 832866"/>
              <a:gd name="connsiteY0" fmla="*/ 123825 h 1152087"/>
              <a:gd name="connsiteX1" fmla="*/ 680466 w 832866"/>
              <a:gd name="connsiteY1" fmla="*/ 409575 h 1152087"/>
              <a:gd name="connsiteX2" fmla="*/ 832866 w 832866"/>
              <a:gd name="connsiteY2" fmla="*/ 723900 h 1152087"/>
              <a:gd name="connsiteX3" fmla="*/ 680466 w 832866"/>
              <a:gd name="connsiteY3" fmla="*/ 1028700 h 1152087"/>
              <a:gd name="connsiteX4" fmla="*/ 476299 w 832866"/>
              <a:gd name="connsiteY4" fmla="*/ 1147961 h 1152087"/>
              <a:gd name="connsiteX5" fmla="*/ 116259 w 832866"/>
              <a:gd name="connsiteY5" fmla="*/ 1003945 h 1152087"/>
              <a:gd name="connsiteX6" fmla="*/ 116259 w 832866"/>
              <a:gd name="connsiteY6" fmla="*/ 499889 h 1152087"/>
              <a:gd name="connsiteX7" fmla="*/ 813816 w 832866"/>
              <a:gd name="connsiteY7" fmla="*/ 0 h 1152087"/>
              <a:gd name="connsiteX0" fmla="*/ 261366 w 834842"/>
              <a:gd name="connsiteY0" fmla="*/ 123825 h 1159962"/>
              <a:gd name="connsiteX1" fmla="*/ 680466 w 834842"/>
              <a:gd name="connsiteY1" fmla="*/ 409575 h 1159962"/>
              <a:gd name="connsiteX2" fmla="*/ 832866 w 834842"/>
              <a:gd name="connsiteY2" fmla="*/ 723900 h 1159962"/>
              <a:gd name="connsiteX3" fmla="*/ 692323 w 834842"/>
              <a:gd name="connsiteY3" fmla="*/ 1075953 h 1159962"/>
              <a:gd name="connsiteX4" fmla="*/ 476299 w 834842"/>
              <a:gd name="connsiteY4" fmla="*/ 1147961 h 1159962"/>
              <a:gd name="connsiteX5" fmla="*/ 116259 w 834842"/>
              <a:gd name="connsiteY5" fmla="*/ 1003945 h 1159962"/>
              <a:gd name="connsiteX6" fmla="*/ 116259 w 834842"/>
              <a:gd name="connsiteY6" fmla="*/ 499889 h 1159962"/>
              <a:gd name="connsiteX7" fmla="*/ 813816 w 834842"/>
              <a:gd name="connsiteY7" fmla="*/ 0 h 1159962"/>
              <a:gd name="connsiteX0" fmla="*/ 116259 w 834842"/>
              <a:gd name="connsiteY0" fmla="*/ 0 h 1164130"/>
              <a:gd name="connsiteX1" fmla="*/ 680466 w 834842"/>
              <a:gd name="connsiteY1" fmla="*/ 413743 h 1164130"/>
              <a:gd name="connsiteX2" fmla="*/ 832866 w 834842"/>
              <a:gd name="connsiteY2" fmla="*/ 728068 h 1164130"/>
              <a:gd name="connsiteX3" fmla="*/ 692323 w 834842"/>
              <a:gd name="connsiteY3" fmla="*/ 1080121 h 1164130"/>
              <a:gd name="connsiteX4" fmla="*/ 476299 w 834842"/>
              <a:gd name="connsiteY4" fmla="*/ 1152129 h 1164130"/>
              <a:gd name="connsiteX5" fmla="*/ 116259 w 834842"/>
              <a:gd name="connsiteY5" fmla="*/ 1008113 h 1164130"/>
              <a:gd name="connsiteX6" fmla="*/ 116259 w 834842"/>
              <a:gd name="connsiteY6" fmla="*/ 504057 h 1164130"/>
              <a:gd name="connsiteX7" fmla="*/ 813816 w 834842"/>
              <a:gd name="connsiteY7" fmla="*/ 4168 h 116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842" h="1164130">
                <a:moveTo>
                  <a:pt x="116259" y="0"/>
                </a:moveTo>
                <a:cubicBezTo>
                  <a:pt x="278184" y="92869"/>
                  <a:pt x="561032" y="292398"/>
                  <a:pt x="680466" y="413743"/>
                </a:cubicBezTo>
                <a:cubicBezTo>
                  <a:pt x="799900" y="535088"/>
                  <a:pt x="830890" y="617005"/>
                  <a:pt x="832866" y="728068"/>
                </a:cubicBezTo>
                <a:cubicBezTo>
                  <a:pt x="834842" y="839131"/>
                  <a:pt x="751751" y="1009444"/>
                  <a:pt x="692323" y="1080121"/>
                </a:cubicBezTo>
                <a:cubicBezTo>
                  <a:pt x="632895" y="1150798"/>
                  <a:pt x="572310" y="1164130"/>
                  <a:pt x="476299" y="1152129"/>
                </a:cubicBezTo>
                <a:cubicBezTo>
                  <a:pt x="380288" y="1140128"/>
                  <a:pt x="176266" y="1116125"/>
                  <a:pt x="116259" y="1008113"/>
                </a:cubicBezTo>
                <a:cubicBezTo>
                  <a:pt x="56252" y="900101"/>
                  <a:pt x="0" y="671381"/>
                  <a:pt x="116259" y="504057"/>
                </a:cubicBezTo>
                <a:cubicBezTo>
                  <a:pt x="232518" y="336733"/>
                  <a:pt x="458216" y="234355"/>
                  <a:pt x="813816" y="4168"/>
                </a:cubicBezTo>
              </a:path>
            </a:pathLst>
          </a:custGeom>
          <a:ln w="762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9" name="Forme libre 68"/>
          <p:cNvSpPr/>
          <p:nvPr/>
        </p:nvSpPr>
        <p:spPr>
          <a:xfrm flipH="1">
            <a:off x="971598" y="3791691"/>
            <a:ext cx="648073" cy="864096"/>
          </a:xfrm>
          <a:custGeom>
            <a:avLst/>
            <a:gdLst>
              <a:gd name="connsiteX0" fmla="*/ 374650 w 946150"/>
              <a:gd name="connsiteY0" fmla="*/ 123825 h 1131887"/>
              <a:gd name="connsiteX1" fmla="*/ 793750 w 946150"/>
              <a:gd name="connsiteY1" fmla="*/ 409575 h 1131887"/>
              <a:gd name="connsiteX2" fmla="*/ 946150 w 946150"/>
              <a:gd name="connsiteY2" fmla="*/ 723900 h 1131887"/>
              <a:gd name="connsiteX3" fmla="*/ 793750 w 946150"/>
              <a:gd name="connsiteY3" fmla="*/ 1028700 h 1131887"/>
              <a:gd name="connsiteX4" fmla="*/ 279400 w 946150"/>
              <a:gd name="connsiteY4" fmla="*/ 1066800 h 1131887"/>
              <a:gd name="connsiteX5" fmla="*/ 107950 w 946150"/>
              <a:gd name="connsiteY5" fmla="*/ 638175 h 1131887"/>
              <a:gd name="connsiteX6" fmla="*/ 927100 w 946150"/>
              <a:gd name="connsiteY6" fmla="*/ 0 h 1131887"/>
              <a:gd name="connsiteX0" fmla="*/ 253057 w 824557"/>
              <a:gd name="connsiteY0" fmla="*/ 123825 h 1154935"/>
              <a:gd name="connsiteX1" fmla="*/ 672157 w 824557"/>
              <a:gd name="connsiteY1" fmla="*/ 409575 h 1154935"/>
              <a:gd name="connsiteX2" fmla="*/ 824557 w 824557"/>
              <a:gd name="connsiteY2" fmla="*/ 723900 h 1154935"/>
              <a:gd name="connsiteX3" fmla="*/ 672157 w 824557"/>
              <a:gd name="connsiteY3" fmla="*/ 1028700 h 1154935"/>
              <a:gd name="connsiteX4" fmla="*/ 157807 w 824557"/>
              <a:gd name="connsiteY4" fmla="*/ 1066800 h 1154935"/>
              <a:gd name="connsiteX5" fmla="*/ 107950 w 824557"/>
              <a:gd name="connsiteY5" fmla="*/ 499889 h 1154935"/>
              <a:gd name="connsiteX6" fmla="*/ 805507 w 824557"/>
              <a:gd name="connsiteY6" fmla="*/ 0 h 1154935"/>
              <a:gd name="connsiteX0" fmla="*/ 261366 w 832866"/>
              <a:gd name="connsiteY0" fmla="*/ 123825 h 1092080"/>
              <a:gd name="connsiteX1" fmla="*/ 680466 w 832866"/>
              <a:gd name="connsiteY1" fmla="*/ 409575 h 1092080"/>
              <a:gd name="connsiteX2" fmla="*/ 832866 w 832866"/>
              <a:gd name="connsiteY2" fmla="*/ 723900 h 1092080"/>
              <a:gd name="connsiteX3" fmla="*/ 680466 w 832866"/>
              <a:gd name="connsiteY3" fmla="*/ 1028700 h 1092080"/>
              <a:gd name="connsiteX4" fmla="*/ 116259 w 832866"/>
              <a:gd name="connsiteY4" fmla="*/ 1003945 h 1092080"/>
              <a:gd name="connsiteX5" fmla="*/ 116259 w 832866"/>
              <a:gd name="connsiteY5" fmla="*/ 499889 h 1092080"/>
              <a:gd name="connsiteX6" fmla="*/ 813816 w 832866"/>
              <a:gd name="connsiteY6" fmla="*/ 0 h 1092080"/>
              <a:gd name="connsiteX0" fmla="*/ 261366 w 832866"/>
              <a:gd name="connsiteY0" fmla="*/ 123825 h 1152087"/>
              <a:gd name="connsiteX1" fmla="*/ 680466 w 832866"/>
              <a:gd name="connsiteY1" fmla="*/ 409575 h 1152087"/>
              <a:gd name="connsiteX2" fmla="*/ 832866 w 832866"/>
              <a:gd name="connsiteY2" fmla="*/ 723900 h 1152087"/>
              <a:gd name="connsiteX3" fmla="*/ 680466 w 832866"/>
              <a:gd name="connsiteY3" fmla="*/ 1028700 h 1152087"/>
              <a:gd name="connsiteX4" fmla="*/ 476299 w 832866"/>
              <a:gd name="connsiteY4" fmla="*/ 1147961 h 1152087"/>
              <a:gd name="connsiteX5" fmla="*/ 116259 w 832866"/>
              <a:gd name="connsiteY5" fmla="*/ 1003945 h 1152087"/>
              <a:gd name="connsiteX6" fmla="*/ 116259 w 832866"/>
              <a:gd name="connsiteY6" fmla="*/ 499889 h 1152087"/>
              <a:gd name="connsiteX7" fmla="*/ 813816 w 832866"/>
              <a:gd name="connsiteY7" fmla="*/ 0 h 1152087"/>
              <a:gd name="connsiteX0" fmla="*/ 261366 w 832866"/>
              <a:gd name="connsiteY0" fmla="*/ 123825 h 1152087"/>
              <a:gd name="connsiteX1" fmla="*/ 680466 w 832866"/>
              <a:gd name="connsiteY1" fmla="*/ 409575 h 1152087"/>
              <a:gd name="connsiteX2" fmla="*/ 832866 w 832866"/>
              <a:gd name="connsiteY2" fmla="*/ 723900 h 1152087"/>
              <a:gd name="connsiteX3" fmla="*/ 680466 w 832866"/>
              <a:gd name="connsiteY3" fmla="*/ 1028700 h 1152087"/>
              <a:gd name="connsiteX4" fmla="*/ 476299 w 832866"/>
              <a:gd name="connsiteY4" fmla="*/ 1147961 h 1152087"/>
              <a:gd name="connsiteX5" fmla="*/ 116259 w 832866"/>
              <a:gd name="connsiteY5" fmla="*/ 1003945 h 1152087"/>
              <a:gd name="connsiteX6" fmla="*/ 116259 w 832866"/>
              <a:gd name="connsiteY6" fmla="*/ 499889 h 1152087"/>
              <a:gd name="connsiteX7" fmla="*/ 813816 w 832866"/>
              <a:gd name="connsiteY7" fmla="*/ 0 h 1152087"/>
              <a:gd name="connsiteX0" fmla="*/ 261366 w 834842"/>
              <a:gd name="connsiteY0" fmla="*/ 123825 h 1159962"/>
              <a:gd name="connsiteX1" fmla="*/ 680466 w 834842"/>
              <a:gd name="connsiteY1" fmla="*/ 409575 h 1159962"/>
              <a:gd name="connsiteX2" fmla="*/ 832866 w 834842"/>
              <a:gd name="connsiteY2" fmla="*/ 723900 h 1159962"/>
              <a:gd name="connsiteX3" fmla="*/ 692323 w 834842"/>
              <a:gd name="connsiteY3" fmla="*/ 1075953 h 1159962"/>
              <a:gd name="connsiteX4" fmla="*/ 476299 w 834842"/>
              <a:gd name="connsiteY4" fmla="*/ 1147961 h 1159962"/>
              <a:gd name="connsiteX5" fmla="*/ 116259 w 834842"/>
              <a:gd name="connsiteY5" fmla="*/ 1003945 h 1159962"/>
              <a:gd name="connsiteX6" fmla="*/ 116259 w 834842"/>
              <a:gd name="connsiteY6" fmla="*/ 499889 h 1159962"/>
              <a:gd name="connsiteX7" fmla="*/ 813816 w 834842"/>
              <a:gd name="connsiteY7" fmla="*/ 0 h 1159962"/>
              <a:gd name="connsiteX0" fmla="*/ 116259 w 834842"/>
              <a:gd name="connsiteY0" fmla="*/ 0 h 1164130"/>
              <a:gd name="connsiteX1" fmla="*/ 680466 w 834842"/>
              <a:gd name="connsiteY1" fmla="*/ 413743 h 1164130"/>
              <a:gd name="connsiteX2" fmla="*/ 832866 w 834842"/>
              <a:gd name="connsiteY2" fmla="*/ 728068 h 1164130"/>
              <a:gd name="connsiteX3" fmla="*/ 692323 w 834842"/>
              <a:gd name="connsiteY3" fmla="*/ 1080121 h 1164130"/>
              <a:gd name="connsiteX4" fmla="*/ 476299 w 834842"/>
              <a:gd name="connsiteY4" fmla="*/ 1152129 h 1164130"/>
              <a:gd name="connsiteX5" fmla="*/ 116259 w 834842"/>
              <a:gd name="connsiteY5" fmla="*/ 1008113 h 1164130"/>
              <a:gd name="connsiteX6" fmla="*/ 116259 w 834842"/>
              <a:gd name="connsiteY6" fmla="*/ 504057 h 1164130"/>
              <a:gd name="connsiteX7" fmla="*/ 813816 w 834842"/>
              <a:gd name="connsiteY7" fmla="*/ 4168 h 116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842" h="1164130">
                <a:moveTo>
                  <a:pt x="116259" y="0"/>
                </a:moveTo>
                <a:cubicBezTo>
                  <a:pt x="278184" y="92869"/>
                  <a:pt x="561032" y="292398"/>
                  <a:pt x="680466" y="413743"/>
                </a:cubicBezTo>
                <a:cubicBezTo>
                  <a:pt x="799900" y="535088"/>
                  <a:pt x="830890" y="617005"/>
                  <a:pt x="832866" y="728068"/>
                </a:cubicBezTo>
                <a:cubicBezTo>
                  <a:pt x="834842" y="839131"/>
                  <a:pt x="751751" y="1009444"/>
                  <a:pt x="692323" y="1080121"/>
                </a:cubicBezTo>
                <a:cubicBezTo>
                  <a:pt x="632895" y="1150798"/>
                  <a:pt x="572310" y="1164130"/>
                  <a:pt x="476299" y="1152129"/>
                </a:cubicBezTo>
                <a:cubicBezTo>
                  <a:pt x="380288" y="1140128"/>
                  <a:pt x="176266" y="1116125"/>
                  <a:pt x="116259" y="1008113"/>
                </a:cubicBezTo>
                <a:cubicBezTo>
                  <a:pt x="56252" y="900101"/>
                  <a:pt x="0" y="671381"/>
                  <a:pt x="116259" y="504057"/>
                </a:cubicBezTo>
                <a:cubicBezTo>
                  <a:pt x="232518" y="336733"/>
                  <a:pt x="458216" y="234355"/>
                  <a:pt x="813816" y="4168"/>
                </a:cubicBezTo>
              </a:path>
            </a:pathLst>
          </a:custGeom>
          <a:ln w="76200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683568" y="5112036"/>
            <a:ext cx="806502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ZoneTexte 58"/>
          <p:cNvSpPr txBox="1">
            <a:spLocks noChangeArrowheads="1"/>
          </p:cNvSpPr>
          <p:nvPr/>
        </p:nvSpPr>
        <p:spPr bwMode="auto">
          <a:xfrm>
            <a:off x="2272141" y="5296934"/>
            <a:ext cx="1223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K°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10</a:t>
            </a:r>
            <a:endParaRPr lang="fr-FR" sz="2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55576" y="5328060"/>
            <a:ext cx="1535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3347864" y="5085184"/>
            <a:ext cx="5466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baseline="30000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baseline="30000" dirty="0" smtClean="0">
                <a:latin typeface="Arial" pitchFamily="34" charset="0"/>
                <a:cs typeface="Arial" pitchFamily="34" charset="0"/>
              </a:rPr>
              <a:t>(réactif BASE) – </a:t>
            </a:r>
            <a:r>
              <a:rPr lang="fr-FR" sz="3200" b="1" baseline="30000" dirty="0" err="1" smtClean="0">
                <a:latin typeface="Arial" pitchFamily="34" charset="0"/>
                <a:cs typeface="Arial" pitchFamily="34" charset="0"/>
              </a:rPr>
              <a:t>pKa</a:t>
            </a:r>
            <a:r>
              <a:rPr lang="fr-FR" sz="3200" b="1" baseline="30000" dirty="0" smtClean="0">
                <a:latin typeface="Arial" pitchFamily="34" charset="0"/>
                <a:cs typeface="Arial" pitchFamily="34" charset="0"/>
              </a:rPr>
              <a:t> (réactif ACIDE)</a:t>
            </a:r>
            <a:endParaRPr lang="fr-FR" sz="2000" b="1" baseline="30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Groupe 63"/>
          <p:cNvGrpSpPr/>
          <p:nvPr/>
        </p:nvGrpSpPr>
        <p:grpSpPr>
          <a:xfrm>
            <a:off x="2051720" y="5805264"/>
            <a:ext cx="7092280" cy="1052736"/>
            <a:chOff x="2051720" y="5805264"/>
            <a:chExt cx="7092280" cy="1052736"/>
          </a:xfrm>
        </p:grpSpPr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2699792" y="5805264"/>
              <a:ext cx="6444208" cy="40011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Règle du GAMMA : </a:t>
              </a:r>
            </a:p>
          </p:txBody>
        </p:sp>
        <p:sp>
          <p:nvSpPr>
            <p:cNvPr id="66" name="ZoneTexte 65"/>
            <p:cNvSpPr txBox="1">
              <a:spLocks noChangeArrowheads="1"/>
            </p:cNvSpPr>
            <p:nvPr/>
          </p:nvSpPr>
          <p:spPr bwMode="auto">
            <a:xfrm>
              <a:off x="2699792" y="6191151"/>
              <a:ext cx="6444208" cy="666849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dirty="0">
                  <a:latin typeface="Arial" pitchFamily="34" charset="0"/>
                  <a:cs typeface="Arial" pitchFamily="34" charset="0"/>
                </a:rPr>
                <a:t>Sens des aiguilles d’une montre </a:t>
              </a:r>
              <a:r>
                <a:rPr lang="fr-FR" dirty="0">
                  <a:latin typeface="Arial" pitchFamily="34" charset="0"/>
                  <a:cs typeface="Arial" pitchFamily="34" charset="0"/>
                  <a:sym typeface="Wingdings 3" pitchFamily="18" charset="2"/>
                </a:rPr>
                <a:t> </a:t>
              </a:r>
              <a:r>
                <a:rPr lang="fr-FR" b="1" dirty="0" smtClean="0">
                  <a:latin typeface="Arial" pitchFamily="34" charset="0"/>
                  <a:cs typeface="Arial" pitchFamily="34" charset="0"/>
                </a:rPr>
                <a:t>K° </a:t>
              </a:r>
              <a:r>
                <a:rPr lang="fr-FR" b="1" dirty="0">
                  <a:latin typeface="Arial" pitchFamily="34" charset="0"/>
                  <a:cs typeface="Arial" pitchFamily="34" charset="0"/>
                </a:rPr>
                <a:t>= 10 </a:t>
              </a:r>
              <a:r>
                <a:rPr lang="fr-FR" sz="2800" b="1" baseline="30000" dirty="0">
                  <a:latin typeface="Arial" pitchFamily="34" charset="0"/>
                  <a:cs typeface="Arial" pitchFamily="34" charset="0"/>
                </a:rPr>
                <a:t>|</a:t>
              </a:r>
              <a:r>
                <a:rPr lang="fr-FR" sz="2800" b="1" baseline="30000" dirty="0" err="1"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800" b="1" baseline="30000" dirty="0" err="1">
                  <a:latin typeface="Arial" pitchFamily="34" charset="0"/>
                  <a:cs typeface="Arial" pitchFamily="34" charset="0"/>
                </a:rPr>
                <a:t>pKa</a:t>
              </a:r>
              <a:r>
                <a:rPr lang="fr-FR" sz="2800" b="1" baseline="30000" dirty="0">
                  <a:latin typeface="Arial" pitchFamily="34" charset="0"/>
                  <a:cs typeface="Arial" pitchFamily="34" charset="0"/>
                </a:rPr>
                <a:t>|</a:t>
              </a:r>
              <a:endParaRPr lang="fr-FR" b="1" baseline="30000" dirty="0">
                <a:latin typeface="Arial" pitchFamily="34" charset="0"/>
                <a:cs typeface="Arial" pitchFamily="34" charset="0"/>
              </a:endParaRPr>
            </a:p>
            <a:p>
              <a:r>
                <a:rPr lang="fr-FR" dirty="0">
                  <a:latin typeface="Arial" pitchFamily="34" charset="0"/>
                  <a:cs typeface="Arial" pitchFamily="34" charset="0"/>
                </a:rPr>
                <a:t>Sens inverse des aiguilles d’une montre </a:t>
              </a:r>
              <a:r>
                <a:rPr lang="fr-FR" dirty="0">
                  <a:latin typeface="Arial" pitchFamily="34" charset="0"/>
                  <a:cs typeface="Arial" pitchFamily="34" charset="0"/>
                  <a:sym typeface="Wingdings 3" pitchFamily="18" charset="2"/>
                </a:rPr>
                <a:t> </a:t>
              </a:r>
              <a:r>
                <a:rPr lang="fr-FR" b="1" dirty="0" smtClean="0">
                  <a:latin typeface="Arial" pitchFamily="34" charset="0"/>
                  <a:cs typeface="Arial" pitchFamily="34" charset="0"/>
                </a:rPr>
                <a:t>K° </a:t>
              </a:r>
              <a:r>
                <a:rPr lang="fr-FR" b="1" dirty="0">
                  <a:latin typeface="Arial" pitchFamily="34" charset="0"/>
                  <a:cs typeface="Arial" pitchFamily="34" charset="0"/>
                </a:rPr>
                <a:t>= 10</a:t>
              </a:r>
              <a:r>
                <a:rPr lang="fr-FR" b="1" baseline="30000" dirty="0">
                  <a:latin typeface="Arial" pitchFamily="34" charset="0"/>
                  <a:cs typeface="Arial" pitchFamily="34" charset="0"/>
                </a:rPr>
                <a:t> – </a:t>
              </a:r>
              <a:r>
                <a:rPr lang="fr-FR" sz="2800" b="1" baseline="30000" dirty="0">
                  <a:latin typeface="Arial" pitchFamily="34" charset="0"/>
                  <a:cs typeface="Arial" pitchFamily="34" charset="0"/>
                </a:rPr>
                <a:t>|</a:t>
              </a:r>
              <a:r>
                <a:rPr lang="fr-FR" sz="2800" b="1" baseline="30000" dirty="0" err="1"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800" b="1" baseline="30000" dirty="0" err="1">
                  <a:latin typeface="Arial" pitchFamily="34" charset="0"/>
                  <a:cs typeface="Arial" pitchFamily="34" charset="0"/>
                </a:rPr>
                <a:t>pKa</a:t>
              </a:r>
              <a:r>
                <a:rPr lang="fr-FR" sz="2800" b="1" baseline="30000" dirty="0">
                  <a:latin typeface="Arial" pitchFamily="34" charset="0"/>
                  <a:cs typeface="Arial" pitchFamily="34" charset="0"/>
                </a:rPr>
                <a:t>|</a:t>
              </a:r>
            </a:p>
          </p:txBody>
        </p:sp>
        <p:pic>
          <p:nvPicPr>
            <p:cNvPr id="63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5877272"/>
              <a:ext cx="5143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2303" y="0"/>
            <a:ext cx="2948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Aspect quantitatif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 l="1890" t="19000" r="19676" b="10441"/>
          <a:stretch>
            <a:fillRect/>
          </a:stretch>
        </p:blipFill>
        <p:spPr bwMode="auto">
          <a:xfrm>
            <a:off x="0" y="404664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4905161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Déterminer la valeur du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des solutions suivantes.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Solution aqueuse d’acide éthanoïque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Solution aqueuse de sulfure de sodium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(2 Na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 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à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8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;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	pK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(HS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S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 ;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467544" y="2564904"/>
            <a:ext cx="84249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251520" y="2852936"/>
            <a:ext cx="86409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3140968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3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637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Solution aqueuse d’acide éthanoïque </a:t>
            </a: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                  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8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;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3" y="164061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2403083"/>
            <a:ext cx="729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COOH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(l)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CH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259632" y="2504708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79512" y="2907139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63688" y="2907139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2907139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3267179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292080" y="290713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308304" y="290713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419872" y="2907139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19872" y="3267179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47664" y="3267179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220072" y="3267179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259130" y="323756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2475091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7" name="Groupe 86"/>
          <p:cNvGrpSpPr/>
          <p:nvPr/>
        </p:nvGrpSpPr>
        <p:grpSpPr>
          <a:xfrm>
            <a:off x="6516216" y="0"/>
            <a:ext cx="2627784" cy="2376264"/>
            <a:chOff x="6516216" y="0"/>
            <a:chExt cx="2627784" cy="2376264"/>
          </a:xfrm>
        </p:grpSpPr>
        <p:cxnSp>
          <p:nvCxnSpPr>
            <p:cNvPr id="28" name="Connecteur droit avec flèche 27"/>
            <p:cNvCxnSpPr/>
            <p:nvPr/>
          </p:nvCxnSpPr>
          <p:spPr>
            <a:xfrm flipV="1">
              <a:off x="7390043" y="432048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7174019" y="0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24328" y="476672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34059" y="1800200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516216" y="1772816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25947" y="504056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24328" y="1124744"/>
              <a:ext cx="6303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AH</a:t>
              </a:r>
              <a:endParaRPr lang="fr-FR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25947" y="1152128"/>
              <a:ext cx="5675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326147" y="504056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326147" y="1152128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(4,8)</a:t>
              </a:r>
              <a:endParaRPr lang="fr-FR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470163" y="180020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</p:grpSp>
      <p:sp>
        <p:nvSpPr>
          <p:cNvPr id="39" name="Rectangle à coins arrondis 38"/>
          <p:cNvSpPr/>
          <p:nvPr/>
        </p:nvSpPr>
        <p:spPr>
          <a:xfrm>
            <a:off x="7596336" y="476672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7524328" y="1124744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1" name="Rectangle à coins arrondis 40"/>
          <p:cNvSpPr/>
          <p:nvPr/>
        </p:nvSpPr>
        <p:spPr>
          <a:xfrm>
            <a:off x="6516216" y="1772816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44" name="Connecteur droit 43"/>
          <p:cNvCxnSpPr/>
          <p:nvPr/>
        </p:nvCxnSpPr>
        <p:spPr>
          <a:xfrm flipV="1">
            <a:off x="7174019" y="1512168"/>
            <a:ext cx="432048" cy="3600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à coins arrondis 46"/>
          <p:cNvSpPr/>
          <p:nvPr/>
        </p:nvSpPr>
        <p:spPr>
          <a:xfrm>
            <a:off x="1043608" y="1124744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691680" y="1136556"/>
            <a:ext cx="373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Espèces initialement présentes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16"/>
          <p:cNvSpPr txBox="1">
            <a:spLocks noChangeArrowheads="1"/>
          </p:cNvSpPr>
          <p:nvPr/>
        </p:nvSpPr>
        <p:spPr bwMode="auto">
          <a:xfrm>
            <a:off x="0" y="473775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D’après la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 de G.W.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système évolue jusqu’à atteindre 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caractérisé par :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16"/>
          <p:cNvSpPr txBox="1">
            <a:spLocks noChangeArrowheads="1"/>
          </p:cNvSpPr>
          <p:nvPr/>
        </p:nvSpPr>
        <p:spPr bwMode="auto">
          <a:xfrm>
            <a:off x="0" y="5661717"/>
            <a:ext cx="9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55576" y="5445693"/>
            <a:ext cx="3600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827584" y="5934742"/>
            <a:ext cx="338437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985296" y="5982331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ZoneTexte 16"/>
          <p:cNvSpPr txBox="1">
            <a:spLocks noChangeArrowheads="1"/>
          </p:cNvSpPr>
          <p:nvPr/>
        </p:nvSpPr>
        <p:spPr bwMode="auto">
          <a:xfrm>
            <a:off x="333750" y="3934646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5706410" y="3873655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16"/>
          <p:cNvSpPr txBox="1">
            <a:spLocks noChangeArrowheads="1"/>
          </p:cNvSpPr>
          <p:nvPr/>
        </p:nvSpPr>
        <p:spPr bwMode="auto">
          <a:xfrm>
            <a:off x="6786530" y="3729639"/>
            <a:ext cx="11690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(0 – 4,8)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ZoneTexte 16"/>
          <p:cNvSpPr txBox="1">
            <a:spLocks noChangeArrowheads="1"/>
          </p:cNvSpPr>
          <p:nvPr/>
        </p:nvSpPr>
        <p:spPr bwMode="auto">
          <a:xfrm>
            <a:off x="7739557" y="3862638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16"/>
          <p:cNvSpPr txBox="1">
            <a:spLocks noChangeArrowheads="1"/>
          </p:cNvSpPr>
          <p:nvPr/>
        </p:nvSpPr>
        <p:spPr bwMode="auto">
          <a:xfrm>
            <a:off x="8370706" y="3750560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4,8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ZoneTexte 16"/>
          <p:cNvSpPr txBox="1">
            <a:spLocks noChangeArrowheads="1"/>
          </p:cNvSpPr>
          <p:nvPr/>
        </p:nvSpPr>
        <p:spPr bwMode="auto">
          <a:xfrm>
            <a:off x="333750" y="4294686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K° &lt;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16"/>
          <p:cNvSpPr txBox="1">
            <a:spLocks noChangeArrowheads="1"/>
          </p:cNvSpPr>
          <p:nvPr/>
        </p:nvSpPr>
        <p:spPr bwMode="auto">
          <a:xfrm>
            <a:off x="1917926" y="4349771"/>
            <a:ext cx="432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est donc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TRES LIMITEE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62169" y="5966672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ZoneTexte 16"/>
          <p:cNvSpPr txBox="1">
            <a:spLocks noChangeArrowheads="1"/>
          </p:cNvSpPr>
          <p:nvPr/>
        </p:nvSpPr>
        <p:spPr bwMode="auto">
          <a:xfrm>
            <a:off x="4283968" y="5673855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103167" y="5424780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Connecteur droit 68"/>
          <p:cNvCxnSpPr/>
          <p:nvPr/>
        </p:nvCxnSpPr>
        <p:spPr>
          <a:xfrm>
            <a:off x="4704999" y="5939853"/>
            <a:ext cx="1800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632991" y="5967793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ZoneTexte 16"/>
          <p:cNvSpPr txBox="1">
            <a:spLocks noChangeArrowheads="1"/>
          </p:cNvSpPr>
          <p:nvPr/>
        </p:nvSpPr>
        <p:spPr bwMode="auto">
          <a:xfrm>
            <a:off x="6600170" y="5680143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308304" y="5445224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7092280" y="5949280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032972" y="5976838"/>
            <a:ext cx="118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ZoneTexte 16"/>
          <p:cNvSpPr txBox="1">
            <a:spLocks noChangeArrowheads="1"/>
          </p:cNvSpPr>
          <p:nvPr/>
        </p:nvSpPr>
        <p:spPr bwMode="auto">
          <a:xfrm>
            <a:off x="4247456" y="6363284"/>
            <a:ext cx="489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fr-FR" sz="24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ea typeface="Tahoma"/>
                <a:cs typeface="Arial" pitchFamily="34" charset="0"/>
              </a:rPr>
              <a:t>&lt;&lt;</a:t>
            </a:r>
            <a:r>
              <a:rPr lang="fr-FR" sz="2400" b="1" dirty="0" smtClean="0">
                <a:solidFill>
                  <a:srgbClr val="00B0F0"/>
                </a:solidFill>
                <a:latin typeface="Tahoma"/>
                <a:ea typeface="Tahoma"/>
                <a:cs typeface="Tahoma"/>
              </a:rPr>
              <a:t> C</a:t>
            </a:r>
            <a:r>
              <a:rPr lang="fr-FR" sz="2400" b="1" baseline="-25000" dirty="0" smtClean="0">
                <a:solidFill>
                  <a:srgbClr val="00B0F0"/>
                </a:solidFill>
                <a:latin typeface="Tahoma"/>
                <a:ea typeface="Tahoma"/>
                <a:cs typeface="Tahoma"/>
              </a:rPr>
              <a:t>1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ahoma"/>
                <a:cs typeface="Arial" pitchFamily="34" charset="0"/>
              </a:rPr>
              <a:t>car réaction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ea typeface="Tahoma"/>
                <a:cs typeface="Arial" pitchFamily="34" charset="0"/>
              </a:rPr>
              <a:t>TRES LIMITEE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Connecteur droit avec flèche 83"/>
          <p:cNvCxnSpPr/>
          <p:nvPr/>
        </p:nvCxnSpPr>
        <p:spPr>
          <a:xfrm flipV="1">
            <a:off x="6588224" y="6021288"/>
            <a:ext cx="216024" cy="50405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9" grpId="0" animBg="1"/>
      <p:bldP spid="40" grpId="0" animBg="1"/>
      <p:bldP spid="41" grpId="0" animBg="1"/>
      <p:bldP spid="47" grpId="0" animBg="1"/>
      <p:bldP spid="48" grpId="1"/>
      <p:bldP spid="51" grpId="0"/>
      <p:bldP spid="53" grpId="0"/>
      <p:bldP spid="66" grpId="0"/>
      <p:bldP spid="68" grpId="0"/>
      <p:bldP spid="71" grpId="0"/>
      <p:bldP spid="75" grpId="0"/>
      <p:bldP spid="7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 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83160" y="310622"/>
            <a:ext cx="729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COOH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(l)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CH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475656" y="404664"/>
            <a:ext cx="0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431032" y="814678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015208" y="814678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91072" y="81467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91072" y="117471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796991" y="8146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559824" y="81467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671392" y="814678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671392" y="1174718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799184" y="1174718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24983" y="1174718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510650" y="1145101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1520" y="382630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16"/>
          <p:cNvSpPr txBox="1">
            <a:spLocks noChangeArrowheads="1"/>
          </p:cNvSpPr>
          <p:nvPr/>
        </p:nvSpPr>
        <p:spPr bwMode="auto">
          <a:xfrm>
            <a:off x="0" y="24208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D’après la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 de G.W.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système évolue jusqu’à atteindre 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caractérisé par :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16"/>
          <p:cNvSpPr txBox="1">
            <a:spLocks noChangeArrowheads="1"/>
          </p:cNvSpPr>
          <p:nvPr/>
        </p:nvSpPr>
        <p:spPr bwMode="auto">
          <a:xfrm>
            <a:off x="251520" y="3232855"/>
            <a:ext cx="9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07096" y="3016831"/>
            <a:ext cx="3600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1079104" y="3505880"/>
            <a:ext cx="338437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203848" y="3554503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ZoneTexte 16"/>
          <p:cNvSpPr txBox="1">
            <a:spLocks noChangeArrowheads="1"/>
          </p:cNvSpPr>
          <p:nvPr/>
        </p:nvSpPr>
        <p:spPr bwMode="auto">
          <a:xfrm>
            <a:off x="333750" y="1757722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5706410" y="1696731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16"/>
          <p:cNvSpPr txBox="1">
            <a:spLocks noChangeArrowheads="1"/>
          </p:cNvSpPr>
          <p:nvPr/>
        </p:nvSpPr>
        <p:spPr bwMode="auto">
          <a:xfrm>
            <a:off x="6786530" y="1552715"/>
            <a:ext cx="11690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(0 – 4,8)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ZoneTexte 16"/>
          <p:cNvSpPr txBox="1">
            <a:spLocks noChangeArrowheads="1"/>
          </p:cNvSpPr>
          <p:nvPr/>
        </p:nvSpPr>
        <p:spPr bwMode="auto">
          <a:xfrm>
            <a:off x="7739557" y="1685714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16"/>
          <p:cNvSpPr txBox="1">
            <a:spLocks noChangeArrowheads="1"/>
          </p:cNvSpPr>
          <p:nvPr/>
        </p:nvSpPr>
        <p:spPr bwMode="auto">
          <a:xfrm>
            <a:off x="8370706" y="1573636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4,8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ZoneTexte 16"/>
          <p:cNvSpPr txBox="1">
            <a:spLocks noChangeArrowheads="1"/>
          </p:cNvSpPr>
          <p:nvPr/>
        </p:nvSpPr>
        <p:spPr bwMode="auto">
          <a:xfrm>
            <a:off x="333750" y="2051660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K° &lt;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16"/>
          <p:cNvSpPr txBox="1">
            <a:spLocks noChangeArrowheads="1"/>
          </p:cNvSpPr>
          <p:nvPr/>
        </p:nvSpPr>
        <p:spPr bwMode="auto">
          <a:xfrm>
            <a:off x="1917926" y="2106745"/>
            <a:ext cx="432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est donc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TRES LIMITEE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313689" y="3537810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ZoneTexte 16"/>
          <p:cNvSpPr txBox="1">
            <a:spLocks noChangeArrowheads="1"/>
          </p:cNvSpPr>
          <p:nvPr/>
        </p:nvSpPr>
        <p:spPr bwMode="auto">
          <a:xfrm>
            <a:off x="4535488" y="3244993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354687" y="2996952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Connecteur droit 68"/>
          <p:cNvCxnSpPr/>
          <p:nvPr/>
        </p:nvCxnSpPr>
        <p:spPr>
          <a:xfrm>
            <a:off x="4932040" y="3510991"/>
            <a:ext cx="1800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884511" y="3539965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ZoneTexte 16"/>
          <p:cNvSpPr txBox="1">
            <a:spLocks noChangeArrowheads="1"/>
          </p:cNvSpPr>
          <p:nvPr/>
        </p:nvSpPr>
        <p:spPr bwMode="auto">
          <a:xfrm>
            <a:off x="6851690" y="3252315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559824" y="3017396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7343800" y="3521452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284492" y="3549010"/>
            <a:ext cx="118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ZoneTexte 16"/>
          <p:cNvSpPr txBox="1">
            <a:spLocks noChangeArrowheads="1"/>
          </p:cNvSpPr>
          <p:nvPr/>
        </p:nvSpPr>
        <p:spPr bwMode="auto">
          <a:xfrm>
            <a:off x="4498976" y="3935456"/>
            <a:ext cx="489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fr-FR" sz="24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ea typeface="Tahoma"/>
                <a:cs typeface="Arial" pitchFamily="34" charset="0"/>
              </a:rPr>
              <a:t>&lt;&lt;</a:t>
            </a:r>
            <a:r>
              <a:rPr lang="fr-FR" sz="2400" b="1" dirty="0" smtClean="0">
                <a:solidFill>
                  <a:srgbClr val="00B0F0"/>
                </a:solidFill>
                <a:latin typeface="Tahoma"/>
                <a:ea typeface="Tahoma"/>
                <a:cs typeface="Tahoma"/>
              </a:rPr>
              <a:t> C</a:t>
            </a:r>
            <a:r>
              <a:rPr lang="fr-FR" sz="2400" b="1" baseline="-25000" dirty="0" smtClean="0">
                <a:solidFill>
                  <a:srgbClr val="00B0F0"/>
                </a:solidFill>
                <a:latin typeface="Tahoma"/>
                <a:ea typeface="Tahoma"/>
                <a:cs typeface="Tahoma"/>
              </a:rPr>
              <a:t>1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ahoma"/>
                <a:cs typeface="Arial" pitchFamily="34" charset="0"/>
              </a:rPr>
              <a:t>car réaction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ea typeface="Tahoma"/>
                <a:cs typeface="Arial" pitchFamily="34" charset="0"/>
              </a:rPr>
              <a:t>TRES LIMITEE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Connecteur droit avec flèche 83"/>
          <p:cNvCxnSpPr/>
          <p:nvPr/>
        </p:nvCxnSpPr>
        <p:spPr>
          <a:xfrm flipV="1">
            <a:off x="6839744" y="3593460"/>
            <a:ext cx="216024" cy="50405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85387" y="4487630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</a:t>
            </a:r>
            <a:r>
              <a:rPr lang="fr-F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057626" y="4465052"/>
            <a:ext cx="188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" name="Groupe 81"/>
          <p:cNvGrpSpPr/>
          <p:nvPr/>
        </p:nvGrpSpPr>
        <p:grpSpPr>
          <a:xfrm>
            <a:off x="1769594" y="4393044"/>
            <a:ext cx="2088232" cy="576064"/>
            <a:chOff x="1835696" y="4725144"/>
            <a:chExt cx="2088232" cy="576064"/>
          </a:xfrm>
        </p:grpSpPr>
        <p:cxnSp>
          <p:nvCxnSpPr>
            <p:cNvPr id="62" name="Connecteur droit 61"/>
            <p:cNvCxnSpPr/>
            <p:nvPr/>
          </p:nvCxnSpPr>
          <p:spPr>
            <a:xfrm flipV="1">
              <a:off x="1979712" y="4725144"/>
              <a:ext cx="144016" cy="57606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1835696" y="4869160"/>
              <a:ext cx="144016" cy="43204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2123728" y="4725144"/>
              <a:ext cx="18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82"/>
          <p:cNvSpPr/>
          <p:nvPr/>
        </p:nvSpPr>
        <p:spPr>
          <a:xfrm>
            <a:off x="4283968" y="4465052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246217" y="4465052"/>
            <a:ext cx="311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4,8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" name="Groupe 102"/>
          <p:cNvGrpSpPr/>
          <p:nvPr/>
        </p:nvGrpSpPr>
        <p:grpSpPr>
          <a:xfrm>
            <a:off x="5004048" y="4409967"/>
            <a:ext cx="3302843" cy="576064"/>
            <a:chOff x="5004048" y="4409967"/>
            <a:chExt cx="3302843" cy="576064"/>
          </a:xfrm>
        </p:grpSpPr>
        <p:cxnSp>
          <p:nvCxnSpPr>
            <p:cNvPr id="87" name="Connecteur droit 86"/>
            <p:cNvCxnSpPr/>
            <p:nvPr/>
          </p:nvCxnSpPr>
          <p:spPr>
            <a:xfrm flipV="1">
              <a:off x="5148064" y="4409967"/>
              <a:ext cx="144016" cy="57606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>
              <a:off x="5004048" y="4537060"/>
              <a:ext cx="144016" cy="43204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5282555" y="4412094"/>
              <a:ext cx="302433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tangle 90"/>
          <p:cNvSpPr/>
          <p:nvPr/>
        </p:nvSpPr>
        <p:spPr>
          <a:xfrm>
            <a:off x="539552" y="5146175"/>
            <a:ext cx="33843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4,0.10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4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139952" y="5013176"/>
            <a:ext cx="4932040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bien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Tahoma"/>
                <a:cs typeface="Arial" pitchFamily="34" charset="0"/>
              </a:rPr>
              <a:t>&lt;&lt;</a:t>
            </a:r>
            <a:r>
              <a:rPr lang="fr-FR" sz="2400" b="1" dirty="0" smtClean="0">
                <a:latin typeface="Tahoma"/>
                <a:ea typeface="Tahoma"/>
                <a:cs typeface="Tahoma"/>
              </a:rPr>
              <a:t> C</a:t>
            </a:r>
            <a:r>
              <a:rPr lang="fr-FR" sz="2400" b="1" baseline="-25000" dirty="0" smtClean="0">
                <a:latin typeface="Tahoma"/>
                <a:ea typeface="Tahoma"/>
                <a:cs typeface="Tahoma"/>
              </a:rPr>
              <a:t>1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le rapport </a:t>
            </a: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fr-FR" sz="24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fr-FR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supérieur à 10.</a:t>
            </a:r>
            <a:endParaRPr lang="fr-FR" sz="20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43608" y="4321036"/>
            <a:ext cx="2952328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16"/>
          <p:cNvSpPr txBox="1">
            <a:spLocks noChangeArrowheads="1"/>
          </p:cNvSpPr>
          <p:nvPr/>
        </p:nvSpPr>
        <p:spPr bwMode="auto">
          <a:xfrm>
            <a:off x="0" y="5938263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ZoneTexte 16"/>
          <p:cNvSpPr txBox="1">
            <a:spLocks noChangeArrowheads="1"/>
          </p:cNvSpPr>
          <p:nvPr/>
        </p:nvSpPr>
        <p:spPr bwMode="auto">
          <a:xfrm>
            <a:off x="2176242" y="5881557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ZoneTexte 16"/>
          <p:cNvSpPr txBox="1">
            <a:spLocks noChangeArrowheads="1"/>
          </p:cNvSpPr>
          <p:nvPr/>
        </p:nvSpPr>
        <p:spPr bwMode="auto">
          <a:xfrm>
            <a:off x="2124523" y="6314431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4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83" grpId="0"/>
      <p:bldP spid="85" grpId="0"/>
      <p:bldP spid="91" grpId="0" animBg="1"/>
      <p:bldP spid="92" grpId="0" animBg="1"/>
      <p:bldP spid="9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 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387" y="1861496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</a:t>
            </a:r>
            <a:r>
              <a:rPr lang="fr-FR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769594" y="1766910"/>
            <a:ext cx="2088232" cy="576064"/>
            <a:chOff x="1835696" y="4725144"/>
            <a:chExt cx="2088232" cy="576064"/>
          </a:xfrm>
        </p:grpSpPr>
        <p:cxnSp>
          <p:nvCxnSpPr>
            <p:cNvPr id="7" name="Connecteur droit 6"/>
            <p:cNvCxnSpPr/>
            <p:nvPr/>
          </p:nvCxnSpPr>
          <p:spPr>
            <a:xfrm flipV="1">
              <a:off x="1979712" y="4725144"/>
              <a:ext cx="144016" cy="57606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1835696" y="4869160"/>
              <a:ext cx="144016" cy="43204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2123728" y="4725144"/>
              <a:ext cx="18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283968" y="1838918"/>
            <a:ext cx="81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46217" y="1838918"/>
            <a:ext cx="311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4,8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004048" y="1783833"/>
            <a:ext cx="3302843" cy="576064"/>
            <a:chOff x="5004048" y="4409967"/>
            <a:chExt cx="3302843" cy="576064"/>
          </a:xfrm>
        </p:grpSpPr>
        <p:cxnSp>
          <p:nvCxnSpPr>
            <p:cNvPr id="13" name="Connecteur droit 12"/>
            <p:cNvCxnSpPr/>
            <p:nvPr/>
          </p:nvCxnSpPr>
          <p:spPr>
            <a:xfrm flipV="1">
              <a:off x="5148064" y="4409967"/>
              <a:ext cx="144016" cy="57606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5004048" y="4537060"/>
              <a:ext cx="144016" cy="43204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5282555" y="4412094"/>
              <a:ext cx="302433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539552" y="2520041"/>
            <a:ext cx="33843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4,0.10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4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39952" y="2387042"/>
            <a:ext cx="4932040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bien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Tahoma"/>
                <a:cs typeface="Arial" pitchFamily="34" charset="0"/>
              </a:rPr>
              <a:t>&lt;&lt;</a:t>
            </a:r>
            <a:r>
              <a:rPr lang="fr-FR" sz="2400" b="1" dirty="0" smtClean="0">
                <a:latin typeface="Tahoma"/>
                <a:ea typeface="Tahoma"/>
                <a:cs typeface="Tahoma"/>
              </a:rPr>
              <a:t> C</a:t>
            </a:r>
            <a:r>
              <a:rPr lang="fr-FR" sz="2400" b="1" baseline="-25000" dirty="0" smtClean="0">
                <a:latin typeface="Tahoma"/>
                <a:ea typeface="Tahoma"/>
                <a:cs typeface="Tahoma"/>
              </a:rPr>
              <a:t>1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le rapport </a:t>
            </a: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fr-FR" sz="24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fr-FR" sz="20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supérieur à 10.</a:t>
            </a:r>
            <a:endParaRPr lang="fr-FR" sz="20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3608" y="1694902"/>
            <a:ext cx="2952328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6"/>
          <p:cNvSpPr txBox="1">
            <a:spLocks noChangeArrowheads="1"/>
          </p:cNvSpPr>
          <p:nvPr/>
        </p:nvSpPr>
        <p:spPr bwMode="auto">
          <a:xfrm>
            <a:off x="0" y="3312129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6"/>
          <p:cNvSpPr txBox="1">
            <a:spLocks noChangeArrowheads="1"/>
          </p:cNvSpPr>
          <p:nvPr/>
        </p:nvSpPr>
        <p:spPr bwMode="auto">
          <a:xfrm>
            <a:off x="2176242" y="3255423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2124523" y="3688297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4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16"/>
          <p:cNvSpPr txBox="1">
            <a:spLocks noChangeArrowheads="1"/>
          </p:cNvSpPr>
          <p:nvPr/>
        </p:nvSpPr>
        <p:spPr bwMode="auto">
          <a:xfrm>
            <a:off x="251520" y="568559"/>
            <a:ext cx="9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7096" y="352535"/>
            <a:ext cx="3600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1079104" y="841584"/>
            <a:ext cx="338437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03848" y="890207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13689" y="873514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oneTexte 16"/>
          <p:cNvSpPr txBox="1">
            <a:spLocks noChangeArrowheads="1"/>
          </p:cNvSpPr>
          <p:nvPr/>
        </p:nvSpPr>
        <p:spPr bwMode="auto">
          <a:xfrm>
            <a:off x="4535488" y="580697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54687" y="332656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4932040" y="846695"/>
            <a:ext cx="1800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884511" y="875669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16"/>
          <p:cNvSpPr txBox="1">
            <a:spLocks noChangeArrowheads="1"/>
          </p:cNvSpPr>
          <p:nvPr/>
        </p:nvSpPr>
        <p:spPr bwMode="auto">
          <a:xfrm>
            <a:off x="6851690" y="588019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59824" y="353100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7343800" y="857156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284492" y="884714"/>
            <a:ext cx="118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16"/>
          <p:cNvSpPr txBox="1">
            <a:spLocks noChangeArrowheads="1"/>
          </p:cNvSpPr>
          <p:nvPr/>
        </p:nvSpPr>
        <p:spPr bwMode="auto">
          <a:xfrm>
            <a:off x="4498976" y="1271160"/>
            <a:ext cx="489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 </a:t>
            </a:r>
            <a:r>
              <a:rPr lang="fr-FR" sz="24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ea typeface="Tahoma"/>
                <a:cs typeface="Arial" pitchFamily="34" charset="0"/>
              </a:rPr>
              <a:t>&lt;&lt;</a:t>
            </a:r>
            <a:r>
              <a:rPr lang="fr-FR" sz="2400" b="1" dirty="0" smtClean="0">
                <a:solidFill>
                  <a:srgbClr val="00B0F0"/>
                </a:solidFill>
                <a:latin typeface="Tahoma"/>
                <a:ea typeface="Tahoma"/>
                <a:cs typeface="Tahoma"/>
              </a:rPr>
              <a:t> C</a:t>
            </a:r>
            <a:r>
              <a:rPr lang="fr-FR" sz="2400" b="1" baseline="-25000" dirty="0" smtClean="0">
                <a:solidFill>
                  <a:srgbClr val="00B0F0"/>
                </a:solidFill>
                <a:latin typeface="Tahoma"/>
                <a:ea typeface="Tahoma"/>
                <a:cs typeface="Tahoma"/>
              </a:rPr>
              <a:t>1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ahoma"/>
                <a:cs typeface="Arial" pitchFamily="34" charset="0"/>
              </a:rPr>
              <a:t>car réaction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ea typeface="Tahoma"/>
                <a:cs typeface="Arial" pitchFamily="34" charset="0"/>
              </a:rPr>
              <a:t>TRES LIMITEE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6839744" y="929164"/>
            <a:ext cx="216024" cy="504056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057626" y="1844824"/>
            <a:ext cx="188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16"/>
          <p:cNvSpPr txBox="1">
            <a:spLocks noChangeArrowheads="1"/>
          </p:cNvSpPr>
          <p:nvPr/>
        </p:nvSpPr>
        <p:spPr bwMode="auto">
          <a:xfrm>
            <a:off x="0" y="4437112"/>
            <a:ext cx="248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16"/>
          <p:cNvSpPr txBox="1">
            <a:spLocks noChangeArrowheads="1"/>
          </p:cNvSpPr>
          <p:nvPr/>
        </p:nvSpPr>
        <p:spPr bwMode="auto">
          <a:xfrm>
            <a:off x="2267744" y="4437112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51920" y="4221088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3940851" y="4714127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180547" y="4720033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39752" y="4221088"/>
            <a:ext cx="2880320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16"/>
          <p:cNvSpPr txBox="1">
            <a:spLocks noChangeArrowheads="1"/>
          </p:cNvSpPr>
          <p:nvPr/>
        </p:nvSpPr>
        <p:spPr bwMode="auto">
          <a:xfrm>
            <a:off x="5306976" y="4437112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91152" y="4221088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6965187" y="4714127"/>
            <a:ext cx="122413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308304" y="472514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ZoneTexte 16"/>
          <p:cNvSpPr txBox="1">
            <a:spLocks noChangeArrowheads="1"/>
          </p:cNvSpPr>
          <p:nvPr/>
        </p:nvSpPr>
        <p:spPr bwMode="auto">
          <a:xfrm>
            <a:off x="620068" y="5796756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20068" y="5580732"/>
            <a:ext cx="446449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16"/>
          <p:cNvSpPr txBox="1">
            <a:spLocks noChangeArrowheads="1"/>
          </p:cNvSpPr>
          <p:nvPr/>
        </p:nvSpPr>
        <p:spPr bwMode="auto">
          <a:xfrm>
            <a:off x="82961" y="5840824"/>
            <a:ext cx="639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24324" y="558073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Connecteur droit 60"/>
          <p:cNvCxnSpPr/>
          <p:nvPr/>
        </p:nvCxnSpPr>
        <p:spPr>
          <a:xfrm>
            <a:off x="2996332" y="6084788"/>
            <a:ext cx="194421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949724" y="6110188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ZoneTexte 16"/>
          <p:cNvSpPr txBox="1">
            <a:spLocks noChangeArrowheads="1"/>
          </p:cNvSpPr>
          <p:nvPr/>
        </p:nvSpPr>
        <p:spPr bwMode="auto">
          <a:xfrm>
            <a:off x="5084564" y="586876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4,8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388820" y="5652740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7316812" y="6156796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376120" y="6207596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948264" y="5157192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3,4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6" grpId="0" animBg="1"/>
      <p:bldP spid="48" grpId="0"/>
      <p:bldP spid="50" grpId="0"/>
      <p:bldP spid="58" grpId="0" animBg="1"/>
      <p:bldP spid="60" grpId="0"/>
      <p:bldP spid="62" grpId="0"/>
      <p:bldP spid="66" grpId="0"/>
      <p:bldP spid="68" grpId="0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Quels sont les différents couples acide/base associés aux espèces chimiques de l’Application 1.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620688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COOH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COO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60032" y="620688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1124744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PO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31840" y="1124744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516216" y="1124744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7544" y="1700808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–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067944" y="1700808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107504" y="2276872"/>
            <a:ext cx="8964488" cy="2088232"/>
            <a:chOff x="107504" y="2276872"/>
            <a:chExt cx="8964488" cy="2088232"/>
          </a:xfrm>
        </p:grpSpPr>
        <p:sp>
          <p:nvSpPr>
            <p:cNvPr id="10" name="Text Box 1"/>
            <p:cNvSpPr txBox="1">
              <a:spLocks noChangeArrowheads="1"/>
            </p:cNvSpPr>
            <p:nvPr/>
          </p:nvSpPr>
          <p:spPr bwMode="auto">
            <a:xfrm>
              <a:off x="107504" y="2564904"/>
              <a:ext cx="8928100" cy="1800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>
              <a:off x="6156176" y="2276872"/>
              <a:ext cx="2808312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Espèce AMPHOTERE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323528" y="2876426"/>
              <a:ext cx="8748464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Certaines espèces chimiques ont la </a:t>
              </a:r>
              <a:r>
                <a:rPr lang="fr-FR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particularité</a:t>
              </a:r>
              <a:r>
                <a:rPr lang="fr-FR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d’intervenir dans deux couples Acide/Base différents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 ; dans le premier, en tant qu’acide, et dans le second, en tant que base. On dit de cette espèce qu’</a:t>
              </a:r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elle est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25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AMPHO-TERE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(adjectif) ou que c’est </a:t>
              </a:r>
              <a:r>
                <a:rPr lang="fr-FR" sz="2250" b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UN AMPHOLYTE</a:t>
              </a:r>
              <a:r>
                <a:rPr lang="fr-FR" sz="225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(nom commun).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-1" y="4365104"/>
            <a:ext cx="91449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L’eau est une espèce amphotère. Ecrire les deux couples acide/base mis en jeu.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Quels sont les espèces amphotères parmi celles écrites dans l’Application 2.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5536" y="5085184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O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HO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308304" y="5085184"/>
            <a:ext cx="216024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1259632" y="5085184"/>
            <a:ext cx="3492706" cy="432048"/>
            <a:chOff x="1259632" y="5085184"/>
            <a:chExt cx="3492706" cy="432048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1259632" y="5085184"/>
              <a:ext cx="792088" cy="432048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avec flèche 17"/>
            <p:cNvCxnSpPr>
              <a:stCxn id="16" idx="3"/>
            </p:cNvCxnSpPr>
            <p:nvPr/>
          </p:nvCxnSpPr>
          <p:spPr>
            <a:xfrm>
              <a:off x="2051720" y="5301208"/>
              <a:ext cx="504056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483768" y="5085184"/>
              <a:ext cx="22685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Ion HYDROXYDE</a:t>
              </a:r>
              <a:endParaRPr lang="fr-FR" sz="20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4939635" y="5085184"/>
            <a:ext cx="3160757" cy="432048"/>
            <a:chOff x="4939635" y="5085184"/>
            <a:chExt cx="3160757" cy="432048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7308304" y="5085184"/>
              <a:ext cx="792088" cy="432048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flipH="1">
              <a:off x="6732240" y="5301208"/>
              <a:ext cx="576064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939635" y="5085184"/>
              <a:ext cx="18646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Ion OXONIUM</a:t>
              </a:r>
              <a:endParaRPr lang="fr-FR" sz="2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475656" y="6021288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419872" y="6021288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5508104" y="6021288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14" grpId="0"/>
      <p:bldP spid="15" grpId="0"/>
      <p:bldP spid="24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a) 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9" name="ZoneTexte 16"/>
          <p:cNvSpPr txBox="1">
            <a:spLocks noChangeArrowheads="1"/>
          </p:cNvSpPr>
          <p:nvPr/>
        </p:nvSpPr>
        <p:spPr bwMode="auto">
          <a:xfrm>
            <a:off x="0" y="389362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6"/>
          <p:cNvSpPr txBox="1">
            <a:spLocks noChangeArrowheads="1"/>
          </p:cNvSpPr>
          <p:nvPr/>
        </p:nvSpPr>
        <p:spPr bwMode="auto">
          <a:xfrm>
            <a:off x="2176242" y="332656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2124523" y="765530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4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16"/>
          <p:cNvSpPr txBox="1">
            <a:spLocks noChangeArrowheads="1"/>
          </p:cNvSpPr>
          <p:nvPr/>
        </p:nvSpPr>
        <p:spPr bwMode="auto">
          <a:xfrm>
            <a:off x="0" y="1514345"/>
            <a:ext cx="248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16"/>
          <p:cNvSpPr txBox="1">
            <a:spLocks noChangeArrowheads="1"/>
          </p:cNvSpPr>
          <p:nvPr/>
        </p:nvSpPr>
        <p:spPr bwMode="auto">
          <a:xfrm>
            <a:off x="2267744" y="1514345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51920" y="1298321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3940851" y="1791360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180547" y="1797266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39752" y="1298321"/>
            <a:ext cx="2880320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16"/>
          <p:cNvSpPr txBox="1">
            <a:spLocks noChangeArrowheads="1"/>
          </p:cNvSpPr>
          <p:nvPr/>
        </p:nvSpPr>
        <p:spPr bwMode="auto">
          <a:xfrm>
            <a:off x="5306976" y="1514345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91152" y="1298321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6965187" y="1791360"/>
            <a:ext cx="122413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308304" y="180237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7524328" y="2234425"/>
            <a:ext cx="151216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3,4</a:t>
            </a:r>
            <a:endParaRPr lang="fr-FR" sz="2000" b="1" u="sng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16"/>
          <p:cNvSpPr txBox="1">
            <a:spLocks noChangeArrowheads="1"/>
          </p:cNvSpPr>
          <p:nvPr/>
        </p:nvSpPr>
        <p:spPr bwMode="auto">
          <a:xfrm>
            <a:off x="620068" y="2852936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20068" y="2636912"/>
            <a:ext cx="446449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16"/>
          <p:cNvSpPr txBox="1">
            <a:spLocks noChangeArrowheads="1"/>
          </p:cNvSpPr>
          <p:nvPr/>
        </p:nvSpPr>
        <p:spPr bwMode="auto">
          <a:xfrm>
            <a:off x="82961" y="2897004"/>
            <a:ext cx="639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24324" y="263691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Connecteur droit 60"/>
          <p:cNvCxnSpPr/>
          <p:nvPr/>
        </p:nvCxnSpPr>
        <p:spPr>
          <a:xfrm>
            <a:off x="2996332" y="3140968"/>
            <a:ext cx="194421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949724" y="3166368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ZoneTexte 16"/>
          <p:cNvSpPr txBox="1">
            <a:spLocks noChangeArrowheads="1"/>
          </p:cNvSpPr>
          <p:nvPr/>
        </p:nvSpPr>
        <p:spPr bwMode="auto">
          <a:xfrm>
            <a:off x="5084564" y="292494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4,8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388820" y="2708920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7316812" y="3212976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376120" y="3263776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 flipH="1">
            <a:off x="0" y="4216896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16"/>
          <p:cNvSpPr txBox="1">
            <a:spLocks noChangeArrowheads="1"/>
          </p:cNvSpPr>
          <p:nvPr/>
        </p:nvSpPr>
        <p:spPr bwMode="auto">
          <a:xfrm>
            <a:off x="756592" y="371703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a1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qui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cohérent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car on est dans le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DP de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fr-FR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0" y="4293096"/>
            <a:ext cx="637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aqueuse de sulfure de sodium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(2 Na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S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 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à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	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(HS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S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</a:t>
            </a:r>
            <a:endParaRPr lang="fr-FR" sz="2000" dirty="0" smtClean="0"/>
          </a:p>
        </p:txBody>
      </p:sp>
      <p:sp>
        <p:nvSpPr>
          <p:cNvPr id="71" name="ZoneTexte 70"/>
          <p:cNvSpPr txBox="1"/>
          <p:nvPr/>
        </p:nvSpPr>
        <p:spPr>
          <a:xfrm>
            <a:off x="0" y="5445224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323528" y="6165304"/>
            <a:ext cx="552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+ 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(l)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HS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HO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3" name="Groupe 72"/>
          <p:cNvGrpSpPr/>
          <p:nvPr/>
        </p:nvGrpSpPr>
        <p:grpSpPr>
          <a:xfrm>
            <a:off x="6372200" y="4221088"/>
            <a:ext cx="2799304" cy="2376264"/>
            <a:chOff x="6516216" y="0"/>
            <a:chExt cx="2799304" cy="2376264"/>
          </a:xfrm>
        </p:grpSpPr>
        <p:cxnSp>
          <p:nvCxnSpPr>
            <p:cNvPr id="74" name="Connecteur droit avec flèche 73"/>
            <p:cNvCxnSpPr/>
            <p:nvPr/>
          </p:nvCxnSpPr>
          <p:spPr>
            <a:xfrm flipV="1">
              <a:off x="7390043" y="432048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/>
            <p:cNvSpPr txBox="1"/>
            <p:nvPr/>
          </p:nvSpPr>
          <p:spPr>
            <a:xfrm>
              <a:off x="7174019" y="0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524328" y="476672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534059" y="1800200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516216" y="1772816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525947" y="504056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524328" y="1124744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HS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25947" y="1152128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 –</a:t>
              </a:r>
              <a:endParaRPr lang="fr-FR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326147" y="504056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326147" y="1152128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(12,9)</a:t>
              </a:r>
              <a:endParaRPr lang="fr-FR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470163" y="180020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</p:grpSp>
      <p:sp>
        <p:nvSpPr>
          <p:cNvPr id="85" name="Rectangle à coins arrondis 84"/>
          <p:cNvSpPr/>
          <p:nvPr/>
        </p:nvSpPr>
        <p:spPr>
          <a:xfrm>
            <a:off x="7452320" y="4697760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86" name="Rectangle à coins arrondis 85"/>
          <p:cNvSpPr/>
          <p:nvPr/>
        </p:nvSpPr>
        <p:spPr>
          <a:xfrm>
            <a:off x="6444208" y="5373216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87" name="Rectangle à coins arrondis 86"/>
          <p:cNvSpPr/>
          <p:nvPr/>
        </p:nvSpPr>
        <p:spPr>
          <a:xfrm>
            <a:off x="6372200" y="5993904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88" name="Connecteur droit 87"/>
          <p:cNvCxnSpPr/>
          <p:nvPr/>
        </p:nvCxnSpPr>
        <p:spPr>
          <a:xfrm flipV="1">
            <a:off x="7058372" y="5072484"/>
            <a:ext cx="432048" cy="3600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72" grpId="0"/>
      <p:bldP spid="85" grpId="0" animBg="1"/>
      <p:bldP spid="86" grpId="0" animBg="1"/>
      <p:bldP spid="8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6"/>
          <p:cNvSpPr txBox="1">
            <a:spLocks noChangeArrowheads="1"/>
          </p:cNvSpPr>
          <p:nvPr/>
        </p:nvSpPr>
        <p:spPr bwMode="auto">
          <a:xfrm>
            <a:off x="620068" y="260648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068" y="44624"/>
            <a:ext cx="446449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16"/>
          <p:cNvSpPr txBox="1">
            <a:spLocks noChangeArrowheads="1"/>
          </p:cNvSpPr>
          <p:nvPr/>
        </p:nvSpPr>
        <p:spPr bwMode="auto">
          <a:xfrm>
            <a:off x="82961" y="304716"/>
            <a:ext cx="639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4324" y="4462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996332" y="548680"/>
            <a:ext cx="194421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49724" y="574080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16"/>
          <p:cNvSpPr txBox="1">
            <a:spLocks noChangeArrowheads="1"/>
          </p:cNvSpPr>
          <p:nvPr/>
        </p:nvSpPr>
        <p:spPr bwMode="auto">
          <a:xfrm>
            <a:off x="5084564" y="332656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4,8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8820" y="116632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7316812" y="620688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376120" y="671488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0" y="157380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6"/>
          <p:cNvSpPr txBox="1">
            <a:spLocks noChangeArrowheads="1"/>
          </p:cNvSpPr>
          <p:nvPr/>
        </p:nvSpPr>
        <p:spPr bwMode="auto">
          <a:xfrm>
            <a:off x="756592" y="112474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a1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qui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cohérent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car on est dans le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DP de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fr-FR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1611908"/>
            <a:ext cx="637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aqueuse de sulfure de sodium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(2 Na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S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 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à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	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(HS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S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</a:t>
            </a:r>
            <a:endParaRPr lang="fr-FR" sz="2000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251520" y="3119884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6372200" y="1489100"/>
            <a:ext cx="2799304" cy="2376264"/>
            <a:chOff x="6516216" y="0"/>
            <a:chExt cx="2799304" cy="2376264"/>
          </a:xfrm>
        </p:grpSpPr>
        <p:cxnSp>
          <p:nvCxnSpPr>
            <p:cNvPr id="20" name="Connecteur droit avec flèche 19"/>
            <p:cNvCxnSpPr/>
            <p:nvPr/>
          </p:nvCxnSpPr>
          <p:spPr>
            <a:xfrm flipV="1">
              <a:off x="7390043" y="432048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7174019" y="0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24328" y="476672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34059" y="1800200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16216" y="1772816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25947" y="504056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524328" y="1124744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HS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25947" y="1152128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 –</a:t>
              </a:r>
              <a:endParaRPr lang="fr-FR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26147" y="504056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326147" y="1152128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(12,9)</a:t>
              </a:r>
              <a:endParaRPr lang="fr-FR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470163" y="180020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</p:grpSp>
      <p:sp>
        <p:nvSpPr>
          <p:cNvPr id="31" name="Rectangle à coins arrondis 30"/>
          <p:cNvSpPr/>
          <p:nvPr/>
        </p:nvSpPr>
        <p:spPr>
          <a:xfrm>
            <a:off x="7452320" y="1965772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6444208" y="2641228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6372200" y="3261916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7058372" y="2340496"/>
            <a:ext cx="432048" cy="3600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331640" y="3810347"/>
            <a:ext cx="6857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+    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(l)  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HS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   HO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1259632" y="3810347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179512" y="4314403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763688" y="4314403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9552" y="4314403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39552" y="4674443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292080" y="43144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308304" y="43144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419872" y="4314403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419872" y="4674443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1547664" y="4674443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220072" y="4674443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259130" y="4644826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0" y="3882355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16"/>
          <p:cNvSpPr txBox="1">
            <a:spLocks noChangeArrowheads="1"/>
          </p:cNvSpPr>
          <p:nvPr/>
        </p:nvSpPr>
        <p:spPr bwMode="auto">
          <a:xfrm>
            <a:off x="0" y="6093296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D’après la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 de G.W.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système évolue jusqu’à atteindre 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caractérisé par :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16"/>
          <p:cNvSpPr txBox="1">
            <a:spLocks noChangeArrowheads="1"/>
          </p:cNvSpPr>
          <p:nvPr/>
        </p:nvSpPr>
        <p:spPr bwMode="auto">
          <a:xfrm>
            <a:off x="35496" y="5290191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ZoneTexte 16"/>
          <p:cNvSpPr txBox="1">
            <a:spLocks noChangeArrowheads="1"/>
          </p:cNvSpPr>
          <p:nvPr/>
        </p:nvSpPr>
        <p:spPr bwMode="auto">
          <a:xfrm>
            <a:off x="5364088" y="5241900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16"/>
          <p:cNvSpPr txBox="1">
            <a:spLocks noChangeArrowheads="1"/>
          </p:cNvSpPr>
          <p:nvPr/>
        </p:nvSpPr>
        <p:spPr bwMode="auto">
          <a:xfrm>
            <a:off x="6516216" y="5085184"/>
            <a:ext cx="1439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(12,9 – 14)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7739557" y="5218183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16"/>
          <p:cNvSpPr txBox="1">
            <a:spLocks noChangeArrowheads="1"/>
          </p:cNvSpPr>
          <p:nvPr/>
        </p:nvSpPr>
        <p:spPr bwMode="auto">
          <a:xfrm>
            <a:off x="8370706" y="5106105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1,1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333750" y="5650231"/>
            <a:ext cx="272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&lt; K° &lt;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16"/>
          <p:cNvSpPr txBox="1">
            <a:spLocks noChangeArrowheads="1"/>
          </p:cNvSpPr>
          <p:nvPr/>
        </p:nvSpPr>
        <p:spPr bwMode="auto">
          <a:xfrm>
            <a:off x="2725192" y="5657056"/>
            <a:ext cx="6418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réaction n’est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ni TRES LIMITEE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TOTALE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3416"/>
            <a:ext cx="637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aqueuse de sulfure de sodium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(2 Na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S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 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2000" b="1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à</a:t>
            </a:r>
            <a:r>
              <a:rPr lang="fr-FR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	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(HS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S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</a:t>
            </a:r>
            <a:endParaRPr lang="fr-FR" sz="20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53139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372200" y="-99392"/>
            <a:ext cx="2799304" cy="2376264"/>
            <a:chOff x="6516216" y="0"/>
            <a:chExt cx="2799304" cy="2376264"/>
          </a:xfrm>
        </p:grpSpPr>
        <p:cxnSp>
          <p:nvCxnSpPr>
            <p:cNvPr id="7" name="Connecteur droit avec flèche 6"/>
            <p:cNvCxnSpPr/>
            <p:nvPr/>
          </p:nvCxnSpPr>
          <p:spPr>
            <a:xfrm flipV="1">
              <a:off x="7390043" y="432048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7174019" y="0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524328" y="476672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34059" y="1800200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16216" y="1772816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25947" y="504056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24328" y="1124744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HS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25947" y="1152128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 –</a:t>
              </a:r>
              <a:endParaRPr lang="fr-F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26147" y="504056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26147" y="1152128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(12,9)</a:t>
              </a:r>
              <a:endParaRPr lang="fr-FR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470163" y="1800200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</p:grpSp>
      <p:sp>
        <p:nvSpPr>
          <p:cNvPr id="18" name="Rectangle à coins arrondis 17"/>
          <p:cNvSpPr/>
          <p:nvPr/>
        </p:nvSpPr>
        <p:spPr>
          <a:xfrm>
            <a:off x="7452320" y="377280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6444208" y="1052736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372200" y="1673424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7058372" y="752004"/>
            <a:ext cx="432048" cy="3600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331640" y="2221855"/>
            <a:ext cx="6857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+    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(l)  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HS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   HO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1259632" y="2221855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179512" y="2725911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763688" y="2725911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39552" y="272591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39552" y="308595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292080" y="27259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308304" y="272591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419872" y="2725911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419872" y="3085951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547664" y="3085951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220072" y="3085951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259130" y="3056334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0" y="2293863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16"/>
          <p:cNvSpPr txBox="1">
            <a:spLocks noChangeArrowheads="1"/>
          </p:cNvSpPr>
          <p:nvPr/>
        </p:nvSpPr>
        <p:spPr bwMode="auto">
          <a:xfrm>
            <a:off x="0" y="4504804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D’après la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 de G.W.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système évolue jusqu’à atteindre 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caractérisé par :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16"/>
          <p:cNvSpPr txBox="1">
            <a:spLocks noChangeArrowheads="1"/>
          </p:cNvSpPr>
          <p:nvPr/>
        </p:nvSpPr>
        <p:spPr bwMode="auto">
          <a:xfrm>
            <a:off x="35496" y="3701699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16"/>
          <p:cNvSpPr txBox="1">
            <a:spLocks noChangeArrowheads="1"/>
          </p:cNvSpPr>
          <p:nvPr/>
        </p:nvSpPr>
        <p:spPr bwMode="auto">
          <a:xfrm>
            <a:off x="5364088" y="3653408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16"/>
          <p:cNvSpPr txBox="1">
            <a:spLocks noChangeArrowheads="1"/>
          </p:cNvSpPr>
          <p:nvPr/>
        </p:nvSpPr>
        <p:spPr bwMode="auto">
          <a:xfrm>
            <a:off x="6516216" y="3496692"/>
            <a:ext cx="1439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(12,9 – 14)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16"/>
          <p:cNvSpPr txBox="1">
            <a:spLocks noChangeArrowheads="1"/>
          </p:cNvSpPr>
          <p:nvPr/>
        </p:nvSpPr>
        <p:spPr bwMode="auto">
          <a:xfrm>
            <a:off x="7739557" y="3629691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16"/>
          <p:cNvSpPr txBox="1">
            <a:spLocks noChangeArrowheads="1"/>
          </p:cNvSpPr>
          <p:nvPr/>
        </p:nvSpPr>
        <p:spPr bwMode="auto">
          <a:xfrm>
            <a:off x="8370706" y="3517613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1,1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16"/>
          <p:cNvSpPr txBox="1">
            <a:spLocks noChangeArrowheads="1"/>
          </p:cNvSpPr>
          <p:nvPr/>
        </p:nvSpPr>
        <p:spPr bwMode="auto">
          <a:xfrm>
            <a:off x="333750" y="4061739"/>
            <a:ext cx="272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&lt; K° &lt;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16"/>
          <p:cNvSpPr txBox="1">
            <a:spLocks noChangeArrowheads="1"/>
          </p:cNvSpPr>
          <p:nvPr/>
        </p:nvSpPr>
        <p:spPr bwMode="auto">
          <a:xfrm>
            <a:off x="2725192" y="4068564"/>
            <a:ext cx="6418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réaction n’est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ni TRES LIMITEE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TOTALE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16"/>
          <p:cNvSpPr txBox="1">
            <a:spLocks noChangeArrowheads="1"/>
          </p:cNvSpPr>
          <p:nvPr/>
        </p:nvSpPr>
        <p:spPr bwMode="auto">
          <a:xfrm>
            <a:off x="1441089" y="5322121"/>
            <a:ext cx="9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96665" y="5106097"/>
            <a:ext cx="268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[HO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2268673" y="5589240"/>
            <a:ext cx="25922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492809" y="5661248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03258" y="5627076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ZoneTexte 16"/>
          <p:cNvSpPr txBox="1">
            <a:spLocks noChangeArrowheads="1"/>
          </p:cNvSpPr>
          <p:nvPr/>
        </p:nvSpPr>
        <p:spPr bwMode="auto">
          <a:xfrm>
            <a:off x="4860961" y="5373216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09033" y="5085184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>
            <a:off x="5220072" y="5589240"/>
            <a:ext cx="1800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136293" y="5620990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6165304"/>
            <a:ext cx="483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  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K°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K°C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  = 0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38897" y="6077168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48064" y="6165304"/>
            <a:ext cx="39959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+ 10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1,1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10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3,1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 </a:t>
            </a:r>
            <a:endParaRPr lang="fr-FR" sz="2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  <p:bldP spid="50" grpId="0"/>
      <p:bldP spid="52" grpId="0"/>
      <p:bldP spid="55" grpId="0"/>
      <p:bldP spid="56" grpId="0"/>
      <p:bldP spid="5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331640" y="332656"/>
            <a:ext cx="6857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+    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(l)  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HS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   HO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1259632" y="332656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179512" y="836712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763688" y="836712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39552" y="83671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39552" y="119675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292080" y="83671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308304" y="83671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419872" y="836712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419872" y="1196752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547664" y="1196752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220072" y="119675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259130" y="116713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0" y="404664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16"/>
          <p:cNvSpPr txBox="1">
            <a:spLocks noChangeArrowheads="1"/>
          </p:cNvSpPr>
          <p:nvPr/>
        </p:nvSpPr>
        <p:spPr bwMode="auto">
          <a:xfrm>
            <a:off x="0" y="2547894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D’après la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 de G.W.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système évolue jusqu’à atteindre 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caractérisé par :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16"/>
          <p:cNvSpPr txBox="1">
            <a:spLocks noChangeArrowheads="1"/>
          </p:cNvSpPr>
          <p:nvPr/>
        </p:nvSpPr>
        <p:spPr bwMode="auto">
          <a:xfrm>
            <a:off x="0" y="1799874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16"/>
          <p:cNvSpPr txBox="1">
            <a:spLocks noChangeArrowheads="1"/>
          </p:cNvSpPr>
          <p:nvPr/>
        </p:nvSpPr>
        <p:spPr bwMode="auto">
          <a:xfrm>
            <a:off x="5328592" y="1751583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16"/>
          <p:cNvSpPr txBox="1">
            <a:spLocks noChangeArrowheads="1"/>
          </p:cNvSpPr>
          <p:nvPr/>
        </p:nvSpPr>
        <p:spPr bwMode="auto">
          <a:xfrm>
            <a:off x="6480720" y="1594867"/>
            <a:ext cx="1439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(12,9 – 14)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16"/>
          <p:cNvSpPr txBox="1">
            <a:spLocks noChangeArrowheads="1"/>
          </p:cNvSpPr>
          <p:nvPr/>
        </p:nvSpPr>
        <p:spPr bwMode="auto">
          <a:xfrm>
            <a:off x="7704061" y="1727866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16"/>
          <p:cNvSpPr txBox="1">
            <a:spLocks noChangeArrowheads="1"/>
          </p:cNvSpPr>
          <p:nvPr/>
        </p:nvSpPr>
        <p:spPr bwMode="auto">
          <a:xfrm>
            <a:off x="8370706" y="1615788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1,1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16"/>
          <p:cNvSpPr txBox="1">
            <a:spLocks noChangeArrowheads="1"/>
          </p:cNvSpPr>
          <p:nvPr/>
        </p:nvSpPr>
        <p:spPr bwMode="auto">
          <a:xfrm>
            <a:off x="333750" y="2115846"/>
            <a:ext cx="272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&lt; K° &lt;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16"/>
          <p:cNvSpPr txBox="1">
            <a:spLocks noChangeArrowheads="1"/>
          </p:cNvSpPr>
          <p:nvPr/>
        </p:nvSpPr>
        <p:spPr bwMode="auto">
          <a:xfrm>
            <a:off x="2725192" y="2122671"/>
            <a:ext cx="6418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réaction n’est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ni TRES LIMITEE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TOTALE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16"/>
          <p:cNvSpPr txBox="1">
            <a:spLocks noChangeArrowheads="1"/>
          </p:cNvSpPr>
          <p:nvPr/>
        </p:nvSpPr>
        <p:spPr bwMode="auto">
          <a:xfrm>
            <a:off x="1441089" y="3332160"/>
            <a:ext cx="9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96665" y="3116136"/>
            <a:ext cx="268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[HO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2268673" y="3599279"/>
            <a:ext cx="25922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492809" y="3671287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03258" y="3622664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ZoneTexte 16"/>
          <p:cNvSpPr txBox="1">
            <a:spLocks noChangeArrowheads="1"/>
          </p:cNvSpPr>
          <p:nvPr/>
        </p:nvSpPr>
        <p:spPr bwMode="auto">
          <a:xfrm>
            <a:off x="4860961" y="3368804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09033" y="3095223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>
            <a:off x="5220072" y="3599279"/>
            <a:ext cx="1800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136293" y="3631029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4093995"/>
            <a:ext cx="483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  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K°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K°C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  = 0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38897" y="4005859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48064" y="4093995"/>
            <a:ext cx="39959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+ 10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1,1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10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3,1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 </a:t>
            </a:r>
            <a:endParaRPr lang="fr-FR" sz="2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04507" y="4598051"/>
            <a:ext cx="4884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racines sont solutions de ce polynôme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16067" y="4958091"/>
            <a:ext cx="39959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8,8.10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16067" y="5373216"/>
            <a:ext cx="345638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9,0.10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438501" y="4997048"/>
            <a:ext cx="4237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Arial Black" pitchFamily="34" charset="0"/>
                <a:cs typeface="Arial" pitchFamily="34" charset="0"/>
              </a:rPr>
              <a:t>IMPOSSIBLE car sens direct </a:t>
            </a:r>
            <a:endParaRPr lang="fr-FR" sz="2400" b="1" baseline="-25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2" name="ZoneTexte 16"/>
          <p:cNvSpPr txBox="1">
            <a:spLocks noChangeArrowheads="1"/>
          </p:cNvSpPr>
          <p:nvPr/>
        </p:nvSpPr>
        <p:spPr bwMode="auto">
          <a:xfrm>
            <a:off x="0" y="5960297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16"/>
          <p:cNvSpPr txBox="1">
            <a:spLocks noChangeArrowheads="1"/>
          </p:cNvSpPr>
          <p:nvPr/>
        </p:nvSpPr>
        <p:spPr bwMode="auto">
          <a:xfrm>
            <a:off x="2176242" y="5903591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16"/>
          <p:cNvSpPr txBox="1">
            <a:spLocks noChangeArrowheads="1"/>
          </p:cNvSpPr>
          <p:nvPr/>
        </p:nvSpPr>
        <p:spPr bwMode="auto">
          <a:xfrm>
            <a:off x="2184719" y="6319216"/>
            <a:ext cx="6589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3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  <p:bldP spid="59" grpId="0" animBg="1"/>
      <p:bldP spid="6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4" name="ZoneTexte 16"/>
          <p:cNvSpPr txBox="1">
            <a:spLocks noChangeArrowheads="1"/>
          </p:cNvSpPr>
          <p:nvPr/>
        </p:nvSpPr>
        <p:spPr bwMode="auto">
          <a:xfrm>
            <a:off x="1441089" y="513777"/>
            <a:ext cx="9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96665" y="297753"/>
            <a:ext cx="268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[HO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2268673" y="780896"/>
            <a:ext cx="259228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492809" y="852904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03258" y="804281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ZoneTexte 16"/>
          <p:cNvSpPr txBox="1">
            <a:spLocks noChangeArrowheads="1"/>
          </p:cNvSpPr>
          <p:nvPr/>
        </p:nvSpPr>
        <p:spPr bwMode="auto">
          <a:xfrm>
            <a:off x="4860961" y="550421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09033" y="276840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>
            <a:off x="5220072" y="780896"/>
            <a:ext cx="1800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136293" y="812646"/>
            <a:ext cx="2015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1275612"/>
            <a:ext cx="483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  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K°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K°C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  = 0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72000" y="1196752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48064" y="1275612"/>
            <a:ext cx="39959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+ 10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1,1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10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3,1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 </a:t>
            </a:r>
            <a:endParaRPr lang="fr-FR" sz="2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04507" y="1750226"/>
            <a:ext cx="4884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racines sont solutions de ce polynôme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16067" y="2033147"/>
            <a:ext cx="39959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– 8,8.10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16067" y="2448272"/>
            <a:ext cx="345638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9,0.10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438501" y="2072104"/>
            <a:ext cx="4237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Arial Black" pitchFamily="34" charset="0"/>
                <a:cs typeface="Arial" pitchFamily="34" charset="0"/>
              </a:rPr>
              <a:t>IMPOSSIBLE car sens direct </a:t>
            </a:r>
            <a:endParaRPr lang="fr-FR" sz="2400" b="1" baseline="-25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2" name="ZoneTexte 16"/>
          <p:cNvSpPr txBox="1">
            <a:spLocks noChangeArrowheads="1"/>
          </p:cNvSpPr>
          <p:nvPr/>
        </p:nvSpPr>
        <p:spPr bwMode="auto">
          <a:xfrm>
            <a:off x="0" y="3024336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16"/>
          <p:cNvSpPr txBox="1">
            <a:spLocks noChangeArrowheads="1"/>
          </p:cNvSpPr>
          <p:nvPr/>
        </p:nvSpPr>
        <p:spPr bwMode="auto">
          <a:xfrm>
            <a:off x="2176242" y="2967630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16"/>
          <p:cNvSpPr txBox="1">
            <a:spLocks noChangeArrowheads="1"/>
          </p:cNvSpPr>
          <p:nvPr/>
        </p:nvSpPr>
        <p:spPr bwMode="auto">
          <a:xfrm>
            <a:off x="2184719" y="3383255"/>
            <a:ext cx="6589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3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0" y="4120258"/>
            <a:ext cx="248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ZoneTexte 16"/>
          <p:cNvSpPr txBox="1">
            <a:spLocks noChangeArrowheads="1"/>
          </p:cNvSpPr>
          <p:nvPr/>
        </p:nvSpPr>
        <p:spPr bwMode="auto">
          <a:xfrm>
            <a:off x="2267744" y="4120258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851920" y="3904234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3940851" y="4397273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180547" y="4403179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55576" y="4703905"/>
            <a:ext cx="288032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16"/>
          <p:cNvSpPr txBox="1">
            <a:spLocks noChangeArrowheads="1"/>
          </p:cNvSpPr>
          <p:nvPr/>
        </p:nvSpPr>
        <p:spPr bwMode="auto">
          <a:xfrm>
            <a:off x="3873954" y="4950508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414062" y="4734484"/>
            <a:ext cx="147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14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1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>
            <a:off x="5532165" y="5227523"/>
            <a:ext cx="122413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453019" y="5238540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236296" y="5013176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11,9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ZoneTexte 16"/>
          <p:cNvSpPr txBox="1">
            <a:spLocks noChangeArrowheads="1"/>
          </p:cNvSpPr>
          <p:nvPr/>
        </p:nvSpPr>
        <p:spPr bwMode="auto">
          <a:xfrm>
            <a:off x="5652120" y="4125369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423585" y="3909345"/>
            <a:ext cx="1527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(C°)</a:t>
            </a:r>
            <a:r>
              <a:rPr lang="fr-FR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7308304" y="4392751"/>
            <a:ext cx="165618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250737" y="4444257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204546" y="4444257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120124" y="4077867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ZoneTexte 16"/>
          <p:cNvSpPr txBox="1">
            <a:spLocks noChangeArrowheads="1"/>
          </p:cNvSpPr>
          <p:nvPr/>
        </p:nvSpPr>
        <p:spPr bwMode="auto">
          <a:xfrm>
            <a:off x="706146" y="4914447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411760" y="4708179"/>
            <a:ext cx="121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Connecteur droit 86"/>
          <p:cNvCxnSpPr/>
          <p:nvPr/>
        </p:nvCxnSpPr>
        <p:spPr>
          <a:xfrm>
            <a:off x="2411760" y="5212235"/>
            <a:ext cx="122413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411760" y="5250376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79512" y="4852195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ZoneTexte 16"/>
          <p:cNvSpPr txBox="1">
            <a:spLocks noChangeArrowheads="1"/>
          </p:cNvSpPr>
          <p:nvPr/>
        </p:nvSpPr>
        <p:spPr bwMode="auto">
          <a:xfrm>
            <a:off x="620068" y="6012879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20068" y="5796855"/>
            <a:ext cx="344787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16"/>
          <p:cNvSpPr txBox="1">
            <a:spLocks noChangeArrowheads="1"/>
          </p:cNvSpPr>
          <p:nvPr/>
        </p:nvSpPr>
        <p:spPr bwMode="auto">
          <a:xfrm>
            <a:off x="82961" y="6056947"/>
            <a:ext cx="639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924324" y="5796855"/>
            <a:ext cx="114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Connecteur droit 99"/>
          <p:cNvCxnSpPr/>
          <p:nvPr/>
        </p:nvCxnSpPr>
        <p:spPr>
          <a:xfrm>
            <a:off x="3015764" y="6309320"/>
            <a:ext cx="93610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2949724" y="6326311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ZoneTexte 16"/>
          <p:cNvSpPr txBox="1">
            <a:spLocks noChangeArrowheads="1"/>
          </p:cNvSpPr>
          <p:nvPr/>
        </p:nvSpPr>
        <p:spPr bwMode="auto">
          <a:xfrm>
            <a:off x="4211960" y="6093296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12,9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660232" y="5841479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" name="Connecteur droit 103"/>
          <p:cNvCxnSpPr/>
          <p:nvPr/>
        </p:nvCxnSpPr>
        <p:spPr>
          <a:xfrm>
            <a:off x="6588224" y="6345535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6647532" y="6396335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 animBg="1"/>
      <p:bldP spid="70" grpId="0"/>
      <p:bldP spid="72" grpId="0"/>
      <p:bldP spid="73" grpId="0" animBg="1"/>
      <p:bldP spid="75" grpId="0"/>
      <p:bldP spid="77" grpId="0"/>
      <p:bldP spid="78" grpId="0"/>
      <p:bldP spid="84" grpId="0"/>
      <p:bldP spid="86" grpId="0"/>
      <p:bldP spid="88" grpId="0"/>
      <p:bldP spid="93" grpId="0"/>
      <p:bldP spid="97" grpId="0" animBg="1"/>
      <p:bldP spid="99" grpId="0"/>
      <p:bldP spid="101" grpId="0"/>
      <p:bldP spid="103" grpId="0"/>
      <p:bldP spid="10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ZoneTexte 16"/>
          <p:cNvSpPr txBox="1">
            <a:spLocks noChangeArrowheads="1"/>
          </p:cNvSpPr>
          <p:nvPr/>
        </p:nvSpPr>
        <p:spPr bwMode="auto">
          <a:xfrm>
            <a:off x="0" y="317354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16"/>
          <p:cNvSpPr txBox="1">
            <a:spLocks noChangeArrowheads="1"/>
          </p:cNvSpPr>
          <p:nvPr/>
        </p:nvSpPr>
        <p:spPr bwMode="auto">
          <a:xfrm>
            <a:off x="2176242" y="260648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16"/>
          <p:cNvSpPr txBox="1">
            <a:spLocks noChangeArrowheads="1"/>
          </p:cNvSpPr>
          <p:nvPr/>
        </p:nvSpPr>
        <p:spPr bwMode="auto">
          <a:xfrm>
            <a:off x="2184719" y="676273"/>
            <a:ext cx="6589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3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16"/>
          <p:cNvSpPr txBox="1">
            <a:spLocks noChangeArrowheads="1"/>
          </p:cNvSpPr>
          <p:nvPr/>
        </p:nvSpPr>
        <p:spPr bwMode="auto">
          <a:xfrm>
            <a:off x="0" y="1259038"/>
            <a:ext cx="248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16"/>
          <p:cNvSpPr txBox="1">
            <a:spLocks noChangeArrowheads="1"/>
          </p:cNvSpPr>
          <p:nvPr/>
        </p:nvSpPr>
        <p:spPr bwMode="auto">
          <a:xfrm>
            <a:off x="2267744" y="1259038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920" y="1043014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940851" y="1536053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80547" y="1541959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576" y="1842685"/>
            <a:ext cx="288032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6"/>
          <p:cNvSpPr txBox="1">
            <a:spLocks noChangeArrowheads="1"/>
          </p:cNvSpPr>
          <p:nvPr/>
        </p:nvSpPr>
        <p:spPr bwMode="auto">
          <a:xfrm>
            <a:off x="3873954" y="2089288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4062" y="1873264"/>
            <a:ext cx="147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14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1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53019" y="2377320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6296" y="2151956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11,9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6"/>
          <p:cNvSpPr txBox="1">
            <a:spLocks noChangeArrowheads="1"/>
          </p:cNvSpPr>
          <p:nvPr/>
        </p:nvSpPr>
        <p:spPr bwMode="auto">
          <a:xfrm>
            <a:off x="5652120" y="1264149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23585" y="1048125"/>
            <a:ext cx="1527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(C°)</a:t>
            </a:r>
            <a:r>
              <a:rPr lang="fr-FR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7308304" y="1531531"/>
            <a:ext cx="165618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250737" y="1583037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04546" y="1583037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20124" y="1216647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16"/>
          <p:cNvSpPr txBox="1">
            <a:spLocks noChangeArrowheads="1"/>
          </p:cNvSpPr>
          <p:nvPr/>
        </p:nvSpPr>
        <p:spPr bwMode="auto">
          <a:xfrm>
            <a:off x="706146" y="2053227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–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11760" y="1846959"/>
            <a:ext cx="121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C°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2411760" y="2351015"/>
            <a:ext cx="122413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411760" y="2389156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oneTexte 16"/>
          <p:cNvSpPr txBox="1">
            <a:spLocks noChangeArrowheads="1"/>
          </p:cNvSpPr>
          <p:nvPr/>
        </p:nvSpPr>
        <p:spPr bwMode="auto">
          <a:xfrm>
            <a:off x="620068" y="3151659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0068" y="2935635"/>
            <a:ext cx="344787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924324" y="2935635"/>
            <a:ext cx="114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3015764" y="3448100"/>
            <a:ext cx="93610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949724" y="3465091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oneTexte 16"/>
          <p:cNvSpPr txBox="1">
            <a:spLocks noChangeArrowheads="1"/>
          </p:cNvSpPr>
          <p:nvPr/>
        </p:nvSpPr>
        <p:spPr bwMode="auto">
          <a:xfrm>
            <a:off x="4211960" y="3232076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12,9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60232" y="2980259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6588224" y="3484315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47532" y="3535115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5508104" y="2338658"/>
            <a:ext cx="129614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0" y="4393168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16"/>
          <p:cNvSpPr txBox="1">
            <a:spLocks noChangeArrowheads="1"/>
          </p:cNvSpPr>
          <p:nvPr/>
        </p:nvSpPr>
        <p:spPr bwMode="auto">
          <a:xfrm>
            <a:off x="756592" y="389330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a2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qui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cohérent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car on est dans le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DP de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 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3200" b="1" u="sng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4381582"/>
            <a:ext cx="637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aqueuse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</a:t>
            </a:r>
            <a:r>
              <a:rPr lang="fr-FR" sz="2000" i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hydrogénocar-bonate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sodium à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 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A3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H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HCO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6,4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A4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10,4 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0" y="5676581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87337" y="6341250"/>
            <a:ext cx="5774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2 HCO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,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7136348" y="4919134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7" name="Rectangle à coins arrondis 56"/>
          <p:cNvSpPr/>
          <p:nvPr/>
        </p:nvSpPr>
        <p:spPr>
          <a:xfrm>
            <a:off x="5796136" y="5877272"/>
            <a:ext cx="108012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8" name="Rectangle à coins arrondis 57"/>
          <p:cNvSpPr/>
          <p:nvPr/>
        </p:nvSpPr>
        <p:spPr>
          <a:xfrm>
            <a:off x="6084168" y="6382132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59" name="Connecteur droit 58"/>
          <p:cNvCxnSpPr/>
          <p:nvPr/>
        </p:nvCxnSpPr>
        <p:spPr>
          <a:xfrm flipV="1">
            <a:off x="6804248" y="5733256"/>
            <a:ext cx="288032" cy="216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e 62"/>
          <p:cNvGrpSpPr/>
          <p:nvPr/>
        </p:nvGrpSpPr>
        <p:grpSpPr>
          <a:xfrm>
            <a:off x="5774897" y="4397360"/>
            <a:ext cx="3431380" cy="2410753"/>
            <a:chOff x="5774897" y="4397360"/>
            <a:chExt cx="3431380" cy="2410753"/>
          </a:xfrm>
        </p:grpSpPr>
        <p:cxnSp>
          <p:nvCxnSpPr>
            <p:cNvPr id="45" name="Connecteur droit avec flèche 44"/>
            <p:cNvCxnSpPr/>
            <p:nvPr/>
          </p:nvCxnSpPr>
          <p:spPr>
            <a:xfrm flipV="1">
              <a:off x="6948264" y="4829408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6743561" y="4397360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93870" y="4896066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103601" y="6340781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85758" y="6346448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95489" y="4923450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988811" y="5395250"/>
              <a:ext cx="11544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HCO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797726" y="5400361"/>
              <a:ext cx="1103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 –</a:t>
              </a:r>
              <a:endParaRPr lang="fr-FR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895689" y="4923450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077508" y="5417284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(10,4)</a:t>
              </a:r>
              <a:endParaRPr lang="fr-FR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039705" y="6340781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74897" y="5860349"/>
              <a:ext cx="11544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HCO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971093" y="5877272"/>
              <a:ext cx="1563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, 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388424" y="5880706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(6,4)</a:t>
              </a:r>
              <a:endParaRPr lang="fr-FR" dirty="0"/>
            </a:p>
          </p:txBody>
        </p:sp>
      </p:grpSp>
      <p:sp>
        <p:nvSpPr>
          <p:cNvPr id="64" name="Rectangle à coins arrondis 63"/>
          <p:cNvSpPr/>
          <p:nvPr/>
        </p:nvSpPr>
        <p:spPr>
          <a:xfrm>
            <a:off x="7037195" y="5417284"/>
            <a:ext cx="108012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56" grpId="0" animBg="1"/>
      <p:bldP spid="57" grpId="0" animBg="1"/>
      <p:bldP spid="58" grpId="0" animBg="1"/>
      <p:bldP spid="6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16"/>
          <p:cNvSpPr txBox="1">
            <a:spLocks noChangeArrowheads="1"/>
          </p:cNvSpPr>
          <p:nvPr/>
        </p:nvSpPr>
        <p:spPr bwMode="auto">
          <a:xfrm>
            <a:off x="620068" y="249631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0068" y="33607"/>
            <a:ext cx="344787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924324" y="33607"/>
            <a:ext cx="114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3015764" y="546072"/>
            <a:ext cx="93610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949724" y="563063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oneTexte 16"/>
          <p:cNvSpPr txBox="1">
            <a:spLocks noChangeArrowheads="1"/>
          </p:cNvSpPr>
          <p:nvPr/>
        </p:nvSpPr>
        <p:spPr bwMode="auto">
          <a:xfrm>
            <a:off x="4211960" y="330048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12,9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60232" y="78231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6588224" y="582287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647532" y="633087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H="1">
            <a:off x="0" y="149114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16"/>
          <p:cNvSpPr txBox="1">
            <a:spLocks noChangeArrowheads="1"/>
          </p:cNvSpPr>
          <p:nvPr/>
        </p:nvSpPr>
        <p:spPr bwMode="auto">
          <a:xfrm>
            <a:off x="756592" y="99127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&lt; 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a2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qui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cohérent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car on est dans le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DP de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 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800" b="1" u="sng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1484784"/>
            <a:ext cx="637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Solution aqueuse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</a:t>
            </a:r>
            <a:r>
              <a:rPr lang="fr-FR" sz="2000" i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hydrogénocar-bonate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de sodium à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 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A3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H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HCO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6,4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A4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(HCO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/ CO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10,4 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07504" y="314096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7136348" y="1938866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7" name="Rectangle à coins arrondis 56"/>
          <p:cNvSpPr/>
          <p:nvPr/>
        </p:nvSpPr>
        <p:spPr>
          <a:xfrm>
            <a:off x="5796136" y="2897004"/>
            <a:ext cx="108012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8" name="Rectangle à coins arrondis 57"/>
          <p:cNvSpPr/>
          <p:nvPr/>
        </p:nvSpPr>
        <p:spPr>
          <a:xfrm>
            <a:off x="6084168" y="3401864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59" name="Connecteur droit 58"/>
          <p:cNvCxnSpPr/>
          <p:nvPr/>
        </p:nvCxnSpPr>
        <p:spPr>
          <a:xfrm flipV="1">
            <a:off x="6804248" y="2752988"/>
            <a:ext cx="288032" cy="216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62"/>
          <p:cNvGrpSpPr/>
          <p:nvPr/>
        </p:nvGrpSpPr>
        <p:grpSpPr>
          <a:xfrm>
            <a:off x="5774897" y="1428261"/>
            <a:ext cx="3431380" cy="2410753"/>
            <a:chOff x="5774897" y="4397360"/>
            <a:chExt cx="3431380" cy="2410753"/>
          </a:xfrm>
        </p:grpSpPr>
        <p:cxnSp>
          <p:nvCxnSpPr>
            <p:cNvPr id="45" name="Connecteur droit avec flèche 44"/>
            <p:cNvCxnSpPr/>
            <p:nvPr/>
          </p:nvCxnSpPr>
          <p:spPr>
            <a:xfrm flipV="1">
              <a:off x="6948264" y="4829408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>
              <a:off x="6743561" y="4397360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93870" y="4896066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103601" y="6340781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85758" y="6346448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95489" y="4923450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988811" y="5395250"/>
              <a:ext cx="11544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HCO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797726" y="5400361"/>
              <a:ext cx="1103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 –</a:t>
              </a:r>
              <a:endParaRPr lang="fr-FR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895689" y="4923450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077508" y="5417284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(10,4)</a:t>
              </a:r>
              <a:endParaRPr lang="fr-FR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039705" y="6340781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74897" y="5860349"/>
              <a:ext cx="11544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HCO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971093" y="5877272"/>
              <a:ext cx="1563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, 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388424" y="5880706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(6,4)</a:t>
              </a:r>
              <a:endParaRPr lang="fr-FR" dirty="0"/>
            </a:p>
          </p:txBody>
        </p:sp>
      </p:grpSp>
      <p:sp>
        <p:nvSpPr>
          <p:cNvPr id="64" name="Rectangle à coins arrondis 63"/>
          <p:cNvSpPr/>
          <p:nvPr/>
        </p:nvSpPr>
        <p:spPr>
          <a:xfrm>
            <a:off x="7037195" y="2437016"/>
            <a:ext cx="108012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63" name="ZoneTexte 62"/>
          <p:cNvSpPr txBox="1"/>
          <p:nvPr/>
        </p:nvSpPr>
        <p:spPr>
          <a:xfrm>
            <a:off x="1475656" y="3861048"/>
            <a:ext cx="6800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2 HCO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   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,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Connecteur droit 64"/>
          <p:cNvCxnSpPr/>
          <p:nvPr/>
        </p:nvCxnSpPr>
        <p:spPr>
          <a:xfrm>
            <a:off x="1403648" y="3861048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>
            <a:off x="323528" y="4365104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907704" y="4365104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83568" y="436510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4499992" y="436510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516216" y="436510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1691680" y="4725144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4427984" y="4725144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6467042" y="4695527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144016" y="3933056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661534" y="473616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ZoneTexte 16"/>
          <p:cNvSpPr txBox="1">
            <a:spLocks noChangeArrowheads="1"/>
          </p:cNvSpPr>
          <p:nvPr/>
        </p:nvSpPr>
        <p:spPr bwMode="auto">
          <a:xfrm>
            <a:off x="0" y="6093296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D’après la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 de G.W.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système évolue jusqu’à atteindre 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caractérisé par :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ZoneTexte 16"/>
          <p:cNvSpPr txBox="1">
            <a:spLocks noChangeArrowheads="1"/>
          </p:cNvSpPr>
          <p:nvPr/>
        </p:nvSpPr>
        <p:spPr bwMode="auto">
          <a:xfrm>
            <a:off x="35496" y="5290191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ZoneTexte 16"/>
          <p:cNvSpPr txBox="1">
            <a:spLocks noChangeArrowheads="1"/>
          </p:cNvSpPr>
          <p:nvPr/>
        </p:nvSpPr>
        <p:spPr bwMode="auto">
          <a:xfrm>
            <a:off x="5364088" y="5241900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ZoneTexte 16"/>
          <p:cNvSpPr txBox="1">
            <a:spLocks noChangeArrowheads="1"/>
          </p:cNvSpPr>
          <p:nvPr/>
        </p:nvSpPr>
        <p:spPr bwMode="auto">
          <a:xfrm>
            <a:off x="6395029" y="5085184"/>
            <a:ext cx="158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(6,4 – 10,4)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ZoneTexte 16"/>
          <p:cNvSpPr txBox="1">
            <a:spLocks noChangeArrowheads="1"/>
          </p:cNvSpPr>
          <p:nvPr/>
        </p:nvSpPr>
        <p:spPr bwMode="auto">
          <a:xfrm>
            <a:off x="7739557" y="5218183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ZoneTexte 16"/>
          <p:cNvSpPr txBox="1">
            <a:spLocks noChangeArrowheads="1"/>
          </p:cNvSpPr>
          <p:nvPr/>
        </p:nvSpPr>
        <p:spPr bwMode="auto">
          <a:xfrm>
            <a:off x="8370706" y="5106105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4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ZoneTexte 16"/>
          <p:cNvSpPr txBox="1">
            <a:spLocks noChangeArrowheads="1"/>
          </p:cNvSpPr>
          <p:nvPr/>
        </p:nvSpPr>
        <p:spPr bwMode="auto">
          <a:xfrm>
            <a:off x="1259632" y="5661248"/>
            <a:ext cx="1573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K° &lt;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ZoneTexte 16"/>
          <p:cNvSpPr txBox="1">
            <a:spLocks noChangeArrowheads="1"/>
          </p:cNvSpPr>
          <p:nvPr/>
        </p:nvSpPr>
        <p:spPr bwMode="auto">
          <a:xfrm>
            <a:off x="2703158" y="5723158"/>
            <a:ext cx="6418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réaction est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TRES LIMITEE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9"/>
          <p:cNvSpPr/>
          <p:nvPr/>
        </p:nvSpPr>
        <p:spPr>
          <a:xfrm>
            <a:off x="2924324" y="5834856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171571" y="6353295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668344" y="2764135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260679" y="3230091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365501" y="2731368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876303" y="3201516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8" name="Groupe 127"/>
          <p:cNvGrpSpPr/>
          <p:nvPr/>
        </p:nvGrpSpPr>
        <p:grpSpPr>
          <a:xfrm>
            <a:off x="1475656" y="3735526"/>
            <a:ext cx="1224136" cy="491769"/>
            <a:chOff x="1475656" y="5896322"/>
            <a:chExt cx="1224136" cy="491769"/>
          </a:xfrm>
        </p:grpSpPr>
        <p:sp>
          <p:nvSpPr>
            <p:cNvPr id="115" name="ZoneTexte 16"/>
            <p:cNvSpPr txBox="1">
              <a:spLocks noChangeArrowheads="1"/>
            </p:cNvSpPr>
            <p:nvPr/>
          </p:nvSpPr>
          <p:spPr bwMode="auto">
            <a:xfrm>
              <a:off x="2123728" y="5926426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K° 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6" name="Groupe 115"/>
            <p:cNvGrpSpPr/>
            <p:nvPr/>
          </p:nvGrpSpPr>
          <p:grpSpPr>
            <a:xfrm>
              <a:off x="1979712" y="5922135"/>
              <a:ext cx="585589" cy="360040"/>
              <a:chOff x="5148064" y="4481975"/>
              <a:chExt cx="585589" cy="360040"/>
            </a:xfrm>
          </p:grpSpPr>
          <p:cxnSp>
            <p:nvCxnSpPr>
              <p:cNvPr id="117" name="Connecteur droit 116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droit 118"/>
              <p:cNvCxnSpPr/>
              <p:nvPr/>
            </p:nvCxnSpPr>
            <p:spPr>
              <a:xfrm flipV="1">
                <a:off x="5292080" y="4481975"/>
                <a:ext cx="441573" cy="212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ZoneTexte 16"/>
            <p:cNvSpPr txBox="1">
              <a:spLocks noChangeArrowheads="1"/>
            </p:cNvSpPr>
            <p:nvPr/>
          </p:nvSpPr>
          <p:spPr bwMode="auto">
            <a:xfrm>
              <a:off x="1475656" y="5896322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9" name="Groupe 128"/>
          <p:cNvGrpSpPr/>
          <p:nvPr/>
        </p:nvGrpSpPr>
        <p:grpSpPr>
          <a:xfrm>
            <a:off x="1365486" y="4268590"/>
            <a:ext cx="1535998" cy="461665"/>
            <a:chOff x="1365486" y="6429386"/>
            <a:chExt cx="1535998" cy="461665"/>
          </a:xfrm>
        </p:grpSpPr>
        <p:sp>
          <p:nvSpPr>
            <p:cNvPr id="122" name="Rectangle 121"/>
            <p:cNvSpPr/>
            <p:nvPr/>
          </p:nvSpPr>
          <p:spPr>
            <a:xfrm>
              <a:off x="1365486" y="6429386"/>
              <a:ext cx="15359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+ 2    K°</a:t>
              </a:r>
              <a:endPara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3" name="Groupe 122"/>
            <p:cNvGrpSpPr/>
            <p:nvPr/>
          </p:nvGrpSpPr>
          <p:grpSpPr>
            <a:xfrm>
              <a:off x="2195736" y="6438478"/>
              <a:ext cx="585589" cy="360040"/>
              <a:chOff x="5148064" y="4481975"/>
              <a:chExt cx="585589" cy="360040"/>
            </a:xfrm>
          </p:grpSpPr>
          <p:cxnSp>
            <p:nvCxnSpPr>
              <p:cNvPr id="124" name="Connecteur droit 123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flipV="1">
                <a:off x="5292080" y="4481975"/>
                <a:ext cx="441573" cy="212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0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 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1475656" y="310622"/>
            <a:ext cx="6800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2 HCO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 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+    CO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, H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)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Connecteur droit 64"/>
          <p:cNvCxnSpPr/>
          <p:nvPr/>
        </p:nvCxnSpPr>
        <p:spPr>
          <a:xfrm>
            <a:off x="1403648" y="310622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>
            <a:off x="323528" y="738478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907704" y="683393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83568" y="683393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4499992" y="6833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516216" y="6833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1691680" y="1010382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4427984" y="101038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6467042" y="98076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144016" y="316528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661534" y="1021399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ZoneTexte 16"/>
          <p:cNvSpPr txBox="1">
            <a:spLocks noChangeArrowheads="1"/>
          </p:cNvSpPr>
          <p:nvPr/>
        </p:nvSpPr>
        <p:spPr bwMode="auto">
          <a:xfrm>
            <a:off x="0" y="2194926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D’après la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relation de G.W.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 système évolue jusqu’à atteindre un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état d’équilibre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caractérisé par :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ZoneTexte 16"/>
          <p:cNvSpPr txBox="1">
            <a:spLocks noChangeArrowheads="1"/>
          </p:cNvSpPr>
          <p:nvPr/>
        </p:nvSpPr>
        <p:spPr bwMode="auto">
          <a:xfrm>
            <a:off x="35496" y="1551712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ZoneTexte 16"/>
          <p:cNvSpPr txBox="1">
            <a:spLocks noChangeArrowheads="1"/>
          </p:cNvSpPr>
          <p:nvPr/>
        </p:nvSpPr>
        <p:spPr bwMode="auto">
          <a:xfrm>
            <a:off x="5364088" y="1503421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ZoneTexte 16"/>
          <p:cNvSpPr txBox="1">
            <a:spLocks noChangeArrowheads="1"/>
          </p:cNvSpPr>
          <p:nvPr/>
        </p:nvSpPr>
        <p:spPr bwMode="auto">
          <a:xfrm>
            <a:off x="6395029" y="1346705"/>
            <a:ext cx="158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(6,4 – 10,4)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ZoneTexte 16"/>
          <p:cNvSpPr txBox="1">
            <a:spLocks noChangeArrowheads="1"/>
          </p:cNvSpPr>
          <p:nvPr/>
        </p:nvSpPr>
        <p:spPr bwMode="auto">
          <a:xfrm>
            <a:off x="7739557" y="1479704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ZoneTexte 16"/>
          <p:cNvSpPr txBox="1">
            <a:spLocks noChangeArrowheads="1"/>
          </p:cNvSpPr>
          <p:nvPr/>
        </p:nvSpPr>
        <p:spPr bwMode="auto">
          <a:xfrm>
            <a:off x="8370706" y="1367626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4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ZoneTexte 16"/>
          <p:cNvSpPr txBox="1">
            <a:spLocks noChangeArrowheads="1"/>
          </p:cNvSpPr>
          <p:nvPr/>
        </p:nvSpPr>
        <p:spPr bwMode="auto">
          <a:xfrm>
            <a:off x="1259632" y="1833869"/>
            <a:ext cx="1573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K° &lt;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ZoneTexte 16"/>
          <p:cNvSpPr txBox="1">
            <a:spLocks noChangeArrowheads="1"/>
          </p:cNvSpPr>
          <p:nvPr/>
        </p:nvSpPr>
        <p:spPr bwMode="auto">
          <a:xfrm>
            <a:off x="2703158" y="1895779"/>
            <a:ext cx="6418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réaction est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TRES LIMITEE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ZoneTexte 16"/>
          <p:cNvSpPr txBox="1">
            <a:spLocks noChangeArrowheads="1"/>
          </p:cNvSpPr>
          <p:nvPr/>
        </p:nvSpPr>
        <p:spPr bwMode="auto">
          <a:xfrm>
            <a:off x="35496" y="2968305"/>
            <a:ext cx="9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91072" y="2752281"/>
            <a:ext cx="2916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Connecteur droit 85"/>
          <p:cNvCxnSpPr/>
          <p:nvPr/>
        </p:nvCxnSpPr>
        <p:spPr>
          <a:xfrm>
            <a:off x="863080" y="3235424"/>
            <a:ext cx="273537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437074" y="3202657"/>
            <a:ext cx="1598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ZoneTexte 16"/>
          <p:cNvSpPr txBox="1">
            <a:spLocks noChangeArrowheads="1"/>
          </p:cNvSpPr>
          <p:nvPr/>
        </p:nvSpPr>
        <p:spPr bwMode="auto">
          <a:xfrm>
            <a:off x="3598455" y="3019400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1" name="Connecteur droit 90"/>
          <p:cNvCxnSpPr/>
          <p:nvPr/>
        </p:nvCxnSpPr>
        <p:spPr>
          <a:xfrm>
            <a:off x="3923928" y="3239616"/>
            <a:ext cx="158417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5690220" y="2908151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1" name="Connecteur droit 100"/>
          <p:cNvCxnSpPr/>
          <p:nvPr/>
        </p:nvCxnSpPr>
        <p:spPr>
          <a:xfrm>
            <a:off x="7308304" y="3268191"/>
            <a:ext cx="122413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e 153"/>
          <p:cNvGrpSpPr/>
          <p:nvPr/>
        </p:nvGrpSpPr>
        <p:grpSpPr>
          <a:xfrm>
            <a:off x="6353150" y="2999209"/>
            <a:ext cx="1089645" cy="461665"/>
            <a:chOff x="6353150" y="5105029"/>
            <a:chExt cx="1089645" cy="461665"/>
          </a:xfrm>
        </p:grpSpPr>
        <p:sp>
          <p:nvSpPr>
            <p:cNvPr id="99" name="ZoneTexte 16"/>
            <p:cNvSpPr txBox="1">
              <a:spLocks noChangeArrowheads="1"/>
            </p:cNvSpPr>
            <p:nvPr/>
          </p:nvSpPr>
          <p:spPr bwMode="auto">
            <a:xfrm>
              <a:off x="6471195" y="5105029"/>
              <a:ext cx="971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K° =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4" name="Groupe 103"/>
            <p:cNvGrpSpPr/>
            <p:nvPr/>
          </p:nvGrpSpPr>
          <p:grpSpPr>
            <a:xfrm>
              <a:off x="6353150" y="5114554"/>
              <a:ext cx="585589" cy="360040"/>
              <a:chOff x="5148064" y="4481975"/>
              <a:chExt cx="585589" cy="360040"/>
            </a:xfrm>
          </p:grpSpPr>
          <p:cxnSp>
            <p:nvCxnSpPr>
              <p:cNvPr id="105" name="Connecteur droit 104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 flipV="1">
                <a:off x="5292080" y="4481975"/>
                <a:ext cx="441573" cy="212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Rectangle 113"/>
          <p:cNvSpPr/>
          <p:nvPr/>
        </p:nvSpPr>
        <p:spPr>
          <a:xfrm>
            <a:off x="-22034" y="3971457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  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1" name="Connecteur droit 120"/>
          <p:cNvCxnSpPr/>
          <p:nvPr/>
        </p:nvCxnSpPr>
        <p:spPr>
          <a:xfrm>
            <a:off x="1475656" y="4220532"/>
            <a:ext cx="136815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755576" y="3689092"/>
            <a:ext cx="2232248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2" name="Groupe 151"/>
          <p:cNvGrpSpPr/>
          <p:nvPr/>
        </p:nvGrpSpPr>
        <p:grpSpPr>
          <a:xfrm>
            <a:off x="3851920" y="3716476"/>
            <a:ext cx="2030702" cy="461665"/>
            <a:chOff x="4053466" y="5877272"/>
            <a:chExt cx="2030702" cy="461665"/>
          </a:xfrm>
        </p:grpSpPr>
        <p:sp>
          <p:nvSpPr>
            <p:cNvPr id="132" name="ZoneTexte 16"/>
            <p:cNvSpPr txBox="1">
              <a:spLocks noChangeArrowheads="1"/>
            </p:cNvSpPr>
            <p:nvPr/>
          </p:nvSpPr>
          <p:spPr bwMode="auto">
            <a:xfrm>
              <a:off x="5076056" y="5877272"/>
              <a:ext cx="10081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fr-FR" sz="2400" b="1" baseline="30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– 4  </a:t>
              </a:r>
              <a:endPara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3" name="Groupe 115"/>
            <p:cNvGrpSpPr/>
            <p:nvPr/>
          </p:nvGrpSpPr>
          <p:grpSpPr>
            <a:xfrm>
              <a:off x="4932040" y="5877272"/>
              <a:ext cx="1008112" cy="360040"/>
              <a:chOff x="5148064" y="4481975"/>
              <a:chExt cx="1008112" cy="360040"/>
            </a:xfrm>
          </p:grpSpPr>
          <p:cxnSp>
            <p:nvCxnSpPr>
              <p:cNvPr id="135" name="Connecteur droit 134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135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136"/>
              <p:cNvCxnSpPr/>
              <p:nvPr/>
            </p:nvCxnSpPr>
            <p:spPr>
              <a:xfrm flipV="1">
                <a:off x="5292080" y="4481975"/>
                <a:ext cx="864096" cy="212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ZoneTexte 16"/>
            <p:cNvSpPr txBox="1">
              <a:spLocks noChangeArrowheads="1"/>
            </p:cNvSpPr>
            <p:nvPr/>
          </p:nvSpPr>
          <p:spPr bwMode="auto">
            <a:xfrm>
              <a:off x="4053466" y="5877272"/>
              <a:ext cx="11666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fr-FR" sz="2400" b="1" baseline="30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– 2  </a:t>
              </a:r>
              <a:endPara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1" name="Groupe 150"/>
          <p:cNvGrpSpPr/>
          <p:nvPr/>
        </p:nvGrpSpPr>
        <p:grpSpPr>
          <a:xfrm>
            <a:off x="3864121" y="4220532"/>
            <a:ext cx="2018501" cy="707886"/>
            <a:chOff x="3923928" y="6381328"/>
            <a:chExt cx="2018501" cy="707886"/>
          </a:xfrm>
        </p:grpSpPr>
        <p:sp>
          <p:nvSpPr>
            <p:cNvPr id="139" name="Rectangle 138"/>
            <p:cNvSpPr/>
            <p:nvPr/>
          </p:nvSpPr>
          <p:spPr>
            <a:xfrm>
              <a:off x="3923928" y="6381328"/>
              <a:ext cx="20185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+ 2    10 </a:t>
              </a:r>
              <a:r>
                <a:rPr lang="fr-FR" sz="2400" b="1" baseline="30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– 4  </a:t>
              </a:r>
            </a:p>
            <a:p>
              <a:endPara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0" name="Groupe 122"/>
            <p:cNvGrpSpPr/>
            <p:nvPr/>
          </p:nvGrpSpPr>
          <p:grpSpPr>
            <a:xfrm>
              <a:off x="4773546" y="6419428"/>
              <a:ext cx="937882" cy="360040"/>
              <a:chOff x="5148064" y="4481975"/>
              <a:chExt cx="937882" cy="360040"/>
            </a:xfrm>
          </p:grpSpPr>
          <p:cxnSp>
            <p:nvCxnSpPr>
              <p:cNvPr id="141" name="Connecteur droit 140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141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cteur droit 142"/>
              <p:cNvCxnSpPr/>
              <p:nvPr/>
            </p:nvCxnSpPr>
            <p:spPr>
              <a:xfrm>
                <a:off x="5294997" y="4488325"/>
                <a:ext cx="790949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4" name="Rectangle 143"/>
          <p:cNvSpPr/>
          <p:nvPr/>
        </p:nvSpPr>
        <p:spPr>
          <a:xfrm>
            <a:off x="3131840" y="3932500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5" name="Connecteur droit 144"/>
          <p:cNvCxnSpPr/>
          <p:nvPr/>
        </p:nvCxnSpPr>
        <p:spPr>
          <a:xfrm>
            <a:off x="3866398" y="4176082"/>
            <a:ext cx="187220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5868144" y="3943517"/>
            <a:ext cx="327585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9,8.10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5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ZoneTexte 16"/>
          <p:cNvSpPr txBox="1">
            <a:spLocks noChangeArrowheads="1"/>
          </p:cNvSpPr>
          <p:nvPr/>
        </p:nvSpPr>
        <p:spPr bwMode="auto">
          <a:xfrm>
            <a:off x="0" y="4781850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ZoneTexte 16"/>
          <p:cNvSpPr txBox="1">
            <a:spLocks noChangeArrowheads="1"/>
          </p:cNvSpPr>
          <p:nvPr/>
        </p:nvSpPr>
        <p:spPr bwMode="auto">
          <a:xfrm>
            <a:off x="2176242" y="4725144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9,8.10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ZoneTexte 16"/>
          <p:cNvSpPr txBox="1">
            <a:spLocks noChangeArrowheads="1"/>
          </p:cNvSpPr>
          <p:nvPr/>
        </p:nvSpPr>
        <p:spPr bwMode="auto">
          <a:xfrm>
            <a:off x="2184719" y="5140769"/>
            <a:ext cx="6589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5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ZoneTexte 16"/>
          <p:cNvSpPr txBox="1">
            <a:spLocks noChangeArrowheads="1"/>
          </p:cNvSpPr>
          <p:nvPr/>
        </p:nvSpPr>
        <p:spPr bwMode="auto">
          <a:xfrm>
            <a:off x="620068" y="6050880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Connecteur droit 160"/>
          <p:cNvCxnSpPr/>
          <p:nvPr/>
        </p:nvCxnSpPr>
        <p:spPr>
          <a:xfrm>
            <a:off x="3026781" y="6342371"/>
            <a:ext cx="129614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ZoneTexte 16"/>
          <p:cNvSpPr txBox="1">
            <a:spLocks noChangeArrowheads="1"/>
          </p:cNvSpPr>
          <p:nvPr/>
        </p:nvSpPr>
        <p:spPr bwMode="auto">
          <a:xfrm>
            <a:off x="4644008" y="6043322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6,4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6948264" y="5827298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5" name="Connecteur droit 164"/>
          <p:cNvCxnSpPr/>
          <p:nvPr/>
        </p:nvCxnSpPr>
        <p:spPr>
          <a:xfrm>
            <a:off x="6876256" y="6331354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6935564" y="6382154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620068" y="5796855"/>
            <a:ext cx="380791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ZoneTexte 16"/>
          <p:cNvSpPr txBox="1">
            <a:spLocks noChangeArrowheads="1"/>
          </p:cNvSpPr>
          <p:nvPr/>
        </p:nvSpPr>
        <p:spPr bwMode="auto">
          <a:xfrm>
            <a:off x="0" y="5556189"/>
            <a:ext cx="24117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2" grpId="0"/>
      <p:bldP spid="100" grpId="0"/>
      <p:bldP spid="102" grpId="0"/>
      <p:bldP spid="90" grpId="0"/>
      <p:bldP spid="92" grpId="0"/>
      <p:bldP spid="84" grpId="0"/>
      <p:bldP spid="85" grpId="0"/>
      <p:bldP spid="88" grpId="0"/>
      <p:bldP spid="89" grpId="0"/>
      <p:bldP spid="94" grpId="0"/>
      <p:bldP spid="114" grpId="0"/>
      <p:bldP spid="130" grpId="0" animBg="1"/>
      <p:bldP spid="144" grpId="0"/>
      <p:bldP spid="153" grpId="0" animBg="1"/>
      <p:bldP spid="164" grpId="0"/>
      <p:bldP spid="166" grpId="0"/>
      <p:bldP spid="16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475656" y="1256811"/>
            <a:ext cx="1224136" cy="491769"/>
            <a:chOff x="1475656" y="5896322"/>
            <a:chExt cx="1224136" cy="491769"/>
          </a:xfrm>
        </p:grpSpPr>
        <p:sp>
          <p:nvSpPr>
            <p:cNvPr id="5" name="ZoneTexte 16"/>
            <p:cNvSpPr txBox="1">
              <a:spLocks noChangeArrowheads="1"/>
            </p:cNvSpPr>
            <p:nvPr/>
          </p:nvSpPr>
          <p:spPr bwMode="auto">
            <a:xfrm>
              <a:off x="2123728" y="5926426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K° 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e 115"/>
            <p:cNvGrpSpPr/>
            <p:nvPr/>
          </p:nvGrpSpPr>
          <p:grpSpPr>
            <a:xfrm>
              <a:off x="1979712" y="5922135"/>
              <a:ext cx="585589" cy="360040"/>
              <a:chOff x="5148064" y="4481975"/>
              <a:chExt cx="585589" cy="360040"/>
            </a:xfrm>
          </p:grpSpPr>
          <p:cxnSp>
            <p:nvCxnSpPr>
              <p:cNvPr id="8" name="Connecteur droit 7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 flipV="1">
                <a:off x="5292080" y="4481975"/>
                <a:ext cx="441573" cy="212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ZoneTexte 16"/>
            <p:cNvSpPr txBox="1">
              <a:spLocks noChangeArrowheads="1"/>
            </p:cNvSpPr>
            <p:nvPr/>
          </p:nvSpPr>
          <p:spPr bwMode="auto">
            <a:xfrm>
              <a:off x="1475656" y="5896322"/>
              <a:ext cx="5760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365486" y="1789875"/>
            <a:ext cx="1535998" cy="461665"/>
            <a:chOff x="1365486" y="6429386"/>
            <a:chExt cx="1535998" cy="461665"/>
          </a:xfrm>
        </p:grpSpPr>
        <p:sp>
          <p:nvSpPr>
            <p:cNvPr id="12" name="Rectangle 11"/>
            <p:cNvSpPr/>
            <p:nvPr/>
          </p:nvSpPr>
          <p:spPr>
            <a:xfrm>
              <a:off x="1365486" y="6429386"/>
              <a:ext cx="15359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+ 2    K°</a:t>
              </a:r>
              <a:endPara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e 122"/>
            <p:cNvGrpSpPr/>
            <p:nvPr/>
          </p:nvGrpSpPr>
          <p:grpSpPr>
            <a:xfrm>
              <a:off x="2195736" y="6438478"/>
              <a:ext cx="585589" cy="360040"/>
              <a:chOff x="5148064" y="4481975"/>
              <a:chExt cx="585589" cy="360040"/>
            </a:xfrm>
          </p:grpSpPr>
          <p:cxnSp>
            <p:nvCxnSpPr>
              <p:cNvPr id="14" name="Connecteur droit 13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 flipV="1">
                <a:off x="5292080" y="4481975"/>
                <a:ext cx="441573" cy="212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35496" y="489590"/>
            <a:ext cx="9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1072" y="273566"/>
            <a:ext cx="2916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863080" y="756709"/>
            <a:ext cx="273537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437074" y="723942"/>
            <a:ext cx="1598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3598455" y="540685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65501" y="252653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76303" y="722801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90220" y="429436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68344" y="285420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60679" y="751376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6353150" y="520494"/>
            <a:ext cx="1089645" cy="461665"/>
            <a:chOff x="6353150" y="5105029"/>
            <a:chExt cx="1089645" cy="461665"/>
          </a:xfrm>
        </p:grpSpPr>
        <p:sp>
          <p:nvSpPr>
            <p:cNvPr id="28" name="ZoneTexte 16"/>
            <p:cNvSpPr txBox="1">
              <a:spLocks noChangeArrowheads="1"/>
            </p:cNvSpPr>
            <p:nvPr/>
          </p:nvSpPr>
          <p:spPr bwMode="auto">
            <a:xfrm>
              <a:off x="6471195" y="5105029"/>
              <a:ext cx="971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K° =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Groupe 103"/>
            <p:cNvGrpSpPr/>
            <p:nvPr/>
          </p:nvGrpSpPr>
          <p:grpSpPr>
            <a:xfrm>
              <a:off x="6353150" y="5114554"/>
              <a:ext cx="585589" cy="360040"/>
              <a:chOff x="5148064" y="4481975"/>
              <a:chExt cx="585589" cy="360040"/>
            </a:xfrm>
          </p:grpSpPr>
          <p:cxnSp>
            <p:nvCxnSpPr>
              <p:cNvPr id="30" name="Connecteur droit 29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 flipV="1">
                <a:off x="5292080" y="4481975"/>
                <a:ext cx="441573" cy="212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Rectangle 32"/>
          <p:cNvSpPr/>
          <p:nvPr/>
        </p:nvSpPr>
        <p:spPr>
          <a:xfrm>
            <a:off x="-22034" y="1492742"/>
            <a:ext cx="1523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  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1475656" y="1741817"/>
            <a:ext cx="136815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55576" y="1210377"/>
            <a:ext cx="2232248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6" name="Groupe 35"/>
          <p:cNvGrpSpPr/>
          <p:nvPr/>
        </p:nvGrpSpPr>
        <p:grpSpPr>
          <a:xfrm>
            <a:off x="3851920" y="1237761"/>
            <a:ext cx="2030702" cy="461665"/>
            <a:chOff x="4053466" y="5877272"/>
            <a:chExt cx="2030702" cy="461665"/>
          </a:xfrm>
        </p:grpSpPr>
        <p:sp>
          <p:nvSpPr>
            <p:cNvPr id="37" name="ZoneTexte 16"/>
            <p:cNvSpPr txBox="1">
              <a:spLocks noChangeArrowheads="1"/>
            </p:cNvSpPr>
            <p:nvPr/>
          </p:nvSpPr>
          <p:spPr bwMode="auto">
            <a:xfrm>
              <a:off x="5076056" y="5877272"/>
              <a:ext cx="10081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fr-FR" sz="2400" b="1" baseline="30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– 4  </a:t>
              </a:r>
              <a:endPara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" name="Groupe 115"/>
            <p:cNvGrpSpPr/>
            <p:nvPr/>
          </p:nvGrpSpPr>
          <p:grpSpPr>
            <a:xfrm>
              <a:off x="4932040" y="5877272"/>
              <a:ext cx="1008112" cy="360040"/>
              <a:chOff x="5148064" y="4481975"/>
              <a:chExt cx="1008112" cy="360040"/>
            </a:xfrm>
          </p:grpSpPr>
          <p:cxnSp>
            <p:nvCxnSpPr>
              <p:cNvPr id="40" name="Connecteur droit 39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 flipV="1">
                <a:off x="5292080" y="4481975"/>
                <a:ext cx="864096" cy="212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ZoneTexte 16"/>
            <p:cNvSpPr txBox="1">
              <a:spLocks noChangeArrowheads="1"/>
            </p:cNvSpPr>
            <p:nvPr/>
          </p:nvSpPr>
          <p:spPr bwMode="auto">
            <a:xfrm>
              <a:off x="4053466" y="5877272"/>
              <a:ext cx="11666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fr-FR" sz="2400" b="1" baseline="30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– 2  </a:t>
              </a:r>
              <a:endPara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3864121" y="1741817"/>
            <a:ext cx="2018501" cy="707886"/>
            <a:chOff x="3923928" y="6381328"/>
            <a:chExt cx="2018501" cy="707886"/>
          </a:xfrm>
        </p:grpSpPr>
        <p:sp>
          <p:nvSpPr>
            <p:cNvPr id="44" name="Rectangle 43"/>
            <p:cNvSpPr/>
            <p:nvPr/>
          </p:nvSpPr>
          <p:spPr>
            <a:xfrm>
              <a:off x="3923928" y="6381328"/>
              <a:ext cx="20185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+ 2    10 </a:t>
              </a:r>
              <a:r>
                <a:rPr lang="fr-FR" sz="2400" b="1" baseline="30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– 4  </a:t>
              </a:r>
            </a:p>
            <a:p>
              <a:endPara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5" name="Groupe 122"/>
            <p:cNvGrpSpPr/>
            <p:nvPr/>
          </p:nvGrpSpPr>
          <p:grpSpPr>
            <a:xfrm>
              <a:off x="4773546" y="6419428"/>
              <a:ext cx="937882" cy="360040"/>
              <a:chOff x="5148064" y="4481975"/>
              <a:chExt cx="937882" cy="360040"/>
            </a:xfrm>
          </p:grpSpPr>
          <p:cxnSp>
            <p:nvCxnSpPr>
              <p:cNvPr id="46" name="Connecteur droit 45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>
                <a:off x="5294997" y="4488325"/>
                <a:ext cx="790949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Rectangle 48"/>
          <p:cNvSpPr/>
          <p:nvPr/>
        </p:nvSpPr>
        <p:spPr>
          <a:xfrm>
            <a:off x="3131840" y="1453785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3866398" y="1697367"/>
            <a:ext cx="187220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868144" y="1464802"/>
            <a:ext cx="327585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9,8.10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5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16"/>
          <p:cNvSpPr txBox="1">
            <a:spLocks noChangeArrowheads="1"/>
          </p:cNvSpPr>
          <p:nvPr/>
        </p:nvSpPr>
        <p:spPr bwMode="auto">
          <a:xfrm>
            <a:off x="0" y="2413305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2176242" y="2356599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9,8.10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16"/>
          <p:cNvSpPr txBox="1">
            <a:spLocks noChangeArrowheads="1"/>
          </p:cNvSpPr>
          <p:nvPr/>
        </p:nvSpPr>
        <p:spPr bwMode="auto">
          <a:xfrm>
            <a:off x="2184719" y="2772224"/>
            <a:ext cx="6589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5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620068" y="3902588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24324" y="3686564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171571" y="4205003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ZoneTexte 16"/>
          <p:cNvSpPr txBox="1">
            <a:spLocks noChangeArrowheads="1"/>
          </p:cNvSpPr>
          <p:nvPr/>
        </p:nvSpPr>
        <p:spPr bwMode="auto">
          <a:xfrm>
            <a:off x="4644008" y="3895030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6,4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948264" y="3679006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Connecteur droit 59"/>
          <p:cNvCxnSpPr/>
          <p:nvPr/>
        </p:nvCxnSpPr>
        <p:spPr>
          <a:xfrm>
            <a:off x="6876256" y="4183062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6935564" y="4233862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20068" y="3648563"/>
            <a:ext cx="380791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3" name="Connecteur droit 62"/>
          <p:cNvCxnSpPr/>
          <p:nvPr/>
        </p:nvCxnSpPr>
        <p:spPr>
          <a:xfrm>
            <a:off x="7236296" y="764704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4067944" y="764704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2987824" y="4191471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2"/>
          <p:cNvSpPr>
            <a:spLocks noChangeArrowheads="1"/>
          </p:cNvSpPr>
          <p:nvPr/>
        </p:nvSpPr>
        <p:spPr bwMode="auto">
          <a:xfrm>
            <a:off x="0" y="0"/>
            <a:ext cx="63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 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7" name="ZoneTexte 16"/>
          <p:cNvSpPr txBox="1">
            <a:spLocks noChangeArrowheads="1"/>
          </p:cNvSpPr>
          <p:nvPr/>
        </p:nvSpPr>
        <p:spPr bwMode="auto">
          <a:xfrm>
            <a:off x="0" y="3211863"/>
            <a:ext cx="24117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ZoneTexte 16"/>
          <p:cNvSpPr txBox="1">
            <a:spLocks noChangeArrowheads="1"/>
          </p:cNvSpPr>
          <p:nvPr/>
        </p:nvSpPr>
        <p:spPr bwMode="auto">
          <a:xfrm>
            <a:off x="537107" y="5148783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37107" y="4932759"/>
            <a:ext cx="3890877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16"/>
          <p:cNvSpPr txBox="1">
            <a:spLocks noChangeArrowheads="1"/>
          </p:cNvSpPr>
          <p:nvPr/>
        </p:nvSpPr>
        <p:spPr bwMode="auto">
          <a:xfrm>
            <a:off x="0" y="5192851"/>
            <a:ext cx="639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41363" y="4932759"/>
            <a:ext cx="1460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Connecteur droit 71"/>
          <p:cNvCxnSpPr/>
          <p:nvPr/>
        </p:nvCxnSpPr>
        <p:spPr>
          <a:xfrm>
            <a:off x="2913371" y="5436815"/>
            <a:ext cx="137059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866763" y="5462215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ZoneTexte 16"/>
          <p:cNvSpPr txBox="1">
            <a:spLocks noChangeArrowheads="1"/>
          </p:cNvSpPr>
          <p:nvPr/>
        </p:nvSpPr>
        <p:spPr bwMode="auto">
          <a:xfrm>
            <a:off x="4644008" y="5220791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10,4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21955" y="5004767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6948264" y="5508823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009255" y="5559623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004048" y="4551511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8,4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ZoneTexte 16"/>
          <p:cNvSpPr txBox="1">
            <a:spLocks noChangeArrowheads="1"/>
          </p:cNvSpPr>
          <p:nvPr/>
        </p:nvSpPr>
        <p:spPr bwMode="auto">
          <a:xfrm>
            <a:off x="179512" y="613568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pH &lt; 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a4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qui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cohérent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car on est dans le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DP de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3200" b="1" u="sng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  <p:bldP spid="73" grpId="0"/>
      <p:bldP spid="75" grpId="0"/>
      <p:bldP spid="77" grpId="0"/>
      <p:bldP spid="7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6"/>
          <p:cNvSpPr txBox="1">
            <a:spLocks noChangeArrowheads="1"/>
          </p:cNvSpPr>
          <p:nvPr/>
        </p:nvSpPr>
        <p:spPr bwMode="auto">
          <a:xfrm>
            <a:off x="0" y="37041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16"/>
          <p:cNvSpPr txBox="1">
            <a:spLocks noChangeArrowheads="1"/>
          </p:cNvSpPr>
          <p:nvPr/>
        </p:nvSpPr>
        <p:spPr bwMode="auto">
          <a:xfrm>
            <a:off x="2176242" y="-19665"/>
            <a:ext cx="6876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9,8.10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16"/>
          <p:cNvSpPr txBox="1">
            <a:spLocks noChangeArrowheads="1"/>
          </p:cNvSpPr>
          <p:nvPr/>
        </p:nvSpPr>
        <p:spPr bwMode="auto">
          <a:xfrm>
            <a:off x="2184719" y="340875"/>
            <a:ext cx="6589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5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16"/>
          <p:cNvSpPr txBox="1">
            <a:spLocks noChangeArrowheads="1"/>
          </p:cNvSpPr>
          <p:nvPr/>
        </p:nvSpPr>
        <p:spPr bwMode="auto">
          <a:xfrm>
            <a:off x="620068" y="140591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4324" y="1189890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1571" y="1708329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16"/>
          <p:cNvSpPr txBox="1">
            <a:spLocks noChangeArrowheads="1"/>
          </p:cNvSpPr>
          <p:nvPr/>
        </p:nvSpPr>
        <p:spPr bwMode="auto">
          <a:xfrm>
            <a:off x="4644008" y="1419613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6,4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8264" y="1203589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6876256" y="1707645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935564" y="1758445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0068" y="1173923"/>
            <a:ext cx="380791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2987824" y="1694797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6"/>
          <p:cNvSpPr txBox="1">
            <a:spLocks noChangeArrowheads="1"/>
          </p:cNvSpPr>
          <p:nvPr/>
        </p:nvSpPr>
        <p:spPr bwMode="auto">
          <a:xfrm>
            <a:off x="0" y="758480"/>
            <a:ext cx="24117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537107" y="2492896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7107" y="2276872"/>
            <a:ext cx="3890877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41363" y="2276872"/>
            <a:ext cx="1460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2913371" y="2780928"/>
            <a:ext cx="137059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66763" y="2806328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oneTexte 16"/>
          <p:cNvSpPr txBox="1">
            <a:spLocks noChangeArrowheads="1"/>
          </p:cNvSpPr>
          <p:nvPr/>
        </p:nvSpPr>
        <p:spPr bwMode="auto">
          <a:xfrm>
            <a:off x="4644008" y="256490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10,4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21955" y="2348880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6948264" y="2852936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009255" y="2903736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9,8.10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4048" y="1988840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8,4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16"/>
          <p:cNvSpPr txBox="1">
            <a:spLocks noChangeArrowheads="1"/>
          </p:cNvSpPr>
          <p:nvPr/>
        </p:nvSpPr>
        <p:spPr bwMode="auto">
          <a:xfrm>
            <a:off x="179512" y="335699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pH &lt; 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a4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qui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cohérent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car on est dans le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DP de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3200" b="1" u="sng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0" y="401665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4005064"/>
            <a:ext cx="6588224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/>
              <a:buChar char="@"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fr-FR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Mélange de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50,0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mL</a:t>
            </a:r>
            <a:r>
              <a:rPr lang="fr-FR" sz="20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d’acide éthanoïque à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1,0.10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fr-FR" sz="105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avec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50,0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mL</a:t>
            </a:r>
            <a:r>
              <a:rPr lang="fr-FR" sz="20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d’une solution de sulfure de sodium à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5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 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    ;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(HS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 ; 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0" y="575905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6315258" y="3958297"/>
            <a:ext cx="2864183" cy="2410753"/>
            <a:chOff x="6315258" y="4444985"/>
            <a:chExt cx="2864183" cy="2410753"/>
          </a:xfrm>
        </p:grpSpPr>
        <p:cxnSp>
          <p:nvCxnSpPr>
            <p:cNvPr id="33" name="Connecteur droit avec flèche 32"/>
            <p:cNvCxnSpPr/>
            <p:nvPr/>
          </p:nvCxnSpPr>
          <p:spPr>
            <a:xfrm flipV="1">
              <a:off x="7177764" y="4877033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6973061" y="4444985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23370" y="4943691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33101" y="6388406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15258" y="6394073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324989" y="4971075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42249" y="5452400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HS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61642" y="5447986"/>
              <a:ext cx="6751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 –</a:t>
              </a:r>
              <a:endParaRPr lang="fr-FR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201389" y="4971075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190068" y="5455384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(12,9)</a:t>
              </a:r>
              <a:endParaRPr lang="fr-FR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45405" y="6388406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457684" y="5916992"/>
              <a:ext cx="5675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359880" y="5926517"/>
              <a:ext cx="6303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AH</a:t>
              </a:r>
              <a:endParaRPr lang="fr-FR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218643" y="5941375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(4,8)</a:t>
              </a:r>
              <a:endParaRPr lang="fr-FR" dirty="0"/>
            </a:p>
          </p:txBody>
        </p:sp>
      </p:grpSp>
      <p:sp>
        <p:nvSpPr>
          <p:cNvPr id="48" name="Rectangle à coins arrondis 47"/>
          <p:cNvSpPr/>
          <p:nvPr/>
        </p:nvSpPr>
        <p:spPr>
          <a:xfrm>
            <a:off x="7380312" y="4470958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7380312" y="5479070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0" name="Rectangle à coins arrondis 49"/>
          <p:cNvSpPr/>
          <p:nvPr/>
        </p:nvSpPr>
        <p:spPr>
          <a:xfrm>
            <a:off x="6300192" y="5911118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51" name="Connecteur droit 50"/>
          <p:cNvCxnSpPr/>
          <p:nvPr/>
        </p:nvCxnSpPr>
        <p:spPr>
          <a:xfrm flipH="1" flipV="1">
            <a:off x="7020272" y="5335054"/>
            <a:ext cx="432048" cy="216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à coins arrondis 51"/>
          <p:cNvSpPr/>
          <p:nvPr/>
        </p:nvSpPr>
        <p:spPr>
          <a:xfrm>
            <a:off x="6372200" y="4941168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4" name="Rectangle 53"/>
          <p:cNvSpPr/>
          <p:nvPr/>
        </p:nvSpPr>
        <p:spPr>
          <a:xfrm>
            <a:off x="756371" y="6352267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 S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2 –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HS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8" grpId="0" animBg="1"/>
      <p:bldP spid="49" grpId="0" animBg="1"/>
      <p:bldP spid="50" grpId="0" animBg="1"/>
      <p:bldP spid="52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" y="140122"/>
            <a:ext cx="914493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L’eau est une espèce amphotère. Ecrire les deux couples acide/base mis en jeu.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Quels sont les espèces amphotères parmi celles écrites dans l’Application 2.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536" y="908720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O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HO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308304" y="908720"/>
            <a:ext cx="216024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1" i="0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908720"/>
            <a:ext cx="792088" cy="43204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stCxn id="5" idx="3"/>
          </p:cNvCxnSpPr>
          <p:nvPr/>
        </p:nvCxnSpPr>
        <p:spPr>
          <a:xfrm>
            <a:off x="2051720" y="1124744"/>
            <a:ext cx="504056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83768" y="908720"/>
            <a:ext cx="2268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Ion HYDROXYDE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308304" y="908720"/>
            <a:ext cx="792088" cy="43204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732240" y="1124744"/>
            <a:ext cx="576064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39635" y="908720"/>
            <a:ext cx="1864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Ion OXONIUM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475656" y="1796306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419872" y="1796306"/>
            <a:ext cx="345638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508104" y="1796306"/>
            <a:ext cx="278196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107504" y="2420888"/>
            <a:ext cx="8964488" cy="2304256"/>
            <a:chOff x="107504" y="2276872"/>
            <a:chExt cx="8964488" cy="2513734"/>
          </a:xfrm>
        </p:grpSpPr>
        <p:sp>
          <p:nvSpPr>
            <p:cNvPr id="14" name="Text Box 1"/>
            <p:cNvSpPr txBox="1">
              <a:spLocks noChangeArrowheads="1"/>
            </p:cNvSpPr>
            <p:nvPr/>
          </p:nvSpPr>
          <p:spPr bwMode="auto">
            <a:xfrm>
              <a:off x="107504" y="2564904"/>
              <a:ext cx="8928100" cy="222570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AutoShape 2"/>
            <p:cNvSpPr>
              <a:spLocks noChangeArrowheads="1"/>
            </p:cNvSpPr>
            <p:nvPr/>
          </p:nvSpPr>
          <p:spPr bwMode="auto">
            <a:xfrm>
              <a:off x="5580112" y="2276872"/>
              <a:ext cx="3384376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REACTION acido-basique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323528" y="2876426"/>
              <a:ext cx="8748464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 Une REACTION acido-basique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 est une réaction chimique au cours de laquelle l’acide 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d’un couple  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 / 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cède un proton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à la base  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baseline="30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 d’un couple 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H / A</a:t>
              </a:r>
              <a:r>
                <a:rPr lang="fr-FR" sz="24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baseline="30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4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endParaRPr lang="fr-FR" sz="105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fr-FR" sz="2000" b="1" i="1" u="sng" dirty="0" smtClean="0">
                  <a:latin typeface="Arial" pitchFamily="34" charset="0"/>
                  <a:cs typeface="Arial" pitchFamily="34" charset="0"/>
                </a:rPr>
                <a:t>Equation chimique</a:t>
              </a:r>
              <a:r>
                <a:rPr lang="fr-FR" sz="20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baseline="30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  <a:sym typeface="Wingdings 3"/>
                </a:rPr>
                <a:t>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A</a:t>
              </a:r>
              <a:r>
                <a:rPr lang="fr-FR" sz="24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4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–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-250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79794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4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Ecrire l’équation chimique relative à la transformation chimique se produisant entre l’acide éthanoïque et l’ammoniaque.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5724053"/>
            <a:ext cx="2808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 / 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188" y="6155853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/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0" y="5724053"/>
            <a:ext cx="1403648" cy="360363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1475656" y="6165304"/>
            <a:ext cx="503237" cy="3603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1763688" y="5157987"/>
            <a:ext cx="2016224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995936" y="5157987"/>
            <a:ext cx="1584176" cy="360040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5" name="Accolade fermante 24"/>
          <p:cNvSpPr/>
          <p:nvPr/>
        </p:nvSpPr>
        <p:spPr>
          <a:xfrm>
            <a:off x="2699792" y="5805264"/>
            <a:ext cx="215900" cy="7207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796136" y="5877272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2987675" y="5877272"/>
            <a:ext cx="2901756" cy="432048"/>
            <a:chOff x="2987675" y="5877272"/>
            <a:chExt cx="2901756" cy="432048"/>
          </a:xfrm>
        </p:grpSpPr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987675" y="5878041"/>
              <a:ext cx="29017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CH</a:t>
              </a:r>
              <a:r>
                <a:rPr lang="en-US" sz="2000" b="1" baseline="-30000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3</a:t>
              </a:r>
              <a:r>
                <a:rPr lang="en-US" sz="2000" b="1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COOH</a:t>
              </a:r>
              <a:r>
                <a:rPr lang="en-US" sz="2000" b="1" baseline="-25000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 (</a:t>
              </a:r>
              <a:r>
                <a:rPr lang="en-US" sz="2000" b="1" baseline="-25000" dirty="0" err="1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aq</a:t>
              </a:r>
              <a:r>
                <a:rPr lang="en-US" sz="2000" b="1" baseline="-25000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)</a:t>
              </a:r>
              <a:r>
                <a:rPr lang="en-US" sz="2000" b="1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 + NH</a:t>
              </a:r>
              <a:r>
                <a:rPr lang="en-US" sz="2000" b="1" baseline="-30000" dirty="0" smtClean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3 </a:t>
              </a:r>
              <a:r>
                <a:rPr lang="en-US" sz="2000" b="1" baseline="-30000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(</a:t>
              </a:r>
              <a:r>
                <a:rPr lang="en-US" sz="2000" b="1" baseline="-30000" dirty="0" err="1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aq</a:t>
              </a:r>
              <a:r>
                <a:rPr lang="en-US" sz="2000" b="1" baseline="-30000" dirty="0">
                  <a:latin typeface="Arial" pitchFamily="34" charset="0"/>
                  <a:ea typeface="Calibri" pitchFamily="34" charset="0"/>
                  <a:cs typeface="Arial" pitchFamily="34" charset="0"/>
                  <a:sym typeface="Wingdings 2" pitchFamily="18" charset="2"/>
                </a:rPr>
                <a:t>)</a:t>
              </a:r>
              <a:endParaRPr lang="fr-FR" sz="2000" dirty="0">
                <a:latin typeface="Arial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2987824" y="5877272"/>
              <a:ext cx="1728341" cy="431279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C0000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4932040" y="5877272"/>
              <a:ext cx="864096" cy="432048"/>
            </a:xfrm>
            <a:prstGeom prst="roundRect">
              <a:avLst/>
            </a:prstGeom>
            <a:solidFill>
              <a:srgbClr val="7030A0">
                <a:alpha val="40000"/>
              </a:srgbClr>
            </a:solidFill>
            <a:ln>
              <a:solidFill>
                <a:srgbClr val="7030A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ZoneTexte 60"/>
          <p:cNvSpPr txBox="1"/>
          <p:nvPr/>
        </p:nvSpPr>
        <p:spPr>
          <a:xfrm>
            <a:off x="4583289" y="495395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2297956"/>
            <a:ext cx="943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 S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2 –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C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HS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259632" y="2297956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79512" y="2802012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63688" y="280201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2802012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3162052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228184" y="280201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957966" y="280201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47664" y="3162052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 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56176" y="316205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885958" y="3162052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07904" y="280201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63888" y="3162052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 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2700" y="2293764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-52625"/>
            <a:ext cx="651621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/>
              <a:buChar char="@"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Mélange de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50,0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mL</a:t>
            </a:r>
            <a:r>
              <a:rPr lang="fr-FR" sz="20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d’acide éthanoïque à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=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1,0.10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fr-FR" sz="105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105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avec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50,0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mL</a:t>
            </a:r>
            <a:r>
              <a:rPr lang="fr-FR" sz="20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d’une solution de sulfure de sodium à 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= 1,0.10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2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mol.L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fr-F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500" b="1" dirty="0" smtClean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Données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  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    ;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(HS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 ; 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8900" y="1625161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6300192" y="-99392"/>
            <a:ext cx="2861581" cy="2410753"/>
            <a:chOff x="6300192" y="4444985"/>
            <a:chExt cx="2861581" cy="2410753"/>
          </a:xfrm>
        </p:grpSpPr>
        <p:cxnSp>
          <p:nvCxnSpPr>
            <p:cNvPr id="30" name="Connecteur droit avec flèche 29"/>
            <p:cNvCxnSpPr/>
            <p:nvPr/>
          </p:nvCxnSpPr>
          <p:spPr>
            <a:xfrm flipV="1">
              <a:off x="7177764" y="4877033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6973061" y="4444985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323370" y="4943691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33101" y="6388406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315258" y="6394073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24989" y="4971075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42249" y="5452400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HS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baseline="30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00192" y="5453097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 –</a:t>
              </a:r>
              <a:endParaRPr lang="fr-FR" baseline="30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201389" y="4971075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172400" y="5455384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(12,9)</a:t>
              </a:r>
              <a:endParaRPr lang="fr-FR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45405" y="6388406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57684" y="5916992"/>
              <a:ext cx="5675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359880" y="5926517"/>
              <a:ext cx="6303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AH</a:t>
              </a:r>
              <a:endParaRPr lang="fr-FR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218643" y="5941375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(4,8)</a:t>
              </a:r>
              <a:endParaRPr lang="fr-FR" dirty="0"/>
            </a:p>
          </p:txBody>
        </p:sp>
      </p:grpSp>
      <p:sp>
        <p:nvSpPr>
          <p:cNvPr id="44" name="Rectangle à coins arrondis 43"/>
          <p:cNvSpPr/>
          <p:nvPr/>
        </p:nvSpPr>
        <p:spPr>
          <a:xfrm>
            <a:off x="7380312" y="413269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5" name="Rectangle à coins arrondis 44"/>
          <p:cNvSpPr/>
          <p:nvPr/>
        </p:nvSpPr>
        <p:spPr>
          <a:xfrm>
            <a:off x="7380312" y="1421381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6" name="Rectangle à coins arrondis 45"/>
          <p:cNvSpPr/>
          <p:nvPr/>
        </p:nvSpPr>
        <p:spPr>
          <a:xfrm>
            <a:off x="6300192" y="1853429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47" name="Connecteur droit 46"/>
          <p:cNvCxnSpPr/>
          <p:nvPr/>
        </p:nvCxnSpPr>
        <p:spPr>
          <a:xfrm flipH="1" flipV="1">
            <a:off x="7020272" y="1277365"/>
            <a:ext cx="432048" cy="2160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à coins arrondis 47"/>
          <p:cNvSpPr/>
          <p:nvPr/>
        </p:nvSpPr>
        <p:spPr>
          <a:xfrm>
            <a:off x="6372200" y="908720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9" name="ZoneTexte 16"/>
          <p:cNvSpPr txBox="1">
            <a:spLocks noChangeArrowheads="1"/>
          </p:cNvSpPr>
          <p:nvPr/>
        </p:nvSpPr>
        <p:spPr bwMode="auto">
          <a:xfrm>
            <a:off x="35496" y="3744214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16"/>
          <p:cNvSpPr txBox="1">
            <a:spLocks noChangeArrowheads="1"/>
          </p:cNvSpPr>
          <p:nvPr/>
        </p:nvSpPr>
        <p:spPr bwMode="auto">
          <a:xfrm>
            <a:off x="5364088" y="3695923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ZoneTexte 16"/>
          <p:cNvSpPr txBox="1">
            <a:spLocks noChangeArrowheads="1"/>
          </p:cNvSpPr>
          <p:nvPr/>
        </p:nvSpPr>
        <p:spPr bwMode="auto">
          <a:xfrm>
            <a:off x="6372200" y="3539207"/>
            <a:ext cx="15833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(12,9 – 4,8)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16"/>
          <p:cNvSpPr txBox="1">
            <a:spLocks noChangeArrowheads="1"/>
          </p:cNvSpPr>
          <p:nvPr/>
        </p:nvSpPr>
        <p:spPr bwMode="auto">
          <a:xfrm>
            <a:off x="7739557" y="3672206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8370706" y="3560128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8,1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16"/>
          <p:cNvSpPr txBox="1">
            <a:spLocks noChangeArrowheads="1"/>
          </p:cNvSpPr>
          <p:nvPr/>
        </p:nvSpPr>
        <p:spPr bwMode="auto">
          <a:xfrm>
            <a:off x="1810296" y="4098305"/>
            <a:ext cx="1429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K° &gt;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3203848" y="4068688"/>
            <a:ext cx="6418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réaction est 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TOTALE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16"/>
          <p:cNvSpPr txBox="1">
            <a:spLocks noChangeArrowheads="1"/>
          </p:cNvSpPr>
          <p:nvPr/>
        </p:nvSpPr>
        <p:spPr bwMode="auto">
          <a:xfrm>
            <a:off x="6284629" y="4046110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ZoneTexte 16"/>
          <p:cNvSpPr txBox="1">
            <a:spLocks noChangeArrowheads="1"/>
          </p:cNvSpPr>
          <p:nvPr/>
        </p:nvSpPr>
        <p:spPr bwMode="auto">
          <a:xfrm>
            <a:off x="0" y="4704060"/>
            <a:ext cx="449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deux réactifs sont ici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limitants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499992" y="4526177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>
            <a:off x="4572000" y="499209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5087345" y="476477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16"/>
          <p:cNvSpPr txBox="1">
            <a:spLocks noChangeArrowheads="1"/>
          </p:cNvSpPr>
          <p:nvPr/>
        </p:nvSpPr>
        <p:spPr bwMode="auto">
          <a:xfrm>
            <a:off x="5746706" y="4776068"/>
            <a:ext cx="697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16"/>
          <p:cNvSpPr txBox="1">
            <a:spLocks noChangeArrowheads="1"/>
          </p:cNvSpPr>
          <p:nvPr/>
        </p:nvSpPr>
        <p:spPr bwMode="auto">
          <a:xfrm>
            <a:off x="6473800" y="4764779"/>
            <a:ext cx="16265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064992" y="503297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8011143" y="4560044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8039673" y="5041522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308304" y="4560044"/>
            <a:ext cx="1296144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5652120" y="5479132"/>
            <a:ext cx="327585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5,0.10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ZoneTexte 16"/>
          <p:cNvSpPr txBox="1">
            <a:spLocks noChangeArrowheads="1"/>
          </p:cNvSpPr>
          <p:nvPr/>
        </p:nvSpPr>
        <p:spPr bwMode="auto">
          <a:xfrm>
            <a:off x="0" y="6001300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ZoneTexte 16"/>
          <p:cNvSpPr txBox="1">
            <a:spLocks noChangeArrowheads="1"/>
          </p:cNvSpPr>
          <p:nvPr/>
        </p:nvSpPr>
        <p:spPr bwMode="auto">
          <a:xfrm>
            <a:off x="2216944" y="5813772"/>
            <a:ext cx="9483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36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e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(quantité infime)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ZoneTexte 16"/>
          <p:cNvSpPr txBox="1">
            <a:spLocks noChangeArrowheads="1"/>
          </p:cNvSpPr>
          <p:nvPr/>
        </p:nvSpPr>
        <p:spPr bwMode="auto">
          <a:xfrm>
            <a:off x="2184719" y="6360219"/>
            <a:ext cx="6959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3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1" grpId="0"/>
      <p:bldP spid="22" grpId="0"/>
      <p:bldP spid="27" grpId="0"/>
      <p:bldP spid="58" grpId="0"/>
      <p:bldP spid="62" grpId="0"/>
      <p:bldP spid="65" grpId="0"/>
      <p:bldP spid="66" grpId="0"/>
      <p:bldP spid="68" grpId="0" animBg="1"/>
      <p:bldP spid="8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e 97"/>
          <p:cNvGrpSpPr/>
          <p:nvPr/>
        </p:nvGrpSpPr>
        <p:grpSpPr>
          <a:xfrm>
            <a:off x="7668344" y="5949280"/>
            <a:ext cx="720080" cy="461665"/>
            <a:chOff x="6353150" y="5105029"/>
            <a:chExt cx="838189" cy="461665"/>
          </a:xfrm>
        </p:grpSpPr>
        <p:sp>
          <p:nvSpPr>
            <p:cNvPr id="99" name="ZoneTexte 16"/>
            <p:cNvSpPr txBox="1">
              <a:spLocks noChangeArrowheads="1"/>
            </p:cNvSpPr>
            <p:nvPr/>
          </p:nvSpPr>
          <p:spPr bwMode="auto">
            <a:xfrm>
              <a:off x="6471197" y="5105029"/>
              <a:ext cx="7201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K°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0" name="Groupe 103"/>
            <p:cNvGrpSpPr/>
            <p:nvPr/>
          </p:nvGrpSpPr>
          <p:grpSpPr>
            <a:xfrm>
              <a:off x="6353150" y="5114554"/>
              <a:ext cx="585589" cy="360040"/>
              <a:chOff x="5148064" y="4481975"/>
              <a:chExt cx="585589" cy="360040"/>
            </a:xfrm>
          </p:grpSpPr>
          <p:cxnSp>
            <p:nvCxnSpPr>
              <p:cNvPr id="101" name="Connecteur droit 100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 flipV="1">
                <a:off x="5292080" y="4481975"/>
                <a:ext cx="441573" cy="212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Rectangle 89"/>
          <p:cNvSpPr/>
          <p:nvPr/>
        </p:nvSpPr>
        <p:spPr>
          <a:xfrm>
            <a:off x="5265407" y="5654898"/>
            <a:ext cx="524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583289" y="340073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80002"/>
            <a:ext cx="943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 S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2 –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C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HS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259632" y="663079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79512" y="1167135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63688" y="1167135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1167135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152717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796136" y="1167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812360" y="1167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47664" y="1527175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 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24128" y="152717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40352" y="152717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07904" y="1167135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63888" y="1527175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 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2700" y="658887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384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d) 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;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                  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(HS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 ;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9" name="ZoneTexte 16"/>
          <p:cNvSpPr txBox="1">
            <a:spLocks noChangeArrowheads="1"/>
          </p:cNvSpPr>
          <p:nvPr/>
        </p:nvSpPr>
        <p:spPr bwMode="auto">
          <a:xfrm>
            <a:off x="35496" y="2181196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ZoneTexte 16"/>
          <p:cNvSpPr txBox="1">
            <a:spLocks noChangeArrowheads="1"/>
          </p:cNvSpPr>
          <p:nvPr/>
        </p:nvSpPr>
        <p:spPr bwMode="auto">
          <a:xfrm>
            <a:off x="5364088" y="2132905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ZoneTexte 16"/>
          <p:cNvSpPr txBox="1">
            <a:spLocks noChangeArrowheads="1"/>
          </p:cNvSpPr>
          <p:nvPr/>
        </p:nvSpPr>
        <p:spPr bwMode="auto">
          <a:xfrm>
            <a:off x="6444208" y="1976189"/>
            <a:ext cx="15113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(12,9 – 4,8)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16"/>
          <p:cNvSpPr txBox="1">
            <a:spLocks noChangeArrowheads="1"/>
          </p:cNvSpPr>
          <p:nvPr/>
        </p:nvSpPr>
        <p:spPr bwMode="auto">
          <a:xfrm>
            <a:off x="7739557" y="2109188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8370706" y="1997110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8,1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16"/>
          <p:cNvSpPr txBox="1">
            <a:spLocks noChangeArrowheads="1"/>
          </p:cNvSpPr>
          <p:nvPr/>
        </p:nvSpPr>
        <p:spPr bwMode="auto">
          <a:xfrm>
            <a:off x="1810296" y="2535287"/>
            <a:ext cx="1429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K° &gt;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3203848" y="2505670"/>
            <a:ext cx="6418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réaction est 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TOTALE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16"/>
          <p:cNvSpPr txBox="1">
            <a:spLocks noChangeArrowheads="1"/>
          </p:cNvSpPr>
          <p:nvPr/>
        </p:nvSpPr>
        <p:spPr bwMode="auto">
          <a:xfrm>
            <a:off x="6284629" y="2492896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ZoneTexte 16"/>
          <p:cNvSpPr txBox="1">
            <a:spLocks noChangeArrowheads="1"/>
          </p:cNvSpPr>
          <p:nvPr/>
        </p:nvSpPr>
        <p:spPr bwMode="auto">
          <a:xfrm>
            <a:off x="0" y="3150846"/>
            <a:ext cx="449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deux réactifs sont ici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limitants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499992" y="2972963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>
            <a:off x="4572000" y="343887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5087345" y="3211565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16"/>
          <p:cNvSpPr txBox="1">
            <a:spLocks noChangeArrowheads="1"/>
          </p:cNvSpPr>
          <p:nvPr/>
        </p:nvSpPr>
        <p:spPr bwMode="auto">
          <a:xfrm>
            <a:off x="5746706" y="3222854"/>
            <a:ext cx="697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16"/>
          <p:cNvSpPr txBox="1">
            <a:spLocks noChangeArrowheads="1"/>
          </p:cNvSpPr>
          <p:nvPr/>
        </p:nvSpPr>
        <p:spPr bwMode="auto">
          <a:xfrm>
            <a:off x="6473800" y="3211565"/>
            <a:ext cx="16265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064992" y="347976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8011143" y="3006830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8039673" y="3488308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308304" y="3006830"/>
            <a:ext cx="1296144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5652120" y="3954264"/>
            <a:ext cx="327585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5,0.10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ZoneTexte 16"/>
          <p:cNvSpPr txBox="1">
            <a:spLocks noChangeArrowheads="1"/>
          </p:cNvSpPr>
          <p:nvPr/>
        </p:nvSpPr>
        <p:spPr bwMode="auto">
          <a:xfrm>
            <a:off x="0" y="4476432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ZoneTexte 16"/>
          <p:cNvSpPr txBox="1">
            <a:spLocks noChangeArrowheads="1"/>
          </p:cNvSpPr>
          <p:nvPr/>
        </p:nvSpPr>
        <p:spPr bwMode="auto">
          <a:xfrm>
            <a:off x="2216944" y="4288904"/>
            <a:ext cx="9483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36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e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(quantité infime)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ZoneTexte 16"/>
          <p:cNvSpPr txBox="1">
            <a:spLocks noChangeArrowheads="1"/>
          </p:cNvSpPr>
          <p:nvPr/>
        </p:nvSpPr>
        <p:spPr bwMode="auto">
          <a:xfrm>
            <a:off x="2184719" y="4835351"/>
            <a:ext cx="6959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3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ZoneTexte 16"/>
          <p:cNvSpPr txBox="1">
            <a:spLocks noChangeArrowheads="1"/>
          </p:cNvSpPr>
          <p:nvPr/>
        </p:nvSpPr>
        <p:spPr bwMode="auto">
          <a:xfrm>
            <a:off x="179512" y="5547417"/>
            <a:ext cx="1380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343586" y="5331393"/>
            <a:ext cx="3453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 HS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Connecteur droit 79"/>
          <p:cNvCxnSpPr/>
          <p:nvPr/>
        </p:nvCxnSpPr>
        <p:spPr>
          <a:xfrm>
            <a:off x="1415594" y="5820442"/>
            <a:ext cx="338437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434475" y="5860380"/>
            <a:ext cx="3395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 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ZoneTexte 16"/>
          <p:cNvSpPr txBox="1">
            <a:spLocks noChangeArrowheads="1"/>
          </p:cNvSpPr>
          <p:nvPr/>
        </p:nvSpPr>
        <p:spPr bwMode="auto">
          <a:xfrm>
            <a:off x="4871978" y="5559555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76008" y="5316830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Connecteur droit 88"/>
          <p:cNvCxnSpPr/>
          <p:nvPr/>
        </p:nvCxnSpPr>
        <p:spPr>
          <a:xfrm>
            <a:off x="5277346" y="5811614"/>
            <a:ext cx="576064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7668344" y="5357653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012160" y="5501669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7596336" y="5877272"/>
            <a:ext cx="72008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6"/>
          <p:cNvSpPr txBox="1">
            <a:spLocks noChangeArrowheads="1"/>
          </p:cNvSpPr>
          <p:nvPr/>
        </p:nvSpPr>
        <p:spPr bwMode="auto">
          <a:xfrm>
            <a:off x="6770381" y="5400068"/>
            <a:ext cx="720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e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732240" y="5445224"/>
            <a:ext cx="1728192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79" grpId="0"/>
      <p:bldP spid="86" grpId="0"/>
      <p:bldP spid="88" grpId="0"/>
      <p:bldP spid="94" grpId="0"/>
      <p:bldP spid="96" grpId="0"/>
      <p:bldP spid="10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97"/>
          <p:cNvGrpSpPr/>
          <p:nvPr/>
        </p:nvGrpSpPr>
        <p:grpSpPr>
          <a:xfrm>
            <a:off x="7668344" y="3983955"/>
            <a:ext cx="720080" cy="461665"/>
            <a:chOff x="6353150" y="5105029"/>
            <a:chExt cx="838189" cy="461665"/>
          </a:xfrm>
        </p:grpSpPr>
        <p:sp>
          <p:nvSpPr>
            <p:cNvPr id="99" name="ZoneTexte 16"/>
            <p:cNvSpPr txBox="1">
              <a:spLocks noChangeArrowheads="1"/>
            </p:cNvSpPr>
            <p:nvPr/>
          </p:nvSpPr>
          <p:spPr bwMode="auto">
            <a:xfrm>
              <a:off x="6471197" y="5105029"/>
              <a:ext cx="7201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K°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e 103"/>
            <p:cNvGrpSpPr/>
            <p:nvPr/>
          </p:nvGrpSpPr>
          <p:grpSpPr>
            <a:xfrm>
              <a:off x="6353150" y="5114554"/>
              <a:ext cx="585589" cy="360040"/>
              <a:chOff x="5148064" y="4481975"/>
              <a:chExt cx="585589" cy="360040"/>
            </a:xfrm>
          </p:grpSpPr>
          <p:cxnSp>
            <p:nvCxnSpPr>
              <p:cNvPr id="101" name="Connecteur droit 100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 flipV="1">
                <a:off x="5292080" y="4481975"/>
                <a:ext cx="441573" cy="212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Rectangle 89"/>
          <p:cNvSpPr/>
          <p:nvPr/>
        </p:nvSpPr>
        <p:spPr>
          <a:xfrm>
            <a:off x="5265407" y="3753073"/>
            <a:ext cx="524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331640" y="663079"/>
            <a:ext cx="943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 S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2 –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C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+ HS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259632" y="663079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79512" y="1167135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763688" y="1167135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1167135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52" y="152717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796136" y="1167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812360" y="1167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547664" y="1527175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 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24128" y="152717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740352" y="1527175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07904" y="1167135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563888" y="1527175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2 –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2700" y="658887"/>
            <a:ext cx="139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384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d) 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;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		        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(HS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 ;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652120" y="2052439"/>
            <a:ext cx="327585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5,0.10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ZoneTexte 16"/>
          <p:cNvSpPr txBox="1">
            <a:spLocks noChangeArrowheads="1"/>
          </p:cNvSpPr>
          <p:nvPr/>
        </p:nvSpPr>
        <p:spPr bwMode="auto">
          <a:xfrm>
            <a:off x="0" y="2574607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ZoneTexte 16"/>
          <p:cNvSpPr txBox="1">
            <a:spLocks noChangeArrowheads="1"/>
          </p:cNvSpPr>
          <p:nvPr/>
        </p:nvSpPr>
        <p:spPr bwMode="auto">
          <a:xfrm>
            <a:off x="2216944" y="2387079"/>
            <a:ext cx="9483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36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e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(quantité infime)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ZoneTexte 16"/>
          <p:cNvSpPr txBox="1">
            <a:spLocks noChangeArrowheads="1"/>
          </p:cNvSpPr>
          <p:nvPr/>
        </p:nvSpPr>
        <p:spPr bwMode="auto">
          <a:xfrm>
            <a:off x="2184719" y="2933526"/>
            <a:ext cx="7931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3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ZoneTexte 16"/>
          <p:cNvSpPr txBox="1">
            <a:spLocks noChangeArrowheads="1"/>
          </p:cNvSpPr>
          <p:nvPr/>
        </p:nvSpPr>
        <p:spPr bwMode="auto">
          <a:xfrm>
            <a:off x="179512" y="3645592"/>
            <a:ext cx="1380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343586" y="3429568"/>
            <a:ext cx="3533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 HS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Connecteur droit 79"/>
          <p:cNvCxnSpPr/>
          <p:nvPr/>
        </p:nvCxnSpPr>
        <p:spPr>
          <a:xfrm>
            <a:off x="1415594" y="3918617"/>
            <a:ext cx="338437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434475" y="3958555"/>
            <a:ext cx="3395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 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ZoneTexte 16"/>
          <p:cNvSpPr txBox="1">
            <a:spLocks noChangeArrowheads="1"/>
          </p:cNvSpPr>
          <p:nvPr/>
        </p:nvSpPr>
        <p:spPr bwMode="auto">
          <a:xfrm>
            <a:off x="4871978" y="3657730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76008" y="3415005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Connecteur droit 88"/>
          <p:cNvCxnSpPr/>
          <p:nvPr/>
        </p:nvCxnSpPr>
        <p:spPr>
          <a:xfrm>
            <a:off x="5277346" y="3909789"/>
            <a:ext cx="576064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7668344" y="3392328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012160" y="3599844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7596336" y="3911947"/>
            <a:ext cx="72008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6"/>
          <p:cNvSpPr txBox="1">
            <a:spLocks noChangeArrowheads="1"/>
          </p:cNvSpPr>
          <p:nvPr/>
        </p:nvSpPr>
        <p:spPr bwMode="auto">
          <a:xfrm>
            <a:off x="6770381" y="3434743"/>
            <a:ext cx="720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e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732240" y="3479899"/>
            <a:ext cx="1728192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16"/>
          <p:cNvSpPr txBox="1">
            <a:spLocks noChangeArrowheads="1"/>
          </p:cNvSpPr>
          <p:nvPr/>
        </p:nvSpPr>
        <p:spPr bwMode="auto">
          <a:xfrm>
            <a:off x="323528" y="4509120"/>
            <a:ext cx="720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9" name="Groupe 97"/>
          <p:cNvGrpSpPr/>
          <p:nvPr/>
        </p:nvGrpSpPr>
        <p:grpSpPr>
          <a:xfrm>
            <a:off x="1140000" y="5028739"/>
            <a:ext cx="1152126" cy="461665"/>
            <a:chOff x="6353150" y="5105029"/>
            <a:chExt cx="1341100" cy="461665"/>
          </a:xfrm>
        </p:grpSpPr>
        <p:sp>
          <p:nvSpPr>
            <p:cNvPr id="70" name="ZoneTexte 16"/>
            <p:cNvSpPr txBox="1">
              <a:spLocks noChangeArrowheads="1"/>
            </p:cNvSpPr>
            <p:nvPr/>
          </p:nvSpPr>
          <p:spPr bwMode="auto">
            <a:xfrm>
              <a:off x="6471195" y="5105029"/>
              <a:ext cx="12230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fr-FR" sz="2400" b="1" baseline="30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8,1</a:t>
              </a:r>
              <a:endPara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1" name="Groupe 103"/>
            <p:cNvGrpSpPr/>
            <p:nvPr/>
          </p:nvGrpSpPr>
          <p:grpSpPr>
            <a:xfrm>
              <a:off x="6353150" y="5113849"/>
              <a:ext cx="1151289" cy="360745"/>
              <a:chOff x="5148064" y="4481270"/>
              <a:chExt cx="1151289" cy="360745"/>
            </a:xfrm>
          </p:grpSpPr>
          <p:cxnSp>
            <p:nvCxnSpPr>
              <p:cNvPr id="72" name="Connecteur droit 71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>
                <a:off x="5293526" y="4481270"/>
                <a:ext cx="10058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Rectangle 74"/>
          <p:cNvSpPr/>
          <p:nvPr/>
        </p:nvSpPr>
        <p:spPr>
          <a:xfrm>
            <a:off x="971600" y="4475212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endParaRPr lang="fr-FR" sz="24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995983" y="4941168"/>
            <a:ext cx="136815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16"/>
          <p:cNvSpPr txBox="1">
            <a:spLocks noChangeArrowheads="1"/>
          </p:cNvSpPr>
          <p:nvPr/>
        </p:nvSpPr>
        <p:spPr bwMode="auto">
          <a:xfrm>
            <a:off x="2627784" y="4509120"/>
            <a:ext cx="3888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4000" b="1" u="sng" dirty="0" smtClean="0">
                <a:solidFill>
                  <a:srgbClr val="00660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400" b="1" u="sng" dirty="0" smtClean="0">
                <a:solidFill>
                  <a:srgbClr val="00660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fr-FR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 4,5.10 </a:t>
            </a:r>
            <a:r>
              <a:rPr lang="fr-FR" sz="2400" b="1" u="sng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7</a:t>
            </a:r>
            <a:r>
              <a:rPr lang="fr-FR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u="sng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971600" y="5517232"/>
            <a:ext cx="7488832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</a:t>
            </a:r>
            <a:r>
              <a:rPr lang="fr-FR" sz="4000" b="1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Tahoma"/>
                <a:cs typeface="Arial" pitchFamily="34" charset="0"/>
              </a:rPr>
              <a:t>&lt;&lt;</a:t>
            </a:r>
            <a:r>
              <a:rPr lang="fr-FR" sz="2400" b="1" dirty="0" smtClean="0">
                <a:latin typeface="Tahoma"/>
                <a:ea typeface="Tahoma"/>
                <a:cs typeface="Tahoma"/>
              </a:rPr>
              <a:t> C</a:t>
            </a:r>
            <a:r>
              <a:rPr lang="fr-FR" sz="2400" b="1" baseline="-25000" dirty="0" smtClean="0">
                <a:latin typeface="Tahoma"/>
                <a:ea typeface="Tahoma"/>
                <a:cs typeface="Tahoma"/>
              </a:rPr>
              <a:t>1</a:t>
            </a:r>
            <a:r>
              <a:rPr lang="fr-F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le rapport </a:t>
            </a:r>
            <a:r>
              <a:rPr lang="fr-FR" sz="2400" b="1" dirty="0" smtClean="0">
                <a:latin typeface="Tahoma"/>
                <a:ea typeface="Tahoma"/>
                <a:cs typeface="Tahoma"/>
              </a:rPr>
              <a:t>C</a:t>
            </a:r>
            <a:r>
              <a:rPr lang="fr-FR" sz="2400" b="1" baseline="-25000" dirty="0" smtClean="0">
                <a:latin typeface="Tahoma"/>
                <a:ea typeface="Tahoma"/>
                <a:cs typeface="Tahoma"/>
              </a:rPr>
              <a:t>1</a:t>
            </a:r>
            <a:r>
              <a:rPr lang="fr-F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4000" b="1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supérieur à 10,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qui valide le caractère total de la réaction</a:t>
            </a:r>
            <a:endParaRPr lang="fr-FR" sz="2000" b="1" u="sng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9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97"/>
          <p:cNvGrpSpPr/>
          <p:nvPr/>
        </p:nvGrpSpPr>
        <p:grpSpPr>
          <a:xfrm>
            <a:off x="7668344" y="2145556"/>
            <a:ext cx="720080" cy="461665"/>
            <a:chOff x="6353150" y="5105029"/>
            <a:chExt cx="838189" cy="461665"/>
          </a:xfrm>
        </p:grpSpPr>
        <p:sp>
          <p:nvSpPr>
            <p:cNvPr id="99" name="ZoneTexte 16"/>
            <p:cNvSpPr txBox="1">
              <a:spLocks noChangeArrowheads="1"/>
            </p:cNvSpPr>
            <p:nvPr/>
          </p:nvSpPr>
          <p:spPr bwMode="auto">
            <a:xfrm>
              <a:off x="6471197" y="5105029"/>
              <a:ext cx="7201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K°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e 103"/>
            <p:cNvGrpSpPr/>
            <p:nvPr/>
          </p:nvGrpSpPr>
          <p:grpSpPr>
            <a:xfrm>
              <a:off x="6353150" y="5114554"/>
              <a:ext cx="585589" cy="360040"/>
              <a:chOff x="5148064" y="4481975"/>
              <a:chExt cx="585589" cy="360040"/>
            </a:xfrm>
          </p:grpSpPr>
          <p:cxnSp>
            <p:nvCxnSpPr>
              <p:cNvPr id="101" name="Connecteur droit 100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 flipV="1">
                <a:off x="5292080" y="4481975"/>
                <a:ext cx="441573" cy="212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Rectangle 89"/>
          <p:cNvSpPr/>
          <p:nvPr/>
        </p:nvSpPr>
        <p:spPr>
          <a:xfrm>
            <a:off x="5265407" y="1914674"/>
            <a:ext cx="524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384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d) 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;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		        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(HS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 ;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3" name="ZoneTexte 16"/>
          <p:cNvSpPr txBox="1">
            <a:spLocks noChangeArrowheads="1"/>
          </p:cNvSpPr>
          <p:nvPr/>
        </p:nvSpPr>
        <p:spPr bwMode="auto">
          <a:xfrm>
            <a:off x="0" y="736208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ZoneTexte 16"/>
          <p:cNvSpPr txBox="1">
            <a:spLocks noChangeArrowheads="1"/>
          </p:cNvSpPr>
          <p:nvPr/>
        </p:nvSpPr>
        <p:spPr bwMode="auto">
          <a:xfrm>
            <a:off x="2216944" y="548680"/>
            <a:ext cx="9483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36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e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(quantité infime)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ZoneTexte 16"/>
          <p:cNvSpPr txBox="1">
            <a:spLocks noChangeArrowheads="1"/>
          </p:cNvSpPr>
          <p:nvPr/>
        </p:nvSpPr>
        <p:spPr bwMode="auto">
          <a:xfrm>
            <a:off x="2184719" y="1095127"/>
            <a:ext cx="6959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5,0.10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3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baseline="-25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ZoneTexte 16"/>
          <p:cNvSpPr txBox="1">
            <a:spLocks noChangeArrowheads="1"/>
          </p:cNvSpPr>
          <p:nvPr/>
        </p:nvSpPr>
        <p:spPr bwMode="auto">
          <a:xfrm>
            <a:off x="179512" y="1807193"/>
            <a:ext cx="1380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K° 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343586" y="1591169"/>
            <a:ext cx="3533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 HS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Connecteur droit 79"/>
          <p:cNvCxnSpPr/>
          <p:nvPr/>
        </p:nvCxnSpPr>
        <p:spPr>
          <a:xfrm>
            <a:off x="1415594" y="2080218"/>
            <a:ext cx="3384376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434475" y="2120156"/>
            <a:ext cx="3395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[ 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ZoneTexte 16"/>
          <p:cNvSpPr txBox="1">
            <a:spLocks noChangeArrowheads="1"/>
          </p:cNvSpPr>
          <p:nvPr/>
        </p:nvSpPr>
        <p:spPr bwMode="auto">
          <a:xfrm>
            <a:off x="4871978" y="1819331"/>
            <a:ext cx="43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76008" y="1576606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Connecteur droit 88"/>
          <p:cNvCxnSpPr/>
          <p:nvPr/>
        </p:nvCxnSpPr>
        <p:spPr>
          <a:xfrm>
            <a:off x="5277346" y="2071390"/>
            <a:ext cx="576064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7668344" y="1553929"/>
            <a:ext cx="46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012160" y="1761445"/>
            <a:ext cx="50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7596336" y="2073548"/>
            <a:ext cx="72008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6"/>
          <p:cNvSpPr txBox="1">
            <a:spLocks noChangeArrowheads="1"/>
          </p:cNvSpPr>
          <p:nvPr/>
        </p:nvSpPr>
        <p:spPr bwMode="auto">
          <a:xfrm>
            <a:off x="6770381" y="1596344"/>
            <a:ext cx="720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e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732240" y="1641500"/>
            <a:ext cx="1728192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16"/>
          <p:cNvSpPr txBox="1">
            <a:spLocks noChangeArrowheads="1"/>
          </p:cNvSpPr>
          <p:nvPr/>
        </p:nvSpPr>
        <p:spPr bwMode="auto">
          <a:xfrm>
            <a:off x="323528" y="2569120"/>
            <a:ext cx="720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97"/>
          <p:cNvGrpSpPr/>
          <p:nvPr/>
        </p:nvGrpSpPr>
        <p:grpSpPr>
          <a:xfrm>
            <a:off x="1140000" y="3088739"/>
            <a:ext cx="1152126" cy="461665"/>
            <a:chOff x="6353150" y="5105029"/>
            <a:chExt cx="1341100" cy="461665"/>
          </a:xfrm>
        </p:grpSpPr>
        <p:sp>
          <p:nvSpPr>
            <p:cNvPr id="70" name="ZoneTexte 16"/>
            <p:cNvSpPr txBox="1">
              <a:spLocks noChangeArrowheads="1"/>
            </p:cNvSpPr>
            <p:nvPr/>
          </p:nvSpPr>
          <p:spPr bwMode="auto">
            <a:xfrm>
              <a:off x="6471195" y="5105029"/>
              <a:ext cx="12230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fr-FR" sz="2400" b="1" baseline="30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8,1</a:t>
              </a:r>
              <a:endPara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e 103"/>
            <p:cNvGrpSpPr/>
            <p:nvPr/>
          </p:nvGrpSpPr>
          <p:grpSpPr>
            <a:xfrm>
              <a:off x="6353150" y="5113849"/>
              <a:ext cx="1151289" cy="360745"/>
              <a:chOff x="5148064" y="4481270"/>
              <a:chExt cx="1151289" cy="360745"/>
            </a:xfrm>
          </p:grpSpPr>
          <p:cxnSp>
            <p:nvCxnSpPr>
              <p:cNvPr id="72" name="Connecteur droit 71"/>
              <p:cNvCxnSpPr/>
              <p:nvPr/>
            </p:nvCxnSpPr>
            <p:spPr>
              <a:xfrm flipV="1">
                <a:off x="5220072" y="4481975"/>
                <a:ext cx="72008" cy="36004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/>
              <p:cNvCxnSpPr/>
              <p:nvPr/>
            </p:nvCxnSpPr>
            <p:spPr>
              <a:xfrm>
                <a:off x="5148064" y="4553983"/>
                <a:ext cx="72008" cy="28803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>
                <a:off x="5293526" y="4481270"/>
                <a:ext cx="10058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Rectangle 74"/>
          <p:cNvSpPr/>
          <p:nvPr/>
        </p:nvSpPr>
        <p:spPr>
          <a:xfrm>
            <a:off x="971600" y="2535212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</a:t>
            </a:r>
            <a:endParaRPr lang="fr-FR" sz="2400" b="1" baseline="30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995983" y="3001168"/>
            <a:ext cx="1368152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16"/>
          <p:cNvSpPr txBox="1">
            <a:spLocks noChangeArrowheads="1"/>
          </p:cNvSpPr>
          <p:nvPr/>
        </p:nvSpPr>
        <p:spPr bwMode="auto">
          <a:xfrm>
            <a:off x="2627784" y="2569120"/>
            <a:ext cx="3888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4000" b="1" u="sng" dirty="0" smtClean="0">
                <a:solidFill>
                  <a:srgbClr val="006600"/>
                </a:solidFill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400" b="1" u="sng" dirty="0" smtClean="0">
                <a:solidFill>
                  <a:srgbClr val="006600"/>
                </a:solidFill>
                <a:latin typeface="Symbol" pitchFamily="18" charset="2"/>
                <a:cs typeface="Times New Roman" pitchFamily="18" charset="0"/>
              </a:rPr>
              <a:t> </a:t>
            </a:r>
            <a:r>
              <a:rPr lang="fr-FR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 4,5.10 </a:t>
            </a:r>
            <a:r>
              <a:rPr lang="fr-FR" sz="2400" b="1" u="sng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7</a:t>
            </a:r>
            <a:r>
              <a:rPr lang="fr-FR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mol.L</a:t>
            </a:r>
            <a:r>
              <a:rPr lang="fr-FR" sz="2400" b="1" u="sng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231232" y="3212976"/>
            <a:ext cx="6912768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</a:t>
            </a:r>
            <a:r>
              <a:rPr lang="fr-FR" sz="4000" b="1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Tahoma"/>
                <a:cs typeface="Arial" pitchFamily="34" charset="0"/>
              </a:rPr>
              <a:t>&lt;&lt;</a:t>
            </a:r>
            <a:r>
              <a:rPr lang="fr-FR" sz="2400" b="1" dirty="0" smtClean="0">
                <a:latin typeface="Tahoma"/>
                <a:ea typeface="Tahoma"/>
                <a:cs typeface="Tahoma"/>
              </a:rPr>
              <a:t> C</a:t>
            </a:r>
            <a:r>
              <a:rPr lang="fr-FR" sz="2400" b="1" baseline="-25000" dirty="0" smtClean="0">
                <a:latin typeface="Tahoma"/>
                <a:ea typeface="Tahoma"/>
                <a:cs typeface="Tahoma"/>
              </a:rPr>
              <a:t>1</a:t>
            </a:r>
            <a:r>
              <a:rPr lang="fr-F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le rapport </a:t>
            </a:r>
            <a:r>
              <a:rPr lang="fr-FR" sz="2400" b="1" dirty="0" smtClean="0">
                <a:latin typeface="Tahoma"/>
                <a:ea typeface="Tahoma"/>
                <a:cs typeface="Tahoma"/>
              </a:rPr>
              <a:t>C</a:t>
            </a:r>
            <a:r>
              <a:rPr lang="fr-FR" sz="2400" b="1" baseline="-25000" dirty="0" smtClean="0">
                <a:latin typeface="Tahoma"/>
                <a:ea typeface="Tahoma"/>
                <a:cs typeface="Tahoma"/>
              </a:rPr>
              <a:t>1</a:t>
            </a:r>
            <a:r>
              <a:rPr lang="fr-F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fr-FR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fr-FR" sz="4000" b="1" dirty="0" smtClean="0">
                <a:latin typeface="Symbol" pitchFamily="18" charset="2"/>
                <a:cs typeface="Times New Roman" pitchFamily="18" charset="0"/>
              </a:rPr>
              <a:t>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supérieur à 10,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qui valide le caractère total de la réaction</a:t>
            </a:r>
            <a:endParaRPr lang="fr-FR" sz="2000" b="1" u="sng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24324" y="4508269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15816" y="5026708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620068" y="4724293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3059832" y="5013176"/>
            <a:ext cx="172819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5204512" y="4716735"/>
            <a:ext cx="217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4,8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08768" y="4500711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7436760" y="5004767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7496068" y="5055567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4,5.10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7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20068" y="4470268"/>
            <a:ext cx="4311972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16"/>
          <p:cNvSpPr txBox="1">
            <a:spLocks noChangeArrowheads="1"/>
          </p:cNvSpPr>
          <p:nvPr/>
        </p:nvSpPr>
        <p:spPr bwMode="auto">
          <a:xfrm>
            <a:off x="0" y="4229602"/>
            <a:ext cx="24117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ZoneTexte 16"/>
          <p:cNvSpPr txBox="1">
            <a:spLocks noChangeArrowheads="1"/>
          </p:cNvSpPr>
          <p:nvPr/>
        </p:nvSpPr>
        <p:spPr bwMode="auto">
          <a:xfrm>
            <a:off x="537107" y="5898480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37107" y="5682456"/>
            <a:ext cx="3602845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16"/>
          <p:cNvSpPr txBox="1">
            <a:spLocks noChangeArrowheads="1"/>
          </p:cNvSpPr>
          <p:nvPr/>
        </p:nvSpPr>
        <p:spPr bwMode="auto">
          <a:xfrm>
            <a:off x="0" y="5942548"/>
            <a:ext cx="639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841363" y="5682456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2915816" y="6165304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866763" y="6211912"/>
            <a:ext cx="1257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ZoneTexte 16"/>
          <p:cNvSpPr txBox="1">
            <a:spLocks noChangeArrowheads="1"/>
          </p:cNvSpPr>
          <p:nvPr/>
        </p:nvSpPr>
        <p:spPr bwMode="auto">
          <a:xfrm>
            <a:off x="4644008" y="5970488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12,9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021955" y="5754464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4,5.10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7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>
            <a:off x="6948264" y="6258520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009255" y="6309320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364088" y="5301208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8,8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6" grpId="0"/>
      <p:bldP spid="58" grpId="0"/>
      <p:bldP spid="59" grpId="0" animBg="1"/>
      <p:bldP spid="63" grpId="0" animBg="1"/>
      <p:bldP spid="65" grpId="0"/>
      <p:bldP spid="67" grpId="0"/>
      <p:bldP spid="69" grpId="0"/>
      <p:bldP spid="77" grpId="0"/>
      <p:bldP spid="8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4324" y="95026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816" y="1468699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COOH]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16"/>
          <p:cNvSpPr txBox="1">
            <a:spLocks noChangeArrowheads="1"/>
          </p:cNvSpPr>
          <p:nvPr/>
        </p:nvSpPr>
        <p:spPr bwMode="auto">
          <a:xfrm>
            <a:off x="620068" y="116628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059832" y="1455167"/>
            <a:ext cx="172819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16"/>
          <p:cNvSpPr txBox="1">
            <a:spLocks noChangeArrowheads="1"/>
          </p:cNvSpPr>
          <p:nvPr/>
        </p:nvSpPr>
        <p:spPr bwMode="auto">
          <a:xfrm>
            <a:off x="5204512" y="1158726"/>
            <a:ext cx="217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4,8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8768" y="942702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7436760" y="1446758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496068" y="1497558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4,5.10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7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068" y="912259"/>
            <a:ext cx="4311972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6"/>
          <p:cNvSpPr txBox="1">
            <a:spLocks noChangeArrowheads="1"/>
          </p:cNvSpPr>
          <p:nvPr/>
        </p:nvSpPr>
        <p:spPr bwMode="auto">
          <a:xfrm>
            <a:off x="0" y="671593"/>
            <a:ext cx="24117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6"/>
          <p:cNvSpPr txBox="1">
            <a:spLocks noChangeArrowheads="1"/>
          </p:cNvSpPr>
          <p:nvPr/>
        </p:nvSpPr>
        <p:spPr bwMode="auto">
          <a:xfrm>
            <a:off x="537107" y="2340471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pK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7107" y="2124447"/>
            <a:ext cx="3602845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841363" y="2124447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S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2915816" y="2607295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66763" y="2653903"/>
            <a:ext cx="1257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 HS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6"/>
          <p:cNvSpPr txBox="1">
            <a:spLocks noChangeArrowheads="1"/>
          </p:cNvSpPr>
          <p:nvPr/>
        </p:nvSpPr>
        <p:spPr bwMode="auto">
          <a:xfrm>
            <a:off x="4644008" y="2412479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12,9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21955" y="2196455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4,5.10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6948264" y="2700511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009255" y="2751311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64088" y="1743199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8,8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384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Application 12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 :</a:t>
            </a:r>
            <a:r>
              <a:rPr lang="fr-FR" sz="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d) 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A1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COOH / CH</a:t>
            </a:r>
            <a:r>
              <a:rPr lang="en-US" sz="20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COO</a:t>
            </a:r>
            <a:r>
              <a:rPr lang="en-US" sz="2000" b="1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–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4,8 ;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		          pK</a:t>
            </a:r>
            <a:r>
              <a:rPr lang="en-US" sz="2000" b="1" baseline="-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A2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(HS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/ S </a:t>
            </a:r>
            <a:r>
              <a:rPr lang="en-US" sz="2000" b="1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–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 = 12,9 ;</a:t>
            </a:r>
            <a:endParaRPr lang="fr-FR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ZoneTexte 16"/>
          <p:cNvSpPr txBox="1">
            <a:spLocks noChangeArrowheads="1"/>
          </p:cNvSpPr>
          <p:nvPr/>
        </p:nvSpPr>
        <p:spPr bwMode="auto">
          <a:xfrm>
            <a:off x="1115616" y="3111376"/>
            <a:ext cx="6984776" cy="115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pH &lt; pK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 qui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cohérent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car on est dans </a:t>
            </a: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DP de CH</a:t>
            </a:r>
            <a:r>
              <a:rPr lang="fr-FR" sz="24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 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 dans le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DP de HS </a:t>
            </a:r>
            <a:r>
              <a:rPr lang="fr-FR" sz="24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3200" b="1" u="sng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fr-FR" sz="3200" b="1" u="sng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16"/>
          <p:cNvSpPr txBox="1">
            <a:spLocks noChangeArrowheads="1"/>
          </p:cNvSpPr>
          <p:nvPr/>
        </p:nvSpPr>
        <p:spPr bwMode="auto">
          <a:xfrm>
            <a:off x="0" y="2386980"/>
            <a:ext cx="639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116013" y="4031545"/>
            <a:ext cx="6375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Un mélange particulier : les solutions tampons :</a:t>
            </a:r>
            <a:endParaRPr lang="fr-FR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07504" y="4409817"/>
            <a:ext cx="8928100" cy="2376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000" dirty="0" smtClean="0">
                <a:ea typeface="Calibri" pitchFamily="34" charset="0"/>
                <a:cs typeface="Times New Roman" pitchFamily="18" charset="0"/>
                <a:sym typeface="Wingdings" pitchFamily="2" charset="2"/>
              </a:rPr>
              <a:t>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Définition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</a:p>
          <a:p>
            <a:pPr>
              <a:spcAft>
                <a:spcPts val="1000"/>
              </a:spcAft>
            </a:pPr>
            <a:endParaRPr lang="fr-FR" sz="1200" dirty="0" smtClean="0"/>
          </a:p>
          <a:p>
            <a:pPr>
              <a:spcAft>
                <a:spcPts val="1000"/>
              </a:spcAft>
            </a:pPr>
            <a:r>
              <a:rPr lang="fr-FR" sz="2000" dirty="0" smtClean="0">
                <a:ea typeface="Calibri" pitchFamily="34" charset="0"/>
                <a:cs typeface="Times New Roman" pitchFamily="18" charset="0"/>
                <a:sym typeface="Wingdings" pitchFamily="2" charset="2"/>
              </a:rPr>
              <a:t>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Composition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  <a:endParaRPr lang="fr-FR" sz="2000" dirty="0" smtClean="0"/>
          </a:p>
          <a:p>
            <a:pPr>
              <a:spcAft>
                <a:spcPts val="1000"/>
              </a:spcAft>
            </a:pPr>
            <a:endParaRPr lang="fr-FR" sz="2000" dirty="0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547664" y="4409817"/>
            <a:ext cx="83495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solution tampon est une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 dont le pH varie peu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addition modérée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d’eau, d’acide ou de base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542925" y="5489937"/>
            <a:ext cx="86010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Ces solutions sont constituées d’un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mélange d’un acide faible AH et de sa base conjuguée A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des proportions comparables.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pH de cette solution varie le moins pour des proportions équimolaires en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ce cas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couple).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780928"/>
            <a:ext cx="914400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13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de la solution tampon obtenue si on mélange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50,0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d’ammoniaque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de concentration molaire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avec un volume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80,0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chlorure d’ammonium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de concentration molaire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Données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(NH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/ 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) = 9,2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05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6425572" y="4149080"/>
            <a:ext cx="2718428" cy="2376264"/>
            <a:chOff x="6324989" y="4444985"/>
            <a:chExt cx="2718428" cy="2376264"/>
          </a:xfrm>
        </p:grpSpPr>
        <p:cxnSp>
          <p:nvCxnSpPr>
            <p:cNvPr id="9" name="Connecteur droit avec flèche 8"/>
            <p:cNvCxnSpPr/>
            <p:nvPr/>
          </p:nvCxnSpPr>
          <p:spPr>
            <a:xfrm flipV="1">
              <a:off x="7177764" y="4877033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6973061" y="4444985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23370" y="4943691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1737" y="6245185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43625" y="6245185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24989" y="4971075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51737" y="5597113"/>
              <a:ext cx="9156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+</a:t>
              </a:r>
              <a:endParaRPr lang="fr-F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43625" y="5597113"/>
              <a:ext cx="7441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1389" y="4971075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25564" y="5597113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(9,2)</a:t>
              </a:r>
              <a:endParaRPr lang="fr-FR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359849" y="6245185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</p:grpSp>
      <p:sp>
        <p:nvSpPr>
          <p:cNvPr id="29" name="Rectangle à coins arrondis 28"/>
          <p:cNvSpPr/>
          <p:nvPr/>
        </p:nvSpPr>
        <p:spPr>
          <a:xfrm>
            <a:off x="7452320" y="5301208"/>
            <a:ext cx="864096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16013" y="26392"/>
            <a:ext cx="6375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Un mélange particulier : les solutions tampons :</a:t>
            </a:r>
            <a:endParaRPr lang="fr-FR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504" y="404664"/>
            <a:ext cx="8928100" cy="2376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000" dirty="0" smtClean="0">
                <a:ea typeface="Calibri" pitchFamily="34" charset="0"/>
                <a:cs typeface="Times New Roman" pitchFamily="18" charset="0"/>
                <a:sym typeface="Wingdings" pitchFamily="2" charset="2"/>
              </a:rPr>
              <a:t>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Définition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</a:p>
          <a:p>
            <a:pPr>
              <a:spcAft>
                <a:spcPts val="1000"/>
              </a:spcAft>
            </a:pPr>
            <a:endParaRPr lang="fr-FR" sz="1200" dirty="0" smtClean="0"/>
          </a:p>
          <a:p>
            <a:pPr>
              <a:spcAft>
                <a:spcPts val="1000"/>
              </a:spcAft>
            </a:pPr>
            <a:r>
              <a:rPr lang="fr-FR" sz="2000" dirty="0" smtClean="0">
                <a:ea typeface="Calibri" pitchFamily="34" charset="0"/>
                <a:cs typeface="Times New Roman" pitchFamily="18" charset="0"/>
                <a:sym typeface="Wingdings" pitchFamily="2" charset="2"/>
              </a:rPr>
              <a:t> </a:t>
            </a:r>
            <a:r>
              <a:rPr lang="fr-FR" sz="20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Composition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:</a:t>
            </a:r>
            <a:endParaRPr lang="fr-FR" sz="2000" dirty="0" smtClean="0"/>
          </a:p>
          <a:p>
            <a:pPr>
              <a:spcAft>
                <a:spcPts val="1000"/>
              </a:spcAft>
            </a:pPr>
            <a:endParaRPr lang="fr-FR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404664"/>
            <a:ext cx="83495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solution tampon est une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 dont le pH varie peu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addition modérée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d’eau, d’acide ou de base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42925" y="1484784"/>
            <a:ext cx="86010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Ces solutions sont constituées d’un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mélange d’un acide faible AH et de sa base conjuguée A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des proportions comparables.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pH de cette solution varie le moins pour des proportions équimolaires en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ce cas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du couple).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4725144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7452320" y="4653136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6444208" y="5949280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7092280" y="5517232"/>
            <a:ext cx="4320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6516216" y="5301208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8" name="Rectangle 27"/>
          <p:cNvSpPr/>
          <p:nvPr/>
        </p:nvSpPr>
        <p:spPr>
          <a:xfrm>
            <a:off x="179512" y="5373216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16"/>
          <p:cNvSpPr txBox="1">
            <a:spLocks noChangeArrowheads="1"/>
          </p:cNvSpPr>
          <p:nvPr/>
        </p:nvSpPr>
        <p:spPr bwMode="auto">
          <a:xfrm>
            <a:off x="0" y="5877272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16"/>
          <p:cNvSpPr txBox="1">
            <a:spLocks noChangeArrowheads="1"/>
          </p:cNvSpPr>
          <p:nvPr/>
        </p:nvSpPr>
        <p:spPr bwMode="auto">
          <a:xfrm>
            <a:off x="1403648" y="6324327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16"/>
          <p:cNvSpPr txBox="1">
            <a:spLocks noChangeArrowheads="1"/>
          </p:cNvSpPr>
          <p:nvPr/>
        </p:nvSpPr>
        <p:spPr bwMode="auto">
          <a:xfrm>
            <a:off x="2483768" y="6165304"/>
            <a:ext cx="1439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(9,2 – 9,2)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16"/>
          <p:cNvSpPr txBox="1">
            <a:spLocks noChangeArrowheads="1"/>
          </p:cNvSpPr>
          <p:nvPr/>
        </p:nvSpPr>
        <p:spPr bwMode="auto">
          <a:xfrm>
            <a:off x="3707904" y="6324327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7" grpId="0"/>
      <p:bldP spid="23" grpId="0" animBg="1"/>
      <p:bldP spid="25" grpId="0" animBg="1"/>
      <p:bldP spid="27" grpId="0" animBg="1"/>
      <p:bldP spid="2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13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de la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tampon obtenue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si 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mélange :</a:t>
            </a:r>
          </a:p>
          <a:p>
            <a:pPr algn="just"/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50,0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d’ammoniaque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= 80,0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de chlorure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d’ammonium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425572" y="908720"/>
            <a:ext cx="2718428" cy="2376264"/>
            <a:chOff x="6324989" y="4444985"/>
            <a:chExt cx="2718428" cy="2376264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7177764" y="4877033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6973061" y="4444985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23370" y="4943691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51737" y="6245185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43625" y="6245185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24989" y="4971075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1737" y="5597113"/>
              <a:ext cx="9156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+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43625" y="5597113"/>
              <a:ext cx="7441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01389" y="4971075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25564" y="5597113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(9,2)</a:t>
              </a:r>
              <a:endParaRPr lang="fr-F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59849" y="6245185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</p:grpSp>
      <p:sp>
        <p:nvSpPr>
          <p:cNvPr id="17" name="Rectangle à coins arrondis 16"/>
          <p:cNvSpPr/>
          <p:nvPr/>
        </p:nvSpPr>
        <p:spPr>
          <a:xfrm>
            <a:off x="7452320" y="2060848"/>
            <a:ext cx="864096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07504" y="1096804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7452320" y="1412776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444208" y="2708920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21" name="Connecteur droit 20"/>
          <p:cNvCxnSpPr/>
          <p:nvPr/>
        </p:nvCxnSpPr>
        <p:spPr>
          <a:xfrm flipH="1">
            <a:off x="7092280" y="2276872"/>
            <a:ext cx="4320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6516216" y="2060848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3" name="Rectangle 22"/>
          <p:cNvSpPr/>
          <p:nvPr/>
        </p:nvSpPr>
        <p:spPr>
          <a:xfrm>
            <a:off x="179512" y="1804690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+  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16"/>
          <p:cNvSpPr txBox="1">
            <a:spLocks noChangeArrowheads="1"/>
          </p:cNvSpPr>
          <p:nvPr/>
        </p:nvSpPr>
        <p:spPr bwMode="auto">
          <a:xfrm>
            <a:off x="144016" y="2286712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16"/>
          <p:cNvSpPr txBox="1">
            <a:spLocks noChangeArrowheads="1"/>
          </p:cNvSpPr>
          <p:nvPr/>
        </p:nvSpPr>
        <p:spPr bwMode="auto">
          <a:xfrm>
            <a:off x="1403648" y="2755801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16"/>
          <p:cNvSpPr txBox="1">
            <a:spLocks noChangeArrowheads="1"/>
          </p:cNvSpPr>
          <p:nvPr/>
        </p:nvSpPr>
        <p:spPr bwMode="auto">
          <a:xfrm>
            <a:off x="2483768" y="2596778"/>
            <a:ext cx="1439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(9,2 – 9,2)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16"/>
          <p:cNvSpPr txBox="1">
            <a:spLocks noChangeArrowheads="1"/>
          </p:cNvSpPr>
          <p:nvPr/>
        </p:nvSpPr>
        <p:spPr bwMode="auto">
          <a:xfrm>
            <a:off x="3707904" y="2755801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16"/>
          <p:cNvSpPr txBox="1">
            <a:spLocks noChangeArrowheads="1"/>
          </p:cNvSpPr>
          <p:nvPr/>
        </p:nvSpPr>
        <p:spPr bwMode="auto">
          <a:xfrm>
            <a:off x="124427" y="3128774"/>
            <a:ext cx="7632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réaction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 modifie pas la composition du système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16"/>
          <p:cNvSpPr txBox="1">
            <a:spLocks noChangeArrowheads="1"/>
          </p:cNvSpPr>
          <p:nvPr/>
        </p:nvSpPr>
        <p:spPr bwMode="auto">
          <a:xfrm>
            <a:off x="179512" y="3604890"/>
            <a:ext cx="3168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37715" y="3399883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3444351" y="3882731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39366" y="3918322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oneTexte 16"/>
          <p:cNvSpPr txBox="1">
            <a:spLocks noChangeArrowheads="1"/>
          </p:cNvSpPr>
          <p:nvPr/>
        </p:nvSpPr>
        <p:spPr bwMode="auto">
          <a:xfrm>
            <a:off x="3009858" y="3615907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16"/>
          <p:cNvSpPr txBox="1">
            <a:spLocks noChangeArrowheads="1"/>
          </p:cNvSpPr>
          <p:nvPr/>
        </p:nvSpPr>
        <p:spPr bwMode="auto">
          <a:xfrm>
            <a:off x="5080642" y="3606930"/>
            <a:ext cx="25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34737" y="3434974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7941373" y="3917822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936388" y="3953413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ZoneTexte 16"/>
          <p:cNvSpPr txBox="1">
            <a:spLocks noChangeArrowheads="1"/>
          </p:cNvSpPr>
          <p:nvPr/>
        </p:nvSpPr>
        <p:spPr bwMode="auto">
          <a:xfrm>
            <a:off x="7578888" y="3650998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16"/>
          <p:cNvSpPr txBox="1">
            <a:spLocks noChangeArrowheads="1"/>
          </p:cNvSpPr>
          <p:nvPr/>
        </p:nvSpPr>
        <p:spPr bwMode="auto">
          <a:xfrm>
            <a:off x="4771101" y="3667058"/>
            <a:ext cx="495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16"/>
          <p:cNvSpPr txBox="1">
            <a:spLocks noChangeArrowheads="1"/>
          </p:cNvSpPr>
          <p:nvPr/>
        </p:nvSpPr>
        <p:spPr bwMode="auto">
          <a:xfrm>
            <a:off x="683568" y="472514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16"/>
          <p:cNvSpPr txBox="1">
            <a:spLocks noChangeArrowheads="1"/>
          </p:cNvSpPr>
          <p:nvPr/>
        </p:nvSpPr>
        <p:spPr bwMode="auto">
          <a:xfrm>
            <a:off x="146461" y="4769212"/>
            <a:ext cx="639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88671" y="4509120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2963124" y="4991968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914071" y="5038576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ZoneTexte 16"/>
          <p:cNvSpPr txBox="1">
            <a:spLocks noChangeArrowheads="1"/>
          </p:cNvSpPr>
          <p:nvPr/>
        </p:nvSpPr>
        <p:spPr bwMode="auto">
          <a:xfrm>
            <a:off x="4572000" y="475708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ZoneTexte 16"/>
          <p:cNvSpPr txBox="1">
            <a:spLocks noChangeArrowheads="1"/>
          </p:cNvSpPr>
          <p:nvPr/>
        </p:nvSpPr>
        <p:spPr bwMode="auto">
          <a:xfrm>
            <a:off x="5364088" y="472514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569191" y="4509120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>
            <a:off x="7657327" y="4991142"/>
            <a:ext cx="72008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594591" y="5038576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64088" y="4509120"/>
            <a:ext cx="3098789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2987824" y="5949280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9,2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076056" y="5733256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50,0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Connecteur droit 54"/>
          <p:cNvCxnSpPr/>
          <p:nvPr/>
        </p:nvCxnSpPr>
        <p:spPr>
          <a:xfrm>
            <a:off x="5148064" y="6237312"/>
            <a:ext cx="165618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076056" y="6281380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80,0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08304" y="5949280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9,0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5" grpId="0"/>
      <p:bldP spid="37" grpId="0"/>
      <p:bldP spid="42" grpId="0"/>
      <p:bldP spid="44" grpId="0"/>
      <p:bldP spid="47" grpId="0"/>
      <p:bldP spid="49" grpId="0"/>
      <p:bldP spid="52" grpId="0" animBg="1"/>
      <p:bldP spid="54" grpId="0"/>
      <p:bldP spid="56" grpId="0"/>
      <p:bldP spid="5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16"/>
          <p:cNvSpPr txBox="1">
            <a:spLocks noChangeArrowheads="1"/>
          </p:cNvSpPr>
          <p:nvPr/>
        </p:nvSpPr>
        <p:spPr bwMode="auto">
          <a:xfrm>
            <a:off x="179512" y="138666"/>
            <a:ext cx="3168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7715" y="-66341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3444351" y="416507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39366" y="452098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16"/>
          <p:cNvSpPr txBox="1">
            <a:spLocks noChangeArrowheads="1"/>
          </p:cNvSpPr>
          <p:nvPr/>
        </p:nvSpPr>
        <p:spPr bwMode="auto">
          <a:xfrm>
            <a:off x="3009858" y="149683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16"/>
          <p:cNvSpPr txBox="1">
            <a:spLocks noChangeArrowheads="1"/>
          </p:cNvSpPr>
          <p:nvPr/>
        </p:nvSpPr>
        <p:spPr bwMode="auto">
          <a:xfrm>
            <a:off x="5080642" y="140706"/>
            <a:ext cx="25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34737" y="-31250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7941373" y="451598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936388" y="487189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6"/>
          <p:cNvSpPr txBox="1">
            <a:spLocks noChangeArrowheads="1"/>
          </p:cNvSpPr>
          <p:nvPr/>
        </p:nvSpPr>
        <p:spPr bwMode="auto">
          <a:xfrm>
            <a:off x="7578888" y="184774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6"/>
          <p:cNvSpPr txBox="1">
            <a:spLocks noChangeArrowheads="1"/>
          </p:cNvSpPr>
          <p:nvPr/>
        </p:nvSpPr>
        <p:spPr bwMode="auto">
          <a:xfrm>
            <a:off x="4771101" y="200834"/>
            <a:ext cx="495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6"/>
          <p:cNvSpPr txBox="1">
            <a:spLocks noChangeArrowheads="1"/>
          </p:cNvSpPr>
          <p:nvPr/>
        </p:nvSpPr>
        <p:spPr bwMode="auto">
          <a:xfrm>
            <a:off x="760687" y="1168812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23580" y="1212880"/>
            <a:ext cx="639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65790" y="952788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040243" y="1435636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991190" y="1482244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4649119" y="120075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</a:t>
            </a:r>
            <a:endParaRPr lang="fr-FR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16"/>
          <p:cNvSpPr txBox="1">
            <a:spLocks noChangeArrowheads="1"/>
          </p:cNvSpPr>
          <p:nvPr/>
        </p:nvSpPr>
        <p:spPr bwMode="auto">
          <a:xfrm>
            <a:off x="5441207" y="1168812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46310" y="952788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7734446" y="1434810"/>
            <a:ext cx="72008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671710" y="1482244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41207" y="952788"/>
            <a:ext cx="3098789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16"/>
          <p:cNvSpPr txBox="1">
            <a:spLocks noChangeArrowheads="1"/>
          </p:cNvSpPr>
          <p:nvPr/>
        </p:nvSpPr>
        <p:spPr bwMode="auto">
          <a:xfrm>
            <a:off x="2987824" y="2132856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9,2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76056" y="1916832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50,0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5148064" y="2420888"/>
            <a:ext cx="165618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076056" y="2464956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 80,0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08304" y="2132856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9,0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216024" y="2930168"/>
            <a:ext cx="5580112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13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Montrer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que le mélange de 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= 50,0 </a:t>
            </a:r>
            <a:r>
              <a:rPr lang="fr-FR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d’ammoniaque 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fr-FR" sz="2000" b="1" baseline="-25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fr-FR" sz="2000" b="1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avec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30,0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d’acide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chlorhydrique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baseline="-25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fr-FR" sz="2000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baseline="-25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fr-FR" sz="2000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permet d’obtenir une solution tampon de pH quasiment équivalent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l’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Appl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13a).</a:t>
            </a:r>
            <a:endParaRPr lang="fr-FR" sz="105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6300192" y="2924944"/>
            <a:ext cx="2718428" cy="2376264"/>
            <a:chOff x="6324989" y="4444985"/>
            <a:chExt cx="2718428" cy="2376264"/>
          </a:xfrm>
        </p:grpSpPr>
        <p:cxnSp>
          <p:nvCxnSpPr>
            <p:cNvPr id="34" name="Connecteur droit avec flèche 33"/>
            <p:cNvCxnSpPr/>
            <p:nvPr/>
          </p:nvCxnSpPr>
          <p:spPr>
            <a:xfrm flipV="1">
              <a:off x="7177764" y="4877033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6973061" y="4444985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23370" y="4943691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51737" y="6245185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343625" y="6245185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24989" y="4971075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51737" y="5597113"/>
              <a:ext cx="9156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+</a:t>
              </a:r>
              <a:endParaRPr lang="fr-FR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43625" y="5597113"/>
              <a:ext cx="7441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01389" y="4971075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225564" y="5597113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(9,2)</a:t>
              </a:r>
              <a:endParaRPr lang="fr-FR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359849" y="6245185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</p:grpSp>
      <p:sp>
        <p:nvSpPr>
          <p:cNvPr id="46" name="Rectangle à coins arrondis 45"/>
          <p:cNvSpPr/>
          <p:nvPr/>
        </p:nvSpPr>
        <p:spPr>
          <a:xfrm>
            <a:off x="7326940" y="3429000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47" name="Rectangle à coins arrondis 46"/>
          <p:cNvSpPr/>
          <p:nvPr/>
        </p:nvSpPr>
        <p:spPr>
          <a:xfrm>
            <a:off x="6318828" y="4725144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48" name="Connecteur droit 47"/>
          <p:cNvCxnSpPr/>
          <p:nvPr/>
        </p:nvCxnSpPr>
        <p:spPr>
          <a:xfrm flipH="1" flipV="1">
            <a:off x="6966900" y="4437112"/>
            <a:ext cx="432048" cy="3600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à coins arrondis 48"/>
          <p:cNvSpPr/>
          <p:nvPr/>
        </p:nvSpPr>
        <p:spPr>
          <a:xfrm>
            <a:off x="6390836" y="4077072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0" name="Rectangle à coins arrondis 49"/>
          <p:cNvSpPr/>
          <p:nvPr/>
        </p:nvSpPr>
        <p:spPr>
          <a:xfrm>
            <a:off x="7398948" y="4725144"/>
            <a:ext cx="864096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179512" y="479715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331640" y="5487615"/>
            <a:ext cx="774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 +       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   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 +    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(l)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1259632" y="5589240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179512" y="5991671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1763688" y="599167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539552" y="599167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539552" y="635171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6107002" y="599167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579413" y="5999254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3635896" y="6021288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419872" y="6351711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1547664" y="635171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034994" y="6351711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7585319" y="6409268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326617" y="5517232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6" grpId="0" animBg="1"/>
      <p:bldP spid="47" grpId="0" animBg="1"/>
      <p:bldP spid="49" grpId="0" animBg="1"/>
      <p:bldP spid="50" grpId="0" animBg="1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024" y="-22160"/>
            <a:ext cx="5580112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13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Montrer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que le mélange de 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= 50,0 </a:t>
            </a:r>
            <a:r>
              <a:rPr lang="fr-FR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d’ammoniaque 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fr-FR" sz="2000" b="1" baseline="-25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fr-FR" sz="2000" b="1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avec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30,0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d’une solution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d’acide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chlorhydrique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b="1" baseline="-25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fr-FR" sz="2000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baseline="-25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fr-FR" sz="2000" b="1" baseline="-2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fr-FR" sz="2000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baseline="30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permet d’obtenir une solution tampon de pH quasiment équivalent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à l’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Appl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13a)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05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300192" y="-27384"/>
            <a:ext cx="2718428" cy="2376264"/>
            <a:chOff x="6324989" y="4444985"/>
            <a:chExt cx="2718428" cy="2376264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7177764" y="4877033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6973061" y="4444985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err="1" smtClean="0">
                  <a:latin typeface="Arial" pitchFamily="34" charset="0"/>
                  <a:cs typeface="Arial" pitchFamily="34" charset="0"/>
                </a:rPr>
                <a:t>pK</a:t>
              </a:r>
              <a:r>
                <a:rPr lang="fr-FR" sz="2400" b="1" baseline="-25000" dirty="0" err="1" smtClean="0">
                  <a:latin typeface="Arial" pitchFamily="34" charset="0"/>
                  <a:cs typeface="Arial" pitchFamily="34" charset="0"/>
                </a:rPr>
                <a:t>a</a:t>
              </a:r>
              <a:endParaRPr lang="fr-FR" sz="2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23370" y="4943691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51737" y="6245185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43625" y="6245185"/>
              <a:ext cx="7601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24989" y="4971075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HO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–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1737" y="5597113"/>
              <a:ext cx="9156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fr-FR" sz="2400" b="1" baseline="30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+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43625" y="5597113"/>
              <a:ext cx="7441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</a:t>
              </a:r>
              <a:r>
                <a:rPr lang="fr-FR" sz="2400" b="1" baseline="-25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01389" y="4971075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(14)</a:t>
              </a:r>
              <a:endParaRPr lang="fr-F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25564" y="5597113"/>
              <a:ext cx="8178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(9,2)</a:t>
              </a:r>
              <a:endParaRPr lang="fr-F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59849" y="6245185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(0)</a:t>
              </a:r>
              <a:endParaRPr lang="fr-FR" dirty="0"/>
            </a:p>
          </p:txBody>
        </p:sp>
      </p:grpSp>
      <p:sp>
        <p:nvSpPr>
          <p:cNvPr id="17" name="Rectangle à coins arrondis 16"/>
          <p:cNvSpPr/>
          <p:nvPr/>
        </p:nvSpPr>
        <p:spPr>
          <a:xfrm>
            <a:off x="7326940" y="476672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6318828" y="1772816"/>
            <a:ext cx="720080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cxnSp>
        <p:nvCxnSpPr>
          <p:cNvPr id="19" name="Connecteur droit 18"/>
          <p:cNvCxnSpPr/>
          <p:nvPr/>
        </p:nvCxnSpPr>
        <p:spPr>
          <a:xfrm flipH="1" flipV="1">
            <a:off x="6966900" y="1484784"/>
            <a:ext cx="432048" cy="3600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6390836" y="1124744"/>
            <a:ext cx="648072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7398948" y="1772816"/>
            <a:ext cx="864096" cy="431800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79512" y="1844824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réaction entre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l’acide le plus fort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base la plus forte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: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331640" y="2535287"/>
            <a:ext cx="774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 +       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   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 +    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(l)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1259632" y="2636912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179512" y="3039343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763688" y="3039343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39552" y="3039343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39552" y="3399383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107002" y="30393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579413" y="3046926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635896" y="3068960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419872" y="3399383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547664" y="339938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034994" y="3399383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585319" y="345694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26617" y="2564904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16"/>
          <p:cNvSpPr txBox="1">
            <a:spLocks noChangeArrowheads="1"/>
          </p:cNvSpPr>
          <p:nvPr/>
        </p:nvSpPr>
        <p:spPr bwMode="auto">
          <a:xfrm>
            <a:off x="35496" y="4066055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16"/>
          <p:cNvSpPr txBox="1">
            <a:spLocks noChangeArrowheads="1"/>
          </p:cNvSpPr>
          <p:nvPr/>
        </p:nvSpPr>
        <p:spPr bwMode="auto">
          <a:xfrm>
            <a:off x="5364088" y="4017764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16"/>
          <p:cNvSpPr txBox="1">
            <a:spLocks noChangeArrowheads="1"/>
          </p:cNvSpPr>
          <p:nvPr/>
        </p:nvSpPr>
        <p:spPr bwMode="auto">
          <a:xfrm>
            <a:off x="6516216" y="3861048"/>
            <a:ext cx="1439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(9,2 – 0)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16"/>
          <p:cNvSpPr txBox="1">
            <a:spLocks noChangeArrowheads="1"/>
          </p:cNvSpPr>
          <p:nvPr/>
        </p:nvSpPr>
        <p:spPr bwMode="auto">
          <a:xfrm>
            <a:off x="7739557" y="3994047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16"/>
          <p:cNvSpPr txBox="1">
            <a:spLocks noChangeArrowheads="1"/>
          </p:cNvSpPr>
          <p:nvPr/>
        </p:nvSpPr>
        <p:spPr bwMode="auto">
          <a:xfrm>
            <a:off x="8370706" y="3881969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9,2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16"/>
          <p:cNvSpPr txBox="1">
            <a:spLocks noChangeArrowheads="1"/>
          </p:cNvSpPr>
          <p:nvPr/>
        </p:nvSpPr>
        <p:spPr bwMode="auto">
          <a:xfrm>
            <a:off x="1810296" y="4420146"/>
            <a:ext cx="1429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K° &gt;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16"/>
          <p:cNvSpPr txBox="1">
            <a:spLocks noChangeArrowheads="1"/>
          </p:cNvSpPr>
          <p:nvPr/>
        </p:nvSpPr>
        <p:spPr bwMode="auto">
          <a:xfrm>
            <a:off x="3203848" y="4390529"/>
            <a:ext cx="6418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réaction est 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TOTALE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16"/>
          <p:cNvSpPr txBox="1">
            <a:spLocks noChangeArrowheads="1"/>
          </p:cNvSpPr>
          <p:nvPr/>
        </p:nvSpPr>
        <p:spPr bwMode="auto">
          <a:xfrm>
            <a:off x="107504" y="5013176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H3O+ est ici le réactif limitant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ZoneTexte 16"/>
          <p:cNvSpPr txBox="1">
            <a:spLocks noChangeArrowheads="1"/>
          </p:cNvSpPr>
          <p:nvPr/>
        </p:nvSpPr>
        <p:spPr bwMode="auto">
          <a:xfrm>
            <a:off x="6372200" y="4365104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995936" y="4941168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ZoneTexte 16"/>
          <p:cNvSpPr txBox="1">
            <a:spLocks noChangeArrowheads="1"/>
          </p:cNvSpPr>
          <p:nvPr/>
        </p:nvSpPr>
        <p:spPr bwMode="auto">
          <a:xfrm>
            <a:off x="6235740" y="4947074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  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92280" y="4941168"/>
            <a:ext cx="151216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16"/>
          <p:cNvSpPr txBox="1">
            <a:spLocks noChangeArrowheads="1"/>
          </p:cNvSpPr>
          <p:nvPr/>
        </p:nvSpPr>
        <p:spPr bwMode="auto">
          <a:xfrm>
            <a:off x="2267744" y="5517232"/>
            <a:ext cx="3528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 </a:t>
            </a:r>
            <a:endParaRPr lang="fr-FR" sz="2400" b="1" u="sng" baseline="30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68144" y="5517232"/>
            <a:ext cx="273630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3,0.10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mol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16"/>
          <p:cNvSpPr txBox="1">
            <a:spLocks noChangeArrowheads="1"/>
          </p:cNvSpPr>
          <p:nvPr/>
        </p:nvSpPr>
        <p:spPr bwMode="auto">
          <a:xfrm>
            <a:off x="0" y="6064800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2176242" y="6008094"/>
            <a:ext cx="5276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mol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2171257" y="6384762"/>
            <a:ext cx="4344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mol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 animBg="1"/>
      <p:bldP spid="5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427093" y="5965408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460144" y="6380533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380312" y="5492658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390534" y="4526043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390534" y="4958091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mélange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331640" y="260648"/>
            <a:ext cx="774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 +       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    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400" b="1" baseline="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30000" dirty="0" err="1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   +    H</a:t>
            </a:r>
            <a:r>
              <a:rPr lang="en-US" sz="24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(l)</a:t>
            </a:r>
            <a:r>
              <a:rPr lang="en-US" sz="24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1259632" y="362273"/>
            <a:ext cx="0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179512" y="764704"/>
            <a:ext cx="87129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763688" y="764704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39552" y="76470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EI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39552" y="1124744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EF</a:t>
            </a:r>
            <a:endParaRPr lang="fr-FR" sz="2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107002" y="76470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579413" y="772287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635896" y="79432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419872" y="1124744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547664" y="11247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034994" y="1124744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585319" y="1182301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Solvant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26617" y="290265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fr-FR" sz="2400" b="1" baseline="30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16"/>
          <p:cNvSpPr txBox="1">
            <a:spLocks noChangeArrowheads="1"/>
          </p:cNvSpPr>
          <p:nvPr/>
        </p:nvSpPr>
        <p:spPr bwMode="auto">
          <a:xfrm>
            <a:off x="35496" y="1761799"/>
            <a:ext cx="586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constante d’équilibre de cette réaction vaut 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16"/>
          <p:cNvSpPr txBox="1">
            <a:spLocks noChangeArrowheads="1"/>
          </p:cNvSpPr>
          <p:nvPr/>
        </p:nvSpPr>
        <p:spPr bwMode="auto">
          <a:xfrm>
            <a:off x="5364088" y="1713508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K° = 10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16"/>
          <p:cNvSpPr txBox="1">
            <a:spLocks noChangeArrowheads="1"/>
          </p:cNvSpPr>
          <p:nvPr/>
        </p:nvSpPr>
        <p:spPr bwMode="auto">
          <a:xfrm>
            <a:off x="6516216" y="1556792"/>
            <a:ext cx="1439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(9,2 – 0)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16"/>
          <p:cNvSpPr txBox="1">
            <a:spLocks noChangeArrowheads="1"/>
          </p:cNvSpPr>
          <p:nvPr/>
        </p:nvSpPr>
        <p:spPr bwMode="auto">
          <a:xfrm>
            <a:off x="7739557" y="1689791"/>
            <a:ext cx="864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ZoneTexte 16"/>
          <p:cNvSpPr txBox="1">
            <a:spLocks noChangeArrowheads="1"/>
          </p:cNvSpPr>
          <p:nvPr/>
        </p:nvSpPr>
        <p:spPr bwMode="auto">
          <a:xfrm>
            <a:off x="8370706" y="1556792"/>
            <a:ext cx="800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9,2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16"/>
          <p:cNvSpPr txBox="1">
            <a:spLocks noChangeArrowheads="1"/>
          </p:cNvSpPr>
          <p:nvPr/>
        </p:nvSpPr>
        <p:spPr bwMode="auto">
          <a:xfrm>
            <a:off x="1810296" y="2115890"/>
            <a:ext cx="1429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K° &gt; 10</a:t>
            </a:r>
            <a:r>
              <a:rPr lang="fr-FR" sz="2400" b="1" baseline="30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sz="24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16"/>
          <p:cNvSpPr txBox="1">
            <a:spLocks noChangeArrowheads="1"/>
          </p:cNvSpPr>
          <p:nvPr/>
        </p:nvSpPr>
        <p:spPr bwMode="auto">
          <a:xfrm>
            <a:off x="3203848" y="2086273"/>
            <a:ext cx="6418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la réaction est </a:t>
            </a:r>
            <a:r>
              <a:rPr lang="fr-FR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TOTALE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16"/>
          <p:cNvSpPr txBox="1">
            <a:spLocks noChangeArrowheads="1"/>
          </p:cNvSpPr>
          <p:nvPr/>
        </p:nvSpPr>
        <p:spPr bwMode="auto">
          <a:xfrm>
            <a:off x="107504" y="2708920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H3O+ est ici le réactif limitant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ZoneTexte 16"/>
          <p:cNvSpPr txBox="1">
            <a:spLocks noChangeArrowheads="1"/>
          </p:cNvSpPr>
          <p:nvPr/>
        </p:nvSpPr>
        <p:spPr bwMode="auto">
          <a:xfrm>
            <a:off x="6372200" y="2060848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995936" y="2636912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2400" b="1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ZoneTexte 16"/>
          <p:cNvSpPr txBox="1">
            <a:spLocks noChangeArrowheads="1"/>
          </p:cNvSpPr>
          <p:nvPr/>
        </p:nvSpPr>
        <p:spPr bwMode="auto">
          <a:xfrm>
            <a:off x="6235740" y="2642818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  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24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92280" y="2636912"/>
            <a:ext cx="151216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16"/>
          <p:cNvSpPr txBox="1">
            <a:spLocks noChangeArrowheads="1"/>
          </p:cNvSpPr>
          <p:nvPr/>
        </p:nvSpPr>
        <p:spPr bwMode="auto">
          <a:xfrm>
            <a:off x="1547664" y="3212976"/>
            <a:ext cx="4248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   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30,0.10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 </a:t>
            </a:r>
            <a:endParaRPr lang="fr-FR" sz="2400" b="1" u="sng" baseline="30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68144" y="3212976"/>
            <a:ext cx="273630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3,0.10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4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mol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16"/>
          <p:cNvSpPr txBox="1">
            <a:spLocks noChangeArrowheads="1"/>
          </p:cNvSpPr>
          <p:nvPr/>
        </p:nvSpPr>
        <p:spPr bwMode="auto">
          <a:xfrm>
            <a:off x="0" y="3760544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16"/>
          <p:cNvSpPr txBox="1">
            <a:spLocks noChangeArrowheads="1"/>
          </p:cNvSpPr>
          <p:nvPr/>
        </p:nvSpPr>
        <p:spPr bwMode="auto">
          <a:xfrm>
            <a:off x="2176242" y="3703838"/>
            <a:ext cx="5276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mol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16"/>
          <p:cNvSpPr txBox="1">
            <a:spLocks noChangeArrowheads="1"/>
          </p:cNvSpPr>
          <p:nvPr/>
        </p:nvSpPr>
        <p:spPr bwMode="auto">
          <a:xfrm>
            <a:off x="2171257" y="4080506"/>
            <a:ext cx="4344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mol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0" y="0"/>
            <a:ext cx="558011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Application 13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fr-FR" sz="105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7" name="ZoneTexte 16"/>
          <p:cNvSpPr txBox="1">
            <a:spLocks noChangeArrowheads="1"/>
          </p:cNvSpPr>
          <p:nvPr/>
        </p:nvSpPr>
        <p:spPr bwMode="auto">
          <a:xfrm>
            <a:off x="303840" y="5150491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32040" y="4509120"/>
            <a:ext cx="4032448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2541994" y="4934467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Connecteur droit 59"/>
          <p:cNvCxnSpPr/>
          <p:nvPr/>
        </p:nvCxnSpPr>
        <p:spPr>
          <a:xfrm>
            <a:off x="2555776" y="5438523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567394" y="5463923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ZoneTexte 16"/>
          <p:cNvSpPr txBox="1">
            <a:spLocks noChangeArrowheads="1"/>
          </p:cNvSpPr>
          <p:nvPr/>
        </p:nvSpPr>
        <p:spPr bwMode="auto">
          <a:xfrm>
            <a:off x="338861" y="610942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9,2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Connecteur droit 63"/>
          <p:cNvCxnSpPr/>
          <p:nvPr/>
        </p:nvCxnSpPr>
        <p:spPr>
          <a:xfrm>
            <a:off x="2499101" y="6397456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16"/>
          <p:cNvSpPr txBox="1">
            <a:spLocks noChangeArrowheads="1"/>
          </p:cNvSpPr>
          <p:nvPr/>
        </p:nvSpPr>
        <p:spPr bwMode="auto">
          <a:xfrm>
            <a:off x="4139952" y="5229200"/>
            <a:ext cx="648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endParaRPr lang="fr-FR" sz="2400" b="1" u="sng" baseline="30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oneTexte 16"/>
          <p:cNvSpPr txBox="1">
            <a:spLocks noChangeArrowheads="1"/>
          </p:cNvSpPr>
          <p:nvPr/>
        </p:nvSpPr>
        <p:spPr bwMode="auto">
          <a:xfrm>
            <a:off x="4970202" y="5179226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Connecteur droit 68"/>
          <p:cNvCxnSpPr/>
          <p:nvPr/>
        </p:nvCxnSpPr>
        <p:spPr>
          <a:xfrm>
            <a:off x="7236296" y="5445224"/>
            <a:ext cx="158417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7390534" y="4958091"/>
            <a:ext cx="129614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7454860" y="5949280"/>
            <a:ext cx="129614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452320" y="5949280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mélange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ZoneTexte 16"/>
          <p:cNvSpPr txBox="1">
            <a:spLocks noChangeArrowheads="1"/>
          </p:cNvSpPr>
          <p:nvPr/>
        </p:nvSpPr>
        <p:spPr bwMode="auto">
          <a:xfrm>
            <a:off x="0" y="4621016"/>
            <a:ext cx="24117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0" name="Connecteur droit 79"/>
          <p:cNvCxnSpPr/>
          <p:nvPr/>
        </p:nvCxnSpPr>
        <p:spPr>
          <a:xfrm flipV="1">
            <a:off x="7452320" y="5085184"/>
            <a:ext cx="1008112" cy="28803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7524328" y="6093296"/>
            <a:ext cx="1008112" cy="28803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122234" y="6170415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9,0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70" grpId="0"/>
      <p:bldP spid="68" grpId="0"/>
      <p:bldP spid="75" grpId="0"/>
      <p:bldP spid="58" grpId="0" animBg="1"/>
      <p:bldP spid="59" grpId="0"/>
      <p:bldP spid="61" grpId="0"/>
      <p:bldP spid="78" grpId="0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/>
          <p:cNvGrpSpPr/>
          <p:nvPr/>
        </p:nvGrpSpPr>
        <p:grpSpPr>
          <a:xfrm>
            <a:off x="107504" y="2636912"/>
            <a:ext cx="8964488" cy="4104456"/>
            <a:chOff x="107504" y="1916832"/>
            <a:chExt cx="8964488" cy="4104456"/>
          </a:xfrm>
        </p:grpSpPr>
        <p:grpSp>
          <p:nvGrpSpPr>
            <p:cNvPr id="36" name="Groupe 35"/>
            <p:cNvGrpSpPr/>
            <p:nvPr/>
          </p:nvGrpSpPr>
          <p:grpSpPr>
            <a:xfrm>
              <a:off x="107504" y="1916832"/>
              <a:ext cx="8928100" cy="4104456"/>
              <a:chOff x="107504" y="1916832"/>
              <a:chExt cx="8928100" cy="4104456"/>
            </a:xfrm>
          </p:grpSpPr>
          <p:sp>
            <p:nvSpPr>
              <p:cNvPr id="14" name="Text Box 1"/>
              <p:cNvSpPr txBox="1">
                <a:spLocks noChangeArrowheads="1"/>
              </p:cNvSpPr>
              <p:nvPr/>
            </p:nvSpPr>
            <p:spPr bwMode="auto">
              <a:xfrm>
                <a:off x="107504" y="2204864"/>
                <a:ext cx="8928100" cy="38164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just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fr-FR" sz="12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fr-FR" sz="2000" dirty="0" smtClean="0">
                    <a:latin typeface="Comic Sans MS" pitchFamily="66" charset="0"/>
                    <a:cs typeface="Arial" pitchFamily="34" charset="0"/>
                    <a:sym typeface="Wingdings 2" pitchFamily="18" charset="2"/>
                  </a:rPr>
                  <a:t></a:t>
                </a:r>
                <a:endParaRPr lang="fr-FR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fr-FR" sz="105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fr-FR" sz="20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fr-FR" sz="2000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AutoShape 2"/>
              <p:cNvSpPr>
                <a:spLocks noChangeArrowheads="1"/>
              </p:cNvSpPr>
              <p:nvPr/>
            </p:nvSpPr>
            <p:spPr bwMode="auto">
              <a:xfrm>
                <a:off x="5508104" y="1916832"/>
                <a:ext cx="3456384" cy="504056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AUTOPROTOLYSE de l’eau</a:t>
                </a:r>
                <a:endParaRPr kumimoji="0" lang="fr-FR" sz="4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323528" y="2516386"/>
              <a:ext cx="8748464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L’autoprotolyse de l’eau est une </a:t>
              </a:r>
              <a:r>
                <a:rPr lang="fr-FR" sz="20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réaction chimique particulière se </a:t>
              </a:r>
              <a:r>
                <a:rPr lang="fr-FR" sz="2000" b="1" i="1" u="sng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pro-duisant</a:t>
              </a:r>
              <a:r>
                <a:rPr lang="fr-FR" sz="20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dans n’importe quelle solution aqueuse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. L’eau étant une espèce amphotère, certaines molécules d’eau (acides de </a:t>
              </a:r>
              <a:r>
                <a:rPr lang="fr-FR" sz="2000" dirty="0" err="1" smtClean="0">
                  <a:latin typeface="Arial" pitchFamily="34" charset="0"/>
                  <a:cs typeface="Arial" pitchFamily="34" charset="0"/>
                </a:rPr>
                <a:t>Brönsted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) peuvent perdre un proton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b="1" baseline="30000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qui sera récupéré par d’autres molécules d’eau (base de </a:t>
              </a:r>
              <a:r>
                <a:rPr lang="fr-FR" sz="2000" dirty="0" err="1" smtClean="0">
                  <a:latin typeface="Arial" pitchFamily="34" charset="0"/>
                  <a:cs typeface="Arial" pitchFamily="34" charset="0"/>
                </a:rPr>
                <a:t>Brönsted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) selon l’équation chimique :</a:t>
              </a:r>
              <a:endParaRPr lang="fr-FR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à coins arrondis 20"/>
          <p:cNvSpPr/>
          <p:nvPr/>
        </p:nvSpPr>
        <p:spPr>
          <a:xfrm>
            <a:off x="1907704" y="5085184"/>
            <a:ext cx="935038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835696" y="5084539"/>
            <a:ext cx="108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 H</a:t>
            </a:r>
            <a:r>
              <a:rPr lang="en-US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(l)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87810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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Application 4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: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Ecrire l’équation chimique relative à la transformation chimique se produisant entre l’acide éthanoïque et l’ammoniaque.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0" y="1660986"/>
            <a:ext cx="2808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 / 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188" y="2092786"/>
            <a:ext cx="1499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/ NH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0" y="1660986"/>
            <a:ext cx="1403648" cy="360363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2102237"/>
            <a:ext cx="503237" cy="360363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763688" y="1238141"/>
            <a:ext cx="2016224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995936" y="1238141"/>
            <a:ext cx="1584176" cy="360040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Accolade fermante 8"/>
          <p:cNvSpPr/>
          <p:nvPr/>
        </p:nvSpPr>
        <p:spPr>
          <a:xfrm>
            <a:off x="2699792" y="1742197"/>
            <a:ext cx="215900" cy="7207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987675" y="1814974"/>
            <a:ext cx="29017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COOH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+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 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30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6136" y="1814205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i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COO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 </a:t>
            </a:r>
            <a:r>
              <a:rPr lang="en-US" sz="2000" b="1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  NH</a:t>
            </a:r>
            <a:r>
              <a:rPr lang="en-US" sz="2000" b="1" baseline="-30000" dirty="0" smtClean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4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000" b="1" baseline="-25000" dirty="0" err="1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987824" y="1814205"/>
            <a:ext cx="1728341" cy="431279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4932040" y="1814205"/>
            <a:ext cx="864096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07950" y="4941044"/>
            <a:ext cx="1583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/ 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79512" y="5333146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/ HO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51520" y="5373216"/>
            <a:ext cx="504825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843808" y="5085184"/>
            <a:ext cx="2768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1043608" y="4941168"/>
            <a:ext cx="503237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724128" y="4575222"/>
            <a:ext cx="2961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Constante d’équilibre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5580112" y="5949280"/>
            <a:ext cx="3563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Produit ionique de l’eau</a:t>
            </a:r>
            <a:r>
              <a:rPr lang="fr-F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 » 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5868144" y="6309320"/>
            <a:ext cx="3491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25 °C,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14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2854924" y="5949280"/>
            <a:ext cx="25091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10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400" b="1" baseline="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pKe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179512" y="5943374"/>
            <a:ext cx="2791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Grandeurs associés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30" name="Accolade fermante 29"/>
          <p:cNvSpPr/>
          <p:nvPr/>
        </p:nvSpPr>
        <p:spPr>
          <a:xfrm>
            <a:off x="1547664" y="4940523"/>
            <a:ext cx="216024" cy="79273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5652120" y="5127575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6300192" y="4911551"/>
            <a:ext cx="2565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[HO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6444208" y="5415607"/>
            <a:ext cx="22322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7092280" y="5415607"/>
            <a:ext cx="838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(C°)²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52120" y="4941168"/>
            <a:ext cx="3168352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/>
      <p:bldP spid="17" grpId="0"/>
      <p:bldP spid="18" grpId="0"/>
      <p:bldP spid="19" grpId="0" animBg="1"/>
      <p:bldP spid="20" grpId="0"/>
      <p:bldP spid="22" grpId="0" animBg="1"/>
      <p:bldP spid="23" grpId="0"/>
      <p:bldP spid="25" grpId="0"/>
      <p:bldP spid="26" grpId="0"/>
      <p:bldP spid="27" grpId="0"/>
      <p:bldP spid="28" grpId="0"/>
      <p:bldP spid="30" grpId="0" animBg="1"/>
      <p:bldP spid="31" grpId="0"/>
      <p:bldP spid="32" grpId="0"/>
      <p:bldP spid="34" grpId="0"/>
      <p:bldP spid="3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7093" y="2234186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0144" y="2649311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3,0.10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4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0312" y="1761436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0534" y="794821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0534" y="1226869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mélange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16"/>
          <p:cNvSpPr txBox="1">
            <a:spLocks noChangeArrowheads="1"/>
          </p:cNvSpPr>
          <p:nvPr/>
        </p:nvSpPr>
        <p:spPr bwMode="auto">
          <a:xfrm>
            <a:off x="0" y="29322"/>
            <a:ext cx="2339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Bilan de matière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16"/>
          <p:cNvSpPr txBox="1">
            <a:spLocks noChangeArrowheads="1"/>
          </p:cNvSpPr>
          <p:nvPr/>
        </p:nvSpPr>
        <p:spPr bwMode="auto">
          <a:xfrm>
            <a:off x="2176242" y="-27384"/>
            <a:ext cx="5276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mol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6"/>
          <p:cNvSpPr txBox="1">
            <a:spLocks noChangeArrowheads="1"/>
          </p:cNvSpPr>
          <p:nvPr/>
        </p:nvSpPr>
        <p:spPr bwMode="auto">
          <a:xfrm>
            <a:off x="2171257" y="349284"/>
            <a:ext cx="43449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n(NH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x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3,0.10 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4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mol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6"/>
          <p:cNvSpPr txBox="1">
            <a:spLocks noChangeArrowheads="1"/>
          </p:cNvSpPr>
          <p:nvPr/>
        </p:nvSpPr>
        <p:spPr bwMode="auto">
          <a:xfrm>
            <a:off x="303840" y="1419269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32040" y="777898"/>
            <a:ext cx="4032448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541994" y="1203245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555776" y="1707301"/>
            <a:ext cx="108012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67394" y="1732701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[NH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338861" y="2378202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9,2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2499101" y="2666234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6"/>
          <p:cNvSpPr txBox="1">
            <a:spLocks noChangeArrowheads="1"/>
          </p:cNvSpPr>
          <p:nvPr/>
        </p:nvSpPr>
        <p:spPr bwMode="auto">
          <a:xfrm>
            <a:off x="4139952" y="1497978"/>
            <a:ext cx="648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endParaRPr lang="fr-FR" sz="2400" b="1" u="sng" baseline="30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6"/>
          <p:cNvSpPr txBox="1">
            <a:spLocks noChangeArrowheads="1"/>
          </p:cNvSpPr>
          <p:nvPr/>
        </p:nvSpPr>
        <p:spPr bwMode="auto">
          <a:xfrm>
            <a:off x="4970202" y="144800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7236296" y="1714002"/>
            <a:ext cx="158417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390534" y="1226869"/>
            <a:ext cx="129614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7454860" y="2218058"/>
            <a:ext cx="129614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452320" y="2218058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mélange</a:t>
            </a:r>
            <a:endParaRPr lang="fr-FR" sz="24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oneTexte 16"/>
          <p:cNvSpPr txBox="1">
            <a:spLocks noChangeArrowheads="1"/>
          </p:cNvSpPr>
          <p:nvPr/>
        </p:nvSpPr>
        <p:spPr bwMode="auto">
          <a:xfrm>
            <a:off x="0" y="889794"/>
            <a:ext cx="241176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 de la solution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7452320" y="1353962"/>
            <a:ext cx="1008112" cy="28803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7524328" y="2362074"/>
            <a:ext cx="1008112" cy="28803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22234" y="2439193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9,0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311019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Les solutions tampon en milieu biologique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5589240"/>
            <a:ext cx="9144000" cy="1066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Application 14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endParaRPr lang="fr-FR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Dans le sang,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[HCO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–] = 2,7.10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mol. L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 = 1,36.10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Calculer le pH du sang (</a:t>
            </a:r>
            <a:r>
              <a:rPr lang="fr-FR" sz="2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Donnée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fr-FR" sz="2000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HCO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6,1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37 °C).</a:t>
            </a:r>
            <a:endParaRPr lang="fr-FR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179512" y="3545632"/>
            <a:ext cx="8784976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Nécessité de </a:t>
            </a:r>
            <a:r>
              <a:rPr lang="fr-FR" sz="2200" b="1" dirty="0" smtClean="0">
                <a:solidFill>
                  <a:srgbClr val="FF0000"/>
                </a:solidFill>
              </a:rPr>
              <a:t>maintenir le pH</a:t>
            </a:r>
            <a:r>
              <a:rPr lang="fr-FR" sz="2200" b="1" dirty="0" smtClean="0">
                <a:solidFill>
                  <a:schemeClr val="tx1"/>
                </a:solidFill>
              </a:rPr>
              <a:t> d’un milieu biologique </a:t>
            </a:r>
            <a:r>
              <a:rPr lang="fr-FR" sz="2200" b="1" dirty="0" smtClean="0">
                <a:solidFill>
                  <a:srgbClr val="FF0000"/>
                </a:solidFill>
              </a:rPr>
              <a:t>à une valeur précise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0" y="4321036"/>
            <a:ext cx="8999984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rgbClr val="FF0000"/>
                </a:solidFill>
              </a:rPr>
              <a:t>2 Systèmes TAMPON</a:t>
            </a:r>
          </a:p>
          <a:p>
            <a:r>
              <a:rPr lang="fr-FR" sz="2100" dirty="0" smtClean="0">
                <a:solidFill>
                  <a:schemeClr val="tx1"/>
                </a:solidFill>
                <a:sym typeface="Wingdings"/>
              </a:rPr>
              <a:t>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Phosphate</a:t>
            </a:r>
            <a:r>
              <a:rPr lang="fr-FR" sz="2100" b="1" dirty="0" smtClean="0">
                <a:solidFill>
                  <a:schemeClr val="tx1"/>
                </a:solidFill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: H</a:t>
            </a:r>
            <a:r>
              <a:rPr lang="fr-FR" sz="2100" baseline="-25000" dirty="0" smtClean="0">
                <a:solidFill>
                  <a:schemeClr val="tx1"/>
                </a:solidFill>
              </a:rPr>
              <a:t>2</a:t>
            </a:r>
            <a:r>
              <a:rPr lang="fr-FR" sz="2100" dirty="0" smtClean="0">
                <a:solidFill>
                  <a:schemeClr val="tx1"/>
                </a:solidFill>
              </a:rPr>
              <a:t>PO</a:t>
            </a:r>
            <a:r>
              <a:rPr lang="fr-FR" sz="2100" baseline="-25000" dirty="0" smtClean="0">
                <a:solidFill>
                  <a:schemeClr val="tx1"/>
                </a:solidFill>
              </a:rPr>
              <a:t>4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30000" dirty="0" smtClean="0">
                <a:solidFill>
                  <a:schemeClr val="tx1"/>
                </a:solidFill>
              </a:rPr>
              <a:t>–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-25000" dirty="0" smtClean="0">
                <a:solidFill>
                  <a:schemeClr val="tx1"/>
                </a:solidFill>
              </a:rPr>
              <a:t>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 </a:t>
            </a:r>
            <a:r>
              <a:rPr lang="fr-FR" sz="2100" dirty="0" smtClean="0">
                <a:solidFill>
                  <a:schemeClr val="tx1"/>
                </a:solidFill>
              </a:rPr>
              <a:t>/ HPO</a:t>
            </a:r>
            <a:r>
              <a:rPr lang="fr-FR" sz="2100" baseline="-25000" dirty="0" smtClean="0">
                <a:solidFill>
                  <a:schemeClr val="tx1"/>
                </a:solidFill>
              </a:rPr>
              <a:t>4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30000" dirty="0" smtClean="0">
                <a:solidFill>
                  <a:schemeClr val="tx1"/>
                </a:solidFill>
              </a:rPr>
              <a:t>2 –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-25000" dirty="0" smtClean="0">
                <a:solidFill>
                  <a:schemeClr val="tx1"/>
                </a:solidFill>
              </a:rPr>
              <a:t>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fr-FR" sz="2100" dirty="0" smtClean="0">
                <a:solidFill>
                  <a:schemeClr val="tx1"/>
                </a:solidFill>
                <a:sym typeface="Wingdings"/>
              </a:rPr>
              <a:t>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Dioxyde de carbone dissous</a:t>
            </a:r>
            <a:r>
              <a:rPr lang="fr-FR" b="1" u="sng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/</a:t>
            </a:r>
            <a:r>
              <a:rPr lang="fr-FR" b="1" u="sng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Ion hydrogénocarbonate</a:t>
            </a:r>
            <a:r>
              <a:rPr lang="fr-FR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: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CO</a:t>
            </a:r>
            <a:r>
              <a:rPr lang="fr-FR" sz="2100" baseline="-25000" dirty="0" smtClean="0">
                <a:solidFill>
                  <a:schemeClr val="tx1"/>
                </a:solidFill>
              </a:rPr>
              <a:t>2(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</a:t>
            </a:r>
            <a:r>
              <a:rPr lang="fr-FR" sz="2100" dirty="0" smtClean="0">
                <a:solidFill>
                  <a:schemeClr val="tx1"/>
                </a:solidFill>
              </a:rPr>
              <a:t>, H</a:t>
            </a:r>
            <a:r>
              <a:rPr lang="fr-FR" sz="2100" baseline="-25000" dirty="0" smtClean="0">
                <a:solidFill>
                  <a:schemeClr val="tx1"/>
                </a:solidFill>
              </a:rPr>
              <a:t>2</a:t>
            </a:r>
            <a:r>
              <a:rPr lang="fr-FR" sz="2100" dirty="0" smtClean="0">
                <a:solidFill>
                  <a:schemeClr val="tx1"/>
                </a:solidFill>
              </a:rPr>
              <a:t>O</a:t>
            </a:r>
            <a:r>
              <a:rPr lang="fr-FR" sz="2100" baseline="-25000" dirty="0" smtClean="0">
                <a:solidFill>
                  <a:schemeClr val="tx1"/>
                </a:solidFill>
              </a:rPr>
              <a:t>(l)</a:t>
            </a:r>
            <a:r>
              <a:rPr lang="fr-FR" sz="2100" dirty="0" smtClean="0">
                <a:solidFill>
                  <a:schemeClr val="tx1"/>
                </a:solidFill>
              </a:rPr>
              <a:t> / HCO</a:t>
            </a:r>
            <a:r>
              <a:rPr lang="fr-FR" sz="2100" baseline="-25000" dirty="0" smtClean="0">
                <a:solidFill>
                  <a:schemeClr val="tx1"/>
                </a:solidFill>
              </a:rPr>
              <a:t>3</a:t>
            </a:r>
            <a:r>
              <a:rPr lang="fr-FR" sz="2100" baseline="30000" dirty="0" smtClean="0">
                <a:solidFill>
                  <a:schemeClr val="tx1"/>
                </a:solidFill>
              </a:rPr>
              <a:t>–</a:t>
            </a:r>
            <a:r>
              <a:rPr lang="fr-FR" sz="2100" baseline="-25000" dirty="0" smtClean="0">
                <a:solidFill>
                  <a:schemeClr val="tx1"/>
                </a:solidFill>
              </a:rPr>
              <a:t>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 </a:t>
            </a:r>
            <a:endParaRPr lang="fr-FR" sz="2100" baseline="-25000" dirty="0">
              <a:solidFill>
                <a:srgbClr val="FF0000"/>
              </a:solidFill>
            </a:endParaRPr>
          </a:p>
        </p:txBody>
      </p:sp>
      <p:sp>
        <p:nvSpPr>
          <p:cNvPr id="32" name="Flèche droite 31"/>
          <p:cNvSpPr/>
          <p:nvPr/>
        </p:nvSpPr>
        <p:spPr>
          <a:xfrm rot="16200000">
            <a:off x="4211960" y="396099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3" grpId="0" animBg="1"/>
      <p:bldP spid="3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3077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  <a:sym typeface="Wingdings 3" pitchFamily="18" charset="2"/>
              </a:rPr>
              <a:t>Les solutions tampon en milieu biologique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6512" y="1872208"/>
            <a:ext cx="9144000" cy="2996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Application 14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endParaRPr lang="fr-FR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Dans le sang,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[HCO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–] = 2,7.10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mol. L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 = 1,36.10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Calculer le pH du sang (</a:t>
            </a:r>
            <a:r>
              <a:rPr lang="fr-FR" sz="2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Donnée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fr-FR" sz="2000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HCO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6,1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37 °C).</a:t>
            </a:r>
            <a:endParaRPr lang="fr-FR" sz="2000" dirty="0" smtClean="0"/>
          </a:p>
          <a:p>
            <a:pPr marL="457200" indent="-457200"/>
            <a:endParaRPr lang="fr-FR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endParaRPr lang="fr-FR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fr-FR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Déterminer la valeur du rapport 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[HPO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–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 / [H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fr-FR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 ce couple contribue </a:t>
            </a:r>
            <a:r>
              <a:rPr lang="fr-FR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effec-tivement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à tamponner le sang artériel dont le pH est voisin de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7,4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fr-FR" sz="2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Donnée</a:t>
            </a:r>
            <a:r>
              <a:rPr lang="fr-FR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(à 37 °C,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fr-FR" sz="2000" b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(H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HPO</a:t>
            </a:r>
            <a:r>
              <a:rPr lang="fr-FR" sz="20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–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= 6,8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77914" y="410570"/>
            <a:ext cx="8999984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u="sng" dirty="0" smtClean="0">
                <a:solidFill>
                  <a:srgbClr val="FF0000"/>
                </a:solidFill>
              </a:rPr>
              <a:t>2 Systèmes TAMPON</a:t>
            </a:r>
          </a:p>
          <a:p>
            <a:r>
              <a:rPr lang="fr-FR" sz="2100" dirty="0" smtClean="0">
                <a:solidFill>
                  <a:schemeClr val="tx1"/>
                </a:solidFill>
                <a:sym typeface="Wingdings"/>
              </a:rPr>
              <a:t>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Phosphate</a:t>
            </a:r>
            <a:r>
              <a:rPr lang="fr-FR" sz="2100" b="1" dirty="0" smtClean="0">
                <a:solidFill>
                  <a:schemeClr val="tx1"/>
                </a:solidFill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: H</a:t>
            </a:r>
            <a:r>
              <a:rPr lang="fr-FR" sz="2100" baseline="-25000" dirty="0" smtClean="0">
                <a:solidFill>
                  <a:schemeClr val="tx1"/>
                </a:solidFill>
              </a:rPr>
              <a:t>2</a:t>
            </a:r>
            <a:r>
              <a:rPr lang="fr-FR" sz="2100" dirty="0" smtClean="0">
                <a:solidFill>
                  <a:schemeClr val="tx1"/>
                </a:solidFill>
              </a:rPr>
              <a:t>PO</a:t>
            </a:r>
            <a:r>
              <a:rPr lang="fr-FR" sz="2100" baseline="-25000" dirty="0" smtClean="0">
                <a:solidFill>
                  <a:schemeClr val="tx1"/>
                </a:solidFill>
              </a:rPr>
              <a:t>4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30000" dirty="0" smtClean="0">
                <a:solidFill>
                  <a:schemeClr val="tx1"/>
                </a:solidFill>
              </a:rPr>
              <a:t>–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-25000" dirty="0" smtClean="0">
                <a:solidFill>
                  <a:schemeClr val="tx1"/>
                </a:solidFill>
              </a:rPr>
              <a:t>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 </a:t>
            </a:r>
            <a:r>
              <a:rPr lang="fr-FR" sz="2100" dirty="0" smtClean="0">
                <a:solidFill>
                  <a:schemeClr val="tx1"/>
                </a:solidFill>
              </a:rPr>
              <a:t>/ HPO</a:t>
            </a:r>
            <a:r>
              <a:rPr lang="fr-FR" sz="2100" baseline="-25000" dirty="0" smtClean="0">
                <a:solidFill>
                  <a:schemeClr val="tx1"/>
                </a:solidFill>
              </a:rPr>
              <a:t>4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30000" dirty="0" smtClean="0">
                <a:solidFill>
                  <a:schemeClr val="tx1"/>
                </a:solidFill>
              </a:rPr>
              <a:t>2 –</a:t>
            </a:r>
            <a:r>
              <a:rPr lang="fr-FR" sz="2100" dirty="0" smtClean="0">
                <a:solidFill>
                  <a:schemeClr val="tx1"/>
                </a:solidFill>
              </a:rPr>
              <a:t> </a:t>
            </a:r>
            <a:r>
              <a:rPr lang="fr-FR" sz="2100" baseline="-25000" dirty="0" smtClean="0">
                <a:solidFill>
                  <a:schemeClr val="tx1"/>
                </a:solidFill>
              </a:rPr>
              <a:t>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fr-FR" sz="2100" dirty="0" smtClean="0">
                <a:solidFill>
                  <a:schemeClr val="tx1"/>
                </a:solidFill>
                <a:sym typeface="Wingdings"/>
              </a:rPr>
              <a:t>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Dioxyde de carbone dissous</a:t>
            </a:r>
            <a:r>
              <a:rPr lang="fr-FR" b="1" u="sng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/</a:t>
            </a:r>
            <a:r>
              <a:rPr lang="fr-FR" b="1" u="sng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100" b="1" u="sng" dirty="0" smtClean="0">
                <a:solidFill>
                  <a:schemeClr val="tx1"/>
                </a:solidFill>
                <a:latin typeface="Arial Narrow" pitchFamily="34" charset="0"/>
              </a:rPr>
              <a:t>Ion hydrogénocarbonate</a:t>
            </a:r>
            <a:r>
              <a:rPr lang="fr-FR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: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sz="2100" dirty="0" smtClean="0">
                <a:solidFill>
                  <a:schemeClr val="tx1"/>
                </a:solidFill>
              </a:rPr>
              <a:t>CO</a:t>
            </a:r>
            <a:r>
              <a:rPr lang="fr-FR" sz="2100" baseline="-25000" dirty="0" smtClean="0">
                <a:solidFill>
                  <a:schemeClr val="tx1"/>
                </a:solidFill>
              </a:rPr>
              <a:t>2(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</a:t>
            </a:r>
            <a:r>
              <a:rPr lang="fr-FR" sz="2100" dirty="0" smtClean="0">
                <a:solidFill>
                  <a:schemeClr val="tx1"/>
                </a:solidFill>
              </a:rPr>
              <a:t>, H</a:t>
            </a:r>
            <a:r>
              <a:rPr lang="fr-FR" sz="2100" baseline="-25000" dirty="0" smtClean="0">
                <a:solidFill>
                  <a:schemeClr val="tx1"/>
                </a:solidFill>
              </a:rPr>
              <a:t>2</a:t>
            </a:r>
            <a:r>
              <a:rPr lang="fr-FR" sz="2100" dirty="0" smtClean="0">
                <a:solidFill>
                  <a:schemeClr val="tx1"/>
                </a:solidFill>
              </a:rPr>
              <a:t>O</a:t>
            </a:r>
            <a:r>
              <a:rPr lang="fr-FR" sz="2100" baseline="-25000" dirty="0" smtClean="0">
                <a:solidFill>
                  <a:schemeClr val="tx1"/>
                </a:solidFill>
              </a:rPr>
              <a:t>(l)</a:t>
            </a:r>
            <a:r>
              <a:rPr lang="fr-FR" sz="2100" dirty="0" smtClean="0">
                <a:solidFill>
                  <a:schemeClr val="tx1"/>
                </a:solidFill>
              </a:rPr>
              <a:t> / HCO</a:t>
            </a:r>
            <a:r>
              <a:rPr lang="fr-FR" sz="2100" baseline="-25000" dirty="0" smtClean="0">
                <a:solidFill>
                  <a:schemeClr val="tx1"/>
                </a:solidFill>
              </a:rPr>
              <a:t>3</a:t>
            </a:r>
            <a:r>
              <a:rPr lang="fr-FR" sz="2100" baseline="30000" dirty="0" smtClean="0">
                <a:solidFill>
                  <a:schemeClr val="tx1"/>
                </a:solidFill>
              </a:rPr>
              <a:t>–</a:t>
            </a:r>
            <a:r>
              <a:rPr lang="fr-FR" sz="2100" baseline="-25000" dirty="0" smtClean="0">
                <a:solidFill>
                  <a:schemeClr val="tx1"/>
                </a:solidFill>
              </a:rPr>
              <a:t>(</a:t>
            </a:r>
            <a:r>
              <a:rPr lang="fr-FR" sz="2100" baseline="-25000" dirty="0" err="1" smtClean="0">
                <a:solidFill>
                  <a:schemeClr val="tx1"/>
                </a:solidFill>
              </a:rPr>
              <a:t>aq</a:t>
            </a:r>
            <a:r>
              <a:rPr lang="fr-FR" sz="2100" baseline="-25000" dirty="0" smtClean="0">
                <a:solidFill>
                  <a:schemeClr val="tx1"/>
                </a:solidFill>
              </a:rPr>
              <a:t>) </a:t>
            </a:r>
            <a:endParaRPr lang="fr-FR" sz="2100" baseline="-25000" dirty="0">
              <a:solidFill>
                <a:srgbClr val="FF0000"/>
              </a:solidFill>
            </a:endParaRPr>
          </a:p>
        </p:txBody>
      </p:sp>
      <p:sp>
        <p:nvSpPr>
          <p:cNvPr id="10" name="ZoneTexte 16"/>
          <p:cNvSpPr txBox="1">
            <a:spLocks noChangeArrowheads="1"/>
          </p:cNvSpPr>
          <p:nvPr/>
        </p:nvSpPr>
        <p:spPr bwMode="auto">
          <a:xfrm>
            <a:off x="179512" y="2836013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7666" y="261998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431448" y="3124045"/>
            <a:ext cx="14204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35174" y="3149445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12107" y="2696226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2,7.10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2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158" y="3111351"/>
            <a:ext cx="155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1,36.10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3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4423875" y="2840242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6,1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6584115" y="3128274"/>
            <a:ext cx="14401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345754" y="3362103"/>
            <a:ext cx="1584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 = 7,4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512" y="2675869"/>
            <a:ext cx="3816424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188122" y="5019082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log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26276" y="4803058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2440058" y="5307114"/>
            <a:ext cx="169989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10913" y="5343531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20072" y="4775913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5233854" y="5279969"/>
            <a:ext cx="169989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04709" y="5316386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16"/>
          <p:cNvSpPr txBox="1">
            <a:spLocks noChangeArrowheads="1"/>
          </p:cNvSpPr>
          <p:nvPr/>
        </p:nvSpPr>
        <p:spPr bwMode="auto">
          <a:xfrm>
            <a:off x="7009255" y="5036961"/>
            <a:ext cx="900608" cy="47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16"/>
          <p:cNvSpPr txBox="1">
            <a:spLocks noChangeArrowheads="1"/>
          </p:cNvSpPr>
          <p:nvPr/>
        </p:nvSpPr>
        <p:spPr bwMode="auto">
          <a:xfrm>
            <a:off x="7665711" y="4775913"/>
            <a:ext cx="1730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 –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48064" y="4775913"/>
            <a:ext cx="396044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4154468" y="5800777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4168250" y="6304833"/>
            <a:ext cx="169989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239105" y="6341250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b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oneTexte 16"/>
          <p:cNvSpPr txBox="1">
            <a:spLocks noChangeArrowheads="1"/>
          </p:cNvSpPr>
          <p:nvPr/>
        </p:nvSpPr>
        <p:spPr bwMode="auto">
          <a:xfrm>
            <a:off x="5943651" y="6061825"/>
            <a:ext cx="900608" cy="47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16"/>
          <p:cNvSpPr txBox="1">
            <a:spLocks noChangeArrowheads="1"/>
          </p:cNvSpPr>
          <p:nvPr/>
        </p:nvSpPr>
        <p:spPr bwMode="auto">
          <a:xfrm>
            <a:off x="6600107" y="5800777"/>
            <a:ext cx="1730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7,4 – 6,8 </a:t>
            </a:r>
            <a:endParaRPr lang="fr-F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70892" y="6038211"/>
            <a:ext cx="100811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4,0</a:t>
            </a:r>
            <a:endParaRPr lang="fr-FR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16"/>
          <p:cNvSpPr txBox="1">
            <a:spLocks noChangeArrowheads="1"/>
          </p:cNvSpPr>
          <p:nvPr/>
        </p:nvSpPr>
        <p:spPr bwMode="auto">
          <a:xfrm>
            <a:off x="4427984" y="5063945"/>
            <a:ext cx="648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endParaRPr lang="fr-FR" sz="2400" b="1" u="sng" baseline="30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9" grpId="0" animBg="1"/>
      <p:bldP spid="20" grpId="0" animBg="1"/>
      <p:bldP spid="22" grpId="0"/>
      <p:bldP spid="24" grpId="0"/>
      <p:bldP spid="26" grpId="0"/>
      <p:bldP spid="28" grpId="0"/>
      <p:bldP spid="31" grpId="0" animBg="1"/>
      <p:bldP spid="32" grpId="0"/>
      <p:bldP spid="34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/>
          <p:cNvGrpSpPr/>
          <p:nvPr/>
        </p:nvGrpSpPr>
        <p:grpSpPr>
          <a:xfrm>
            <a:off x="107504" y="4149080"/>
            <a:ext cx="8928100" cy="2304256"/>
            <a:chOff x="107504" y="4149080"/>
            <a:chExt cx="8928100" cy="2304256"/>
          </a:xfrm>
        </p:grpSpPr>
        <p:sp>
          <p:nvSpPr>
            <p:cNvPr id="31" name="Text Box 1"/>
            <p:cNvSpPr txBox="1">
              <a:spLocks noChangeArrowheads="1"/>
            </p:cNvSpPr>
            <p:nvPr/>
          </p:nvSpPr>
          <p:spPr bwMode="auto">
            <a:xfrm>
              <a:off x="107504" y="4437112"/>
              <a:ext cx="8928100" cy="20162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4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  <a:sym typeface="Wingdings 2" pitchFamily="18" charset="2"/>
                </a:rPr>
                <a:t>Propriété</a:t>
              </a:r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  <a:sym typeface="Wingdings 2" pitchFamily="18" charset="2"/>
                </a:rPr>
                <a:t> :</a:t>
              </a: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 </a:t>
              </a:r>
              <a:endParaRPr lang="fr-FR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AutoShape 2"/>
            <p:cNvSpPr>
              <a:spLocks noChangeArrowheads="1"/>
            </p:cNvSpPr>
            <p:nvPr/>
          </p:nvSpPr>
          <p:spPr bwMode="auto">
            <a:xfrm>
              <a:off x="7164288" y="4149080"/>
              <a:ext cx="1800200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Acide FORT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75850" y="3244914"/>
            <a:ext cx="44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Force des acides et des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bases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95536" y="4725144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fort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totalement 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676962"/>
            <a:ext cx="41184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forts 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fortes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835696" y="5085184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932040" y="5157192"/>
            <a:ext cx="1008112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3203848" y="3789040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Base </a:t>
            </a:r>
            <a:r>
              <a:rPr lang="fr-FR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INDIFFERENTE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incapable de capter des protons)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07504" y="188640"/>
            <a:ext cx="8928100" cy="2232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23528" y="0"/>
            <a:ext cx="3456384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AUTOPROTOLYSE de l’eau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7950" y="620564"/>
            <a:ext cx="1583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/ 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1012666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O / HO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endParaRPr lang="fr-FR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51520" y="1052736"/>
            <a:ext cx="504825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843808" y="764704"/>
            <a:ext cx="2768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en-US" sz="2000" b="1" baseline="-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en-US" sz="20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000" b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907704" y="764704"/>
            <a:ext cx="935038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043608" y="620688"/>
            <a:ext cx="503237" cy="432048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5580112" y="260648"/>
            <a:ext cx="2961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Constante d’équilibre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580112" y="1628800"/>
            <a:ext cx="3563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sz="2000" b="1" u="sng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Produit ionique de l’eau</a:t>
            </a:r>
            <a:r>
              <a:rPr lang="fr-FR" sz="2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 » 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868144" y="1988840"/>
            <a:ext cx="3491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25 °C,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14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843808" y="1584732"/>
            <a:ext cx="2448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log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10</a:t>
            </a:r>
            <a:r>
              <a:rPr lang="fr-FR" sz="24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</a:t>
            </a:r>
            <a:r>
              <a:rPr lang="fr-FR" sz="2400" b="1" baseline="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pKe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79512" y="1628800"/>
            <a:ext cx="2791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Grandeurs associés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23" name="Accolade fermante 22"/>
          <p:cNvSpPr/>
          <p:nvPr/>
        </p:nvSpPr>
        <p:spPr>
          <a:xfrm>
            <a:off x="1547664" y="620043"/>
            <a:ext cx="216024" cy="79273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652120" y="807095"/>
            <a:ext cx="785793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30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300192" y="591071"/>
            <a:ext cx="2565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[HO</a:t>
            </a:r>
            <a:r>
              <a:rPr lang="fr-FR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fr-FR" sz="2400" b="1" baseline="-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6444208" y="1095127"/>
            <a:ext cx="22322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7092280" y="1095127"/>
            <a:ext cx="838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(C°)²</a:t>
            </a:r>
            <a:endParaRPr lang="fr-F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52120" y="620688"/>
            <a:ext cx="3168352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847271" y="764704"/>
            <a:ext cx="108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 H</a:t>
            </a:r>
            <a:r>
              <a:rPr lang="en-US" sz="2000" b="1" baseline="-30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(l)</a:t>
            </a:r>
            <a:endParaRPr lang="fr-FR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0" y="2740858"/>
            <a:ext cx="66736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Classification des acides et des bases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avec flèche 33"/>
          <p:cNvCxnSpPr>
            <a:stCxn id="7" idx="0"/>
          </p:cNvCxnSpPr>
          <p:nvPr/>
        </p:nvCxnSpPr>
        <p:spPr>
          <a:xfrm flipH="1" flipV="1">
            <a:off x="5364088" y="4509120"/>
            <a:ext cx="72008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1331640" y="5661248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solution d’acide fort à la concentration molaire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contient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 H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à la concentration molaire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8" grpId="0"/>
      <p:bldP spid="30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107504" y="5157192"/>
            <a:ext cx="8928100" cy="1584176"/>
            <a:chOff x="107504" y="5157192"/>
            <a:chExt cx="8928100" cy="1584176"/>
          </a:xfrm>
        </p:grpSpPr>
        <p:sp>
          <p:nvSpPr>
            <p:cNvPr id="14" name="Text Box 1"/>
            <p:cNvSpPr txBox="1">
              <a:spLocks noChangeArrowheads="1"/>
            </p:cNvSpPr>
            <p:nvPr/>
          </p:nvSpPr>
          <p:spPr bwMode="auto">
            <a:xfrm>
              <a:off x="107504" y="5445224"/>
              <a:ext cx="8928100" cy="12961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05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4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</p:txBody>
        </p:sp>
        <p:sp>
          <p:nvSpPr>
            <p:cNvPr id="18" name="AutoShape 2"/>
            <p:cNvSpPr>
              <a:spLocks noChangeArrowheads="1"/>
            </p:cNvSpPr>
            <p:nvPr/>
          </p:nvSpPr>
          <p:spPr bwMode="auto">
            <a:xfrm>
              <a:off x="7164288" y="5157192"/>
              <a:ext cx="1800200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Base FORTE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835696" y="6093296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HO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2780928"/>
            <a:ext cx="91440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Exemples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r>
              <a:rPr lang="fr-FR" sz="800" i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Le chlorure d’hydrogène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HCl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(g)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err="1">
                <a:latin typeface="Arial" pitchFamily="34" charset="0"/>
                <a:cs typeface="Arial" pitchFamily="34" charset="0"/>
              </a:rPr>
              <a:t>HCl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(g)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Cl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sz="700" dirty="0"/>
          </a:p>
          <a:p>
            <a:pPr>
              <a:buFontTx/>
              <a:buChar char="-"/>
            </a:pP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l’acide nitrique 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HNO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 (l)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HNO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NO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sz="700" dirty="0"/>
          </a:p>
          <a:p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l’acide sulfurique 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SO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: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SO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HSO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700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fr-FR" sz="2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seule la 1</a:t>
            </a:r>
            <a:r>
              <a:rPr lang="fr-FR" sz="2000" b="1" i="1" baseline="30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acidité est forte).</a:t>
            </a: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732766"/>
            <a:ext cx="8928100" cy="20162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4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Propriété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95536" y="1020798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fort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totalement 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27384"/>
            <a:ext cx="41184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forts 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fortes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835696" y="1380838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932040" y="1452846"/>
            <a:ext cx="1008112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3203848" y="84694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Base </a:t>
            </a:r>
            <a:r>
              <a:rPr lang="fr-FR" sz="2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INDIFFERENTE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incapable de capter des protons)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164288" y="444734"/>
            <a:ext cx="1800200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Acide FORT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avec flèche 9"/>
          <p:cNvCxnSpPr>
            <a:stCxn id="7" idx="0"/>
          </p:cNvCxnSpPr>
          <p:nvPr/>
        </p:nvCxnSpPr>
        <p:spPr>
          <a:xfrm flipH="1" flipV="1">
            <a:off x="5364088" y="804774"/>
            <a:ext cx="72008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331640" y="1956902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solution d’acide fort à la concentration molaire C contient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 H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à la concentration molaire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724128" y="3212976"/>
            <a:ext cx="2304256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5111552" y="2780928"/>
            <a:ext cx="4032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Solution d’acide chlorhydrique</a:t>
            </a:r>
            <a:endParaRPr lang="fr-FR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95536" y="5733256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forte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base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totalement 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788024" y="6165304"/>
            <a:ext cx="1008112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3203848" y="4797152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INDIFFERENT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incapable de 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perdre 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 protons)</a:t>
            </a:r>
          </a:p>
        </p:txBody>
      </p:sp>
      <p:cxnSp>
        <p:nvCxnSpPr>
          <p:cNvPr id="19" name="Connecteur droit avec flèche 18"/>
          <p:cNvCxnSpPr>
            <a:stCxn id="16" idx="0"/>
          </p:cNvCxnSpPr>
          <p:nvPr/>
        </p:nvCxnSpPr>
        <p:spPr>
          <a:xfrm flipH="1" flipV="1">
            <a:off x="5220072" y="5517232"/>
            <a:ext cx="72008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 animBg="1"/>
      <p:bldP spid="13" grpId="0"/>
      <p:bldP spid="15" grpId="0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108396" y="5085184"/>
            <a:ext cx="8928100" cy="1656184"/>
            <a:chOff x="108396" y="5085184"/>
            <a:chExt cx="8928100" cy="1656184"/>
          </a:xfrm>
        </p:grpSpPr>
        <p:sp>
          <p:nvSpPr>
            <p:cNvPr id="13" name="Text Box 1"/>
            <p:cNvSpPr txBox="1">
              <a:spLocks noChangeArrowheads="1"/>
            </p:cNvSpPr>
            <p:nvPr/>
          </p:nvSpPr>
          <p:spPr bwMode="auto">
            <a:xfrm>
              <a:off x="108396" y="5445224"/>
              <a:ext cx="8928100" cy="129614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sz="1200" dirty="0" smtClean="0">
                <a:latin typeface="Comic Sans MS" pitchFamily="66" charset="0"/>
                <a:cs typeface="Arial" pitchFamily="34" charset="0"/>
                <a:sym typeface="Wingdings 2" pitchFamily="18" charset="2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endParaRPr lang="fr-FR" sz="20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 </a:t>
              </a:r>
              <a:endParaRPr lang="fr-FR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2"/>
            <p:cNvSpPr>
              <a:spLocks noChangeArrowheads="1"/>
            </p:cNvSpPr>
            <p:nvPr/>
          </p:nvSpPr>
          <p:spPr bwMode="auto">
            <a:xfrm>
              <a:off x="7020272" y="5085184"/>
              <a:ext cx="1944216" cy="5040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Acide FAIBLE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620688"/>
            <a:ext cx="8928100" cy="20162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6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Propriété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:</a:t>
            </a:r>
            <a:endParaRPr lang="fr-FR" sz="12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1835696" y="1268760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HO 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95536" y="908720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forte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base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totalement 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788024" y="1340768"/>
            <a:ext cx="1008112" cy="4318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3203848" y="-27384"/>
            <a:ext cx="4032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INDIFFERENT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incapable de 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perdre </a:t>
            </a:r>
            <a:r>
              <a:rPr lang="fr-F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 protons)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164288" y="332656"/>
            <a:ext cx="1800200" cy="504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Base FORTE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avec flèche 7"/>
          <p:cNvCxnSpPr>
            <a:stCxn id="5" idx="0"/>
          </p:cNvCxnSpPr>
          <p:nvPr/>
        </p:nvCxnSpPr>
        <p:spPr>
          <a:xfrm flipH="1" flipV="1">
            <a:off x="5220072" y="692696"/>
            <a:ext cx="72008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308490" y="1887452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solution de base forte à la concentration molaire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contient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ions HO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à la concentration molaire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2636912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Exemples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r>
              <a:rPr lang="fr-FR" sz="600" i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l’ion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amidure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NH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sz="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l’ion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éthanolate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(l)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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C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5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OH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+ HO </a:t>
            </a:r>
            <a:r>
              <a:rPr lang="fr-FR" sz="2000" b="1" baseline="30000" dirty="0"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baseline="-25000" dirty="0" err="1">
                <a:latin typeface="Arial" pitchFamily="34" charset="0"/>
                <a:cs typeface="Arial" pitchFamily="34" charset="0"/>
              </a:rPr>
              <a:t>aq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077072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547813" y="4077072"/>
            <a:ext cx="75961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Les solutions de </a:t>
            </a:r>
            <a:r>
              <a:rPr lang="fr-FR" sz="2000" b="1" u="sng" dirty="0" smtClean="0">
                <a:ea typeface="Calibri" pitchFamily="34" charset="0"/>
                <a:cs typeface="Times New Roman" pitchFamily="18" charset="0"/>
              </a:rPr>
              <a:t>soude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(Na</a:t>
            </a:r>
            <a:r>
              <a:rPr lang="fr-FR" sz="2000" b="1" baseline="30000" dirty="0" smtClean="0">
                <a:ea typeface="Calibri" pitchFamily="34" charset="0"/>
                <a:cs typeface="Times New Roman" pitchFamily="18" charset="0"/>
              </a:rPr>
              <a:t>+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000" b="1" baseline="-25000" dirty="0" err="1" smtClean="0">
                <a:ea typeface="Calibri" pitchFamily="34" charset="0"/>
                <a:cs typeface="Times New Roman" pitchFamily="18" charset="0"/>
              </a:rPr>
              <a:t>aq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, HO </a:t>
            </a:r>
            <a:r>
              <a:rPr lang="fr-FR" sz="2000" b="1" baseline="300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000" b="1" baseline="-25000" dirty="0" err="1" smtClean="0">
                <a:ea typeface="Calibri" pitchFamily="34" charset="0"/>
                <a:cs typeface="Times New Roman" pitchFamily="18" charset="0"/>
              </a:rPr>
              <a:t>aq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)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et de </a:t>
            </a:r>
            <a:r>
              <a:rPr lang="fr-FR" sz="2000" b="1" u="sng" dirty="0" smtClean="0">
                <a:ea typeface="Calibri" pitchFamily="34" charset="0"/>
                <a:cs typeface="Times New Roman" pitchFamily="18" charset="0"/>
              </a:rPr>
              <a:t>potasse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(K</a:t>
            </a:r>
            <a:r>
              <a:rPr lang="fr-FR" sz="2000" b="1" baseline="30000" dirty="0" smtClean="0">
                <a:ea typeface="Calibri" pitchFamily="34" charset="0"/>
                <a:cs typeface="Times New Roman" pitchFamily="18" charset="0"/>
              </a:rPr>
              <a:t>+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000" b="1" baseline="-25000" dirty="0" err="1" smtClean="0">
                <a:ea typeface="Calibri" pitchFamily="34" charset="0"/>
                <a:cs typeface="Times New Roman" pitchFamily="18" charset="0"/>
              </a:rPr>
              <a:t>aq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, HO </a:t>
            </a:r>
            <a:r>
              <a:rPr lang="fr-FR" sz="2000" b="1" baseline="300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000" b="1" baseline="-25000" dirty="0" err="1" smtClean="0">
                <a:ea typeface="Calibri" pitchFamily="34" charset="0"/>
                <a:cs typeface="Times New Roman" pitchFamily="18" charset="0"/>
              </a:rPr>
              <a:t>aq</a:t>
            </a:r>
            <a:r>
              <a:rPr lang="fr-FR" sz="2000" b="1" baseline="-25000" dirty="0" smtClean="0"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)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sont des solutions de bases fortes couramment utilisées en chimie.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395536" y="5745450"/>
            <a:ext cx="9217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faible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acide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partiellement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avec l’eau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l’équation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5013176"/>
            <a:ext cx="458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>
              <a:tabLst>
                <a:tab pos="784225" algn="l"/>
              </a:tabLst>
            </a:pPr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Acides faibles </a:t>
            </a:r>
            <a:r>
              <a:rPr lang="fr-FR" sz="20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&amp; bases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faibles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763688" y="5991671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AH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+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(l)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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 2" pitchFamily="18" charset="2"/>
              </a:rPr>
              <a:t>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 –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   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+    H</a:t>
            </a:r>
            <a:r>
              <a:rPr lang="en-US" sz="2400" b="1" baseline="-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O </a:t>
            </a:r>
            <a:r>
              <a:rPr lang="en-US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+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 (</a:t>
            </a:r>
            <a:r>
              <a:rPr lang="en-US" sz="2400" b="1" baseline="-25000" dirty="0" err="1">
                <a:latin typeface="Arial" pitchFamily="34" charset="0"/>
                <a:cs typeface="Arial" pitchFamily="34" charset="0"/>
                <a:sym typeface="Wingdings 2" pitchFamily="18" charset="2"/>
              </a:rPr>
              <a:t>aq</a:t>
            </a:r>
            <a:r>
              <a:rPr lang="en-US" sz="2400" b="1" baseline="-25000" dirty="0">
                <a:latin typeface="Arial" pitchFamily="34" charset="0"/>
                <a:cs typeface="Arial" pitchFamily="34" charset="0"/>
                <a:sym typeface="Wingdings 2" pitchFamily="18" charset="2"/>
              </a:rPr>
              <a:t>)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8442</Words>
  <Application>Microsoft Office PowerPoint</Application>
  <PresentationFormat>Affichage à l'écran (4:3)</PresentationFormat>
  <Paragraphs>1731</Paragraphs>
  <Slides>61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172</cp:revision>
  <dcterms:created xsi:type="dcterms:W3CDTF">2021-12-07T12:27:27Z</dcterms:created>
  <dcterms:modified xsi:type="dcterms:W3CDTF">2025-12-16T10:59:02Z</dcterms:modified>
</cp:coreProperties>
</file>