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8" r:id="rId4"/>
    <p:sldId id="258" r:id="rId5"/>
    <p:sldId id="321" r:id="rId6"/>
    <p:sldId id="322" r:id="rId7"/>
    <p:sldId id="323" r:id="rId8"/>
    <p:sldId id="263" r:id="rId9"/>
    <p:sldId id="317" r:id="rId10"/>
    <p:sldId id="318" r:id="rId11"/>
    <p:sldId id="319" r:id="rId12"/>
    <p:sldId id="320" r:id="rId13"/>
    <p:sldId id="266" r:id="rId14"/>
    <p:sldId id="267" r:id="rId15"/>
    <p:sldId id="268" r:id="rId16"/>
    <p:sldId id="269" r:id="rId17"/>
    <p:sldId id="301" r:id="rId18"/>
    <p:sldId id="302" r:id="rId19"/>
    <p:sldId id="270" r:id="rId20"/>
    <p:sldId id="271" r:id="rId21"/>
    <p:sldId id="272" r:id="rId22"/>
    <p:sldId id="273" r:id="rId23"/>
    <p:sldId id="316" r:id="rId24"/>
    <p:sldId id="324" r:id="rId25"/>
    <p:sldId id="275" r:id="rId26"/>
    <p:sldId id="276" r:id="rId27"/>
    <p:sldId id="277" r:id="rId28"/>
    <p:sldId id="278" r:id="rId29"/>
    <p:sldId id="303" r:id="rId30"/>
    <p:sldId id="279" r:id="rId31"/>
    <p:sldId id="280" r:id="rId32"/>
    <p:sldId id="304" r:id="rId33"/>
    <p:sldId id="325" r:id="rId34"/>
    <p:sldId id="282" r:id="rId35"/>
    <p:sldId id="283" r:id="rId36"/>
    <p:sldId id="284" r:id="rId37"/>
    <p:sldId id="305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308" r:id="rId47"/>
    <p:sldId id="306" r:id="rId48"/>
    <p:sldId id="309" r:id="rId49"/>
    <p:sldId id="310" r:id="rId50"/>
    <p:sldId id="311" r:id="rId51"/>
    <p:sldId id="307" r:id="rId52"/>
    <p:sldId id="312" r:id="rId53"/>
    <p:sldId id="313" r:id="rId54"/>
    <p:sldId id="314" r:id="rId55"/>
    <p:sldId id="315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4F81B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2AC4C-91AB-45E7-AA0B-A1B3E9E8593F}" type="datetimeFigureOut">
              <a:rPr lang="fr-FR" smtClean="0"/>
              <a:pPr/>
              <a:t>17/05/2026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C9359-70F7-4E3A-B5C6-321047D6AAA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7504" y="1508028"/>
          <a:ext cx="8928992" cy="5000311"/>
        </p:xfrm>
        <a:graphic>
          <a:graphicData uri="http://schemas.openxmlformats.org/drawingml/2006/table">
            <a:tbl>
              <a:tblPr/>
              <a:tblGrid>
                <a:gridCol w="4464496"/>
                <a:gridCol w="4464496"/>
              </a:tblGrid>
              <a:tr h="214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6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6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168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i="1">
                          <a:latin typeface="Arial"/>
                          <a:ea typeface="Arial Unicode MS"/>
                          <a:cs typeface="Times New Roman"/>
                        </a:rPr>
                        <a:t>Pression dans un fluide au repos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Forces volumiques, forces surfaciques.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Citer des exemples de forces surfaciques ou volumiques.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Résultante de forces de pression sur une surface.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b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</a:b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/>
                      </a:r>
                      <a:b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</a:b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Utiliser les symétries pour déterminer la direction d’une </a:t>
                      </a:r>
                      <a:r>
                        <a:rPr lang="fr-FR" sz="12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résul-tante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de forces de pression. 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Déterminer l’expression ou la valeur de la résultante des forces de pression sur une surface plane. 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Statique des fluides dans le champ de pesanteur uniforme.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Établir la relation </a:t>
                      </a:r>
                      <a:r>
                        <a:rPr lang="fr-FR" sz="1200">
                          <a:latin typeface="Arial"/>
                          <a:ea typeface="Arial Unicode MS"/>
                          <a:cs typeface="Times New Roman"/>
                        </a:rPr>
                        <a:t>dP/dz = ±ρg.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Poussée d’Archimède.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Expliquer l’origine de la poussée d’Archimède et démontrer son 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expression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0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i="1" dirty="0">
                          <a:latin typeface="Arial"/>
                          <a:ea typeface="Arial Unicode MS"/>
                          <a:cs typeface="Times New Roman"/>
                        </a:rPr>
                        <a:t>Équilibre hydrostatique dans le champ de pesanteur terrestre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Modèle de l’atmosphère isotherme. Échelle de hauteur </a:t>
                      </a:r>
                      <a:r>
                        <a:rPr lang="fr-FR" sz="12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carac-téristique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de variation de la pression.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Établir l’expression de la pression en fonction de l’altitude dans le cas de l’atmosphère isotherme dans le modèle du gaz parfait.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Citer la valeur de la pression atmosphérique moyenne au niveau de la mer.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Stratification verticale des océans.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Établir l’expression de la pression avec la profondeur dans le cas d’un fluide incompressible.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3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>
                          <a:latin typeface="Arial"/>
                          <a:ea typeface="Arial Unicode MS"/>
                          <a:cs typeface="Times New Roman"/>
                        </a:rPr>
                        <a:t>- Flottabilité. </a:t>
                      </a:r>
                      <a:endParaRPr lang="fr-FR" sz="12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Interpréter la flottabilité d’une particule de fluide à l’aide des projections verticales du poids et de la poussée d’Archimède.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Identifier quelques phénomènes physiques favorables ou défavorables aux mouvements verticaux de convection dans l’atmosphère ou les océans terrestres. 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- Construire, par analyse dimensionnelle, les temps </a:t>
                      </a:r>
                      <a:r>
                        <a:rPr lang="fr-FR" sz="12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caractéris-tiques</a:t>
                      </a:r>
                      <a:r>
                        <a:rPr lang="fr-FR" sz="12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200" i="1" dirty="0">
                          <a:latin typeface="Arial"/>
                          <a:ea typeface="Arial Unicode MS"/>
                          <a:cs typeface="Times New Roman"/>
                        </a:rPr>
                        <a:t>associés à ces phénomènes et les comparer</a:t>
                      </a:r>
                      <a:endParaRPr lang="fr-FR" sz="12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1175" marR="611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0" y="192995"/>
            <a:ext cx="9144000" cy="1075765"/>
            <a:chOff x="0" y="192995"/>
            <a:chExt cx="9144000" cy="1075765"/>
          </a:xfrm>
        </p:grpSpPr>
        <p:grpSp>
          <p:nvGrpSpPr>
            <p:cNvPr id="6" name="Groupe 5"/>
            <p:cNvGrpSpPr/>
            <p:nvPr/>
          </p:nvGrpSpPr>
          <p:grpSpPr>
            <a:xfrm>
              <a:off x="0" y="192995"/>
              <a:ext cx="9144000" cy="1075765"/>
              <a:chOff x="0" y="192995"/>
              <a:chExt cx="9144000" cy="107576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4020" t="31080" r="1721" b="55480"/>
              <a:stretch>
                <a:fillRect/>
              </a:stretch>
            </p:blipFill>
            <p:spPr bwMode="auto">
              <a:xfrm>
                <a:off x="0" y="192995"/>
                <a:ext cx="9144000" cy="1075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627784" y="332656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2567351" y="249073"/>
              <a:ext cx="60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Bookman Old Style" pitchFamily="18" charset="0"/>
                </a:rPr>
                <a:t>11</a:t>
              </a:r>
              <a:endParaRPr lang="fr-FR" sz="2400" b="1" dirty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605869"/>
            <a:ext cx="36724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18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Pression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NON UNIFORME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    Dans l’eau, la pression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l’altitude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« z »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selon la relation :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00" i="1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    Indiquer les caractéristiques de la force pressante exercée par l’eau sur la paroi verticale d’une piscine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de profondeur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 = 4,00 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de largeur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 = 10,00 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50" b="0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20" y="421587"/>
            <a:ext cx="286809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P(z) = P</a:t>
            </a:r>
            <a:r>
              <a:rPr kumimoji="0" lang="fr-FR" sz="24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.g.z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AutoShape 19"/>
          <p:cNvCxnSpPr>
            <a:cxnSpLocks noChangeShapeType="1"/>
          </p:cNvCxnSpPr>
          <p:nvPr/>
        </p:nvCxnSpPr>
        <p:spPr bwMode="auto">
          <a:xfrm>
            <a:off x="2517676" y="3550085"/>
            <a:ext cx="1224136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0" t="49559" r="83935" b="39521"/>
          <a:stretch>
            <a:fillRect/>
          </a:stretch>
        </p:blipFill>
        <p:spPr bwMode="auto">
          <a:xfrm>
            <a:off x="2915816" y="2902013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749766" y="470664"/>
            <a:ext cx="65662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avec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</a:t>
            </a:r>
            <a:r>
              <a:rPr kumimoji="0" lang="fr-FR" sz="20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1,00.10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Pa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 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;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= 1000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kg.m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3</a:t>
            </a:r>
            <a:r>
              <a:rPr kumimoji="0" lang="fr-FR" sz="20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; g = 9,80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m.s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2123728" y="2541973"/>
            <a:ext cx="739129" cy="579977"/>
          </a:xfrm>
          <a:custGeom>
            <a:avLst/>
            <a:gdLst>
              <a:gd name="connsiteX0" fmla="*/ 0 w 862013"/>
              <a:gd name="connsiteY0" fmla="*/ 428625 h 609600"/>
              <a:gd name="connsiteX1" fmla="*/ 0 w 862013"/>
              <a:gd name="connsiteY1" fmla="*/ 609600 h 609600"/>
              <a:gd name="connsiteX2" fmla="*/ 857250 w 862013"/>
              <a:gd name="connsiteY2" fmla="*/ 183356 h 609600"/>
              <a:gd name="connsiteX3" fmla="*/ 862013 w 862013"/>
              <a:gd name="connsiteY3" fmla="*/ 0 h 609600"/>
              <a:gd name="connsiteX4" fmla="*/ 0 w 862013"/>
              <a:gd name="connsiteY4" fmla="*/ 428625 h 609600"/>
              <a:gd name="connsiteX0" fmla="*/ 0 w 862013"/>
              <a:gd name="connsiteY0" fmla="*/ 428625 h 609600"/>
              <a:gd name="connsiteX1" fmla="*/ 0 w 862013"/>
              <a:gd name="connsiteY1" fmla="*/ 609600 h 609600"/>
              <a:gd name="connsiteX2" fmla="*/ 862013 w 862013"/>
              <a:gd name="connsiteY2" fmla="*/ 232947 h 609600"/>
              <a:gd name="connsiteX3" fmla="*/ 862013 w 862013"/>
              <a:gd name="connsiteY3" fmla="*/ 0 h 609600"/>
              <a:gd name="connsiteX4" fmla="*/ 0 w 862013"/>
              <a:gd name="connsiteY4" fmla="*/ 428625 h 609600"/>
              <a:gd name="connsiteX0" fmla="*/ 0 w 862013"/>
              <a:gd name="connsiteY0" fmla="*/ 411702 h 592677"/>
              <a:gd name="connsiteX1" fmla="*/ 0 w 862013"/>
              <a:gd name="connsiteY1" fmla="*/ 592677 h 592677"/>
              <a:gd name="connsiteX2" fmla="*/ 862013 w 862013"/>
              <a:gd name="connsiteY2" fmla="*/ 216024 h 592677"/>
              <a:gd name="connsiteX3" fmla="*/ 862013 w 862013"/>
              <a:gd name="connsiteY3" fmla="*/ 0 h 592677"/>
              <a:gd name="connsiteX4" fmla="*/ 0 w 862013"/>
              <a:gd name="connsiteY4" fmla="*/ 411702 h 592677"/>
              <a:gd name="connsiteX0" fmla="*/ 0 w 862013"/>
              <a:gd name="connsiteY0" fmla="*/ 411702 h 592677"/>
              <a:gd name="connsiteX1" fmla="*/ 0 w 862013"/>
              <a:gd name="connsiteY1" fmla="*/ 592677 h 592677"/>
              <a:gd name="connsiteX2" fmla="*/ 810880 w 862013"/>
              <a:gd name="connsiteY2" fmla="*/ 228724 h 592677"/>
              <a:gd name="connsiteX3" fmla="*/ 862013 w 862013"/>
              <a:gd name="connsiteY3" fmla="*/ 0 h 592677"/>
              <a:gd name="connsiteX4" fmla="*/ 0 w 862013"/>
              <a:gd name="connsiteY4" fmla="*/ 411702 h 592677"/>
              <a:gd name="connsiteX0" fmla="*/ 0 w 810880"/>
              <a:gd name="connsiteY0" fmla="*/ 399002 h 579977"/>
              <a:gd name="connsiteX1" fmla="*/ 0 w 810880"/>
              <a:gd name="connsiteY1" fmla="*/ 579977 h 579977"/>
              <a:gd name="connsiteX2" fmla="*/ 810880 w 810880"/>
              <a:gd name="connsiteY2" fmla="*/ 216024 h 579977"/>
              <a:gd name="connsiteX3" fmla="*/ 810880 w 810880"/>
              <a:gd name="connsiteY3" fmla="*/ 0 h 579977"/>
              <a:gd name="connsiteX4" fmla="*/ 0 w 810880"/>
              <a:gd name="connsiteY4" fmla="*/ 399002 h 57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880" h="579977">
                <a:moveTo>
                  <a:pt x="0" y="399002"/>
                </a:moveTo>
                <a:lnTo>
                  <a:pt x="0" y="579977"/>
                </a:lnTo>
                <a:lnTo>
                  <a:pt x="810880" y="216024"/>
                </a:lnTo>
                <a:lnTo>
                  <a:pt x="810880" y="0"/>
                </a:lnTo>
                <a:lnTo>
                  <a:pt x="0" y="39900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3" y="1588962"/>
            <a:ext cx="5076057" cy="309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75667" y="4812962"/>
            <a:ext cx="5306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La surface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subit une force pressante  </a:t>
            </a:r>
            <a:r>
              <a:rPr lang="fr-FR" sz="2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         </a:t>
            </a:r>
            <a:r>
              <a:rPr lang="fr-FR" sz="2000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=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6864967" y="4846916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6705711" y="479715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5879715" y="4797152"/>
            <a:ext cx="93610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 l="58117" t="54599" r="36686" b="37841"/>
          <a:stretch>
            <a:fillRect/>
          </a:stretch>
        </p:blipFill>
        <p:spPr bwMode="auto">
          <a:xfrm>
            <a:off x="5148064" y="4725144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8089103" y="4846300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875667" y="5301208"/>
            <a:ext cx="5306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La surface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B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subit une force pressante  </a:t>
            </a:r>
            <a:r>
              <a:rPr lang="fr-FR" sz="2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         </a:t>
            </a:r>
            <a:r>
              <a:rPr lang="fr-FR" sz="2000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=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864967" y="5335162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6705711" y="5285398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5879715" y="5285398"/>
            <a:ext cx="100811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8089103" y="5334546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875667" y="5805264"/>
            <a:ext cx="5306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La surface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subit une force pressante  </a:t>
            </a:r>
            <a:r>
              <a:rPr lang="fr-FR" sz="2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         </a:t>
            </a:r>
            <a:r>
              <a:rPr lang="fr-FR" sz="2000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=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6864967" y="5839218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6705711" y="5789454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5879715" y="5789454"/>
            <a:ext cx="100811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8089103" y="583860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886956" y="6286989"/>
            <a:ext cx="5306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La surface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subit une force pressante  </a:t>
            </a:r>
            <a:r>
              <a:rPr lang="fr-FR" sz="2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         </a:t>
            </a:r>
            <a:r>
              <a:rPr lang="fr-FR" sz="2000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=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6876256" y="6320943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6717000" y="6271179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5891003" y="6271179"/>
            <a:ext cx="996823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8100392" y="6320327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6" cstate="print"/>
          <a:srcRect l="58117" t="62159" r="36686" b="30281"/>
          <a:stretch>
            <a:fillRect/>
          </a:stretch>
        </p:blipFill>
        <p:spPr bwMode="auto">
          <a:xfrm>
            <a:off x="5159635" y="5229200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6" cstate="print"/>
          <a:srcRect l="58117" t="77279" r="36686" b="15161"/>
          <a:stretch>
            <a:fillRect/>
          </a:stretch>
        </p:blipFill>
        <p:spPr bwMode="auto">
          <a:xfrm>
            <a:off x="5159635" y="6237312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 cstate="print"/>
          <a:srcRect l="58117" t="69719" r="36686" b="22721"/>
          <a:stretch>
            <a:fillRect/>
          </a:stretch>
        </p:blipFill>
        <p:spPr bwMode="auto">
          <a:xfrm>
            <a:off x="5148064" y="5733256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5" grpId="0"/>
      <p:bldP spid="27" grpId="0"/>
      <p:bldP spid="30" grpId="0"/>
      <p:bldP spid="32" grpId="0"/>
      <p:bldP spid="35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757" y="0"/>
            <a:ext cx="4791243" cy="29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Pression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NON UNIFORME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50" b="0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2288317" y="454428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2129061" y="393657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1303065" y="404664"/>
            <a:ext cx="93610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54599" r="36686" b="37841"/>
          <a:stretch>
            <a:fillRect/>
          </a:stretch>
        </p:blipFill>
        <p:spPr bwMode="auto">
          <a:xfrm>
            <a:off x="519485" y="332656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3512453" y="442805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288317" y="942674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2129061" y="881903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1303065" y="892910"/>
            <a:ext cx="100811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3512453" y="931051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2288317" y="1446730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2129061" y="1385959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1303065" y="1396966"/>
            <a:ext cx="100811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3512453" y="1435107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2299606" y="1928455"/>
            <a:ext cx="1368151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L.dz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2140350" y="1867684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1314353" y="1878691"/>
            <a:ext cx="996823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3523742" y="1916832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62159" r="36686" b="30281"/>
          <a:stretch>
            <a:fillRect/>
          </a:stretch>
        </p:blipFill>
        <p:spPr bwMode="auto">
          <a:xfrm>
            <a:off x="519485" y="836712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77279" r="36686" b="15161"/>
          <a:stretch>
            <a:fillRect/>
          </a:stretch>
        </p:blipFill>
        <p:spPr bwMode="auto">
          <a:xfrm>
            <a:off x="519485" y="1844824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69719" r="36686" b="22721"/>
          <a:stretch>
            <a:fillRect/>
          </a:stretch>
        </p:blipFill>
        <p:spPr bwMode="auto">
          <a:xfrm>
            <a:off x="519485" y="1340768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1074341" y="419057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fr-FR" sz="2000" dirty="0"/>
          </a:p>
        </p:txBody>
      </p:sp>
      <p:sp>
        <p:nvSpPr>
          <p:cNvPr id="43" name="Rectangle 42"/>
          <p:cNvSpPr/>
          <p:nvPr/>
        </p:nvSpPr>
        <p:spPr>
          <a:xfrm>
            <a:off x="1061641" y="918921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fr-FR" sz="2000" dirty="0"/>
          </a:p>
        </p:txBody>
      </p:sp>
      <p:sp>
        <p:nvSpPr>
          <p:cNvPr id="44" name="Rectangle 43"/>
          <p:cNvSpPr/>
          <p:nvPr/>
        </p:nvSpPr>
        <p:spPr>
          <a:xfrm>
            <a:off x="1087041" y="1401769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fr-FR" sz="2000" dirty="0"/>
          </a:p>
        </p:txBody>
      </p:sp>
      <p:sp>
        <p:nvSpPr>
          <p:cNvPr id="45" name="Rectangle 44"/>
          <p:cNvSpPr/>
          <p:nvPr/>
        </p:nvSpPr>
        <p:spPr>
          <a:xfrm>
            <a:off x="1061641" y="1905825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fr-FR" sz="2000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5" cstate="print"/>
          <a:srcRect l="2835" t="52079" r="83935" b="41201"/>
          <a:stretch>
            <a:fillRect/>
          </a:stretch>
        </p:blipFill>
        <p:spPr bwMode="auto">
          <a:xfrm>
            <a:off x="107504" y="2605451"/>
            <a:ext cx="1619672" cy="4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2267744" y="2627485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fr-FR" sz="2000" dirty="0"/>
          </a:p>
        </p:txBody>
      </p:sp>
      <p:sp>
        <p:nvSpPr>
          <p:cNvPr id="47" name="Rectangle 46"/>
          <p:cNvSpPr/>
          <p:nvPr/>
        </p:nvSpPr>
        <p:spPr>
          <a:xfrm>
            <a:off x="3131840" y="2627485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fr-FR" sz="2000" dirty="0"/>
          </a:p>
        </p:txBody>
      </p:sp>
      <p:sp>
        <p:nvSpPr>
          <p:cNvPr id="48" name="Rectangle 47"/>
          <p:cNvSpPr/>
          <p:nvPr/>
        </p:nvSpPr>
        <p:spPr>
          <a:xfrm>
            <a:off x="3940851" y="2627485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fr-FR" sz="2000" dirty="0"/>
          </a:p>
        </p:txBody>
      </p: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54599" r="36686" b="37841"/>
          <a:stretch>
            <a:fillRect/>
          </a:stretch>
        </p:blipFill>
        <p:spPr bwMode="auto">
          <a:xfrm>
            <a:off x="1691680" y="2555477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62159" r="36686" b="30281"/>
          <a:stretch>
            <a:fillRect/>
          </a:stretch>
        </p:blipFill>
        <p:spPr bwMode="auto">
          <a:xfrm>
            <a:off x="2538853" y="2555477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77279" r="36686" b="15161"/>
          <a:stretch>
            <a:fillRect/>
          </a:stretch>
        </p:blipFill>
        <p:spPr bwMode="auto">
          <a:xfrm>
            <a:off x="4156875" y="2555477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69719" r="36686" b="22721"/>
          <a:stretch>
            <a:fillRect/>
          </a:stretch>
        </p:blipFill>
        <p:spPr bwMode="auto">
          <a:xfrm>
            <a:off x="3369898" y="2544460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6" cstate="print"/>
          <a:srcRect l="50084" t="23520" r="10226" b="21881"/>
          <a:stretch>
            <a:fillRect/>
          </a:stretch>
        </p:blipFill>
        <p:spPr bwMode="auto">
          <a:xfrm>
            <a:off x="2068643" y="3573015"/>
            <a:ext cx="4176464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10"/>
          <p:cNvSpPr>
            <a:spLocks noChangeArrowheads="1"/>
          </p:cNvSpPr>
          <p:nvPr/>
        </p:nvSpPr>
        <p:spPr bwMode="auto">
          <a:xfrm>
            <a:off x="6424619" y="4581128"/>
            <a:ext cx="26642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Graphique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P(z) = P</a:t>
            </a:r>
            <a:r>
              <a:rPr kumimoji="0" lang="fr-FR" sz="22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2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.g.z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5" cstate="print"/>
          <a:srcRect l="2835" t="52079" r="83935" b="41201"/>
          <a:stretch>
            <a:fillRect/>
          </a:stretch>
        </p:blipFill>
        <p:spPr bwMode="auto">
          <a:xfrm>
            <a:off x="124427" y="3052832"/>
            <a:ext cx="1619672" cy="4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68"/>
          <p:cNvSpPr/>
          <p:nvPr/>
        </p:nvSpPr>
        <p:spPr>
          <a:xfrm>
            <a:off x="1708603" y="3068960"/>
            <a:ext cx="4277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  </a:t>
            </a:r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.dz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+ 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.dz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… +  </a:t>
            </a:r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.dz 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).L.</a:t>
            </a:r>
            <a:endParaRPr lang="fr-FR" sz="2000" dirty="0"/>
          </a:p>
        </p:txBody>
      </p:sp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3" cstate="print"/>
          <a:srcRect l="96418" t="29731" r="134" b="25001"/>
          <a:stretch>
            <a:fillRect/>
          </a:stretch>
        </p:blipFill>
        <p:spPr bwMode="auto">
          <a:xfrm>
            <a:off x="5840204" y="3068960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/>
          <p:cNvSpPr/>
          <p:nvPr/>
        </p:nvSpPr>
        <p:spPr>
          <a:xfrm>
            <a:off x="2308383" y="4109567"/>
            <a:ext cx="825139" cy="2285589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3141143" y="4469608"/>
            <a:ext cx="825139" cy="1921356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4804947" y="5254075"/>
            <a:ext cx="825139" cy="1129268"/>
          </a:xfrm>
          <a:prstGeom prst="rect">
            <a:avLst/>
          </a:prstGeom>
          <a:solidFill>
            <a:srgbClr val="00B050">
              <a:alpha val="6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Forme libre 73"/>
          <p:cNvSpPr/>
          <p:nvPr/>
        </p:nvSpPr>
        <p:spPr>
          <a:xfrm>
            <a:off x="1282386" y="3501008"/>
            <a:ext cx="1002281" cy="1260478"/>
          </a:xfrm>
          <a:custGeom>
            <a:avLst/>
            <a:gdLst>
              <a:gd name="connsiteX0" fmla="*/ 525137 w 1428521"/>
              <a:gd name="connsiteY0" fmla="*/ 0 h 1333041"/>
              <a:gd name="connsiteX1" fmla="*/ 150564 w 1428521"/>
              <a:gd name="connsiteY1" fmla="*/ 936433 h 1333041"/>
              <a:gd name="connsiteX2" fmla="*/ 1428521 w 1428521"/>
              <a:gd name="connsiteY2" fmla="*/ 1333041 h 1333041"/>
              <a:gd name="connsiteX0" fmla="*/ 1039870 w 1325574"/>
              <a:gd name="connsiteY0" fmla="*/ 0 h 1293528"/>
              <a:gd name="connsiteX1" fmla="*/ 47617 w 1325574"/>
              <a:gd name="connsiteY1" fmla="*/ 896920 h 1293528"/>
              <a:gd name="connsiteX2" fmla="*/ 1325574 w 1325574"/>
              <a:gd name="connsiteY2" fmla="*/ 1293528 h 1293528"/>
              <a:gd name="connsiteX0" fmla="*/ 1039870 w 1325574"/>
              <a:gd name="connsiteY0" fmla="*/ 0 h 1293528"/>
              <a:gd name="connsiteX1" fmla="*/ 47617 w 1325574"/>
              <a:gd name="connsiteY1" fmla="*/ 896920 h 1293528"/>
              <a:gd name="connsiteX2" fmla="*/ 1325574 w 1325574"/>
              <a:gd name="connsiteY2" fmla="*/ 1293528 h 1293528"/>
              <a:gd name="connsiteX0" fmla="*/ 1023998 w 1309702"/>
              <a:gd name="connsiteY0" fmla="*/ 0 h 1293528"/>
              <a:gd name="connsiteX1" fmla="*/ 1119233 w 1309702"/>
              <a:gd name="connsiteY1" fmla="*/ 249074 h 1293528"/>
              <a:gd name="connsiteX2" fmla="*/ 31745 w 1309702"/>
              <a:gd name="connsiteY2" fmla="*/ 896920 h 1293528"/>
              <a:gd name="connsiteX3" fmla="*/ 1309702 w 1309702"/>
              <a:gd name="connsiteY3" fmla="*/ 1293528 h 1293528"/>
              <a:gd name="connsiteX0" fmla="*/ 1039870 w 1325574"/>
              <a:gd name="connsiteY0" fmla="*/ 0 h 1293528"/>
              <a:gd name="connsiteX1" fmla="*/ 47617 w 1325574"/>
              <a:gd name="connsiteY1" fmla="*/ 896920 h 1293528"/>
              <a:gd name="connsiteX2" fmla="*/ 1325574 w 1325574"/>
              <a:gd name="connsiteY2" fmla="*/ 1293528 h 1293528"/>
              <a:gd name="connsiteX0" fmla="*/ 1325574 w 1325574"/>
              <a:gd name="connsiteY0" fmla="*/ 0 h 1260478"/>
              <a:gd name="connsiteX1" fmla="*/ 47617 w 1325574"/>
              <a:gd name="connsiteY1" fmla="*/ 863870 h 1260478"/>
              <a:gd name="connsiteX2" fmla="*/ 1325574 w 1325574"/>
              <a:gd name="connsiteY2" fmla="*/ 1260478 h 1260478"/>
              <a:gd name="connsiteX0" fmla="*/ 1325574 w 1325574"/>
              <a:gd name="connsiteY0" fmla="*/ 0 h 1260478"/>
              <a:gd name="connsiteX1" fmla="*/ 47617 w 1325574"/>
              <a:gd name="connsiteY1" fmla="*/ 863870 h 1260478"/>
              <a:gd name="connsiteX2" fmla="*/ 1325574 w 1325574"/>
              <a:gd name="connsiteY2" fmla="*/ 1260478 h 126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5574" h="1260478">
                <a:moveTo>
                  <a:pt x="1325574" y="0"/>
                </a:moveTo>
                <a:cubicBezTo>
                  <a:pt x="1201809" y="337680"/>
                  <a:pt x="0" y="648282"/>
                  <a:pt x="47617" y="863870"/>
                </a:cubicBezTo>
                <a:cubicBezTo>
                  <a:pt x="79362" y="1037946"/>
                  <a:pt x="761877" y="1173260"/>
                  <a:pt x="1325574" y="1260478"/>
                </a:cubicBezTo>
              </a:path>
            </a:pathLst>
          </a:cu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268443" y="4325591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Aire de </a:t>
            </a:r>
          </a:p>
          <a:p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ce rectangle</a:t>
            </a:r>
            <a:endParaRPr lang="fr-FR" sz="2000" dirty="0">
              <a:solidFill>
                <a:srgbClr val="00B0F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508803" y="3501008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Aire de </a:t>
            </a:r>
          </a:p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 rectangle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070945" y="342900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Aire de ce rectangle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78" name="Forme libre 77"/>
          <p:cNvSpPr/>
          <p:nvPr/>
        </p:nvSpPr>
        <p:spPr>
          <a:xfrm>
            <a:off x="3292779" y="3484085"/>
            <a:ext cx="247783" cy="945630"/>
          </a:xfrm>
          <a:custGeom>
            <a:avLst/>
            <a:gdLst>
              <a:gd name="connsiteX0" fmla="*/ 0 w 420477"/>
              <a:gd name="connsiteY0" fmla="*/ 0 h 925417"/>
              <a:gd name="connsiteX1" fmla="*/ 352540 w 420477"/>
              <a:gd name="connsiteY1" fmla="*/ 253388 h 925417"/>
              <a:gd name="connsiteX2" fmla="*/ 407624 w 420477"/>
              <a:gd name="connsiteY2" fmla="*/ 925417 h 925417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781" h="945630">
                <a:moveTo>
                  <a:pt x="0" y="0"/>
                </a:moveTo>
                <a:cubicBezTo>
                  <a:pt x="34193" y="251169"/>
                  <a:pt x="351249" y="115996"/>
                  <a:pt x="432515" y="273601"/>
                </a:cubicBezTo>
                <a:cubicBezTo>
                  <a:pt x="513781" y="431206"/>
                  <a:pt x="494025" y="686733"/>
                  <a:pt x="487599" y="94563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orme libre 78"/>
          <p:cNvSpPr/>
          <p:nvPr/>
        </p:nvSpPr>
        <p:spPr>
          <a:xfrm>
            <a:off x="5020971" y="3501008"/>
            <a:ext cx="288032" cy="1728192"/>
          </a:xfrm>
          <a:custGeom>
            <a:avLst/>
            <a:gdLst>
              <a:gd name="connsiteX0" fmla="*/ 0 w 420477"/>
              <a:gd name="connsiteY0" fmla="*/ 0 h 925417"/>
              <a:gd name="connsiteX1" fmla="*/ 352540 w 420477"/>
              <a:gd name="connsiteY1" fmla="*/ 253388 h 925417"/>
              <a:gd name="connsiteX2" fmla="*/ 407624 w 420477"/>
              <a:gd name="connsiteY2" fmla="*/ 925417 h 925417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781" h="945630">
                <a:moveTo>
                  <a:pt x="0" y="0"/>
                </a:moveTo>
                <a:cubicBezTo>
                  <a:pt x="34193" y="251169"/>
                  <a:pt x="351249" y="115996"/>
                  <a:pt x="432515" y="273601"/>
                </a:cubicBezTo>
                <a:cubicBezTo>
                  <a:pt x="513781" y="431206"/>
                  <a:pt x="494025" y="686733"/>
                  <a:pt x="487599" y="945630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à coins arrondis 79"/>
          <p:cNvSpPr/>
          <p:nvPr/>
        </p:nvSpPr>
        <p:spPr>
          <a:xfrm>
            <a:off x="1907704" y="3068960"/>
            <a:ext cx="792088" cy="43204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à coins arrondis 80"/>
          <p:cNvSpPr/>
          <p:nvPr/>
        </p:nvSpPr>
        <p:spPr>
          <a:xfrm>
            <a:off x="4599940" y="3068960"/>
            <a:ext cx="792088" cy="43204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à coins arrondis 81"/>
          <p:cNvSpPr/>
          <p:nvPr/>
        </p:nvSpPr>
        <p:spPr>
          <a:xfrm>
            <a:off x="2993730" y="3068960"/>
            <a:ext cx="792088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67" grpId="0"/>
      <p:bldP spid="69" grpId="0"/>
      <p:bldP spid="71" grpId="0" animBg="1"/>
      <p:bldP spid="72" grpId="0" animBg="1"/>
      <p:bldP spid="73" grpId="0" animBg="1"/>
      <p:bldP spid="74" grpId="0" animBg="1"/>
      <p:bldP spid="75" grpId="0"/>
      <p:bldP spid="76" grpId="0"/>
      <p:bldP spid="77" grpId="0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 l="50084" t="23520" r="10226" b="21881"/>
          <a:stretch>
            <a:fillRect/>
          </a:stretch>
        </p:blipFill>
        <p:spPr bwMode="auto">
          <a:xfrm>
            <a:off x="2123728" y="1412775"/>
            <a:ext cx="4176464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Pression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NON UNIFORME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50" b="0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479704" y="2420888"/>
            <a:ext cx="26642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Graphique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P(z) = P</a:t>
            </a:r>
            <a:r>
              <a:rPr kumimoji="0" lang="fr-FR" sz="2200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–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r</a:t>
            </a:r>
            <a:r>
              <a:rPr kumimoji="0" lang="fr-FR" sz="22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eau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.g.z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l="2835" t="52079" r="83935" b="41201"/>
          <a:stretch>
            <a:fillRect/>
          </a:stretch>
        </p:blipFill>
        <p:spPr bwMode="auto">
          <a:xfrm>
            <a:off x="162589" y="404664"/>
            <a:ext cx="1619672" cy="4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2322829" y="404664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fr-FR" sz="2000" dirty="0"/>
          </a:p>
        </p:txBody>
      </p:sp>
      <p:sp>
        <p:nvSpPr>
          <p:cNvPr id="47" name="Rectangle 46"/>
          <p:cNvSpPr/>
          <p:nvPr/>
        </p:nvSpPr>
        <p:spPr>
          <a:xfrm>
            <a:off x="3186925" y="404664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fr-FR" sz="2000" dirty="0"/>
          </a:p>
        </p:txBody>
      </p:sp>
      <p:sp>
        <p:nvSpPr>
          <p:cNvPr id="48" name="Rectangle 47"/>
          <p:cNvSpPr/>
          <p:nvPr/>
        </p:nvSpPr>
        <p:spPr>
          <a:xfrm>
            <a:off x="3995936" y="404664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fr-FR" sz="2000" dirty="0"/>
          </a:p>
        </p:txBody>
      </p: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54599" r="36686" b="37841"/>
          <a:stretch>
            <a:fillRect/>
          </a:stretch>
        </p:blipFill>
        <p:spPr bwMode="auto">
          <a:xfrm>
            <a:off x="1746765" y="332656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62159" r="36686" b="30281"/>
          <a:stretch>
            <a:fillRect/>
          </a:stretch>
        </p:blipFill>
        <p:spPr bwMode="auto">
          <a:xfrm>
            <a:off x="2593938" y="332656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77279" r="36686" b="15161"/>
          <a:stretch>
            <a:fillRect/>
          </a:stretch>
        </p:blipFill>
        <p:spPr bwMode="auto">
          <a:xfrm>
            <a:off x="4211960" y="332656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 cstate="print"/>
          <a:srcRect l="58117" t="69719" r="36686" b="22721"/>
          <a:stretch>
            <a:fillRect/>
          </a:stretch>
        </p:blipFill>
        <p:spPr bwMode="auto">
          <a:xfrm>
            <a:off x="3424983" y="321639"/>
            <a:ext cx="61606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/>
          <a:srcRect l="2835" t="52079" r="83935" b="41201"/>
          <a:stretch>
            <a:fillRect/>
          </a:stretch>
        </p:blipFill>
        <p:spPr bwMode="auto">
          <a:xfrm>
            <a:off x="179512" y="892592"/>
            <a:ext cx="1619672" cy="4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1763688" y="908720"/>
            <a:ext cx="4277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  </a:t>
            </a:r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.dz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+ 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.dz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+ … +  </a:t>
            </a:r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.dz 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).L.</a:t>
            </a:r>
            <a:endParaRPr lang="fr-FR" sz="2000" dirty="0"/>
          </a:p>
        </p:txBody>
      </p:sp>
      <p:pic>
        <p:nvPicPr>
          <p:cNvPr id="56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9731" r="134" b="25001"/>
          <a:stretch>
            <a:fillRect/>
          </a:stretch>
        </p:blipFill>
        <p:spPr bwMode="auto">
          <a:xfrm>
            <a:off x="5895289" y="908720"/>
            <a:ext cx="2160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2363468" y="1949327"/>
            <a:ext cx="825139" cy="2285589"/>
          </a:xfrm>
          <a:prstGeom prst="rect">
            <a:avLst/>
          </a:prstGeom>
          <a:solidFill>
            <a:srgbClr val="00B0F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3196228" y="2309368"/>
            <a:ext cx="825139" cy="1921356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4860032" y="3093835"/>
            <a:ext cx="825139" cy="1129268"/>
          </a:xfrm>
          <a:prstGeom prst="rect">
            <a:avLst/>
          </a:prstGeom>
          <a:solidFill>
            <a:srgbClr val="00B050">
              <a:alpha val="6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orme libre 59"/>
          <p:cNvSpPr/>
          <p:nvPr/>
        </p:nvSpPr>
        <p:spPr>
          <a:xfrm>
            <a:off x="1337471" y="1340768"/>
            <a:ext cx="1002281" cy="1260478"/>
          </a:xfrm>
          <a:custGeom>
            <a:avLst/>
            <a:gdLst>
              <a:gd name="connsiteX0" fmla="*/ 525137 w 1428521"/>
              <a:gd name="connsiteY0" fmla="*/ 0 h 1333041"/>
              <a:gd name="connsiteX1" fmla="*/ 150564 w 1428521"/>
              <a:gd name="connsiteY1" fmla="*/ 936433 h 1333041"/>
              <a:gd name="connsiteX2" fmla="*/ 1428521 w 1428521"/>
              <a:gd name="connsiteY2" fmla="*/ 1333041 h 1333041"/>
              <a:gd name="connsiteX0" fmla="*/ 1039870 w 1325574"/>
              <a:gd name="connsiteY0" fmla="*/ 0 h 1293528"/>
              <a:gd name="connsiteX1" fmla="*/ 47617 w 1325574"/>
              <a:gd name="connsiteY1" fmla="*/ 896920 h 1293528"/>
              <a:gd name="connsiteX2" fmla="*/ 1325574 w 1325574"/>
              <a:gd name="connsiteY2" fmla="*/ 1293528 h 1293528"/>
              <a:gd name="connsiteX0" fmla="*/ 1039870 w 1325574"/>
              <a:gd name="connsiteY0" fmla="*/ 0 h 1293528"/>
              <a:gd name="connsiteX1" fmla="*/ 47617 w 1325574"/>
              <a:gd name="connsiteY1" fmla="*/ 896920 h 1293528"/>
              <a:gd name="connsiteX2" fmla="*/ 1325574 w 1325574"/>
              <a:gd name="connsiteY2" fmla="*/ 1293528 h 1293528"/>
              <a:gd name="connsiteX0" fmla="*/ 1023998 w 1309702"/>
              <a:gd name="connsiteY0" fmla="*/ 0 h 1293528"/>
              <a:gd name="connsiteX1" fmla="*/ 1119233 w 1309702"/>
              <a:gd name="connsiteY1" fmla="*/ 249074 h 1293528"/>
              <a:gd name="connsiteX2" fmla="*/ 31745 w 1309702"/>
              <a:gd name="connsiteY2" fmla="*/ 896920 h 1293528"/>
              <a:gd name="connsiteX3" fmla="*/ 1309702 w 1309702"/>
              <a:gd name="connsiteY3" fmla="*/ 1293528 h 1293528"/>
              <a:gd name="connsiteX0" fmla="*/ 1039870 w 1325574"/>
              <a:gd name="connsiteY0" fmla="*/ 0 h 1293528"/>
              <a:gd name="connsiteX1" fmla="*/ 47617 w 1325574"/>
              <a:gd name="connsiteY1" fmla="*/ 896920 h 1293528"/>
              <a:gd name="connsiteX2" fmla="*/ 1325574 w 1325574"/>
              <a:gd name="connsiteY2" fmla="*/ 1293528 h 1293528"/>
              <a:gd name="connsiteX0" fmla="*/ 1325574 w 1325574"/>
              <a:gd name="connsiteY0" fmla="*/ 0 h 1260478"/>
              <a:gd name="connsiteX1" fmla="*/ 47617 w 1325574"/>
              <a:gd name="connsiteY1" fmla="*/ 863870 h 1260478"/>
              <a:gd name="connsiteX2" fmla="*/ 1325574 w 1325574"/>
              <a:gd name="connsiteY2" fmla="*/ 1260478 h 1260478"/>
              <a:gd name="connsiteX0" fmla="*/ 1325574 w 1325574"/>
              <a:gd name="connsiteY0" fmla="*/ 0 h 1260478"/>
              <a:gd name="connsiteX1" fmla="*/ 47617 w 1325574"/>
              <a:gd name="connsiteY1" fmla="*/ 863870 h 1260478"/>
              <a:gd name="connsiteX2" fmla="*/ 1325574 w 1325574"/>
              <a:gd name="connsiteY2" fmla="*/ 1260478 h 126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5574" h="1260478">
                <a:moveTo>
                  <a:pt x="1325574" y="0"/>
                </a:moveTo>
                <a:cubicBezTo>
                  <a:pt x="1201809" y="337680"/>
                  <a:pt x="0" y="648282"/>
                  <a:pt x="47617" y="863870"/>
                </a:cubicBezTo>
                <a:cubicBezTo>
                  <a:pt x="79362" y="1037946"/>
                  <a:pt x="761877" y="1173260"/>
                  <a:pt x="1325574" y="1260478"/>
                </a:cubicBezTo>
              </a:path>
            </a:pathLst>
          </a:cu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323528" y="2165351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Aire de </a:t>
            </a:r>
          </a:p>
          <a:p>
            <a:r>
              <a:rPr lang="fr-FR" sz="20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ce rectangle</a:t>
            </a:r>
            <a:endParaRPr lang="fr-FR" sz="2000" dirty="0">
              <a:solidFill>
                <a:srgbClr val="00B0F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63888" y="1340768"/>
            <a:ext cx="16802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Aire de </a:t>
            </a:r>
          </a:p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 rectangle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126030" y="126876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Aire de ce rectangle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66" name="Forme libre 65"/>
          <p:cNvSpPr/>
          <p:nvPr/>
        </p:nvSpPr>
        <p:spPr>
          <a:xfrm>
            <a:off x="3347864" y="1323845"/>
            <a:ext cx="247783" cy="945630"/>
          </a:xfrm>
          <a:custGeom>
            <a:avLst/>
            <a:gdLst>
              <a:gd name="connsiteX0" fmla="*/ 0 w 420477"/>
              <a:gd name="connsiteY0" fmla="*/ 0 h 925417"/>
              <a:gd name="connsiteX1" fmla="*/ 352540 w 420477"/>
              <a:gd name="connsiteY1" fmla="*/ 253388 h 925417"/>
              <a:gd name="connsiteX2" fmla="*/ 407624 w 420477"/>
              <a:gd name="connsiteY2" fmla="*/ 925417 h 925417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781" h="945630">
                <a:moveTo>
                  <a:pt x="0" y="0"/>
                </a:moveTo>
                <a:cubicBezTo>
                  <a:pt x="34193" y="251169"/>
                  <a:pt x="351249" y="115996"/>
                  <a:pt x="432515" y="273601"/>
                </a:cubicBezTo>
                <a:cubicBezTo>
                  <a:pt x="513781" y="431206"/>
                  <a:pt x="494025" y="686733"/>
                  <a:pt x="487599" y="94563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Forme libre 66"/>
          <p:cNvSpPr/>
          <p:nvPr/>
        </p:nvSpPr>
        <p:spPr>
          <a:xfrm>
            <a:off x="5076056" y="1340768"/>
            <a:ext cx="288032" cy="1728192"/>
          </a:xfrm>
          <a:custGeom>
            <a:avLst/>
            <a:gdLst>
              <a:gd name="connsiteX0" fmla="*/ 0 w 420477"/>
              <a:gd name="connsiteY0" fmla="*/ 0 h 925417"/>
              <a:gd name="connsiteX1" fmla="*/ 352540 w 420477"/>
              <a:gd name="connsiteY1" fmla="*/ 253388 h 925417"/>
              <a:gd name="connsiteX2" fmla="*/ 407624 w 420477"/>
              <a:gd name="connsiteY2" fmla="*/ 925417 h 925417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  <a:gd name="connsiteX0" fmla="*/ 0 w 513781"/>
              <a:gd name="connsiteY0" fmla="*/ 0 h 945630"/>
              <a:gd name="connsiteX1" fmla="*/ 432515 w 513781"/>
              <a:gd name="connsiteY1" fmla="*/ 273601 h 945630"/>
              <a:gd name="connsiteX2" fmla="*/ 487599 w 513781"/>
              <a:gd name="connsiteY2" fmla="*/ 945630 h 94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3781" h="945630">
                <a:moveTo>
                  <a:pt x="0" y="0"/>
                </a:moveTo>
                <a:cubicBezTo>
                  <a:pt x="34193" y="251169"/>
                  <a:pt x="351249" y="115996"/>
                  <a:pt x="432515" y="273601"/>
                </a:cubicBezTo>
                <a:cubicBezTo>
                  <a:pt x="513781" y="431206"/>
                  <a:pt x="494025" y="686733"/>
                  <a:pt x="487599" y="945630"/>
                </a:cubicBezTo>
              </a:path>
            </a:pathLst>
          </a:cu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67"/>
          <p:cNvSpPr/>
          <p:nvPr/>
        </p:nvSpPr>
        <p:spPr>
          <a:xfrm>
            <a:off x="1951772" y="908720"/>
            <a:ext cx="792088" cy="43204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à coins arrondis 68"/>
          <p:cNvSpPr/>
          <p:nvPr/>
        </p:nvSpPr>
        <p:spPr>
          <a:xfrm>
            <a:off x="4644008" y="908720"/>
            <a:ext cx="792088" cy="432048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à coins arrondis 69"/>
          <p:cNvSpPr/>
          <p:nvPr/>
        </p:nvSpPr>
        <p:spPr>
          <a:xfrm>
            <a:off x="3037798" y="908720"/>
            <a:ext cx="792088" cy="432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70"/>
          <p:cNvGrpSpPr/>
          <p:nvPr/>
        </p:nvGrpSpPr>
        <p:grpSpPr>
          <a:xfrm flipH="1">
            <a:off x="4266410" y="5727333"/>
            <a:ext cx="270123" cy="1124744"/>
            <a:chOff x="2123728" y="5733256"/>
            <a:chExt cx="288032" cy="1124744"/>
          </a:xfrm>
        </p:grpSpPr>
        <p:sp>
          <p:nvSpPr>
            <p:cNvPr id="72" name="Rectangle 71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2115695" y="5746383"/>
            <a:ext cx="288032" cy="1124744"/>
            <a:chOff x="2123728" y="5733256"/>
            <a:chExt cx="288032" cy="1124744"/>
          </a:xfrm>
        </p:grpSpPr>
        <p:sp>
          <p:nvSpPr>
            <p:cNvPr id="75" name="Rectangle 74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8" name="Rectangle 77"/>
          <p:cNvSpPr/>
          <p:nvPr/>
        </p:nvSpPr>
        <p:spPr>
          <a:xfrm>
            <a:off x="7607911" y="4790925"/>
            <a:ext cx="1356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dz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9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5088647" y="4648980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7"/>
          <p:cNvSpPr>
            <a:spLocks noChangeArrowheads="1"/>
          </p:cNvSpPr>
          <p:nvPr/>
        </p:nvSpPr>
        <p:spPr bwMode="auto">
          <a:xfrm>
            <a:off x="5364088" y="4814075"/>
            <a:ext cx="2880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.g.z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fr-FR" sz="2400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×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7"/>
          <p:cNvSpPr>
            <a:spLocks noChangeArrowheads="1"/>
          </p:cNvSpPr>
          <p:nvPr/>
        </p:nvSpPr>
        <p:spPr bwMode="auto">
          <a:xfrm>
            <a:off x="5217587" y="4418968"/>
            <a:ext cx="8635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 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7"/>
          <p:cNvSpPr>
            <a:spLocks noChangeArrowheads="1"/>
          </p:cNvSpPr>
          <p:nvPr/>
        </p:nvSpPr>
        <p:spPr bwMode="auto">
          <a:xfrm>
            <a:off x="4872623" y="5283908"/>
            <a:ext cx="11432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3" name="Picture 18"/>
          <p:cNvPicPr>
            <a:picLocks noChangeAspect="1" noChangeArrowheads="1"/>
          </p:cNvPicPr>
          <p:nvPr/>
        </p:nvPicPr>
        <p:blipFill>
          <a:blip r:embed="rId6" cstate="print"/>
          <a:srcRect l="4725" t="44519" r="82659" b="46241"/>
          <a:stretch>
            <a:fillRect/>
          </a:stretch>
        </p:blipFill>
        <p:spPr bwMode="auto">
          <a:xfrm>
            <a:off x="161954" y="5981566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Rectangle 83"/>
          <p:cNvSpPr/>
          <p:nvPr/>
        </p:nvSpPr>
        <p:spPr>
          <a:xfrm>
            <a:off x="1530106" y="6010032"/>
            <a:ext cx="63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2400" dirty="0"/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2134745" y="5965408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.z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045053" y="6306398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2</a:t>
            </a:r>
            <a:endParaRPr lang="fr-FR" b="1" dirty="0"/>
          </a:p>
        </p:txBody>
      </p:sp>
      <p:sp>
        <p:nvSpPr>
          <p:cNvPr id="87" name="Rectangle 86"/>
          <p:cNvSpPr/>
          <p:nvPr/>
        </p:nvSpPr>
        <p:spPr>
          <a:xfrm>
            <a:off x="4001620" y="5826725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z</a:t>
            </a:r>
            <a:r>
              <a:rPr lang="fr-FR" sz="2400" b="1" baseline="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fr-FR" b="1" dirty="0"/>
          </a:p>
        </p:txBody>
      </p:sp>
      <p:cxnSp>
        <p:nvCxnSpPr>
          <p:cNvPr id="88" name="Connecteur droit 87"/>
          <p:cNvCxnSpPr/>
          <p:nvPr/>
        </p:nvCxnSpPr>
        <p:spPr>
          <a:xfrm>
            <a:off x="4016478" y="6287348"/>
            <a:ext cx="4320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7"/>
          <p:cNvSpPr>
            <a:spLocks noChangeArrowheads="1"/>
          </p:cNvSpPr>
          <p:nvPr/>
        </p:nvSpPr>
        <p:spPr bwMode="auto">
          <a:xfrm>
            <a:off x="4555650" y="5646674"/>
            <a:ext cx="43738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7"/>
          <p:cNvSpPr>
            <a:spLocks noChangeArrowheads="1"/>
          </p:cNvSpPr>
          <p:nvPr/>
        </p:nvSpPr>
        <p:spPr bwMode="auto">
          <a:xfrm>
            <a:off x="4511009" y="6514088"/>
            <a:ext cx="6329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799041" y="6037416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8855" b="25876"/>
          <a:stretch>
            <a:fillRect/>
          </a:stretch>
        </p:blipFill>
        <p:spPr bwMode="auto">
          <a:xfrm>
            <a:off x="5159081" y="6037416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18"/>
          <p:cNvPicPr>
            <a:picLocks noChangeAspect="1" noChangeArrowheads="1"/>
          </p:cNvPicPr>
          <p:nvPr/>
        </p:nvPicPr>
        <p:blipFill>
          <a:blip r:embed="rId6" cstate="print"/>
          <a:srcRect l="4725" t="44519" r="83015" b="46241"/>
          <a:stretch>
            <a:fillRect/>
          </a:stretch>
        </p:blipFill>
        <p:spPr bwMode="auto">
          <a:xfrm>
            <a:off x="179512" y="4797152"/>
            <a:ext cx="1224136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18"/>
          <p:cNvPicPr>
            <a:picLocks noChangeAspect="1" noChangeArrowheads="1"/>
          </p:cNvPicPr>
          <p:nvPr/>
        </p:nvPicPr>
        <p:blipFill>
          <a:blip r:embed="rId6" cstate="print"/>
          <a:srcRect l="20591" t="44519" r="67870" b="46241"/>
          <a:stretch>
            <a:fillRect/>
          </a:stretch>
        </p:blipFill>
        <p:spPr bwMode="auto">
          <a:xfrm>
            <a:off x="1763688" y="4797152"/>
            <a:ext cx="1152128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1403648" y="4653136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18"/>
          <p:cNvPicPr>
            <a:picLocks noChangeAspect="1" noChangeArrowheads="1"/>
          </p:cNvPicPr>
          <p:nvPr/>
        </p:nvPicPr>
        <p:blipFill>
          <a:blip r:embed="rId6" cstate="print"/>
          <a:srcRect l="32401" t="44519" r="63993" b="46964"/>
          <a:stretch>
            <a:fillRect/>
          </a:stretch>
        </p:blipFill>
        <p:spPr bwMode="auto">
          <a:xfrm>
            <a:off x="2915816" y="4797152"/>
            <a:ext cx="360040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1"/>
          <p:cNvPicPr>
            <a:picLocks noChangeAspect="1" noChangeArrowheads="1"/>
          </p:cNvPicPr>
          <p:nvPr/>
        </p:nvPicPr>
        <p:blipFill>
          <a:blip r:embed="rId5" cstate="print"/>
          <a:srcRect l="96418"/>
          <a:stretch>
            <a:fillRect/>
          </a:stretch>
        </p:blipFill>
        <p:spPr bwMode="auto">
          <a:xfrm>
            <a:off x="8833063" y="4521887"/>
            <a:ext cx="224408" cy="9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18"/>
          <p:cNvPicPr>
            <a:picLocks noChangeAspect="1" noChangeArrowheads="1"/>
          </p:cNvPicPr>
          <p:nvPr/>
        </p:nvPicPr>
        <p:blipFill>
          <a:blip r:embed="rId6" cstate="print"/>
          <a:srcRect l="38892" t="44519" r="52454" b="46964"/>
          <a:stretch>
            <a:fillRect/>
          </a:stretch>
        </p:blipFill>
        <p:spPr bwMode="auto">
          <a:xfrm>
            <a:off x="3635896" y="4797152"/>
            <a:ext cx="864096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3275856" y="4653136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"/>
          <p:cNvPicPr>
            <a:picLocks noChangeAspect="1" noChangeArrowheads="1"/>
          </p:cNvPicPr>
          <p:nvPr/>
        </p:nvPicPr>
        <p:blipFill>
          <a:blip r:embed="rId5" cstate="print"/>
          <a:srcRect l="96418"/>
          <a:stretch>
            <a:fillRect/>
          </a:stretch>
        </p:blipFill>
        <p:spPr bwMode="auto">
          <a:xfrm>
            <a:off x="4499992" y="4581128"/>
            <a:ext cx="224408" cy="9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18"/>
          <p:cNvPicPr>
            <a:picLocks noChangeAspect="1" noChangeArrowheads="1"/>
          </p:cNvPicPr>
          <p:nvPr/>
        </p:nvPicPr>
        <p:blipFill>
          <a:blip r:embed="rId6" cstate="print"/>
          <a:srcRect l="32401" t="44519" r="63993" b="46964"/>
          <a:stretch>
            <a:fillRect/>
          </a:stretch>
        </p:blipFill>
        <p:spPr bwMode="auto">
          <a:xfrm>
            <a:off x="4788024" y="4797152"/>
            <a:ext cx="360040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0" grpId="0"/>
      <p:bldP spid="81" grpId="0"/>
      <p:bldP spid="82" grpId="0"/>
      <p:bldP spid="84" grpId="0"/>
      <p:bldP spid="85" grpId="0"/>
      <p:bldP spid="86" grpId="0"/>
      <p:bldP spid="87" grpId="0"/>
      <p:bldP spid="89" grpId="0"/>
      <p:bldP spid="90" grpId="0"/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4633288"/>
            <a:ext cx="55435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paroi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4972882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horizontale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5356293"/>
            <a:ext cx="583264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l’eau vers le mur (vers la droite)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5805264"/>
            <a:ext cx="12596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975648" y="6300487"/>
            <a:ext cx="3168352" cy="56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4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</a:t>
            </a:r>
            <a:r>
              <a:rPr kumimoji="0" lang="fr-FR" sz="24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4,73.10 </a:t>
            </a:r>
            <a:r>
              <a:rPr kumimoji="0" lang="fr-FR" sz="24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fr-FR" sz="32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8344" y="2780928"/>
            <a:ext cx="3600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926737" y="3691542"/>
            <a:ext cx="6480720" cy="745570"/>
            <a:chOff x="926737" y="3445128"/>
            <a:chExt cx="6480720" cy="745570"/>
          </a:xfrm>
        </p:grpSpPr>
        <p:pic>
          <p:nvPicPr>
            <p:cNvPr id="348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1812" t="36119" r="34796" b="52961"/>
            <a:stretch>
              <a:fillRect/>
            </a:stretch>
          </p:blipFill>
          <p:spPr bwMode="auto">
            <a:xfrm>
              <a:off x="926737" y="3445128"/>
              <a:ext cx="6480720" cy="74557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8" name="Connecteur droit 17"/>
            <p:cNvCxnSpPr/>
            <p:nvPr/>
          </p:nvCxnSpPr>
          <p:spPr>
            <a:xfrm flipV="1">
              <a:off x="4788024" y="3744972"/>
              <a:ext cx="0" cy="2160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>
            <a:off x="1115615" y="5714996"/>
            <a:ext cx="7913577" cy="648072"/>
            <a:chOff x="1115615" y="5221957"/>
            <a:chExt cx="7913577" cy="648072"/>
          </a:xfrm>
        </p:grpSpPr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8660" t="66880" r="4796" b="20520"/>
            <a:stretch>
              <a:fillRect/>
            </a:stretch>
          </p:blipFill>
          <p:spPr bwMode="auto">
            <a:xfrm>
              <a:off x="1115615" y="5221957"/>
              <a:ext cx="7913577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6108551" y="5426174"/>
              <a:ext cx="0" cy="21602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/>
          <p:cNvGrpSpPr/>
          <p:nvPr/>
        </p:nvGrpSpPr>
        <p:grpSpPr>
          <a:xfrm flipH="1">
            <a:off x="4283968" y="1431302"/>
            <a:ext cx="270123" cy="1124744"/>
            <a:chOff x="2123728" y="5733256"/>
            <a:chExt cx="288032" cy="1124744"/>
          </a:xfrm>
        </p:grpSpPr>
        <p:sp>
          <p:nvSpPr>
            <p:cNvPr id="20" name="Rectangle 19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133253" y="1450352"/>
            <a:ext cx="288032" cy="1124744"/>
            <a:chOff x="2123728" y="5733256"/>
            <a:chExt cx="288032" cy="1124744"/>
          </a:xfrm>
        </p:grpSpPr>
        <p:sp>
          <p:nvSpPr>
            <p:cNvPr id="24" name="Rectangle 23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179512" y="1685535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547664" y="1714001"/>
            <a:ext cx="63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2400" dirty="0"/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2152303" y="1669377"/>
            <a:ext cx="20162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.z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062611" y="2010367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2</a:t>
            </a:r>
            <a:endParaRPr lang="fr-FR" b="1" dirty="0"/>
          </a:p>
        </p:txBody>
      </p:sp>
      <p:sp>
        <p:nvSpPr>
          <p:cNvPr id="37" name="Rectangle 36"/>
          <p:cNvSpPr/>
          <p:nvPr/>
        </p:nvSpPr>
        <p:spPr>
          <a:xfrm>
            <a:off x="4019178" y="1530694"/>
            <a:ext cx="45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z</a:t>
            </a:r>
            <a:r>
              <a:rPr lang="fr-FR" sz="2400" b="1" baseline="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fr-FR" b="1" dirty="0"/>
          </a:p>
        </p:txBody>
      </p:sp>
      <p:cxnSp>
        <p:nvCxnSpPr>
          <p:cNvPr id="38" name="Connecteur droit 37"/>
          <p:cNvCxnSpPr/>
          <p:nvPr/>
        </p:nvCxnSpPr>
        <p:spPr>
          <a:xfrm>
            <a:off x="4034036" y="1991317"/>
            <a:ext cx="4320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4595242" y="1405728"/>
            <a:ext cx="437381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528567" y="2218057"/>
            <a:ext cx="6329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816599" y="1741385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8855" b="25876"/>
          <a:stretch>
            <a:fillRect/>
          </a:stretch>
        </p:blipFill>
        <p:spPr bwMode="auto">
          <a:xfrm>
            <a:off x="5176639" y="1741385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179512" y="2708125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1403648" y="2736591"/>
            <a:ext cx="63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2400" dirty="0"/>
          </a:p>
        </p:txBody>
      </p:sp>
      <p:sp>
        <p:nvSpPr>
          <p:cNvPr id="45" name="Rectangle 44"/>
          <p:cNvSpPr/>
          <p:nvPr/>
        </p:nvSpPr>
        <p:spPr>
          <a:xfrm>
            <a:off x="6300192" y="263691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0" y="0"/>
            <a:ext cx="9144000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Pression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NON UNIFORME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50" b="0" i="1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07911" y="560597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dz</a:t>
            </a: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5088647" y="418652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5364088" y="583747"/>
            <a:ext cx="2880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.g.z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  <a:r>
              <a:rPr lang="fr-FR" sz="2400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×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5217587" y="188640"/>
            <a:ext cx="8635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 0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4872623" y="1053580"/>
            <a:ext cx="114323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– h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3015" b="46241"/>
          <a:stretch>
            <a:fillRect/>
          </a:stretch>
        </p:blipFill>
        <p:spPr bwMode="auto">
          <a:xfrm>
            <a:off x="179512" y="566824"/>
            <a:ext cx="1224136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4" cstate="print"/>
          <a:srcRect l="20591" t="44519" r="67870" b="46241"/>
          <a:stretch>
            <a:fillRect/>
          </a:stretch>
        </p:blipFill>
        <p:spPr bwMode="auto">
          <a:xfrm>
            <a:off x="1763688" y="566824"/>
            <a:ext cx="1152128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1403648" y="422808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8"/>
          <p:cNvPicPr>
            <a:picLocks noChangeAspect="1" noChangeArrowheads="1"/>
          </p:cNvPicPr>
          <p:nvPr/>
        </p:nvPicPr>
        <p:blipFill>
          <a:blip r:embed="rId4" cstate="print"/>
          <a:srcRect l="32401" t="44519" r="63993" b="46964"/>
          <a:stretch>
            <a:fillRect/>
          </a:stretch>
        </p:blipFill>
        <p:spPr bwMode="auto">
          <a:xfrm>
            <a:off x="2915816" y="566824"/>
            <a:ext cx="360040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"/>
          <p:cNvPicPr>
            <a:picLocks noChangeAspect="1" noChangeArrowheads="1"/>
          </p:cNvPicPr>
          <p:nvPr/>
        </p:nvPicPr>
        <p:blipFill>
          <a:blip r:embed="rId5" cstate="print"/>
          <a:srcRect l="96418"/>
          <a:stretch>
            <a:fillRect/>
          </a:stretch>
        </p:blipFill>
        <p:spPr bwMode="auto">
          <a:xfrm>
            <a:off x="8833063" y="291559"/>
            <a:ext cx="224408" cy="9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8"/>
          <p:cNvPicPr>
            <a:picLocks noChangeAspect="1" noChangeArrowheads="1"/>
          </p:cNvPicPr>
          <p:nvPr/>
        </p:nvPicPr>
        <p:blipFill>
          <a:blip r:embed="rId4" cstate="print"/>
          <a:srcRect l="38892" t="44519" r="52454" b="46964"/>
          <a:stretch>
            <a:fillRect/>
          </a:stretch>
        </p:blipFill>
        <p:spPr bwMode="auto">
          <a:xfrm>
            <a:off x="3635896" y="566824"/>
            <a:ext cx="864096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"/>
          <p:cNvPicPr>
            <a:picLocks noChangeAspect="1" noChangeArrowheads="1"/>
          </p:cNvPicPr>
          <p:nvPr/>
        </p:nvPicPr>
        <p:blipFill>
          <a:blip r:embed="rId5" cstate="print"/>
          <a:srcRect l="23921" t="28530" r="72290" b="21733"/>
          <a:stretch>
            <a:fillRect/>
          </a:stretch>
        </p:blipFill>
        <p:spPr bwMode="auto">
          <a:xfrm>
            <a:off x="3275856" y="422808"/>
            <a:ext cx="3960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"/>
          <p:cNvPicPr>
            <a:picLocks noChangeAspect="1" noChangeArrowheads="1"/>
          </p:cNvPicPr>
          <p:nvPr/>
        </p:nvPicPr>
        <p:blipFill>
          <a:blip r:embed="rId5" cstate="print"/>
          <a:srcRect l="96418"/>
          <a:stretch>
            <a:fillRect/>
          </a:stretch>
        </p:blipFill>
        <p:spPr bwMode="auto">
          <a:xfrm>
            <a:off x="4499992" y="350800"/>
            <a:ext cx="224408" cy="9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8"/>
          <p:cNvPicPr>
            <a:picLocks noChangeAspect="1" noChangeArrowheads="1"/>
          </p:cNvPicPr>
          <p:nvPr/>
        </p:nvPicPr>
        <p:blipFill>
          <a:blip r:embed="rId4" cstate="print"/>
          <a:srcRect l="32401" t="44519" r="63993" b="46964"/>
          <a:stretch>
            <a:fillRect/>
          </a:stretch>
        </p:blipFill>
        <p:spPr bwMode="auto">
          <a:xfrm>
            <a:off x="4788024" y="566824"/>
            <a:ext cx="360040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8" name="Groupe 67"/>
          <p:cNvGrpSpPr/>
          <p:nvPr/>
        </p:nvGrpSpPr>
        <p:grpSpPr>
          <a:xfrm flipH="1">
            <a:off x="8323308" y="2492896"/>
            <a:ext cx="270123" cy="1124744"/>
            <a:chOff x="2123728" y="5733256"/>
            <a:chExt cx="288032" cy="1124744"/>
          </a:xfrm>
        </p:grpSpPr>
        <p:sp>
          <p:nvSpPr>
            <p:cNvPr id="69" name="Rectangle 68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2032670" y="2489895"/>
            <a:ext cx="288032" cy="1124744"/>
            <a:chOff x="2123728" y="5733256"/>
            <a:chExt cx="288032" cy="1124744"/>
          </a:xfrm>
        </p:grpSpPr>
        <p:sp>
          <p:nvSpPr>
            <p:cNvPr id="72" name="Rectangle 71"/>
            <p:cNvSpPr/>
            <p:nvPr/>
          </p:nvSpPr>
          <p:spPr>
            <a:xfrm>
              <a:off x="2123728" y="5805264"/>
              <a:ext cx="216024" cy="936104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267744" y="5733256"/>
              <a:ext cx="144016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4" name="Rectangle 7"/>
          <p:cNvSpPr>
            <a:spLocks noChangeArrowheads="1"/>
          </p:cNvSpPr>
          <p:nvPr/>
        </p:nvSpPr>
        <p:spPr bwMode="auto">
          <a:xfrm>
            <a:off x="2051720" y="2708920"/>
            <a:ext cx="25202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×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163065" y="3049910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2</a:t>
            </a:r>
            <a:endParaRPr lang="fr-FR" b="1" dirty="0"/>
          </a:p>
        </p:txBody>
      </p:sp>
      <p:sp>
        <p:nvSpPr>
          <p:cNvPr id="76" name="Rectangle 75"/>
          <p:cNvSpPr/>
          <p:nvPr/>
        </p:nvSpPr>
        <p:spPr>
          <a:xfrm>
            <a:off x="4119632" y="2570237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baseline="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fr-FR" b="1" dirty="0"/>
          </a:p>
        </p:txBody>
      </p:sp>
      <p:cxnSp>
        <p:nvCxnSpPr>
          <p:cNvPr id="77" name="Connecteur droit 76"/>
          <p:cNvCxnSpPr/>
          <p:nvPr/>
        </p:nvCxnSpPr>
        <p:spPr>
          <a:xfrm>
            <a:off x="4134490" y="3030860"/>
            <a:ext cx="4320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4849015" y="2708920"/>
            <a:ext cx="29523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P</a:t>
            </a:r>
            <a:r>
              <a:rPr lang="fr-FR" sz="2400" b="1" baseline="-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× (–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h) – </a:t>
            </a:r>
            <a:r>
              <a:rPr lang="fr-FR" sz="2400" b="1" dirty="0" err="1" smtClean="0">
                <a:solidFill>
                  <a:srgbClr val="002060"/>
                </a:solidFill>
                <a:latin typeface="Symbol" pitchFamily="18" charset="2"/>
                <a:ea typeface="Arial Unicode MS" pitchFamily="34" charset="-128"/>
                <a:cs typeface="Arial" pitchFamily="34" charset="0"/>
              </a:rPr>
              <a:t>r</a:t>
            </a:r>
            <a:r>
              <a:rPr lang="fr-FR" sz="2400" b="1" baseline="-30000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eau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.g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588923" y="27809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–</a:t>
            </a:r>
            <a:endParaRPr lang="fr-FR" dirty="0"/>
          </a:p>
        </p:txBody>
      </p:sp>
      <p:sp>
        <p:nvSpPr>
          <p:cNvPr id="80" name="Rectangle 79"/>
          <p:cNvSpPr/>
          <p:nvPr/>
        </p:nvSpPr>
        <p:spPr>
          <a:xfrm>
            <a:off x="7814104" y="3033560"/>
            <a:ext cx="364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2</a:t>
            </a:r>
            <a:endParaRPr lang="fr-FR" b="1" dirty="0"/>
          </a:p>
        </p:txBody>
      </p:sp>
      <p:sp>
        <p:nvSpPr>
          <p:cNvPr id="81" name="Rectangle 80"/>
          <p:cNvSpPr/>
          <p:nvPr/>
        </p:nvSpPr>
        <p:spPr>
          <a:xfrm>
            <a:off x="7493175" y="2564904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ea typeface="Arial Unicode MS" pitchFamily="34" charset="-128"/>
                <a:cs typeface="Arial"/>
              </a:rPr>
              <a:t>(– 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h)</a:t>
            </a:r>
            <a:r>
              <a:rPr lang="fr-FR" sz="2400" b="1" baseline="30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2</a:t>
            </a:r>
            <a:endParaRPr lang="fr-FR" b="1" dirty="0"/>
          </a:p>
        </p:txBody>
      </p:sp>
      <p:cxnSp>
        <p:nvCxnSpPr>
          <p:cNvPr id="82" name="Connecteur droit 81"/>
          <p:cNvCxnSpPr/>
          <p:nvPr/>
        </p:nvCxnSpPr>
        <p:spPr>
          <a:xfrm flipV="1">
            <a:off x="7640404" y="3030003"/>
            <a:ext cx="648072" cy="1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8306173" y="2525947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)</a:t>
            </a:r>
            <a:endParaRPr lang="fr-FR" sz="4400" dirty="0"/>
          </a:p>
        </p:txBody>
      </p:sp>
      <p:sp>
        <p:nvSpPr>
          <p:cNvPr id="88" name="Rectangle 87"/>
          <p:cNvSpPr/>
          <p:nvPr/>
        </p:nvSpPr>
        <p:spPr>
          <a:xfrm>
            <a:off x="8566286" y="2780928"/>
            <a:ext cx="360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</a:t>
            </a:r>
            <a:endParaRPr lang="fr-F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9" name="Picture 1"/>
          <p:cNvPicPr>
            <a:picLocks noChangeAspect="1" noChangeArrowheads="1"/>
          </p:cNvPicPr>
          <p:nvPr/>
        </p:nvPicPr>
        <p:blipFill>
          <a:blip r:embed="rId5" cstate="print"/>
          <a:srcRect l="96418" t="28855" b="25876"/>
          <a:stretch>
            <a:fillRect/>
          </a:stretch>
        </p:blipFill>
        <p:spPr bwMode="auto">
          <a:xfrm>
            <a:off x="8853490" y="2780928"/>
            <a:ext cx="2244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" name="Rectangle 89"/>
          <p:cNvSpPr/>
          <p:nvPr/>
        </p:nvSpPr>
        <p:spPr>
          <a:xfrm>
            <a:off x="4837998" y="2537577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</a:t>
            </a:r>
            <a:endParaRPr lang="fr-FR" sz="3600" dirty="0"/>
          </a:p>
        </p:txBody>
      </p:sp>
      <p:sp>
        <p:nvSpPr>
          <p:cNvPr id="91" name="ZoneTexte 90"/>
          <p:cNvSpPr txBox="1"/>
          <p:nvPr/>
        </p:nvSpPr>
        <p:spPr>
          <a:xfrm>
            <a:off x="6588224" y="4005064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/>
      <p:bldP spid="34820" grpId="0"/>
      <p:bldP spid="12" grpId="0"/>
      <p:bldP spid="14" grpId="0"/>
      <p:bldP spid="44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8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11812" t="36119" r="34796" b="52961"/>
          <a:stretch>
            <a:fillRect/>
          </a:stretch>
        </p:blipFill>
        <p:spPr bwMode="auto">
          <a:xfrm>
            <a:off x="827584" y="44624"/>
            <a:ext cx="6480720" cy="74557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836712"/>
            <a:ext cx="55435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paroi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96752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horizontale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11352" y="1196752"/>
            <a:ext cx="583264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l’eau vers le mur (vers la droite)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8660" t="66880" r="4796" b="20520"/>
          <a:stretch>
            <a:fillRect/>
          </a:stretch>
        </p:blipFill>
        <p:spPr bwMode="auto">
          <a:xfrm>
            <a:off x="1115615" y="1549549"/>
            <a:ext cx="791357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43608" y="2053605"/>
            <a:ext cx="428396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= 4,73.10 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fr-FR" sz="2800" b="1" i="0" u="sng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35496" y="2852936"/>
            <a:ext cx="8586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 smtClean="0">
                <a:latin typeface="Bookman Old Style" pitchFamily="18" charset="0"/>
              </a:rPr>
              <a:t>II- Relation fondamentale de la statique des fluides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0160" y="3356992"/>
            <a:ext cx="46907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Etablissement de la relation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3641" y="3501008"/>
            <a:ext cx="29248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44016" y="3789040"/>
            <a:ext cx="61206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particule fluide </a:t>
            </a:r>
            <a:r>
              <a:rPr kumimoji="0" 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mésoscopique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de masse volumique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  <a:sym typeface="Wingdings 2" pitchFamily="18" charset="2"/>
              </a:rPr>
              <a:t>r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forme parallélépipédique de côtés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dx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dy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volume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dV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= dx.dy.dz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de masse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dm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au repos dans le champ de pesanteur uniforme. 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44016" y="5283205"/>
            <a:ext cx="49685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Référentiel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terrestre, supposé galiléen.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b="1" dirty="0" smtClean="0"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Bilan des forces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11760" y="5805264"/>
            <a:ext cx="3563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Poids de la particule fluide : 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99" t="56800" r="23456" b="34800"/>
          <a:stretch>
            <a:fillRect/>
          </a:stretch>
        </p:blipFill>
        <p:spPr bwMode="auto">
          <a:xfrm>
            <a:off x="5868144" y="5661248"/>
            <a:ext cx="2376264" cy="56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AutoShape 19"/>
          <p:cNvCxnSpPr>
            <a:cxnSpLocks noChangeShapeType="1"/>
          </p:cNvCxnSpPr>
          <p:nvPr/>
        </p:nvCxnSpPr>
        <p:spPr bwMode="auto">
          <a:xfrm>
            <a:off x="8172400" y="4293096"/>
            <a:ext cx="0" cy="1368152"/>
          </a:xfrm>
          <a:prstGeom prst="straightConnector1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</p:spPr>
      </p:cxnSp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34440" r="28654" b="57160"/>
          <a:stretch>
            <a:fillRect/>
          </a:stretch>
        </p:blipFill>
        <p:spPr bwMode="auto">
          <a:xfrm>
            <a:off x="7452320" y="5157192"/>
            <a:ext cx="55446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2411760" y="6165304"/>
            <a:ext cx="4176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Force pressante sur chaque face</a:t>
            </a:r>
          </a:p>
        </p:txBody>
      </p:sp>
      <p:cxnSp>
        <p:nvCxnSpPr>
          <p:cNvPr id="18" name="Connecteur droit 17"/>
          <p:cNvCxnSpPr/>
          <p:nvPr/>
        </p:nvCxnSpPr>
        <p:spPr>
          <a:xfrm flipV="1">
            <a:off x="4704441" y="332656"/>
            <a:ext cx="0" cy="21602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V="1">
            <a:off x="6118893" y="1784391"/>
            <a:ext cx="0" cy="14401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6516216" y="332656"/>
            <a:ext cx="216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1749" grpId="0"/>
      <p:bldP spid="31750" grpId="0"/>
      <p:bldP spid="17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0" y="-27384"/>
            <a:ext cx="46907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Etablissement de la relation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137" y="0"/>
            <a:ext cx="29248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32656"/>
            <a:ext cx="612068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particule fluide </a:t>
            </a:r>
            <a:r>
              <a:rPr kumimoji="0" lang="fr-FR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mésoscopique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de masse volumique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  <a:sym typeface="Wingdings 2" pitchFamily="18" charset="2"/>
              </a:rPr>
              <a:t>r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forme parallélépipédique de côtés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dx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dy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, de volume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dV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= dx.dy.dz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et de masse 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dm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au repos dans le champ de pesanteur uniforme. 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700808"/>
            <a:ext cx="4968552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Référentiel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terrestre, supposé galiléen.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050" b="1" dirty="0" smtClean="0"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Bilan des forces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</a:t>
            </a:r>
            <a:endParaRPr kumimoji="0" lang="fr-FR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  <a:sym typeface="Wingdings 2" pitchFamily="18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2204864"/>
            <a:ext cx="3563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Poids de la PF : 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99" t="56800" r="23456" b="34800"/>
          <a:stretch>
            <a:fillRect/>
          </a:stretch>
        </p:blipFill>
        <p:spPr bwMode="auto">
          <a:xfrm>
            <a:off x="4067944" y="2060848"/>
            <a:ext cx="2376264" cy="56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AutoShape 19"/>
          <p:cNvCxnSpPr>
            <a:cxnSpLocks noChangeShapeType="1"/>
          </p:cNvCxnSpPr>
          <p:nvPr/>
        </p:nvCxnSpPr>
        <p:spPr bwMode="auto">
          <a:xfrm>
            <a:off x="8100392" y="836712"/>
            <a:ext cx="0" cy="1368152"/>
          </a:xfrm>
          <a:prstGeom prst="straightConnector1">
            <a:avLst/>
          </a:prstGeom>
          <a:noFill/>
          <a:ln w="76200">
            <a:solidFill>
              <a:srgbClr val="00B0F0"/>
            </a:solidFill>
            <a:round/>
            <a:headEnd/>
            <a:tailEnd type="triangle" w="med" len="med"/>
          </a:ln>
        </p:spPr>
      </p:cxn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49" t="34440" r="28654" b="57160"/>
          <a:stretch>
            <a:fillRect/>
          </a:stretch>
        </p:blipFill>
        <p:spPr bwMode="auto">
          <a:xfrm>
            <a:off x="7452320" y="1772816"/>
            <a:ext cx="55446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23728" y="2566065"/>
            <a:ext cx="41764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- Force pressante sur chaque face :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5" cstate="print"/>
          <a:srcRect l="3307" t="31920" r="3611" b="19361"/>
          <a:stretch>
            <a:fillRect/>
          </a:stretch>
        </p:blipFill>
        <p:spPr bwMode="auto">
          <a:xfrm>
            <a:off x="0" y="2996952"/>
            <a:ext cx="9144000" cy="269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 cstate="print"/>
          <a:srcRect l="2362" t="59361" r="52751" b="31961"/>
          <a:stretch>
            <a:fillRect/>
          </a:stretch>
        </p:blipFill>
        <p:spPr bwMode="auto">
          <a:xfrm>
            <a:off x="31582" y="6309320"/>
            <a:ext cx="4406634" cy="4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50974" t="49559" r="2955" b="41508"/>
          <a:stretch>
            <a:fillRect/>
          </a:stretch>
        </p:blipFill>
        <p:spPr bwMode="auto">
          <a:xfrm>
            <a:off x="4621076" y="5744034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362" t="48719" r="52751" b="42095"/>
          <a:stretch>
            <a:fillRect/>
          </a:stretch>
        </p:blipFill>
        <p:spPr bwMode="auto">
          <a:xfrm>
            <a:off x="46300" y="5724239"/>
            <a:ext cx="4406634" cy="50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50974" t="59644" r="2955" b="31961"/>
          <a:stretch>
            <a:fillRect/>
          </a:stretch>
        </p:blipFill>
        <p:spPr bwMode="auto">
          <a:xfrm>
            <a:off x="4600266" y="6295187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20810" y="268321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59644" r="2955" b="31961"/>
          <a:stretch>
            <a:fillRect/>
          </a:stretch>
        </p:blipFill>
        <p:spPr bwMode="auto">
          <a:xfrm>
            <a:off x="0" y="3212976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 l="4252" t="31920" r="2666" b="19361"/>
          <a:stretch>
            <a:fillRect/>
          </a:stretch>
        </p:blipFill>
        <p:spPr bwMode="auto">
          <a:xfrm>
            <a:off x="0" y="-1"/>
            <a:ext cx="9144000" cy="26392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 l="41107" t="50399" r="14006" b="31121"/>
          <a:stretch>
            <a:fillRect/>
          </a:stretch>
        </p:blipFill>
        <p:spPr bwMode="auto">
          <a:xfrm>
            <a:off x="4790789" y="2708920"/>
            <a:ext cx="435321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3933056"/>
            <a:ext cx="4453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Application de la 1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è</a:t>
            </a:r>
            <a:r>
              <a:rPr kumimoji="0" lang="fr-FR" sz="2000" b="1" i="1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re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2" pitchFamily="18" charset="2"/>
              </a:rPr>
              <a:t> loi de Newton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2" pitchFamily="18" charset="2"/>
              </a:rPr>
              <a:t> 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283968" y="3933056"/>
            <a:ext cx="3995936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particule fluide étant au repos </a:t>
            </a: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 l="19845" t="32760" r="9281" b="58000"/>
          <a:stretch>
            <a:fillRect/>
          </a:stretch>
        </p:blipFill>
        <p:spPr bwMode="auto">
          <a:xfrm>
            <a:off x="611560" y="4293096"/>
            <a:ext cx="7776864" cy="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4941168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Ox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 cstate="print"/>
          <a:srcRect l="17010" t="26880" r="4084" b="65560"/>
          <a:stretch>
            <a:fillRect/>
          </a:stretch>
        </p:blipFill>
        <p:spPr bwMode="auto">
          <a:xfrm>
            <a:off x="3203848" y="4988668"/>
            <a:ext cx="5940152" cy="32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print"/>
          <a:srcRect l="5670" t="36119" r="39521" b="56321"/>
          <a:stretch>
            <a:fillRect/>
          </a:stretch>
        </p:blipFill>
        <p:spPr bwMode="auto">
          <a:xfrm>
            <a:off x="0" y="5373216"/>
            <a:ext cx="4968552" cy="38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 cstate="print"/>
          <a:srcRect l="34965" t="36640" r="30543" b="56640"/>
          <a:stretch>
            <a:fillRect/>
          </a:stretch>
        </p:blipFill>
        <p:spPr bwMode="auto">
          <a:xfrm>
            <a:off x="5652120" y="5409599"/>
            <a:ext cx="3096344" cy="33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 cstate="print"/>
          <a:srcRect l="13230" t="43679" r="9281" b="48761"/>
          <a:stretch>
            <a:fillRect/>
          </a:stretch>
        </p:blipFill>
        <p:spPr bwMode="auto">
          <a:xfrm>
            <a:off x="2735288" y="5805264"/>
            <a:ext cx="6408712" cy="35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6237312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9" cstate="print"/>
          <a:srcRect l="10867" t="52079" r="11644" b="39521"/>
          <a:stretch>
            <a:fillRect/>
          </a:stretch>
        </p:blipFill>
        <p:spPr bwMode="auto">
          <a:xfrm>
            <a:off x="3131840" y="6237312"/>
            <a:ext cx="6012160" cy="3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19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29700" grpId="0"/>
      <p:bldP spid="12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20810" y="268321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3861048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Ox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 cstate="print"/>
          <a:srcRect l="17010" t="26880" r="4084" b="65560"/>
          <a:stretch>
            <a:fillRect/>
          </a:stretch>
        </p:blipFill>
        <p:spPr bwMode="auto">
          <a:xfrm>
            <a:off x="3203848" y="3908548"/>
            <a:ext cx="5940152" cy="32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 cstate="print"/>
          <a:srcRect l="5670" t="36119" r="39521" b="56321"/>
          <a:stretch>
            <a:fillRect/>
          </a:stretch>
        </p:blipFill>
        <p:spPr bwMode="auto">
          <a:xfrm>
            <a:off x="0" y="4293096"/>
            <a:ext cx="4968552" cy="38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5" cstate="print"/>
          <a:srcRect l="34965" t="36640" r="30543" b="56640"/>
          <a:stretch>
            <a:fillRect/>
          </a:stretch>
        </p:blipFill>
        <p:spPr bwMode="auto">
          <a:xfrm>
            <a:off x="5652120" y="4329479"/>
            <a:ext cx="3096344" cy="33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/>
          <a:srcRect l="13230" t="43679" r="9281" b="48761"/>
          <a:stretch>
            <a:fillRect/>
          </a:stretch>
        </p:blipFill>
        <p:spPr bwMode="auto">
          <a:xfrm>
            <a:off x="2987824" y="4725144"/>
            <a:ext cx="6156176" cy="337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5157192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6" cstate="print"/>
          <a:srcRect l="10867" t="52079" r="11644" b="39521"/>
          <a:stretch>
            <a:fillRect/>
          </a:stretch>
        </p:blipFill>
        <p:spPr bwMode="auto">
          <a:xfrm>
            <a:off x="3131840" y="5157192"/>
            <a:ext cx="6012160" cy="3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 cstate="print"/>
          <a:srcRect l="3307" t="31920" r="3611" b="19361"/>
          <a:stretch>
            <a:fillRect/>
          </a:stretch>
        </p:blipFill>
        <p:spPr bwMode="auto">
          <a:xfrm>
            <a:off x="0" y="0"/>
            <a:ext cx="9144000" cy="269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59361" r="52751" b="31961"/>
          <a:stretch>
            <a:fillRect/>
          </a:stretch>
        </p:blipFill>
        <p:spPr bwMode="auto">
          <a:xfrm>
            <a:off x="0" y="3284984"/>
            <a:ext cx="4406634" cy="4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4621076" y="274708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48719" r="52751" b="42095"/>
          <a:stretch>
            <a:fillRect/>
          </a:stretch>
        </p:blipFill>
        <p:spPr bwMode="auto">
          <a:xfrm>
            <a:off x="46300" y="2727287"/>
            <a:ext cx="4406634" cy="50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59644" r="2955" b="31961"/>
          <a:stretch>
            <a:fillRect/>
          </a:stretch>
        </p:blipFill>
        <p:spPr bwMode="auto">
          <a:xfrm>
            <a:off x="4600266" y="3298235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/>
          <a:srcRect l="39530" t="61786" r="26131" b="29964"/>
          <a:stretch>
            <a:fillRect/>
          </a:stretch>
        </p:blipFill>
        <p:spPr bwMode="auto">
          <a:xfrm>
            <a:off x="5652120" y="5517232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/>
          <a:srcRect l="18076" t="69844" r="4893" b="23556"/>
          <a:stretch>
            <a:fillRect/>
          </a:stretch>
        </p:blipFill>
        <p:spPr bwMode="auto">
          <a:xfrm>
            <a:off x="3059832" y="5877272"/>
            <a:ext cx="6084168" cy="29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8" cstate="print"/>
          <a:srcRect l="4252" t="62999" r="41411" b="31121"/>
          <a:stretch>
            <a:fillRect/>
          </a:stretch>
        </p:blipFill>
        <p:spPr bwMode="auto">
          <a:xfrm>
            <a:off x="46300" y="5554515"/>
            <a:ext cx="4932040" cy="3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0" y="6309320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(Oz)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9" cstate="print"/>
          <a:srcRect l="17955" t="32760" r="10699" b="59680"/>
          <a:stretch>
            <a:fillRect/>
          </a:stretch>
        </p:blipFill>
        <p:spPr bwMode="auto">
          <a:xfrm>
            <a:off x="3059832" y="6309320"/>
            <a:ext cx="5904656" cy="3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Connecteur droit 26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20810" y="268321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3803173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</a:t>
            </a:r>
            <a:r>
              <a:rPr lang="fr-FR" sz="2000" b="1" i="1" u="sng" dirty="0" err="1" smtClean="0"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 cstate="print"/>
          <a:srcRect l="10867" t="52079" r="11644" b="39521"/>
          <a:stretch>
            <a:fillRect/>
          </a:stretch>
        </p:blipFill>
        <p:spPr bwMode="auto">
          <a:xfrm>
            <a:off x="3131840" y="3803173"/>
            <a:ext cx="6012160" cy="36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 l="3307" t="31920" r="3611" b="19361"/>
          <a:stretch>
            <a:fillRect/>
          </a:stretch>
        </p:blipFill>
        <p:spPr bwMode="auto">
          <a:xfrm>
            <a:off x="0" y="0"/>
            <a:ext cx="9144000" cy="2692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59361" r="52751" b="31961"/>
          <a:stretch>
            <a:fillRect/>
          </a:stretch>
        </p:blipFill>
        <p:spPr bwMode="auto">
          <a:xfrm>
            <a:off x="0" y="3284984"/>
            <a:ext cx="4406634" cy="47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49559" r="2955" b="41508"/>
          <a:stretch>
            <a:fillRect/>
          </a:stretch>
        </p:blipFill>
        <p:spPr bwMode="auto">
          <a:xfrm>
            <a:off x="4621076" y="2747082"/>
            <a:ext cx="4522923" cy="49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48719" r="52751" b="42095"/>
          <a:stretch>
            <a:fillRect/>
          </a:stretch>
        </p:blipFill>
        <p:spPr bwMode="auto">
          <a:xfrm>
            <a:off x="46300" y="2727287"/>
            <a:ext cx="4406634" cy="50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 l="50974" t="59644" r="2955" b="31961"/>
          <a:stretch>
            <a:fillRect/>
          </a:stretch>
        </p:blipFill>
        <p:spPr bwMode="auto">
          <a:xfrm>
            <a:off x="4621077" y="3284984"/>
            <a:ext cx="4522923" cy="46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/>
          <a:srcRect l="39530" t="61786" r="26131" b="29964"/>
          <a:stretch>
            <a:fillRect/>
          </a:stretch>
        </p:blipFill>
        <p:spPr bwMode="auto">
          <a:xfrm>
            <a:off x="5652120" y="4163213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 cstate="print"/>
          <a:srcRect l="18076" t="69844" r="4893" b="23556"/>
          <a:stretch>
            <a:fillRect/>
          </a:stretch>
        </p:blipFill>
        <p:spPr bwMode="auto">
          <a:xfrm>
            <a:off x="3059832" y="4523253"/>
            <a:ext cx="6084168" cy="29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5" cstate="print"/>
          <a:srcRect l="4252" t="62999" r="41411" b="31121"/>
          <a:stretch>
            <a:fillRect/>
          </a:stretch>
        </p:blipFill>
        <p:spPr bwMode="auto">
          <a:xfrm>
            <a:off x="46300" y="4200496"/>
            <a:ext cx="4932040" cy="30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0" y="4955301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(Oz)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6" cstate="print"/>
          <a:srcRect l="17955" t="32760" r="10699" b="59680"/>
          <a:stretch>
            <a:fillRect/>
          </a:stretch>
        </p:blipFill>
        <p:spPr bwMode="auto">
          <a:xfrm>
            <a:off x="3122823" y="4955301"/>
            <a:ext cx="5904656" cy="3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7" cstate="print"/>
          <a:srcRect l="3780" t="41999" r="21566" b="50441"/>
          <a:stretch>
            <a:fillRect/>
          </a:stretch>
        </p:blipFill>
        <p:spPr bwMode="auto">
          <a:xfrm>
            <a:off x="0" y="5387349"/>
            <a:ext cx="6660232" cy="37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 l="3780" t="51876" r="20046" b="40949"/>
          <a:stretch>
            <a:fillRect/>
          </a:stretch>
        </p:blipFill>
        <p:spPr bwMode="auto">
          <a:xfrm>
            <a:off x="0" y="6237312"/>
            <a:ext cx="67958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Connecteur droit 25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8" cstate="print"/>
          <a:srcRect l="38272" t="42839" r="28181" b="50441"/>
          <a:stretch>
            <a:fillRect/>
          </a:stretch>
        </p:blipFill>
        <p:spPr bwMode="auto">
          <a:xfrm>
            <a:off x="6084168" y="5805264"/>
            <a:ext cx="2880320" cy="3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757"/>
            <a:ext cx="3347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Projection sur l’axe (Oz)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7955" t="32760" r="10699" b="59680"/>
          <a:stretch>
            <a:fillRect/>
          </a:stretch>
        </p:blipFill>
        <p:spPr bwMode="auto">
          <a:xfrm>
            <a:off x="3122823" y="58757"/>
            <a:ext cx="5904656" cy="3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780" t="41999" r="21566" b="50441"/>
          <a:stretch>
            <a:fillRect/>
          </a:stretch>
        </p:blipFill>
        <p:spPr bwMode="auto">
          <a:xfrm>
            <a:off x="0" y="404664"/>
            <a:ext cx="6660232" cy="37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780" t="51876" r="20046" b="40949"/>
          <a:stretch>
            <a:fillRect/>
          </a:stretch>
        </p:blipFill>
        <p:spPr bwMode="auto">
          <a:xfrm>
            <a:off x="0" y="1124744"/>
            <a:ext cx="67958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38272" t="42839" r="28181" b="50441"/>
          <a:stretch>
            <a:fillRect/>
          </a:stretch>
        </p:blipFill>
        <p:spPr bwMode="auto">
          <a:xfrm>
            <a:off x="6084168" y="764704"/>
            <a:ext cx="2880320" cy="32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940152" y="155679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Relation fondamentale de la statique des fluides pour un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 Narrow" pitchFamily="34" charset="0"/>
                <a:cs typeface="Arial" pitchFamily="34" charset="0"/>
              </a:rPr>
              <a:t>axe (Oz) ascendant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3284984"/>
            <a:ext cx="914400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Quelques remarques et conséquences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/>
                <a:ea typeface="Arial Unicode MS" pitchFamily="34" charset="-128"/>
                <a:cs typeface="Calibri" pitchFamily="34" charset="0"/>
                <a:sym typeface="Wingdings 3" pitchFamily="18" charset="2"/>
              </a:rPr>
              <a:t> 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Arial Unicode MS" pitchFamily="34" charset="-128"/>
              <a:cs typeface="Calibri" pitchFamily="34" charset="0"/>
              <a:sym typeface="Wingdings 3" pitchFamily="18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645024"/>
            <a:ext cx="6660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ym typeface="Wingdings"/>
              </a:rPr>
              <a:t> </a:t>
            </a:r>
            <a:r>
              <a:rPr lang="fr-FR" sz="2400" b="1" i="1" u="sng" dirty="0" smtClean="0"/>
              <a:t>la pression</a:t>
            </a:r>
            <a:r>
              <a:rPr lang="fr-FR" sz="2400" dirty="0" smtClean="0"/>
              <a:t> au sein d’un fluide au repos </a:t>
            </a:r>
            <a:r>
              <a:rPr lang="fr-FR" sz="2400" b="1" i="1" u="sng" dirty="0" smtClean="0"/>
              <a:t>ne dépend que de l’altitude du point considéré</a:t>
            </a:r>
            <a:r>
              <a:rPr lang="fr-FR" sz="2400" dirty="0" smtClean="0"/>
              <a:t>. 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0" y="4437112"/>
            <a:ext cx="6804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 </a:t>
            </a:r>
            <a:r>
              <a:rPr lang="fr-FR" sz="2400" dirty="0" smtClean="0"/>
              <a:t>les surfaces isobares sont des surfaces </a:t>
            </a:r>
            <a:r>
              <a:rPr lang="fr-FR" sz="2400" b="1" i="1" u="sng" dirty="0" smtClean="0"/>
              <a:t>de même altitude</a:t>
            </a:r>
            <a:r>
              <a:rPr lang="fr-FR" sz="2400" dirty="0" smtClean="0"/>
              <a:t> donc </a:t>
            </a:r>
            <a:r>
              <a:rPr lang="fr-FR" sz="2400" b="1" u="sng" dirty="0" smtClean="0"/>
              <a:t>HORIZONTALES</a:t>
            </a:r>
            <a:r>
              <a:rPr lang="fr-FR" sz="2400" dirty="0" smtClean="0"/>
              <a:t> .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0" y="5229200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 </a:t>
            </a:r>
            <a:r>
              <a:rPr lang="fr-FR" sz="2400" dirty="0" smtClean="0"/>
              <a:t>La pression ne présente </a:t>
            </a:r>
            <a:r>
              <a:rPr lang="fr-FR" sz="2400" b="1" i="1" u="sng" dirty="0" smtClean="0"/>
              <a:t>pas de discontinuité au passage d’un milieu fluide à un autre</a:t>
            </a:r>
            <a:r>
              <a:rPr lang="fr-FR" sz="2400" dirty="0" smtClean="0"/>
              <a:t> .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0" y="602700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ym typeface="Wingdings"/>
              </a:rPr>
              <a:t> </a:t>
            </a:r>
            <a:r>
              <a:rPr lang="fr-FR" sz="2400" b="1" i="1" u="sng" dirty="0" smtClean="0"/>
              <a:t>La surface de séparation</a:t>
            </a:r>
            <a:r>
              <a:rPr lang="fr-FR" sz="2400" dirty="0" smtClean="0"/>
              <a:t> entre deux fluides non miscibles à l’équilibre </a:t>
            </a:r>
            <a:r>
              <a:rPr lang="fr-FR" sz="2400" b="1" i="1" u="sng" dirty="0" smtClean="0"/>
              <a:t>est HORIZONTALE</a:t>
            </a:r>
            <a:r>
              <a:rPr lang="fr-FR" sz="2400" i="1" dirty="0" smtClean="0"/>
              <a:t>.</a:t>
            </a:r>
            <a:endParaRPr lang="fr-FR" sz="2400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516216" y="3717032"/>
            <a:ext cx="2627784" cy="2996952"/>
            <a:chOff x="6732240" y="3861048"/>
            <a:chExt cx="2411760" cy="2675180"/>
          </a:xfrm>
        </p:grpSpPr>
        <p:pic>
          <p:nvPicPr>
            <p:cNvPr id="286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32240" y="3861048"/>
              <a:ext cx="2160240" cy="2675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7740352" y="5877272"/>
              <a:ext cx="702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prstClr val="black"/>
                  </a:solidFill>
                </a:rPr>
                <a:t>EAU</a:t>
              </a:r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212335" y="5013176"/>
              <a:ext cx="9316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dirty="0" smtClean="0">
                  <a:solidFill>
                    <a:prstClr val="black"/>
                  </a:solidFill>
                </a:rPr>
                <a:t>HUILE</a:t>
              </a:r>
              <a:endParaRPr lang="fr-FR" dirty="0"/>
            </a:p>
          </p:txBody>
        </p:sp>
      </p:grpSp>
      <p:sp>
        <p:nvSpPr>
          <p:cNvPr id="20" name="Accolade fermante 19"/>
          <p:cNvSpPr/>
          <p:nvPr/>
        </p:nvSpPr>
        <p:spPr>
          <a:xfrm rot="5400000">
            <a:off x="1727684" y="224644"/>
            <a:ext cx="288032" cy="2664296"/>
          </a:xfrm>
          <a:prstGeom prst="rightBrace">
            <a:avLst>
              <a:gd name="adj1" fmla="val 5805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83568" y="1628800"/>
            <a:ext cx="25922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Variation élémentaire de pression 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dP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3275856" y="1052736"/>
            <a:ext cx="360040" cy="504056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5148064" y="1052736"/>
            <a:ext cx="360040" cy="504056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3707904" y="1052736"/>
            <a:ext cx="360040" cy="504056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5580112" y="1052736"/>
            <a:ext cx="360040" cy="504056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419872" y="1628800"/>
            <a:ext cx="24913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dP</a:t>
            </a:r>
            <a:r>
              <a:rPr lang="fr-F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 </a:t>
            </a:r>
            <a:r>
              <a:rPr lang="fr-FR" sz="32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r.</a:t>
            </a:r>
            <a:r>
              <a:rPr lang="fr-F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g.dz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5924024" y="2741971"/>
            <a:ext cx="406794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200" dirty="0" smtClean="0">
                <a:solidFill>
                  <a:srgbClr val="002060"/>
                </a:solidFill>
                <a:latin typeface="Arial Narrow" pitchFamily="34" charset="0"/>
                <a:cs typeface="Arial" pitchFamily="34" charset="0"/>
              </a:rPr>
              <a:t>Pour un </a:t>
            </a:r>
            <a:r>
              <a:rPr lang="fr-FR" sz="2200" b="1" u="sng" dirty="0" smtClean="0">
                <a:solidFill>
                  <a:srgbClr val="008000"/>
                </a:solidFill>
                <a:latin typeface="Arial Narrow" pitchFamily="34" charset="0"/>
                <a:cs typeface="Arial" pitchFamily="34" charset="0"/>
              </a:rPr>
              <a:t>axe (Oz) descendant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30889" y="2625895"/>
            <a:ext cx="24913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-FR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dP</a:t>
            </a:r>
            <a:r>
              <a:rPr lang="fr-F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+ </a:t>
            </a:r>
            <a:r>
              <a:rPr lang="fr-FR" sz="3200" b="1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r.</a:t>
            </a:r>
            <a:r>
              <a:rPr lang="fr-FR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g.dz</a:t>
            </a:r>
            <a:r>
              <a:rPr lang="fr-FR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  <p:bldP spid="12" grpId="0"/>
      <p:bldP spid="14" grpId="0"/>
      <p:bldP spid="15" grpId="0"/>
      <p:bldP spid="16" grpId="0"/>
      <p:bldP spid="20" grpId="0" animBg="1"/>
      <p:bldP spid="21" grpId="1"/>
      <p:bldP spid="27" grpId="0" animBg="1"/>
      <p:bldP spid="28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0" y="1700808"/>
            <a:ext cx="4464496" cy="3600400"/>
            <a:chOff x="395536" y="116632"/>
            <a:chExt cx="7776864" cy="6408712"/>
          </a:xfrm>
        </p:grpSpPr>
        <p:pic>
          <p:nvPicPr>
            <p:cNvPr id="3" name="Image 2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16632"/>
              <a:ext cx="7776864" cy="6408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0" name="AutoShape 2"/>
            <p:cNvSpPr>
              <a:spLocks noChangeArrowheads="1"/>
            </p:cNvSpPr>
            <p:nvPr/>
          </p:nvSpPr>
          <p:spPr bwMode="auto">
            <a:xfrm>
              <a:off x="6101866" y="372980"/>
              <a:ext cx="1680851" cy="84969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Verdana" pitchFamily="34" charset="0"/>
                  <a:cs typeface="Arial" pitchFamily="34" charset="0"/>
                </a:rPr>
                <a:t>AIR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607496" y="1700808"/>
            <a:ext cx="4536504" cy="3645024"/>
            <a:chOff x="179512" y="722995"/>
            <a:chExt cx="8640960" cy="5774965"/>
          </a:xfrm>
        </p:grpSpPr>
        <p:pic>
          <p:nvPicPr>
            <p:cNvPr id="6" name="officeArt object"/>
            <p:cNvPicPr/>
            <p:nvPr/>
          </p:nvPicPr>
          <p:blipFill>
            <a:blip r:embed="rId3" cstate="print">
              <a:extLst/>
            </a:blip>
            <a:srcRect t="9502"/>
            <a:stretch>
              <a:fillRect/>
            </a:stretch>
          </p:blipFill>
          <p:spPr>
            <a:xfrm>
              <a:off x="179512" y="722995"/>
              <a:ext cx="8640960" cy="5774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AutoShape 1"/>
            <p:cNvSpPr>
              <a:spLocks noChangeArrowheads="1"/>
            </p:cNvSpPr>
            <p:nvPr/>
          </p:nvSpPr>
          <p:spPr bwMode="auto">
            <a:xfrm>
              <a:off x="6284017" y="980726"/>
              <a:ext cx="1811192" cy="76903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Verdana" pitchFamily="34" charset="0"/>
                  <a:cs typeface="Arial" pitchFamily="34" charset="0"/>
                </a:rPr>
                <a:t>EAU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0" y="192995"/>
            <a:ext cx="9144000" cy="1075765"/>
            <a:chOff x="0" y="192995"/>
            <a:chExt cx="9144000" cy="1075765"/>
          </a:xfrm>
        </p:grpSpPr>
        <p:grpSp>
          <p:nvGrpSpPr>
            <p:cNvPr id="9" name="Groupe 5"/>
            <p:cNvGrpSpPr/>
            <p:nvPr/>
          </p:nvGrpSpPr>
          <p:grpSpPr>
            <a:xfrm>
              <a:off x="0" y="192995"/>
              <a:ext cx="9144000" cy="1075765"/>
              <a:chOff x="0" y="192995"/>
              <a:chExt cx="9144000" cy="1075765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020" t="31080" r="1721" b="55480"/>
              <a:stretch>
                <a:fillRect/>
              </a:stretch>
            </p:blipFill>
            <p:spPr bwMode="auto">
              <a:xfrm>
                <a:off x="0" y="192995"/>
                <a:ext cx="9144000" cy="1075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627784" y="332656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ZoneTexte 9"/>
            <p:cNvSpPr txBox="1"/>
            <p:nvPr/>
          </p:nvSpPr>
          <p:spPr>
            <a:xfrm>
              <a:off x="2567351" y="249073"/>
              <a:ext cx="60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latin typeface="Bookman Old Style" pitchFamily="18" charset="0"/>
                </a:rPr>
                <a:t>11</a:t>
              </a:r>
              <a:endParaRPr lang="fr-FR" sz="2400" b="1" dirty="0">
                <a:latin typeface="Bookman Old Style" pitchFamily="18" charset="0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0" y="5661248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Comment expliquer ces variations de pression dans l’air ou dans l’eau ?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0"/>
            <a:ext cx="7531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2) </a:t>
            </a:r>
            <a:r>
              <a:rPr lang="fr-FR" sz="2400" b="1" u="sng" dirty="0" smtClean="0">
                <a:latin typeface="Bookman Old Style" pitchFamily="18" charset="0"/>
              </a:rPr>
              <a:t>Application aux fluides INCOMPRESSIBLES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476672"/>
            <a:ext cx="496855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</a:rPr>
              <a:t>Liquides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≈</a:t>
            </a:r>
            <a:r>
              <a:rPr lang="fr-FR" sz="2400" dirty="0" smtClean="0">
                <a:solidFill>
                  <a:prstClr val="black"/>
                </a:solidFill>
              </a:rPr>
              <a:t> fluides </a:t>
            </a:r>
            <a:r>
              <a:rPr lang="fr-FR" sz="2400" b="1" u="sng" dirty="0" smtClean="0">
                <a:solidFill>
                  <a:prstClr val="black"/>
                </a:solidFill>
              </a:rPr>
              <a:t>INCOMPRESSIBLES</a:t>
            </a:r>
            <a:endParaRPr lang="fr-FR" sz="24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4788024" y="90872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le </a:t>
            </a:r>
            <a:r>
              <a:rPr lang="fr-FR" sz="2400" b="1" u="sng" dirty="0" smtClean="0">
                <a:solidFill>
                  <a:prstClr val="black"/>
                </a:solidFill>
              </a:rPr>
              <a:t>VOLUME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ne dépend pas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u="sng" dirty="0"/>
          </a:p>
        </p:txBody>
      </p:sp>
      <p:sp>
        <p:nvSpPr>
          <p:cNvPr id="6" name="Rectangle 5"/>
          <p:cNvSpPr/>
          <p:nvPr/>
        </p:nvSpPr>
        <p:spPr>
          <a:xfrm>
            <a:off x="179512" y="1772816"/>
            <a:ext cx="50405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Systèmes </a:t>
            </a:r>
            <a:r>
              <a:rPr lang="fr-FR" sz="2400" b="1" u="sng" dirty="0" smtClean="0">
                <a:solidFill>
                  <a:prstClr val="black"/>
                </a:solidFill>
              </a:rPr>
              <a:t>FERMES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400" b="1" i="1" dirty="0" smtClean="0">
                <a:solidFill>
                  <a:prstClr val="black"/>
                </a:solidFill>
              </a:rPr>
              <a:t>masse constante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4211960" y="2132856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ne dépend pas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b="1" u="sng" dirty="0"/>
          </a:p>
        </p:txBody>
      </p:sp>
      <p:sp>
        <p:nvSpPr>
          <p:cNvPr id="9" name="Virage 8"/>
          <p:cNvSpPr/>
          <p:nvPr/>
        </p:nvSpPr>
        <p:spPr>
          <a:xfrm flipV="1">
            <a:off x="4283968" y="908720"/>
            <a:ext cx="576064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1472" y="2996952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ne dépend pas</a:t>
            </a:r>
            <a:r>
              <a:rPr lang="fr-FR" sz="2400" b="1" dirty="0" smtClean="0">
                <a:solidFill>
                  <a:prstClr val="black"/>
                </a:solidFill>
              </a:rPr>
              <a:t> de l’</a:t>
            </a:r>
            <a:r>
              <a:rPr lang="fr-FR" sz="2400" b="1" u="sng" dirty="0" smtClean="0">
                <a:solidFill>
                  <a:prstClr val="black"/>
                </a:solidFill>
              </a:rPr>
              <a:t>ALTITUDE</a:t>
            </a:r>
            <a:endParaRPr lang="fr-FR" sz="2400" b="1" u="sng" dirty="0"/>
          </a:p>
        </p:txBody>
      </p:sp>
      <p:sp>
        <p:nvSpPr>
          <p:cNvPr id="11" name="Virage 10"/>
          <p:cNvSpPr/>
          <p:nvPr/>
        </p:nvSpPr>
        <p:spPr>
          <a:xfrm flipV="1">
            <a:off x="3563888" y="2204864"/>
            <a:ext cx="576064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Virage 11"/>
          <p:cNvSpPr/>
          <p:nvPr/>
        </p:nvSpPr>
        <p:spPr>
          <a:xfrm flipV="1">
            <a:off x="3635896" y="2924944"/>
            <a:ext cx="576064" cy="576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4005064"/>
            <a:ext cx="91440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Soit un liquide de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masse volumique </a:t>
            </a:r>
            <a:r>
              <a:rPr lang="fr-FR" sz="2400" b="1" dirty="0" smtClean="0"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dans un champ de pesanteur uniforme.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 vaut la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pression P</a:t>
            </a:r>
            <a:r>
              <a:rPr lang="fr-FR" sz="2400" b="1" baseline="-30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en un point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situé à une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profon-deur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h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par rapport à la surface ?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Donnée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: à la surface du liquide,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0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=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atm</a:t>
            </a:r>
            <a:endParaRPr lang="fr-FR" sz="2400" b="1" dirty="0" smtClean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496" y="5646733"/>
            <a:ext cx="9036496" cy="8640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Pression atmosphérique moyenne au niveau de la mer (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 CONNAÎTRE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915816" y="6006772"/>
            <a:ext cx="331236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atm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1,013.10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7" grpId="0"/>
      <p:bldP spid="9" grpId="0" animBg="1"/>
      <p:bldP spid="10" grpId="0"/>
      <p:bldP spid="11" grpId="0" animBg="1"/>
      <p:bldP spid="12" grpId="0" animBg="1"/>
      <p:bldP spid="27649" grpId="0" animBg="1"/>
      <p:bldP spid="1026" grpId="0" animBg="1"/>
      <p:bldP spid="10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Soit un liquide de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masse volumique </a:t>
            </a:r>
            <a:r>
              <a:rPr lang="fr-FR" sz="2400" b="1" dirty="0" smtClean="0"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dans un champ de pesanteur uniforme. Que vaut la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pression P</a:t>
            </a:r>
            <a:r>
              <a:rPr lang="fr-FR" sz="2400" b="1" baseline="-30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en un point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situé à une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profon-deur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h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par rapport à la surface ?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Donnée</a:t>
            </a: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: à la surface du liquide, 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0</a:t>
            </a:r>
            <a:r>
              <a:rPr lang="fr-FR" sz="2400" b="1" dirty="0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 = </a:t>
            </a:r>
            <a:r>
              <a:rPr lang="fr-FR" sz="2400" b="1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lang="fr-FR" sz="2400" b="1" baseline="-25000" dirty="0" err="1" smtClean="0">
                <a:latin typeface="Calibri" pitchFamily="34" charset="0"/>
                <a:ea typeface="Arial Unicode MS" pitchFamily="34" charset="-128"/>
                <a:cs typeface="Calibri" pitchFamily="34" charset="0"/>
              </a:rPr>
              <a:t>atm</a:t>
            </a:r>
            <a:endParaRPr lang="fr-FR" sz="2400" b="1" dirty="0" smtClean="0"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496" y="1641668"/>
            <a:ext cx="9036496" cy="50997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Pression atmosphérique moyenne au niveau de la mer (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A CONNAÎTRE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Relation fondamentale de la statique des fluides pour un axe (Oz) ascendant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fr-F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Intégration entre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et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15816" y="2001708"/>
            <a:ext cx="316835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atm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1,013.10</a:t>
            </a:r>
            <a:r>
              <a:rPr kumimoji="0" lang="fr-FR" sz="24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915816" y="2780928"/>
            <a:ext cx="2629619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– ρ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3628796" cy="9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851920" y="3861048"/>
            <a:ext cx="3600400" cy="1080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30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te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(fluide incompressible)</a:t>
            </a:r>
          </a:p>
          <a:p>
            <a:pPr lvl="0" fontAlgn="base">
              <a:spcBef>
                <a:spcPct val="0"/>
              </a:spcBef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baseline="30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(champ de </a:t>
            </a:r>
          </a:p>
          <a:p>
            <a:pPr lvl="0" fontAlgn="base">
              <a:spcBef>
                <a:spcPct val="0"/>
              </a:spcBef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pesanteur uniforme)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4644008" y="5085184"/>
            <a:ext cx="4499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(z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)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220072" y="5589240"/>
            <a:ext cx="32403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=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P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+  ρ </a:t>
            </a:r>
            <a:r>
              <a:rPr lang="fr-FR" sz="2400" b="1" dirty="0" smtClean="0">
                <a:latin typeface="Arial"/>
                <a:cs typeface="Arial"/>
              </a:rPr>
              <a:t>×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latin typeface="Arial"/>
                <a:cs typeface="Arial"/>
              </a:rPr>
              <a:t>× 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ccolade ouvrante 11"/>
          <p:cNvSpPr/>
          <p:nvPr/>
        </p:nvSpPr>
        <p:spPr>
          <a:xfrm rot="5400000">
            <a:off x="8231553" y="4521975"/>
            <a:ext cx="241734" cy="1224135"/>
          </a:xfrm>
          <a:prstGeom prst="leftBrace">
            <a:avLst>
              <a:gd name="adj1" fmla="val 469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172400" y="4653136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endParaRPr lang="fr-FR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716016" y="5589240"/>
            <a:ext cx="495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044794" y="6251445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797152"/>
            <a:ext cx="4248472" cy="103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2780928"/>
            <a:ext cx="23805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3" grpId="0" animBg="1"/>
      <p:bldP spid="2054" grpId="0"/>
      <p:bldP spid="11" grpId="0" animBg="1"/>
      <p:bldP spid="12" grpId="0" animBg="1"/>
      <p:bldP spid="13" grpId="0"/>
      <p:bldP spid="14" grpId="0"/>
      <p:bldP spid="20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0" y="5807585"/>
            <a:ext cx="647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00671" y="5725705"/>
            <a:ext cx="7235825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i="1" dirty="0" smtClean="0"/>
              <a:t>     La pression dans un fluide incompressible </a:t>
            </a:r>
            <a:r>
              <a:rPr lang="fr-FR" sz="2000" b="1" i="1" dirty="0" smtClean="0"/>
              <a:t>varie fortement avec la profondeur</a:t>
            </a:r>
            <a:r>
              <a:rPr lang="fr-FR" sz="2000" i="1" dirty="0" smtClean="0"/>
              <a:t> : </a:t>
            </a:r>
            <a:r>
              <a:rPr lang="fr-FR" sz="2000" i="1" u="sng" dirty="0" smtClean="0"/>
              <a:t>on ne parle donc pas de pression du fluide mais de </a:t>
            </a:r>
            <a:r>
              <a:rPr lang="fr-FR" sz="2000" b="1" i="1" u="sng" dirty="0" smtClean="0"/>
              <a:t>PRESSION EN UN POINT </a:t>
            </a:r>
            <a:r>
              <a:rPr lang="fr-FR" sz="2000" i="1" u="sng" dirty="0" smtClean="0"/>
              <a:t>du fluide</a:t>
            </a:r>
            <a:endParaRPr lang="fr-FR" sz="3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496" y="0"/>
            <a:ext cx="9036496" cy="55892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Intégration entre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fr-FR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et le point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Pression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, altitude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fr-FR" sz="2000" b="1" u="sng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x g </a:t>
            </a:r>
            <a:endParaRPr lang="fr-FR" sz="2000" dirty="0" smtClean="0"/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1600" b="1" dirty="0" smtClean="0"/>
              <a:t> </a:t>
            </a:r>
            <a:endParaRPr lang="fr-FR" sz="1600" dirty="0" smtClean="0"/>
          </a:p>
          <a:p>
            <a:endParaRPr lang="fr-FR" sz="1050" b="1" dirty="0" smtClean="0">
              <a:sym typeface="Wingdings 2"/>
            </a:endParaRPr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495" y="1654508"/>
            <a:ext cx="446248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92696"/>
            <a:ext cx="3628796" cy="92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23928" y="836712"/>
            <a:ext cx="3816424" cy="1008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ρ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baseline="30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(fluide incompressible)</a:t>
            </a:r>
          </a:p>
          <a:p>
            <a:pPr lvl="0" fontAlgn="base">
              <a:spcBef>
                <a:spcPct val="0"/>
              </a:spcBef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000" b="1" baseline="30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(champ de </a:t>
            </a:r>
          </a:p>
          <a:p>
            <a:pPr lvl="0" fontAlgn="base">
              <a:spcBef>
                <a:spcPct val="0"/>
              </a:spcBef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pesanteur uniforme)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4008" y="1916832"/>
            <a:ext cx="4499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(z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)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20072" y="2420888"/>
            <a:ext cx="32403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=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P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+  ρ </a:t>
            </a:r>
            <a:r>
              <a:rPr lang="fr-FR" sz="2400" b="1" dirty="0" smtClean="0">
                <a:latin typeface="Arial"/>
                <a:cs typeface="Arial"/>
              </a:rPr>
              <a:t>×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latin typeface="Arial"/>
                <a:cs typeface="Arial"/>
              </a:rPr>
              <a:t>× 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ccolade ouvrante 13"/>
          <p:cNvSpPr/>
          <p:nvPr/>
        </p:nvSpPr>
        <p:spPr>
          <a:xfrm rot="5400000">
            <a:off x="8231553" y="1353623"/>
            <a:ext cx="241734" cy="1224135"/>
          </a:xfrm>
          <a:prstGeom prst="leftBrace">
            <a:avLst>
              <a:gd name="adj1" fmla="val 469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716016" y="2420888"/>
            <a:ext cx="495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990825" y="3163002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79512" y="3645024"/>
            <a:ext cx="878497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  <a:latin typeface="Arial Black" pitchFamily="34" charset="0"/>
              </a:rPr>
              <a:t>Autre formulation</a:t>
            </a:r>
            <a:r>
              <a:rPr lang="fr-FR" sz="2800" dirty="0" smtClean="0">
                <a:solidFill>
                  <a:prstClr val="black"/>
                </a:solidFill>
              </a:rPr>
              <a:t> : </a:t>
            </a:r>
            <a:r>
              <a:rPr lang="fr-FR" sz="2400" dirty="0" smtClean="0">
                <a:solidFill>
                  <a:prstClr val="black"/>
                </a:solidFill>
              </a:rPr>
              <a:t>Dans un </a:t>
            </a:r>
            <a:r>
              <a:rPr lang="fr-FR" sz="2400" b="1" i="1" dirty="0" smtClean="0">
                <a:solidFill>
                  <a:prstClr val="black"/>
                </a:solidFill>
              </a:rPr>
              <a:t>champ de pesanteur uniforme</a:t>
            </a:r>
            <a:r>
              <a:rPr lang="fr-FR" sz="2400" dirty="0" smtClean="0">
                <a:solidFill>
                  <a:prstClr val="black"/>
                </a:solidFill>
              </a:rPr>
              <a:t>, pour un </a:t>
            </a:r>
            <a:r>
              <a:rPr lang="fr-FR" sz="2400" b="1" i="1" dirty="0" smtClean="0">
                <a:solidFill>
                  <a:prstClr val="black"/>
                </a:solidFill>
              </a:rPr>
              <a:t>axe (Oz) ascendant</a:t>
            </a:r>
            <a:r>
              <a:rPr lang="fr-FR" sz="2400" dirty="0" smtClean="0">
                <a:solidFill>
                  <a:prstClr val="black"/>
                </a:solidFill>
              </a:rPr>
              <a:t>, la pression au sein d’un </a:t>
            </a:r>
            <a:r>
              <a:rPr lang="fr-FR" sz="2400" b="1" i="1" dirty="0" smtClean="0">
                <a:solidFill>
                  <a:prstClr val="black"/>
                </a:solidFill>
              </a:rPr>
              <a:t>fluide incompressible </a:t>
            </a:r>
            <a:r>
              <a:rPr lang="fr-FR" sz="2400" dirty="0" smtClean="0">
                <a:solidFill>
                  <a:prstClr val="black"/>
                </a:solidFill>
              </a:rPr>
              <a:t>est telle que :    </a:t>
            </a:r>
            <a:r>
              <a:rPr lang="fr-FR" sz="2800" b="1" dirty="0" smtClean="0">
                <a:solidFill>
                  <a:srgbClr val="FF0000"/>
                </a:solidFill>
              </a:rPr>
              <a:t>P +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FR" sz="2800" b="1" dirty="0" err="1" smtClean="0">
                <a:solidFill>
                  <a:srgbClr val="FF0000"/>
                </a:solidFill>
              </a:rPr>
              <a:t>.g.z</a:t>
            </a:r>
            <a:r>
              <a:rPr lang="fr-FR" sz="2800" b="1" dirty="0" smtClean="0">
                <a:solidFill>
                  <a:srgbClr val="FF0000"/>
                </a:solidFill>
              </a:rPr>
              <a:t> = Constante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83768" y="5013176"/>
            <a:ext cx="4659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</a:rPr>
              <a:t>Ici,  </a:t>
            </a:r>
            <a:r>
              <a:rPr lang="fr-FR" sz="3200" b="1" dirty="0" smtClean="0">
                <a:solidFill>
                  <a:srgbClr val="002060"/>
                </a:solidFill>
              </a:rPr>
              <a:t>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0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0</a:t>
            </a:r>
            <a:r>
              <a:rPr lang="fr-FR" sz="3200" b="1" dirty="0" smtClean="0">
                <a:solidFill>
                  <a:srgbClr val="002060"/>
                </a:solidFill>
              </a:rPr>
              <a:t> =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M</a:t>
            </a:r>
            <a:endParaRPr lang="fr-FR" sz="3200" dirty="0">
              <a:solidFill>
                <a:srgbClr val="002060"/>
              </a:solidFill>
            </a:endParaRPr>
          </a:p>
        </p:txBody>
      </p:sp>
      <p:pic>
        <p:nvPicPr>
          <p:cNvPr id="8" name="Image 7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0"/>
            <a:ext cx="209248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8172400" y="1484784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496" y="0"/>
            <a:ext cx="9036496" cy="378904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dirty="0" smtClean="0"/>
              <a:t> </a:t>
            </a:r>
          </a:p>
          <a:p>
            <a:r>
              <a:rPr lang="fr-FR" sz="2000" b="1" dirty="0" smtClean="0"/>
              <a:t> </a:t>
            </a:r>
            <a:endParaRPr lang="fr-FR" sz="2000" dirty="0" smtClean="0"/>
          </a:p>
          <a:p>
            <a:r>
              <a:rPr lang="fr-FR" sz="1400" b="1" dirty="0" smtClean="0"/>
              <a:t> </a:t>
            </a:r>
            <a:endParaRPr lang="fr-FR" sz="1400" dirty="0" smtClean="0"/>
          </a:p>
          <a:p>
            <a:r>
              <a:rPr lang="fr-FR" sz="1050" b="1" dirty="0" smtClean="0"/>
              <a:t> </a:t>
            </a:r>
            <a:endParaRPr lang="fr-FR" sz="1400" b="1" dirty="0" smtClean="0">
              <a:sym typeface="Wingdings 2"/>
            </a:endParaRPr>
          </a:p>
          <a:p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0700"/>
            <a:ext cx="446248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44008" y="382630"/>
            <a:ext cx="44999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ρ </a:t>
            </a:r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(z</a:t>
            </a:r>
            <a:r>
              <a:rPr lang="fr-FR" sz="24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4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)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220072" y="880780"/>
            <a:ext cx="32403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=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P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 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+  ρ </a:t>
            </a:r>
            <a:r>
              <a:rPr lang="fr-FR" sz="2400" b="1" dirty="0" smtClean="0">
                <a:latin typeface="Arial"/>
                <a:cs typeface="Arial"/>
              </a:rPr>
              <a:t>×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g </a:t>
            </a:r>
            <a:r>
              <a:rPr lang="fr-FR" sz="2400" b="1" dirty="0" smtClean="0">
                <a:latin typeface="Arial"/>
                <a:cs typeface="Arial"/>
              </a:rPr>
              <a:t>× h</a:t>
            </a:r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ccolade ouvrante 13"/>
          <p:cNvSpPr/>
          <p:nvPr/>
        </p:nvSpPr>
        <p:spPr>
          <a:xfrm rot="5400000">
            <a:off x="8231553" y="-180579"/>
            <a:ext cx="241734" cy="1224135"/>
          </a:xfrm>
          <a:prstGeom prst="leftBrace">
            <a:avLst>
              <a:gd name="adj1" fmla="val 46911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4644008" y="880780"/>
            <a:ext cx="49567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006953" y="1584732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79512" y="1988840"/>
            <a:ext cx="8784976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  <a:latin typeface="Arial Black" pitchFamily="34" charset="0"/>
              </a:rPr>
              <a:t>Conclusion</a:t>
            </a:r>
            <a:r>
              <a:rPr lang="fr-FR" sz="2800" dirty="0" smtClean="0">
                <a:solidFill>
                  <a:prstClr val="black"/>
                </a:solidFill>
              </a:rPr>
              <a:t> : </a:t>
            </a:r>
            <a:r>
              <a:rPr lang="fr-FR" sz="2400" dirty="0" smtClean="0">
                <a:solidFill>
                  <a:prstClr val="black"/>
                </a:solidFill>
              </a:rPr>
              <a:t>Dans un </a:t>
            </a:r>
            <a:r>
              <a:rPr lang="fr-FR" sz="2400" b="1" i="1" dirty="0" smtClean="0">
                <a:solidFill>
                  <a:prstClr val="black"/>
                </a:solidFill>
              </a:rPr>
              <a:t>champ de pesanteur uniforme</a:t>
            </a:r>
            <a:r>
              <a:rPr lang="fr-FR" sz="2400" dirty="0" smtClean="0">
                <a:solidFill>
                  <a:prstClr val="black"/>
                </a:solidFill>
              </a:rPr>
              <a:t>, pour un </a:t>
            </a:r>
            <a:r>
              <a:rPr lang="fr-FR" sz="2400" b="1" i="1" dirty="0" smtClean="0">
                <a:solidFill>
                  <a:prstClr val="black"/>
                </a:solidFill>
              </a:rPr>
              <a:t>axe (Oz) ascendant</a:t>
            </a:r>
            <a:r>
              <a:rPr lang="fr-FR" sz="2400" dirty="0" smtClean="0">
                <a:solidFill>
                  <a:prstClr val="black"/>
                </a:solidFill>
              </a:rPr>
              <a:t>, la pression au sein d’un </a:t>
            </a:r>
            <a:r>
              <a:rPr lang="fr-FR" sz="2400" b="1" i="1" dirty="0" smtClean="0">
                <a:solidFill>
                  <a:prstClr val="black"/>
                </a:solidFill>
              </a:rPr>
              <a:t>fluide incompressible </a:t>
            </a:r>
            <a:r>
              <a:rPr lang="fr-FR" sz="2400" dirty="0" smtClean="0">
                <a:solidFill>
                  <a:prstClr val="black"/>
                </a:solidFill>
              </a:rPr>
              <a:t>est telle que :    </a:t>
            </a:r>
            <a:r>
              <a:rPr lang="fr-FR" sz="2800" b="1" dirty="0" smtClean="0">
                <a:solidFill>
                  <a:srgbClr val="FF0000"/>
                </a:solidFill>
              </a:rPr>
              <a:t>P +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FR" sz="2800" b="1" dirty="0" err="1" smtClean="0">
                <a:solidFill>
                  <a:srgbClr val="FF0000"/>
                </a:solidFill>
              </a:rPr>
              <a:t>.g.z</a:t>
            </a:r>
            <a:r>
              <a:rPr lang="fr-FR" sz="2800" b="1" dirty="0" smtClean="0">
                <a:solidFill>
                  <a:srgbClr val="FF0000"/>
                </a:solidFill>
              </a:rPr>
              <a:t> = Constante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55776" y="3218882"/>
            <a:ext cx="4747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ici,</a:t>
            </a:r>
            <a:r>
              <a:rPr lang="fr-FR" sz="3200" b="1" dirty="0" smtClean="0">
                <a:solidFill>
                  <a:srgbClr val="002060"/>
                </a:solidFill>
              </a:rPr>
              <a:t>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0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0</a:t>
            </a:r>
            <a:r>
              <a:rPr lang="fr-FR" sz="3200" b="1" dirty="0" smtClean="0">
                <a:solidFill>
                  <a:srgbClr val="002060"/>
                </a:solidFill>
              </a:rPr>
              <a:t> =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M</a:t>
            </a: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851920" y="4274731"/>
            <a:ext cx="223224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6482681" y="4490755"/>
            <a:ext cx="2661319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= 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2339752" y="4490755"/>
            <a:ext cx="933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139952" y="4778787"/>
            <a:ext cx="1913135" cy="32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1000 × 9,80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AutoShape 5"/>
          <p:cNvCxnSpPr>
            <a:cxnSpLocks noChangeShapeType="1"/>
          </p:cNvCxnSpPr>
          <p:nvPr/>
        </p:nvCxnSpPr>
        <p:spPr bwMode="auto">
          <a:xfrm>
            <a:off x="3995936" y="4706779"/>
            <a:ext cx="183539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835696" y="5118235"/>
            <a:ext cx="7308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l’eau,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augmente de 1 bar tous les 10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251520" y="4490755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827584" y="4274731"/>
            <a:ext cx="144016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899592" y="4778787"/>
            <a:ext cx="1085453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AutoShape 10"/>
          <p:cNvCxnSpPr>
            <a:cxnSpLocks noChangeShapeType="1"/>
          </p:cNvCxnSpPr>
          <p:nvPr/>
        </p:nvCxnSpPr>
        <p:spPr bwMode="auto">
          <a:xfrm>
            <a:off x="899592" y="4706779"/>
            <a:ext cx="93610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3275856" y="4490755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0" y="392456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quelle profondeur la pression vaut-elle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72400" y="-49418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/>
                <a:cs typeface="Arial"/>
              </a:rPr>
              <a:t>h</a:t>
            </a:r>
            <a:endParaRPr lang="fr-FR" dirty="0"/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725705"/>
            <a:ext cx="6477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836167" y="5725705"/>
            <a:ext cx="7235825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i="1" dirty="0" smtClean="0"/>
              <a:t>Océans = </a:t>
            </a:r>
            <a:r>
              <a:rPr lang="fr-FR" sz="2000" b="1" i="1" dirty="0" smtClean="0"/>
              <a:t>succession de différentes couches (ou strates) où la </a:t>
            </a:r>
            <a:r>
              <a:rPr lang="fr-FR" sz="2000" b="1" i="1" dirty="0" err="1" smtClean="0"/>
              <a:t>pres-sion</a:t>
            </a:r>
            <a:r>
              <a:rPr lang="fr-FR" sz="2000" b="1" i="1" dirty="0" smtClean="0"/>
              <a:t> augmente régulièrement avec la profondeur</a:t>
            </a:r>
            <a:r>
              <a:rPr lang="fr-FR" sz="2000" i="1" dirty="0" smtClean="0"/>
              <a:t>. On parle de </a:t>
            </a:r>
            <a:r>
              <a:rPr lang="fr-FR" sz="2000" b="1" i="1" u="sng" dirty="0" smtClean="0"/>
              <a:t>STRATIFICATION</a:t>
            </a:r>
            <a:r>
              <a:rPr lang="fr-FR" sz="2000" b="1" i="1" dirty="0" smtClean="0"/>
              <a:t> des océans</a:t>
            </a:r>
            <a:r>
              <a:rPr lang="fr-FR" sz="2000" i="1" dirty="0" smtClean="0"/>
              <a:t>.</a:t>
            </a:r>
            <a:endParaRPr lang="fr-FR" sz="3600" dirty="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4" grpId="0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232037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quelle profondeur la pression vaut-elle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51920" y="2603861"/>
            <a:ext cx="223224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482681" y="2819885"/>
            <a:ext cx="2661319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= 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339752" y="2819885"/>
            <a:ext cx="933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4139952" y="3107917"/>
            <a:ext cx="1913135" cy="32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1000 × 9,80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29" name="AutoShape 5"/>
          <p:cNvCxnSpPr>
            <a:cxnSpLocks noChangeShapeType="1"/>
          </p:cNvCxnSpPr>
          <p:nvPr/>
        </p:nvCxnSpPr>
        <p:spPr bwMode="auto">
          <a:xfrm>
            <a:off x="3995936" y="3035909"/>
            <a:ext cx="183539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1835696" y="3447365"/>
            <a:ext cx="7308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l’eau,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augmente de 1 bar tous les 10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51520" y="2819885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827584" y="2603861"/>
            <a:ext cx="144016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99592" y="3107917"/>
            <a:ext cx="1085453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34" name="AutoShape 10"/>
          <p:cNvCxnSpPr>
            <a:cxnSpLocks noChangeShapeType="1"/>
          </p:cNvCxnSpPr>
          <p:nvPr/>
        </p:nvCxnSpPr>
        <p:spPr bwMode="auto">
          <a:xfrm>
            <a:off x="899592" y="3035909"/>
            <a:ext cx="93610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275856" y="2819885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5496" y="0"/>
            <a:ext cx="9036496" cy="22768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dirty="0" smtClean="0"/>
              <a:t> </a:t>
            </a:r>
            <a:r>
              <a:rPr lang="fr-FR" sz="2000" b="1" dirty="0" smtClean="0">
                <a:sym typeface="Wingdings 2"/>
              </a:rPr>
              <a:t></a:t>
            </a:r>
            <a:r>
              <a:rPr lang="fr-FR" sz="2000" dirty="0" smtClean="0"/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de la relation obtenue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044794" y="22590"/>
            <a:ext cx="576064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pression augmente avec la profondeur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3274" y="485442"/>
            <a:ext cx="8784976" cy="12618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 smtClean="0">
                <a:solidFill>
                  <a:prstClr val="black"/>
                </a:solidFill>
                <a:latin typeface="Arial Black" pitchFamily="34" charset="0"/>
              </a:rPr>
              <a:t>Conclusion</a:t>
            </a:r>
            <a:r>
              <a:rPr lang="fr-FR" sz="2400" dirty="0" smtClean="0">
                <a:solidFill>
                  <a:prstClr val="black"/>
                </a:solidFill>
              </a:rPr>
              <a:t> : Dans un </a:t>
            </a:r>
            <a:r>
              <a:rPr lang="fr-FR" sz="2400" b="1" i="1" dirty="0" smtClean="0">
                <a:solidFill>
                  <a:prstClr val="black"/>
                </a:solidFill>
              </a:rPr>
              <a:t>champ de pesanteur uniforme</a:t>
            </a:r>
            <a:r>
              <a:rPr lang="fr-FR" sz="2400" dirty="0" smtClean="0">
                <a:solidFill>
                  <a:prstClr val="black"/>
                </a:solidFill>
              </a:rPr>
              <a:t>, pour un </a:t>
            </a:r>
            <a:r>
              <a:rPr lang="fr-FR" sz="2400" b="1" i="1" dirty="0" smtClean="0">
                <a:solidFill>
                  <a:prstClr val="black"/>
                </a:solidFill>
              </a:rPr>
              <a:t>axe (Oz) ascendant</a:t>
            </a:r>
            <a:r>
              <a:rPr lang="fr-FR" sz="2400" dirty="0" smtClean="0">
                <a:solidFill>
                  <a:prstClr val="black"/>
                </a:solidFill>
              </a:rPr>
              <a:t>, la pression au sein d’un </a:t>
            </a:r>
            <a:r>
              <a:rPr lang="fr-FR" sz="2400" b="1" i="1" dirty="0" smtClean="0">
                <a:solidFill>
                  <a:prstClr val="black"/>
                </a:solidFill>
              </a:rPr>
              <a:t>fluide incompressible </a:t>
            </a:r>
            <a:r>
              <a:rPr lang="fr-FR" sz="2400" dirty="0" smtClean="0">
                <a:solidFill>
                  <a:prstClr val="black"/>
                </a:solidFill>
              </a:rPr>
              <a:t>est telle que :    </a:t>
            </a:r>
            <a:r>
              <a:rPr lang="fr-FR" sz="2800" b="1" dirty="0" smtClean="0">
                <a:solidFill>
                  <a:srgbClr val="FF0000"/>
                </a:solidFill>
              </a:rPr>
              <a:t>P + </a:t>
            </a:r>
            <a:r>
              <a:rPr lang="fr-FR" sz="2800" b="1" dirty="0" err="1" smtClean="0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fr-FR" sz="2800" b="1" dirty="0" err="1" smtClean="0">
                <a:solidFill>
                  <a:srgbClr val="FF0000"/>
                </a:solidFill>
              </a:rPr>
              <a:t>.g.z</a:t>
            </a:r>
            <a:r>
              <a:rPr lang="fr-FR" sz="2800" b="1" dirty="0" smtClean="0">
                <a:solidFill>
                  <a:srgbClr val="FF0000"/>
                </a:solidFill>
              </a:rPr>
              <a:t> = Constante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47530" y="1698003"/>
            <a:ext cx="4637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ici,</a:t>
            </a:r>
            <a:r>
              <a:rPr lang="fr-FR" sz="3200" b="1" dirty="0" smtClean="0">
                <a:solidFill>
                  <a:srgbClr val="002060"/>
                </a:solidFill>
              </a:rPr>
              <a:t>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0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0</a:t>
            </a:r>
            <a:r>
              <a:rPr lang="fr-FR" sz="3200" b="1" dirty="0" smtClean="0">
                <a:solidFill>
                  <a:srgbClr val="002060"/>
                </a:solidFill>
              </a:rPr>
              <a:t> = P</a:t>
            </a:r>
            <a:r>
              <a:rPr lang="fr-FR" sz="3200" b="1" baseline="-25000" dirty="0" smtClean="0">
                <a:solidFill>
                  <a:srgbClr val="002060"/>
                </a:solidFill>
              </a:rPr>
              <a:t>M</a:t>
            </a:r>
            <a:r>
              <a:rPr lang="fr-FR" sz="3200" b="1" dirty="0" smtClean="0">
                <a:solidFill>
                  <a:srgbClr val="002060"/>
                </a:solidFill>
              </a:rPr>
              <a:t> + </a:t>
            </a:r>
            <a:r>
              <a:rPr lang="fr-FR" sz="3200" b="1" dirty="0" err="1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fr-FR" sz="3200" b="1" dirty="0" err="1" smtClean="0">
                <a:solidFill>
                  <a:srgbClr val="002060"/>
                </a:solidFill>
              </a:rPr>
              <a:t>.g.z</a:t>
            </a:r>
            <a:r>
              <a:rPr lang="fr-FR" sz="3200" b="1" baseline="-25000" dirty="0" err="1" smtClean="0">
                <a:solidFill>
                  <a:srgbClr val="002060"/>
                </a:solidFill>
              </a:rPr>
              <a:t>M</a:t>
            </a:r>
            <a:endParaRPr lang="fr-FR" sz="3200" dirty="0">
              <a:solidFill>
                <a:srgbClr val="00206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512" y="5450335"/>
            <a:ext cx="50405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Systèmes </a:t>
            </a:r>
            <a:r>
              <a:rPr lang="fr-FR" sz="2400" b="1" u="sng" dirty="0" smtClean="0">
                <a:solidFill>
                  <a:prstClr val="black"/>
                </a:solidFill>
              </a:rPr>
              <a:t>FERMES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400" b="1" i="1" dirty="0" smtClean="0">
                <a:solidFill>
                  <a:prstClr val="black"/>
                </a:solidFill>
              </a:rPr>
              <a:t>masse constante</a:t>
            </a:r>
            <a:endParaRPr lang="fr-FR" sz="2400" dirty="0"/>
          </a:p>
        </p:txBody>
      </p:sp>
      <p:sp>
        <p:nvSpPr>
          <p:cNvPr id="25" name="Rectangle 24"/>
          <p:cNvSpPr/>
          <p:nvPr/>
        </p:nvSpPr>
        <p:spPr>
          <a:xfrm>
            <a:off x="1547664" y="5954391"/>
            <a:ext cx="781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b="1" u="sng" dirty="0"/>
          </a:p>
        </p:txBody>
      </p:sp>
      <p:sp>
        <p:nvSpPr>
          <p:cNvPr id="26" name="Rectangle 25"/>
          <p:cNvSpPr/>
          <p:nvPr/>
        </p:nvSpPr>
        <p:spPr>
          <a:xfrm>
            <a:off x="1559239" y="6404478"/>
            <a:ext cx="745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</a:t>
            </a:r>
            <a:r>
              <a:rPr lang="fr-FR" sz="2400" b="1" dirty="0" smtClean="0">
                <a:solidFill>
                  <a:prstClr val="black"/>
                </a:solidFill>
              </a:rPr>
              <a:t> de l’</a:t>
            </a:r>
            <a:r>
              <a:rPr lang="fr-FR" sz="2400" b="1" u="sng" dirty="0" smtClean="0">
                <a:solidFill>
                  <a:prstClr val="black"/>
                </a:solidFill>
              </a:rPr>
              <a:t>ALTITUDE</a:t>
            </a:r>
            <a:endParaRPr lang="fr-FR" sz="2400" b="1" u="sng" dirty="0"/>
          </a:p>
        </p:txBody>
      </p:sp>
      <p:sp>
        <p:nvSpPr>
          <p:cNvPr id="29" name="Virage 28"/>
          <p:cNvSpPr/>
          <p:nvPr/>
        </p:nvSpPr>
        <p:spPr>
          <a:xfrm flipV="1">
            <a:off x="1187624" y="5882383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Virage 29"/>
          <p:cNvSpPr/>
          <p:nvPr/>
        </p:nvSpPr>
        <p:spPr>
          <a:xfrm flipV="1">
            <a:off x="1187624" y="6309320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87624" y="4026303"/>
            <a:ext cx="7180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3) </a:t>
            </a:r>
            <a:r>
              <a:rPr lang="fr-FR" sz="2400" b="1" u="sng" dirty="0" smtClean="0">
                <a:latin typeface="Bookman Old Style" pitchFamily="18" charset="0"/>
              </a:rPr>
              <a:t>Application aux fluides 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9512" y="4469924"/>
            <a:ext cx="417646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</a:rPr>
              <a:t>Gaz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≈</a:t>
            </a:r>
            <a:r>
              <a:rPr lang="fr-FR" sz="2400" dirty="0" smtClean="0">
                <a:solidFill>
                  <a:prstClr val="black"/>
                </a:solidFill>
              </a:rPr>
              <a:t> fluides </a:t>
            </a:r>
            <a:r>
              <a:rPr lang="fr-FR" sz="2400" b="1" u="sng" dirty="0" smtClean="0">
                <a:solidFill>
                  <a:prstClr val="black"/>
                </a:solidFill>
              </a:rPr>
              <a:t>COMPRESSIBLES</a:t>
            </a:r>
            <a:endParaRPr lang="fr-FR" sz="2400" b="1" u="sng" dirty="0"/>
          </a:p>
        </p:txBody>
      </p:sp>
      <p:sp>
        <p:nvSpPr>
          <p:cNvPr id="33" name="Rectangle 32"/>
          <p:cNvSpPr/>
          <p:nvPr/>
        </p:nvSpPr>
        <p:spPr>
          <a:xfrm>
            <a:off x="1584176" y="4913228"/>
            <a:ext cx="630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le </a:t>
            </a:r>
            <a:r>
              <a:rPr lang="fr-FR" sz="2400" b="1" u="sng" dirty="0" smtClean="0">
                <a:solidFill>
                  <a:prstClr val="black"/>
                </a:solidFill>
              </a:rPr>
              <a:t>VOLUME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 </a:t>
            </a:r>
            <a:r>
              <a:rPr lang="fr-FR" sz="2400" b="1" dirty="0" smtClean="0">
                <a:solidFill>
                  <a:prstClr val="black"/>
                </a:solidFill>
              </a:rPr>
              <a:t>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6" grpId="0"/>
      <p:bldP spid="29" grpId="0" animBg="1"/>
      <p:bldP spid="30" grpId="0" animBg="1"/>
      <p:bldP spid="31" grpId="0"/>
      <p:bldP spid="32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9512" y="3645024"/>
            <a:ext cx="504056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Systèmes </a:t>
            </a:r>
            <a:r>
              <a:rPr lang="fr-FR" sz="2400" b="1" u="sng" dirty="0" smtClean="0">
                <a:solidFill>
                  <a:prstClr val="black"/>
                </a:solidFill>
              </a:rPr>
              <a:t>FERMES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400" b="1" i="1" dirty="0" smtClean="0">
                <a:solidFill>
                  <a:prstClr val="black"/>
                </a:solidFill>
              </a:rPr>
              <a:t>masse constante</a:t>
            </a:r>
            <a:endParaRPr lang="fr-FR" sz="2400" dirty="0"/>
          </a:p>
        </p:txBody>
      </p:sp>
      <p:sp>
        <p:nvSpPr>
          <p:cNvPr id="19" name="Rectangle 18"/>
          <p:cNvSpPr/>
          <p:nvPr/>
        </p:nvSpPr>
        <p:spPr>
          <a:xfrm>
            <a:off x="1547664" y="4149080"/>
            <a:ext cx="781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</a:t>
            </a:r>
            <a:r>
              <a:rPr lang="fr-FR" sz="2400" b="1" dirty="0" smtClean="0">
                <a:solidFill>
                  <a:prstClr val="black"/>
                </a:solidFill>
              </a:rPr>
              <a:t> 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b="1" u="sng" dirty="0"/>
          </a:p>
        </p:txBody>
      </p:sp>
      <p:sp>
        <p:nvSpPr>
          <p:cNvPr id="20" name="Rectangle 19"/>
          <p:cNvSpPr/>
          <p:nvPr/>
        </p:nvSpPr>
        <p:spPr>
          <a:xfrm>
            <a:off x="1559239" y="4676286"/>
            <a:ext cx="7452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la </a:t>
            </a:r>
            <a:r>
              <a:rPr lang="fr-FR" sz="2400" b="1" u="sng" dirty="0" smtClean="0">
                <a:solidFill>
                  <a:prstClr val="black"/>
                </a:solidFill>
              </a:rPr>
              <a:t>MASSE VOLUMIQUE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</a:t>
            </a:r>
            <a:r>
              <a:rPr lang="fr-FR" sz="2400" b="1" dirty="0" smtClean="0">
                <a:solidFill>
                  <a:prstClr val="black"/>
                </a:solidFill>
              </a:rPr>
              <a:t> de l’</a:t>
            </a:r>
            <a:r>
              <a:rPr lang="fr-FR" sz="2400" b="1" u="sng" dirty="0" smtClean="0">
                <a:solidFill>
                  <a:prstClr val="black"/>
                </a:solidFill>
              </a:rPr>
              <a:t>ALTITUDE</a:t>
            </a:r>
            <a:endParaRPr lang="fr-FR" sz="2400" b="1" u="sng" dirty="0"/>
          </a:p>
        </p:txBody>
      </p:sp>
      <p:sp>
        <p:nvSpPr>
          <p:cNvPr id="23" name="Virage 22"/>
          <p:cNvSpPr/>
          <p:nvPr/>
        </p:nvSpPr>
        <p:spPr>
          <a:xfrm flipV="1">
            <a:off x="1187624" y="4077072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Virage 23"/>
          <p:cNvSpPr/>
          <p:nvPr/>
        </p:nvSpPr>
        <p:spPr>
          <a:xfrm flipV="1">
            <a:off x="1187624" y="4581128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51520" y="5373216"/>
            <a:ext cx="8712968" cy="1437901"/>
            <a:chOff x="251520" y="5373216"/>
            <a:chExt cx="8712968" cy="1437901"/>
          </a:xfrm>
        </p:grpSpPr>
        <p:sp>
          <p:nvSpPr>
            <p:cNvPr id="25" name="Rectangle 24"/>
            <p:cNvSpPr/>
            <p:nvPr/>
          </p:nvSpPr>
          <p:spPr>
            <a:xfrm>
              <a:off x="1403648" y="5373216"/>
              <a:ext cx="6534472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u="sng" dirty="0" smtClean="0"/>
                <a:t>Modèle simplifié de l’ATMOSPHERE ISOTHERME</a:t>
              </a:r>
              <a:endParaRPr lang="fr-FR" sz="2400" dirty="0"/>
            </a:p>
          </p:txBody>
        </p:sp>
        <p:sp>
          <p:nvSpPr>
            <p:cNvPr id="25601" name="Rectangle 1"/>
            <p:cNvSpPr>
              <a:spLocks noChangeArrowheads="1"/>
            </p:cNvSpPr>
            <p:nvPr/>
          </p:nvSpPr>
          <p:spPr bwMode="auto">
            <a:xfrm>
              <a:off x="251520" y="5841621"/>
              <a:ext cx="8712968" cy="969496"/>
            </a:xfrm>
            <a:prstGeom prst="rect">
              <a:avLst/>
            </a:prstGeom>
            <a:gradFill>
              <a:gsLst>
                <a:gs pos="0">
                  <a:srgbClr val="8488C4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kumimoji="0" lang="fr-FR" sz="24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</a:t>
              </a:r>
              <a:r>
                <a:rPr kumimoji="0" lang="fr-FR" sz="24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gaz parfait unique de masse molaire M</a:t>
              </a:r>
              <a:r>
                <a:rPr kumimoji="0" lang="fr-FR" sz="2400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air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 = 29,0 g.mol</a:t>
              </a:r>
              <a:r>
                <a:rPr kumimoji="0" lang="fr-FR" sz="2400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 – 1</a:t>
              </a:r>
              <a:endPara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fr-FR" sz="9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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g = constante		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T</a:t>
              </a:r>
              <a:r>
                <a:rPr kumimoji="0" lang="fr-FR" sz="2400" strike="noStrike" cap="none" normalizeH="0" baseline="-30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0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 = constante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	</a:t>
              </a:r>
              <a:r>
                <a:rPr kumimoji="0" lang="fr-FR" sz="2400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</a:rPr>
                <a:t>    </a:t>
              </a:r>
              <a:r>
                <a:rPr lang="fr-FR" sz="2400" dirty="0" smtClean="0">
                  <a:solidFill>
                    <a:srgbClr val="000000"/>
                  </a:solidFill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/>
                </a:rPr>
                <a:t>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ea typeface="Arial Unicode MS" pitchFamily="34" charset="-128"/>
                  <a:cs typeface="Calibri" pitchFamily="34" charset="0"/>
                  <a:sym typeface="Wingdings" pitchFamily="2" charset="2"/>
                </a:rPr>
                <a:t>fluide au repos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187624" y="2132856"/>
            <a:ext cx="7180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3) </a:t>
            </a:r>
            <a:r>
              <a:rPr lang="fr-FR" sz="2400" b="1" u="sng" dirty="0" smtClean="0">
                <a:latin typeface="Bookman Old Style" pitchFamily="18" charset="0"/>
              </a:rPr>
              <a:t>Application aux fluides 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2609528"/>
            <a:ext cx="417646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prstClr val="black"/>
                </a:solidFill>
              </a:rPr>
              <a:t>Gaz</a:t>
            </a:r>
            <a:r>
              <a:rPr lang="fr-FR" sz="2400" dirty="0" smtClean="0">
                <a:solidFill>
                  <a:prstClr val="black"/>
                </a:solidFill>
              </a:rPr>
              <a:t> </a:t>
            </a:r>
            <a:r>
              <a:rPr lang="fr-FR" sz="2400" dirty="0" smtClean="0">
                <a:solidFill>
                  <a:prstClr val="black"/>
                </a:solidFill>
                <a:latin typeface="Tahoma"/>
                <a:ea typeface="Tahoma"/>
                <a:cs typeface="Tahoma"/>
              </a:rPr>
              <a:t>≈</a:t>
            </a:r>
            <a:r>
              <a:rPr lang="fr-FR" sz="2400" dirty="0" smtClean="0">
                <a:solidFill>
                  <a:prstClr val="black"/>
                </a:solidFill>
              </a:rPr>
              <a:t> fluides </a:t>
            </a:r>
            <a:r>
              <a:rPr lang="fr-FR" sz="2400" b="1" u="sng" dirty="0" smtClean="0">
                <a:solidFill>
                  <a:prstClr val="black"/>
                </a:solidFill>
              </a:rPr>
              <a:t>COMPRESSIBLES</a:t>
            </a:r>
            <a:endParaRPr lang="fr-FR" sz="2400" b="1" u="sng" dirty="0"/>
          </a:p>
        </p:txBody>
      </p:sp>
      <p:sp>
        <p:nvSpPr>
          <p:cNvPr id="29" name="Rectangle 28"/>
          <p:cNvSpPr/>
          <p:nvPr/>
        </p:nvSpPr>
        <p:spPr>
          <a:xfrm>
            <a:off x="1584176" y="3140968"/>
            <a:ext cx="6300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prstClr val="black"/>
                </a:solidFill>
              </a:rPr>
              <a:t>Fluides dont </a:t>
            </a:r>
            <a:r>
              <a:rPr lang="fr-FR" sz="2400" b="1" dirty="0" smtClean="0">
                <a:solidFill>
                  <a:prstClr val="black"/>
                </a:solidFill>
              </a:rPr>
              <a:t>le </a:t>
            </a:r>
            <a:r>
              <a:rPr lang="fr-FR" sz="2400" b="1" u="sng" dirty="0" smtClean="0">
                <a:solidFill>
                  <a:prstClr val="black"/>
                </a:solidFill>
              </a:rPr>
              <a:t>VOLUME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dépend </a:t>
            </a:r>
            <a:r>
              <a:rPr lang="fr-FR" sz="2400" b="1" dirty="0" smtClean="0">
                <a:solidFill>
                  <a:prstClr val="black"/>
                </a:solidFill>
              </a:rPr>
              <a:t>de la </a:t>
            </a:r>
            <a:r>
              <a:rPr lang="fr-FR" sz="2400" b="1" u="sng" dirty="0" smtClean="0">
                <a:solidFill>
                  <a:prstClr val="black"/>
                </a:solidFill>
              </a:rPr>
              <a:t>PRESSION</a:t>
            </a:r>
            <a:endParaRPr lang="fr-FR" sz="2400" u="sng" dirty="0"/>
          </a:p>
        </p:txBody>
      </p:sp>
      <p:sp>
        <p:nvSpPr>
          <p:cNvPr id="30" name="Virage 29"/>
          <p:cNvSpPr/>
          <p:nvPr/>
        </p:nvSpPr>
        <p:spPr>
          <a:xfrm flipV="1">
            <a:off x="1152128" y="3068960"/>
            <a:ext cx="432048" cy="43204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-2738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quelle profondeur doit-on descendre pour que la pression soit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éga-le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à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2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851920" y="620688"/>
            <a:ext cx="223224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1,013.10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482681" y="836712"/>
            <a:ext cx="2661319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= 1.10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339752" y="836712"/>
            <a:ext cx="933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139952" y="1124744"/>
            <a:ext cx="1913135" cy="32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1000 × 9,80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AutoShape 5"/>
          <p:cNvCxnSpPr>
            <a:cxnSpLocks noChangeShapeType="1"/>
          </p:cNvCxnSpPr>
          <p:nvPr/>
        </p:nvCxnSpPr>
        <p:spPr bwMode="auto">
          <a:xfrm>
            <a:off x="3995936" y="1052736"/>
            <a:ext cx="183539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835696" y="1464192"/>
            <a:ext cx="730830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l’eau,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pression augmente de 1 bar tous les 10 m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251520" y="836712"/>
            <a:ext cx="707702" cy="2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827584" y="620688"/>
            <a:ext cx="144016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899592" y="1124744"/>
            <a:ext cx="1085453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×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AutoShape 10"/>
          <p:cNvCxnSpPr>
            <a:cxnSpLocks noChangeShapeType="1"/>
          </p:cNvCxnSpPr>
          <p:nvPr/>
        </p:nvCxnSpPr>
        <p:spPr bwMode="auto">
          <a:xfrm>
            <a:off x="899592" y="1052736"/>
            <a:ext cx="93610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275856" y="836712"/>
            <a:ext cx="7200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0"/>
            <a:ext cx="71801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latin typeface="Bookman Old Style" pitchFamily="18" charset="0"/>
              </a:rPr>
              <a:t>3) </a:t>
            </a:r>
            <a:r>
              <a:rPr lang="fr-FR" sz="2400" b="1" u="sng" dirty="0" smtClean="0">
                <a:latin typeface="Bookman Old Style" pitchFamily="18" charset="0"/>
              </a:rPr>
              <a:t>Application aux fluides COMPRESSIBLES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3648" y="476672"/>
            <a:ext cx="653447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Modèle simplifié de l’ATMOSPHERE ISOTHERME</a:t>
            </a:r>
            <a:endParaRPr lang="fr-FR" sz="24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957777"/>
            <a:ext cx="8712968" cy="96949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</a:t>
            </a:r>
            <a:r>
              <a:rPr kumimoji="0" lang="fr-FR" sz="24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gaz parfait unique de masse molaire M</a:t>
            </a:r>
            <a:r>
              <a:rPr kumimoji="0" lang="fr-FR" sz="2400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air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29,0 g.mol</a:t>
            </a:r>
            <a:r>
              <a:rPr kumimoji="0" lang="fr-FR" sz="2400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– 1</a:t>
            </a:r>
            <a:endParaRPr kumimoji="0" lang="fr-FR" sz="2400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Arial Unicode MS" pitchFamily="34" charset="-128"/>
              <a:cs typeface="Calibri" pitchFamily="34" charset="0"/>
              <a:sym typeface="Wingdings" pitchFamily="2" charset="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fr-FR" sz="9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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g = constante		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T</a:t>
            </a:r>
            <a:r>
              <a:rPr kumimoji="0" lang="fr-FR" sz="2400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0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 = constante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	</a:t>
            </a:r>
            <a:r>
              <a:rPr kumimoji="0" lang="fr-FR" sz="2400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</a:rPr>
              <a:t>    </a:t>
            </a:r>
            <a:r>
              <a:rPr lang="fr-FR" sz="2400" dirty="0" smtClean="0">
                <a:solidFill>
                  <a:srgbClr val="000000"/>
                </a:solidFill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/>
              </a:rPr>
              <a:t> </a:t>
            </a:r>
            <a:r>
              <a:rPr kumimoji="0" lang="fr-FR" sz="240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Arial Unicode MS" pitchFamily="34" charset="-128"/>
                <a:cs typeface="Calibri" pitchFamily="34" charset="0"/>
                <a:sym typeface="Wingdings" pitchFamily="2" charset="2"/>
              </a:rPr>
              <a:t>fluide au repos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87197" y="2020069"/>
            <a:ext cx="5265316" cy="22010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Commentaires sur les hypothèses de travail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79512" y="2804418"/>
            <a:ext cx="442798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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diminue avec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79512" y="3164458"/>
            <a:ext cx="446449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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dépend de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79512" y="3524498"/>
            <a:ext cx="482453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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les masses d’air sont en mouvement permanent.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663" y="1988840"/>
            <a:ext cx="36724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467544" y="4293096"/>
            <a:ext cx="4680520" cy="1080120"/>
            <a:chOff x="467544" y="4293096"/>
            <a:chExt cx="4680520" cy="1080120"/>
          </a:xfrm>
        </p:grpSpPr>
        <p:sp>
          <p:nvSpPr>
            <p:cNvPr id="11" name="Flèche vers le bas 10"/>
            <p:cNvSpPr/>
            <p:nvPr/>
          </p:nvSpPr>
          <p:spPr>
            <a:xfrm>
              <a:off x="2339752" y="4293096"/>
              <a:ext cx="288032" cy="10801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467544" y="4460602"/>
              <a:ext cx="468052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  <a:sym typeface="Wingdings" pitchFamily="2" charset="2"/>
                </a:rPr>
                <a:t>Mais appliquons        quand même la relation fondamentale de         la  statique des fluides …</a:t>
              </a:r>
              <a:endParaRPr kumimoji="0" lang="fr-FR" sz="2000" b="0" i="1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2008" y="5445224"/>
            <a:ext cx="9036496" cy="141277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Relation fondamentale de la statique des fluides pour un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axe (Oz) ascendant dans un champ de pesanteur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fr-FR" sz="20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Exprimer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6477259" y="5761196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987221" y="5793452"/>
            <a:ext cx="2123728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 g × dz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79512" y="2420888"/>
            <a:ext cx="53285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/>
              </a:rPr>
              <a:t>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composition de l’air varie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animBg="1"/>
      <p:bldP spid="24578" grpId="0"/>
      <p:bldP spid="24579" grpId="0"/>
      <p:bldP spid="24580" grpId="0"/>
      <p:bldP spid="24581" grpId="0" animBg="1"/>
      <p:bldP spid="19" grpId="0"/>
      <p:bldP spid="20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542" y="68513"/>
            <a:ext cx="8936953" cy="14162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Commentaires sur les hypothèses de travail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7530" y="2432462"/>
            <a:ext cx="9036496" cy="44255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Relation fondamentale de la statique des fluides pour un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axe (Oz) ascendant dans un champ de pesanteur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endParaRPr kumimoji="0" lang="fr-FR" sz="12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Exprimer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Equation différentielle vérifiée par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Résolution de l’équation différentielle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588224" y="2758894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7051673" y="2764005"/>
            <a:ext cx="2195736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 g × dz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512" y="404664"/>
            <a:ext cx="806289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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diminue avec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1" y="764704"/>
            <a:ext cx="812938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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dépend de l’altitude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512" y="1124744"/>
            <a:ext cx="878497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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les masses d’air sont en mouvement permanent.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lèche vers le bas 10"/>
          <p:cNvSpPr/>
          <p:nvPr/>
        </p:nvSpPr>
        <p:spPr>
          <a:xfrm>
            <a:off x="3995936" y="1556792"/>
            <a:ext cx="288032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123728" y="1556792"/>
            <a:ext cx="468052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  <a:sym typeface="Wingdings" pitchFamily="2" charset="2"/>
              </a:rPr>
              <a:t>Mais appliquons        quand même la relation fondamentale de         la  statique des fluides …</a:t>
            </a:r>
            <a:endParaRPr kumimoji="0" lang="fr-FR" sz="2000" b="0" i="1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32152" y="3750878"/>
            <a:ext cx="899591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87728" y="3534854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059736" y="3966902"/>
            <a:ext cx="856665" cy="70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56" name="AutoShape 4"/>
          <p:cNvCxnSpPr>
            <a:cxnSpLocks noChangeShapeType="1"/>
          </p:cNvCxnSpPr>
          <p:nvPr/>
        </p:nvCxnSpPr>
        <p:spPr bwMode="auto">
          <a:xfrm>
            <a:off x="987728" y="3966902"/>
            <a:ext cx="687447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07808" y="3750878"/>
            <a:ext cx="473280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995840" y="3534854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211865" y="3966902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60" name="AutoShape 8"/>
          <p:cNvCxnSpPr>
            <a:cxnSpLocks noChangeShapeType="1"/>
          </p:cNvCxnSpPr>
          <p:nvPr/>
        </p:nvCxnSpPr>
        <p:spPr bwMode="auto">
          <a:xfrm>
            <a:off x="1995840" y="3966902"/>
            <a:ext cx="1080120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4516121" y="3606862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4588128" y="3966903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</p:cNvCxnSpPr>
          <p:nvPr/>
        </p:nvCxnSpPr>
        <p:spPr bwMode="auto">
          <a:xfrm>
            <a:off x="4516120" y="3966902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3291985" y="3750878"/>
            <a:ext cx="1296144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5380216" y="3678870"/>
            <a:ext cx="2591147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(d’après l’EEGP)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295589" y="4969108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744559" y="4985236"/>
            <a:ext cx="7200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9"/>
          <p:cNvSpPr>
            <a:spLocks noChangeArrowheads="1"/>
          </p:cNvSpPr>
          <p:nvPr/>
        </p:nvSpPr>
        <p:spPr bwMode="auto">
          <a:xfrm>
            <a:off x="2123729" y="5002159"/>
            <a:ext cx="1440159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 g × dz</a:t>
            </a:r>
            <a:endParaRPr lang="fr-FR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331642" y="4858143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1403649" y="5218184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AutoShape 11"/>
          <p:cNvCxnSpPr>
            <a:cxnSpLocks noChangeShapeType="1"/>
          </p:cNvCxnSpPr>
          <p:nvPr/>
        </p:nvCxnSpPr>
        <p:spPr bwMode="auto">
          <a:xfrm>
            <a:off x="1331641" y="5218183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47864" y="5013176"/>
            <a:ext cx="689906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4139952" y="4869160"/>
            <a:ext cx="7200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4139952" y="5229201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69" name="AutoShape 17"/>
          <p:cNvCxnSpPr>
            <a:cxnSpLocks noChangeShapeType="1"/>
          </p:cNvCxnSpPr>
          <p:nvPr/>
        </p:nvCxnSpPr>
        <p:spPr bwMode="auto">
          <a:xfrm>
            <a:off x="4139952" y="5229200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4644008" y="5013176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4860033" y="4869161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5004048" y="5229201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573" name="AutoShape 21"/>
          <p:cNvCxnSpPr>
            <a:cxnSpLocks noChangeShapeType="1"/>
          </p:cNvCxnSpPr>
          <p:nvPr/>
        </p:nvCxnSpPr>
        <p:spPr bwMode="auto">
          <a:xfrm>
            <a:off x="4932040" y="5229200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5672712" y="5027902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4067944" y="4869160"/>
            <a:ext cx="2592288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7020272" y="4725144"/>
            <a:ext cx="1728192" cy="100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Equation différentielle du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ordre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5733256"/>
            <a:ext cx="51703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5058022" y="81907"/>
            <a:ext cx="532859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/>
              </a:rPr>
              <a:t>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fausse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composition de l’air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varie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2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3" grpId="0"/>
      <p:bldP spid="23554" grpId="0"/>
      <p:bldP spid="23555" grpId="0"/>
      <p:bldP spid="23557" grpId="0"/>
      <p:bldP spid="23558" grpId="0"/>
      <p:bldP spid="23559" grpId="0"/>
      <p:bldP spid="23561" grpId="0"/>
      <p:bldP spid="23562" grpId="0"/>
      <p:bldP spid="23564" grpId="0"/>
      <p:bldP spid="23565" grpId="0"/>
      <p:bldP spid="32" grpId="0"/>
      <p:bldP spid="33" grpId="0"/>
      <p:bldP spid="35" grpId="0"/>
      <p:bldP spid="36" grpId="0"/>
      <p:bldP spid="37" grpId="0"/>
      <p:bldP spid="23566" grpId="0"/>
      <p:bldP spid="23567" grpId="0"/>
      <p:bldP spid="23568" grpId="0"/>
      <p:bldP spid="23570" grpId="0"/>
      <p:bldP spid="23571" grpId="0"/>
      <p:bldP spid="23572" grpId="0"/>
      <p:bldP spid="23574" grpId="0"/>
      <p:bldP spid="23575" grpId="0" animBg="1"/>
      <p:bldP spid="2357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204" y="0"/>
            <a:ext cx="9036496" cy="674136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Exprimer </a:t>
            </a:r>
            <a:r>
              <a:rPr kumimoji="0" lang="fr-FR" sz="20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Times New Roman" pitchFamily="18" charset="0"/>
              </a:rPr>
              <a:t>r</a:t>
            </a:r>
            <a:r>
              <a:rPr kumimoji="0" lang="fr-FR" sz="2000" b="1" i="0" u="sng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en fonction 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air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Equation différentielle vérifiée par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Résolution de l’équation différentielle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4016" y="576065"/>
            <a:ext cx="899591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99592" y="360041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71600" y="792089"/>
            <a:ext cx="856665" cy="70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AutoShape 4"/>
          <p:cNvCxnSpPr>
            <a:cxnSpLocks noChangeShapeType="1"/>
          </p:cNvCxnSpPr>
          <p:nvPr/>
        </p:nvCxnSpPr>
        <p:spPr bwMode="auto">
          <a:xfrm>
            <a:off x="899592" y="792089"/>
            <a:ext cx="687447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19672" y="576065"/>
            <a:ext cx="473280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907704" y="360041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123729" y="792089"/>
            <a:ext cx="79208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AutoShape 8"/>
          <p:cNvCxnSpPr>
            <a:cxnSpLocks noChangeShapeType="1"/>
          </p:cNvCxnSpPr>
          <p:nvPr/>
        </p:nvCxnSpPr>
        <p:spPr bwMode="auto">
          <a:xfrm>
            <a:off x="1907704" y="792089"/>
            <a:ext cx="1080120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427985" y="432049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499992" y="792090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AutoShape 11"/>
          <p:cNvCxnSpPr>
            <a:cxnSpLocks noChangeShapeType="1"/>
          </p:cNvCxnSpPr>
          <p:nvPr/>
        </p:nvCxnSpPr>
        <p:spPr bwMode="auto">
          <a:xfrm>
            <a:off x="4427984" y="792089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203849" y="576065"/>
            <a:ext cx="1296144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5220072" y="360041"/>
            <a:ext cx="2591147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(d’après l’EEGP)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95536" y="1700808"/>
            <a:ext cx="7200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27584" y="1728193"/>
            <a:ext cx="15949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 –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2267744" y="1728193"/>
            <a:ext cx="1594980" cy="39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× g × dz </a:t>
            </a:r>
            <a:endParaRPr lang="fr-FR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475656" y="1584177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547663" y="1944218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AutoShape 11"/>
          <p:cNvCxnSpPr>
            <a:cxnSpLocks noChangeShapeType="1"/>
          </p:cNvCxnSpPr>
          <p:nvPr/>
        </p:nvCxnSpPr>
        <p:spPr bwMode="auto">
          <a:xfrm>
            <a:off x="1475655" y="1944217"/>
            <a:ext cx="792088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3347864" y="1728193"/>
            <a:ext cx="689906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4139952" y="1584177"/>
            <a:ext cx="7200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4139952" y="1944218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AutoShape 17"/>
          <p:cNvCxnSpPr>
            <a:cxnSpLocks noChangeShapeType="1"/>
          </p:cNvCxnSpPr>
          <p:nvPr/>
        </p:nvCxnSpPr>
        <p:spPr bwMode="auto">
          <a:xfrm>
            <a:off x="4139952" y="1944217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4644008" y="1728193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4860033" y="1584178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5004048" y="1944218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AutoShape 21"/>
          <p:cNvCxnSpPr>
            <a:cxnSpLocks noChangeShapeType="1"/>
          </p:cNvCxnSpPr>
          <p:nvPr/>
        </p:nvCxnSpPr>
        <p:spPr bwMode="auto">
          <a:xfrm>
            <a:off x="4932040" y="1944217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5672712" y="1742919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3"/>
          <p:cNvSpPr>
            <a:spLocks noChangeArrowheads="1"/>
          </p:cNvSpPr>
          <p:nvPr/>
        </p:nvSpPr>
        <p:spPr bwMode="auto">
          <a:xfrm>
            <a:off x="4067944" y="1584177"/>
            <a:ext cx="2592288" cy="720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7020272" y="1512169"/>
            <a:ext cx="17281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Equation différentielle du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er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ordre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2448273"/>
            <a:ext cx="51703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512" y="3428999"/>
            <a:ext cx="4388472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une constante d’intégration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07504" y="3861048"/>
            <a:ext cx="4824536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au niveau de la mer,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P(z=0) =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7505" y="4293097"/>
            <a:ext cx="23042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K × e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39752" y="4293096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 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K</a:t>
            </a:r>
            <a:endParaRPr lang="fr-F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 l="24097" t="42520" r="40570" b="34800"/>
          <a:stretch>
            <a:fillRect/>
          </a:stretch>
        </p:blipFill>
        <p:spPr bwMode="auto">
          <a:xfrm>
            <a:off x="971600" y="4797152"/>
            <a:ext cx="3024336" cy="10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4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3212976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1575" y="6260462"/>
            <a:ext cx="604867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Modèle valable pour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2000 premiers mètres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0" grpId="0"/>
      <p:bldP spid="22531" grpId="0"/>
      <p:bldP spid="43" grpId="0"/>
      <p:bldP spid="225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3"/>
          <p:cNvSpPr>
            <a:spLocks noChangeArrowheads="1"/>
          </p:cNvSpPr>
          <p:nvPr/>
        </p:nvSpPr>
        <p:spPr bwMode="auto">
          <a:xfrm>
            <a:off x="6444208" y="44624"/>
            <a:ext cx="2592288" cy="72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1115616" y="5013176"/>
            <a:ext cx="235074" cy="864096"/>
            <a:chOff x="3491880" y="4941168"/>
            <a:chExt cx="235074" cy="864096"/>
          </a:xfrm>
        </p:grpSpPr>
        <p:sp>
          <p:nvSpPr>
            <p:cNvPr id="38" name="Rectangle 3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 flipH="1">
            <a:off x="2195736" y="5013176"/>
            <a:ext cx="288032" cy="864096"/>
            <a:chOff x="3491880" y="4941168"/>
            <a:chExt cx="235074" cy="864096"/>
          </a:xfrm>
        </p:grpSpPr>
        <p:sp>
          <p:nvSpPr>
            <p:cNvPr id="42" name="Rectangle 41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179512" y="5013176"/>
            <a:ext cx="235074" cy="864096"/>
            <a:chOff x="3491880" y="4941168"/>
            <a:chExt cx="235074" cy="864096"/>
          </a:xfrm>
        </p:grpSpPr>
        <p:sp>
          <p:nvSpPr>
            <p:cNvPr id="31" name="Rectangle 3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 flipH="1">
            <a:off x="520502" y="5013176"/>
            <a:ext cx="288032" cy="864096"/>
            <a:chOff x="3491880" y="4941168"/>
            <a:chExt cx="235074" cy="864096"/>
          </a:xfrm>
        </p:grpSpPr>
        <p:sp>
          <p:nvSpPr>
            <p:cNvPr id="35" name="Rectangle 3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204" y="0"/>
            <a:ext cx="9036496" cy="674136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Résolution de l’équation différentielle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5266"/>
            <a:ext cx="517034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9512" y="1015992"/>
            <a:ext cx="4388472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une constante d’intégration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07504" y="1448041"/>
            <a:ext cx="4824536" cy="59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au niveau de la mer,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P(z=0) =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sng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07505" y="1880090"/>
            <a:ext cx="23042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K × e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699792" y="1880089"/>
            <a:ext cx="1696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 s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oit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K</a:t>
            </a:r>
            <a:endParaRPr lang="fr-FR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 l="24097" t="42520" r="40570" b="34800"/>
          <a:stretch>
            <a:fillRect/>
          </a:stretch>
        </p:blipFill>
        <p:spPr bwMode="auto">
          <a:xfrm>
            <a:off x="971600" y="2384145"/>
            <a:ext cx="3024336" cy="109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44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836712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1575" y="3847455"/>
            <a:ext cx="604867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Modèle valable pour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2000 premiers mètres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875" y="4330379"/>
            <a:ext cx="475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Echelle de hauteur caractéristique de variation de la pression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07504" y="6050773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grandeur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123728" y="5846324"/>
            <a:ext cx="754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100578" y="6289947"/>
            <a:ext cx="947956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445" name="AutoShape 5"/>
          <p:cNvCxnSpPr>
            <a:cxnSpLocks noChangeShapeType="1"/>
          </p:cNvCxnSpPr>
          <p:nvPr/>
        </p:nvCxnSpPr>
        <p:spPr bwMode="auto">
          <a:xfrm>
            <a:off x="2112154" y="6266799"/>
            <a:ext cx="7481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987824" y="6050773"/>
            <a:ext cx="615617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homogène 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distance appelée «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hauteur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2987824" y="6373812"/>
            <a:ext cx="2304256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caractéristique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»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5220072" y="4653136"/>
            <a:ext cx="3819753" cy="129614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abscisse du point de croisement de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tangente à l’origine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l’axe des abscisses (ici,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/>
                <a:ea typeface="Tahoma"/>
                <a:cs typeface="Tahoma"/>
              </a:rPr>
              <a:t>≈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 km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449" name="AutoShape 9"/>
          <p:cNvCxnSpPr>
            <a:cxnSpLocks noChangeShapeType="1"/>
          </p:cNvCxnSpPr>
          <p:nvPr/>
        </p:nvCxnSpPr>
        <p:spPr bwMode="auto">
          <a:xfrm>
            <a:off x="5148064" y="1052736"/>
            <a:ext cx="1800200" cy="309634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</p:cxnSp>
      <p:sp>
        <p:nvSpPr>
          <p:cNvPr id="57" name="Flèche vers le bas 56"/>
          <p:cNvSpPr/>
          <p:nvPr/>
        </p:nvSpPr>
        <p:spPr>
          <a:xfrm>
            <a:off x="6660232" y="4077072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540271" y="1387068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tangente à l’origine </a:t>
            </a:r>
            <a:endParaRPr lang="fr-FR" dirty="0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229736" y="5085184"/>
            <a:ext cx="52584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239261" y="544522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AutoShape 17"/>
          <p:cNvCxnSpPr>
            <a:cxnSpLocks noChangeShapeType="1"/>
          </p:cNvCxnSpPr>
          <p:nvPr/>
        </p:nvCxnSpPr>
        <p:spPr bwMode="auto">
          <a:xfrm>
            <a:off x="239261" y="544522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809992" y="522920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163242" y="5047085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1259632" y="544522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AutoShape 21"/>
          <p:cNvCxnSpPr>
            <a:cxnSpLocks noChangeShapeType="1"/>
          </p:cNvCxnSpPr>
          <p:nvPr/>
        </p:nvCxnSpPr>
        <p:spPr bwMode="auto">
          <a:xfrm>
            <a:off x="1187624" y="544522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1928296" y="5243926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3209179" y="5085184"/>
            <a:ext cx="4267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3112788" y="5445225"/>
            <a:ext cx="648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 z ]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AutoShape 17"/>
          <p:cNvCxnSpPr>
            <a:cxnSpLocks noChangeShapeType="1"/>
          </p:cNvCxnSpPr>
          <p:nvPr/>
        </p:nvCxnSpPr>
        <p:spPr bwMode="auto">
          <a:xfrm>
            <a:off x="3218704" y="544522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grpSp>
        <p:nvGrpSpPr>
          <p:cNvPr id="50" name="Groupe 49"/>
          <p:cNvGrpSpPr/>
          <p:nvPr/>
        </p:nvGrpSpPr>
        <p:grpSpPr>
          <a:xfrm>
            <a:off x="3941520" y="5013176"/>
            <a:ext cx="235074" cy="864096"/>
            <a:chOff x="3491880" y="4941168"/>
            <a:chExt cx="235074" cy="864096"/>
          </a:xfrm>
        </p:grpSpPr>
        <p:sp>
          <p:nvSpPr>
            <p:cNvPr id="51" name="Rectangle 5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4" name="Groupe 53"/>
          <p:cNvGrpSpPr/>
          <p:nvPr/>
        </p:nvGrpSpPr>
        <p:grpSpPr>
          <a:xfrm flipH="1">
            <a:off x="4572000" y="5013176"/>
            <a:ext cx="288032" cy="864096"/>
            <a:chOff x="3491880" y="4941168"/>
            <a:chExt cx="235074" cy="864096"/>
          </a:xfrm>
        </p:grpSpPr>
        <p:sp>
          <p:nvSpPr>
            <p:cNvPr id="55" name="Rectangle 5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3635896" y="522920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3989146" y="5047085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4085536" y="544522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2" name="AutoShape 21"/>
          <p:cNvCxnSpPr>
            <a:cxnSpLocks noChangeShapeType="1"/>
          </p:cNvCxnSpPr>
          <p:nvPr/>
        </p:nvCxnSpPr>
        <p:spPr bwMode="auto">
          <a:xfrm>
            <a:off x="4013528" y="544522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3" name="Rectangle 18"/>
          <p:cNvSpPr>
            <a:spLocks noChangeArrowheads="1"/>
          </p:cNvSpPr>
          <p:nvPr/>
        </p:nvSpPr>
        <p:spPr bwMode="auto">
          <a:xfrm>
            <a:off x="2574828" y="5128614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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15"/>
          <p:cNvSpPr>
            <a:spLocks noChangeArrowheads="1"/>
          </p:cNvSpPr>
          <p:nvPr/>
        </p:nvSpPr>
        <p:spPr bwMode="auto">
          <a:xfrm>
            <a:off x="6516216" y="44624"/>
            <a:ext cx="7200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16"/>
          <p:cNvSpPr>
            <a:spLocks noChangeArrowheads="1"/>
          </p:cNvSpPr>
          <p:nvPr/>
        </p:nvSpPr>
        <p:spPr bwMode="auto">
          <a:xfrm>
            <a:off x="6516216" y="40466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6" name="AutoShape 17"/>
          <p:cNvCxnSpPr>
            <a:cxnSpLocks noChangeShapeType="1"/>
          </p:cNvCxnSpPr>
          <p:nvPr/>
        </p:nvCxnSpPr>
        <p:spPr bwMode="auto">
          <a:xfrm>
            <a:off x="6516216" y="40466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7" name="Rectangle 18"/>
          <p:cNvSpPr>
            <a:spLocks noChangeArrowheads="1"/>
          </p:cNvSpPr>
          <p:nvPr/>
        </p:nvSpPr>
        <p:spPr bwMode="auto">
          <a:xfrm>
            <a:off x="7020272" y="18864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19"/>
          <p:cNvSpPr>
            <a:spLocks noChangeArrowheads="1"/>
          </p:cNvSpPr>
          <p:nvPr/>
        </p:nvSpPr>
        <p:spPr bwMode="auto">
          <a:xfrm>
            <a:off x="7236297" y="44625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20"/>
          <p:cNvSpPr>
            <a:spLocks noChangeArrowheads="1"/>
          </p:cNvSpPr>
          <p:nvPr/>
        </p:nvSpPr>
        <p:spPr bwMode="auto">
          <a:xfrm>
            <a:off x="7380312" y="40466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0" name="AutoShape 21"/>
          <p:cNvCxnSpPr>
            <a:cxnSpLocks noChangeShapeType="1"/>
          </p:cNvCxnSpPr>
          <p:nvPr/>
        </p:nvCxnSpPr>
        <p:spPr bwMode="auto">
          <a:xfrm>
            <a:off x="7308304" y="40466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8048976" y="203366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 = 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3" grpId="0"/>
      <p:bldP spid="61444" grpId="0"/>
      <p:bldP spid="61446" grpId="0"/>
      <p:bldP spid="52" grpId="0"/>
      <p:bldP spid="61448" grpId="0" animBg="1"/>
      <p:bldP spid="57" grpId="0" animBg="1"/>
      <p:bldP spid="58" grpId="0"/>
      <p:bldP spid="23" grpId="0"/>
      <p:bldP spid="24" grpId="0"/>
      <p:bldP spid="26" grpId="0"/>
      <p:bldP spid="27" grpId="0"/>
      <p:bldP spid="28" grpId="0"/>
      <p:bldP spid="30" grpId="0"/>
      <p:bldP spid="47" grpId="0"/>
      <p:bldP spid="48" grpId="0"/>
      <p:bldP spid="59" grpId="0"/>
      <p:bldP spid="60" grpId="0"/>
      <p:bldP spid="61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76803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>
                <a:latin typeface="Bookman Old Style" pitchFamily="18" charset="0"/>
              </a:rPr>
              <a:t>I- </a:t>
            </a:r>
            <a:r>
              <a:rPr lang="fr-FR" sz="2400" b="1" i="1" u="sng" dirty="0" smtClean="0">
                <a:latin typeface="Bookman Old Style" pitchFamily="18" charset="0"/>
              </a:rPr>
              <a:t>Echelle d’étude et forces au sein d’un fluide</a:t>
            </a:r>
            <a:endParaRPr lang="fr-FR" sz="2400" i="1" dirty="0">
              <a:latin typeface="Bookman Old Style" pitchFamily="18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2" cstate="print"/>
          <a:srcRect l="62369" t="38639" r="12589" b="21041"/>
          <a:stretch>
            <a:fillRect/>
          </a:stretch>
        </p:blipFill>
        <p:spPr bwMode="auto">
          <a:xfrm>
            <a:off x="3779912" y="548680"/>
            <a:ext cx="238526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79512" y="2780928"/>
          <a:ext cx="8784976" cy="2834640"/>
        </p:xfrm>
        <a:graphic>
          <a:graphicData uri="http://schemas.openxmlformats.org/drawingml/2006/table">
            <a:tbl>
              <a:tblPr/>
              <a:tblGrid>
                <a:gridCol w="2533857"/>
                <a:gridCol w="2083035"/>
                <a:gridCol w="2084042"/>
                <a:gridCol w="2084042"/>
              </a:tblGrid>
              <a:tr h="222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000000"/>
                          </a:solidFill>
                          <a:latin typeface="Calibri"/>
                          <a:ea typeface="Arial Unicode MS"/>
                          <a:cs typeface="Arial Unicode MS"/>
                        </a:rPr>
                        <a:t>Echelle 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Calibri"/>
                          <a:ea typeface="Arial Unicode MS"/>
                          <a:cs typeface="Arial Unicode MS"/>
                        </a:rPr>
                        <a:t>…</a:t>
                      </a:r>
                      <a:endParaRPr lang="fr-FR" sz="24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800" dirty="0">
                        <a:solidFill>
                          <a:srgbClr val="000000"/>
                        </a:solidFill>
                        <a:latin typeface="Calibri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800">
                        <a:solidFill>
                          <a:srgbClr val="000000"/>
                        </a:solidFill>
                        <a:latin typeface="Calibri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800">
                        <a:solidFill>
                          <a:srgbClr val="000000"/>
                        </a:solidFill>
                        <a:latin typeface="Calibri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La matière apparaît-elle comme </a:t>
                      </a:r>
                      <a:r>
                        <a:rPr lang="fr-FR" sz="1800" b="1" u="sng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continue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 ?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8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8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FF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B0F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NON</a:t>
                      </a:r>
                      <a:endParaRPr lang="fr-FR" sz="1800" dirty="0">
                        <a:solidFill>
                          <a:srgbClr val="00B0F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Peut-on définir </a:t>
                      </a:r>
                      <a:r>
                        <a:rPr lang="fr-FR" sz="1800" dirty="0" err="1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tem-pérature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, pression, masse volumique ?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8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008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FF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FF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B0F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NON</a:t>
                      </a:r>
                      <a:endParaRPr lang="fr-FR" sz="1800" dirty="0">
                        <a:solidFill>
                          <a:srgbClr val="00B0F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Ces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grandeurs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 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rendent-elles compte de l’aspect </a:t>
                      </a:r>
                      <a:r>
                        <a:rPr lang="fr-FR" sz="1800" b="1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LOCAL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Times New Roman"/>
                        </a:rPr>
                        <a:t> ?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rgbClr val="008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NON</a:t>
                      </a:r>
                      <a:endParaRPr lang="fr-FR" sz="1800" dirty="0">
                        <a:solidFill>
                          <a:srgbClr val="008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rgbClr val="FF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OUI</a:t>
                      </a:r>
                      <a:endParaRPr lang="fr-FR" sz="1800" dirty="0">
                        <a:solidFill>
                          <a:srgbClr val="FF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000000"/>
                          </a:solidFill>
                          <a:latin typeface="Comic Sans MS"/>
                          <a:ea typeface="Arial Unicode MS"/>
                          <a:cs typeface="Calibri"/>
                        </a:rPr>
                        <a:t>-</a:t>
                      </a:r>
                      <a:endParaRPr lang="fr-FR" sz="1800" dirty="0">
                        <a:solidFill>
                          <a:srgbClr val="000000"/>
                        </a:solidFill>
                        <a:latin typeface="Helvetica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843808" y="2780928"/>
            <a:ext cx="612068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Macroscopique  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Mésoscopique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Microscopique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79512" y="5733256"/>
            <a:ext cx="8784976" cy="7920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323528" y="5733256"/>
            <a:ext cx="856895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Dans la suite, on étudiera les fluides en les décomposant en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portions de fluide de taille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mésoscopique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appelées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PARTICULES FLUIDES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476672"/>
            <a:ext cx="28264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Echelle d’étude</a:t>
            </a:r>
            <a:endParaRPr lang="fr-FR" sz="22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56322" grpId="0"/>
      <p:bldP spid="56323" grpId="0" animBg="1"/>
      <p:bldP spid="56324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1204" y="0"/>
            <a:ext cx="9036496" cy="42930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Cohérence avec la réalité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44624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514806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Modèle valable pour les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2000 premiers mètres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AutoShape 9"/>
          <p:cNvCxnSpPr>
            <a:cxnSpLocks noChangeShapeType="1"/>
          </p:cNvCxnSpPr>
          <p:nvPr/>
        </p:nvCxnSpPr>
        <p:spPr bwMode="auto">
          <a:xfrm>
            <a:off x="5148064" y="260648"/>
            <a:ext cx="1800200" cy="309634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</p:cxnSp>
      <p:sp>
        <p:nvSpPr>
          <p:cNvPr id="15" name="Rectangle 14"/>
          <p:cNvSpPr/>
          <p:nvPr/>
        </p:nvSpPr>
        <p:spPr>
          <a:xfrm>
            <a:off x="5540271" y="594980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tangente à l’origine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7504" y="692696"/>
            <a:ext cx="475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Echelle de hauteur caractéristique de variation de la pression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395838"/>
            <a:ext cx="56378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63688" y="4395838"/>
            <a:ext cx="738031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000" i="1" dirty="0" smtClean="0"/>
              <a:t>On peut retrouver cette expression </a:t>
            </a:r>
            <a:r>
              <a:rPr lang="fr-FR" sz="2000" b="1" i="1" dirty="0" smtClean="0"/>
              <a:t>en séparant les variables</a:t>
            </a:r>
            <a:r>
              <a:rPr lang="fr-FR" sz="2000" i="1" dirty="0" smtClean="0"/>
              <a:t> dans la relation fondamentale de la statique des fluides, qui s’écrit alors :</a:t>
            </a:r>
            <a:endParaRPr lang="fr-FR" sz="36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 l="2362" t="25200" r="36686" b="60520"/>
          <a:stretch>
            <a:fillRect/>
          </a:stretch>
        </p:blipFill>
        <p:spPr bwMode="auto">
          <a:xfrm>
            <a:off x="2195736" y="5137126"/>
            <a:ext cx="655696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 l="27405" t="25720" r="20148" b="61680"/>
          <a:stretch>
            <a:fillRect/>
          </a:stretch>
        </p:blipFill>
        <p:spPr bwMode="auto">
          <a:xfrm>
            <a:off x="2339752" y="5997030"/>
            <a:ext cx="6040963" cy="81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/>
          <p:cNvGrpSpPr/>
          <p:nvPr/>
        </p:nvGrpSpPr>
        <p:grpSpPr>
          <a:xfrm>
            <a:off x="1115616" y="1368152"/>
            <a:ext cx="235074" cy="864096"/>
            <a:chOff x="3491880" y="4941168"/>
            <a:chExt cx="235074" cy="864096"/>
          </a:xfrm>
        </p:grpSpPr>
        <p:sp>
          <p:nvSpPr>
            <p:cNvPr id="22" name="Rectangle 21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/>
          <p:cNvGrpSpPr/>
          <p:nvPr/>
        </p:nvGrpSpPr>
        <p:grpSpPr>
          <a:xfrm flipH="1">
            <a:off x="2195736" y="1368152"/>
            <a:ext cx="288032" cy="864096"/>
            <a:chOff x="3491880" y="4941168"/>
            <a:chExt cx="235074" cy="864096"/>
          </a:xfrm>
        </p:grpSpPr>
        <p:sp>
          <p:nvSpPr>
            <p:cNvPr id="25" name="Rectangle 2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179512" y="1368152"/>
            <a:ext cx="235074" cy="864096"/>
            <a:chOff x="3491880" y="4941168"/>
            <a:chExt cx="235074" cy="864096"/>
          </a:xfrm>
        </p:grpSpPr>
        <p:sp>
          <p:nvSpPr>
            <p:cNvPr id="28" name="Rectangle 2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/>
          <p:cNvGrpSpPr/>
          <p:nvPr/>
        </p:nvGrpSpPr>
        <p:grpSpPr>
          <a:xfrm flipH="1">
            <a:off x="520502" y="1368152"/>
            <a:ext cx="288032" cy="864096"/>
            <a:chOff x="3491880" y="4941168"/>
            <a:chExt cx="235074" cy="864096"/>
          </a:xfrm>
        </p:grpSpPr>
        <p:sp>
          <p:nvSpPr>
            <p:cNvPr id="31" name="Rectangle 3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07504" y="2405749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grandeur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123728" y="2201300"/>
            <a:ext cx="754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100578" y="2644923"/>
            <a:ext cx="947956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AutoShape 5"/>
          <p:cNvCxnSpPr>
            <a:cxnSpLocks noChangeShapeType="1"/>
          </p:cNvCxnSpPr>
          <p:nvPr/>
        </p:nvCxnSpPr>
        <p:spPr bwMode="auto">
          <a:xfrm>
            <a:off x="2112154" y="2621775"/>
            <a:ext cx="7481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2987825" y="2405748"/>
            <a:ext cx="2016224" cy="109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homogène 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distance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251520" y="3068960"/>
            <a:ext cx="468052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appelée «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hauteur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caractéristique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»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179512" y="3501008"/>
            <a:ext cx="6192688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abscisse du point de croisement de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tangente à l’origine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l’axe des abscisses (ici,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/>
                <a:ea typeface="Tahoma"/>
                <a:cs typeface="Tahoma"/>
              </a:rPr>
              <a:t>≈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 km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Flèche vers le bas 39"/>
          <p:cNvSpPr/>
          <p:nvPr/>
        </p:nvSpPr>
        <p:spPr>
          <a:xfrm rot="1888877">
            <a:off x="6384407" y="3200786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15"/>
          <p:cNvSpPr>
            <a:spLocks noChangeArrowheads="1"/>
          </p:cNvSpPr>
          <p:nvPr/>
        </p:nvSpPr>
        <p:spPr bwMode="auto">
          <a:xfrm>
            <a:off x="229736" y="1440160"/>
            <a:ext cx="52584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239261" y="1800201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AutoShape 17"/>
          <p:cNvCxnSpPr>
            <a:cxnSpLocks noChangeShapeType="1"/>
          </p:cNvCxnSpPr>
          <p:nvPr/>
        </p:nvCxnSpPr>
        <p:spPr bwMode="auto">
          <a:xfrm>
            <a:off x="239261" y="1800200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4" name="Rectangle 18"/>
          <p:cNvSpPr>
            <a:spLocks noChangeArrowheads="1"/>
          </p:cNvSpPr>
          <p:nvPr/>
        </p:nvSpPr>
        <p:spPr bwMode="auto">
          <a:xfrm>
            <a:off x="809992" y="1584176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1163242" y="1402061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20"/>
          <p:cNvSpPr>
            <a:spLocks noChangeArrowheads="1"/>
          </p:cNvSpPr>
          <p:nvPr/>
        </p:nvSpPr>
        <p:spPr bwMode="auto">
          <a:xfrm>
            <a:off x="1259632" y="1800201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AutoShape 21"/>
          <p:cNvCxnSpPr>
            <a:cxnSpLocks noChangeShapeType="1"/>
          </p:cNvCxnSpPr>
          <p:nvPr/>
        </p:nvCxnSpPr>
        <p:spPr bwMode="auto">
          <a:xfrm>
            <a:off x="1187624" y="1800200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8" name="Rectangle 22"/>
          <p:cNvSpPr>
            <a:spLocks noChangeArrowheads="1"/>
          </p:cNvSpPr>
          <p:nvPr/>
        </p:nvSpPr>
        <p:spPr bwMode="auto">
          <a:xfrm>
            <a:off x="1928296" y="1598902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15"/>
          <p:cNvSpPr>
            <a:spLocks noChangeArrowheads="1"/>
          </p:cNvSpPr>
          <p:nvPr/>
        </p:nvSpPr>
        <p:spPr bwMode="auto">
          <a:xfrm>
            <a:off x="3027622" y="1440160"/>
            <a:ext cx="4267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2931231" y="1800201"/>
            <a:ext cx="648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 z ]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AutoShape 17"/>
          <p:cNvCxnSpPr>
            <a:cxnSpLocks noChangeShapeType="1"/>
          </p:cNvCxnSpPr>
          <p:nvPr/>
        </p:nvCxnSpPr>
        <p:spPr bwMode="auto">
          <a:xfrm>
            <a:off x="3037147" y="1800200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grpSp>
        <p:nvGrpSpPr>
          <p:cNvPr id="52" name="Groupe 51"/>
          <p:cNvGrpSpPr/>
          <p:nvPr/>
        </p:nvGrpSpPr>
        <p:grpSpPr>
          <a:xfrm>
            <a:off x="3759963" y="1368152"/>
            <a:ext cx="235074" cy="864096"/>
            <a:chOff x="3491880" y="4941168"/>
            <a:chExt cx="235074" cy="864096"/>
          </a:xfrm>
        </p:grpSpPr>
        <p:sp>
          <p:nvSpPr>
            <p:cNvPr id="53" name="Rectangle 52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/>
          <p:cNvGrpSpPr/>
          <p:nvPr/>
        </p:nvGrpSpPr>
        <p:grpSpPr>
          <a:xfrm flipH="1">
            <a:off x="4390443" y="1368152"/>
            <a:ext cx="288032" cy="864096"/>
            <a:chOff x="3491880" y="4941168"/>
            <a:chExt cx="235074" cy="864096"/>
          </a:xfrm>
        </p:grpSpPr>
        <p:sp>
          <p:nvSpPr>
            <p:cNvPr id="56" name="Rectangle 55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Rectangle 18"/>
          <p:cNvSpPr>
            <a:spLocks noChangeArrowheads="1"/>
          </p:cNvSpPr>
          <p:nvPr/>
        </p:nvSpPr>
        <p:spPr bwMode="auto">
          <a:xfrm>
            <a:off x="3454339" y="1584176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19"/>
          <p:cNvSpPr>
            <a:spLocks noChangeArrowheads="1"/>
          </p:cNvSpPr>
          <p:nvPr/>
        </p:nvSpPr>
        <p:spPr bwMode="auto">
          <a:xfrm>
            <a:off x="3807589" y="1402061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20"/>
          <p:cNvSpPr>
            <a:spLocks noChangeArrowheads="1"/>
          </p:cNvSpPr>
          <p:nvPr/>
        </p:nvSpPr>
        <p:spPr bwMode="auto">
          <a:xfrm>
            <a:off x="3903979" y="1800201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AutoShape 21"/>
          <p:cNvCxnSpPr>
            <a:cxnSpLocks noChangeShapeType="1"/>
          </p:cNvCxnSpPr>
          <p:nvPr/>
        </p:nvCxnSpPr>
        <p:spPr bwMode="auto">
          <a:xfrm>
            <a:off x="3831971" y="1800200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2" name="Rectangle 18"/>
          <p:cNvSpPr>
            <a:spLocks noChangeArrowheads="1"/>
          </p:cNvSpPr>
          <p:nvPr/>
        </p:nvSpPr>
        <p:spPr bwMode="auto">
          <a:xfrm>
            <a:off x="2459953" y="148359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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309634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A quelle altitude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z’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pression a-t-elle diminué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1 %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par rapport à la pression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du niveau de la mer ? Conclure.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1960" y="404664"/>
            <a:ext cx="28083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5148064" y="5373216"/>
            <a:ext cx="223224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z’ =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85 m &lt;&lt; H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79512" y="6021288"/>
            <a:ext cx="8784976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On peut supposer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pression atmosphérique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quelques centaines de mètres, c'est-à-dire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sur des distances très inférieures à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age 20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2" t="19215" r="23386" b="9480"/>
          <a:stretch>
            <a:fillRect/>
          </a:stretch>
        </p:blipFill>
        <p:spPr bwMode="auto">
          <a:xfrm>
            <a:off x="4788024" y="-1251520"/>
            <a:ext cx="4248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AutoShape 9"/>
          <p:cNvCxnSpPr>
            <a:cxnSpLocks noChangeShapeType="1"/>
          </p:cNvCxnSpPr>
          <p:nvPr/>
        </p:nvCxnSpPr>
        <p:spPr bwMode="auto">
          <a:xfrm>
            <a:off x="5148064" y="-1035496"/>
            <a:ext cx="1800200" cy="3096344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</p:cxn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07504" y="1319155"/>
            <a:ext cx="208823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grandeur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 =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123728" y="1114706"/>
            <a:ext cx="7545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2100578" y="1558329"/>
            <a:ext cx="947956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AutoShape 5"/>
          <p:cNvCxnSpPr>
            <a:cxnSpLocks noChangeShapeType="1"/>
          </p:cNvCxnSpPr>
          <p:nvPr/>
        </p:nvCxnSpPr>
        <p:spPr bwMode="auto">
          <a:xfrm>
            <a:off x="2112154" y="1535181"/>
            <a:ext cx="7481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2987825" y="1319154"/>
            <a:ext cx="2016224" cy="109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homogène à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une distance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51520" y="1906166"/>
            <a:ext cx="468052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appelée « 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hauteur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caractéristique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» 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79512" y="2276872"/>
            <a:ext cx="8856984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abscisse du point de croisement de la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tangente          à l’origine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avec l’axe des abscisses (ici,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/>
                <a:ea typeface="Tahoma"/>
                <a:cs typeface="Tahoma"/>
              </a:rPr>
              <a:t>≈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 km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fr-F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lèche vers le bas 29"/>
          <p:cNvSpPr/>
          <p:nvPr/>
        </p:nvSpPr>
        <p:spPr>
          <a:xfrm rot="1544994">
            <a:off x="6507166" y="1902922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1115616" y="332656"/>
            <a:ext cx="235074" cy="864096"/>
            <a:chOff x="3491880" y="4941168"/>
            <a:chExt cx="235074" cy="864096"/>
          </a:xfrm>
        </p:grpSpPr>
        <p:sp>
          <p:nvSpPr>
            <p:cNvPr id="32" name="Rectangle 31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 flipH="1">
            <a:off x="2195736" y="332656"/>
            <a:ext cx="288032" cy="864096"/>
            <a:chOff x="3491880" y="4941168"/>
            <a:chExt cx="235074" cy="864096"/>
          </a:xfrm>
        </p:grpSpPr>
        <p:sp>
          <p:nvSpPr>
            <p:cNvPr id="35" name="Rectangle 3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79512" y="332656"/>
            <a:ext cx="235074" cy="864096"/>
            <a:chOff x="3491880" y="4941168"/>
            <a:chExt cx="235074" cy="864096"/>
          </a:xfrm>
        </p:grpSpPr>
        <p:sp>
          <p:nvSpPr>
            <p:cNvPr id="38" name="Rectangle 3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0" name="Groupe 39"/>
          <p:cNvGrpSpPr/>
          <p:nvPr/>
        </p:nvGrpSpPr>
        <p:grpSpPr>
          <a:xfrm flipH="1">
            <a:off x="520502" y="332656"/>
            <a:ext cx="288032" cy="864096"/>
            <a:chOff x="3491880" y="4941168"/>
            <a:chExt cx="235074" cy="864096"/>
          </a:xfrm>
        </p:grpSpPr>
        <p:sp>
          <p:nvSpPr>
            <p:cNvPr id="41" name="Rectangle 40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229736" y="404664"/>
            <a:ext cx="52584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dP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239261" y="76470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dz</a:t>
            </a:r>
            <a:endParaRPr kumimoji="0" lang="fr-FR" sz="20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AutoShape 17"/>
          <p:cNvCxnSpPr>
            <a:cxnSpLocks noChangeShapeType="1"/>
          </p:cNvCxnSpPr>
          <p:nvPr/>
        </p:nvCxnSpPr>
        <p:spPr bwMode="auto">
          <a:xfrm>
            <a:off x="239261" y="76470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6" name="Rectangle 18"/>
          <p:cNvSpPr>
            <a:spLocks noChangeArrowheads="1"/>
          </p:cNvSpPr>
          <p:nvPr/>
        </p:nvSpPr>
        <p:spPr bwMode="auto">
          <a:xfrm>
            <a:off x="809992" y="54868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9"/>
          <p:cNvSpPr>
            <a:spLocks noChangeArrowheads="1"/>
          </p:cNvSpPr>
          <p:nvPr/>
        </p:nvSpPr>
        <p:spPr bwMode="auto">
          <a:xfrm>
            <a:off x="1163242" y="366565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20"/>
          <p:cNvSpPr>
            <a:spLocks noChangeArrowheads="1"/>
          </p:cNvSpPr>
          <p:nvPr/>
        </p:nvSpPr>
        <p:spPr bwMode="auto">
          <a:xfrm>
            <a:off x="1259632" y="76470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9" name="AutoShape 21"/>
          <p:cNvCxnSpPr>
            <a:cxnSpLocks noChangeShapeType="1"/>
          </p:cNvCxnSpPr>
          <p:nvPr/>
        </p:nvCxnSpPr>
        <p:spPr bwMode="auto">
          <a:xfrm>
            <a:off x="1187624" y="76470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50" name="Rectangle 22"/>
          <p:cNvSpPr>
            <a:spLocks noChangeArrowheads="1"/>
          </p:cNvSpPr>
          <p:nvPr/>
        </p:nvSpPr>
        <p:spPr bwMode="auto">
          <a:xfrm>
            <a:off x="1928296" y="563406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15"/>
          <p:cNvSpPr>
            <a:spLocks noChangeArrowheads="1"/>
          </p:cNvSpPr>
          <p:nvPr/>
        </p:nvSpPr>
        <p:spPr bwMode="auto">
          <a:xfrm>
            <a:off x="3027622" y="404664"/>
            <a:ext cx="426717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2931231" y="764705"/>
            <a:ext cx="648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[ z ]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AutoShape 17"/>
          <p:cNvCxnSpPr>
            <a:cxnSpLocks noChangeShapeType="1"/>
          </p:cNvCxnSpPr>
          <p:nvPr/>
        </p:nvCxnSpPr>
        <p:spPr bwMode="auto">
          <a:xfrm>
            <a:off x="3037147" y="764704"/>
            <a:ext cx="428679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grpSp>
        <p:nvGrpSpPr>
          <p:cNvPr id="54" name="Groupe 53"/>
          <p:cNvGrpSpPr/>
          <p:nvPr/>
        </p:nvGrpSpPr>
        <p:grpSpPr>
          <a:xfrm>
            <a:off x="3759963" y="332656"/>
            <a:ext cx="235074" cy="864096"/>
            <a:chOff x="3491880" y="4941168"/>
            <a:chExt cx="235074" cy="864096"/>
          </a:xfrm>
        </p:grpSpPr>
        <p:sp>
          <p:nvSpPr>
            <p:cNvPr id="55" name="Rectangle 54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7" name="Groupe 56"/>
          <p:cNvGrpSpPr/>
          <p:nvPr/>
        </p:nvGrpSpPr>
        <p:grpSpPr>
          <a:xfrm flipH="1">
            <a:off x="4390443" y="332656"/>
            <a:ext cx="288032" cy="864096"/>
            <a:chOff x="3491880" y="4941168"/>
            <a:chExt cx="235074" cy="864096"/>
          </a:xfrm>
        </p:grpSpPr>
        <p:sp>
          <p:nvSpPr>
            <p:cNvPr id="58" name="Rectangle 57"/>
            <p:cNvSpPr/>
            <p:nvPr/>
          </p:nvSpPr>
          <p:spPr>
            <a:xfrm>
              <a:off x="3491880" y="5013176"/>
              <a:ext cx="144016" cy="72008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82938" y="4941168"/>
              <a:ext cx="144016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0" name="Rectangle 18"/>
          <p:cNvSpPr>
            <a:spLocks noChangeArrowheads="1"/>
          </p:cNvSpPr>
          <p:nvPr/>
        </p:nvSpPr>
        <p:spPr bwMode="auto">
          <a:xfrm>
            <a:off x="3454339" y="54868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19"/>
          <p:cNvSpPr>
            <a:spLocks noChangeArrowheads="1"/>
          </p:cNvSpPr>
          <p:nvPr/>
        </p:nvSpPr>
        <p:spPr bwMode="auto">
          <a:xfrm>
            <a:off x="3807589" y="366565"/>
            <a:ext cx="88847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20"/>
          <p:cNvSpPr>
            <a:spLocks noChangeArrowheads="1"/>
          </p:cNvSpPr>
          <p:nvPr/>
        </p:nvSpPr>
        <p:spPr bwMode="auto">
          <a:xfrm>
            <a:off x="3903979" y="764705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3" name="AutoShape 21"/>
          <p:cNvCxnSpPr>
            <a:cxnSpLocks noChangeShapeType="1"/>
          </p:cNvCxnSpPr>
          <p:nvPr/>
        </p:nvCxnSpPr>
        <p:spPr bwMode="auto">
          <a:xfrm>
            <a:off x="3831971" y="764704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64" name="Rectangle 18"/>
          <p:cNvSpPr>
            <a:spLocks noChangeArrowheads="1"/>
          </p:cNvSpPr>
          <p:nvPr/>
        </p:nvSpPr>
        <p:spPr bwMode="auto">
          <a:xfrm>
            <a:off x="2459953" y="467503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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61204" y="0"/>
            <a:ext cx="9036496" cy="30118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000" b="1" dirty="0" smtClean="0">
                <a:latin typeface="Times New Roman" pitchFamily="18" charset="0"/>
                <a:cs typeface="Times New Roman" pitchFamily="18" charset="0"/>
                <a:sym typeface="Wingdings 2"/>
              </a:rPr>
              <a:t>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Echelle de hauteur caractéristique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2"/>
          <p:cNvSpPr>
            <a:spLocks noChangeArrowheads="1"/>
          </p:cNvSpPr>
          <p:nvPr/>
        </p:nvSpPr>
        <p:spPr bwMode="auto">
          <a:xfrm>
            <a:off x="107505" y="3933056"/>
            <a:ext cx="49685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cherche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z’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telle que :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P(z’) = 0,99 </a:t>
            </a:r>
            <a:r>
              <a:rPr lang="fr-FR" sz="2000" b="1" dirty="0" smtClean="0">
                <a:latin typeface="Arial"/>
                <a:cs typeface="Arial"/>
              </a:rPr>
              <a:t>×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fr-FR" sz="20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5076057" y="39330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508104" y="3933056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fr-FR" b="1" dirty="0" smtClean="0">
                <a:solidFill>
                  <a:srgbClr val="002060"/>
                </a:solidFill>
                <a:latin typeface="Arial"/>
                <a:cs typeface="Arial"/>
              </a:rPr>
              <a:t>× e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74" name="Rectangle 18"/>
          <p:cNvSpPr>
            <a:spLocks noChangeArrowheads="1"/>
          </p:cNvSpPr>
          <p:nvPr/>
        </p:nvSpPr>
        <p:spPr bwMode="auto">
          <a:xfrm>
            <a:off x="6145954" y="3584032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19"/>
          <p:cNvSpPr>
            <a:spLocks noChangeArrowheads="1"/>
          </p:cNvSpPr>
          <p:nvPr/>
        </p:nvSpPr>
        <p:spPr bwMode="auto">
          <a:xfrm>
            <a:off x="6361979" y="3397150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20"/>
          <p:cNvSpPr>
            <a:spLocks noChangeArrowheads="1"/>
          </p:cNvSpPr>
          <p:nvPr/>
        </p:nvSpPr>
        <p:spPr bwMode="auto">
          <a:xfrm>
            <a:off x="6505994" y="3800057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7" name="AutoShape 21"/>
          <p:cNvCxnSpPr>
            <a:cxnSpLocks noChangeShapeType="1"/>
          </p:cNvCxnSpPr>
          <p:nvPr/>
        </p:nvCxnSpPr>
        <p:spPr bwMode="auto">
          <a:xfrm>
            <a:off x="6433986" y="3811073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78" name="Rectangle 22"/>
          <p:cNvSpPr>
            <a:spLocks noChangeArrowheads="1"/>
          </p:cNvSpPr>
          <p:nvPr/>
        </p:nvSpPr>
        <p:spPr bwMode="auto">
          <a:xfrm>
            <a:off x="7174658" y="3598758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z’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650926" y="3933056"/>
            <a:ext cx="1529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0,99 </a:t>
            </a:r>
            <a:r>
              <a:rPr lang="fr-FR" sz="20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81" name="Connecteur droit 80"/>
          <p:cNvCxnSpPr/>
          <p:nvPr/>
        </p:nvCxnSpPr>
        <p:spPr>
          <a:xfrm flipH="1">
            <a:off x="5580112" y="3861048"/>
            <a:ext cx="360040" cy="50405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 flipH="1">
            <a:off x="8698490" y="3861048"/>
            <a:ext cx="360040" cy="50405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2555776" y="4595853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8"/>
          <p:cNvSpPr>
            <a:spLocks noChangeArrowheads="1"/>
          </p:cNvSpPr>
          <p:nvPr/>
        </p:nvSpPr>
        <p:spPr bwMode="auto">
          <a:xfrm>
            <a:off x="2967232" y="4581127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19"/>
          <p:cNvSpPr>
            <a:spLocks noChangeArrowheads="1"/>
          </p:cNvSpPr>
          <p:nvPr/>
        </p:nvSpPr>
        <p:spPr bwMode="auto">
          <a:xfrm>
            <a:off x="3216598" y="4403771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20"/>
          <p:cNvSpPr>
            <a:spLocks noChangeArrowheads="1"/>
          </p:cNvSpPr>
          <p:nvPr/>
        </p:nvSpPr>
        <p:spPr bwMode="auto">
          <a:xfrm>
            <a:off x="3327272" y="4797152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7" name="AutoShape 21"/>
          <p:cNvCxnSpPr>
            <a:cxnSpLocks noChangeShapeType="1"/>
          </p:cNvCxnSpPr>
          <p:nvPr/>
        </p:nvCxnSpPr>
        <p:spPr bwMode="auto">
          <a:xfrm>
            <a:off x="3255264" y="4808168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88" name="Rectangle 22"/>
          <p:cNvSpPr>
            <a:spLocks noChangeArrowheads="1"/>
          </p:cNvSpPr>
          <p:nvPr/>
        </p:nvSpPr>
        <p:spPr bwMode="auto">
          <a:xfrm>
            <a:off x="3995936" y="4595853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z’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572000" y="4595853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ln(0,99)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0" name="Rectangle 6"/>
          <p:cNvSpPr>
            <a:spLocks noChangeArrowheads="1"/>
          </p:cNvSpPr>
          <p:nvPr/>
        </p:nvSpPr>
        <p:spPr bwMode="auto">
          <a:xfrm>
            <a:off x="5940152" y="4595853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22"/>
          <p:cNvSpPr>
            <a:spLocks noChangeArrowheads="1"/>
          </p:cNvSpPr>
          <p:nvPr/>
        </p:nvSpPr>
        <p:spPr bwMode="auto">
          <a:xfrm>
            <a:off x="6300192" y="4595853"/>
            <a:ext cx="648072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z’ =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18"/>
          <p:cNvSpPr>
            <a:spLocks noChangeArrowheads="1"/>
          </p:cNvSpPr>
          <p:nvPr/>
        </p:nvSpPr>
        <p:spPr bwMode="auto">
          <a:xfrm>
            <a:off x="6783656" y="4581127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19"/>
          <p:cNvSpPr>
            <a:spLocks noChangeArrowheads="1"/>
          </p:cNvSpPr>
          <p:nvPr/>
        </p:nvSpPr>
        <p:spPr bwMode="auto">
          <a:xfrm>
            <a:off x="7020272" y="4811877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20"/>
          <p:cNvSpPr>
            <a:spLocks noChangeArrowheads="1"/>
          </p:cNvSpPr>
          <p:nvPr/>
        </p:nvSpPr>
        <p:spPr bwMode="auto">
          <a:xfrm>
            <a:off x="7092280" y="4413733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6" name="AutoShape 21"/>
          <p:cNvCxnSpPr>
            <a:cxnSpLocks noChangeShapeType="1"/>
          </p:cNvCxnSpPr>
          <p:nvPr/>
        </p:nvCxnSpPr>
        <p:spPr bwMode="auto">
          <a:xfrm>
            <a:off x="7071688" y="4808168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97" name="Rectangle 22"/>
          <p:cNvSpPr>
            <a:spLocks noChangeArrowheads="1"/>
          </p:cNvSpPr>
          <p:nvPr/>
        </p:nvSpPr>
        <p:spPr bwMode="auto">
          <a:xfrm>
            <a:off x="7812360" y="4595853"/>
            <a:ext cx="1512168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ln(0,99)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11560" y="5390139"/>
            <a:ext cx="9492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fr-FR" dirty="0"/>
          </a:p>
        </p:txBody>
      </p:sp>
      <p:sp>
        <p:nvSpPr>
          <p:cNvPr id="99" name="Rectangle 22"/>
          <p:cNvSpPr>
            <a:spLocks noChangeArrowheads="1"/>
          </p:cNvSpPr>
          <p:nvPr/>
        </p:nvSpPr>
        <p:spPr bwMode="auto">
          <a:xfrm>
            <a:off x="1403648" y="5390139"/>
            <a:ext cx="648072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z’ =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Rectangle 18"/>
          <p:cNvSpPr>
            <a:spLocks noChangeArrowheads="1"/>
          </p:cNvSpPr>
          <p:nvPr/>
        </p:nvSpPr>
        <p:spPr bwMode="auto">
          <a:xfrm>
            <a:off x="1887112" y="5375413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Rectangle 19"/>
          <p:cNvSpPr>
            <a:spLocks noChangeArrowheads="1"/>
          </p:cNvSpPr>
          <p:nvPr/>
        </p:nvSpPr>
        <p:spPr bwMode="auto">
          <a:xfrm>
            <a:off x="2123728" y="5606163"/>
            <a:ext cx="18002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29.10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3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 9,8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20"/>
          <p:cNvSpPr>
            <a:spLocks noChangeArrowheads="1"/>
          </p:cNvSpPr>
          <p:nvPr/>
        </p:nvSpPr>
        <p:spPr bwMode="auto">
          <a:xfrm>
            <a:off x="2195736" y="5208023"/>
            <a:ext cx="1584176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8,314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 288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3" name="AutoShape 21"/>
          <p:cNvCxnSpPr>
            <a:cxnSpLocks noChangeShapeType="1"/>
          </p:cNvCxnSpPr>
          <p:nvPr/>
        </p:nvCxnSpPr>
        <p:spPr bwMode="auto">
          <a:xfrm>
            <a:off x="2161828" y="5601940"/>
            <a:ext cx="165618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04" name="Rectangle 22"/>
          <p:cNvSpPr>
            <a:spLocks noChangeArrowheads="1"/>
          </p:cNvSpPr>
          <p:nvPr/>
        </p:nvSpPr>
        <p:spPr bwMode="auto">
          <a:xfrm>
            <a:off x="3851920" y="5373216"/>
            <a:ext cx="1512168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ln(0,99)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328767" y="4437112"/>
            <a:ext cx="2736304" cy="79208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5" grpId="0"/>
      <p:bldP spid="20499" grpId="0"/>
      <p:bldP spid="20500" grpId="0" animBg="1"/>
      <p:bldP spid="66" grpId="0"/>
      <p:bldP spid="69" grpId="0"/>
      <p:bldP spid="71" grpId="0"/>
      <p:bldP spid="74" grpId="0"/>
      <p:bldP spid="75" grpId="0"/>
      <p:bldP spid="76" grpId="0"/>
      <p:bldP spid="78" grpId="0"/>
      <p:bldP spid="79" grpId="0"/>
      <p:bldP spid="83" grpId="0"/>
      <p:bldP spid="84" grpId="0"/>
      <p:bldP spid="85" grpId="0"/>
      <p:bldP spid="86" grpId="0"/>
      <p:bldP spid="88" grpId="0"/>
      <p:bldP spid="89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211960" y="404664"/>
            <a:ext cx="280831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107504" y="1988840"/>
            <a:ext cx="8856984" cy="7200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On peut supposer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pression atmosphérique UNIFORME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quelques centaines de mètres, c'est-à-dire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sur des distances très inférieures à </a:t>
            </a:r>
            <a:r>
              <a:rPr kumimoji="0" lang="fr-FR" sz="2000" b="1" u="sng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0" y="2937122"/>
            <a:ext cx="6704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 smtClean="0">
                <a:latin typeface="Bookman Old Style" pitchFamily="18" charset="0"/>
              </a:rPr>
              <a:t>III- Poussée d’Archimède et applications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75656" y="3332609"/>
            <a:ext cx="40959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Définition et expression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725" t="28560" r="38576" b="15161"/>
          <a:stretch>
            <a:fillRect/>
          </a:stretch>
        </p:blipFill>
        <p:spPr bwMode="auto">
          <a:xfrm>
            <a:off x="4644008" y="3717032"/>
            <a:ext cx="4392489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3789040"/>
            <a:ext cx="4464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Comment est orientée la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RESULTANTE des forces pressantes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s’exerçant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sur le solide </a:t>
            </a:r>
            <a:r>
              <a:rPr lang="fr-FR" sz="2000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S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?</a:t>
            </a:r>
            <a:endParaRPr lang="fr-FR" sz="4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5148064" y="1395853"/>
            <a:ext cx="223224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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z’ =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85 m &lt;&lt; H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55776" y="707421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967232" y="692695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3216598" y="515339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3327272" y="908720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AutoShape 21"/>
          <p:cNvCxnSpPr>
            <a:cxnSpLocks noChangeShapeType="1"/>
          </p:cNvCxnSpPr>
          <p:nvPr/>
        </p:nvCxnSpPr>
        <p:spPr bwMode="auto">
          <a:xfrm>
            <a:off x="3255264" y="919736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3995936" y="707421"/>
            <a:ext cx="1203544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z’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0" y="707421"/>
            <a:ext cx="1370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 ln(0,99)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5940152" y="707421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6300192" y="707421"/>
            <a:ext cx="648072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z’ =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6783656" y="692695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7020272" y="923445"/>
            <a:ext cx="108012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g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7092280" y="515630"/>
            <a:ext cx="7920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T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AutoShape 21"/>
          <p:cNvCxnSpPr>
            <a:cxnSpLocks noChangeShapeType="1"/>
          </p:cNvCxnSpPr>
          <p:nvPr/>
        </p:nvCxnSpPr>
        <p:spPr bwMode="auto">
          <a:xfrm>
            <a:off x="7071688" y="919736"/>
            <a:ext cx="785912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36" name="Rectangle 22"/>
          <p:cNvSpPr>
            <a:spLocks noChangeArrowheads="1"/>
          </p:cNvSpPr>
          <p:nvPr/>
        </p:nvSpPr>
        <p:spPr bwMode="auto">
          <a:xfrm>
            <a:off x="7812360" y="707421"/>
            <a:ext cx="1512168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ln(0,99)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1560" y="1412776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fr-FR" dirty="0"/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1403648" y="1412776"/>
            <a:ext cx="648072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z’ =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1887112" y="1398050"/>
            <a:ext cx="444307" cy="5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2123728" y="1628800"/>
            <a:ext cx="18002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29.10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– 3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 9,8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2195736" y="1230660"/>
            <a:ext cx="1584176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8,314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 288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2" name="AutoShape 21"/>
          <p:cNvCxnSpPr>
            <a:cxnSpLocks noChangeShapeType="1"/>
          </p:cNvCxnSpPr>
          <p:nvPr/>
        </p:nvCxnSpPr>
        <p:spPr bwMode="auto">
          <a:xfrm>
            <a:off x="2161828" y="1624577"/>
            <a:ext cx="1656184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43" name="Rectangle 22"/>
          <p:cNvSpPr>
            <a:spLocks noChangeArrowheads="1"/>
          </p:cNvSpPr>
          <p:nvPr/>
        </p:nvSpPr>
        <p:spPr bwMode="auto">
          <a:xfrm>
            <a:off x="3851920" y="1395853"/>
            <a:ext cx="1512168" cy="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× ln(0,99)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28767" y="548680"/>
            <a:ext cx="2736304" cy="79208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0" y="-1519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A quelle altitude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z’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la pression a-t-elle diminué de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1 %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par rapport à la pression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fr-FR" sz="20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du niveau de la mer ? Conclure.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107504" y="4768862"/>
            <a:ext cx="49685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forces pressantes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 compensent 2 à 2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sur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faces verticales du cylindre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18"/>
          <p:cNvPicPr>
            <a:picLocks noChangeAspect="1" noChangeArrowheads="1"/>
          </p:cNvPicPr>
          <p:nvPr/>
        </p:nvPicPr>
        <p:blipFill>
          <a:blip r:embed="rId3" cstate="print"/>
          <a:srcRect l="5197" t="35280" r="66192" b="56320"/>
          <a:stretch>
            <a:fillRect/>
          </a:stretch>
        </p:blipFill>
        <p:spPr bwMode="auto">
          <a:xfrm>
            <a:off x="1259632" y="5445224"/>
            <a:ext cx="2448272" cy="4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8"/>
          <p:cNvPicPr>
            <a:picLocks noChangeAspect="1" noChangeArrowheads="1"/>
          </p:cNvPicPr>
          <p:nvPr/>
        </p:nvPicPr>
        <p:blipFill>
          <a:blip r:embed="rId3" cstate="print"/>
          <a:srcRect l="35393" t="35106" r="35996" b="56320"/>
          <a:stretch>
            <a:fillRect/>
          </a:stretch>
        </p:blipFill>
        <p:spPr bwMode="auto">
          <a:xfrm>
            <a:off x="1259632" y="5877272"/>
            <a:ext cx="2448272" cy="41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18"/>
          <p:cNvPicPr>
            <a:picLocks noChangeAspect="1" noChangeArrowheads="1"/>
          </p:cNvPicPr>
          <p:nvPr/>
        </p:nvPicPr>
        <p:blipFill>
          <a:blip r:embed="rId3" cstate="print"/>
          <a:srcRect l="64747" t="34932" r="6446" b="56320"/>
          <a:stretch>
            <a:fillRect/>
          </a:stretch>
        </p:blipFill>
        <p:spPr bwMode="auto">
          <a:xfrm>
            <a:off x="1187624" y="6309320"/>
            <a:ext cx="2465040" cy="42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049" grpId="0"/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7318"/>
            <a:ext cx="6704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400" b="1" i="1" u="sng" dirty="0" smtClean="0">
                <a:latin typeface="Bookman Old Style" pitchFamily="18" charset="0"/>
              </a:rPr>
              <a:t>III- Poussée d’Archimède et applications</a:t>
            </a:r>
            <a:endParaRPr lang="fr-FR" sz="2400" i="1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5656" y="548680"/>
            <a:ext cx="40959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Définition et expression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725" t="28560" r="38576" b="15161"/>
          <a:stretch>
            <a:fillRect/>
          </a:stretch>
        </p:blipFill>
        <p:spPr bwMode="auto">
          <a:xfrm>
            <a:off x="4751511" y="1196752"/>
            <a:ext cx="4392489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1097449"/>
            <a:ext cx="44644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Comment est orientée la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RESULTANTE des forces pressantes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s’exerçant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sur le solide </a:t>
            </a:r>
            <a:r>
              <a:rPr lang="fr-FR" sz="2000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S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?</a:t>
            </a:r>
            <a:endParaRPr lang="fr-FR" sz="4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07504" y="2204864"/>
            <a:ext cx="49685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forces pressantes </a:t>
            </a:r>
            <a:r>
              <a:rPr lang="fr-FR" sz="2000" b="1" u="sng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 compensent 2 à 2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sur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faces verticales du cylindre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3" cstate="print"/>
          <a:srcRect l="5197" t="35280" r="66192" b="56320"/>
          <a:stretch>
            <a:fillRect/>
          </a:stretch>
        </p:blipFill>
        <p:spPr bwMode="auto">
          <a:xfrm>
            <a:off x="1259632" y="2881226"/>
            <a:ext cx="2448272" cy="4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 cstate="print"/>
          <a:srcRect l="4725" t="47039" r="27708" b="45401"/>
          <a:stretch>
            <a:fillRect/>
          </a:stretch>
        </p:blipFill>
        <p:spPr bwMode="auto">
          <a:xfrm>
            <a:off x="179512" y="4365104"/>
            <a:ext cx="5472608" cy="34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395536" y="4797152"/>
            <a:ext cx="8748464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résultante des forces pressantes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verticale vers le haut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3" cstate="print"/>
          <a:srcRect l="35393" t="35106" r="35996" b="56320"/>
          <a:stretch>
            <a:fillRect/>
          </a:stretch>
        </p:blipFill>
        <p:spPr bwMode="auto">
          <a:xfrm>
            <a:off x="1259632" y="3313274"/>
            <a:ext cx="2448272" cy="41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3" cstate="print"/>
          <a:srcRect l="64747" t="34932" r="6446" b="56320"/>
          <a:stretch>
            <a:fillRect/>
          </a:stretch>
        </p:blipFill>
        <p:spPr bwMode="auto">
          <a:xfrm>
            <a:off x="1187624" y="3745322"/>
            <a:ext cx="2465040" cy="42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e 13"/>
          <p:cNvGrpSpPr/>
          <p:nvPr/>
        </p:nvGrpSpPr>
        <p:grpSpPr>
          <a:xfrm>
            <a:off x="237387" y="5301208"/>
            <a:ext cx="8784976" cy="1224136"/>
            <a:chOff x="237387" y="2276872"/>
            <a:chExt cx="8784976" cy="1224136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237387" y="2276872"/>
              <a:ext cx="87849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                    La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résultante des forces pressantes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s’exerçant sur un solide immergé dans un fluide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est appelée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POUSSEE d’ARCHIMEDE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 et elle est notée </a:t>
              </a:r>
              <a:r>
                <a:rPr kumimoji="0" lang="fr-FR" sz="32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Symbol" pitchFamily="18" charset="2"/>
                  <a:cs typeface="Arial" pitchFamily="34" charset="0"/>
                </a:rPr>
                <a:t>p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: c’est une force toujours orientée 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verticalement vers le haut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983175" y="3020102"/>
              <a:ext cx="36004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36873" y="5287075"/>
            <a:ext cx="8899623" cy="12382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237387" y="2780928"/>
            <a:ext cx="8784976" cy="1224136"/>
            <a:chOff x="237387" y="2276872"/>
            <a:chExt cx="8784976" cy="1224136"/>
          </a:xfrm>
        </p:grpSpPr>
        <p:sp>
          <p:nvSpPr>
            <p:cNvPr id="18434" name="Rectangle 2"/>
            <p:cNvSpPr>
              <a:spLocks noChangeArrowheads="1"/>
            </p:cNvSpPr>
            <p:nvPr/>
          </p:nvSpPr>
          <p:spPr bwMode="auto">
            <a:xfrm>
              <a:off x="237387" y="2276872"/>
              <a:ext cx="87849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                    La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résultante des forces pressantes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s’exerçant sur un solide immergé dans un fluide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est appelée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POUSSEE d’ARCHIMEDE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 et elle est notée </a:t>
              </a:r>
              <a:r>
                <a:rPr kumimoji="0" lang="fr-FR" sz="32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Symbol" pitchFamily="18" charset="2"/>
                  <a:cs typeface="Arial" pitchFamily="34" charset="0"/>
                </a:rPr>
                <a:t>p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: c’est une force toujours orientée 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verticalement vers le haut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983175" y="3020102"/>
              <a:ext cx="36004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19"/>
          <p:cNvPicPr>
            <a:picLocks noChangeAspect="1" noChangeArrowheads="1"/>
          </p:cNvPicPr>
          <p:nvPr/>
        </p:nvPicPr>
        <p:blipFill>
          <a:blip r:embed="rId2" cstate="print"/>
          <a:srcRect l="4725" t="47039" r="87274" b="45401"/>
          <a:stretch>
            <a:fillRect/>
          </a:stretch>
        </p:blipFill>
        <p:spPr bwMode="auto">
          <a:xfrm>
            <a:off x="1043608" y="1412776"/>
            <a:ext cx="648072" cy="34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79512" y="1844824"/>
            <a:ext cx="46085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  <a:sym typeface="Wingdings 3"/>
              </a:rPr>
              <a:t>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La 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résultante des forces </a:t>
            </a:r>
            <a:r>
              <a:rPr kumimoji="0" lang="fr-FR" sz="2000" b="1" i="1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pressan-tes</a:t>
            </a:r>
            <a:r>
              <a:rPr kumimoji="0" lang="fr-FR" sz="2000" b="1" i="1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est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verticale vers le haut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6873" y="2766795"/>
            <a:ext cx="8899623" cy="12382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47249" t="29400" r="10226" b="26921"/>
          <a:stretch>
            <a:fillRect/>
          </a:stretch>
        </p:blipFill>
        <p:spPr bwMode="auto">
          <a:xfrm>
            <a:off x="4499992" y="4077072"/>
            <a:ext cx="451988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467544" y="4221088"/>
            <a:ext cx="3888432" cy="2492990"/>
            <a:chOff x="239945" y="3958764"/>
            <a:chExt cx="3888432" cy="2492990"/>
          </a:xfrm>
        </p:grpSpPr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39945" y="3958764"/>
              <a:ext cx="3888432" cy="249299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</a:t>
              </a:r>
              <a:r>
                <a:rPr kumimoji="0" lang="fr-FR" sz="36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p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qui s’exercent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le fluide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’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est identique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à la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qui s’</a:t>
              </a:r>
              <a:r>
                <a:rPr kumimoji="0" lang="fr-FR" sz="2400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exercaient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 le solide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endParaRPr kumimoji="0" lang="fr-FR" sz="2400" b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2195736" y="4149080"/>
              <a:ext cx="36004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5" t="28560" r="38576" b="15161"/>
          <a:stretch>
            <a:fillRect/>
          </a:stretch>
        </p:blipFill>
        <p:spPr bwMode="auto">
          <a:xfrm>
            <a:off x="4427985" y="27291"/>
            <a:ext cx="4608511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0"/>
            <a:ext cx="4464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</a:t>
            </a:r>
            <a:endParaRPr lang="fr-FR" sz="4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@"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 cstate="print"/>
          <a:srcRect l="5197" t="35280" r="66192" b="56320"/>
          <a:stretch>
            <a:fillRect/>
          </a:stretch>
        </p:blipFill>
        <p:spPr bwMode="auto">
          <a:xfrm>
            <a:off x="1907704" y="0"/>
            <a:ext cx="2448271" cy="40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2" cstate="print"/>
          <a:srcRect l="35393" t="35106" r="35996" b="56320"/>
          <a:stretch>
            <a:fillRect/>
          </a:stretch>
        </p:blipFill>
        <p:spPr bwMode="auto">
          <a:xfrm>
            <a:off x="1907704" y="404664"/>
            <a:ext cx="2448267" cy="41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2" cstate="print"/>
          <a:srcRect l="64747" t="34932" r="6446" b="56320"/>
          <a:stretch>
            <a:fillRect/>
          </a:stretch>
        </p:blipFill>
        <p:spPr bwMode="auto">
          <a:xfrm>
            <a:off x="1835696" y="836712"/>
            <a:ext cx="2465036" cy="42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9"/>
          <p:cNvPicPr>
            <a:picLocks noChangeAspect="1" noChangeArrowheads="1"/>
          </p:cNvPicPr>
          <p:nvPr/>
        </p:nvPicPr>
        <p:blipFill>
          <a:blip r:embed="rId2" cstate="print"/>
          <a:srcRect l="41176" t="45458" r="27708" b="45401"/>
          <a:stretch>
            <a:fillRect/>
          </a:stretch>
        </p:blipFill>
        <p:spPr bwMode="auto">
          <a:xfrm>
            <a:off x="1691680" y="1340768"/>
            <a:ext cx="2520280" cy="4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47249" t="29400" r="10226" b="26921"/>
          <a:stretch>
            <a:fillRect/>
          </a:stretch>
        </p:blipFill>
        <p:spPr bwMode="auto">
          <a:xfrm>
            <a:off x="4283968" y="1268760"/>
            <a:ext cx="473591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239945" y="1438484"/>
            <a:ext cx="3888432" cy="2492990"/>
            <a:chOff x="239945" y="3958764"/>
            <a:chExt cx="3888432" cy="249299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239945" y="3958764"/>
              <a:ext cx="3888432" cy="249299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La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</a:t>
              </a:r>
              <a:r>
                <a:rPr kumimoji="0" lang="fr-FR" sz="36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p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qui s’exercent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le fluide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’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est identique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à la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résultante des forces pressantes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qui s’</a:t>
              </a:r>
              <a:r>
                <a:rPr kumimoji="0" lang="fr-FR" sz="2400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exercaient</a:t>
              </a:r>
              <a:r>
                <a:rPr kumimoji="0" lang="fr-FR" sz="2400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sur le solide </a:t>
              </a:r>
              <a:r>
                <a:rPr kumimoji="0" lang="fr-FR" sz="2400" b="1" strike="noStrike" cap="none" normalizeH="0" baseline="0" dirty="0" smtClean="0">
                  <a:ln>
                    <a:noFill/>
                  </a:ln>
                  <a:solidFill>
                    <a:srgbClr val="00B0F0"/>
                  </a:solidFill>
                  <a:effectLst/>
                  <a:latin typeface="Symbol" pitchFamily="18" charset="2"/>
                  <a:ea typeface="Arial Unicode MS" pitchFamily="34" charset="-128"/>
                  <a:cs typeface="Arial" pitchFamily="34" charset="0"/>
                </a:rPr>
                <a:t>S</a:t>
              </a:r>
              <a:endParaRPr kumimoji="0" lang="fr-FR" sz="2400" b="1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2195736" y="4149080"/>
              <a:ext cx="360040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873" y="44624"/>
            <a:ext cx="8899623" cy="123826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37387" y="58757"/>
            <a:ext cx="8784976" cy="1224136"/>
            <a:chOff x="237387" y="2276872"/>
            <a:chExt cx="8784976" cy="1224136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237387" y="2276872"/>
              <a:ext cx="8784976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                    La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résultante des forces pressantes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s’exerçant sur un solide immergé dans un fluide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est appelée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POUSSEE d’ARCHIMEDE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 et elle est notée </a:t>
              </a:r>
              <a:r>
                <a:rPr kumimoji="0" lang="fr-FR" sz="32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Symbol" pitchFamily="18" charset="2"/>
                  <a:cs typeface="Arial" pitchFamily="34" charset="0"/>
                </a:rPr>
                <a:t>p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: c’est une force toujours orientée 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verticalement vers le haut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983175" y="3020102"/>
              <a:ext cx="36004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7504" y="4077072"/>
            <a:ext cx="8928992" cy="26642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Etude du 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endParaRPr lang="fr-FR" sz="100" b="1" dirty="0" smtClean="0">
              <a:latin typeface="Calibri" pitchFamily="34" charset="0"/>
              <a:cs typeface="Arial" pitchFamily="34" charset="0"/>
              <a:sym typeface="Wingdings 2" pitchFamily="18" charset="2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THEOREME d’ARCHIMEDE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9922" t="19320" r="30984" b="72391"/>
          <a:stretch>
            <a:fillRect/>
          </a:stretch>
        </p:blipFill>
        <p:spPr bwMode="auto">
          <a:xfrm>
            <a:off x="3817195" y="4114355"/>
            <a:ext cx="5003277" cy="39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68606" t="19320" r="7391" b="73120"/>
          <a:stretch>
            <a:fillRect/>
          </a:stretch>
        </p:blipFill>
        <p:spPr bwMode="auto">
          <a:xfrm>
            <a:off x="179512" y="4509120"/>
            <a:ext cx="20322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195736" y="4485970"/>
            <a:ext cx="60436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système étant </a:t>
            </a:r>
            <a:r>
              <a:rPr lang="fr-FR" sz="22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immobile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la 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2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ère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LDN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s’écrit :</a:t>
            </a:r>
            <a:endParaRPr lang="fr-FR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2" t="33280" r="72596" b="58320"/>
          <a:stretch>
            <a:fillRect/>
          </a:stretch>
        </p:blipFill>
        <p:spPr bwMode="auto">
          <a:xfrm>
            <a:off x="179512" y="5013176"/>
            <a:ext cx="1872208" cy="5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30526" t="27730" r="66155" b="63209"/>
          <a:stretch>
            <a:fillRect/>
          </a:stretch>
        </p:blipFill>
        <p:spPr bwMode="auto">
          <a:xfrm>
            <a:off x="2123728" y="4964318"/>
            <a:ext cx="360040" cy="5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35759" t="27730" r="41008" b="58950"/>
          <a:stretch>
            <a:fillRect/>
          </a:stretch>
        </p:blipFill>
        <p:spPr bwMode="auto">
          <a:xfrm>
            <a:off x="2555776" y="4869160"/>
            <a:ext cx="2520280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58914" t="27730" r="6414" b="58950"/>
          <a:stretch>
            <a:fillRect/>
          </a:stretch>
        </p:blipFill>
        <p:spPr bwMode="auto">
          <a:xfrm>
            <a:off x="5076056" y="4869160"/>
            <a:ext cx="3761184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5496" y="6041880"/>
            <a:ext cx="9144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Tout corps au repos, immergé dans un fluide au repos, subit de la part de celui-ci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poussée d’Archimède égale à l’opposé du poids de fluide déplacé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animBg="1"/>
      <p:bldP spid="14" grpId="0"/>
      <p:bldP spid="174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4624"/>
            <a:ext cx="8928992" cy="26642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Etude du 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endParaRPr lang="fr-FR" sz="100" b="1" dirty="0" smtClean="0">
              <a:latin typeface="Calibri" pitchFamily="34" charset="0"/>
              <a:cs typeface="Arial" pitchFamily="34" charset="0"/>
              <a:sym typeface="Wingdings 2" pitchFamily="18" charset="2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THEOREME d’ARCHIMEDE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19320" r="30984" b="72391"/>
          <a:stretch>
            <a:fillRect/>
          </a:stretch>
        </p:blipFill>
        <p:spPr bwMode="auto">
          <a:xfrm>
            <a:off x="3817195" y="81907"/>
            <a:ext cx="5003277" cy="39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8606" t="19320" r="7391" b="73120"/>
          <a:stretch>
            <a:fillRect/>
          </a:stretch>
        </p:blipFill>
        <p:spPr bwMode="auto">
          <a:xfrm>
            <a:off x="179512" y="476672"/>
            <a:ext cx="20322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95736" y="453522"/>
            <a:ext cx="60853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 système étant </a:t>
            </a:r>
            <a:r>
              <a:rPr lang="fr-FR" sz="22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immobile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la 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2200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ère</a:t>
            </a:r>
            <a:r>
              <a:rPr lang="fr-FR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LDN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s’écrit :</a:t>
            </a:r>
            <a:endParaRPr lang="fr-FR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2" t="33280" r="72596" b="58320"/>
          <a:stretch>
            <a:fillRect/>
          </a:stretch>
        </p:blipFill>
        <p:spPr bwMode="auto">
          <a:xfrm>
            <a:off x="179512" y="980728"/>
            <a:ext cx="1872208" cy="5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0526" t="27730" r="66155" b="63209"/>
          <a:stretch>
            <a:fillRect/>
          </a:stretch>
        </p:blipFill>
        <p:spPr bwMode="auto">
          <a:xfrm>
            <a:off x="2123728" y="931870"/>
            <a:ext cx="360040" cy="5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5759" t="27730" r="41008" b="58950"/>
          <a:stretch>
            <a:fillRect/>
          </a:stretch>
        </p:blipFill>
        <p:spPr bwMode="auto">
          <a:xfrm>
            <a:off x="2555776" y="836712"/>
            <a:ext cx="2520280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8914" t="27730" r="6414" b="58950"/>
          <a:stretch>
            <a:fillRect/>
          </a:stretch>
        </p:blipFill>
        <p:spPr bwMode="auto">
          <a:xfrm>
            <a:off x="5076056" y="836712"/>
            <a:ext cx="3761184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496" y="2009432"/>
            <a:ext cx="9144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Tout corps au repos, immergé dans un fluide au repos, subit de la part de celui-ci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poussée d’Archimède égale à l’opposé du poids de fluide déplacé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385" name="Imag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780928"/>
            <a:ext cx="572812" cy="648072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051720" y="2780928"/>
            <a:ext cx="7092280" cy="212365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lang="fr-FR" sz="2000" b="1" i="1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P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oint d’application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de la poussée d’Archimède =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centre de masse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de la partie immergée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du système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Poussée</a:t>
            </a:r>
            <a:r>
              <a:rPr kumimoji="0" lang="fr-FR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d’Archimède souvent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négligeable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par rapport au poids du système quand celui-ci est « lourd » et immergé dans un gaz.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 théorème d’Archimède est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valable pour un SYSTÈME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AU REPOS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immergé dans un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FLUIDE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AU REPOS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.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5736" y="5157192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5694347"/>
            <a:ext cx="864096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/>
              <a:t>Flottabilité</a:t>
            </a:r>
            <a:r>
              <a:rPr lang="fr-FR" sz="2400" dirty="0" smtClean="0"/>
              <a:t> d’un corps = </a:t>
            </a:r>
            <a:r>
              <a:rPr lang="fr-FR" sz="2400" b="1" i="1" dirty="0" smtClean="0"/>
              <a:t>capacité à revenir à la surface d’un fluide</a:t>
            </a:r>
            <a:r>
              <a:rPr lang="fr-FR" sz="2400" dirty="0" smtClean="0"/>
              <a:t> dans lequel il aurait été préalablement totalement immergé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4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323528" y="5733256"/>
            <a:ext cx="8820472" cy="461665"/>
            <a:chOff x="323528" y="5733256"/>
            <a:chExt cx="8820472" cy="461665"/>
          </a:xfrm>
        </p:grpSpPr>
        <p:sp>
          <p:nvSpPr>
            <p:cNvPr id="21" name="Rectangle 20"/>
            <p:cNvSpPr/>
            <p:nvPr/>
          </p:nvSpPr>
          <p:spPr>
            <a:xfrm>
              <a:off x="3131840" y="5733256"/>
              <a:ext cx="936104" cy="43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489" name="Rectangle 1"/>
            <p:cNvSpPr>
              <a:spLocks noChangeArrowheads="1"/>
            </p:cNvSpPr>
            <p:nvPr/>
          </p:nvSpPr>
          <p:spPr bwMode="auto">
            <a:xfrm>
              <a:off x="323528" y="5733256"/>
              <a:ext cx="88204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- </a:t>
              </a:r>
              <a:r>
                <a:rPr kumimoji="0" lang="fr-FR" sz="2400" b="1" i="0" u="sng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ea typeface="Arial Unicode MS" pitchFamily="34" charset="-128"/>
                  <a:cs typeface="Calibri" pitchFamily="34" charset="0"/>
                </a:rPr>
                <a:t>Son poids</a:t>
              </a:r>
              <a:r>
                <a:rPr lang="fr-FR" sz="2400" dirty="0" smtClean="0">
                  <a:solidFill>
                    <a:srgbClr val="000000"/>
                  </a:solidFill>
                  <a:ea typeface="Arial Unicode MS" pitchFamily="34" charset="-128"/>
                  <a:cs typeface="Calibri" pitchFamily="34" charset="0"/>
                </a:rPr>
                <a:t>, de norme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1" i="0" u="none" strike="noStrike" cap="none" normalizeH="0" baseline="-3000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S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8000"/>
                  </a:solidFill>
                  <a:effectLst/>
                  <a:ea typeface="Arial Unicode MS" pitchFamily="34" charset="-128"/>
                  <a:cs typeface="Calibri" pitchFamily="34" charset="0"/>
                </a:rPr>
                <a:t>.V.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ea typeface="Arial Unicode MS" pitchFamily="34" charset="-128"/>
                  <a:cs typeface="Calibri" pitchFamily="34" charset="0"/>
                </a:rPr>
                <a:t>g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 ;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4624"/>
            <a:ext cx="8928992" cy="266429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Etude du système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’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au repos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 :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endParaRPr lang="fr-FR" sz="100" b="1" dirty="0" smtClean="0">
              <a:latin typeface="Calibri" pitchFamily="34" charset="0"/>
              <a:cs typeface="Arial" pitchFamily="34" charset="0"/>
              <a:sym typeface="Wingdings 2" pitchFamily="18" charset="2"/>
            </a:endParaRPr>
          </a:p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lang="fr-FR" sz="2000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THEOREME d’ARCHIMEDE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19320" r="30984" b="72391"/>
          <a:stretch>
            <a:fillRect/>
          </a:stretch>
        </p:blipFill>
        <p:spPr bwMode="auto">
          <a:xfrm>
            <a:off x="3817195" y="81907"/>
            <a:ext cx="5003277" cy="39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8606" t="19320" r="7391" b="73120"/>
          <a:stretch>
            <a:fillRect/>
          </a:stretch>
        </p:blipFill>
        <p:spPr bwMode="auto">
          <a:xfrm>
            <a:off x="179512" y="476672"/>
            <a:ext cx="20322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195736" y="453522"/>
            <a:ext cx="34852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1</a:t>
            </a:r>
            <a:r>
              <a:rPr lang="fr-FR" sz="22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ère</a:t>
            </a:r>
            <a:r>
              <a:rPr lang="fr-FR" sz="2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LDN permet s’écrit :</a:t>
            </a:r>
            <a:endParaRPr lang="fr-FR" sz="2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22" t="33280" r="72596" b="58320"/>
          <a:stretch>
            <a:fillRect/>
          </a:stretch>
        </p:blipFill>
        <p:spPr bwMode="auto">
          <a:xfrm>
            <a:off x="179512" y="980728"/>
            <a:ext cx="1872208" cy="5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0526" t="27730" r="66155" b="63209"/>
          <a:stretch>
            <a:fillRect/>
          </a:stretch>
        </p:blipFill>
        <p:spPr bwMode="auto">
          <a:xfrm>
            <a:off x="2123728" y="931870"/>
            <a:ext cx="360040" cy="55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5759" t="27730" r="41008" b="58950"/>
          <a:stretch>
            <a:fillRect/>
          </a:stretch>
        </p:blipFill>
        <p:spPr bwMode="auto">
          <a:xfrm>
            <a:off x="2555776" y="836712"/>
            <a:ext cx="2520280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58914" t="27730" r="6414" b="58950"/>
          <a:stretch>
            <a:fillRect/>
          </a:stretch>
        </p:blipFill>
        <p:spPr bwMode="auto">
          <a:xfrm>
            <a:off x="5076056" y="836712"/>
            <a:ext cx="3761184" cy="81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496" y="2009432"/>
            <a:ext cx="91440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Tout corps au repos, immergé dans un fluide au repos, subit de la part de celui-ci une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poussée d’Archimède égale à l’opposé du poids de fluide déplacé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195736" y="2924944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3528" y="3356992"/>
            <a:ext cx="864096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i="1" dirty="0" smtClean="0"/>
              <a:t>Flottabilité</a:t>
            </a:r>
            <a:r>
              <a:rPr lang="fr-FR" sz="2400" dirty="0" smtClean="0"/>
              <a:t> d’un corps = </a:t>
            </a:r>
            <a:r>
              <a:rPr lang="fr-FR" sz="2400" b="1" i="1" dirty="0" smtClean="0"/>
              <a:t>capacité à revenir à la surface d’un fluide</a:t>
            </a:r>
            <a:r>
              <a:rPr lang="fr-FR" sz="2400" dirty="0" smtClean="0"/>
              <a:t> dans lequel il aurait été préalablement totalement immergé</a:t>
            </a:r>
            <a:endParaRPr lang="fr-FR" sz="2400" dirty="0"/>
          </a:p>
        </p:txBody>
      </p:sp>
      <p:sp>
        <p:nvSpPr>
          <p:cNvPr id="16" name="Rectangle 15"/>
          <p:cNvSpPr/>
          <p:nvPr/>
        </p:nvSpPr>
        <p:spPr>
          <a:xfrm>
            <a:off x="611560" y="436510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 3"/>
              </a:rPr>
              <a:t></a:t>
            </a:r>
            <a:r>
              <a:rPr lang="fr-FR" sz="2400" dirty="0" smtClean="0"/>
              <a:t> Système matériel </a:t>
            </a:r>
            <a:r>
              <a:rPr lang="fr-FR" sz="2400" b="1" dirty="0" smtClean="0">
                <a:latin typeface="Symbol" pitchFamily="18" charset="2"/>
              </a:rPr>
              <a:t>S</a:t>
            </a:r>
            <a:r>
              <a:rPr lang="fr-FR" sz="2400" dirty="0" smtClean="0"/>
              <a:t>, de volume </a:t>
            </a:r>
            <a:r>
              <a:rPr lang="fr-FR" sz="2400" b="1" dirty="0" smtClean="0"/>
              <a:t>V</a:t>
            </a:r>
            <a:r>
              <a:rPr lang="fr-FR" sz="2400" dirty="0" smtClean="0"/>
              <a:t> et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S</a:t>
            </a:r>
            <a:r>
              <a:rPr lang="fr-FR" sz="2400" dirty="0" smtClean="0"/>
              <a:t> </a:t>
            </a:r>
            <a:r>
              <a:rPr lang="fr-FR" sz="2400" b="1" u="sng" dirty="0" smtClean="0"/>
              <a:t>totalement immergé</a:t>
            </a:r>
            <a:r>
              <a:rPr lang="fr-FR" sz="2400" b="1" dirty="0" smtClean="0"/>
              <a:t> </a:t>
            </a:r>
            <a:r>
              <a:rPr lang="fr-FR" sz="2400" dirty="0" smtClean="0"/>
              <a:t>dans un fluide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fluide</a:t>
            </a:r>
            <a:r>
              <a:rPr lang="fr-FR" sz="2400" dirty="0" smtClean="0"/>
              <a:t>. </a:t>
            </a:r>
            <a:endParaRPr lang="fr-FR" sz="2400" dirty="0"/>
          </a:p>
        </p:txBody>
      </p:sp>
      <p:sp>
        <p:nvSpPr>
          <p:cNvPr id="17" name="Rectangle 16"/>
          <p:cNvSpPr/>
          <p:nvPr/>
        </p:nvSpPr>
        <p:spPr>
          <a:xfrm>
            <a:off x="611560" y="530120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</a:t>
            </a:r>
            <a:r>
              <a:rPr lang="fr-FR" sz="2400" dirty="0" smtClean="0">
                <a:solidFill>
                  <a:prstClr val="black"/>
                </a:solidFill>
              </a:rPr>
              <a:t> Système soumis à </a:t>
            </a:r>
            <a:r>
              <a:rPr lang="fr-FR" sz="2400" u="sng" dirty="0" smtClean="0">
                <a:solidFill>
                  <a:prstClr val="black"/>
                </a:solidFill>
              </a:rPr>
              <a:t>deux forces verticales de sens opposé </a:t>
            </a:r>
            <a:r>
              <a:rPr lang="fr-FR" sz="2400" dirty="0" smtClean="0">
                <a:solidFill>
                  <a:prstClr val="black"/>
                </a:solidFill>
              </a:rPr>
              <a:t>: </a:t>
            </a:r>
            <a:endParaRPr lang="fr-FR" dirty="0"/>
          </a:p>
        </p:txBody>
      </p:sp>
      <p:grpSp>
        <p:nvGrpSpPr>
          <p:cNvPr id="23" name="Groupe 22"/>
          <p:cNvGrpSpPr/>
          <p:nvPr/>
        </p:nvGrpSpPr>
        <p:grpSpPr>
          <a:xfrm>
            <a:off x="360040" y="6165304"/>
            <a:ext cx="8820472" cy="504056"/>
            <a:chOff x="360040" y="6165304"/>
            <a:chExt cx="8820472" cy="504056"/>
          </a:xfrm>
        </p:grpSpPr>
        <p:sp>
          <p:nvSpPr>
            <p:cNvPr id="20" name="Rectangle 19"/>
            <p:cNvSpPr/>
            <p:nvPr/>
          </p:nvSpPr>
          <p:spPr>
            <a:xfrm>
              <a:off x="7668344" y="6237312"/>
              <a:ext cx="1296144" cy="4320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"/>
            <p:cNvSpPr>
              <a:spLocks noChangeArrowheads="1"/>
            </p:cNvSpPr>
            <p:nvPr/>
          </p:nvSpPr>
          <p:spPr bwMode="auto">
            <a:xfrm>
              <a:off x="360040" y="6165304"/>
              <a:ext cx="88204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fr-FR" sz="2400" dirty="0" smtClean="0">
                  <a:solidFill>
                    <a:srgbClr val="000000"/>
                  </a:solidFill>
                  <a:ea typeface="Arial Unicode MS" pitchFamily="34" charset="-128"/>
                  <a:cs typeface="Calibri" pitchFamily="34" charset="0"/>
                </a:rPr>
                <a:t>- La </a:t>
              </a:r>
              <a:r>
                <a:rPr lang="fr-FR" sz="2400" b="1" u="sng" dirty="0" smtClean="0">
                  <a:solidFill>
                    <a:srgbClr val="FF0000"/>
                  </a:solidFill>
                  <a:ea typeface="Arial Unicode MS" pitchFamily="34" charset="-128"/>
                  <a:cs typeface="Calibri" pitchFamily="34" charset="0"/>
                </a:rPr>
                <a:t>poussée d’Archimède </a:t>
              </a:r>
              <a:r>
                <a:rPr lang="fr-FR" sz="2400" dirty="0" smtClean="0">
                  <a:solidFill>
                    <a:srgbClr val="000000"/>
                  </a:solidFill>
                  <a:ea typeface="Arial Unicode MS" pitchFamily="34" charset="-128"/>
                  <a:cs typeface="Calibri" pitchFamily="34" charset="0"/>
                </a:rPr>
                <a:t>(exercée par le fluide) de norme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1" i="0" u="none" strike="noStrike" cap="none" normalizeH="0" baseline="-3000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fluide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.V.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ea typeface="Arial Unicode MS" pitchFamily="34" charset="-128"/>
                  <a:cs typeface="Calibri" pitchFamily="34" charset="0"/>
                </a:rPr>
                <a:t>g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40352" y="2276872"/>
            <a:ext cx="1224136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03848" y="1844824"/>
            <a:ext cx="936104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1" name="Groupe 30"/>
          <p:cNvGrpSpPr/>
          <p:nvPr/>
        </p:nvGrpSpPr>
        <p:grpSpPr>
          <a:xfrm>
            <a:off x="72008" y="2852936"/>
            <a:ext cx="9071992" cy="2232248"/>
            <a:chOff x="72008" y="2852936"/>
            <a:chExt cx="9071992" cy="1872208"/>
          </a:xfrm>
        </p:grpSpPr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9922" t="41999" r="11644" b="18521"/>
            <a:stretch>
              <a:fillRect/>
            </a:stretch>
          </p:blipFill>
          <p:spPr bwMode="auto">
            <a:xfrm>
              <a:off x="72008" y="2852936"/>
              <a:ext cx="5868144" cy="18722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122" t="41680" r="5974" b="18001"/>
            <a:stretch>
              <a:fillRect/>
            </a:stretch>
          </p:blipFill>
          <p:spPr bwMode="auto">
            <a:xfrm>
              <a:off x="5940152" y="2852936"/>
              <a:ext cx="3203848" cy="18677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" name="Rectangle 3"/>
          <p:cNvSpPr/>
          <p:nvPr/>
        </p:nvSpPr>
        <p:spPr>
          <a:xfrm>
            <a:off x="2267744" y="0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40466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ym typeface="Wingdings 3"/>
              </a:rPr>
              <a:t></a:t>
            </a:r>
            <a:r>
              <a:rPr lang="fr-FR" sz="2400" dirty="0" smtClean="0"/>
              <a:t> Système matériel </a:t>
            </a:r>
            <a:r>
              <a:rPr lang="fr-FR" sz="2400" b="1" dirty="0" smtClean="0">
                <a:latin typeface="Symbol" pitchFamily="18" charset="2"/>
              </a:rPr>
              <a:t>S</a:t>
            </a:r>
            <a:r>
              <a:rPr lang="fr-FR" sz="2400" dirty="0" smtClean="0"/>
              <a:t>, de volume </a:t>
            </a:r>
            <a:r>
              <a:rPr lang="fr-FR" sz="2400" b="1" dirty="0" smtClean="0"/>
              <a:t>V</a:t>
            </a:r>
            <a:r>
              <a:rPr lang="fr-FR" sz="2400" dirty="0" smtClean="0"/>
              <a:t> et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S</a:t>
            </a:r>
            <a:r>
              <a:rPr lang="fr-FR" sz="2400" dirty="0" smtClean="0"/>
              <a:t> </a:t>
            </a:r>
            <a:r>
              <a:rPr lang="fr-FR" sz="2400" b="1" u="sng" dirty="0" smtClean="0"/>
              <a:t>totalement immergé</a:t>
            </a:r>
            <a:r>
              <a:rPr lang="fr-FR" sz="2400" b="1" dirty="0" smtClean="0"/>
              <a:t> </a:t>
            </a:r>
            <a:r>
              <a:rPr lang="fr-FR" sz="2400" dirty="0" smtClean="0"/>
              <a:t>dans un fluide de masse volumique </a:t>
            </a:r>
            <a:r>
              <a:rPr lang="fr-FR" sz="2400" b="1" dirty="0" err="1" smtClean="0">
                <a:latin typeface="Symbol" pitchFamily="18" charset="2"/>
              </a:rPr>
              <a:t>r</a:t>
            </a:r>
            <a:r>
              <a:rPr lang="fr-FR" sz="2400" b="1" baseline="-25000" dirty="0" err="1" smtClean="0"/>
              <a:t>fluide</a:t>
            </a:r>
            <a:r>
              <a:rPr lang="fr-FR" sz="2400" dirty="0" smtClean="0"/>
              <a:t>. 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683568" y="134076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prstClr val="black"/>
                </a:solidFill>
                <a:sym typeface="Wingdings 3"/>
              </a:rPr>
              <a:t></a:t>
            </a:r>
            <a:r>
              <a:rPr lang="fr-FR" sz="2400" dirty="0" smtClean="0">
                <a:solidFill>
                  <a:prstClr val="black"/>
                </a:solidFill>
              </a:rPr>
              <a:t> Système soumis à </a:t>
            </a:r>
            <a:r>
              <a:rPr lang="fr-FR" sz="2400" u="sng" dirty="0" smtClean="0">
                <a:solidFill>
                  <a:prstClr val="black"/>
                </a:solidFill>
              </a:rPr>
              <a:t>deux forces verticales de sens opposé </a:t>
            </a:r>
            <a:r>
              <a:rPr lang="fr-FR" sz="2400" dirty="0" smtClean="0">
                <a:solidFill>
                  <a:prstClr val="black"/>
                </a:solidFill>
              </a:rPr>
              <a:t>: </a:t>
            </a:r>
            <a:endParaRPr lang="fr-FR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5536" y="1772816"/>
            <a:ext cx="882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 Unicode MS" pitchFamily="34" charset="-128"/>
                <a:cs typeface="Calibri" pitchFamily="34" charset="0"/>
              </a:rPr>
              <a:t>-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Arial Unicode MS" pitchFamily="34" charset="-128"/>
                <a:cs typeface="Calibri" pitchFamily="34" charset="0"/>
              </a:rPr>
              <a:t>Son poids</a:t>
            </a:r>
            <a:r>
              <a:rPr lang="fr-FR" sz="2400" dirty="0" smtClean="0">
                <a:solidFill>
                  <a:srgbClr val="000000"/>
                </a:solidFill>
                <a:ea typeface="Arial Unicode MS" pitchFamily="34" charset="-128"/>
                <a:cs typeface="Calibri" pitchFamily="34" charset="0"/>
              </a:rPr>
              <a:t>, de norme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ea typeface="Arial Unicode MS" pitchFamily="34" charset="-128"/>
                <a:cs typeface="Calibri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Arial Unicode MS" pitchFamily="34" charset="-128"/>
                <a:cs typeface="Calibri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 Unicode MS" pitchFamily="34" charset="-128"/>
                <a:cs typeface="Calibri" pitchFamily="34" charset="0"/>
              </a:rPr>
              <a:t> ;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32048" y="2204864"/>
            <a:ext cx="88204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fr-FR" sz="2400" dirty="0" smtClean="0">
                <a:solidFill>
                  <a:srgbClr val="000000"/>
                </a:solidFill>
                <a:ea typeface="Arial Unicode MS" pitchFamily="34" charset="-128"/>
                <a:cs typeface="Calibri" pitchFamily="34" charset="0"/>
              </a:rPr>
              <a:t>- La </a:t>
            </a:r>
            <a:r>
              <a:rPr lang="fr-FR" sz="2400" b="1" u="sng" dirty="0" smtClean="0">
                <a:solidFill>
                  <a:srgbClr val="FF0000"/>
                </a:solidFill>
                <a:ea typeface="Arial Unicode MS" pitchFamily="34" charset="-128"/>
                <a:cs typeface="Calibri" pitchFamily="34" charset="0"/>
              </a:rPr>
              <a:t>poussée d’Archimède </a:t>
            </a:r>
            <a:r>
              <a:rPr lang="fr-FR" sz="2400" dirty="0" smtClean="0">
                <a:solidFill>
                  <a:srgbClr val="000000"/>
                </a:solidFill>
                <a:ea typeface="Arial Unicode MS" pitchFamily="34" charset="-128"/>
                <a:cs typeface="Calibri" pitchFamily="34" charset="0"/>
              </a:rPr>
              <a:t>(exercée par le fluide) de norme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ea typeface="Arial Unicode MS" pitchFamily="34" charset="-128"/>
                <a:cs typeface="Calibri" pitchFamily="34" charset="0"/>
              </a:rPr>
              <a:t>r</a:t>
            </a:r>
            <a:r>
              <a:rPr kumimoji="0" lang="fr-FR" sz="2400" b="1" i="0" u="none" strike="noStrike" cap="none" normalizeH="0" baseline="-3000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Calibri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Calibri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Calibri" pitchFamily="34" charset="0"/>
              </a:rPr>
              <a:t>g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22525" y="3068960"/>
            <a:ext cx="2520280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&lt;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60583" y="3489991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&lt;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1560" y="3981649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haut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262537" y="4720885"/>
            <a:ext cx="2771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POSITIVE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3242398" y="4728228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NEGATIVE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563888" y="3068960"/>
            <a:ext cx="2592288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779912" y="3528948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563888" y="3981649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bas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6230222" y="4701935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NULLE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6651660" y="3086735"/>
            <a:ext cx="2448272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6732240" y="3573016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6444208" y="4163828"/>
            <a:ext cx="26997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immobile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1104599" y="3561999"/>
            <a:ext cx="1512168" cy="4320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3923928" y="3573016"/>
            <a:ext cx="1440160" cy="4320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6876256" y="3617084"/>
            <a:ext cx="1440160" cy="4320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1691680" y="5253023"/>
            <a:ext cx="7380312" cy="147732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i="1" dirty="0" smtClean="0"/>
              <a:t>   Certains ouvrages appellent « </a:t>
            </a:r>
            <a:r>
              <a:rPr lang="fr-FR" b="1" i="1" dirty="0" smtClean="0"/>
              <a:t>flottabilité</a:t>
            </a:r>
            <a:r>
              <a:rPr lang="fr-FR" i="1" dirty="0" smtClean="0"/>
              <a:t> » la </a:t>
            </a:r>
            <a:r>
              <a:rPr lang="fr-FR" b="1" i="1" u="sng" dirty="0" smtClean="0"/>
              <a:t>RESULTANTE du poids et de la poussée d’Archimède</a:t>
            </a:r>
            <a:r>
              <a:rPr lang="fr-FR" i="1" dirty="0" smtClean="0"/>
              <a:t>. Cette résultante des forces est orientée : </a:t>
            </a:r>
          </a:p>
          <a:p>
            <a:r>
              <a:rPr lang="fr-FR" b="1" i="1" dirty="0" smtClean="0"/>
              <a:t>	- VERS LE HAUT </a:t>
            </a:r>
            <a:r>
              <a:rPr lang="fr-FR" i="1" dirty="0" smtClean="0"/>
              <a:t>dans le 1</a:t>
            </a:r>
            <a:r>
              <a:rPr lang="fr-FR" i="1" baseline="30000" dirty="0" smtClean="0"/>
              <a:t>er</a:t>
            </a:r>
            <a:r>
              <a:rPr lang="fr-FR" i="1" dirty="0" smtClean="0"/>
              <a:t> cas, </a:t>
            </a:r>
          </a:p>
          <a:p>
            <a:r>
              <a:rPr lang="fr-FR" b="1" i="1" dirty="0" smtClean="0"/>
              <a:t>	- VERS LE BAS </a:t>
            </a:r>
            <a:r>
              <a:rPr lang="fr-FR" i="1" dirty="0" smtClean="0"/>
              <a:t>dans le 2</a:t>
            </a:r>
            <a:r>
              <a:rPr lang="fr-FR" i="1" baseline="30000" dirty="0" smtClean="0"/>
              <a:t>ème</a:t>
            </a:r>
            <a:r>
              <a:rPr lang="fr-FR" i="1" dirty="0" smtClean="0"/>
              <a:t> cas,</a:t>
            </a:r>
          </a:p>
          <a:p>
            <a:r>
              <a:rPr lang="fr-FR" b="1" i="1" dirty="0" smtClean="0"/>
              <a:t>	- NULLE</a:t>
            </a:r>
            <a:r>
              <a:rPr lang="fr-FR" i="1" dirty="0" smtClean="0"/>
              <a:t> dans le dernier cas</a:t>
            </a:r>
            <a:endParaRPr lang="fr-FR" dirty="0"/>
          </a:p>
        </p:txBody>
      </p:sp>
      <p:pic>
        <p:nvPicPr>
          <p:cNvPr id="30" name="Imag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181015"/>
            <a:ext cx="572812" cy="648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4" grpId="0"/>
      <p:bldP spid="15365" grpId="0"/>
      <p:bldP spid="15369" grpId="0"/>
      <p:bldP spid="15370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87624" y="0"/>
            <a:ext cx="384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Flottabilité d’un corps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2714452"/>
            <a:ext cx="914400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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Quelques applications courantes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/>
                <a:ea typeface="Arial Unicode MS" pitchFamily="34" charset="-128"/>
                <a:cs typeface="Calibri" pitchFamily="34" charset="0"/>
                <a:sym typeface="Wingdings 3" pitchFamily="18" charset="2"/>
              </a:rPr>
              <a:t> 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 pitchFamily="18" charset="2"/>
              </a:rPr>
              <a:t>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Arial Unicode MS" pitchFamily="34" charset="-128"/>
              <a:cs typeface="Calibri" pitchFamily="34" charset="0"/>
              <a:sym typeface="Wingdings 3" pitchFamily="18" charset="2"/>
            </a:endParaRPr>
          </a:p>
        </p:txBody>
      </p:sp>
      <p:pic>
        <p:nvPicPr>
          <p:cNvPr id="14341" name="Picture 5" descr="https://journalduluxe.fr/files/resize/outside/875-875-yacht-la-belle_cf9de3fe67b7cfa3dc61b4c7c9c3c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2976"/>
            <a:ext cx="3005667" cy="1677270"/>
          </a:xfrm>
          <a:prstGeom prst="rect">
            <a:avLst/>
          </a:prstGeom>
          <a:noFill/>
        </p:spPr>
      </p:pic>
      <p:pic>
        <p:nvPicPr>
          <p:cNvPr id="14343" name="Picture 7" descr="L'affaire franco-australienne illustre les difficultés d'une véritable  coopération avec le monde anglo-saxon - Le Salon Bei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12976"/>
            <a:ext cx="2349555" cy="1656184"/>
          </a:xfrm>
          <a:prstGeom prst="rect">
            <a:avLst/>
          </a:prstGeom>
          <a:noFill/>
        </p:spPr>
      </p:pic>
      <p:pic>
        <p:nvPicPr>
          <p:cNvPr id="14345" name="Picture 9" descr="https://images.rtl.fr/~c/2000v2000/rtl/www/1362649-le-poisson-clown-a-ete-popularise-avec-le-film-le-monde-de-nemo.jpg"/>
          <p:cNvPicPr>
            <a:picLocks noChangeAspect="1" noChangeArrowheads="1"/>
          </p:cNvPicPr>
          <p:nvPr/>
        </p:nvPicPr>
        <p:blipFill>
          <a:blip r:embed="rId4" cstate="print"/>
          <a:srcRect l="13320" t="3334" r="8980" b="6666"/>
          <a:stretch>
            <a:fillRect/>
          </a:stretch>
        </p:blipFill>
        <p:spPr bwMode="auto">
          <a:xfrm>
            <a:off x="6516216" y="3212976"/>
            <a:ext cx="2146905" cy="1656184"/>
          </a:xfrm>
          <a:prstGeom prst="rect">
            <a:avLst/>
          </a:prstGeom>
          <a:noFill/>
        </p:spPr>
      </p:pic>
      <p:sp>
        <p:nvSpPr>
          <p:cNvPr id="37" name="Rectangle 36"/>
          <p:cNvSpPr/>
          <p:nvPr/>
        </p:nvSpPr>
        <p:spPr>
          <a:xfrm>
            <a:off x="987600" y="5085184"/>
            <a:ext cx="81564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Mouvements de convection verticale dans 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5445224"/>
            <a:ext cx="67297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FAVORABLES à la convection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31640" y="5877272"/>
            <a:ext cx="712879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Le fluide n’est plus </a:t>
            </a:r>
            <a:r>
              <a:rPr lang="fr-FR" sz="2400" b="1" i="1" dirty="0" smtClean="0"/>
              <a:t>macroscopiquement au repos </a:t>
            </a:r>
          </a:p>
          <a:p>
            <a:pPr algn="ctr"/>
            <a:r>
              <a:rPr lang="fr-FR" sz="2400" b="1" dirty="0" smtClean="0">
                <a:sym typeface="Wingdings 3"/>
              </a:rPr>
              <a:t></a:t>
            </a:r>
            <a:r>
              <a:rPr lang="fr-FR" sz="2400" b="1" dirty="0" smtClean="0">
                <a:solidFill>
                  <a:srgbClr val="FF0000"/>
                </a:solidFill>
                <a:sym typeface="Wingdings 3"/>
              </a:rPr>
              <a:t> </a:t>
            </a:r>
            <a:r>
              <a:rPr lang="fr-FR" sz="2400" b="1" u="sng" dirty="0" smtClean="0">
                <a:solidFill>
                  <a:srgbClr val="FF0000"/>
                </a:solidFill>
              </a:rPr>
              <a:t>Flottabilité NON NULLE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des particules fluides</a:t>
            </a:r>
            <a:endParaRPr lang="fr-FR" sz="2400" dirty="0"/>
          </a:p>
        </p:txBody>
      </p:sp>
      <p:grpSp>
        <p:nvGrpSpPr>
          <p:cNvPr id="39" name="Groupe 38"/>
          <p:cNvGrpSpPr/>
          <p:nvPr/>
        </p:nvGrpSpPr>
        <p:grpSpPr>
          <a:xfrm>
            <a:off x="27940" y="382630"/>
            <a:ext cx="9071992" cy="2232248"/>
            <a:chOff x="72008" y="2852936"/>
            <a:chExt cx="9071992" cy="1872208"/>
          </a:xfrm>
        </p:grpSpPr>
        <p:pic>
          <p:nvPicPr>
            <p:cNvPr id="40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9922" t="41999" r="11644" b="18521"/>
            <a:stretch>
              <a:fillRect/>
            </a:stretch>
          </p:blipFill>
          <p:spPr bwMode="auto">
            <a:xfrm>
              <a:off x="72008" y="2852936"/>
              <a:ext cx="5868144" cy="18722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5122" t="41680" r="5974" b="18001"/>
            <a:stretch>
              <a:fillRect/>
            </a:stretch>
          </p:blipFill>
          <p:spPr bwMode="auto">
            <a:xfrm>
              <a:off x="5940152" y="2852936"/>
              <a:ext cx="3203848" cy="186774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678457" y="598654"/>
            <a:ext cx="2520280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&lt;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916515" y="1019685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&lt;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567492" y="1511343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haut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218469" y="2261596"/>
            <a:ext cx="2771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POSITIVE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198330" y="2257922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cs typeface="Arial" pitchFamily="34" charset="0"/>
              </a:rPr>
              <a:t>NEGATIVE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3519820" y="598654"/>
            <a:ext cx="2592288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3735844" y="1058642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&gt;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3519820" y="1511343"/>
            <a:ext cx="2376264" cy="88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entraîné vers le bas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6186154" y="2231629"/>
            <a:ext cx="292479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Flottabilité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i="1" u="sng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NULLE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6607592" y="616429"/>
            <a:ext cx="2448272" cy="4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.V.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g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6688172" y="1102710"/>
            <a:ext cx="173573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Symbol" pitchFamily="18" charset="2"/>
                <a:cs typeface="Arial" pitchFamily="34" charset="0"/>
              </a:rPr>
              <a:t>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cs typeface="Arial" pitchFamily="34" charset="0"/>
              </a:rPr>
              <a:t>  =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r</a:t>
            </a:r>
            <a:r>
              <a:rPr kumimoji="0" lang="fr-FR" sz="24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fluide</a:t>
            </a:r>
            <a:endParaRPr kumimoji="0" lang="fr-FR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6400140" y="1693522"/>
            <a:ext cx="26997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Système immobile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1060531" y="1091693"/>
            <a:ext cx="1512168" cy="4320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Rectangle 23"/>
          <p:cNvSpPr>
            <a:spLocks noChangeArrowheads="1"/>
          </p:cNvSpPr>
          <p:nvPr/>
        </p:nvSpPr>
        <p:spPr bwMode="auto">
          <a:xfrm>
            <a:off x="3879860" y="1102710"/>
            <a:ext cx="1440160" cy="4320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6" name="Rectangle 23"/>
          <p:cNvSpPr>
            <a:spLocks noChangeArrowheads="1"/>
          </p:cNvSpPr>
          <p:nvPr/>
        </p:nvSpPr>
        <p:spPr bwMode="auto">
          <a:xfrm>
            <a:off x="6832188" y="1146778"/>
            <a:ext cx="1440160" cy="4320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animBg="1"/>
      <p:bldP spid="37" grpId="0"/>
      <p:bldP spid="12289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e 27"/>
          <p:cNvGrpSpPr/>
          <p:nvPr/>
        </p:nvGrpSpPr>
        <p:grpSpPr>
          <a:xfrm>
            <a:off x="0" y="2823121"/>
            <a:ext cx="6228184" cy="1754326"/>
            <a:chOff x="0" y="4511745"/>
            <a:chExt cx="5724128" cy="1754326"/>
          </a:xfrm>
        </p:grpSpPr>
        <p:sp>
          <p:nvSpPr>
            <p:cNvPr id="41994" name="Rectangle 10"/>
            <p:cNvSpPr>
              <a:spLocks noChangeArrowheads="1"/>
            </p:cNvSpPr>
            <p:nvPr/>
          </p:nvSpPr>
          <p:spPr bwMode="auto">
            <a:xfrm>
              <a:off x="0" y="4511745"/>
              <a:ext cx="5724128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just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  Particule fluide de volume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dV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, de masse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dm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et de masse volumique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ea typeface="Arial Unicode MS" pitchFamily="34" charset="-128"/>
                  <a:cs typeface="Calibri" pitchFamily="34" charset="0"/>
                </a:rPr>
                <a:t>r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: elle subit un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poids élémentaire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          tel que :</a:t>
              </a:r>
              <a:endParaRPr kumimoji="0" lang="fr-FR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996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 l="46304" t="19320" r="48971" b="73120"/>
            <a:stretch>
              <a:fillRect/>
            </a:stretch>
          </p:blipFill>
          <p:spPr bwMode="auto">
            <a:xfrm>
              <a:off x="1534520" y="5600441"/>
              <a:ext cx="529442" cy="518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e 29"/>
          <p:cNvGrpSpPr/>
          <p:nvPr/>
        </p:nvGrpSpPr>
        <p:grpSpPr>
          <a:xfrm>
            <a:off x="0" y="2420888"/>
            <a:ext cx="6984776" cy="504056"/>
            <a:chOff x="0" y="4365104"/>
            <a:chExt cx="6984776" cy="504056"/>
          </a:xfrm>
        </p:grpSpPr>
        <p:sp>
          <p:nvSpPr>
            <p:cNvPr id="23" name="Rectangle 22"/>
            <p:cNvSpPr/>
            <p:nvPr/>
          </p:nvSpPr>
          <p:spPr>
            <a:xfrm>
              <a:off x="5712553" y="4365104"/>
              <a:ext cx="1224136" cy="5040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4365104"/>
              <a:ext cx="69847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  <a:sym typeface="Wingdings 3"/>
                </a:rPr>
                <a:t> </a:t>
              </a:r>
              <a:r>
                <a:rPr lang="fr-FR" sz="2400" u="sng" dirty="0" smtClean="0"/>
                <a:t>La </a:t>
              </a:r>
              <a:r>
                <a:rPr lang="fr-FR" sz="2400" u="sng" dirty="0"/>
                <a:t>plus commune des forces de volume est le </a:t>
              </a:r>
              <a:r>
                <a:rPr lang="fr-FR" sz="2400" b="1" u="sng" dirty="0"/>
                <a:t>poids</a:t>
              </a:r>
              <a:r>
                <a:rPr lang="fr-FR" sz="2400" dirty="0"/>
                <a:t>. </a:t>
              </a:r>
            </a:p>
          </p:txBody>
        </p:sp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116632"/>
            <a:ext cx="8784976" cy="72008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3528" y="116632"/>
            <a:ext cx="8568952" cy="45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Dans la suite, on étudiera les fluides en les décomposant en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portions de fluide de taille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mésoscopique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appelées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PARTICULES FLUIDES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32" y="980728"/>
            <a:ext cx="4350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Forces au sein d’un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844824"/>
            <a:ext cx="871296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fr-FR" sz="2400" dirty="0" smtClean="0"/>
              <a:t>Force </a:t>
            </a:r>
            <a:r>
              <a:rPr lang="fr-FR" sz="2400" b="1" i="1" u="sng" dirty="0"/>
              <a:t>à distance</a:t>
            </a:r>
            <a:r>
              <a:rPr lang="fr-FR" sz="2400" b="1" i="1" dirty="0"/>
              <a:t> </a:t>
            </a:r>
            <a:r>
              <a:rPr lang="fr-FR" sz="2400" i="1" dirty="0"/>
              <a:t>qui </a:t>
            </a:r>
            <a:r>
              <a:rPr lang="fr-FR" sz="2400" i="1" dirty="0" smtClean="0"/>
              <a:t>s’exerce</a:t>
            </a:r>
            <a:r>
              <a:rPr lang="fr-FR" sz="2400" dirty="0" smtClean="0"/>
              <a:t> </a:t>
            </a:r>
            <a:r>
              <a:rPr lang="fr-FR" sz="2400" b="1" i="1" u="sng" dirty="0"/>
              <a:t>en tout point du volume</a:t>
            </a:r>
            <a:r>
              <a:rPr lang="fr-FR" sz="2400" b="1" i="1" dirty="0"/>
              <a:t> </a:t>
            </a:r>
            <a:r>
              <a:rPr lang="fr-FR" sz="2400" i="1" dirty="0" smtClean="0"/>
              <a:t>du système</a:t>
            </a:r>
            <a:endParaRPr lang="fr-FR" sz="2400" dirty="0"/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6588224" y="3057943"/>
            <a:ext cx="2304256" cy="12961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3" cstate="print"/>
          <a:srcRect l="3307" t="38639" r="74486" b="51281"/>
          <a:stretch>
            <a:fillRect/>
          </a:stretch>
        </p:blipFill>
        <p:spPr bwMode="auto">
          <a:xfrm>
            <a:off x="6804248" y="3135062"/>
            <a:ext cx="1851828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4" cstate="print"/>
          <a:srcRect l="10867" t="39160" r="64091" b="50760"/>
          <a:stretch>
            <a:fillRect/>
          </a:stretch>
        </p:blipFill>
        <p:spPr bwMode="auto">
          <a:xfrm>
            <a:off x="6732240" y="3778023"/>
            <a:ext cx="2088232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0" y="1412776"/>
            <a:ext cx="32624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a/ </a:t>
            </a:r>
            <a:r>
              <a:rPr lang="fr-FR" sz="2200" b="1" u="sng" dirty="0" smtClean="0">
                <a:latin typeface="Bookman Old Style" pitchFamily="18" charset="0"/>
              </a:rPr>
              <a:t>Force de VOLUME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4758243"/>
            <a:ext cx="3403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b/ </a:t>
            </a:r>
            <a:r>
              <a:rPr lang="fr-FR" sz="2200" b="1" u="sng" dirty="0" smtClean="0">
                <a:latin typeface="Bookman Old Style" pitchFamily="18" charset="0"/>
              </a:rPr>
              <a:t>Force de SURFACE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1600" y="5190291"/>
            <a:ext cx="756084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Force </a:t>
            </a:r>
            <a:r>
              <a:rPr lang="fr-FR" sz="2400" b="1" i="1" u="sng" dirty="0" smtClean="0"/>
              <a:t>de contact</a:t>
            </a:r>
            <a:r>
              <a:rPr lang="fr-FR" sz="2400" b="1" i="1" dirty="0" smtClean="0"/>
              <a:t> </a:t>
            </a:r>
            <a:r>
              <a:rPr lang="fr-FR" sz="2400" i="1" dirty="0"/>
              <a:t>qui </a:t>
            </a:r>
            <a:r>
              <a:rPr lang="fr-FR" sz="2400" i="1" dirty="0" smtClean="0"/>
              <a:t>s’exerce</a:t>
            </a:r>
            <a:r>
              <a:rPr lang="fr-FR" sz="2400" dirty="0" smtClean="0"/>
              <a:t> </a:t>
            </a:r>
            <a:r>
              <a:rPr lang="fr-FR" sz="2400" b="1" i="1" u="sng" dirty="0"/>
              <a:t>en tout point </a:t>
            </a:r>
            <a:r>
              <a:rPr lang="fr-FR" sz="2400" b="1" i="1" u="sng" dirty="0" smtClean="0"/>
              <a:t>de la surface</a:t>
            </a:r>
            <a:r>
              <a:rPr lang="fr-FR" sz="2400" b="1" i="1" dirty="0" smtClean="0"/>
              <a:t> </a:t>
            </a:r>
            <a:r>
              <a:rPr lang="fr-FR" sz="2400" i="1" dirty="0" smtClean="0"/>
              <a:t>délimitant le système de l’extérieur</a:t>
            </a:r>
            <a:endParaRPr lang="fr-FR" sz="2400" dirty="0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251520" y="6021288"/>
            <a:ext cx="8892480" cy="45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1" u="sng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Exemples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: Réaction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effectLst/>
                <a:latin typeface="+mj-lt"/>
                <a:cs typeface="Arial" pitchFamily="34" charset="0"/>
              </a:rPr>
              <a:t> normale d’un support, réaction tangentielle d’un support, force de rappel d’un ressort …</a:t>
            </a:r>
            <a:endParaRPr kumimoji="0" lang="fr-FR" sz="24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5713111" y="4021192"/>
            <a:ext cx="64807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7668344" y="4509120"/>
            <a:ext cx="50405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V="1">
            <a:off x="7956376" y="4221088"/>
            <a:ext cx="216024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>
            <a:off x="6156176" y="4077072"/>
            <a:ext cx="576064" cy="144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V="1">
            <a:off x="8615465" y="4254139"/>
            <a:ext cx="72008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7906402" y="4504009"/>
            <a:ext cx="13232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m.s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– 2</a:t>
            </a:r>
            <a:endParaRPr kumimoji="0" lang="fr-FR" sz="28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Connecteur droit 47"/>
          <p:cNvCxnSpPr/>
          <p:nvPr/>
        </p:nvCxnSpPr>
        <p:spPr>
          <a:xfrm flipV="1">
            <a:off x="7236296" y="422108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6372200" y="4509120"/>
            <a:ext cx="13232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kg.m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– 3</a:t>
            </a:r>
            <a:endParaRPr kumimoji="0" lang="fr-FR" sz="28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9" grpId="0" animBg="1"/>
      <p:bldP spid="31" grpId="0"/>
      <p:bldP spid="32" grpId="0"/>
      <p:bldP spid="33" grpId="0" animBg="1"/>
      <p:bldP spid="34" grpId="0"/>
      <p:bldP spid="35" grpId="0"/>
      <p:bldP spid="38" grpId="0"/>
      <p:bldP spid="47" grpId="0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7600" y="0"/>
            <a:ext cx="81564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Mouvements de convection verticale dans 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32656"/>
            <a:ext cx="67297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a/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FAVORABLES à la convection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79512" y="720636"/>
            <a:ext cx="8784976" cy="7920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Tout paramètre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modifiant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la masse volumique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d’une particule fluide sera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FAVORABLE aux mouvements de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verticaux.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556792"/>
            <a:ext cx="4320480" cy="2880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556792"/>
            <a:ext cx="4536504" cy="2880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504" y="4532270"/>
            <a:ext cx="8928992" cy="20650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b="1" i="1" dirty="0" smtClean="0"/>
              <a:t>     Deux principaux paramètres</a:t>
            </a:r>
            <a:r>
              <a:rPr lang="fr-FR" sz="2200" dirty="0" smtClean="0"/>
              <a:t> peuvent modifier la masse volumique d’une particule fluide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9512" y="5229200"/>
            <a:ext cx="871296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TEMPERATURE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d’un fluide (liquide ou gazeux) est faible 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79512" y="5877272"/>
            <a:ext cx="8714959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SALINITE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du liquide est grande.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91880" y="1859682"/>
            <a:ext cx="108012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M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-2500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563887" y="2219723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T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AutoShape 11"/>
          <p:cNvCxnSpPr>
            <a:cxnSpLocks noChangeShapeType="1"/>
          </p:cNvCxnSpPr>
          <p:nvPr/>
        </p:nvCxnSpPr>
        <p:spPr bwMode="auto">
          <a:xfrm>
            <a:off x="3491879" y="2267347"/>
            <a:ext cx="1008113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/>
            <a:tailEnd/>
          </a:ln>
        </p:spPr>
      </p:cxn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267744" y="2060848"/>
            <a:ext cx="1296144" cy="51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ρ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air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5054848" y="1556792"/>
            <a:ext cx="381248" cy="2376264"/>
          </a:xfrm>
          <a:prstGeom prst="roundRect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4712588" y="3879716"/>
            <a:ext cx="108012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Unité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EAU PURE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7342212" y="1556792"/>
            <a:ext cx="381248" cy="2376264"/>
          </a:xfrm>
          <a:prstGeom prst="roundRect">
            <a:avLst/>
          </a:prstGeom>
          <a:solidFill>
            <a:schemeClr val="accent2">
              <a:lumMod val="75000"/>
              <a:alpha val="25098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914356" y="3879716"/>
            <a:ext cx="1296144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Unité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EAU DE MER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 animBg="1"/>
      <p:bldP spid="9" grpId="0" animBg="1"/>
      <p:bldP spid="11266" grpId="0"/>
      <p:bldP spid="11267" grpId="0"/>
      <p:bldP spid="11" grpId="0"/>
      <p:bldP spid="12" grpId="0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7504" y="44624"/>
            <a:ext cx="8928992" cy="20650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200" b="1" i="1" dirty="0" smtClean="0"/>
              <a:t>     Deux principaux paramètres</a:t>
            </a:r>
            <a:r>
              <a:rPr lang="fr-FR" sz="2200" dirty="0" smtClean="0"/>
              <a:t> peuvent modifier la masse volumique d’une particule fluide 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9512" y="741554"/>
            <a:ext cx="871296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TEMPERATURE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d’un fluide (liquide ou gazeux) est faible ;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1389626"/>
            <a:ext cx="8714959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La SALINITE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plus elle augmente, plus la masse volumique du liquide est grande.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2204864"/>
            <a:ext cx="8456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Expliquer les mouvements de convection dans la troposphère.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36912"/>
            <a:ext cx="5445609" cy="139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7504" y="4077073"/>
            <a:ext cx="90364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Les particules fluides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sont situées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faible altitude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elles ont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tendance à s’élever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544" y="4797152"/>
            <a:ext cx="8208912" cy="40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 pour les particules fluides les plus froides.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537321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Montrer que le seul critère de température ne permet pas de justifier un phénomène de convection océanique.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2" grpId="0"/>
      <p:bldP spid="8" grpId="0"/>
      <p:bldP spid="102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3284984"/>
            <a:ext cx="48600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Non, car les particules fluides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sont situées près de la surface : elles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n’ont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pas tendance à descendre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456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Expliquer les mouvements de convection dans la troposphère.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391" y="387159"/>
            <a:ext cx="5445609" cy="139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7504" y="315151"/>
            <a:ext cx="36358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Les particules fluides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sont situées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faible altitude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elles ont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tendance à s’élever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11560" y="1899327"/>
            <a:ext cx="8208912" cy="40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inversement pour les particules fluides les plus froides.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348880"/>
            <a:ext cx="4932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critère de température permet-il de </a:t>
            </a:r>
            <a:r>
              <a:rPr kumimoji="0" lang="fr-FR" sz="2000" b="0" i="1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justi-fier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la convection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céanique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8201" y="2430863"/>
            <a:ext cx="4115799" cy="44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5229200"/>
            <a:ext cx="5148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Action du vent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refroidit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l’eau de surface qui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devient + dense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descend.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877272"/>
            <a:ext cx="5076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Action de l’évaporation de surface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elle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concentre l’eau de surface en sel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ce qui la rend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dense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4581128"/>
            <a:ext cx="49320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Comment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vent et l’évaporation de </a:t>
            </a:r>
            <a:r>
              <a:rPr kumimoji="0" lang="fr-FR" sz="20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sur-face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permettent-ils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de la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justifier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924944"/>
            <a:ext cx="48221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DEFAVORABLES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3356992"/>
            <a:ext cx="331236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FF0000"/>
                </a:solidFill>
              </a:rPr>
              <a:t>Convection THERMIQUE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4005064"/>
            <a:ext cx="331236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/>
              <a:t>Origine</a:t>
            </a:r>
            <a:r>
              <a:rPr lang="fr-FR" sz="2400" dirty="0" smtClean="0"/>
              <a:t> = différence de température entre 2 couches de fluide</a:t>
            </a:r>
            <a:endParaRPr lang="fr-FR" sz="2400" b="1" dirty="0"/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3140968"/>
            <a:ext cx="51480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67544" y="5373216"/>
            <a:ext cx="331236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</a:t>
            </a:r>
            <a:r>
              <a:rPr lang="fr-FR" sz="2400" dirty="0" smtClean="0"/>
              <a:t> = Longueur caractéristique</a:t>
            </a:r>
            <a:endParaRPr lang="fr-FR" sz="2400" b="1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237312"/>
            <a:ext cx="946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Mais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quelques facteurs peuvent être défavorables à cette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0" y="310622"/>
            <a:ext cx="90364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                                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Non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car les particules fluides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PLUS CHAUDES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donc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les moins denses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, sont situées près de la surface : elles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n’ont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donc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pas tendance à descendre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critère de température permet-il de justifier la convection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céanique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617783"/>
            <a:ext cx="9544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Action du vent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refroidit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l’eau de surface qui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devient + dense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et descend.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197782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000" b="1" u="sng" dirty="0" smtClean="0">
                <a:latin typeface="Times New Roman" pitchFamily="18" charset="0"/>
                <a:cs typeface="Times New Roman" pitchFamily="18" charset="0"/>
              </a:rPr>
              <a:t>Action de l’évaporation de surface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elle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concentre l’eau de surface en sel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ce qui la rend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 dense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125774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Comment le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vent et l’évaporation de surface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permettent-ils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de la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justifier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?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 animBg="1"/>
      <p:bldP spid="819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482215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b/ </a:t>
            </a:r>
            <a:r>
              <a:rPr kumimoji="0" lang="fr-FR" sz="22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Arial Unicode MS" pitchFamily="34" charset="-128"/>
                <a:cs typeface="Calibri" pitchFamily="34" charset="0"/>
              </a:rPr>
              <a:t>Paramètres DEFAVORABLES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432048"/>
            <a:ext cx="331236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u="sng" dirty="0" smtClean="0">
                <a:solidFill>
                  <a:srgbClr val="FF0000"/>
                </a:solidFill>
              </a:rPr>
              <a:t>Convection THERMIQUE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080120"/>
            <a:ext cx="3312368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u="sng" dirty="0" smtClean="0"/>
              <a:t>Origine</a:t>
            </a:r>
            <a:r>
              <a:rPr lang="fr-FR" sz="2400" dirty="0" smtClean="0"/>
              <a:t> = différence de température entre 2 couches de fluide</a:t>
            </a:r>
            <a:endParaRPr lang="fr-FR" sz="2400" b="1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216024"/>
            <a:ext cx="51480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7544" y="2448272"/>
            <a:ext cx="331236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L</a:t>
            </a:r>
            <a:r>
              <a:rPr lang="fr-FR" sz="2400" dirty="0" smtClean="0"/>
              <a:t> = Longueur caractéristique</a:t>
            </a:r>
            <a:endParaRPr lang="fr-FR" sz="2400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3312368"/>
            <a:ext cx="946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Mais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quelques facteurs peuvent être défavorables à cette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7504" y="3812190"/>
            <a:ext cx="8928992" cy="13450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9512" y="3789040"/>
            <a:ext cx="8964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conduction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proche en proche, la température peut s’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uni-formiser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toute la colonne de fluide séparant les deux couches.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79512" y="4437112"/>
            <a:ext cx="8964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frottements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ils peuvent immobiliser les particules fluides qui tentaient de se déplacer.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179512" y="5517232"/>
            <a:ext cx="5904656" cy="100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On associe à chacun de ces </a:t>
            </a:r>
            <a:r>
              <a:rPr lang="fr-FR" sz="2400" dirty="0" smtClean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phénomènes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un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TEMPS CARACTERISTIQUE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 </a:t>
            </a:r>
            <a:r>
              <a:rPr kumimoji="0" lang="fr-FR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t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ymbol" pitchFamily="18" charset="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34430">
            <a:off x="6363665" y="5281627"/>
            <a:ext cx="108074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734430">
            <a:off x="7875631" y="5499248"/>
            <a:ext cx="109356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rot="20734430">
            <a:off x="6819520" y="6059377"/>
            <a:ext cx="103906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FROT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169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83583"/>
            <a:ext cx="9467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</a:tabLs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Mais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quelques facteurs peuvent être défavorables à cette convection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7504" y="416239"/>
            <a:ext cx="8928992" cy="13450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393089"/>
            <a:ext cx="8964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La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conduction thermique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de proche en proche, la température peut s’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uni-formiser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sur toute la colonne de fluide séparant les deux couches.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041161"/>
            <a:ext cx="89644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frottements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ils peuvent immobiliser les particules fluides qui tentaient de se déplacer.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79512" y="2121281"/>
            <a:ext cx="5904656" cy="1008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  <a:sym typeface="Wingdings 3" pitchFamily="18" charset="2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On associe à chacun de ces </a:t>
            </a:r>
            <a:r>
              <a:rPr lang="fr-FR" sz="2400" dirty="0" smtClean="0">
                <a:solidFill>
                  <a:srgbClr val="002060"/>
                </a:solidFill>
                <a:cs typeface="Arial" pitchFamily="34" charset="0"/>
              </a:rPr>
              <a:t>3</a:t>
            </a: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phénomènes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un </a:t>
            </a:r>
            <a:r>
              <a:rPr kumimoji="0" lang="fr-FR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TEMPS CARACTERISTIQUE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cs typeface="Arial" pitchFamily="34" charset="0"/>
              </a:rPr>
              <a:t>  </a:t>
            </a:r>
            <a:r>
              <a:rPr kumimoji="0" lang="fr-FR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Symbol" pitchFamily="18" charset="2"/>
                <a:cs typeface="Arial" pitchFamily="34" charset="0"/>
              </a:rPr>
              <a:t>t</a:t>
            </a:r>
            <a:endParaRPr kumimoji="0" lang="fr-FR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ymbol" pitchFamily="18" charset="2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20734430">
            <a:off x="6363665" y="1885676"/>
            <a:ext cx="1080745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CONV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20734430">
            <a:off x="7875631" y="2103297"/>
            <a:ext cx="1093569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20734430">
            <a:off x="6819520" y="2663426"/>
            <a:ext cx="103906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fr-FR" sz="3600" b="1" dirty="0" err="1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fr-FR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FROT</a:t>
            </a:r>
            <a:endParaRPr lang="fr-F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7560" t="21000" r="5501" b="37841"/>
          <a:stretch>
            <a:fillRect/>
          </a:stretch>
        </p:blipFill>
        <p:spPr bwMode="auto">
          <a:xfrm>
            <a:off x="0" y="4293096"/>
            <a:ext cx="9144000" cy="24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9536" y="3573016"/>
            <a:ext cx="90944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phénomène associé au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temps caractéristique le plus court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PREDOMINE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7504" y="3524158"/>
            <a:ext cx="8928992" cy="48090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7560" t="21000" r="5501" b="37841"/>
          <a:stretch>
            <a:fillRect/>
          </a:stretch>
        </p:blipFill>
        <p:spPr bwMode="auto">
          <a:xfrm>
            <a:off x="0" y="633873"/>
            <a:ext cx="9144000" cy="24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9536" y="129817"/>
            <a:ext cx="9094464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phénomène associé au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temps caractéristique le plus court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PREDOMINE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80959"/>
            <a:ext cx="8928992" cy="48090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314096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8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appliquant le point méthode ci-dessus, déterminer l’expression des temps caractéristiques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sachant que :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particule et de sa flottabilité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48" t="25200" r="40665" b="60929"/>
          <a:stretch>
            <a:fillRect/>
          </a:stretch>
        </p:blipFill>
        <p:spPr bwMode="auto">
          <a:xfrm>
            <a:off x="1619672" y="4509120"/>
            <a:ext cx="45365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50419" r="24873" b="38232"/>
          <a:stretch>
            <a:fillRect/>
          </a:stretch>
        </p:blipFill>
        <p:spPr bwMode="auto">
          <a:xfrm>
            <a:off x="1835696" y="5877272"/>
            <a:ext cx="58516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323528" y="530120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20" t="40332" r="37828" b="48320"/>
          <a:stretch>
            <a:fillRect/>
          </a:stretch>
        </p:blipFill>
        <p:spPr bwMode="auto">
          <a:xfrm>
            <a:off x="1331640" y="5301208"/>
            <a:ext cx="50405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CONV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particule et de sa flottabilité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63029" r="24873" b="25622"/>
          <a:stretch>
            <a:fillRect/>
          </a:stretch>
        </p:blipFill>
        <p:spPr bwMode="auto">
          <a:xfrm>
            <a:off x="2123728" y="2708920"/>
            <a:ext cx="58516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143" t="10699" r="62114" b="46507"/>
          <a:stretch>
            <a:fillRect/>
          </a:stretch>
        </p:blipFill>
        <p:spPr bwMode="auto">
          <a:xfrm>
            <a:off x="0" y="4149080"/>
            <a:ext cx="352839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648" t="25200" r="40665" b="60929"/>
          <a:stretch>
            <a:fillRect/>
          </a:stretch>
        </p:blipFill>
        <p:spPr bwMode="auto">
          <a:xfrm>
            <a:off x="1907704" y="548680"/>
            <a:ext cx="45365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50419" r="24873" b="38232"/>
          <a:stretch>
            <a:fillRect/>
          </a:stretch>
        </p:blipFill>
        <p:spPr bwMode="auto">
          <a:xfrm>
            <a:off x="2123728" y="1916832"/>
            <a:ext cx="585165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611560" y="134076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20" t="40332" r="37828" b="48320"/>
          <a:stretch>
            <a:fillRect/>
          </a:stretch>
        </p:blipFill>
        <p:spPr bwMode="auto">
          <a:xfrm>
            <a:off x="1619672" y="1340768"/>
            <a:ext cx="504056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6" t="74231" r="24873" b="14321"/>
          <a:stretch>
            <a:fillRect/>
          </a:stretch>
        </p:blipFill>
        <p:spPr bwMode="auto">
          <a:xfrm>
            <a:off x="2483768" y="3284984"/>
            <a:ext cx="5851650" cy="653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7886" t="28854" r="46796" b="63365"/>
          <a:stretch>
            <a:fillRect/>
          </a:stretch>
        </p:blipFill>
        <p:spPr bwMode="auto">
          <a:xfrm>
            <a:off x="3563888" y="5157192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55393" t="11996" r="24183" b="71639"/>
          <a:stretch>
            <a:fillRect/>
          </a:stretch>
        </p:blipFill>
        <p:spPr bwMode="auto">
          <a:xfrm>
            <a:off x="5292080" y="4149080"/>
            <a:ext cx="2016224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38615" t="12489" r="46067" b="77137"/>
          <a:stretch>
            <a:fillRect/>
          </a:stretch>
        </p:blipFill>
        <p:spPr bwMode="auto">
          <a:xfrm>
            <a:off x="3635896" y="4221088"/>
            <a:ext cx="151216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72085" t="24813" r="9679" b="60923"/>
          <a:stretch>
            <a:fillRect/>
          </a:stretch>
        </p:blipFill>
        <p:spPr bwMode="auto">
          <a:xfrm>
            <a:off x="6948264" y="4869160"/>
            <a:ext cx="18002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53848" t="28703" r="28646" b="63516"/>
          <a:stretch>
            <a:fillRect/>
          </a:stretch>
        </p:blipFill>
        <p:spPr bwMode="auto">
          <a:xfrm>
            <a:off x="5148064" y="5085184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37886" t="40374" r="47610" b="49251"/>
          <a:stretch>
            <a:fillRect/>
          </a:stretch>
        </p:blipFill>
        <p:spPr bwMode="auto">
          <a:xfrm>
            <a:off x="3563888" y="5733256"/>
            <a:ext cx="14317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52389" t="40374" r="27915" b="49251"/>
          <a:stretch>
            <a:fillRect/>
          </a:stretch>
        </p:blipFill>
        <p:spPr bwMode="auto">
          <a:xfrm>
            <a:off x="5004048" y="5733256"/>
            <a:ext cx="194421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72000" t="37629" r="9034" b="46465"/>
          <a:stretch>
            <a:fillRect/>
          </a:stretch>
        </p:blipFill>
        <p:spPr bwMode="auto">
          <a:xfrm>
            <a:off x="6938739" y="5570190"/>
            <a:ext cx="1872208" cy="88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143" t="10699" r="7046" b="46507"/>
          <a:stretch>
            <a:fillRect/>
          </a:stretch>
        </p:blipFill>
        <p:spPr bwMode="auto">
          <a:xfrm>
            <a:off x="0" y="0"/>
            <a:ext cx="896448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78" t="26122" r="40634" b="60552"/>
          <a:stretch>
            <a:fillRect/>
          </a:stretch>
        </p:blipFill>
        <p:spPr bwMode="auto">
          <a:xfrm>
            <a:off x="0" y="2348880"/>
            <a:ext cx="55801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1392" t="40781" r="50379" b="39318"/>
          <a:stretch>
            <a:fillRect/>
          </a:stretch>
        </p:blipFill>
        <p:spPr bwMode="auto">
          <a:xfrm>
            <a:off x="971600" y="3140968"/>
            <a:ext cx="3672408" cy="107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e 11"/>
          <p:cNvGrpSpPr/>
          <p:nvPr/>
        </p:nvGrpSpPr>
        <p:grpSpPr>
          <a:xfrm>
            <a:off x="4860032" y="2924944"/>
            <a:ext cx="4139952" cy="1291372"/>
            <a:chOff x="5004048" y="5949280"/>
            <a:chExt cx="4139952" cy="129137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3370" t="36783" r="3534" b="39318"/>
            <a:stretch>
              <a:fillRect/>
            </a:stretch>
          </p:blipFill>
          <p:spPr bwMode="auto">
            <a:xfrm>
              <a:off x="5004048" y="5949280"/>
              <a:ext cx="4139952" cy="129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5652120" y="6021288"/>
              <a:ext cx="3384376" cy="11521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426231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conductivité thermique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W.m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capacité thermique massique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278635" y="4903068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lang="fr-FR" sz="2400" b="1" baseline="30000" dirty="0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3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79512" y="5272633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J.K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.kg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>
            <a:off x="4139952" y="4984601"/>
            <a:ext cx="2088232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79512" y="5301208"/>
            <a:ext cx="208823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8244408" y="4975076"/>
            <a:ext cx="792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17" t="21000" r="34796" b="66400"/>
          <a:stretch>
            <a:fillRect/>
          </a:stretch>
        </p:blipFill>
        <p:spPr bwMode="auto">
          <a:xfrm>
            <a:off x="2195736" y="5229200"/>
            <a:ext cx="501655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86" t="32321" r="31435" b="55514"/>
          <a:stretch>
            <a:fillRect/>
          </a:stretch>
        </p:blipFill>
        <p:spPr bwMode="auto">
          <a:xfrm>
            <a:off x="2267744" y="5930230"/>
            <a:ext cx="532859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1274490" y="5973663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COND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conductivité thermique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W.m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capacité thermique massique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 ;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78635" y="640749"/>
            <a:ext cx="1656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err="1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lang="fr-FR" sz="2400" b="1" baseline="30000" dirty="0" smtClean="0">
                <a:solidFill>
                  <a:srgbClr val="008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3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1010314"/>
            <a:ext cx="2376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J.K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400" b="1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.kg</a:t>
            </a:r>
            <a:r>
              <a:rPr lang="fr-FR" sz="2400" b="1" baseline="30000" dirty="0" smtClean="0">
                <a:solidFill>
                  <a:srgbClr val="7030A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</a:t>
            </a:r>
            <a:endParaRPr kumimoji="0" lang="fr-FR" sz="2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139952" y="722282"/>
            <a:ext cx="2088232" cy="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179512" y="1038889"/>
            <a:ext cx="208823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8244408" y="712757"/>
            <a:ext cx="79208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17" t="21000" r="34796" b="66400"/>
          <a:stretch>
            <a:fillRect/>
          </a:stretch>
        </p:blipFill>
        <p:spPr bwMode="auto">
          <a:xfrm>
            <a:off x="2195736" y="966881"/>
            <a:ext cx="501655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86" t="33467" r="31435" b="55514"/>
          <a:stretch>
            <a:fillRect/>
          </a:stretch>
        </p:blipFill>
        <p:spPr bwMode="auto">
          <a:xfrm>
            <a:off x="755576" y="1772816"/>
            <a:ext cx="532859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-108520" y="170080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886" t="43776" r="3085" b="42478"/>
          <a:stretch>
            <a:fillRect/>
          </a:stretch>
        </p:blipFill>
        <p:spPr bwMode="auto">
          <a:xfrm>
            <a:off x="558602" y="2411363"/>
            <a:ext cx="84969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922" t="27720" r="5501" b="55761"/>
          <a:stretch>
            <a:fillRect/>
          </a:stretch>
        </p:blipFill>
        <p:spPr bwMode="auto">
          <a:xfrm>
            <a:off x="0" y="3212976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635896" y="4077072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9922" t="42922" r="5501" b="38199"/>
          <a:stretch>
            <a:fillRect/>
          </a:stretch>
        </p:blipFill>
        <p:spPr bwMode="auto">
          <a:xfrm>
            <a:off x="0" y="414908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355976" y="5157192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9922" t="60484" r="5501" b="21041"/>
          <a:stretch>
            <a:fillRect/>
          </a:stretch>
        </p:blipFill>
        <p:spPr bwMode="auto">
          <a:xfrm>
            <a:off x="0" y="5229200"/>
            <a:ext cx="9144000" cy="11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29"/>
          <p:cNvGrpSpPr/>
          <p:nvPr/>
        </p:nvGrpSpPr>
        <p:grpSpPr>
          <a:xfrm>
            <a:off x="0" y="908720"/>
            <a:ext cx="6984776" cy="504056"/>
            <a:chOff x="0" y="4365104"/>
            <a:chExt cx="6984776" cy="504056"/>
          </a:xfrm>
        </p:grpSpPr>
        <p:sp>
          <p:nvSpPr>
            <p:cNvPr id="23" name="Rectangle 22"/>
            <p:cNvSpPr/>
            <p:nvPr/>
          </p:nvSpPr>
          <p:spPr>
            <a:xfrm>
              <a:off x="2987824" y="4365104"/>
              <a:ext cx="1224136" cy="5040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4365104"/>
              <a:ext cx="69847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 Unicode MS" pitchFamily="34" charset="-128"/>
                  <a:cs typeface="Calibri" pitchFamily="34" charset="0"/>
                  <a:sym typeface="Wingdings 3"/>
                </a:rPr>
                <a:t> </a:t>
              </a:r>
              <a:r>
                <a:rPr lang="fr-FR" sz="2400" u="sng" dirty="0" smtClean="0"/>
                <a:t>La </a:t>
              </a:r>
              <a:r>
                <a:rPr lang="fr-FR" sz="2400" u="sng" dirty="0"/>
                <a:t>plus commune </a:t>
              </a:r>
              <a:r>
                <a:rPr lang="fr-FR" sz="2400" u="sng" dirty="0" smtClean="0"/>
                <a:t>est </a:t>
              </a:r>
              <a:r>
                <a:rPr lang="fr-FR" sz="2400" u="sng" dirty="0"/>
                <a:t>le </a:t>
              </a:r>
              <a:r>
                <a:rPr lang="fr-FR" sz="2400" b="1" u="sng" dirty="0"/>
                <a:t>poids</a:t>
              </a:r>
              <a:r>
                <a:rPr lang="fr-FR" sz="2400" dirty="0"/>
                <a:t>. 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259632" y="0"/>
            <a:ext cx="4350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Forces au sein d’un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6372200" y="116632"/>
            <a:ext cx="2304256" cy="1296144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2" cstate="print"/>
          <a:srcRect l="3307" t="38639" r="74486" b="51281"/>
          <a:stretch>
            <a:fillRect/>
          </a:stretch>
        </p:blipFill>
        <p:spPr bwMode="auto">
          <a:xfrm>
            <a:off x="6588224" y="188640"/>
            <a:ext cx="1851828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3" cstate="print"/>
          <a:srcRect l="10867" t="39160" r="64091" b="50760"/>
          <a:stretch>
            <a:fillRect/>
          </a:stretch>
        </p:blipFill>
        <p:spPr bwMode="auto">
          <a:xfrm>
            <a:off x="6516216" y="836712"/>
            <a:ext cx="2088232" cy="47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0" y="404664"/>
            <a:ext cx="326243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a/ </a:t>
            </a:r>
            <a:r>
              <a:rPr lang="fr-FR" sz="2200" b="1" u="sng" dirty="0" smtClean="0">
                <a:latin typeface="Bookman Old Style" pitchFamily="18" charset="0"/>
              </a:rPr>
              <a:t>Force de VOLUME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1772816"/>
            <a:ext cx="3403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b/ </a:t>
            </a:r>
            <a:r>
              <a:rPr lang="fr-FR" sz="2200" b="1" u="sng" dirty="0" smtClean="0">
                <a:latin typeface="Bookman Old Style" pitchFamily="18" charset="0"/>
              </a:rPr>
              <a:t>Force de SURFACE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71600" y="2204864"/>
            <a:ext cx="756084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Force </a:t>
            </a:r>
            <a:r>
              <a:rPr lang="fr-FR" sz="2400" b="1" i="1" u="sng" dirty="0" smtClean="0"/>
              <a:t>de contact</a:t>
            </a:r>
            <a:r>
              <a:rPr lang="fr-FR" sz="2400" b="1" i="1" dirty="0" smtClean="0"/>
              <a:t> </a:t>
            </a:r>
            <a:r>
              <a:rPr lang="fr-FR" sz="2400" i="1" dirty="0"/>
              <a:t>qui </a:t>
            </a:r>
            <a:r>
              <a:rPr lang="fr-FR" sz="2400" i="1" dirty="0" smtClean="0"/>
              <a:t>s’exerce</a:t>
            </a:r>
            <a:r>
              <a:rPr lang="fr-FR" sz="2400" dirty="0" smtClean="0"/>
              <a:t> </a:t>
            </a:r>
            <a:r>
              <a:rPr lang="fr-FR" sz="2400" b="1" i="1" u="sng" dirty="0"/>
              <a:t>en tout point </a:t>
            </a:r>
            <a:r>
              <a:rPr lang="fr-FR" sz="2400" b="1" i="1" u="sng" dirty="0" smtClean="0"/>
              <a:t>de la surface</a:t>
            </a:r>
            <a:r>
              <a:rPr lang="fr-FR" sz="2400" b="1" i="1" dirty="0" smtClean="0"/>
              <a:t> </a:t>
            </a:r>
            <a:r>
              <a:rPr lang="fr-FR" sz="2400" i="1" dirty="0" smtClean="0"/>
              <a:t>délimitant le système de l’extérieur</a:t>
            </a:r>
            <a:endParaRPr lang="fr-FR" sz="2400" dirty="0"/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5497087" y="1079881"/>
            <a:ext cx="64807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7452320" y="1567809"/>
            <a:ext cx="50405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 flipV="1">
            <a:off x="7740352" y="1279777"/>
            <a:ext cx="216024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 flipH="1">
            <a:off x="5940152" y="1135761"/>
            <a:ext cx="576064" cy="1440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flipV="1">
            <a:off x="8388424" y="1345879"/>
            <a:ext cx="72008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7679361" y="1595749"/>
            <a:ext cx="13232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m.s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– 2</a:t>
            </a:r>
            <a:endParaRPr kumimoji="0" lang="fr-FR" sz="28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Connecteur droit 47"/>
          <p:cNvCxnSpPr/>
          <p:nvPr/>
        </p:nvCxnSpPr>
        <p:spPr>
          <a:xfrm flipV="1">
            <a:off x="7020272" y="1279777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6156176" y="1567809"/>
            <a:ext cx="13232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kg.m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– 3</a:t>
            </a:r>
            <a:endParaRPr kumimoji="0" lang="fr-FR" sz="2800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63315" t="26040" r="15896" b="22721"/>
          <a:stretch>
            <a:fillRect/>
          </a:stretch>
        </p:blipFill>
        <p:spPr bwMode="auto">
          <a:xfrm>
            <a:off x="5220072" y="3501008"/>
            <a:ext cx="2232248" cy="30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179512" y="3212976"/>
            <a:ext cx="4896544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La surface subit des </a:t>
            </a:r>
            <a:r>
              <a:rPr lang="fr-FR" sz="2400" b="1" u="sng" dirty="0"/>
              <a:t>chocs incessants</a:t>
            </a:r>
            <a:r>
              <a:rPr lang="fr-FR" sz="2400" dirty="0"/>
              <a:t> de la part des molécules de fluide situées autour d’elle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9512" y="4437112"/>
            <a:ext cx="309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008000"/>
                </a:solidFill>
              </a:rPr>
              <a:t>force de CONTACT</a:t>
            </a:r>
            <a:endParaRPr lang="fr-FR" b="1" dirty="0">
              <a:solidFill>
                <a:srgbClr val="008000"/>
              </a:solidFill>
            </a:endParaRPr>
          </a:p>
        </p:txBody>
      </p:sp>
      <p:cxnSp>
        <p:nvCxnSpPr>
          <p:cNvPr id="36" name="AutoShape 2"/>
          <p:cNvCxnSpPr>
            <a:cxnSpLocks noChangeShapeType="1"/>
          </p:cNvCxnSpPr>
          <p:nvPr/>
        </p:nvCxnSpPr>
        <p:spPr bwMode="auto">
          <a:xfrm flipV="1">
            <a:off x="7174748" y="4797152"/>
            <a:ext cx="864096" cy="756916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</p:cxn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7740352" y="4509120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Force de contact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AutoShape 2"/>
          <p:cNvCxnSpPr>
            <a:cxnSpLocks noChangeShapeType="1"/>
          </p:cNvCxnSpPr>
          <p:nvPr/>
        </p:nvCxnSpPr>
        <p:spPr bwMode="auto">
          <a:xfrm flipH="1" flipV="1">
            <a:off x="7150156" y="4797152"/>
            <a:ext cx="8384" cy="765300"/>
          </a:xfrm>
          <a:prstGeom prst="straightConnector1">
            <a:avLst/>
          </a:prstGeom>
          <a:noFill/>
          <a:ln w="5715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42" name="AutoShape 2"/>
          <p:cNvCxnSpPr>
            <a:cxnSpLocks noChangeShapeType="1"/>
          </p:cNvCxnSpPr>
          <p:nvPr/>
        </p:nvCxnSpPr>
        <p:spPr bwMode="auto">
          <a:xfrm>
            <a:off x="7164289" y="5589240"/>
            <a:ext cx="936104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5672713" y="4704552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Force visqueuse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512" y="4869160"/>
            <a:ext cx="5325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FF0000"/>
                </a:solidFill>
              </a:rPr>
              <a:t>force PRESSANTE </a:t>
            </a:r>
            <a:r>
              <a:rPr lang="fr-FR" sz="2400" b="1" dirty="0" smtClean="0"/>
              <a:t>+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force VISQUEUSE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7380312" y="5661248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Force pressante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>
            <a:off x="8028384" y="4797152"/>
            <a:ext cx="0" cy="79208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7164288" y="4797152"/>
            <a:ext cx="792088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2843808" y="5733256"/>
            <a:ext cx="2232248" cy="8640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Nulle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pour un fluide au repos</a:t>
            </a:r>
          </a:p>
        </p:txBody>
      </p:sp>
      <p:sp>
        <p:nvSpPr>
          <p:cNvPr id="56" name="Flèche vers le bas 55"/>
          <p:cNvSpPr/>
          <p:nvPr/>
        </p:nvSpPr>
        <p:spPr>
          <a:xfrm>
            <a:off x="3779912" y="5301208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7" grpId="0"/>
      <p:bldP spid="43" grpId="0"/>
      <p:bldP spid="44" grpId="0"/>
      <p:bldP spid="46" grpId="0"/>
      <p:bldP spid="55" grpId="0" animBg="1"/>
      <p:bldP spid="5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27720" r="5501" b="55761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42922" r="5501" b="38199"/>
          <a:stretch>
            <a:fillRect/>
          </a:stretch>
        </p:blipFill>
        <p:spPr bwMode="auto">
          <a:xfrm>
            <a:off x="0" y="936104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9922" t="60484" r="5501" b="21041"/>
          <a:stretch>
            <a:fillRect/>
          </a:stretch>
        </p:blipFill>
        <p:spPr bwMode="auto">
          <a:xfrm>
            <a:off x="0" y="2016224"/>
            <a:ext cx="9144000" cy="112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0395" t="28560" r="9911" b="60704"/>
          <a:stretch>
            <a:fillRect/>
          </a:stretch>
        </p:blipFill>
        <p:spPr bwMode="auto">
          <a:xfrm>
            <a:off x="0" y="3126110"/>
            <a:ext cx="8748464" cy="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0395" t="40326" r="9911" b="48012"/>
          <a:stretch>
            <a:fillRect/>
          </a:stretch>
        </p:blipFill>
        <p:spPr bwMode="auto">
          <a:xfrm>
            <a:off x="1588" y="3798565"/>
            <a:ext cx="87484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395" t="53018" r="9911" b="36161"/>
          <a:stretch>
            <a:fillRect/>
          </a:stretch>
        </p:blipFill>
        <p:spPr bwMode="auto">
          <a:xfrm>
            <a:off x="107504" y="4581128"/>
            <a:ext cx="8748464" cy="66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32689" t="29400" r="30071" b="61479"/>
          <a:stretch>
            <a:fillRect/>
          </a:stretch>
        </p:blipFill>
        <p:spPr bwMode="auto">
          <a:xfrm>
            <a:off x="3131840" y="5229200"/>
            <a:ext cx="3835649" cy="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1909" t="39619" r="35233" b="52924"/>
          <a:stretch>
            <a:fillRect/>
          </a:stretch>
        </p:blipFill>
        <p:spPr bwMode="auto">
          <a:xfrm>
            <a:off x="3059832" y="5805264"/>
            <a:ext cx="33843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32527" t="48174" r="30071" b="44369"/>
          <a:stretch>
            <a:fillRect/>
          </a:stretch>
        </p:blipFill>
        <p:spPr bwMode="auto">
          <a:xfrm>
            <a:off x="3116982" y="6303987"/>
            <a:ext cx="385241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 l="4725" t="29400" r="68091" b="42487"/>
          <a:stretch>
            <a:fillRect/>
          </a:stretch>
        </p:blipFill>
        <p:spPr bwMode="auto">
          <a:xfrm>
            <a:off x="251520" y="5229200"/>
            <a:ext cx="279992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0395" t="28560" r="9911" b="60704"/>
          <a:stretch>
            <a:fillRect/>
          </a:stretch>
        </p:blipFill>
        <p:spPr bwMode="auto">
          <a:xfrm>
            <a:off x="0" y="0"/>
            <a:ext cx="8748464" cy="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395" t="40326" r="9911" b="48012"/>
          <a:stretch>
            <a:fillRect/>
          </a:stretch>
        </p:blipFill>
        <p:spPr bwMode="auto">
          <a:xfrm>
            <a:off x="1588" y="672455"/>
            <a:ext cx="87484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0395" t="53018" r="9911" b="36161"/>
          <a:stretch>
            <a:fillRect/>
          </a:stretch>
        </p:blipFill>
        <p:spPr bwMode="auto">
          <a:xfrm>
            <a:off x="107504" y="1455018"/>
            <a:ext cx="8748464" cy="66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32689" t="29400" r="30071" b="61479"/>
          <a:stretch>
            <a:fillRect/>
          </a:stretch>
        </p:blipFill>
        <p:spPr bwMode="auto">
          <a:xfrm>
            <a:off x="3131840" y="2103090"/>
            <a:ext cx="3835649" cy="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31909" t="39619" r="35233" b="52924"/>
          <a:stretch>
            <a:fillRect/>
          </a:stretch>
        </p:blipFill>
        <p:spPr bwMode="auto">
          <a:xfrm>
            <a:off x="3059832" y="2679154"/>
            <a:ext cx="33843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32527" t="48174" r="30071" b="44369"/>
          <a:stretch>
            <a:fillRect/>
          </a:stretch>
        </p:blipFill>
        <p:spPr bwMode="auto">
          <a:xfrm>
            <a:off x="3116982" y="3177877"/>
            <a:ext cx="385241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4725" t="29400" r="68091" b="31557"/>
          <a:stretch>
            <a:fillRect/>
          </a:stretch>
        </p:blipFill>
        <p:spPr bwMode="auto">
          <a:xfrm>
            <a:off x="251520" y="2103090"/>
            <a:ext cx="2799928" cy="22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32527" t="57335" r="51331" b="35208"/>
          <a:stretch>
            <a:fillRect/>
          </a:stretch>
        </p:blipFill>
        <p:spPr bwMode="auto">
          <a:xfrm>
            <a:off x="3059832" y="3717032"/>
            <a:ext cx="166265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52102" t="57335" r="31120" b="35208"/>
          <a:stretch>
            <a:fillRect/>
          </a:stretch>
        </p:blipFill>
        <p:spPr bwMode="auto">
          <a:xfrm>
            <a:off x="4788024" y="3717032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50557" t="29925" r="10142" b="63145"/>
          <a:stretch>
            <a:fillRect/>
          </a:stretch>
        </p:blipFill>
        <p:spPr bwMode="auto">
          <a:xfrm>
            <a:off x="179512" y="4437112"/>
            <a:ext cx="43559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58955" t="34519" r="23200" b="53744"/>
          <a:stretch>
            <a:fillRect/>
          </a:stretch>
        </p:blipFill>
        <p:spPr bwMode="auto">
          <a:xfrm>
            <a:off x="4939977" y="5438750"/>
            <a:ext cx="187220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66723" t="37875" r="16385" b="56350"/>
          <a:stretch>
            <a:fillRect/>
          </a:stretch>
        </p:blipFill>
        <p:spPr bwMode="auto">
          <a:xfrm>
            <a:off x="4860032" y="4437112"/>
            <a:ext cx="187220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7297" t="43516" r="15161" b="46089"/>
          <a:stretch>
            <a:fillRect/>
          </a:stretch>
        </p:blipFill>
        <p:spPr bwMode="auto">
          <a:xfrm>
            <a:off x="6948264" y="4293096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l="68446" t="53641" r="12411" b="36581"/>
          <a:stretch>
            <a:fillRect/>
          </a:stretch>
        </p:blipFill>
        <p:spPr bwMode="auto">
          <a:xfrm>
            <a:off x="6876256" y="5085184"/>
            <a:ext cx="212176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19148" t="45610" r="31436" b="44468"/>
          <a:stretch>
            <a:fillRect/>
          </a:stretch>
        </p:blipFill>
        <p:spPr bwMode="auto">
          <a:xfrm>
            <a:off x="763513" y="6086822"/>
            <a:ext cx="5184576" cy="58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l="69857" t="44248" r="13323" b="44468"/>
          <a:stretch>
            <a:fillRect/>
          </a:stretch>
        </p:blipFill>
        <p:spPr bwMode="auto">
          <a:xfrm>
            <a:off x="6084168" y="6021288"/>
            <a:ext cx="1764704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/>
          <a:srcRect l="19148" t="35739" r="41731" b="53744"/>
          <a:stretch>
            <a:fillRect/>
          </a:stretch>
        </p:blipFill>
        <p:spPr bwMode="auto">
          <a:xfrm>
            <a:off x="763513" y="5510758"/>
            <a:ext cx="41044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2689" t="29400" r="30071" b="61479"/>
          <a:stretch>
            <a:fillRect/>
          </a:stretch>
        </p:blipFill>
        <p:spPr bwMode="auto">
          <a:xfrm>
            <a:off x="3239344" y="0"/>
            <a:ext cx="3835649" cy="52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1909" t="39619" r="35233" b="52924"/>
          <a:stretch>
            <a:fillRect/>
          </a:stretch>
        </p:blipFill>
        <p:spPr bwMode="auto">
          <a:xfrm>
            <a:off x="3167336" y="576064"/>
            <a:ext cx="33843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2527" t="48174" r="30071" b="44369"/>
          <a:stretch>
            <a:fillRect/>
          </a:stretch>
        </p:blipFill>
        <p:spPr bwMode="auto">
          <a:xfrm>
            <a:off x="3224486" y="1074787"/>
            <a:ext cx="385241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4725" t="29400" r="68091" b="31557"/>
          <a:stretch>
            <a:fillRect/>
          </a:stretch>
        </p:blipFill>
        <p:spPr bwMode="auto">
          <a:xfrm>
            <a:off x="359024" y="0"/>
            <a:ext cx="2799928" cy="22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32527" t="57335" r="51331" b="35208"/>
          <a:stretch>
            <a:fillRect/>
          </a:stretch>
        </p:blipFill>
        <p:spPr bwMode="auto">
          <a:xfrm>
            <a:off x="3167336" y="1613942"/>
            <a:ext cx="166265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52102" t="57335" r="31120" b="35208"/>
          <a:stretch>
            <a:fillRect/>
          </a:stretch>
        </p:blipFill>
        <p:spPr bwMode="auto">
          <a:xfrm>
            <a:off x="4895528" y="1613942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9148" t="56610" r="38793" b="32409"/>
          <a:stretch>
            <a:fillRect/>
          </a:stretch>
        </p:blipFill>
        <p:spPr bwMode="auto">
          <a:xfrm>
            <a:off x="890068" y="4797152"/>
            <a:ext cx="395091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-38099" y="4653136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50557" t="29925" r="10142" b="63145"/>
          <a:stretch>
            <a:fillRect/>
          </a:stretch>
        </p:blipFill>
        <p:spPr bwMode="auto">
          <a:xfrm>
            <a:off x="179512" y="2348880"/>
            <a:ext cx="435597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l="58955" t="34519" r="23200" b="53744"/>
          <a:stretch>
            <a:fillRect/>
          </a:stretch>
        </p:blipFill>
        <p:spPr bwMode="auto">
          <a:xfrm>
            <a:off x="4939977" y="3350518"/>
            <a:ext cx="187220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66723" t="37875" r="16385" b="56350"/>
          <a:stretch>
            <a:fillRect/>
          </a:stretch>
        </p:blipFill>
        <p:spPr bwMode="auto">
          <a:xfrm>
            <a:off x="4860032" y="2348880"/>
            <a:ext cx="187220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67297" t="43516" r="15161" b="46089"/>
          <a:stretch>
            <a:fillRect/>
          </a:stretch>
        </p:blipFill>
        <p:spPr bwMode="auto">
          <a:xfrm>
            <a:off x="6948264" y="2204864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68446" t="53641" r="12411" b="36581"/>
          <a:stretch>
            <a:fillRect/>
          </a:stretch>
        </p:blipFill>
        <p:spPr bwMode="auto">
          <a:xfrm>
            <a:off x="6876256" y="2996952"/>
            <a:ext cx="212176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 l="19148" t="45610" r="31436" b="44468"/>
          <a:stretch>
            <a:fillRect/>
          </a:stretch>
        </p:blipFill>
        <p:spPr bwMode="auto">
          <a:xfrm>
            <a:off x="763513" y="3998590"/>
            <a:ext cx="5184576" cy="58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/>
          <a:srcRect l="69857" t="44248" r="13323" b="44468"/>
          <a:stretch>
            <a:fillRect/>
          </a:stretch>
        </p:blipFill>
        <p:spPr bwMode="auto">
          <a:xfrm>
            <a:off x="6084168" y="3933056"/>
            <a:ext cx="1764704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 l="19148" t="35739" r="41731" b="53744"/>
          <a:stretch>
            <a:fillRect/>
          </a:stretch>
        </p:blipFill>
        <p:spPr bwMode="auto">
          <a:xfrm>
            <a:off x="763513" y="3422526"/>
            <a:ext cx="41044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5066531" y="4701902"/>
            <a:ext cx="4077469" cy="1008112"/>
            <a:chOff x="5066531" y="4701902"/>
            <a:chExt cx="4077469" cy="1008112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9148" t="69889" r="40358" b="13029"/>
            <a:stretch>
              <a:fillRect/>
            </a:stretch>
          </p:blipFill>
          <p:spPr bwMode="auto">
            <a:xfrm>
              <a:off x="5066531" y="4701902"/>
              <a:ext cx="40774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5692949" y="4715619"/>
              <a:ext cx="3384376" cy="93610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570247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viscosité dynamique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(grandeur caractérisant la résistance à l’écoulement du fluide, exprimée 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.s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9148" t="56610" r="38793" b="32409"/>
          <a:stretch>
            <a:fillRect/>
          </a:stretch>
        </p:blipFill>
        <p:spPr bwMode="auto">
          <a:xfrm>
            <a:off x="890068" y="1446634"/>
            <a:ext cx="395091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18" t="25200" r="86061" b="59668"/>
          <a:stretch>
            <a:fillRect/>
          </a:stretch>
        </p:blipFill>
        <p:spPr bwMode="auto">
          <a:xfrm>
            <a:off x="-38099" y="130261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58955" t="34519" r="23200" b="53744"/>
          <a:stretch>
            <a:fillRect/>
          </a:stretch>
        </p:blipFill>
        <p:spPr bwMode="auto">
          <a:xfrm>
            <a:off x="4939977" y="0"/>
            <a:ext cx="187220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9148" t="45610" r="31436" b="44468"/>
          <a:stretch>
            <a:fillRect/>
          </a:stretch>
        </p:blipFill>
        <p:spPr bwMode="auto">
          <a:xfrm>
            <a:off x="763513" y="648072"/>
            <a:ext cx="5184576" cy="58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69857" t="44248" r="13323" b="44468"/>
          <a:stretch>
            <a:fillRect/>
          </a:stretch>
        </p:blipFill>
        <p:spPr bwMode="auto">
          <a:xfrm>
            <a:off x="6084168" y="582538"/>
            <a:ext cx="1764704" cy="6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19148" t="35739" r="41731" b="53744"/>
          <a:stretch>
            <a:fillRect/>
          </a:stretch>
        </p:blipFill>
        <p:spPr bwMode="auto">
          <a:xfrm>
            <a:off x="763513" y="72008"/>
            <a:ext cx="4104456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e 9"/>
          <p:cNvGrpSpPr/>
          <p:nvPr/>
        </p:nvGrpSpPr>
        <p:grpSpPr>
          <a:xfrm>
            <a:off x="5066531" y="1351384"/>
            <a:ext cx="4077469" cy="1008112"/>
            <a:chOff x="5066531" y="4701902"/>
            <a:chExt cx="4077469" cy="100811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9148" t="69889" r="40358" b="13029"/>
            <a:stretch>
              <a:fillRect/>
            </a:stretch>
          </p:blipFill>
          <p:spPr bwMode="auto">
            <a:xfrm>
              <a:off x="5066531" y="4701902"/>
              <a:ext cx="4077469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692949" y="4715619"/>
              <a:ext cx="3384376" cy="93610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2351961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viscosité dynamique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(grandeur caractérisant la résistance à l’écoulement du fluide, exprimée 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.s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14509" t="31080" r="47707" b="55954"/>
          <a:stretch>
            <a:fillRect/>
          </a:stretch>
        </p:blipFill>
        <p:spPr bwMode="auto">
          <a:xfrm>
            <a:off x="1187624" y="3370709"/>
            <a:ext cx="4032448" cy="77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7087" t="43906" r="21566" b="44099"/>
          <a:stretch>
            <a:fillRect/>
          </a:stretch>
        </p:blipFill>
        <p:spPr bwMode="auto">
          <a:xfrm>
            <a:off x="467544" y="4077072"/>
            <a:ext cx="76143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17882" t="55762" r="21566" b="33443"/>
          <a:stretch>
            <a:fillRect/>
          </a:stretch>
        </p:blipFill>
        <p:spPr bwMode="auto">
          <a:xfrm>
            <a:off x="1619672" y="4797152"/>
            <a:ext cx="646226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17882" t="67617" r="21566" b="23987"/>
          <a:stretch>
            <a:fillRect/>
          </a:stretch>
        </p:blipFill>
        <p:spPr bwMode="auto">
          <a:xfrm>
            <a:off x="1763688" y="5517232"/>
            <a:ext cx="64622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18243" t="77073" r="21566" b="11801"/>
          <a:stretch>
            <a:fillRect/>
          </a:stretch>
        </p:blipFill>
        <p:spPr bwMode="auto">
          <a:xfrm>
            <a:off x="1907704" y="6021288"/>
            <a:ext cx="6423797" cy="6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t</a:t>
            </a:r>
            <a:r>
              <a:rPr kumimoji="0" lang="fr-FR" sz="20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FROT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dépend de la longueur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de la colonne de fluide, de la masse volumique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r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et de la viscosité dynamique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du fluide (grandeur caractérisant la résistance à l’écoulement du fluide, exprimée en </a:t>
            </a:r>
            <a:r>
              <a:rPr kumimoji="0" lang="fr-FR" sz="2400" b="1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kg.m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 </a:t>
            </a:r>
            <a:r>
              <a:rPr kumimoji="0" lang="fr-FR" sz="2400" b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.s</a:t>
            </a:r>
            <a:r>
              <a:rPr kumimoji="0" lang="fr-FR" sz="2400" b="1" u="none" strike="noStrike" cap="none" normalizeH="0" baseline="3000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– 1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4509" t="31080" r="47707" b="55954"/>
          <a:stretch>
            <a:fillRect/>
          </a:stretch>
        </p:blipFill>
        <p:spPr bwMode="auto">
          <a:xfrm>
            <a:off x="1187624" y="1018748"/>
            <a:ext cx="4032448" cy="77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43906" r="21566" b="44099"/>
          <a:stretch>
            <a:fillRect/>
          </a:stretch>
        </p:blipFill>
        <p:spPr bwMode="auto">
          <a:xfrm>
            <a:off x="467544" y="1725111"/>
            <a:ext cx="76143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55762" r="21566" b="33443"/>
          <a:stretch>
            <a:fillRect/>
          </a:stretch>
        </p:blipFill>
        <p:spPr bwMode="auto">
          <a:xfrm>
            <a:off x="1619672" y="2445191"/>
            <a:ext cx="646226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67617" r="21566" b="23987"/>
          <a:stretch>
            <a:fillRect/>
          </a:stretch>
        </p:blipFill>
        <p:spPr bwMode="auto">
          <a:xfrm>
            <a:off x="1763688" y="3165271"/>
            <a:ext cx="64622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8243" t="77073" r="21566" b="11801"/>
          <a:stretch>
            <a:fillRect/>
          </a:stretch>
        </p:blipFill>
        <p:spPr bwMode="auto">
          <a:xfrm>
            <a:off x="1907704" y="3669327"/>
            <a:ext cx="6423797" cy="6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e 20"/>
          <p:cNvGrpSpPr/>
          <p:nvPr/>
        </p:nvGrpSpPr>
        <p:grpSpPr>
          <a:xfrm>
            <a:off x="0" y="4293096"/>
            <a:ext cx="3131840" cy="1944216"/>
            <a:chOff x="0" y="4293096"/>
            <a:chExt cx="3131840" cy="194421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6142" t="32760" r="62543" b="32681"/>
            <a:stretch>
              <a:fillRect/>
            </a:stretch>
          </p:blipFill>
          <p:spPr bwMode="auto">
            <a:xfrm>
              <a:off x="0" y="4293096"/>
              <a:ext cx="3131840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ccolade ouvrante 10"/>
            <p:cNvSpPr/>
            <p:nvPr/>
          </p:nvSpPr>
          <p:spPr>
            <a:xfrm>
              <a:off x="2123728" y="4365104"/>
              <a:ext cx="288032" cy="1800200"/>
            </a:xfrm>
            <a:prstGeom prst="leftBrace">
              <a:avLst>
                <a:gd name="adj1" fmla="val 27439"/>
                <a:gd name="adj2" fmla="val 49544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39982" t="34040" r="47778" b="55720"/>
          <a:stretch>
            <a:fillRect/>
          </a:stretch>
        </p:blipFill>
        <p:spPr bwMode="auto">
          <a:xfrm>
            <a:off x="3203848" y="4365104"/>
            <a:ext cx="12241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38542" t="46840" r="42018" b="45480"/>
          <a:stretch>
            <a:fillRect/>
          </a:stretch>
        </p:blipFill>
        <p:spPr bwMode="auto">
          <a:xfrm>
            <a:off x="3131840" y="5085184"/>
            <a:ext cx="19442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7822" t="57080" r="45618" b="35240"/>
          <a:stretch>
            <a:fillRect/>
          </a:stretch>
        </p:blipFill>
        <p:spPr bwMode="auto">
          <a:xfrm>
            <a:off x="3131840" y="5661248"/>
            <a:ext cx="16561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55822" t="66039" r="38418" b="27561"/>
          <a:stretch>
            <a:fillRect/>
          </a:stretch>
        </p:blipFill>
        <p:spPr bwMode="auto">
          <a:xfrm>
            <a:off x="6516216" y="5661248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57080" r="25458" b="36520"/>
          <a:stretch>
            <a:fillRect/>
          </a:stretch>
        </p:blipFill>
        <p:spPr bwMode="auto">
          <a:xfrm>
            <a:off x="4788024" y="5589240"/>
            <a:ext cx="18002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15502" t="74999" r="58578" b="14761"/>
          <a:stretch>
            <a:fillRect/>
          </a:stretch>
        </p:blipFill>
        <p:spPr bwMode="auto">
          <a:xfrm>
            <a:off x="1619672" y="6165304"/>
            <a:ext cx="25922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34040" r="24401" b="54440"/>
          <a:stretch>
            <a:fillRect/>
          </a:stretch>
        </p:blipFill>
        <p:spPr bwMode="auto">
          <a:xfrm>
            <a:off x="4427984" y="4365104"/>
            <a:ext cx="19059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62218" t="63479" r="24738" b="23721"/>
          <a:stretch>
            <a:fillRect/>
          </a:stretch>
        </p:blipFill>
        <p:spPr bwMode="auto">
          <a:xfrm>
            <a:off x="7092280" y="5517232"/>
            <a:ext cx="13045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44218" t="73793" r="34182" b="13407"/>
          <a:stretch>
            <a:fillRect/>
          </a:stretch>
        </p:blipFill>
        <p:spPr bwMode="auto">
          <a:xfrm>
            <a:off x="4398268" y="6071245"/>
            <a:ext cx="21602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8243" t="77073" r="21566" b="11801"/>
          <a:stretch>
            <a:fillRect/>
          </a:stretch>
        </p:blipFill>
        <p:spPr bwMode="auto">
          <a:xfrm>
            <a:off x="2123728" y="2204864"/>
            <a:ext cx="6423797" cy="66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142" t="32760" r="62543" b="32681"/>
          <a:stretch>
            <a:fillRect/>
          </a:stretch>
        </p:blipFill>
        <p:spPr bwMode="auto">
          <a:xfrm>
            <a:off x="216024" y="2828633"/>
            <a:ext cx="313184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9982" t="34040" r="47778" b="55720"/>
          <a:stretch>
            <a:fillRect/>
          </a:stretch>
        </p:blipFill>
        <p:spPr bwMode="auto">
          <a:xfrm>
            <a:off x="3419872" y="2900641"/>
            <a:ext cx="12241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8542" t="46840" r="42018" b="45480"/>
          <a:stretch>
            <a:fillRect/>
          </a:stretch>
        </p:blipFill>
        <p:spPr bwMode="auto">
          <a:xfrm>
            <a:off x="3347864" y="3620721"/>
            <a:ext cx="19442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37822" t="57080" r="45618" b="35240"/>
          <a:stretch>
            <a:fillRect/>
          </a:stretch>
        </p:blipFill>
        <p:spPr bwMode="auto">
          <a:xfrm>
            <a:off x="3347864" y="4196785"/>
            <a:ext cx="165618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5822" t="66039" r="38418" b="27561"/>
          <a:stretch>
            <a:fillRect/>
          </a:stretch>
        </p:blipFill>
        <p:spPr bwMode="auto">
          <a:xfrm>
            <a:off x="6732240" y="4196785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57080" r="25458" b="36520"/>
          <a:stretch>
            <a:fillRect/>
          </a:stretch>
        </p:blipFill>
        <p:spPr bwMode="auto">
          <a:xfrm>
            <a:off x="5004048" y="4124777"/>
            <a:ext cx="18002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5502" t="74999" r="58578" b="14761"/>
          <a:stretch>
            <a:fillRect/>
          </a:stretch>
        </p:blipFill>
        <p:spPr bwMode="auto">
          <a:xfrm>
            <a:off x="1835696" y="4700841"/>
            <a:ext cx="259228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56542" t="34040" r="24401" b="54440"/>
          <a:stretch>
            <a:fillRect/>
          </a:stretch>
        </p:blipFill>
        <p:spPr bwMode="auto">
          <a:xfrm>
            <a:off x="4644008" y="2900641"/>
            <a:ext cx="19059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62218" t="63479" r="24738" b="23721"/>
          <a:stretch>
            <a:fillRect/>
          </a:stretch>
        </p:blipFill>
        <p:spPr bwMode="auto">
          <a:xfrm>
            <a:off x="7308304" y="4052769"/>
            <a:ext cx="13045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44218" t="73793" r="34182" b="13407"/>
          <a:stretch>
            <a:fillRect/>
          </a:stretch>
        </p:blipFill>
        <p:spPr bwMode="auto">
          <a:xfrm>
            <a:off x="4614292" y="4606782"/>
            <a:ext cx="21602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8977" t="46199" r="38104" b="41491"/>
          <a:stretch>
            <a:fillRect/>
          </a:stretch>
        </p:blipFill>
        <p:spPr bwMode="auto">
          <a:xfrm>
            <a:off x="40829" y="5608290"/>
            <a:ext cx="5439116" cy="7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7087" t="43906" r="21566" b="44099"/>
          <a:stretch>
            <a:fillRect/>
          </a:stretch>
        </p:blipFill>
        <p:spPr bwMode="auto">
          <a:xfrm>
            <a:off x="630011" y="174923"/>
            <a:ext cx="761439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55762" r="21566" b="33443"/>
          <a:stretch>
            <a:fillRect/>
          </a:stretch>
        </p:blipFill>
        <p:spPr bwMode="auto">
          <a:xfrm>
            <a:off x="1782139" y="895003"/>
            <a:ext cx="646226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17882" t="67617" r="21566" b="23987"/>
          <a:stretch>
            <a:fillRect/>
          </a:stretch>
        </p:blipFill>
        <p:spPr bwMode="auto">
          <a:xfrm>
            <a:off x="1926155" y="1615083"/>
            <a:ext cx="646226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e 19"/>
          <p:cNvGrpSpPr/>
          <p:nvPr/>
        </p:nvGrpSpPr>
        <p:grpSpPr>
          <a:xfrm>
            <a:off x="5508104" y="5445224"/>
            <a:ext cx="3528392" cy="1224136"/>
            <a:chOff x="5508104" y="5445224"/>
            <a:chExt cx="3528392" cy="122413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3689" t="61145" r="41982" b="17681"/>
            <a:stretch>
              <a:fillRect/>
            </a:stretch>
          </p:blipFill>
          <p:spPr bwMode="auto">
            <a:xfrm>
              <a:off x="5508104" y="5445224"/>
              <a:ext cx="3528392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190084" y="5517232"/>
              <a:ext cx="2736304" cy="100811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3"/>
          <p:cNvSpPr>
            <a:spLocks noChangeArrowheads="1"/>
          </p:cNvSpPr>
          <p:nvPr/>
        </p:nvSpPr>
        <p:spPr bwMode="auto">
          <a:xfrm>
            <a:off x="107504" y="4653136"/>
            <a:ext cx="8856984" cy="208823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725144"/>
            <a:ext cx="3436615" cy="92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63315" t="26040" r="15896" b="22721"/>
          <a:stretch>
            <a:fillRect/>
          </a:stretch>
        </p:blipFill>
        <p:spPr bwMode="auto">
          <a:xfrm>
            <a:off x="5220072" y="1124744"/>
            <a:ext cx="2232248" cy="30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59632" y="0"/>
            <a:ext cx="4350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Forces au sein d’un fluide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404664"/>
            <a:ext cx="3403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b/ </a:t>
            </a:r>
            <a:r>
              <a:rPr lang="fr-FR" sz="2200" b="1" u="sng" dirty="0" smtClean="0">
                <a:latin typeface="Bookman Old Style" pitchFamily="18" charset="0"/>
              </a:rPr>
              <a:t>Force de SURFACE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836712"/>
            <a:ext cx="4896544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La surface subit des </a:t>
            </a:r>
            <a:r>
              <a:rPr lang="fr-FR" sz="2400" b="1" u="sng" dirty="0"/>
              <a:t>chocs incessants</a:t>
            </a:r>
            <a:r>
              <a:rPr lang="fr-FR" sz="2400" dirty="0"/>
              <a:t> de la part des molécules de fluide situées autour d’elle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79512" y="2060848"/>
            <a:ext cx="309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008000"/>
                </a:solidFill>
              </a:rPr>
              <a:t>force de CONTACT</a:t>
            </a:r>
            <a:endParaRPr lang="fr-FR" b="1" dirty="0">
              <a:solidFill>
                <a:srgbClr val="008000"/>
              </a:solidFill>
            </a:endParaRPr>
          </a:p>
        </p:txBody>
      </p:sp>
      <p:cxnSp>
        <p:nvCxnSpPr>
          <p:cNvPr id="36" name="AutoShape 2"/>
          <p:cNvCxnSpPr>
            <a:cxnSpLocks noChangeShapeType="1"/>
          </p:cNvCxnSpPr>
          <p:nvPr/>
        </p:nvCxnSpPr>
        <p:spPr bwMode="auto">
          <a:xfrm flipV="1">
            <a:off x="7152714" y="2420888"/>
            <a:ext cx="864096" cy="756916"/>
          </a:xfrm>
          <a:prstGeom prst="straightConnector1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</p:cxn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7740352" y="2132856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Force de contact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AutoShape 2"/>
          <p:cNvCxnSpPr>
            <a:cxnSpLocks noChangeShapeType="1"/>
          </p:cNvCxnSpPr>
          <p:nvPr/>
        </p:nvCxnSpPr>
        <p:spPr bwMode="auto">
          <a:xfrm flipH="1" flipV="1">
            <a:off x="7150156" y="2420888"/>
            <a:ext cx="8384" cy="765300"/>
          </a:xfrm>
          <a:prstGeom prst="straightConnector1">
            <a:avLst/>
          </a:prstGeom>
          <a:noFill/>
          <a:ln w="5715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</p:spPr>
      </p:cxnSp>
      <p:cxnSp>
        <p:nvCxnSpPr>
          <p:cNvPr id="42" name="AutoShape 2"/>
          <p:cNvCxnSpPr>
            <a:cxnSpLocks noChangeShapeType="1"/>
          </p:cNvCxnSpPr>
          <p:nvPr/>
        </p:nvCxnSpPr>
        <p:spPr bwMode="auto">
          <a:xfrm>
            <a:off x="7164289" y="3212976"/>
            <a:ext cx="936104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5672713" y="2328288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Force visqueuse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9512" y="2492896"/>
            <a:ext cx="5325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= </a:t>
            </a:r>
            <a:r>
              <a:rPr lang="fr-FR" sz="2400" b="1" dirty="0" smtClean="0">
                <a:solidFill>
                  <a:srgbClr val="FF0000"/>
                </a:solidFill>
              </a:rPr>
              <a:t>force PRESSANTE </a:t>
            </a:r>
            <a:r>
              <a:rPr lang="fr-FR" sz="2400" b="1" dirty="0" smtClean="0"/>
              <a:t>+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smtClean="0">
                <a:solidFill>
                  <a:schemeClr val="accent4">
                    <a:lumMod val="50000"/>
                  </a:schemeClr>
                </a:solidFill>
              </a:rPr>
              <a:t>force VISQUEUSE</a:t>
            </a:r>
            <a:endParaRPr lang="fr-FR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6" name="Rectangle 3"/>
          <p:cNvSpPr>
            <a:spLocks noChangeArrowheads="1"/>
          </p:cNvSpPr>
          <p:nvPr/>
        </p:nvSpPr>
        <p:spPr bwMode="auto">
          <a:xfrm>
            <a:off x="7702211" y="3023804"/>
            <a:ext cx="1584176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Force pressante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>
            <a:off x="8028384" y="2420888"/>
            <a:ext cx="0" cy="792088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7164288" y="2420888"/>
            <a:ext cx="792088" cy="0"/>
          </a:xfrm>
          <a:prstGeom prst="line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2843808" y="3356992"/>
            <a:ext cx="2232248" cy="86409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Nulle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 Narrow" pitchFamily="34" charset="0"/>
                <a:cs typeface="Arial" pitchFamily="34" charset="0"/>
              </a:rPr>
              <a:t> pour un fluide au repos</a:t>
            </a:r>
          </a:p>
        </p:txBody>
      </p:sp>
      <p:sp>
        <p:nvSpPr>
          <p:cNvPr id="56" name="Flèche vers le bas 55"/>
          <p:cNvSpPr/>
          <p:nvPr/>
        </p:nvSpPr>
        <p:spPr>
          <a:xfrm>
            <a:off x="3779912" y="2924944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2665925" y="5812279"/>
            <a:ext cx="194421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2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683568" y="5373216"/>
            <a:ext cx="84151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5269502" y="5774948"/>
            <a:ext cx="74323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7" name="Connecteur droit 56"/>
          <p:cNvCxnSpPr/>
          <p:nvPr/>
        </p:nvCxnSpPr>
        <p:spPr>
          <a:xfrm>
            <a:off x="2123728" y="4941168"/>
            <a:ext cx="576064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5076056" y="5373216"/>
            <a:ext cx="360040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V="1">
            <a:off x="3851920" y="5373217"/>
            <a:ext cx="598642" cy="504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/>
          <p:cNvGrpSpPr/>
          <p:nvPr/>
        </p:nvGrpSpPr>
        <p:grpSpPr>
          <a:xfrm>
            <a:off x="7164288" y="3212976"/>
            <a:ext cx="631582" cy="773715"/>
            <a:chOff x="7164288" y="3212976"/>
            <a:chExt cx="631582" cy="773715"/>
          </a:xfrm>
        </p:grpSpPr>
        <p:grpSp>
          <p:nvGrpSpPr>
            <p:cNvPr id="75" name="Groupe 74"/>
            <p:cNvGrpSpPr/>
            <p:nvPr/>
          </p:nvGrpSpPr>
          <p:grpSpPr>
            <a:xfrm>
              <a:off x="7297015" y="3217250"/>
              <a:ext cx="498855" cy="769441"/>
              <a:chOff x="7596336" y="5229200"/>
              <a:chExt cx="498855" cy="769441"/>
            </a:xfrm>
          </p:grpSpPr>
          <p:sp>
            <p:nvSpPr>
              <p:cNvPr id="72" name="ZoneTexte 71"/>
              <p:cNvSpPr txBox="1"/>
              <p:nvPr/>
            </p:nvSpPr>
            <p:spPr>
              <a:xfrm>
                <a:off x="7596336" y="5229200"/>
                <a:ext cx="4988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4400" b="1" dirty="0" smtClean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fr-FR" sz="4400" b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74" name="Connecteur droit avec flèche 73"/>
              <p:cNvCxnSpPr/>
              <p:nvPr/>
            </p:nvCxnSpPr>
            <p:spPr>
              <a:xfrm>
                <a:off x="7668344" y="5445224"/>
                <a:ext cx="360040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AutoShape 2"/>
            <p:cNvCxnSpPr>
              <a:cxnSpLocks noChangeShapeType="1"/>
            </p:cNvCxnSpPr>
            <p:nvPr/>
          </p:nvCxnSpPr>
          <p:spPr bwMode="auto">
            <a:xfrm>
              <a:off x="7164288" y="3212976"/>
              <a:ext cx="576064" cy="0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</p:grpSp>
      <p:sp>
        <p:nvSpPr>
          <p:cNvPr id="63" name="Rectangle 10"/>
          <p:cNvSpPr>
            <a:spLocks noChangeArrowheads="1"/>
          </p:cNvSpPr>
          <p:nvPr/>
        </p:nvSpPr>
        <p:spPr bwMode="auto">
          <a:xfrm>
            <a:off x="6156176" y="5013176"/>
            <a:ext cx="28083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vecteur unitaire normal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la surface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dirigé du fluide vers la surface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" name="Groupe 74"/>
          <p:cNvGrpSpPr/>
          <p:nvPr/>
        </p:nvGrpSpPr>
        <p:grpSpPr>
          <a:xfrm>
            <a:off x="6161377" y="4747791"/>
            <a:ext cx="498855" cy="769441"/>
            <a:chOff x="8652064" y="5224995"/>
            <a:chExt cx="498855" cy="769441"/>
          </a:xfrm>
        </p:grpSpPr>
        <p:sp>
          <p:nvSpPr>
            <p:cNvPr id="80" name="ZoneTexte 79"/>
            <p:cNvSpPr txBox="1"/>
            <p:nvPr/>
          </p:nvSpPr>
          <p:spPr>
            <a:xfrm>
              <a:off x="8652064" y="522499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fr-FR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1" name="Connecteur droit avec flèche 80"/>
            <p:cNvCxnSpPr/>
            <p:nvPr/>
          </p:nvCxnSpPr>
          <p:spPr>
            <a:xfrm>
              <a:off x="8730160" y="5456513"/>
              <a:ext cx="360040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Virage 81"/>
          <p:cNvSpPr/>
          <p:nvPr/>
        </p:nvSpPr>
        <p:spPr>
          <a:xfrm rot="10800000" flipH="1">
            <a:off x="3185544" y="6157566"/>
            <a:ext cx="504056" cy="504056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3" name="Rectangle 10"/>
          <p:cNvSpPr>
            <a:spLocks noChangeArrowheads="1"/>
          </p:cNvSpPr>
          <p:nvPr/>
        </p:nvSpPr>
        <p:spPr bwMode="auto">
          <a:xfrm>
            <a:off x="3707904" y="6323628"/>
            <a:ext cx="38164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force surfacique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0"/>
          <p:cNvSpPr>
            <a:spLocks noChangeArrowheads="1"/>
          </p:cNvSpPr>
          <p:nvPr/>
        </p:nvSpPr>
        <p:spPr bwMode="auto">
          <a:xfrm>
            <a:off x="73637" y="4713855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pressante élémentaire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Flèche vers le bas 86"/>
          <p:cNvSpPr/>
          <p:nvPr/>
        </p:nvSpPr>
        <p:spPr>
          <a:xfrm>
            <a:off x="1259632" y="2924944"/>
            <a:ext cx="360040" cy="165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49" grpId="0"/>
      <p:bldP spid="53" grpId="0"/>
      <p:bldP spid="54" grpId="0"/>
      <p:bldP spid="63" grpId="0"/>
      <p:bldP spid="82" grpId="0" animBg="1"/>
      <p:bldP spid="83" grpId="0"/>
      <p:bldP spid="84" grpId="0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504" y="404664"/>
            <a:ext cx="8856984" cy="172819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39553"/>
            <a:ext cx="3096344" cy="82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>
          <a:xfrm>
            <a:off x="2843808" y="3645024"/>
            <a:ext cx="1728192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403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b/ </a:t>
            </a:r>
            <a:r>
              <a:rPr lang="fr-FR" sz="2200" b="1" u="sng" dirty="0" smtClean="0">
                <a:latin typeface="Bookman Old Style" pitchFamily="18" charset="0"/>
              </a:rPr>
              <a:t>Force de SURFACE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79712" y="1268760"/>
            <a:ext cx="194421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.m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– 2</a:t>
            </a:r>
            <a:r>
              <a: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Pa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55576" y="980728"/>
            <a:ext cx="84151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N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269502" y="1393749"/>
            <a:ext cx="74323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2195736" y="620688"/>
            <a:ext cx="792088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5125486" y="1033709"/>
            <a:ext cx="288032" cy="5135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3707904" y="1052736"/>
            <a:ext cx="792088" cy="4320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156176" y="631977"/>
            <a:ext cx="28083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=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vecteur unitaire normal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la surface et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dirigé du fluide vers la surface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e 74"/>
          <p:cNvGrpSpPr/>
          <p:nvPr/>
        </p:nvGrpSpPr>
        <p:grpSpPr>
          <a:xfrm>
            <a:off x="6161377" y="366592"/>
            <a:ext cx="498855" cy="769441"/>
            <a:chOff x="8652064" y="5224995"/>
            <a:chExt cx="498855" cy="769441"/>
          </a:xfrm>
        </p:grpSpPr>
        <p:sp>
          <p:nvSpPr>
            <p:cNvPr id="16" name="ZoneTexte 15"/>
            <p:cNvSpPr txBox="1"/>
            <p:nvPr/>
          </p:nvSpPr>
          <p:spPr>
            <a:xfrm>
              <a:off x="8652064" y="5224995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400" b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fr-FR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8730160" y="5456513"/>
              <a:ext cx="360040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Virage 17"/>
          <p:cNvSpPr/>
          <p:nvPr/>
        </p:nvSpPr>
        <p:spPr>
          <a:xfrm rot="10800000" flipH="1">
            <a:off x="2411760" y="1628800"/>
            <a:ext cx="504056" cy="360040"/>
          </a:xfrm>
          <a:prstGeom prst="ben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915816" y="1700808"/>
            <a:ext cx="381642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Pression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force surfacique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73637" y="332656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Force pressante élémentaire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7504" y="2204864"/>
            <a:ext cx="491121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fr-FR" sz="2000" b="1" u="sng" dirty="0" smtClean="0">
                <a:latin typeface="Arial Black" pitchFamily="34" charset="0"/>
              </a:rPr>
              <a:t>Résultante des forces pressantes</a:t>
            </a:r>
            <a:endParaRPr lang="fr-FR" sz="2000" dirty="0">
              <a:latin typeface="Arial Black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6934" y="2636912"/>
            <a:ext cx="232683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Grande surface </a:t>
            </a:r>
            <a:r>
              <a:rPr lang="fr-FR" sz="2400" b="1" dirty="0" smtClean="0"/>
              <a:t>S</a:t>
            </a:r>
            <a:r>
              <a:rPr lang="fr-FR" sz="2400" dirty="0" smtClean="0"/>
              <a:t>   </a:t>
            </a:r>
            <a:endParaRPr lang="fr-FR" sz="2400" dirty="0"/>
          </a:p>
        </p:txBody>
      </p:sp>
      <p:sp>
        <p:nvSpPr>
          <p:cNvPr id="28" name="Flèche droite 27"/>
          <p:cNvSpPr/>
          <p:nvPr/>
        </p:nvSpPr>
        <p:spPr>
          <a:xfrm>
            <a:off x="2555776" y="278092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3131840" y="2636912"/>
            <a:ext cx="2952328" cy="461665"/>
            <a:chOff x="3370442" y="5733256"/>
            <a:chExt cx="2952328" cy="461665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3370442" y="5733256"/>
              <a:ext cx="2952328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dirty="0" smtClean="0"/>
                <a:t>Force pressante </a:t>
              </a:r>
              <a:r>
                <a:rPr lang="fr-FR" sz="2400" b="1" dirty="0" err="1" smtClean="0"/>
                <a:t>F</a:t>
              </a:r>
              <a:r>
                <a:rPr lang="fr-FR" sz="2400" b="1" baseline="-25000" dirty="0" err="1" smtClean="0"/>
                <a:t>press</a:t>
              </a:r>
              <a:r>
                <a:rPr lang="fr-FR" sz="2400" dirty="0" smtClean="0"/>
                <a:t>   </a:t>
              </a:r>
              <a:endParaRPr lang="fr-FR" sz="2400" dirty="0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>
              <a:off x="5530682" y="5805264"/>
              <a:ext cx="360040" cy="0"/>
            </a:xfrm>
            <a:prstGeom prst="straightConnector1">
              <a:avLst/>
            </a:prstGeom>
            <a:grpFill/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0" y="3635152"/>
            <a:ext cx="464400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Pression UNIFORME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    Un cube métallique d’arête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= 10,0 cm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contient un gaz à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 = 5,00 bars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Indiquer les caractéristiques de la force pressante exercée par ce gaz sur la face horizontale supérieure de ce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8262" y="4149080"/>
            <a:ext cx="397573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reeform 14"/>
          <p:cNvSpPr>
            <a:spLocks/>
          </p:cNvSpPr>
          <p:nvPr/>
        </p:nvSpPr>
        <p:spPr bwMode="auto">
          <a:xfrm>
            <a:off x="6835998" y="4634086"/>
            <a:ext cx="672408" cy="144015"/>
          </a:xfrm>
          <a:custGeom>
            <a:avLst/>
            <a:gdLst>
              <a:gd name="connsiteX0" fmla="*/ 0 w 10000"/>
              <a:gd name="connsiteY0" fmla="*/ 10799 h 11088"/>
              <a:gd name="connsiteX1" fmla="*/ 2798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10000"/>
              <a:gd name="connsiteY0" fmla="*/ 10799 h 11088"/>
              <a:gd name="connsiteX1" fmla="*/ 4196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9033"/>
              <a:gd name="connsiteY0" fmla="*/ 10799 h 11088"/>
              <a:gd name="connsiteX1" fmla="*/ 4196 w 9033"/>
              <a:gd name="connsiteY1" fmla="*/ 0 h 11088"/>
              <a:gd name="connsiteX2" fmla="*/ 9033 w 9033"/>
              <a:gd name="connsiteY2" fmla="*/ 0 h 11088"/>
              <a:gd name="connsiteX3" fmla="*/ 6760 w 9033"/>
              <a:gd name="connsiteY3" fmla="*/ 11088 h 11088"/>
              <a:gd name="connsiteX4" fmla="*/ 0 w 9033"/>
              <a:gd name="connsiteY4" fmla="*/ 10799 h 11088"/>
              <a:gd name="connsiteX0" fmla="*/ 0 w 10000"/>
              <a:gd name="connsiteY0" fmla="*/ 9739 h 10000"/>
              <a:gd name="connsiteX1" fmla="*/ 4645 w 10000"/>
              <a:gd name="connsiteY1" fmla="*/ 0 h 10000"/>
              <a:gd name="connsiteX2" fmla="*/ 10000 w 10000"/>
              <a:gd name="connsiteY2" fmla="*/ 0 h 10000"/>
              <a:gd name="connsiteX3" fmla="*/ 5716 w 10000"/>
              <a:gd name="connsiteY3" fmla="*/ 10000 h 10000"/>
              <a:gd name="connsiteX4" fmla="*/ 0 w 10000"/>
              <a:gd name="connsiteY4" fmla="*/ 97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739"/>
                </a:moveTo>
                <a:lnTo>
                  <a:pt x="4645" y="0"/>
                </a:lnTo>
                <a:lnTo>
                  <a:pt x="10000" y="0"/>
                </a:lnTo>
                <a:lnTo>
                  <a:pt x="5716" y="10000"/>
                </a:lnTo>
                <a:lnTo>
                  <a:pt x="0" y="973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6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67870" b="46241"/>
          <a:stretch>
            <a:fillRect/>
          </a:stretch>
        </p:blipFill>
        <p:spPr bwMode="auto">
          <a:xfrm>
            <a:off x="107504" y="5559376"/>
            <a:ext cx="2736304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4" cstate="print"/>
          <a:srcRect l="32401" t="44519" r="48127" b="46656"/>
          <a:stretch>
            <a:fillRect/>
          </a:stretch>
        </p:blipFill>
        <p:spPr bwMode="auto">
          <a:xfrm>
            <a:off x="2879304" y="5559376"/>
            <a:ext cx="1944216" cy="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AutoShape 19"/>
          <p:cNvCxnSpPr>
            <a:cxnSpLocks noChangeShapeType="1"/>
          </p:cNvCxnSpPr>
          <p:nvPr/>
        </p:nvCxnSpPr>
        <p:spPr bwMode="auto">
          <a:xfrm flipV="1">
            <a:off x="7524328" y="3905116"/>
            <a:ext cx="0" cy="936102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39" name="Picture 22"/>
          <p:cNvPicPr>
            <a:picLocks noChangeAspect="1" noChangeArrowheads="1"/>
          </p:cNvPicPr>
          <p:nvPr/>
        </p:nvPicPr>
        <p:blipFill>
          <a:blip r:embed="rId5" cstate="print"/>
          <a:srcRect l="5670" t="49559" r="83935" b="39521"/>
          <a:stretch>
            <a:fillRect/>
          </a:stretch>
        </p:blipFill>
        <p:spPr bwMode="auto">
          <a:xfrm>
            <a:off x="7664070" y="3971197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23"/>
          <p:cNvSpPr>
            <a:spLocks noChangeArrowheads="1"/>
          </p:cNvSpPr>
          <p:nvPr/>
        </p:nvSpPr>
        <p:spPr bwMode="auto">
          <a:xfrm>
            <a:off x="503040" y="6135440"/>
            <a:ext cx="514806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la même en tout point de la face du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Connecteur droit 40"/>
          <p:cNvCxnSpPr/>
          <p:nvPr/>
        </p:nvCxnSpPr>
        <p:spPr>
          <a:xfrm flipH="1" flipV="1">
            <a:off x="6300192" y="4509120"/>
            <a:ext cx="86409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3"/>
          <p:cNvSpPr>
            <a:spLocks noChangeArrowheads="1"/>
          </p:cNvSpPr>
          <p:nvPr/>
        </p:nvSpPr>
        <p:spPr bwMode="auto">
          <a:xfrm>
            <a:off x="4860032" y="4149080"/>
            <a:ext cx="165618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6084168" y="2636912"/>
            <a:ext cx="2880320" cy="1200329"/>
            <a:chOff x="6084168" y="2636912"/>
            <a:chExt cx="2880320" cy="1200329"/>
          </a:xfrm>
        </p:grpSpPr>
        <p:sp>
          <p:nvSpPr>
            <p:cNvPr id="32" name="Rectangle 31"/>
            <p:cNvSpPr/>
            <p:nvPr/>
          </p:nvSpPr>
          <p:spPr>
            <a:xfrm>
              <a:off x="6084168" y="2636912"/>
              <a:ext cx="28803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 Narrow" pitchFamily="34" charset="0"/>
                </a:rPr>
                <a:t>= </a:t>
              </a:r>
              <a:r>
                <a:rPr lang="fr-FR" sz="2400" b="1" dirty="0" smtClean="0">
                  <a:solidFill>
                    <a:srgbClr val="FF0000"/>
                  </a:solidFill>
                  <a:latin typeface="Arial Narrow" pitchFamily="34" charset="0"/>
                </a:rPr>
                <a:t>Résultante </a:t>
              </a:r>
              <a:r>
                <a:rPr lang="fr-FR" sz="2400" b="1" dirty="0" smtClean="0">
                  <a:solidFill>
                    <a:srgbClr val="002060"/>
                  </a:solidFill>
                  <a:latin typeface="Arial Narrow" pitchFamily="34" charset="0"/>
                </a:rPr>
                <a:t>(somme) </a:t>
              </a:r>
              <a:r>
                <a:rPr lang="fr-FR" sz="2400" b="1" dirty="0" smtClean="0">
                  <a:solidFill>
                    <a:srgbClr val="FF0000"/>
                  </a:solidFill>
                  <a:latin typeface="Arial Narrow" pitchFamily="34" charset="0"/>
                </a:rPr>
                <a:t>des forces pressantes élémentaires</a:t>
              </a:r>
              <a:endParaRPr lang="fr-FR" b="1" dirty="0">
                <a:solidFill>
                  <a:srgbClr val="FF0000"/>
                </a:solidFill>
                <a:latin typeface="Arial Narrow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BDD6EE"/>
                </a:clrFrom>
                <a:clrTo>
                  <a:srgbClr val="BDD6EE">
                    <a:alpha val="0"/>
                  </a:srgbClr>
                </a:clrTo>
              </a:clrChange>
            </a:blip>
            <a:srcRect l="24242" t="38182" r="62700" b="51662"/>
            <a:stretch>
              <a:fillRect/>
            </a:stretch>
          </p:blipFill>
          <p:spPr bwMode="auto">
            <a:xfrm>
              <a:off x="7679633" y="3318851"/>
              <a:ext cx="1152128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1" grpId="0" animBg="1"/>
      <p:bldP spid="27" grpId="0" animBg="1"/>
      <p:bldP spid="28" grpId="0" animBg="1"/>
      <p:bldP spid="33" grpId="0"/>
      <p:bldP spid="35" grpId="0" animBg="1"/>
      <p:bldP spid="4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876859" y="365707"/>
            <a:ext cx="1623133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93096"/>
            <a:ext cx="2667372" cy="5787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187624" y="4941168"/>
            <a:ext cx="630019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surface horizontale supérieure.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187624" y="5301208"/>
            <a:ext cx="3707904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187624" y="5661248"/>
            <a:ext cx="4388346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vers l’extérieur (vers le haut)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187624" y="6021288"/>
            <a:ext cx="810039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F(pressante) = P.a²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0,100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5,00.10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N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1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040" y="548680"/>
            <a:ext cx="418710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0" y="357624"/>
            <a:ext cx="57241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Pression UNIFORME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    Un cube métallique d’arête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 = 10,0 cm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contient un gaz à la pression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P = 5,00 bars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Indiquer les caractéristiques de la force pressante exercée par ce gaz sur la face horizontale supérieure de ce cube.</a:t>
            </a:r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6707929" y="1052737"/>
            <a:ext cx="672408" cy="144015"/>
          </a:xfrm>
          <a:custGeom>
            <a:avLst/>
            <a:gdLst>
              <a:gd name="connsiteX0" fmla="*/ 0 w 10000"/>
              <a:gd name="connsiteY0" fmla="*/ 10799 h 11088"/>
              <a:gd name="connsiteX1" fmla="*/ 2798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10000"/>
              <a:gd name="connsiteY0" fmla="*/ 10799 h 11088"/>
              <a:gd name="connsiteX1" fmla="*/ 4196 w 10000"/>
              <a:gd name="connsiteY1" fmla="*/ 0 h 11088"/>
              <a:gd name="connsiteX2" fmla="*/ 10000 w 10000"/>
              <a:gd name="connsiteY2" fmla="*/ 1088 h 11088"/>
              <a:gd name="connsiteX3" fmla="*/ 6760 w 10000"/>
              <a:gd name="connsiteY3" fmla="*/ 11088 h 11088"/>
              <a:gd name="connsiteX4" fmla="*/ 0 w 10000"/>
              <a:gd name="connsiteY4" fmla="*/ 10799 h 11088"/>
              <a:gd name="connsiteX0" fmla="*/ 0 w 9033"/>
              <a:gd name="connsiteY0" fmla="*/ 10799 h 11088"/>
              <a:gd name="connsiteX1" fmla="*/ 4196 w 9033"/>
              <a:gd name="connsiteY1" fmla="*/ 0 h 11088"/>
              <a:gd name="connsiteX2" fmla="*/ 9033 w 9033"/>
              <a:gd name="connsiteY2" fmla="*/ 0 h 11088"/>
              <a:gd name="connsiteX3" fmla="*/ 6760 w 9033"/>
              <a:gd name="connsiteY3" fmla="*/ 11088 h 11088"/>
              <a:gd name="connsiteX4" fmla="*/ 0 w 9033"/>
              <a:gd name="connsiteY4" fmla="*/ 10799 h 11088"/>
              <a:gd name="connsiteX0" fmla="*/ 0 w 10000"/>
              <a:gd name="connsiteY0" fmla="*/ 9739 h 10000"/>
              <a:gd name="connsiteX1" fmla="*/ 4645 w 10000"/>
              <a:gd name="connsiteY1" fmla="*/ 0 h 10000"/>
              <a:gd name="connsiteX2" fmla="*/ 10000 w 10000"/>
              <a:gd name="connsiteY2" fmla="*/ 0 h 10000"/>
              <a:gd name="connsiteX3" fmla="*/ 5716 w 10000"/>
              <a:gd name="connsiteY3" fmla="*/ 10000 h 10000"/>
              <a:gd name="connsiteX4" fmla="*/ 0 w 10000"/>
              <a:gd name="connsiteY4" fmla="*/ 97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739"/>
                </a:moveTo>
                <a:lnTo>
                  <a:pt x="4645" y="0"/>
                </a:lnTo>
                <a:lnTo>
                  <a:pt x="10000" y="0"/>
                </a:lnTo>
                <a:lnTo>
                  <a:pt x="5716" y="10000"/>
                </a:lnTo>
                <a:lnTo>
                  <a:pt x="0" y="973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67870" b="46241"/>
          <a:stretch>
            <a:fillRect/>
          </a:stretch>
        </p:blipFill>
        <p:spPr bwMode="auto">
          <a:xfrm>
            <a:off x="0" y="1988840"/>
            <a:ext cx="2736304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8"/>
          <p:cNvPicPr>
            <a:picLocks noChangeAspect="1" noChangeArrowheads="1"/>
          </p:cNvPicPr>
          <p:nvPr/>
        </p:nvPicPr>
        <p:blipFill>
          <a:blip r:embed="rId4" cstate="print"/>
          <a:srcRect l="32401" t="44519" r="48127" b="46656"/>
          <a:stretch>
            <a:fillRect/>
          </a:stretch>
        </p:blipFill>
        <p:spPr bwMode="auto">
          <a:xfrm>
            <a:off x="2771800" y="1988840"/>
            <a:ext cx="1944216" cy="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AutoShape 19"/>
          <p:cNvCxnSpPr>
            <a:cxnSpLocks noChangeShapeType="1"/>
          </p:cNvCxnSpPr>
          <p:nvPr/>
        </p:nvCxnSpPr>
        <p:spPr bwMode="auto">
          <a:xfrm flipV="1">
            <a:off x="7452320" y="332658"/>
            <a:ext cx="0" cy="936102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5" cstate="print"/>
          <a:srcRect l="5670" t="49559" r="83935" b="39521"/>
          <a:stretch>
            <a:fillRect/>
          </a:stretch>
        </p:blipFill>
        <p:spPr bwMode="auto">
          <a:xfrm>
            <a:off x="7596336" y="332656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23"/>
          <p:cNvSpPr>
            <a:spLocks noChangeArrowheads="1"/>
          </p:cNvSpPr>
          <p:nvPr/>
        </p:nvSpPr>
        <p:spPr bwMode="auto">
          <a:xfrm>
            <a:off x="395536" y="2564904"/>
            <a:ext cx="5148064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la pression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la même en tout point de la face du cube.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flipH="1" flipV="1">
            <a:off x="6156176" y="908720"/>
            <a:ext cx="86409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3563888" y="-27384"/>
            <a:ext cx="316835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Surface élémentaire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dS</a:t>
            </a:r>
            <a:endParaRPr kumimoji="0" lang="fr-F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 flipH="1" flipV="1">
            <a:off x="5724128" y="332656"/>
            <a:ext cx="432048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4" cstate="print"/>
          <a:srcRect l="4725" t="44519" r="82659" b="46241"/>
          <a:stretch>
            <a:fillRect/>
          </a:stretch>
        </p:blipFill>
        <p:spPr bwMode="auto">
          <a:xfrm>
            <a:off x="0" y="3284984"/>
            <a:ext cx="1259632" cy="51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8"/>
          <p:cNvPicPr>
            <a:picLocks noChangeAspect="1" noChangeArrowheads="1"/>
          </p:cNvPicPr>
          <p:nvPr/>
        </p:nvPicPr>
        <p:blipFill>
          <a:blip r:embed="rId4" cstate="print"/>
          <a:srcRect l="42498" t="44519" r="48127" b="46507"/>
          <a:stretch>
            <a:fillRect/>
          </a:stretch>
        </p:blipFill>
        <p:spPr bwMode="auto">
          <a:xfrm>
            <a:off x="2123728" y="3296559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>
          <a:blip r:embed="rId4" cstate="print"/>
          <a:srcRect l="38892" t="44519" r="57502" b="45225"/>
          <a:stretch>
            <a:fillRect/>
          </a:stretch>
        </p:blipFill>
        <p:spPr bwMode="auto">
          <a:xfrm>
            <a:off x="1331640" y="3284984"/>
            <a:ext cx="3600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4" cstate="print"/>
          <a:srcRect l="35923" t="44519" r="61192" b="46656"/>
          <a:stretch>
            <a:fillRect/>
          </a:stretch>
        </p:blipFill>
        <p:spPr bwMode="auto">
          <a:xfrm>
            <a:off x="1763688" y="3284984"/>
            <a:ext cx="288032" cy="4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à coins arrondis 41"/>
          <p:cNvSpPr/>
          <p:nvPr/>
        </p:nvSpPr>
        <p:spPr>
          <a:xfrm>
            <a:off x="1763688" y="3284984"/>
            <a:ext cx="792088" cy="50405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/>
          <p:cNvSpPr/>
          <p:nvPr/>
        </p:nvSpPr>
        <p:spPr>
          <a:xfrm>
            <a:off x="2152891" y="3784921"/>
            <a:ext cx="671332" cy="260430"/>
          </a:xfrm>
          <a:custGeom>
            <a:avLst/>
            <a:gdLst>
              <a:gd name="connsiteX0" fmla="*/ 0 w 671332"/>
              <a:gd name="connsiteY0" fmla="*/ 0 h 260430"/>
              <a:gd name="connsiteX1" fmla="*/ 127322 w 671332"/>
              <a:gd name="connsiteY1" fmla="*/ 219919 h 260430"/>
              <a:gd name="connsiteX2" fmla="*/ 671332 w 671332"/>
              <a:gd name="connsiteY2" fmla="*/ 243068 h 260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1332" h="260430">
                <a:moveTo>
                  <a:pt x="0" y="0"/>
                </a:moveTo>
                <a:cubicBezTo>
                  <a:pt x="7716" y="89704"/>
                  <a:pt x="15433" y="179408"/>
                  <a:pt x="127322" y="219919"/>
                </a:cubicBezTo>
                <a:cubicBezTo>
                  <a:pt x="239211" y="260430"/>
                  <a:pt x="455271" y="251749"/>
                  <a:pt x="671332" y="243068"/>
                </a:cubicBezTo>
              </a:path>
            </a:pathLst>
          </a:custGeom>
          <a:ln w="76200">
            <a:solidFill>
              <a:schemeClr val="accent6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23"/>
          <p:cNvSpPr>
            <a:spLocks noChangeArrowheads="1"/>
          </p:cNvSpPr>
          <p:nvPr/>
        </p:nvSpPr>
        <p:spPr bwMode="auto">
          <a:xfrm>
            <a:off x="2809083" y="3835340"/>
            <a:ext cx="6300192" cy="4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Somme des surfaces élémentaires = aire de la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37894" grpId="0"/>
      <p:bldP spid="37895" grpId="0"/>
      <p:bldP spid="37896" grpId="0"/>
      <p:bldP spid="42" grpId="0" animBg="1"/>
      <p:bldP spid="43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501008"/>
            <a:ext cx="36724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2926833" y="1645723"/>
            <a:ext cx="2232248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2667372" cy="5787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843808" y="0"/>
            <a:ext cx="630019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origine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centre de la surface horizontale supérieure.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843808" y="325413"/>
            <a:ext cx="3707904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direction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verticale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43808" y="685453"/>
            <a:ext cx="4388346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sens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vers l’extérieur (vers le haut)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43808" y="1052736"/>
            <a:ext cx="58326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norme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: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F(pressante) = P.a² =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5,00.10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/>
                <a:cs typeface="Arial"/>
              </a:rPr>
              <a:t>×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0,100</a:t>
            </a:r>
            <a:r>
              <a:rPr kumimoji="0" lang="fr-FR" sz="2000" b="1" i="0" u="none" strike="noStrike" cap="none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cxnSp>
        <p:nvCxnSpPr>
          <p:cNvPr id="16" name="AutoShape 19"/>
          <p:cNvCxnSpPr>
            <a:cxnSpLocks noChangeShapeType="1"/>
          </p:cNvCxnSpPr>
          <p:nvPr/>
        </p:nvCxnSpPr>
        <p:spPr bwMode="auto">
          <a:xfrm>
            <a:off x="2517676" y="5445224"/>
            <a:ext cx="1224136" cy="0"/>
          </a:xfrm>
          <a:prstGeom prst="straightConnector1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</p:cxnSp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70" t="49559" r="83935" b="39521"/>
          <a:stretch>
            <a:fillRect/>
          </a:stretch>
        </p:blipFill>
        <p:spPr bwMode="auto">
          <a:xfrm>
            <a:off x="2915816" y="4797152"/>
            <a:ext cx="109673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e 17"/>
          <p:cNvGrpSpPr/>
          <p:nvPr/>
        </p:nvGrpSpPr>
        <p:grpSpPr>
          <a:xfrm>
            <a:off x="0" y="1636804"/>
            <a:ext cx="9315987" cy="1915909"/>
            <a:chOff x="0" y="1636804"/>
            <a:chExt cx="9315987" cy="1915909"/>
          </a:xfrm>
        </p:grpSpPr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0" y="1636804"/>
              <a:ext cx="9144000" cy="1915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</a:t>
              </a:r>
              <a:r>
                <a:rPr kumimoji="0" lang="fr-FR" sz="20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fr-FR" sz="2000" b="1" i="1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Application 2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 :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Pression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NON UNIFORME 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    Dans l’eau, la pression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P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dépend de l’altitude </a:t>
              </a:r>
              <a:r>
                <a:rPr lang="fr-FR" sz="2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« z »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selon la relation :</a:t>
              </a:r>
              <a:endPara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fr-FR" sz="8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    Indiquer les caractéristiques de la force pressante exercée par l’eau sur la paroi verticale d’une piscine</a:t>
              </a:r>
              <a:r>
                <a:rPr kumimoji="0" lang="fr-FR" sz="2000" b="0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de profondeur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h = 4,00 m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 et de largeur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L = 10,00 m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  <a:sym typeface="Wingdings" pitchFamily="2" charset="2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5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113410" y="2134446"/>
              <a:ext cx="2868093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P(z) = P</a:t>
              </a:r>
              <a:r>
                <a:rPr kumimoji="0" lang="fr-FR" sz="2400" b="1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–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r</a:t>
              </a:r>
              <a:r>
                <a:rPr kumimoji="0" lang="fr-FR" sz="2400" b="1" i="0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eau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.g.z</a:t>
              </a: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2749766" y="2178514"/>
              <a:ext cx="656622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avec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P</a:t>
              </a:r>
              <a:r>
                <a:rPr kumimoji="0" lang="fr-FR" sz="2000" b="1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= 1,00.10</a:t>
              </a:r>
              <a:r>
                <a:rPr kumimoji="0" lang="fr-FR" sz="20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5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Pa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 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;</a:t>
              </a:r>
              <a:r>
                <a:rPr kumimoji="0" lang="fr-FR" sz="2000" b="1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fr-FR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r</a:t>
              </a:r>
              <a:r>
                <a:rPr kumimoji="0" lang="fr-FR" sz="2000" b="1" i="0" u="none" strike="noStrike" cap="none" normalizeH="0" baseline="-30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eau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= 1000 </a:t>
              </a:r>
              <a:r>
                <a:rPr kumimoji="0" lang="fr-FR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kg.m</a:t>
              </a:r>
              <a:r>
                <a:rPr kumimoji="0" lang="fr-FR" sz="20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– 3</a:t>
              </a:r>
              <a:r>
                <a:rPr kumimoji="0" lang="fr-FR" sz="2000" b="0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; g = 9,80 </a:t>
              </a:r>
              <a:r>
                <a:rPr kumimoji="0" lang="fr-FR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m.s</a:t>
              </a:r>
              <a:r>
                <a:rPr kumimoji="0" lang="fr-FR" sz="2000" b="1" i="0" u="none" strike="noStrike" cap="none" normalizeH="0" baseline="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– 2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25" name="Forme libre 24"/>
          <p:cNvSpPr/>
          <p:nvPr/>
        </p:nvSpPr>
        <p:spPr>
          <a:xfrm>
            <a:off x="2123728" y="4437112"/>
            <a:ext cx="739129" cy="579977"/>
          </a:xfrm>
          <a:custGeom>
            <a:avLst/>
            <a:gdLst>
              <a:gd name="connsiteX0" fmla="*/ 0 w 862013"/>
              <a:gd name="connsiteY0" fmla="*/ 428625 h 609600"/>
              <a:gd name="connsiteX1" fmla="*/ 0 w 862013"/>
              <a:gd name="connsiteY1" fmla="*/ 609600 h 609600"/>
              <a:gd name="connsiteX2" fmla="*/ 857250 w 862013"/>
              <a:gd name="connsiteY2" fmla="*/ 183356 h 609600"/>
              <a:gd name="connsiteX3" fmla="*/ 862013 w 862013"/>
              <a:gd name="connsiteY3" fmla="*/ 0 h 609600"/>
              <a:gd name="connsiteX4" fmla="*/ 0 w 862013"/>
              <a:gd name="connsiteY4" fmla="*/ 428625 h 609600"/>
              <a:gd name="connsiteX0" fmla="*/ 0 w 862013"/>
              <a:gd name="connsiteY0" fmla="*/ 428625 h 609600"/>
              <a:gd name="connsiteX1" fmla="*/ 0 w 862013"/>
              <a:gd name="connsiteY1" fmla="*/ 609600 h 609600"/>
              <a:gd name="connsiteX2" fmla="*/ 862013 w 862013"/>
              <a:gd name="connsiteY2" fmla="*/ 232947 h 609600"/>
              <a:gd name="connsiteX3" fmla="*/ 862013 w 862013"/>
              <a:gd name="connsiteY3" fmla="*/ 0 h 609600"/>
              <a:gd name="connsiteX4" fmla="*/ 0 w 862013"/>
              <a:gd name="connsiteY4" fmla="*/ 428625 h 609600"/>
              <a:gd name="connsiteX0" fmla="*/ 0 w 862013"/>
              <a:gd name="connsiteY0" fmla="*/ 411702 h 592677"/>
              <a:gd name="connsiteX1" fmla="*/ 0 w 862013"/>
              <a:gd name="connsiteY1" fmla="*/ 592677 h 592677"/>
              <a:gd name="connsiteX2" fmla="*/ 862013 w 862013"/>
              <a:gd name="connsiteY2" fmla="*/ 216024 h 592677"/>
              <a:gd name="connsiteX3" fmla="*/ 862013 w 862013"/>
              <a:gd name="connsiteY3" fmla="*/ 0 h 592677"/>
              <a:gd name="connsiteX4" fmla="*/ 0 w 862013"/>
              <a:gd name="connsiteY4" fmla="*/ 411702 h 592677"/>
              <a:gd name="connsiteX0" fmla="*/ 0 w 862013"/>
              <a:gd name="connsiteY0" fmla="*/ 411702 h 592677"/>
              <a:gd name="connsiteX1" fmla="*/ 0 w 862013"/>
              <a:gd name="connsiteY1" fmla="*/ 592677 h 592677"/>
              <a:gd name="connsiteX2" fmla="*/ 810880 w 862013"/>
              <a:gd name="connsiteY2" fmla="*/ 228724 h 592677"/>
              <a:gd name="connsiteX3" fmla="*/ 862013 w 862013"/>
              <a:gd name="connsiteY3" fmla="*/ 0 h 592677"/>
              <a:gd name="connsiteX4" fmla="*/ 0 w 862013"/>
              <a:gd name="connsiteY4" fmla="*/ 411702 h 592677"/>
              <a:gd name="connsiteX0" fmla="*/ 0 w 810880"/>
              <a:gd name="connsiteY0" fmla="*/ 399002 h 579977"/>
              <a:gd name="connsiteX1" fmla="*/ 0 w 810880"/>
              <a:gd name="connsiteY1" fmla="*/ 579977 h 579977"/>
              <a:gd name="connsiteX2" fmla="*/ 810880 w 810880"/>
              <a:gd name="connsiteY2" fmla="*/ 216024 h 579977"/>
              <a:gd name="connsiteX3" fmla="*/ 810880 w 810880"/>
              <a:gd name="connsiteY3" fmla="*/ 0 h 579977"/>
              <a:gd name="connsiteX4" fmla="*/ 0 w 810880"/>
              <a:gd name="connsiteY4" fmla="*/ 399002 h 57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880" h="579977">
                <a:moveTo>
                  <a:pt x="0" y="399002"/>
                </a:moveTo>
                <a:lnTo>
                  <a:pt x="0" y="579977"/>
                </a:lnTo>
                <a:lnTo>
                  <a:pt x="810880" y="216024"/>
                </a:lnTo>
                <a:lnTo>
                  <a:pt x="810880" y="0"/>
                </a:lnTo>
                <a:lnTo>
                  <a:pt x="0" y="39900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5540238" y="1331938"/>
            <a:ext cx="1863824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5,00.10</a:t>
            </a:r>
            <a:r>
              <a:rPr kumimoji="0" lang="fr-FR" sz="2000" b="1" i="0" u="sng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1" i="0" u="sng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N </a:t>
            </a:r>
            <a:endParaRPr kumimoji="0" lang="fr-FR" sz="28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3" y="3484101"/>
            <a:ext cx="5076057" cy="309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4140</Words>
  <Application>Microsoft Office PowerPoint</Application>
  <PresentationFormat>Affichage à l'écran (4:3)</PresentationFormat>
  <Paragraphs>877</Paragraphs>
  <Slides>55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182</cp:revision>
  <dcterms:created xsi:type="dcterms:W3CDTF">2022-05-17T07:11:46Z</dcterms:created>
  <dcterms:modified xsi:type="dcterms:W3CDTF">2026-05-17T08:26:50Z</dcterms:modified>
</cp:coreProperties>
</file>