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261" r:id="rId3"/>
    <p:sldId id="260" r:id="rId4"/>
    <p:sldId id="259" r:id="rId5"/>
    <p:sldId id="258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9" r:id="rId15"/>
    <p:sldId id="268" r:id="rId16"/>
    <p:sldId id="275" r:id="rId17"/>
    <p:sldId id="274" r:id="rId18"/>
    <p:sldId id="273" r:id="rId19"/>
    <p:sldId id="272" r:id="rId20"/>
    <p:sldId id="276" r:id="rId21"/>
    <p:sldId id="271" r:id="rId22"/>
    <p:sldId id="324" r:id="rId23"/>
    <p:sldId id="279" r:id="rId24"/>
    <p:sldId id="278" r:id="rId25"/>
    <p:sldId id="277" r:id="rId26"/>
    <p:sldId id="280" r:id="rId27"/>
    <p:sldId id="281" r:id="rId28"/>
    <p:sldId id="282" r:id="rId29"/>
    <p:sldId id="283" r:id="rId30"/>
    <p:sldId id="284" r:id="rId31"/>
    <p:sldId id="286" r:id="rId32"/>
    <p:sldId id="288" r:id="rId33"/>
    <p:sldId id="285" r:id="rId34"/>
    <p:sldId id="289" r:id="rId35"/>
    <p:sldId id="290" r:id="rId36"/>
    <p:sldId id="287" r:id="rId37"/>
    <p:sldId id="291" r:id="rId38"/>
    <p:sldId id="292" r:id="rId39"/>
    <p:sldId id="293" r:id="rId40"/>
    <p:sldId id="294" r:id="rId41"/>
    <p:sldId id="295" r:id="rId42"/>
    <p:sldId id="298" r:id="rId43"/>
    <p:sldId id="299" r:id="rId44"/>
    <p:sldId id="309" r:id="rId45"/>
    <p:sldId id="300" r:id="rId46"/>
    <p:sldId id="302" r:id="rId47"/>
    <p:sldId id="310" r:id="rId48"/>
    <p:sldId id="303" r:id="rId49"/>
    <p:sldId id="304" r:id="rId50"/>
    <p:sldId id="311" r:id="rId51"/>
    <p:sldId id="312" r:id="rId52"/>
    <p:sldId id="313" r:id="rId53"/>
    <p:sldId id="308" r:id="rId54"/>
    <p:sldId id="305" r:id="rId55"/>
    <p:sldId id="306" r:id="rId56"/>
    <p:sldId id="319" r:id="rId57"/>
    <p:sldId id="318" r:id="rId58"/>
    <p:sldId id="320" r:id="rId59"/>
    <p:sldId id="321" r:id="rId60"/>
    <p:sldId id="322" r:id="rId61"/>
    <p:sldId id="317" r:id="rId62"/>
    <p:sldId id="323" r:id="rId63"/>
    <p:sldId id="315" r:id="rId64"/>
    <p:sldId id="316" r:id="rId65"/>
    <p:sldId id="314" r:id="rId66"/>
    <p:sldId id="301" r:id="rId6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00"/>
    <a:srgbClr val="FAC090"/>
    <a:srgbClr val="4F81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8463E-C3BB-4DFA-BE02-7CB4108758D3}" type="datetimeFigureOut">
              <a:rPr lang="fr-FR" smtClean="0"/>
              <a:pPr/>
              <a:t>10/11/2023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13541-B0D6-4631-B24D-E8D8110D134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13541-B0D6-4631-B24D-E8D8110D1348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13541-B0D6-4631-B24D-E8D8110D1348}" type="slidenum">
              <a:rPr lang="fr-FR" smtClean="0"/>
              <a:pPr/>
              <a:t>43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DAAD-838B-45A1-A213-440BBBA0E968}" type="datetimeFigureOut">
              <a:rPr lang="fr-FR" smtClean="0"/>
              <a:pPr/>
              <a:t>10/11/2023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111E-B0E5-4910-BF2F-13F9C6FA1E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DAAD-838B-45A1-A213-440BBBA0E968}" type="datetimeFigureOut">
              <a:rPr lang="fr-FR" smtClean="0"/>
              <a:pPr/>
              <a:t>10/11/2023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111E-B0E5-4910-BF2F-13F9C6FA1E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DAAD-838B-45A1-A213-440BBBA0E968}" type="datetimeFigureOut">
              <a:rPr lang="fr-FR" smtClean="0"/>
              <a:pPr/>
              <a:t>10/11/2023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111E-B0E5-4910-BF2F-13F9C6FA1E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DAAD-838B-45A1-A213-440BBBA0E968}" type="datetimeFigureOut">
              <a:rPr lang="fr-FR" smtClean="0"/>
              <a:pPr/>
              <a:t>10/11/2023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111E-B0E5-4910-BF2F-13F9C6FA1E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DAAD-838B-45A1-A213-440BBBA0E968}" type="datetimeFigureOut">
              <a:rPr lang="fr-FR" smtClean="0"/>
              <a:pPr/>
              <a:t>10/11/2023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111E-B0E5-4910-BF2F-13F9C6FA1E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DAAD-838B-45A1-A213-440BBBA0E968}" type="datetimeFigureOut">
              <a:rPr lang="fr-FR" smtClean="0"/>
              <a:pPr/>
              <a:t>10/11/2023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111E-B0E5-4910-BF2F-13F9C6FA1E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DAAD-838B-45A1-A213-440BBBA0E968}" type="datetimeFigureOut">
              <a:rPr lang="fr-FR" smtClean="0"/>
              <a:pPr/>
              <a:t>10/11/2023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111E-B0E5-4910-BF2F-13F9C6FA1E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DAAD-838B-45A1-A213-440BBBA0E968}" type="datetimeFigureOut">
              <a:rPr lang="fr-FR" smtClean="0"/>
              <a:pPr/>
              <a:t>10/11/2023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111E-B0E5-4910-BF2F-13F9C6FA1E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DAAD-838B-45A1-A213-440BBBA0E968}" type="datetimeFigureOut">
              <a:rPr lang="fr-FR" smtClean="0"/>
              <a:pPr/>
              <a:t>10/11/2023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111E-B0E5-4910-BF2F-13F9C6FA1E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DAAD-838B-45A1-A213-440BBBA0E968}" type="datetimeFigureOut">
              <a:rPr lang="fr-FR" smtClean="0"/>
              <a:pPr/>
              <a:t>10/11/2023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111E-B0E5-4910-BF2F-13F9C6FA1E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DAAD-838B-45A1-A213-440BBBA0E968}" type="datetimeFigureOut">
              <a:rPr lang="fr-FR" smtClean="0"/>
              <a:pPr/>
              <a:t>10/11/2023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0111E-B0E5-4910-BF2F-13F9C6FA1E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1DAAD-838B-45A1-A213-440BBBA0E968}" type="datetimeFigureOut">
              <a:rPr lang="fr-FR" smtClean="0"/>
              <a:pPr/>
              <a:t>10/11/2023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0111E-B0E5-4910-BF2F-13F9C6FA1E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4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4.gif"/><Relationship Id="rId7" Type="http://schemas.openxmlformats.org/officeDocument/2006/relationships/image" Target="../media/image4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0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3.png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http://coyote-physique.e-monsite.com/medias/images/spectreethanol.png" TargetMode="External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http://coyote-physique.e-monsite.com/medias/images/spectreethanol.png" TargetMode="Externa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http://coyote-physique.e-monsite.com/medias/images/spectreethanol.png" TargetMode="Externa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http://coyote-physique.e-monsite.com/medias/images/spectreethanol.png" TargetMode="Externa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coyote-physique.e-monsite.com/medias/images/spectreethanol.png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2007" y="44624"/>
            <a:ext cx="8964489" cy="830997"/>
          </a:xfrm>
          <a:prstGeom prst="rect">
            <a:avLst/>
          </a:prstGeom>
          <a:noFill/>
          <a:ln w="508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Cours Chimie 03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                                                 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BCPST 1C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                                     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- Description et caractérisation des entités chimiques organiques -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7715" t="31080" r="6291" b="12641"/>
          <a:stretch>
            <a:fillRect/>
          </a:stretch>
        </p:blipFill>
        <p:spPr bwMode="auto">
          <a:xfrm>
            <a:off x="35496" y="1052736"/>
            <a:ext cx="903649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rganigramme : Entrée manuelle 5"/>
          <p:cNvSpPr/>
          <p:nvPr/>
        </p:nvSpPr>
        <p:spPr>
          <a:xfrm>
            <a:off x="899592" y="-119867"/>
            <a:ext cx="3528392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-47859"/>
            <a:ext cx="47500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g/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ACIDES CARBOXYLIQUES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25811" y="332656"/>
            <a:ext cx="8910685" cy="43204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5852" y="332656"/>
            <a:ext cx="8479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possèdent le groupe caractéristique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COOH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CARBOXYLE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rganigramme : Entrée manuelle 12"/>
          <p:cNvSpPr/>
          <p:nvPr/>
        </p:nvSpPr>
        <p:spPr>
          <a:xfrm>
            <a:off x="899592" y="1008112"/>
            <a:ext cx="1296144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0" y="1080120"/>
            <a:ext cx="2371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h/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AMINES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4275204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924944"/>
            <a:ext cx="6316390" cy="114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196752"/>
            <a:ext cx="3605585" cy="138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07504" y="4149080"/>
            <a:ext cx="8910685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7545" y="4149080"/>
            <a:ext cx="84795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Elles possèdent le groupe caractéristique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AMINO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pour lequel les atomes d’hydrogène peuvent être remplacés par des chaînes carbonées. </a:t>
            </a:r>
            <a:endParaRPr lang="fr-F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rganigramme : Entrée manuelle 19"/>
          <p:cNvSpPr/>
          <p:nvPr/>
        </p:nvSpPr>
        <p:spPr>
          <a:xfrm>
            <a:off x="897805" y="5085184"/>
            <a:ext cx="1225923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-1787" y="5157192"/>
            <a:ext cx="2371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i/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AMIDES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89240"/>
            <a:ext cx="567958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/>
          <a:srcRect l="46865"/>
          <a:stretch>
            <a:fillRect/>
          </a:stretch>
        </p:blipFill>
        <p:spPr bwMode="auto">
          <a:xfrm>
            <a:off x="6421974" y="5920732"/>
            <a:ext cx="2339752" cy="94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e 22"/>
          <p:cNvGrpSpPr/>
          <p:nvPr/>
        </p:nvGrpSpPr>
        <p:grpSpPr>
          <a:xfrm>
            <a:off x="6156176" y="4869160"/>
            <a:ext cx="2808312" cy="1152128"/>
            <a:chOff x="6660232" y="4941168"/>
            <a:chExt cx="2304256" cy="949143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2577"/>
            <a:stretch>
              <a:fillRect/>
            </a:stretch>
          </p:blipFill>
          <p:spPr bwMode="auto">
            <a:xfrm>
              <a:off x="6660232" y="4941168"/>
              <a:ext cx="2088232" cy="949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21"/>
            <p:cNvSpPr/>
            <p:nvPr/>
          </p:nvSpPr>
          <p:spPr>
            <a:xfrm>
              <a:off x="8604448" y="4970516"/>
              <a:ext cx="36004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ganigramme : Entrée manuelle 3"/>
          <p:cNvSpPr/>
          <p:nvPr/>
        </p:nvSpPr>
        <p:spPr>
          <a:xfrm>
            <a:off x="899592" y="-99392"/>
            <a:ext cx="1296144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-27384"/>
            <a:ext cx="2371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h/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AMINES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7504" y="332656"/>
            <a:ext cx="8910685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5" y="332656"/>
            <a:ext cx="84795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Elles possèdent le groupe caractéristique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AMINO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pour lequel les atomes d’hydrogène peuvent être remplacés par des chaînes carbonées. </a:t>
            </a:r>
            <a:endParaRPr lang="fr-F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rganigramme : Entrée manuelle 7"/>
          <p:cNvSpPr/>
          <p:nvPr/>
        </p:nvSpPr>
        <p:spPr>
          <a:xfrm>
            <a:off x="897805" y="1268760"/>
            <a:ext cx="1153915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-1787" y="1340768"/>
            <a:ext cx="2371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i/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AMIDES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924944"/>
            <a:ext cx="4676981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567958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45072" y="1108149"/>
            <a:ext cx="3798928" cy="167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07504" y="4005064"/>
            <a:ext cx="8910685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7545" y="4005064"/>
            <a:ext cx="86764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Elles possèdent le groupe caractéristique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CONH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AMIDO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pour lequel les atomes d’hydrogène peuvent être remplacés par des chaînes carbonées. </a:t>
            </a:r>
            <a:endParaRPr lang="fr-F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rganigramme : Entrée manuelle 14"/>
          <p:cNvSpPr/>
          <p:nvPr/>
        </p:nvSpPr>
        <p:spPr>
          <a:xfrm>
            <a:off x="899592" y="4869160"/>
            <a:ext cx="1224136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0" y="4941168"/>
            <a:ext cx="23006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j/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ESTERS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01208"/>
            <a:ext cx="5118837" cy="155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5234723"/>
            <a:ext cx="3275856" cy="1623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rganigramme : Entrée manuelle 1"/>
          <p:cNvSpPr/>
          <p:nvPr/>
        </p:nvSpPr>
        <p:spPr>
          <a:xfrm>
            <a:off x="897805" y="-144017"/>
            <a:ext cx="1153915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-1787" y="-72009"/>
            <a:ext cx="2371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i/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AMIDES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7504" y="332656"/>
            <a:ext cx="8910685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5" y="332656"/>
            <a:ext cx="86764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Elles possèdent le groupe caractéristique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CONH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AMIDO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pour lequel les atomes d’hydrogène peuvent être remplacés par des chaînes carbonées. </a:t>
            </a:r>
            <a:endParaRPr lang="fr-F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rganigramme : Entrée manuelle 5"/>
          <p:cNvSpPr/>
          <p:nvPr/>
        </p:nvSpPr>
        <p:spPr>
          <a:xfrm>
            <a:off x="899592" y="1196752"/>
            <a:ext cx="1224136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1268760"/>
            <a:ext cx="23006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j/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ESTERS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5118837" cy="155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340768"/>
            <a:ext cx="3275856" cy="1623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140968"/>
            <a:ext cx="3393015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07505" y="3284983"/>
            <a:ext cx="5176634" cy="79208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67544" y="3284984"/>
            <a:ext cx="46805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3324225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Ils possèdent le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groupe caractéristique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COOR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ESTER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avec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Arial Unicode MS" pitchFamily="34" charset="-128"/>
                <a:cs typeface="Tahoma" pitchFamily="34" charset="0"/>
              </a:rPr>
              <a:t>≠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H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" name="Organigramme : Entrée manuelle 13"/>
          <p:cNvSpPr/>
          <p:nvPr/>
        </p:nvSpPr>
        <p:spPr>
          <a:xfrm>
            <a:off x="888788" y="4293096"/>
            <a:ext cx="1224136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-10804" y="4365104"/>
            <a:ext cx="2326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k/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THIOLS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783991"/>
            <a:ext cx="3024336" cy="109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702478"/>
            <a:ext cx="3224950" cy="110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5949280"/>
            <a:ext cx="7128792" cy="85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147" grpId="0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07505" y="3760366"/>
            <a:ext cx="8928991" cy="43204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rganigramme : Entrée manuelle 1"/>
          <p:cNvSpPr/>
          <p:nvPr/>
        </p:nvSpPr>
        <p:spPr>
          <a:xfrm>
            <a:off x="899592" y="-89297"/>
            <a:ext cx="1224136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-17289"/>
            <a:ext cx="23006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j/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ESTERS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7504" y="404663"/>
            <a:ext cx="8928991" cy="43204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7544" y="399319"/>
            <a:ext cx="8073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3324225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Ils possèdent le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groupe caractéristique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COOR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ESTER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avec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R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Arial Unicode MS" pitchFamily="34" charset="-128"/>
                <a:cs typeface="Tahoma" pitchFamily="34" charset="0"/>
              </a:rPr>
              <a:t>≠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H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Organigramme : Entrée manuelle 5"/>
          <p:cNvSpPr/>
          <p:nvPr/>
        </p:nvSpPr>
        <p:spPr>
          <a:xfrm>
            <a:off x="888788" y="1168078"/>
            <a:ext cx="1224136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-10804" y="1250181"/>
            <a:ext cx="2326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k/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THIOLS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82229"/>
            <a:ext cx="2987824" cy="107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8160" y="1670025"/>
            <a:ext cx="3158790" cy="108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834358"/>
            <a:ext cx="6840760" cy="81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67544" y="3760366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possèdent le groupe caractéristique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SULFHYDRILE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rganigramme : Entrée manuelle 12"/>
          <p:cNvSpPr/>
          <p:nvPr/>
        </p:nvSpPr>
        <p:spPr>
          <a:xfrm>
            <a:off x="899592" y="4646305"/>
            <a:ext cx="2088232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0" y="4728408"/>
            <a:ext cx="3204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l/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HEMIACETALS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15" name="Image 1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5286" y="5128518"/>
            <a:ext cx="4598714" cy="146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07505" y="5128518"/>
            <a:ext cx="4392487" cy="10801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7544" y="5128517"/>
            <a:ext cx="4032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portent les groupes d’atomes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OH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sur le même atome de carbone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13" grpId="0" animBg="1"/>
      <p:bldP spid="14" grpId="0"/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07505" y="404663"/>
            <a:ext cx="8928991" cy="43204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rganigramme : Entrée manuelle 2"/>
          <p:cNvSpPr/>
          <p:nvPr/>
        </p:nvSpPr>
        <p:spPr>
          <a:xfrm>
            <a:off x="888788" y="-99392"/>
            <a:ext cx="1224136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-10804" y="-17289"/>
            <a:ext cx="2326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k/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THIOLS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404663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possèdent le groupe caractéristique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SULFHYDRILE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rganigramme : Entrée manuelle 5"/>
          <p:cNvSpPr/>
          <p:nvPr/>
        </p:nvSpPr>
        <p:spPr>
          <a:xfrm>
            <a:off x="899592" y="1052736"/>
            <a:ext cx="2088232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1134839"/>
            <a:ext cx="3204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l/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HEMIACETALS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8" name="Imag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5286" y="1196752"/>
            <a:ext cx="4598714" cy="146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7505" y="1534949"/>
            <a:ext cx="4320479" cy="10801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544" y="1534948"/>
            <a:ext cx="4032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portent les groupes d’atomes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OH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sur le même atome de carbone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rganigramme : Entrée manuelle 10"/>
          <p:cNvSpPr/>
          <p:nvPr/>
        </p:nvSpPr>
        <p:spPr>
          <a:xfrm>
            <a:off x="1043608" y="2802771"/>
            <a:ext cx="1368152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0" y="2884874"/>
            <a:ext cx="2637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m/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ACETALS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07505" y="3284984"/>
            <a:ext cx="4320479" cy="10801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7544" y="3284983"/>
            <a:ext cx="3960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portent les groupes d’atomes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OR’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sur le même atome de carbone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mage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996952"/>
            <a:ext cx="464400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115616" y="4725144"/>
            <a:ext cx="8316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2) Familles d’entités chimiques dans la chimie du vivant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7" name="Organigramme : Entrée manuelle 16"/>
          <p:cNvSpPr/>
          <p:nvPr/>
        </p:nvSpPr>
        <p:spPr>
          <a:xfrm>
            <a:off x="971600" y="5083877"/>
            <a:ext cx="1440160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851" y="5165980"/>
            <a:ext cx="2674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GLUCIDES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55776" y="5517232"/>
            <a:ext cx="4032448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Source d’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énergie</a:t>
            </a: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de l’organisme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07504" y="6021288"/>
            <a:ext cx="8928991" cy="72007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7543" y="6021288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glucides sont aussi appelés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SUCRES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Leur nom se termine en général par le suffixe « 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-ose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».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6" grpId="0"/>
      <p:bldP spid="17" grpId="0" animBg="1"/>
      <p:bldP spid="18" grpId="0"/>
      <p:bldP spid="20" grpId="0" animBg="1"/>
      <p:bldP spid="21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rganigramme : Entrée manuelle 1"/>
          <p:cNvSpPr/>
          <p:nvPr/>
        </p:nvSpPr>
        <p:spPr>
          <a:xfrm>
            <a:off x="971600" y="-99392"/>
            <a:ext cx="1440160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851" y="-17289"/>
            <a:ext cx="2674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GLUCIDES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7504" y="332656"/>
            <a:ext cx="8928991" cy="72007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3" y="332656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glucides sont aussi appelés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SUCRES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Leur nom se termine en général par le suffixe « 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-ose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».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3688" y="1196752"/>
            <a:ext cx="5616624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Fabriqués au cours de la 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PHOTOSYNTHESE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72816"/>
            <a:ext cx="892899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580112" y="1556792"/>
            <a:ext cx="3583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Sucre = Hydrate de carbone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7" name="Oval 1"/>
          <p:cNvSpPr>
            <a:spLocks noChangeArrowheads="1"/>
          </p:cNvSpPr>
          <p:nvPr/>
        </p:nvSpPr>
        <p:spPr bwMode="auto">
          <a:xfrm>
            <a:off x="5508104" y="1916832"/>
            <a:ext cx="1872208" cy="72008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419872" y="2852936"/>
            <a:ext cx="2088232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OSES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07504" y="3501009"/>
            <a:ext cx="8928991" cy="43204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543" y="3501009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oses sont les sucres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hydrolisables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4005064"/>
            <a:ext cx="428396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Ces sucres contiennent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entre 3 et 7 atomes de carbone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et appartiennent soit à la famille des aldéhydes (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aldoses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) ou des cétones (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cétoses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).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mage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77072"/>
            <a:ext cx="1512168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509120"/>
            <a:ext cx="1798687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907704" y="5733256"/>
            <a:ext cx="2736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GLUCOSE (formes linéaire et cyclique) </a:t>
            </a:r>
            <a:r>
              <a:rPr lang="fr-FR" sz="20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3"/>
              </a:rPr>
              <a:t></a:t>
            </a:r>
            <a:endParaRPr lang="fr-FR" dirty="0"/>
          </a:p>
        </p:txBody>
      </p:sp>
      <p:sp>
        <p:nvSpPr>
          <p:cNvPr id="19" name="Oval 1"/>
          <p:cNvSpPr>
            <a:spLocks noChangeArrowheads="1"/>
          </p:cNvSpPr>
          <p:nvPr/>
        </p:nvSpPr>
        <p:spPr bwMode="auto">
          <a:xfrm rot="2471402">
            <a:off x="4932040" y="3969669"/>
            <a:ext cx="792088" cy="648072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Oval 1"/>
          <p:cNvSpPr>
            <a:spLocks noChangeArrowheads="1"/>
          </p:cNvSpPr>
          <p:nvPr/>
        </p:nvSpPr>
        <p:spPr bwMode="auto">
          <a:xfrm>
            <a:off x="5784561" y="4606166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Oval 1"/>
          <p:cNvSpPr>
            <a:spLocks noChangeArrowheads="1"/>
          </p:cNvSpPr>
          <p:nvPr/>
        </p:nvSpPr>
        <p:spPr bwMode="auto">
          <a:xfrm>
            <a:off x="4716016" y="5013176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Oval 1"/>
          <p:cNvSpPr>
            <a:spLocks noChangeArrowheads="1"/>
          </p:cNvSpPr>
          <p:nvPr/>
        </p:nvSpPr>
        <p:spPr bwMode="auto">
          <a:xfrm>
            <a:off x="5796136" y="5445224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Oval 1"/>
          <p:cNvSpPr>
            <a:spLocks noChangeArrowheads="1"/>
          </p:cNvSpPr>
          <p:nvPr/>
        </p:nvSpPr>
        <p:spPr bwMode="auto">
          <a:xfrm>
            <a:off x="5796136" y="5877272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Oval 1"/>
          <p:cNvSpPr>
            <a:spLocks noChangeArrowheads="1"/>
          </p:cNvSpPr>
          <p:nvPr/>
        </p:nvSpPr>
        <p:spPr bwMode="auto">
          <a:xfrm>
            <a:off x="5839516" y="6309320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Oval 1"/>
          <p:cNvSpPr>
            <a:spLocks noChangeArrowheads="1"/>
          </p:cNvSpPr>
          <p:nvPr/>
        </p:nvSpPr>
        <p:spPr bwMode="auto">
          <a:xfrm>
            <a:off x="8028384" y="4437112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Oval 1"/>
          <p:cNvSpPr>
            <a:spLocks noChangeArrowheads="1"/>
          </p:cNvSpPr>
          <p:nvPr/>
        </p:nvSpPr>
        <p:spPr bwMode="auto">
          <a:xfrm>
            <a:off x="7092280" y="5661248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Oval 1"/>
          <p:cNvSpPr>
            <a:spLocks noChangeArrowheads="1"/>
          </p:cNvSpPr>
          <p:nvPr/>
        </p:nvSpPr>
        <p:spPr bwMode="auto">
          <a:xfrm>
            <a:off x="7524328" y="5157192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Oval 1"/>
          <p:cNvSpPr>
            <a:spLocks noChangeArrowheads="1"/>
          </p:cNvSpPr>
          <p:nvPr/>
        </p:nvSpPr>
        <p:spPr bwMode="auto">
          <a:xfrm>
            <a:off x="8028384" y="6021288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Forme libre 30"/>
          <p:cNvSpPr/>
          <p:nvPr/>
        </p:nvSpPr>
        <p:spPr>
          <a:xfrm>
            <a:off x="8016240" y="4926330"/>
            <a:ext cx="1040130" cy="1249680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130" h="1249680">
                <a:moveTo>
                  <a:pt x="60960" y="34290"/>
                </a:moveTo>
                <a:cubicBezTo>
                  <a:pt x="121920" y="0"/>
                  <a:pt x="350520" y="3810"/>
                  <a:pt x="426720" y="49530"/>
                </a:cubicBezTo>
                <a:cubicBezTo>
                  <a:pt x="502920" y="95250"/>
                  <a:pt x="482600" y="199390"/>
                  <a:pt x="518160" y="308610"/>
                </a:cubicBezTo>
                <a:cubicBezTo>
                  <a:pt x="553720" y="417830"/>
                  <a:pt x="560070" y="623570"/>
                  <a:pt x="640080" y="704850"/>
                </a:cubicBezTo>
                <a:cubicBezTo>
                  <a:pt x="720090" y="786130"/>
                  <a:pt x="956310" y="711200"/>
                  <a:pt x="998220" y="796290"/>
                </a:cubicBezTo>
                <a:cubicBezTo>
                  <a:pt x="1040130" y="881380"/>
                  <a:pt x="979170" y="1181100"/>
                  <a:pt x="891540" y="1215390"/>
                </a:cubicBezTo>
                <a:cubicBezTo>
                  <a:pt x="803910" y="1249680"/>
                  <a:pt x="546100" y="1101090"/>
                  <a:pt x="472440" y="1002030"/>
                </a:cubicBezTo>
                <a:cubicBezTo>
                  <a:pt x="398780" y="902970"/>
                  <a:pt x="464820" y="726440"/>
                  <a:pt x="449580" y="621030"/>
                </a:cubicBezTo>
                <a:cubicBezTo>
                  <a:pt x="434340" y="515620"/>
                  <a:pt x="445770" y="430530"/>
                  <a:pt x="381000" y="369570"/>
                </a:cubicBezTo>
                <a:cubicBezTo>
                  <a:pt x="316230" y="308610"/>
                  <a:pt x="115570" y="313690"/>
                  <a:pt x="60960" y="255270"/>
                </a:cubicBezTo>
                <a:cubicBezTo>
                  <a:pt x="6350" y="196850"/>
                  <a:pt x="0" y="68580"/>
                  <a:pt x="60960" y="3429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6012160" y="3933056"/>
            <a:ext cx="1600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ALDEHYDE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228184" y="4365104"/>
            <a:ext cx="12682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ALCOOL</a:t>
            </a:r>
            <a:endParaRPr lang="fr-FR" sz="2000" b="1" dirty="0">
              <a:solidFill>
                <a:srgbClr val="0066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236296" y="6457890"/>
            <a:ext cx="18503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HEMIACETAL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217" grpId="0" animBg="1"/>
      <p:bldP spid="10" grpId="0" animBg="1"/>
      <p:bldP spid="11" grpId="0" animBg="1"/>
      <p:bldP spid="12" grpId="0"/>
      <p:bldP spid="9218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4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501008"/>
            <a:ext cx="226774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4016"/>
            <a:ext cx="892899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580112" y="-72008"/>
            <a:ext cx="3583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Sucre = Hydrate de carbone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1"/>
          <p:cNvSpPr>
            <a:spLocks noChangeArrowheads="1"/>
          </p:cNvSpPr>
          <p:nvPr/>
        </p:nvSpPr>
        <p:spPr bwMode="auto">
          <a:xfrm>
            <a:off x="5508104" y="288032"/>
            <a:ext cx="1872208" cy="72008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419872" y="1224136"/>
            <a:ext cx="2088232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OSES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7504" y="1872209"/>
            <a:ext cx="8928991" cy="43204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3" y="1872209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oses sont les sucres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hydrolisables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237626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Ces sucres contiennent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entre 3 et 7 atomes de carbone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et appartiennent soit à la famille des aldéhydes (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aldoses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) ou des cétones (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cétoses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).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 8" descr="D-fructose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140968"/>
            <a:ext cx="16561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068960"/>
            <a:ext cx="151216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50644" y="3523868"/>
            <a:ext cx="179868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"/>
          <p:cNvSpPr>
            <a:spLocks noChangeArrowheads="1"/>
          </p:cNvSpPr>
          <p:nvPr/>
        </p:nvSpPr>
        <p:spPr bwMode="auto">
          <a:xfrm rot="2471402">
            <a:off x="438915" y="2961557"/>
            <a:ext cx="792088" cy="648072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Oval 1"/>
          <p:cNvSpPr>
            <a:spLocks noChangeArrowheads="1"/>
          </p:cNvSpPr>
          <p:nvPr/>
        </p:nvSpPr>
        <p:spPr bwMode="auto">
          <a:xfrm>
            <a:off x="1291436" y="3598054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Oval 1"/>
          <p:cNvSpPr>
            <a:spLocks noChangeArrowheads="1"/>
          </p:cNvSpPr>
          <p:nvPr/>
        </p:nvSpPr>
        <p:spPr bwMode="auto">
          <a:xfrm>
            <a:off x="222891" y="4005064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Oval 1"/>
          <p:cNvSpPr>
            <a:spLocks noChangeArrowheads="1"/>
          </p:cNvSpPr>
          <p:nvPr/>
        </p:nvSpPr>
        <p:spPr bwMode="auto">
          <a:xfrm>
            <a:off x="1303011" y="4437112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Oval 1"/>
          <p:cNvSpPr>
            <a:spLocks noChangeArrowheads="1"/>
          </p:cNvSpPr>
          <p:nvPr/>
        </p:nvSpPr>
        <p:spPr bwMode="auto">
          <a:xfrm>
            <a:off x="1303011" y="4869160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Oval 1"/>
          <p:cNvSpPr>
            <a:spLocks noChangeArrowheads="1"/>
          </p:cNvSpPr>
          <p:nvPr/>
        </p:nvSpPr>
        <p:spPr bwMode="auto">
          <a:xfrm>
            <a:off x="1346391" y="5301208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Oval 1"/>
          <p:cNvSpPr>
            <a:spLocks noChangeArrowheads="1"/>
          </p:cNvSpPr>
          <p:nvPr/>
        </p:nvSpPr>
        <p:spPr bwMode="auto">
          <a:xfrm>
            <a:off x="3535259" y="3429000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Oval 1"/>
          <p:cNvSpPr>
            <a:spLocks noChangeArrowheads="1"/>
          </p:cNvSpPr>
          <p:nvPr/>
        </p:nvSpPr>
        <p:spPr bwMode="auto">
          <a:xfrm>
            <a:off x="2599155" y="4653136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Oval 1"/>
          <p:cNvSpPr>
            <a:spLocks noChangeArrowheads="1"/>
          </p:cNvSpPr>
          <p:nvPr/>
        </p:nvSpPr>
        <p:spPr bwMode="auto">
          <a:xfrm>
            <a:off x="3031203" y="4149080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Oval 1"/>
          <p:cNvSpPr>
            <a:spLocks noChangeArrowheads="1"/>
          </p:cNvSpPr>
          <p:nvPr/>
        </p:nvSpPr>
        <p:spPr bwMode="auto">
          <a:xfrm>
            <a:off x="3535259" y="5013176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Forme libre 22"/>
          <p:cNvSpPr/>
          <p:nvPr/>
        </p:nvSpPr>
        <p:spPr>
          <a:xfrm>
            <a:off x="3523114" y="3918218"/>
            <a:ext cx="1020001" cy="1249680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20001"/>
              <a:gd name="connsiteY0" fmla="*/ 34290 h 1249680"/>
              <a:gd name="connsiteX1" fmla="*/ 426720 w 1020001"/>
              <a:gd name="connsiteY1" fmla="*/ 49530 h 1249680"/>
              <a:gd name="connsiteX2" fmla="*/ 518160 w 1020001"/>
              <a:gd name="connsiteY2" fmla="*/ 308610 h 1249680"/>
              <a:gd name="connsiteX3" fmla="*/ 760853 w 1020001"/>
              <a:gd name="connsiteY3" fmla="*/ 590902 h 1249680"/>
              <a:gd name="connsiteX4" fmla="*/ 998220 w 1020001"/>
              <a:gd name="connsiteY4" fmla="*/ 796290 h 1249680"/>
              <a:gd name="connsiteX5" fmla="*/ 891540 w 1020001"/>
              <a:gd name="connsiteY5" fmla="*/ 1215390 h 1249680"/>
              <a:gd name="connsiteX6" fmla="*/ 472440 w 1020001"/>
              <a:gd name="connsiteY6" fmla="*/ 1002030 h 1249680"/>
              <a:gd name="connsiteX7" fmla="*/ 449580 w 1020001"/>
              <a:gd name="connsiteY7" fmla="*/ 621030 h 1249680"/>
              <a:gd name="connsiteX8" fmla="*/ 381000 w 1020001"/>
              <a:gd name="connsiteY8" fmla="*/ 369570 h 1249680"/>
              <a:gd name="connsiteX9" fmla="*/ 60960 w 1020001"/>
              <a:gd name="connsiteY9" fmla="*/ 255270 h 1249680"/>
              <a:gd name="connsiteX10" fmla="*/ 60960 w 1020001"/>
              <a:gd name="connsiteY10" fmla="*/ 34290 h 1249680"/>
              <a:gd name="connsiteX0" fmla="*/ 60960 w 1020001"/>
              <a:gd name="connsiteY0" fmla="*/ 34290 h 1249680"/>
              <a:gd name="connsiteX1" fmla="*/ 426720 w 1020001"/>
              <a:gd name="connsiteY1" fmla="*/ 49530 h 1249680"/>
              <a:gd name="connsiteX2" fmla="*/ 518160 w 1020001"/>
              <a:gd name="connsiteY2" fmla="*/ 308610 h 1249680"/>
              <a:gd name="connsiteX3" fmla="*/ 760853 w 1020001"/>
              <a:gd name="connsiteY3" fmla="*/ 590902 h 1249680"/>
              <a:gd name="connsiteX4" fmla="*/ 998220 w 1020001"/>
              <a:gd name="connsiteY4" fmla="*/ 796290 h 1249680"/>
              <a:gd name="connsiteX5" fmla="*/ 891540 w 1020001"/>
              <a:gd name="connsiteY5" fmla="*/ 1215390 h 1249680"/>
              <a:gd name="connsiteX6" fmla="*/ 472440 w 1020001"/>
              <a:gd name="connsiteY6" fmla="*/ 1002030 h 1249680"/>
              <a:gd name="connsiteX7" fmla="*/ 544830 w 1020001"/>
              <a:gd name="connsiteY7" fmla="*/ 590902 h 1249680"/>
              <a:gd name="connsiteX8" fmla="*/ 381000 w 1020001"/>
              <a:gd name="connsiteY8" fmla="*/ 369570 h 1249680"/>
              <a:gd name="connsiteX9" fmla="*/ 60960 w 1020001"/>
              <a:gd name="connsiteY9" fmla="*/ 255270 h 1249680"/>
              <a:gd name="connsiteX10" fmla="*/ 60960 w 1020001"/>
              <a:gd name="connsiteY10" fmla="*/ 34290 h 124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0001" h="1249680">
                <a:moveTo>
                  <a:pt x="60960" y="34290"/>
                </a:moveTo>
                <a:cubicBezTo>
                  <a:pt x="121920" y="0"/>
                  <a:pt x="350520" y="3810"/>
                  <a:pt x="426720" y="49530"/>
                </a:cubicBezTo>
                <a:cubicBezTo>
                  <a:pt x="502920" y="95250"/>
                  <a:pt x="462471" y="218381"/>
                  <a:pt x="518160" y="308610"/>
                </a:cubicBezTo>
                <a:cubicBezTo>
                  <a:pt x="573849" y="398839"/>
                  <a:pt x="680843" y="509622"/>
                  <a:pt x="760853" y="590902"/>
                </a:cubicBezTo>
                <a:cubicBezTo>
                  <a:pt x="840863" y="672182"/>
                  <a:pt x="976439" y="692209"/>
                  <a:pt x="998220" y="796290"/>
                </a:cubicBezTo>
                <a:cubicBezTo>
                  <a:pt x="1020001" y="900371"/>
                  <a:pt x="979170" y="1181100"/>
                  <a:pt x="891540" y="1215390"/>
                </a:cubicBezTo>
                <a:cubicBezTo>
                  <a:pt x="803910" y="1249680"/>
                  <a:pt x="530225" y="1106111"/>
                  <a:pt x="472440" y="1002030"/>
                </a:cubicBezTo>
                <a:cubicBezTo>
                  <a:pt x="414655" y="897949"/>
                  <a:pt x="560070" y="696312"/>
                  <a:pt x="544830" y="590902"/>
                </a:cubicBezTo>
                <a:cubicBezTo>
                  <a:pt x="529590" y="485492"/>
                  <a:pt x="461645" y="425509"/>
                  <a:pt x="381000" y="369570"/>
                </a:cubicBezTo>
                <a:cubicBezTo>
                  <a:pt x="300355" y="313631"/>
                  <a:pt x="115570" y="313690"/>
                  <a:pt x="60960" y="255270"/>
                </a:cubicBezTo>
                <a:cubicBezTo>
                  <a:pt x="6350" y="196850"/>
                  <a:pt x="0" y="68580"/>
                  <a:pt x="60960" y="3429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519035" y="2924944"/>
            <a:ext cx="1600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ALDEHYDE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35059" y="3356992"/>
            <a:ext cx="12682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ALCOOL</a:t>
            </a:r>
            <a:endParaRPr lang="fr-FR" sz="2000" b="1" dirty="0">
              <a:solidFill>
                <a:srgbClr val="0066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99792" y="5517232"/>
            <a:ext cx="18503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HEMIACETAL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7" name="Oval 1"/>
          <p:cNvSpPr>
            <a:spLocks noChangeArrowheads="1"/>
          </p:cNvSpPr>
          <p:nvPr/>
        </p:nvSpPr>
        <p:spPr bwMode="auto">
          <a:xfrm>
            <a:off x="5508104" y="3465613"/>
            <a:ext cx="792088" cy="467443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Rectangle 27"/>
          <p:cNvSpPr/>
          <p:nvPr/>
        </p:nvSpPr>
        <p:spPr>
          <a:xfrm rot="21560848">
            <a:off x="4286206" y="3220086"/>
            <a:ext cx="1250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CETONE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Oval 1"/>
          <p:cNvSpPr>
            <a:spLocks noChangeArrowheads="1"/>
          </p:cNvSpPr>
          <p:nvPr/>
        </p:nvSpPr>
        <p:spPr bwMode="auto">
          <a:xfrm>
            <a:off x="6035310" y="3034235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" name="Oval 1"/>
          <p:cNvSpPr>
            <a:spLocks noChangeArrowheads="1"/>
          </p:cNvSpPr>
          <p:nvPr/>
        </p:nvSpPr>
        <p:spPr bwMode="auto">
          <a:xfrm>
            <a:off x="4788024" y="3933056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Oval 1"/>
          <p:cNvSpPr>
            <a:spLocks noChangeArrowheads="1"/>
          </p:cNvSpPr>
          <p:nvPr/>
        </p:nvSpPr>
        <p:spPr bwMode="auto">
          <a:xfrm>
            <a:off x="5940152" y="4365104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Oval 1"/>
          <p:cNvSpPr>
            <a:spLocks noChangeArrowheads="1"/>
          </p:cNvSpPr>
          <p:nvPr/>
        </p:nvSpPr>
        <p:spPr bwMode="auto">
          <a:xfrm>
            <a:off x="5940152" y="4797152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Oval 1"/>
          <p:cNvSpPr>
            <a:spLocks noChangeArrowheads="1"/>
          </p:cNvSpPr>
          <p:nvPr/>
        </p:nvSpPr>
        <p:spPr bwMode="auto">
          <a:xfrm>
            <a:off x="6019780" y="5252060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Oval 1"/>
          <p:cNvSpPr>
            <a:spLocks noChangeArrowheads="1"/>
          </p:cNvSpPr>
          <p:nvPr/>
        </p:nvSpPr>
        <p:spPr bwMode="auto">
          <a:xfrm>
            <a:off x="7380312" y="3416643"/>
            <a:ext cx="532684" cy="395435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Oval 1"/>
          <p:cNvSpPr>
            <a:spLocks noChangeArrowheads="1"/>
          </p:cNvSpPr>
          <p:nvPr/>
        </p:nvSpPr>
        <p:spPr bwMode="auto">
          <a:xfrm>
            <a:off x="7164288" y="4941168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" name="Oval 1"/>
          <p:cNvSpPr>
            <a:spLocks noChangeArrowheads="1"/>
          </p:cNvSpPr>
          <p:nvPr/>
        </p:nvSpPr>
        <p:spPr bwMode="auto">
          <a:xfrm>
            <a:off x="8532440" y="3501008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" name="Oval 1"/>
          <p:cNvSpPr>
            <a:spLocks noChangeArrowheads="1"/>
          </p:cNvSpPr>
          <p:nvPr/>
        </p:nvSpPr>
        <p:spPr bwMode="auto">
          <a:xfrm>
            <a:off x="7524328" y="4077072"/>
            <a:ext cx="532684" cy="360040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Forme libre 37"/>
          <p:cNvSpPr/>
          <p:nvPr/>
        </p:nvSpPr>
        <p:spPr>
          <a:xfrm>
            <a:off x="6648230" y="3741035"/>
            <a:ext cx="1236138" cy="1176130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9052 h 1254442"/>
              <a:gd name="connsiteX1" fmla="*/ 426720 w 1040130"/>
              <a:gd name="connsiteY1" fmla="*/ 54292 h 1254442"/>
              <a:gd name="connsiteX2" fmla="*/ 720080 w 1040130"/>
              <a:gd name="connsiteY2" fmla="*/ 364802 h 1254442"/>
              <a:gd name="connsiteX3" fmla="*/ 640080 w 1040130"/>
              <a:gd name="connsiteY3" fmla="*/ 709612 h 1254442"/>
              <a:gd name="connsiteX4" fmla="*/ 998220 w 1040130"/>
              <a:gd name="connsiteY4" fmla="*/ 801052 h 1254442"/>
              <a:gd name="connsiteX5" fmla="*/ 891540 w 1040130"/>
              <a:gd name="connsiteY5" fmla="*/ 1220152 h 1254442"/>
              <a:gd name="connsiteX6" fmla="*/ 472440 w 1040130"/>
              <a:gd name="connsiteY6" fmla="*/ 1006792 h 1254442"/>
              <a:gd name="connsiteX7" fmla="*/ 449580 w 1040130"/>
              <a:gd name="connsiteY7" fmla="*/ 625792 h 1254442"/>
              <a:gd name="connsiteX8" fmla="*/ 381000 w 1040130"/>
              <a:gd name="connsiteY8" fmla="*/ 374332 h 1254442"/>
              <a:gd name="connsiteX9" fmla="*/ 60960 w 1040130"/>
              <a:gd name="connsiteY9" fmla="*/ 260032 h 1254442"/>
              <a:gd name="connsiteX10" fmla="*/ 60960 w 1040130"/>
              <a:gd name="connsiteY10" fmla="*/ 39052 h 1254442"/>
              <a:gd name="connsiteX0" fmla="*/ 60960 w 1002794"/>
              <a:gd name="connsiteY0" fmla="*/ 39052 h 1254442"/>
              <a:gd name="connsiteX1" fmla="*/ 426720 w 1002794"/>
              <a:gd name="connsiteY1" fmla="*/ 54292 h 1254442"/>
              <a:gd name="connsiteX2" fmla="*/ 720080 w 1002794"/>
              <a:gd name="connsiteY2" fmla="*/ 364802 h 1254442"/>
              <a:gd name="connsiteX3" fmla="*/ 864096 w 1002794"/>
              <a:gd name="connsiteY3" fmla="*/ 724842 h 1254442"/>
              <a:gd name="connsiteX4" fmla="*/ 998220 w 1002794"/>
              <a:gd name="connsiteY4" fmla="*/ 801052 h 1254442"/>
              <a:gd name="connsiteX5" fmla="*/ 891540 w 1002794"/>
              <a:gd name="connsiteY5" fmla="*/ 1220152 h 1254442"/>
              <a:gd name="connsiteX6" fmla="*/ 472440 w 1002794"/>
              <a:gd name="connsiteY6" fmla="*/ 1006792 h 1254442"/>
              <a:gd name="connsiteX7" fmla="*/ 449580 w 1002794"/>
              <a:gd name="connsiteY7" fmla="*/ 625792 h 1254442"/>
              <a:gd name="connsiteX8" fmla="*/ 381000 w 1002794"/>
              <a:gd name="connsiteY8" fmla="*/ 374332 h 1254442"/>
              <a:gd name="connsiteX9" fmla="*/ 60960 w 1002794"/>
              <a:gd name="connsiteY9" fmla="*/ 260032 h 1254442"/>
              <a:gd name="connsiteX10" fmla="*/ 60960 w 1002794"/>
              <a:gd name="connsiteY10" fmla="*/ 39052 h 1254442"/>
              <a:gd name="connsiteX0" fmla="*/ 60960 w 956816"/>
              <a:gd name="connsiteY0" fmla="*/ 39052 h 1267144"/>
              <a:gd name="connsiteX1" fmla="*/ 426720 w 956816"/>
              <a:gd name="connsiteY1" fmla="*/ 54292 h 1267144"/>
              <a:gd name="connsiteX2" fmla="*/ 720080 w 956816"/>
              <a:gd name="connsiteY2" fmla="*/ 364802 h 1267144"/>
              <a:gd name="connsiteX3" fmla="*/ 864096 w 956816"/>
              <a:gd name="connsiteY3" fmla="*/ 724842 h 1267144"/>
              <a:gd name="connsiteX4" fmla="*/ 891540 w 956816"/>
              <a:gd name="connsiteY4" fmla="*/ 1220152 h 1267144"/>
              <a:gd name="connsiteX5" fmla="*/ 472440 w 956816"/>
              <a:gd name="connsiteY5" fmla="*/ 1006792 h 1267144"/>
              <a:gd name="connsiteX6" fmla="*/ 449580 w 956816"/>
              <a:gd name="connsiteY6" fmla="*/ 625792 h 1267144"/>
              <a:gd name="connsiteX7" fmla="*/ 381000 w 956816"/>
              <a:gd name="connsiteY7" fmla="*/ 374332 h 1267144"/>
              <a:gd name="connsiteX8" fmla="*/ 60960 w 956816"/>
              <a:gd name="connsiteY8" fmla="*/ 260032 h 1267144"/>
              <a:gd name="connsiteX9" fmla="*/ 60960 w 956816"/>
              <a:gd name="connsiteY9" fmla="*/ 39052 h 1267144"/>
              <a:gd name="connsiteX0" fmla="*/ 60960 w 1289412"/>
              <a:gd name="connsiteY0" fmla="*/ 39052 h 1347898"/>
              <a:gd name="connsiteX1" fmla="*/ 426720 w 1289412"/>
              <a:gd name="connsiteY1" fmla="*/ 54292 h 1347898"/>
              <a:gd name="connsiteX2" fmla="*/ 720080 w 1289412"/>
              <a:gd name="connsiteY2" fmla="*/ 364802 h 1347898"/>
              <a:gd name="connsiteX3" fmla="*/ 864096 w 1289412"/>
              <a:gd name="connsiteY3" fmla="*/ 724842 h 1347898"/>
              <a:gd name="connsiteX4" fmla="*/ 1224136 w 1289412"/>
              <a:gd name="connsiteY4" fmla="*/ 1300906 h 1347898"/>
              <a:gd name="connsiteX5" fmla="*/ 472440 w 1289412"/>
              <a:gd name="connsiteY5" fmla="*/ 1006792 h 1347898"/>
              <a:gd name="connsiteX6" fmla="*/ 449580 w 1289412"/>
              <a:gd name="connsiteY6" fmla="*/ 625792 h 1347898"/>
              <a:gd name="connsiteX7" fmla="*/ 381000 w 1289412"/>
              <a:gd name="connsiteY7" fmla="*/ 374332 h 1347898"/>
              <a:gd name="connsiteX8" fmla="*/ 60960 w 1289412"/>
              <a:gd name="connsiteY8" fmla="*/ 260032 h 1347898"/>
              <a:gd name="connsiteX9" fmla="*/ 60960 w 1289412"/>
              <a:gd name="connsiteY9" fmla="*/ 39052 h 1347898"/>
              <a:gd name="connsiteX0" fmla="*/ 60960 w 1337417"/>
              <a:gd name="connsiteY0" fmla="*/ 39052 h 1311894"/>
              <a:gd name="connsiteX1" fmla="*/ 426720 w 1337417"/>
              <a:gd name="connsiteY1" fmla="*/ 54292 h 1311894"/>
              <a:gd name="connsiteX2" fmla="*/ 720080 w 1337417"/>
              <a:gd name="connsiteY2" fmla="*/ 364802 h 1311894"/>
              <a:gd name="connsiteX3" fmla="*/ 864096 w 1337417"/>
              <a:gd name="connsiteY3" fmla="*/ 724842 h 1311894"/>
              <a:gd name="connsiteX4" fmla="*/ 1152128 w 1337417"/>
              <a:gd name="connsiteY4" fmla="*/ 940866 h 1311894"/>
              <a:gd name="connsiteX5" fmla="*/ 1224136 w 1337417"/>
              <a:gd name="connsiteY5" fmla="*/ 1300906 h 1311894"/>
              <a:gd name="connsiteX6" fmla="*/ 472440 w 1337417"/>
              <a:gd name="connsiteY6" fmla="*/ 1006792 h 1311894"/>
              <a:gd name="connsiteX7" fmla="*/ 449580 w 1337417"/>
              <a:gd name="connsiteY7" fmla="*/ 625792 h 1311894"/>
              <a:gd name="connsiteX8" fmla="*/ 381000 w 1337417"/>
              <a:gd name="connsiteY8" fmla="*/ 374332 h 1311894"/>
              <a:gd name="connsiteX9" fmla="*/ 60960 w 1337417"/>
              <a:gd name="connsiteY9" fmla="*/ 260032 h 1311894"/>
              <a:gd name="connsiteX10" fmla="*/ 60960 w 1337417"/>
              <a:gd name="connsiteY10" fmla="*/ 39052 h 1311894"/>
              <a:gd name="connsiteX0" fmla="*/ 60960 w 1337417"/>
              <a:gd name="connsiteY0" fmla="*/ 39052 h 1311894"/>
              <a:gd name="connsiteX1" fmla="*/ 426720 w 1337417"/>
              <a:gd name="connsiteY1" fmla="*/ 54292 h 1311894"/>
              <a:gd name="connsiteX2" fmla="*/ 720080 w 1337417"/>
              <a:gd name="connsiteY2" fmla="*/ 364802 h 1311894"/>
              <a:gd name="connsiteX3" fmla="*/ 792088 w 1337417"/>
              <a:gd name="connsiteY3" fmla="*/ 796850 h 1311894"/>
              <a:gd name="connsiteX4" fmla="*/ 1152128 w 1337417"/>
              <a:gd name="connsiteY4" fmla="*/ 940866 h 1311894"/>
              <a:gd name="connsiteX5" fmla="*/ 1224136 w 1337417"/>
              <a:gd name="connsiteY5" fmla="*/ 1300906 h 1311894"/>
              <a:gd name="connsiteX6" fmla="*/ 472440 w 1337417"/>
              <a:gd name="connsiteY6" fmla="*/ 1006792 h 1311894"/>
              <a:gd name="connsiteX7" fmla="*/ 449580 w 1337417"/>
              <a:gd name="connsiteY7" fmla="*/ 625792 h 1311894"/>
              <a:gd name="connsiteX8" fmla="*/ 381000 w 1337417"/>
              <a:gd name="connsiteY8" fmla="*/ 374332 h 1311894"/>
              <a:gd name="connsiteX9" fmla="*/ 60960 w 1337417"/>
              <a:gd name="connsiteY9" fmla="*/ 260032 h 1311894"/>
              <a:gd name="connsiteX10" fmla="*/ 60960 w 1337417"/>
              <a:gd name="connsiteY10" fmla="*/ 39052 h 1311894"/>
              <a:gd name="connsiteX0" fmla="*/ 73849 w 1350306"/>
              <a:gd name="connsiteY0" fmla="*/ 39052 h 1311894"/>
              <a:gd name="connsiteX1" fmla="*/ 439609 w 1350306"/>
              <a:gd name="connsiteY1" fmla="*/ 54292 h 1311894"/>
              <a:gd name="connsiteX2" fmla="*/ 732969 w 1350306"/>
              <a:gd name="connsiteY2" fmla="*/ 364802 h 1311894"/>
              <a:gd name="connsiteX3" fmla="*/ 804977 w 1350306"/>
              <a:gd name="connsiteY3" fmla="*/ 796850 h 1311894"/>
              <a:gd name="connsiteX4" fmla="*/ 1165017 w 1350306"/>
              <a:gd name="connsiteY4" fmla="*/ 940866 h 1311894"/>
              <a:gd name="connsiteX5" fmla="*/ 1237025 w 1350306"/>
              <a:gd name="connsiteY5" fmla="*/ 1300906 h 1311894"/>
              <a:gd name="connsiteX6" fmla="*/ 485329 w 1350306"/>
              <a:gd name="connsiteY6" fmla="*/ 1006792 h 1311894"/>
              <a:gd name="connsiteX7" fmla="*/ 462469 w 1350306"/>
              <a:gd name="connsiteY7" fmla="*/ 625792 h 1311894"/>
              <a:gd name="connsiteX8" fmla="*/ 516945 w 1350306"/>
              <a:gd name="connsiteY8" fmla="*/ 292794 h 1311894"/>
              <a:gd name="connsiteX9" fmla="*/ 73849 w 1350306"/>
              <a:gd name="connsiteY9" fmla="*/ 260032 h 1311894"/>
              <a:gd name="connsiteX10" fmla="*/ 73849 w 1350306"/>
              <a:gd name="connsiteY10" fmla="*/ 39052 h 1311894"/>
              <a:gd name="connsiteX0" fmla="*/ 73849 w 1350306"/>
              <a:gd name="connsiteY0" fmla="*/ 39052 h 1311894"/>
              <a:gd name="connsiteX1" fmla="*/ 439609 w 1350306"/>
              <a:gd name="connsiteY1" fmla="*/ 54292 h 1311894"/>
              <a:gd name="connsiteX2" fmla="*/ 732969 w 1350306"/>
              <a:gd name="connsiteY2" fmla="*/ 364802 h 1311894"/>
              <a:gd name="connsiteX3" fmla="*/ 804977 w 1350306"/>
              <a:gd name="connsiteY3" fmla="*/ 796850 h 1311894"/>
              <a:gd name="connsiteX4" fmla="*/ 1165017 w 1350306"/>
              <a:gd name="connsiteY4" fmla="*/ 940866 h 1311894"/>
              <a:gd name="connsiteX5" fmla="*/ 1237025 w 1350306"/>
              <a:gd name="connsiteY5" fmla="*/ 1300906 h 1311894"/>
              <a:gd name="connsiteX6" fmla="*/ 485329 w 1350306"/>
              <a:gd name="connsiteY6" fmla="*/ 1006792 h 1311894"/>
              <a:gd name="connsiteX7" fmla="*/ 660961 w 1350306"/>
              <a:gd name="connsiteY7" fmla="*/ 652834 h 1311894"/>
              <a:gd name="connsiteX8" fmla="*/ 516945 w 1350306"/>
              <a:gd name="connsiteY8" fmla="*/ 292794 h 1311894"/>
              <a:gd name="connsiteX9" fmla="*/ 73849 w 1350306"/>
              <a:gd name="connsiteY9" fmla="*/ 260032 h 1311894"/>
              <a:gd name="connsiteX10" fmla="*/ 73849 w 1350306"/>
              <a:gd name="connsiteY10" fmla="*/ 39052 h 1311894"/>
              <a:gd name="connsiteX0" fmla="*/ 73849 w 1309033"/>
              <a:gd name="connsiteY0" fmla="*/ 39052 h 1348911"/>
              <a:gd name="connsiteX1" fmla="*/ 439609 w 1309033"/>
              <a:gd name="connsiteY1" fmla="*/ 54292 h 1348911"/>
              <a:gd name="connsiteX2" fmla="*/ 732969 w 1309033"/>
              <a:gd name="connsiteY2" fmla="*/ 364802 h 1348911"/>
              <a:gd name="connsiteX3" fmla="*/ 804977 w 1309033"/>
              <a:gd name="connsiteY3" fmla="*/ 796850 h 1348911"/>
              <a:gd name="connsiteX4" fmla="*/ 1165017 w 1309033"/>
              <a:gd name="connsiteY4" fmla="*/ 940866 h 1348911"/>
              <a:gd name="connsiteX5" fmla="*/ 1237025 w 1309033"/>
              <a:gd name="connsiteY5" fmla="*/ 1300906 h 1348911"/>
              <a:gd name="connsiteX6" fmla="*/ 732969 w 1309033"/>
              <a:gd name="connsiteY6" fmla="*/ 1228898 h 1348911"/>
              <a:gd name="connsiteX7" fmla="*/ 660961 w 1309033"/>
              <a:gd name="connsiteY7" fmla="*/ 652834 h 1348911"/>
              <a:gd name="connsiteX8" fmla="*/ 516945 w 1309033"/>
              <a:gd name="connsiteY8" fmla="*/ 292794 h 1348911"/>
              <a:gd name="connsiteX9" fmla="*/ 73849 w 1309033"/>
              <a:gd name="connsiteY9" fmla="*/ 260032 h 1348911"/>
              <a:gd name="connsiteX10" fmla="*/ 73849 w 1309033"/>
              <a:gd name="connsiteY10" fmla="*/ 39052 h 1348911"/>
              <a:gd name="connsiteX0" fmla="*/ 73849 w 1237026"/>
              <a:gd name="connsiteY0" fmla="*/ 39052 h 1348911"/>
              <a:gd name="connsiteX1" fmla="*/ 439609 w 1237026"/>
              <a:gd name="connsiteY1" fmla="*/ 54292 h 1348911"/>
              <a:gd name="connsiteX2" fmla="*/ 732969 w 1237026"/>
              <a:gd name="connsiteY2" fmla="*/ 364802 h 1348911"/>
              <a:gd name="connsiteX3" fmla="*/ 804977 w 1237026"/>
              <a:gd name="connsiteY3" fmla="*/ 796850 h 1348911"/>
              <a:gd name="connsiteX4" fmla="*/ 1165017 w 1237026"/>
              <a:gd name="connsiteY4" fmla="*/ 940866 h 1348911"/>
              <a:gd name="connsiteX5" fmla="*/ 1165018 w 1237026"/>
              <a:gd name="connsiteY5" fmla="*/ 1300906 h 1348911"/>
              <a:gd name="connsiteX6" fmla="*/ 732969 w 1237026"/>
              <a:gd name="connsiteY6" fmla="*/ 1228898 h 1348911"/>
              <a:gd name="connsiteX7" fmla="*/ 660961 w 1237026"/>
              <a:gd name="connsiteY7" fmla="*/ 652834 h 1348911"/>
              <a:gd name="connsiteX8" fmla="*/ 516945 w 1237026"/>
              <a:gd name="connsiteY8" fmla="*/ 292794 h 1348911"/>
              <a:gd name="connsiteX9" fmla="*/ 73849 w 1237026"/>
              <a:gd name="connsiteY9" fmla="*/ 260032 h 1348911"/>
              <a:gd name="connsiteX10" fmla="*/ 73849 w 1237026"/>
              <a:gd name="connsiteY10" fmla="*/ 39052 h 1348911"/>
              <a:gd name="connsiteX0" fmla="*/ 73849 w 1237026"/>
              <a:gd name="connsiteY0" fmla="*/ 39052 h 1348911"/>
              <a:gd name="connsiteX1" fmla="*/ 439609 w 1237026"/>
              <a:gd name="connsiteY1" fmla="*/ 54292 h 1348911"/>
              <a:gd name="connsiteX2" fmla="*/ 876986 w 1237026"/>
              <a:gd name="connsiteY2" fmla="*/ 364802 h 1348911"/>
              <a:gd name="connsiteX3" fmla="*/ 804977 w 1237026"/>
              <a:gd name="connsiteY3" fmla="*/ 796850 h 1348911"/>
              <a:gd name="connsiteX4" fmla="*/ 1165017 w 1237026"/>
              <a:gd name="connsiteY4" fmla="*/ 940866 h 1348911"/>
              <a:gd name="connsiteX5" fmla="*/ 1165018 w 1237026"/>
              <a:gd name="connsiteY5" fmla="*/ 1300906 h 1348911"/>
              <a:gd name="connsiteX6" fmla="*/ 732969 w 1237026"/>
              <a:gd name="connsiteY6" fmla="*/ 1228898 h 1348911"/>
              <a:gd name="connsiteX7" fmla="*/ 660961 w 1237026"/>
              <a:gd name="connsiteY7" fmla="*/ 652834 h 1348911"/>
              <a:gd name="connsiteX8" fmla="*/ 516945 w 1237026"/>
              <a:gd name="connsiteY8" fmla="*/ 292794 h 1348911"/>
              <a:gd name="connsiteX9" fmla="*/ 73849 w 1237026"/>
              <a:gd name="connsiteY9" fmla="*/ 260032 h 1348911"/>
              <a:gd name="connsiteX10" fmla="*/ 73849 w 1237026"/>
              <a:gd name="connsiteY10" fmla="*/ 39052 h 1348911"/>
              <a:gd name="connsiteX0" fmla="*/ 73849 w 1237026"/>
              <a:gd name="connsiteY0" fmla="*/ 39052 h 1348911"/>
              <a:gd name="connsiteX1" fmla="*/ 439609 w 1237026"/>
              <a:gd name="connsiteY1" fmla="*/ 54292 h 1348911"/>
              <a:gd name="connsiteX2" fmla="*/ 876986 w 1237026"/>
              <a:gd name="connsiteY2" fmla="*/ 364802 h 1348911"/>
              <a:gd name="connsiteX3" fmla="*/ 948994 w 1237026"/>
              <a:gd name="connsiteY3" fmla="*/ 796850 h 1348911"/>
              <a:gd name="connsiteX4" fmla="*/ 1165017 w 1237026"/>
              <a:gd name="connsiteY4" fmla="*/ 940866 h 1348911"/>
              <a:gd name="connsiteX5" fmla="*/ 1165018 w 1237026"/>
              <a:gd name="connsiteY5" fmla="*/ 1300906 h 1348911"/>
              <a:gd name="connsiteX6" fmla="*/ 732969 w 1237026"/>
              <a:gd name="connsiteY6" fmla="*/ 1228898 h 1348911"/>
              <a:gd name="connsiteX7" fmla="*/ 660961 w 1237026"/>
              <a:gd name="connsiteY7" fmla="*/ 652834 h 1348911"/>
              <a:gd name="connsiteX8" fmla="*/ 516945 w 1237026"/>
              <a:gd name="connsiteY8" fmla="*/ 292794 h 1348911"/>
              <a:gd name="connsiteX9" fmla="*/ 73849 w 1237026"/>
              <a:gd name="connsiteY9" fmla="*/ 260032 h 1348911"/>
              <a:gd name="connsiteX10" fmla="*/ 73849 w 1237026"/>
              <a:gd name="connsiteY10" fmla="*/ 39052 h 1348911"/>
              <a:gd name="connsiteX0" fmla="*/ 73849 w 1237026"/>
              <a:gd name="connsiteY0" fmla="*/ 39052 h 1348911"/>
              <a:gd name="connsiteX1" fmla="*/ 439609 w 1237026"/>
              <a:gd name="connsiteY1" fmla="*/ 54292 h 1348911"/>
              <a:gd name="connsiteX2" fmla="*/ 876986 w 1237026"/>
              <a:gd name="connsiteY2" fmla="*/ 364802 h 1348911"/>
              <a:gd name="connsiteX3" fmla="*/ 948994 w 1237026"/>
              <a:gd name="connsiteY3" fmla="*/ 796850 h 1348911"/>
              <a:gd name="connsiteX4" fmla="*/ 1165017 w 1237026"/>
              <a:gd name="connsiteY4" fmla="*/ 940866 h 1348911"/>
              <a:gd name="connsiteX5" fmla="*/ 1165018 w 1237026"/>
              <a:gd name="connsiteY5" fmla="*/ 1300906 h 1348911"/>
              <a:gd name="connsiteX6" fmla="*/ 732969 w 1237026"/>
              <a:gd name="connsiteY6" fmla="*/ 1228898 h 1348911"/>
              <a:gd name="connsiteX7" fmla="*/ 804978 w 1237026"/>
              <a:gd name="connsiteY7" fmla="*/ 580826 h 1348911"/>
              <a:gd name="connsiteX8" fmla="*/ 516945 w 1237026"/>
              <a:gd name="connsiteY8" fmla="*/ 292794 h 1348911"/>
              <a:gd name="connsiteX9" fmla="*/ 73849 w 1237026"/>
              <a:gd name="connsiteY9" fmla="*/ 260032 h 1348911"/>
              <a:gd name="connsiteX10" fmla="*/ 73849 w 1237026"/>
              <a:gd name="connsiteY10" fmla="*/ 39052 h 1348911"/>
              <a:gd name="connsiteX0" fmla="*/ 143063 w 1223183"/>
              <a:gd name="connsiteY0" fmla="*/ 70483 h 1342624"/>
              <a:gd name="connsiteX1" fmla="*/ 425766 w 1223183"/>
              <a:gd name="connsiteY1" fmla="*/ 48005 h 1342624"/>
              <a:gd name="connsiteX2" fmla="*/ 863143 w 1223183"/>
              <a:gd name="connsiteY2" fmla="*/ 358515 h 1342624"/>
              <a:gd name="connsiteX3" fmla="*/ 935151 w 1223183"/>
              <a:gd name="connsiteY3" fmla="*/ 790563 h 1342624"/>
              <a:gd name="connsiteX4" fmla="*/ 1151174 w 1223183"/>
              <a:gd name="connsiteY4" fmla="*/ 934579 h 1342624"/>
              <a:gd name="connsiteX5" fmla="*/ 1151175 w 1223183"/>
              <a:gd name="connsiteY5" fmla="*/ 1294619 h 1342624"/>
              <a:gd name="connsiteX6" fmla="*/ 719126 w 1223183"/>
              <a:gd name="connsiteY6" fmla="*/ 1222611 h 1342624"/>
              <a:gd name="connsiteX7" fmla="*/ 791135 w 1223183"/>
              <a:gd name="connsiteY7" fmla="*/ 574539 h 1342624"/>
              <a:gd name="connsiteX8" fmla="*/ 503102 w 1223183"/>
              <a:gd name="connsiteY8" fmla="*/ 286507 h 1342624"/>
              <a:gd name="connsiteX9" fmla="*/ 60006 w 1223183"/>
              <a:gd name="connsiteY9" fmla="*/ 253745 h 1342624"/>
              <a:gd name="connsiteX10" fmla="*/ 143063 w 1223183"/>
              <a:gd name="connsiteY10" fmla="*/ 70483 h 1342624"/>
              <a:gd name="connsiteX0" fmla="*/ 60006 w 1140126"/>
              <a:gd name="connsiteY0" fmla="*/ 70483 h 1342624"/>
              <a:gd name="connsiteX1" fmla="*/ 342709 w 1140126"/>
              <a:gd name="connsiteY1" fmla="*/ 48005 h 1342624"/>
              <a:gd name="connsiteX2" fmla="*/ 780086 w 1140126"/>
              <a:gd name="connsiteY2" fmla="*/ 358515 h 1342624"/>
              <a:gd name="connsiteX3" fmla="*/ 852094 w 1140126"/>
              <a:gd name="connsiteY3" fmla="*/ 790563 h 1342624"/>
              <a:gd name="connsiteX4" fmla="*/ 1068117 w 1140126"/>
              <a:gd name="connsiteY4" fmla="*/ 934579 h 1342624"/>
              <a:gd name="connsiteX5" fmla="*/ 1068118 w 1140126"/>
              <a:gd name="connsiteY5" fmla="*/ 1294619 h 1342624"/>
              <a:gd name="connsiteX6" fmla="*/ 636069 w 1140126"/>
              <a:gd name="connsiteY6" fmla="*/ 1222611 h 1342624"/>
              <a:gd name="connsiteX7" fmla="*/ 708078 w 1140126"/>
              <a:gd name="connsiteY7" fmla="*/ 574539 h 1342624"/>
              <a:gd name="connsiteX8" fmla="*/ 420045 w 1140126"/>
              <a:gd name="connsiteY8" fmla="*/ 286507 h 1342624"/>
              <a:gd name="connsiteX9" fmla="*/ 60006 w 1140126"/>
              <a:gd name="connsiteY9" fmla="*/ 214498 h 1342624"/>
              <a:gd name="connsiteX10" fmla="*/ 60006 w 1140126"/>
              <a:gd name="connsiteY10" fmla="*/ 70483 h 1342624"/>
              <a:gd name="connsiteX0" fmla="*/ 552062 w 1632182"/>
              <a:gd name="connsiteY0" fmla="*/ 120014 h 1392155"/>
              <a:gd name="connsiteX1" fmla="*/ 120013 w 1632182"/>
              <a:gd name="connsiteY1" fmla="*/ 48005 h 1392155"/>
              <a:gd name="connsiteX2" fmla="*/ 1272142 w 1632182"/>
              <a:gd name="connsiteY2" fmla="*/ 408046 h 1392155"/>
              <a:gd name="connsiteX3" fmla="*/ 1344150 w 1632182"/>
              <a:gd name="connsiteY3" fmla="*/ 840094 h 1392155"/>
              <a:gd name="connsiteX4" fmla="*/ 1560173 w 1632182"/>
              <a:gd name="connsiteY4" fmla="*/ 984110 h 1392155"/>
              <a:gd name="connsiteX5" fmla="*/ 1560174 w 1632182"/>
              <a:gd name="connsiteY5" fmla="*/ 1344150 h 1392155"/>
              <a:gd name="connsiteX6" fmla="*/ 1128125 w 1632182"/>
              <a:gd name="connsiteY6" fmla="*/ 1272142 h 1392155"/>
              <a:gd name="connsiteX7" fmla="*/ 1200134 w 1632182"/>
              <a:gd name="connsiteY7" fmla="*/ 624070 h 1392155"/>
              <a:gd name="connsiteX8" fmla="*/ 912101 w 1632182"/>
              <a:gd name="connsiteY8" fmla="*/ 336038 h 1392155"/>
              <a:gd name="connsiteX9" fmla="*/ 552062 w 1632182"/>
              <a:gd name="connsiteY9" fmla="*/ 264029 h 1392155"/>
              <a:gd name="connsiteX10" fmla="*/ 552062 w 1632182"/>
              <a:gd name="connsiteY10" fmla="*/ 120014 h 1392155"/>
              <a:gd name="connsiteX0" fmla="*/ 924104 w 2004224"/>
              <a:gd name="connsiteY0" fmla="*/ 108013 h 1380154"/>
              <a:gd name="connsiteX1" fmla="*/ 492055 w 2004224"/>
              <a:gd name="connsiteY1" fmla="*/ 36004 h 1380154"/>
              <a:gd name="connsiteX2" fmla="*/ 204023 w 2004224"/>
              <a:gd name="connsiteY2" fmla="*/ 324037 h 1380154"/>
              <a:gd name="connsiteX3" fmla="*/ 1716192 w 2004224"/>
              <a:gd name="connsiteY3" fmla="*/ 828093 h 1380154"/>
              <a:gd name="connsiteX4" fmla="*/ 1932215 w 2004224"/>
              <a:gd name="connsiteY4" fmla="*/ 972109 h 1380154"/>
              <a:gd name="connsiteX5" fmla="*/ 1932216 w 2004224"/>
              <a:gd name="connsiteY5" fmla="*/ 1332149 h 1380154"/>
              <a:gd name="connsiteX6" fmla="*/ 1500167 w 2004224"/>
              <a:gd name="connsiteY6" fmla="*/ 1260141 h 1380154"/>
              <a:gd name="connsiteX7" fmla="*/ 1572176 w 2004224"/>
              <a:gd name="connsiteY7" fmla="*/ 612069 h 1380154"/>
              <a:gd name="connsiteX8" fmla="*/ 1284143 w 2004224"/>
              <a:gd name="connsiteY8" fmla="*/ 324037 h 1380154"/>
              <a:gd name="connsiteX9" fmla="*/ 924104 w 2004224"/>
              <a:gd name="connsiteY9" fmla="*/ 252028 h 1380154"/>
              <a:gd name="connsiteX10" fmla="*/ 924104 w 2004224"/>
              <a:gd name="connsiteY10" fmla="*/ 108013 h 1380154"/>
              <a:gd name="connsiteX0" fmla="*/ 1224137 w 2556284"/>
              <a:gd name="connsiteY0" fmla="*/ 108013 h 1380154"/>
              <a:gd name="connsiteX1" fmla="*/ 792088 w 2556284"/>
              <a:gd name="connsiteY1" fmla="*/ 36004 h 1380154"/>
              <a:gd name="connsiteX2" fmla="*/ 504056 w 2556284"/>
              <a:gd name="connsiteY2" fmla="*/ 324037 h 1380154"/>
              <a:gd name="connsiteX3" fmla="*/ 288032 w 2556284"/>
              <a:gd name="connsiteY3" fmla="*/ 684076 h 1380154"/>
              <a:gd name="connsiteX4" fmla="*/ 2232248 w 2556284"/>
              <a:gd name="connsiteY4" fmla="*/ 972109 h 1380154"/>
              <a:gd name="connsiteX5" fmla="*/ 2232249 w 2556284"/>
              <a:gd name="connsiteY5" fmla="*/ 1332149 h 1380154"/>
              <a:gd name="connsiteX6" fmla="*/ 1800200 w 2556284"/>
              <a:gd name="connsiteY6" fmla="*/ 1260141 h 1380154"/>
              <a:gd name="connsiteX7" fmla="*/ 1872209 w 2556284"/>
              <a:gd name="connsiteY7" fmla="*/ 612069 h 1380154"/>
              <a:gd name="connsiteX8" fmla="*/ 1584176 w 2556284"/>
              <a:gd name="connsiteY8" fmla="*/ 324037 h 1380154"/>
              <a:gd name="connsiteX9" fmla="*/ 1224137 w 2556284"/>
              <a:gd name="connsiteY9" fmla="*/ 252028 h 1380154"/>
              <a:gd name="connsiteX10" fmla="*/ 1224137 w 2556284"/>
              <a:gd name="connsiteY10" fmla="*/ 108013 h 1380154"/>
              <a:gd name="connsiteX0" fmla="*/ 1332149 w 2604290"/>
              <a:gd name="connsiteY0" fmla="*/ 108013 h 1392156"/>
              <a:gd name="connsiteX1" fmla="*/ 900100 w 2604290"/>
              <a:gd name="connsiteY1" fmla="*/ 36004 h 1392156"/>
              <a:gd name="connsiteX2" fmla="*/ 612068 w 2604290"/>
              <a:gd name="connsiteY2" fmla="*/ 324037 h 1392156"/>
              <a:gd name="connsiteX3" fmla="*/ 396044 w 2604290"/>
              <a:gd name="connsiteY3" fmla="*/ 684076 h 1392156"/>
              <a:gd name="connsiteX4" fmla="*/ 324036 w 2604290"/>
              <a:gd name="connsiteY4" fmla="*/ 900100 h 1392156"/>
              <a:gd name="connsiteX5" fmla="*/ 2340261 w 2604290"/>
              <a:gd name="connsiteY5" fmla="*/ 1332149 h 1392156"/>
              <a:gd name="connsiteX6" fmla="*/ 1908212 w 2604290"/>
              <a:gd name="connsiteY6" fmla="*/ 1260141 h 1392156"/>
              <a:gd name="connsiteX7" fmla="*/ 1980221 w 2604290"/>
              <a:gd name="connsiteY7" fmla="*/ 612069 h 1392156"/>
              <a:gd name="connsiteX8" fmla="*/ 1692188 w 2604290"/>
              <a:gd name="connsiteY8" fmla="*/ 324037 h 1392156"/>
              <a:gd name="connsiteX9" fmla="*/ 1332149 w 2604290"/>
              <a:gd name="connsiteY9" fmla="*/ 252028 h 1392156"/>
              <a:gd name="connsiteX10" fmla="*/ 1332149 w 2604290"/>
              <a:gd name="connsiteY10" fmla="*/ 108013 h 1392156"/>
              <a:gd name="connsiteX0" fmla="*/ 1332149 w 2604290"/>
              <a:gd name="connsiteY0" fmla="*/ 108013 h 1344150"/>
              <a:gd name="connsiteX1" fmla="*/ 900100 w 2604290"/>
              <a:gd name="connsiteY1" fmla="*/ 36004 h 1344150"/>
              <a:gd name="connsiteX2" fmla="*/ 612068 w 2604290"/>
              <a:gd name="connsiteY2" fmla="*/ 324037 h 1344150"/>
              <a:gd name="connsiteX3" fmla="*/ 396044 w 2604290"/>
              <a:gd name="connsiteY3" fmla="*/ 684076 h 1344150"/>
              <a:gd name="connsiteX4" fmla="*/ 324036 w 2604290"/>
              <a:gd name="connsiteY4" fmla="*/ 900100 h 1344150"/>
              <a:gd name="connsiteX5" fmla="*/ 2340261 w 2604290"/>
              <a:gd name="connsiteY5" fmla="*/ 1332149 h 1344150"/>
              <a:gd name="connsiteX6" fmla="*/ 1908212 w 2604290"/>
              <a:gd name="connsiteY6" fmla="*/ 972108 h 1344150"/>
              <a:gd name="connsiteX7" fmla="*/ 1980221 w 2604290"/>
              <a:gd name="connsiteY7" fmla="*/ 612069 h 1344150"/>
              <a:gd name="connsiteX8" fmla="*/ 1692188 w 2604290"/>
              <a:gd name="connsiteY8" fmla="*/ 324037 h 1344150"/>
              <a:gd name="connsiteX9" fmla="*/ 1332149 w 2604290"/>
              <a:gd name="connsiteY9" fmla="*/ 252028 h 1344150"/>
              <a:gd name="connsiteX10" fmla="*/ 1332149 w 2604290"/>
              <a:gd name="connsiteY10" fmla="*/ 108013 h 1344150"/>
              <a:gd name="connsiteX0" fmla="*/ 1272142 w 2124236"/>
              <a:gd name="connsiteY0" fmla="*/ 108013 h 1128125"/>
              <a:gd name="connsiteX1" fmla="*/ 840093 w 2124236"/>
              <a:gd name="connsiteY1" fmla="*/ 36004 h 1128125"/>
              <a:gd name="connsiteX2" fmla="*/ 552061 w 2124236"/>
              <a:gd name="connsiteY2" fmla="*/ 324037 h 1128125"/>
              <a:gd name="connsiteX3" fmla="*/ 336037 w 2124236"/>
              <a:gd name="connsiteY3" fmla="*/ 684076 h 1128125"/>
              <a:gd name="connsiteX4" fmla="*/ 264029 w 2124236"/>
              <a:gd name="connsiteY4" fmla="*/ 900100 h 1128125"/>
              <a:gd name="connsiteX5" fmla="*/ 264029 w 2124236"/>
              <a:gd name="connsiteY5" fmla="*/ 1116124 h 1128125"/>
              <a:gd name="connsiteX6" fmla="*/ 1848205 w 2124236"/>
              <a:gd name="connsiteY6" fmla="*/ 972108 h 1128125"/>
              <a:gd name="connsiteX7" fmla="*/ 1920214 w 2124236"/>
              <a:gd name="connsiteY7" fmla="*/ 612069 h 1128125"/>
              <a:gd name="connsiteX8" fmla="*/ 1632181 w 2124236"/>
              <a:gd name="connsiteY8" fmla="*/ 324037 h 1128125"/>
              <a:gd name="connsiteX9" fmla="*/ 1272142 w 2124236"/>
              <a:gd name="connsiteY9" fmla="*/ 252028 h 1128125"/>
              <a:gd name="connsiteX10" fmla="*/ 1272142 w 2124236"/>
              <a:gd name="connsiteY10" fmla="*/ 108013 h 1128125"/>
              <a:gd name="connsiteX0" fmla="*/ 1296145 w 2148239"/>
              <a:gd name="connsiteY0" fmla="*/ 108013 h 1152128"/>
              <a:gd name="connsiteX1" fmla="*/ 864096 w 2148239"/>
              <a:gd name="connsiteY1" fmla="*/ 36004 h 1152128"/>
              <a:gd name="connsiteX2" fmla="*/ 576064 w 2148239"/>
              <a:gd name="connsiteY2" fmla="*/ 324037 h 1152128"/>
              <a:gd name="connsiteX3" fmla="*/ 360040 w 2148239"/>
              <a:gd name="connsiteY3" fmla="*/ 684076 h 1152128"/>
              <a:gd name="connsiteX4" fmla="*/ 144016 w 2148239"/>
              <a:gd name="connsiteY4" fmla="*/ 756085 h 1152128"/>
              <a:gd name="connsiteX5" fmla="*/ 288032 w 2148239"/>
              <a:gd name="connsiteY5" fmla="*/ 1116124 h 1152128"/>
              <a:gd name="connsiteX6" fmla="*/ 1872208 w 2148239"/>
              <a:gd name="connsiteY6" fmla="*/ 972108 h 1152128"/>
              <a:gd name="connsiteX7" fmla="*/ 1944217 w 2148239"/>
              <a:gd name="connsiteY7" fmla="*/ 612069 h 1152128"/>
              <a:gd name="connsiteX8" fmla="*/ 1656184 w 2148239"/>
              <a:gd name="connsiteY8" fmla="*/ 324037 h 1152128"/>
              <a:gd name="connsiteX9" fmla="*/ 1296145 w 2148239"/>
              <a:gd name="connsiteY9" fmla="*/ 252028 h 1152128"/>
              <a:gd name="connsiteX10" fmla="*/ 1296145 w 2148239"/>
              <a:gd name="connsiteY10" fmla="*/ 108013 h 1152128"/>
              <a:gd name="connsiteX0" fmla="*/ 1164130 w 1968219"/>
              <a:gd name="connsiteY0" fmla="*/ 108013 h 1164129"/>
              <a:gd name="connsiteX1" fmla="*/ 732081 w 1968219"/>
              <a:gd name="connsiteY1" fmla="*/ 36004 h 1164129"/>
              <a:gd name="connsiteX2" fmla="*/ 444049 w 1968219"/>
              <a:gd name="connsiteY2" fmla="*/ 324037 h 1164129"/>
              <a:gd name="connsiteX3" fmla="*/ 228025 w 1968219"/>
              <a:gd name="connsiteY3" fmla="*/ 684076 h 1164129"/>
              <a:gd name="connsiteX4" fmla="*/ 12001 w 1968219"/>
              <a:gd name="connsiteY4" fmla="*/ 756085 h 1164129"/>
              <a:gd name="connsiteX5" fmla="*/ 156017 w 1968219"/>
              <a:gd name="connsiteY5" fmla="*/ 1116124 h 1164129"/>
              <a:gd name="connsiteX6" fmla="*/ 588066 w 1968219"/>
              <a:gd name="connsiteY6" fmla="*/ 1044116 h 1164129"/>
              <a:gd name="connsiteX7" fmla="*/ 1812202 w 1968219"/>
              <a:gd name="connsiteY7" fmla="*/ 612069 h 1164129"/>
              <a:gd name="connsiteX8" fmla="*/ 1524169 w 1968219"/>
              <a:gd name="connsiteY8" fmla="*/ 324037 h 1164129"/>
              <a:gd name="connsiteX9" fmla="*/ 1164130 w 1968219"/>
              <a:gd name="connsiteY9" fmla="*/ 252028 h 1164129"/>
              <a:gd name="connsiteX10" fmla="*/ 1164130 w 1968219"/>
              <a:gd name="connsiteY10" fmla="*/ 108013 h 1164129"/>
              <a:gd name="connsiteX0" fmla="*/ 1164130 w 1632181"/>
              <a:gd name="connsiteY0" fmla="*/ 108013 h 1164129"/>
              <a:gd name="connsiteX1" fmla="*/ 732081 w 1632181"/>
              <a:gd name="connsiteY1" fmla="*/ 36004 h 1164129"/>
              <a:gd name="connsiteX2" fmla="*/ 444049 w 1632181"/>
              <a:gd name="connsiteY2" fmla="*/ 324037 h 1164129"/>
              <a:gd name="connsiteX3" fmla="*/ 228025 w 1632181"/>
              <a:gd name="connsiteY3" fmla="*/ 684076 h 1164129"/>
              <a:gd name="connsiteX4" fmla="*/ 12001 w 1632181"/>
              <a:gd name="connsiteY4" fmla="*/ 756085 h 1164129"/>
              <a:gd name="connsiteX5" fmla="*/ 156017 w 1632181"/>
              <a:gd name="connsiteY5" fmla="*/ 1116124 h 1164129"/>
              <a:gd name="connsiteX6" fmla="*/ 588066 w 1632181"/>
              <a:gd name="connsiteY6" fmla="*/ 1044116 h 1164129"/>
              <a:gd name="connsiteX7" fmla="*/ 516058 w 1632181"/>
              <a:gd name="connsiteY7" fmla="*/ 468052 h 1164129"/>
              <a:gd name="connsiteX8" fmla="*/ 1524169 w 1632181"/>
              <a:gd name="connsiteY8" fmla="*/ 324037 h 1164129"/>
              <a:gd name="connsiteX9" fmla="*/ 1164130 w 1632181"/>
              <a:gd name="connsiteY9" fmla="*/ 252028 h 1164129"/>
              <a:gd name="connsiteX10" fmla="*/ 1164130 w 1632181"/>
              <a:gd name="connsiteY10" fmla="*/ 108013 h 1164129"/>
              <a:gd name="connsiteX0" fmla="*/ 1164130 w 1632181"/>
              <a:gd name="connsiteY0" fmla="*/ 108013 h 1164129"/>
              <a:gd name="connsiteX1" fmla="*/ 732082 w 1632181"/>
              <a:gd name="connsiteY1" fmla="*/ 36004 h 1164129"/>
              <a:gd name="connsiteX2" fmla="*/ 444049 w 1632181"/>
              <a:gd name="connsiteY2" fmla="*/ 324037 h 1164129"/>
              <a:gd name="connsiteX3" fmla="*/ 228025 w 1632181"/>
              <a:gd name="connsiteY3" fmla="*/ 684076 h 1164129"/>
              <a:gd name="connsiteX4" fmla="*/ 12001 w 1632181"/>
              <a:gd name="connsiteY4" fmla="*/ 756085 h 1164129"/>
              <a:gd name="connsiteX5" fmla="*/ 156017 w 1632181"/>
              <a:gd name="connsiteY5" fmla="*/ 1116124 h 1164129"/>
              <a:gd name="connsiteX6" fmla="*/ 588066 w 1632181"/>
              <a:gd name="connsiteY6" fmla="*/ 1044116 h 1164129"/>
              <a:gd name="connsiteX7" fmla="*/ 516058 w 1632181"/>
              <a:gd name="connsiteY7" fmla="*/ 468052 h 1164129"/>
              <a:gd name="connsiteX8" fmla="*/ 1524169 w 1632181"/>
              <a:gd name="connsiteY8" fmla="*/ 324037 h 1164129"/>
              <a:gd name="connsiteX9" fmla="*/ 1164130 w 1632181"/>
              <a:gd name="connsiteY9" fmla="*/ 252028 h 1164129"/>
              <a:gd name="connsiteX10" fmla="*/ 1164130 w 1632181"/>
              <a:gd name="connsiteY10" fmla="*/ 108013 h 1164129"/>
              <a:gd name="connsiteX0" fmla="*/ 1164130 w 1632181"/>
              <a:gd name="connsiteY0" fmla="*/ 48005 h 1176130"/>
              <a:gd name="connsiteX1" fmla="*/ 732082 w 1632181"/>
              <a:gd name="connsiteY1" fmla="*/ 48005 h 1176130"/>
              <a:gd name="connsiteX2" fmla="*/ 444049 w 1632181"/>
              <a:gd name="connsiteY2" fmla="*/ 336038 h 1176130"/>
              <a:gd name="connsiteX3" fmla="*/ 228025 w 1632181"/>
              <a:gd name="connsiteY3" fmla="*/ 696077 h 1176130"/>
              <a:gd name="connsiteX4" fmla="*/ 12001 w 1632181"/>
              <a:gd name="connsiteY4" fmla="*/ 768086 h 1176130"/>
              <a:gd name="connsiteX5" fmla="*/ 156017 w 1632181"/>
              <a:gd name="connsiteY5" fmla="*/ 1128125 h 1176130"/>
              <a:gd name="connsiteX6" fmla="*/ 588066 w 1632181"/>
              <a:gd name="connsiteY6" fmla="*/ 1056117 h 1176130"/>
              <a:gd name="connsiteX7" fmla="*/ 516058 w 1632181"/>
              <a:gd name="connsiteY7" fmla="*/ 480053 h 1176130"/>
              <a:gd name="connsiteX8" fmla="*/ 1524169 w 1632181"/>
              <a:gd name="connsiteY8" fmla="*/ 336038 h 1176130"/>
              <a:gd name="connsiteX9" fmla="*/ 1164130 w 1632181"/>
              <a:gd name="connsiteY9" fmla="*/ 264029 h 1176130"/>
              <a:gd name="connsiteX10" fmla="*/ 1164130 w 1632181"/>
              <a:gd name="connsiteY10" fmla="*/ 48005 h 1176130"/>
              <a:gd name="connsiteX0" fmla="*/ 1164130 w 1236138"/>
              <a:gd name="connsiteY0" fmla="*/ 48005 h 1176130"/>
              <a:gd name="connsiteX1" fmla="*/ 732082 w 1236138"/>
              <a:gd name="connsiteY1" fmla="*/ 48005 h 1176130"/>
              <a:gd name="connsiteX2" fmla="*/ 444049 w 1236138"/>
              <a:gd name="connsiteY2" fmla="*/ 336038 h 1176130"/>
              <a:gd name="connsiteX3" fmla="*/ 228025 w 1236138"/>
              <a:gd name="connsiteY3" fmla="*/ 696077 h 1176130"/>
              <a:gd name="connsiteX4" fmla="*/ 12001 w 1236138"/>
              <a:gd name="connsiteY4" fmla="*/ 768086 h 1176130"/>
              <a:gd name="connsiteX5" fmla="*/ 156017 w 1236138"/>
              <a:gd name="connsiteY5" fmla="*/ 1128125 h 1176130"/>
              <a:gd name="connsiteX6" fmla="*/ 588066 w 1236138"/>
              <a:gd name="connsiteY6" fmla="*/ 1056117 h 1176130"/>
              <a:gd name="connsiteX7" fmla="*/ 516058 w 1236138"/>
              <a:gd name="connsiteY7" fmla="*/ 480053 h 1176130"/>
              <a:gd name="connsiteX8" fmla="*/ 804090 w 1236138"/>
              <a:gd name="connsiteY8" fmla="*/ 336037 h 1176130"/>
              <a:gd name="connsiteX9" fmla="*/ 1164130 w 1236138"/>
              <a:gd name="connsiteY9" fmla="*/ 264029 h 1176130"/>
              <a:gd name="connsiteX10" fmla="*/ 1164130 w 1236138"/>
              <a:gd name="connsiteY10" fmla="*/ 48005 h 117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6138" h="1176130">
                <a:moveTo>
                  <a:pt x="1164130" y="48005"/>
                </a:moveTo>
                <a:cubicBezTo>
                  <a:pt x="1092122" y="12001"/>
                  <a:pt x="852095" y="0"/>
                  <a:pt x="732082" y="48005"/>
                </a:cubicBezTo>
                <a:cubicBezTo>
                  <a:pt x="612069" y="96010"/>
                  <a:pt x="528059" y="228026"/>
                  <a:pt x="444049" y="336038"/>
                </a:cubicBezTo>
                <a:cubicBezTo>
                  <a:pt x="360040" y="444050"/>
                  <a:pt x="300033" y="624069"/>
                  <a:pt x="228025" y="696077"/>
                </a:cubicBezTo>
                <a:cubicBezTo>
                  <a:pt x="156017" y="768085"/>
                  <a:pt x="24002" y="696078"/>
                  <a:pt x="12001" y="768086"/>
                </a:cubicBezTo>
                <a:cubicBezTo>
                  <a:pt x="0" y="840094"/>
                  <a:pt x="60006" y="1080120"/>
                  <a:pt x="156017" y="1128125"/>
                </a:cubicBezTo>
                <a:cubicBezTo>
                  <a:pt x="252028" y="1176130"/>
                  <a:pt x="528059" y="1164129"/>
                  <a:pt x="588066" y="1056117"/>
                </a:cubicBezTo>
                <a:cubicBezTo>
                  <a:pt x="648073" y="948105"/>
                  <a:pt x="480054" y="600066"/>
                  <a:pt x="516058" y="480053"/>
                </a:cubicBezTo>
                <a:cubicBezTo>
                  <a:pt x="552062" y="360040"/>
                  <a:pt x="696078" y="372041"/>
                  <a:pt x="804090" y="336037"/>
                </a:cubicBezTo>
                <a:cubicBezTo>
                  <a:pt x="912102" y="300033"/>
                  <a:pt x="1104123" y="312034"/>
                  <a:pt x="1164130" y="264029"/>
                </a:cubicBezTo>
                <a:cubicBezTo>
                  <a:pt x="1224137" y="216024"/>
                  <a:pt x="1236138" y="84009"/>
                  <a:pt x="1164130" y="4800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323528" y="6021288"/>
            <a:ext cx="4608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u="sng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GLUCOSE</a:t>
            </a:r>
            <a:r>
              <a:rPr lang="fr-FR" sz="20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(formes linéaire et cyclique)</a:t>
            </a:r>
            <a:endParaRPr lang="fr-FR" dirty="0"/>
          </a:p>
        </p:txBody>
      </p:sp>
      <p:sp>
        <p:nvSpPr>
          <p:cNvPr id="41" name="Rectangle 40"/>
          <p:cNvSpPr/>
          <p:nvPr/>
        </p:nvSpPr>
        <p:spPr>
          <a:xfrm>
            <a:off x="4860032" y="6021288"/>
            <a:ext cx="4608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u="sng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FRUCTOSE</a:t>
            </a:r>
            <a:r>
              <a:rPr lang="fr-FR" sz="20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(formes linéaire et cyclique)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9" grpId="0" animBg="1"/>
      <p:bldP spid="38" grpId="0" animBg="1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51216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 descr="D-fructose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8640"/>
            <a:ext cx="16561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0644" y="571540"/>
            <a:ext cx="179868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1"/>
          <p:cNvSpPr>
            <a:spLocks noChangeArrowheads="1"/>
          </p:cNvSpPr>
          <p:nvPr/>
        </p:nvSpPr>
        <p:spPr bwMode="auto">
          <a:xfrm rot="2471402">
            <a:off x="438915" y="9229"/>
            <a:ext cx="792088" cy="648072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Oval 1"/>
          <p:cNvSpPr>
            <a:spLocks noChangeArrowheads="1"/>
          </p:cNvSpPr>
          <p:nvPr/>
        </p:nvSpPr>
        <p:spPr bwMode="auto">
          <a:xfrm>
            <a:off x="1291436" y="645726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Oval 1"/>
          <p:cNvSpPr>
            <a:spLocks noChangeArrowheads="1"/>
          </p:cNvSpPr>
          <p:nvPr/>
        </p:nvSpPr>
        <p:spPr bwMode="auto">
          <a:xfrm>
            <a:off x="222891" y="1052736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Oval 1"/>
          <p:cNvSpPr>
            <a:spLocks noChangeArrowheads="1"/>
          </p:cNvSpPr>
          <p:nvPr/>
        </p:nvSpPr>
        <p:spPr bwMode="auto">
          <a:xfrm>
            <a:off x="1303011" y="1484784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Oval 1"/>
          <p:cNvSpPr>
            <a:spLocks noChangeArrowheads="1"/>
          </p:cNvSpPr>
          <p:nvPr/>
        </p:nvSpPr>
        <p:spPr bwMode="auto">
          <a:xfrm>
            <a:off x="1303011" y="1916832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Oval 1"/>
          <p:cNvSpPr>
            <a:spLocks noChangeArrowheads="1"/>
          </p:cNvSpPr>
          <p:nvPr/>
        </p:nvSpPr>
        <p:spPr bwMode="auto">
          <a:xfrm>
            <a:off x="1346391" y="2348880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Oval 1"/>
          <p:cNvSpPr>
            <a:spLocks noChangeArrowheads="1"/>
          </p:cNvSpPr>
          <p:nvPr/>
        </p:nvSpPr>
        <p:spPr bwMode="auto">
          <a:xfrm>
            <a:off x="3535259" y="476672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Oval 1"/>
          <p:cNvSpPr>
            <a:spLocks noChangeArrowheads="1"/>
          </p:cNvSpPr>
          <p:nvPr/>
        </p:nvSpPr>
        <p:spPr bwMode="auto">
          <a:xfrm>
            <a:off x="2599155" y="1700808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Oval 1"/>
          <p:cNvSpPr>
            <a:spLocks noChangeArrowheads="1"/>
          </p:cNvSpPr>
          <p:nvPr/>
        </p:nvSpPr>
        <p:spPr bwMode="auto">
          <a:xfrm>
            <a:off x="3031203" y="1196752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Oval 1"/>
          <p:cNvSpPr>
            <a:spLocks noChangeArrowheads="1"/>
          </p:cNvSpPr>
          <p:nvPr/>
        </p:nvSpPr>
        <p:spPr bwMode="auto">
          <a:xfrm>
            <a:off x="3535259" y="2060848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Forme libre 14"/>
          <p:cNvSpPr/>
          <p:nvPr/>
        </p:nvSpPr>
        <p:spPr>
          <a:xfrm>
            <a:off x="3523114" y="965890"/>
            <a:ext cx="1020001" cy="1249680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20001"/>
              <a:gd name="connsiteY0" fmla="*/ 34290 h 1249680"/>
              <a:gd name="connsiteX1" fmla="*/ 426720 w 1020001"/>
              <a:gd name="connsiteY1" fmla="*/ 49530 h 1249680"/>
              <a:gd name="connsiteX2" fmla="*/ 518160 w 1020001"/>
              <a:gd name="connsiteY2" fmla="*/ 308610 h 1249680"/>
              <a:gd name="connsiteX3" fmla="*/ 760853 w 1020001"/>
              <a:gd name="connsiteY3" fmla="*/ 662910 h 1249680"/>
              <a:gd name="connsiteX4" fmla="*/ 998220 w 1020001"/>
              <a:gd name="connsiteY4" fmla="*/ 796290 h 1249680"/>
              <a:gd name="connsiteX5" fmla="*/ 891540 w 1020001"/>
              <a:gd name="connsiteY5" fmla="*/ 1215390 h 1249680"/>
              <a:gd name="connsiteX6" fmla="*/ 472440 w 1020001"/>
              <a:gd name="connsiteY6" fmla="*/ 1002030 h 1249680"/>
              <a:gd name="connsiteX7" fmla="*/ 449580 w 1020001"/>
              <a:gd name="connsiteY7" fmla="*/ 621030 h 1249680"/>
              <a:gd name="connsiteX8" fmla="*/ 381000 w 1020001"/>
              <a:gd name="connsiteY8" fmla="*/ 369570 h 1249680"/>
              <a:gd name="connsiteX9" fmla="*/ 60960 w 1020001"/>
              <a:gd name="connsiteY9" fmla="*/ 255270 h 1249680"/>
              <a:gd name="connsiteX10" fmla="*/ 60960 w 1020001"/>
              <a:gd name="connsiteY10" fmla="*/ 34290 h 124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0001" h="1249680">
                <a:moveTo>
                  <a:pt x="60960" y="34290"/>
                </a:moveTo>
                <a:cubicBezTo>
                  <a:pt x="121920" y="0"/>
                  <a:pt x="350520" y="3810"/>
                  <a:pt x="426720" y="49530"/>
                </a:cubicBezTo>
                <a:cubicBezTo>
                  <a:pt x="502920" y="95250"/>
                  <a:pt x="462471" y="206380"/>
                  <a:pt x="518160" y="308610"/>
                </a:cubicBezTo>
                <a:cubicBezTo>
                  <a:pt x="573849" y="410840"/>
                  <a:pt x="680843" y="581630"/>
                  <a:pt x="760853" y="662910"/>
                </a:cubicBezTo>
                <a:cubicBezTo>
                  <a:pt x="840863" y="744190"/>
                  <a:pt x="976439" y="704210"/>
                  <a:pt x="998220" y="796290"/>
                </a:cubicBezTo>
                <a:cubicBezTo>
                  <a:pt x="1020001" y="888370"/>
                  <a:pt x="979170" y="1181100"/>
                  <a:pt x="891540" y="1215390"/>
                </a:cubicBezTo>
                <a:cubicBezTo>
                  <a:pt x="803910" y="1249680"/>
                  <a:pt x="546100" y="1101090"/>
                  <a:pt x="472440" y="1002030"/>
                </a:cubicBezTo>
                <a:cubicBezTo>
                  <a:pt x="398780" y="902970"/>
                  <a:pt x="464820" y="726440"/>
                  <a:pt x="449580" y="621030"/>
                </a:cubicBezTo>
                <a:cubicBezTo>
                  <a:pt x="434340" y="515620"/>
                  <a:pt x="445770" y="430530"/>
                  <a:pt x="381000" y="369570"/>
                </a:cubicBezTo>
                <a:cubicBezTo>
                  <a:pt x="316230" y="308610"/>
                  <a:pt x="115570" y="313690"/>
                  <a:pt x="60960" y="255270"/>
                </a:cubicBezTo>
                <a:cubicBezTo>
                  <a:pt x="6350" y="196850"/>
                  <a:pt x="0" y="68580"/>
                  <a:pt x="60960" y="3429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519035" y="-27384"/>
            <a:ext cx="1600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ALDEHYDE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35059" y="404664"/>
            <a:ext cx="12682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ALCOOL</a:t>
            </a:r>
            <a:endParaRPr lang="fr-FR" sz="2000" b="1" dirty="0">
              <a:solidFill>
                <a:srgbClr val="0066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99792" y="2564904"/>
            <a:ext cx="18503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HEMIACETAL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9" name="Oval 1"/>
          <p:cNvSpPr>
            <a:spLocks noChangeArrowheads="1"/>
          </p:cNvSpPr>
          <p:nvPr/>
        </p:nvSpPr>
        <p:spPr bwMode="auto">
          <a:xfrm>
            <a:off x="5508104" y="513285"/>
            <a:ext cx="792088" cy="467443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Rectangle 19"/>
          <p:cNvSpPr/>
          <p:nvPr/>
        </p:nvSpPr>
        <p:spPr>
          <a:xfrm rot="21560848">
            <a:off x="4286206" y="267758"/>
            <a:ext cx="1250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CETONE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Oval 1"/>
          <p:cNvSpPr>
            <a:spLocks noChangeArrowheads="1"/>
          </p:cNvSpPr>
          <p:nvPr/>
        </p:nvSpPr>
        <p:spPr bwMode="auto">
          <a:xfrm>
            <a:off x="6012160" y="116632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Oval 1"/>
          <p:cNvSpPr>
            <a:spLocks noChangeArrowheads="1"/>
          </p:cNvSpPr>
          <p:nvPr/>
        </p:nvSpPr>
        <p:spPr bwMode="auto">
          <a:xfrm>
            <a:off x="4788024" y="980728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Oval 1"/>
          <p:cNvSpPr>
            <a:spLocks noChangeArrowheads="1"/>
          </p:cNvSpPr>
          <p:nvPr/>
        </p:nvSpPr>
        <p:spPr bwMode="auto">
          <a:xfrm>
            <a:off x="5940152" y="1412776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Oval 1"/>
          <p:cNvSpPr>
            <a:spLocks noChangeArrowheads="1"/>
          </p:cNvSpPr>
          <p:nvPr/>
        </p:nvSpPr>
        <p:spPr bwMode="auto">
          <a:xfrm>
            <a:off x="5940152" y="1844824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Oval 1"/>
          <p:cNvSpPr>
            <a:spLocks noChangeArrowheads="1"/>
          </p:cNvSpPr>
          <p:nvPr/>
        </p:nvSpPr>
        <p:spPr bwMode="auto">
          <a:xfrm>
            <a:off x="6019780" y="2299732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3419872" y="3212976"/>
            <a:ext cx="2088232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OSIDES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107504" y="3861049"/>
            <a:ext cx="8928991" cy="72007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7543" y="3861049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osides sont les sucres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hydrolisables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ils sont formés de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plusieurs oses qui sont libérés lors de l’hydrolyse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7" name="Image 6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991869"/>
            <a:ext cx="3744416" cy="1794123"/>
          </a:xfrm>
          <a:prstGeom prst="rect">
            <a:avLst/>
          </a:prstGeom>
          <a:noFill/>
        </p:spPr>
      </p:pic>
      <p:pic>
        <p:nvPicPr>
          <p:cNvPr id="31746" name="Image 6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8977" y="5113115"/>
            <a:ext cx="2101007" cy="1672877"/>
          </a:xfrm>
          <a:prstGeom prst="rect">
            <a:avLst/>
          </a:prstGeom>
          <a:noFill/>
        </p:spPr>
      </p:pic>
      <p:pic>
        <p:nvPicPr>
          <p:cNvPr id="31745" name="Imag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4994190"/>
            <a:ext cx="1672880" cy="1791802"/>
          </a:xfrm>
          <a:prstGeom prst="rect">
            <a:avLst/>
          </a:prstGeom>
          <a:noFill/>
        </p:spPr>
      </p:pic>
      <p:sp>
        <p:nvSpPr>
          <p:cNvPr id="41" name="Flèche droite 40"/>
          <p:cNvSpPr/>
          <p:nvPr/>
        </p:nvSpPr>
        <p:spPr>
          <a:xfrm>
            <a:off x="3707904" y="5733256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3563888" y="5373216"/>
            <a:ext cx="1425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Hydrolyse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59632" y="4581128"/>
            <a:ext cx="16257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Saccharose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076056" y="4581128"/>
            <a:ext cx="14414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-Glucose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092280" y="4581128"/>
            <a:ext cx="15696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b</a:t>
            </a:r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-Fructose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6" name="Forme libre 45"/>
          <p:cNvSpPr/>
          <p:nvPr/>
        </p:nvSpPr>
        <p:spPr>
          <a:xfrm>
            <a:off x="1045450" y="5289974"/>
            <a:ext cx="1139618" cy="1187693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39618" h="1374140">
                <a:moveTo>
                  <a:pt x="59119" y="47286"/>
                </a:moveTo>
                <a:cubicBezTo>
                  <a:pt x="118238" y="0"/>
                  <a:pt x="348679" y="16806"/>
                  <a:pt x="424879" y="62526"/>
                </a:cubicBezTo>
                <a:cubicBezTo>
                  <a:pt x="501079" y="108246"/>
                  <a:pt x="480759" y="212386"/>
                  <a:pt x="516319" y="321606"/>
                </a:cubicBezTo>
                <a:cubicBezTo>
                  <a:pt x="551879" y="430826"/>
                  <a:pt x="544579" y="630427"/>
                  <a:pt x="638239" y="717846"/>
                </a:cubicBezTo>
                <a:cubicBezTo>
                  <a:pt x="731899" y="805265"/>
                  <a:pt x="1016940" y="741428"/>
                  <a:pt x="1078279" y="846118"/>
                </a:cubicBezTo>
                <a:cubicBezTo>
                  <a:pt x="1139618" y="950809"/>
                  <a:pt x="1107551" y="1317838"/>
                  <a:pt x="1006271" y="1345989"/>
                </a:cubicBezTo>
                <a:cubicBezTo>
                  <a:pt x="904991" y="1374140"/>
                  <a:pt x="563688" y="1133686"/>
                  <a:pt x="470599" y="1015026"/>
                </a:cubicBezTo>
                <a:cubicBezTo>
                  <a:pt x="377510" y="896366"/>
                  <a:pt x="466472" y="717719"/>
                  <a:pt x="447739" y="634026"/>
                </a:cubicBezTo>
                <a:cubicBezTo>
                  <a:pt x="429006" y="550333"/>
                  <a:pt x="421128" y="560832"/>
                  <a:pt x="358199" y="512868"/>
                </a:cubicBezTo>
                <a:cubicBezTo>
                  <a:pt x="295270" y="464904"/>
                  <a:pt x="120014" y="423841"/>
                  <a:pt x="70167" y="346244"/>
                </a:cubicBezTo>
                <a:cubicBezTo>
                  <a:pt x="20320" y="268647"/>
                  <a:pt x="0" y="94572"/>
                  <a:pt x="59119" y="4728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1475656" y="4941168"/>
            <a:ext cx="1209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ACETAL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48" name="Forme libre 47"/>
          <p:cNvSpPr/>
          <p:nvPr/>
        </p:nvSpPr>
        <p:spPr>
          <a:xfrm flipH="1">
            <a:off x="1691680" y="5349214"/>
            <a:ext cx="1320147" cy="1139688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165011 w 1139618"/>
              <a:gd name="connsiteY8" fmla="*/ 583184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399061 w 1479560"/>
              <a:gd name="connsiteY0" fmla="*/ 59006 h 1385860"/>
              <a:gd name="connsiteX1" fmla="*/ 764821 w 1479560"/>
              <a:gd name="connsiteY1" fmla="*/ 74246 h 1385860"/>
              <a:gd name="connsiteX2" fmla="*/ 856261 w 1479560"/>
              <a:gd name="connsiteY2" fmla="*/ 333326 h 1385860"/>
              <a:gd name="connsiteX3" fmla="*/ 978181 w 1479560"/>
              <a:gd name="connsiteY3" fmla="*/ 729566 h 1385860"/>
              <a:gd name="connsiteX4" fmla="*/ 1418221 w 1479560"/>
              <a:gd name="connsiteY4" fmla="*/ 857838 h 1385860"/>
              <a:gd name="connsiteX5" fmla="*/ 1346213 w 1479560"/>
              <a:gd name="connsiteY5" fmla="*/ 1357709 h 1385860"/>
              <a:gd name="connsiteX6" fmla="*/ 810541 w 1479560"/>
              <a:gd name="connsiteY6" fmla="*/ 1026746 h 1385860"/>
              <a:gd name="connsiteX7" fmla="*/ 787681 w 1479560"/>
              <a:gd name="connsiteY7" fmla="*/ 645746 h 1385860"/>
              <a:gd name="connsiteX8" fmla="*/ 504953 w 1479560"/>
              <a:gd name="connsiteY8" fmla="*/ 594904 h 1385860"/>
              <a:gd name="connsiteX9" fmla="*/ 17649 w 1479560"/>
              <a:gd name="connsiteY9" fmla="*/ 428280 h 1385860"/>
              <a:gd name="connsiteX10" fmla="*/ 399061 w 1479560"/>
              <a:gd name="connsiteY10" fmla="*/ 59006 h 1385860"/>
              <a:gd name="connsiteX0" fmla="*/ 351942 w 1488984"/>
              <a:gd name="connsiteY0" fmla="*/ 60502 h 1351330"/>
              <a:gd name="connsiteX1" fmla="*/ 774245 w 1488984"/>
              <a:gd name="connsiteY1" fmla="*/ 39716 h 1351330"/>
              <a:gd name="connsiteX2" fmla="*/ 865685 w 1488984"/>
              <a:gd name="connsiteY2" fmla="*/ 298796 h 1351330"/>
              <a:gd name="connsiteX3" fmla="*/ 987605 w 1488984"/>
              <a:gd name="connsiteY3" fmla="*/ 695036 h 1351330"/>
              <a:gd name="connsiteX4" fmla="*/ 1427645 w 1488984"/>
              <a:gd name="connsiteY4" fmla="*/ 823308 h 1351330"/>
              <a:gd name="connsiteX5" fmla="*/ 1355637 w 1488984"/>
              <a:gd name="connsiteY5" fmla="*/ 1323179 h 1351330"/>
              <a:gd name="connsiteX6" fmla="*/ 819965 w 1488984"/>
              <a:gd name="connsiteY6" fmla="*/ 992216 h 1351330"/>
              <a:gd name="connsiteX7" fmla="*/ 797105 w 1488984"/>
              <a:gd name="connsiteY7" fmla="*/ 611216 h 1351330"/>
              <a:gd name="connsiteX8" fmla="*/ 514377 w 1488984"/>
              <a:gd name="connsiteY8" fmla="*/ 560374 h 1351330"/>
              <a:gd name="connsiteX9" fmla="*/ 27073 w 1488984"/>
              <a:gd name="connsiteY9" fmla="*/ 393750 h 1351330"/>
              <a:gd name="connsiteX10" fmla="*/ 351942 w 1488984"/>
              <a:gd name="connsiteY10" fmla="*/ 60502 h 1351330"/>
              <a:gd name="connsiteX0" fmla="*/ 351942 w 1488984"/>
              <a:gd name="connsiteY0" fmla="*/ 27771 h 1318599"/>
              <a:gd name="connsiteX1" fmla="*/ 514377 w 1488984"/>
              <a:gd name="connsiteY1" fmla="*/ 194394 h 1318599"/>
              <a:gd name="connsiteX2" fmla="*/ 865685 w 1488984"/>
              <a:gd name="connsiteY2" fmla="*/ 266065 h 1318599"/>
              <a:gd name="connsiteX3" fmla="*/ 987605 w 1488984"/>
              <a:gd name="connsiteY3" fmla="*/ 662305 h 1318599"/>
              <a:gd name="connsiteX4" fmla="*/ 1427645 w 1488984"/>
              <a:gd name="connsiteY4" fmla="*/ 790577 h 1318599"/>
              <a:gd name="connsiteX5" fmla="*/ 1355637 w 1488984"/>
              <a:gd name="connsiteY5" fmla="*/ 1290448 h 1318599"/>
              <a:gd name="connsiteX6" fmla="*/ 819965 w 1488984"/>
              <a:gd name="connsiteY6" fmla="*/ 959485 h 1318599"/>
              <a:gd name="connsiteX7" fmla="*/ 797105 w 1488984"/>
              <a:gd name="connsiteY7" fmla="*/ 578485 h 1318599"/>
              <a:gd name="connsiteX8" fmla="*/ 514377 w 1488984"/>
              <a:gd name="connsiteY8" fmla="*/ 527643 h 1318599"/>
              <a:gd name="connsiteX9" fmla="*/ 27073 w 1488984"/>
              <a:gd name="connsiteY9" fmla="*/ 361019 h 1318599"/>
              <a:gd name="connsiteX10" fmla="*/ 351942 w 1488984"/>
              <a:gd name="connsiteY10" fmla="*/ 27771 h 1318599"/>
              <a:gd name="connsiteX0" fmla="*/ 351942 w 1488984"/>
              <a:gd name="connsiteY0" fmla="*/ 27771 h 1318599"/>
              <a:gd name="connsiteX1" fmla="*/ 514377 w 1488984"/>
              <a:gd name="connsiteY1" fmla="*/ 194394 h 1318599"/>
              <a:gd name="connsiteX2" fmla="*/ 758028 w 1488984"/>
              <a:gd name="connsiteY2" fmla="*/ 361018 h 1318599"/>
              <a:gd name="connsiteX3" fmla="*/ 987605 w 1488984"/>
              <a:gd name="connsiteY3" fmla="*/ 662305 h 1318599"/>
              <a:gd name="connsiteX4" fmla="*/ 1427645 w 1488984"/>
              <a:gd name="connsiteY4" fmla="*/ 790577 h 1318599"/>
              <a:gd name="connsiteX5" fmla="*/ 1355637 w 1488984"/>
              <a:gd name="connsiteY5" fmla="*/ 1290448 h 1318599"/>
              <a:gd name="connsiteX6" fmla="*/ 819965 w 1488984"/>
              <a:gd name="connsiteY6" fmla="*/ 959485 h 1318599"/>
              <a:gd name="connsiteX7" fmla="*/ 797105 w 1488984"/>
              <a:gd name="connsiteY7" fmla="*/ 578485 h 1318599"/>
              <a:gd name="connsiteX8" fmla="*/ 514377 w 1488984"/>
              <a:gd name="connsiteY8" fmla="*/ 527643 h 1318599"/>
              <a:gd name="connsiteX9" fmla="*/ 27073 w 1488984"/>
              <a:gd name="connsiteY9" fmla="*/ 361019 h 1318599"/>
              <a:gd name="connsiteX10" fmla="*/ 351942 w 1488984"/>
              <a:gd name="connsiteY10" fmla="*/ 27771 h 1318599"/>
              <a:gd name="connsiteX0" fmla="*/ 351942 w 1488984"/>
              <a:gd name="connsiteY0" fmla="*/ 27771 h 1318599"/>
              <a:gd name="connsiteX1" fmla="*/ 514377 w 1488984"/>
              <a:gd name="connsiteY1" fmla="*/ 194394 h 1318599"/>
              <a:gd name="connsiteX2" fmla="*/ 758028 w 1488984"/>
              <a:gd name="connsiteY2" fmla="*/ 361018 h 1318599"/>
              <a:gd name="connsiteX3" fmla="*/ 987605 w 1488984"/>
              <a:gd name="connsiteY3" fmla="*/ 662305 h 1318599"/>
              <a:gd name="connsiteX4" fmla="*/ 1427645 w 1488984"/>
              <a:gd name="connsiteY4" fmla="*/ 790577 h 1318599"/>
              <a:gd name="connsiteX5" fmla="*/ 1355637 w 1488984"/>
              <a:gd name="connsiteY5" fmla="*/ 1290448 h 1318599"/>
              <a:gd name="connsiteX6" fmla="*/ 819965 w 1488984"/>
              <a:gd name="connsiteY6" fmla="*/ 959485 h 1318599"/>
              <a:gd name="connsiteX7" fmla="*/ 676811 w 1488984"/>
              <a:gd name="connsiteY7" fmla="*/ 610954 h 1318599"/>
              <a:gd name="connsiteX8" fmla="*/ 514377 w 1488984"/>
              <a:gd name="connsiteY8" fmla="*/ 527643 h 1318599"/>
              <a:gd name="connsiteX9" fmla="*/ 27073 w 1488984"/>
              <a:gd name="connsiteY9" fmla="*/ 361019 h 1318599"/>
              <a:gd name="connsiteX10" fmla="*/ 351942 w 1488984"/>
              <a:gd name="connsiteY10" fmla="*/ 27771 h 1318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8984" h="1318599">
                <a:moveTo>
                  <a:pt x="351942" y="27771"/>
                </a:moveTo>
                <a:cubicBezTo>
                  <a:pt x="433159" y="0"/>
                  <a:pt x="446696" y="138853"/>
                  <a:pt x="514377" y="194394"/>
                </a:cubicBezTo>
                <a:cubicBezTo>
                  <a:pt x="582058" y="249935"/>
                  <a:pt x="679157" y="283033"/>
                  <a:pt x="758028" y="361018"/>
                </a:cubicBezTo>
                <a:cubicBezTo>
                  <a:pt x="836899" y="439003"/>
                  <a:pt x="876002" y="590712"/>
                  <a:pt x="987605" y="662305"/>
                </a:cubicBezTo>
                <a:cubicBezTo>
                  <a:pt x="1099208" y="733898"/>
                  <a:pt x="1366306" y="685887"/>
                  <a:pt x="1427645" y="790577"/>
                </a:cubicBezTo>
                <a:cubicBezTo>
                  <a:pt x="1488984" y="895268"/>
                  <a:pt x="1456917" y="1262297"/>
                  <a:pt x="1355637" y="1290448"/>
                </a:cubicBezTo>
                <a:cubicBezTo>
                  <a:pt x="1254357" y="1318599"/>
                  <a:pt x="933103" y="1072734"/>
                  <a:pt x="819965" y="959485"/>
                </a:cubicBezTo>
                <a:cubicBezTo>
                  <a:pt x="706827" y="846236"/>
                  <a:pt x="727742" y="682928"/>
                  <a:pt x="676811" y="610954"/>
                </a:cubicBezTo>
                <a:cubicBezTo>
                  <a:pt x="625880" y="538980"/>
                  <a:pt x="622667" y="569299"/>
                  <a:pt x="514377" y="527643"/>
                </a:cubicBezTo>
                <a:cubicBezTo>
                  <a:pt x="406087" y="485987"/>
                  <a:pt x="54146" y="444331"/>
                  <a:pt x="27073" y="361019"/>
                </a:cubicBezTo>
                <a:cubicBezTo>
                  <a:pt x="0" y="277707"/>
                  <a:pt x="270725" y="55542"/>
                  <a:pt x="351942" y="27771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9" name="Image 48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633045"/>
            <a:ext cx="226774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Oval 1"/>
          <p:cNvSpPr>
            <a:spLocks noChangeArrowheads="1"/>
          </p:cNvSpPr>
          <p:nvPr/>
        </p:nvSpPr>
        <p:spPr bwMode="auto">
          <a:xfrm>
            <a:off x="7380312" y="548680"/>
            <a:ext cx="532684" cy="395435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" name="Oval 1"/>
          <p:cNvSpPr>
            <a:spLocks noChangeArrowheads="1"/>
          </p:cNvSpPr>
          <p:nvPr/>
        </p:nvSpPr>
        <p:spPr bwMode="auto">
          <a:xfrm>
            <a:off x="7164288" y="2073205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" name="Oval 1"/>
          <p:cNvSpPr>
            <a:spLocks noChangeArrowheads="1"/>
          </p:cNvSpPr>
          <p:nvPr/>
        </p:nvSpPr>
        <p:spPr bwMode="auto">
          <a:xfrm>
            <a:off x="8532440" y="633045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3" name="Oval 1"/>
          <p:cNvSpPr>
            <a:spLocks noChangeArrowheads="1"/>
          </p:cNvSpPr>
          <p:nvPr/>
        </p:nvSpPr>
        <p:spPr bwMode="auto">
          <a:xfrm>
            <a:off x="7524328" y="1209109"/>
            <a:ext cx="532684" cy="360040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4" name="Forme libre 53"/>
          <p:cNvSpPr/>
          <p:nvPr/>
        </p:nvSpPr>
        <p:spPr>
          <a:xfrm>
            <a:off x="6648230" y="873072"/>
            <a:ext cx="1236138" cy="1176130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9052 h 1254442"/>
              <a:gd name="connsiteX1" fmla="*/ 426720 w 1040130"/>
              <a:gd name="connsiteY1" fmla="*/ 54292 h 1254442"/>
              <a:gd name="connsiteX2" fmla="*/ 720080 w 1040130"/>
              <a:gd name="connsiteY2" fmla="*/ 364802 h 1254442"/>
              <a:gd name="connsiteX3" fmla="*/ 640080 w 1040130"/>
              <a:gd name="connsiteY3" fmla="*/ 709612 h 1254442"/>
              <a:gd name="connsiteX4" fmla="*/ 998220 w 1040130"/>
              <a:gd name="connsiteY4" fmla="*/ 801052 h 1254442"/>
              <a:gd name="connsiteX5" fmla="*/ 891540 w 1040130"/>
              <a:gd name="connsiteY5" fmla="*/ 1220152 h 1254442"/>
              <a:gd name="connsiteX6" fmla="*/ 472440 w 1040130"/>
              <a:gd name="connsiteY6" fmla="*/ 1006792 h 1254442"/>
              <a:gd name="connsiteX7" fmla="*/ 449580 w 1040130"/>
              <a:gd name="connsiteY7" fmla="*/ 625792 h 1254442"/>
              <a:gd name="connsiteX8" fmla="*/ 381000 w 1040130"/>
              <a:gd name="connsiteY8" fmla="*/ 374332 h 1254442"/>
              <a:gd name="connsiteX9" fmla="*/ 60960 w 1040130"/>
              <a:gd name="connsiteY9" fmla="*/ 260032 h 1254442"/>
              <a:gd name="connsiteX10" fmla="*/ 60960 w 1040130"/>
              <a:gd name="connsiteY10" fmla="*/ 39052 h 1254442"/>
              <a:gd name="connsiteX0" fmla="*/ 60960 w 1002794"/>
              <a:gd name="connsiteY0" fmla="*/ 39052 h 1254442"/>
              <a:gd name="connsiteX1" fmla="*/ 426720 w 1002794"/>
              <a:gd name="connsiteY1" fmla="*/ 54292 h 1254442"/>
              <a:gd name="connsiteX2" fmla="*/ 720080 w 1002794"/>
              <a:gd name="connsiteY2" fmla="*/ 364802 h 1254442"/>
              <a:gd name="connsiteX3" fmla="*/ 864096 w 1002794"/>
              <a:gd name="connsiteY3" fmla="*/ 724842 h 1254442"/>
              <a:gd name="connsiteX4" fmla="*/ 998220 w 1002794"/>
              <a:gd name="connsiteY4" fmla="*/ 801052 h 1254442"/>
              <a:gd name="connsiteX5" fmla="*/ 891540 w 1002794"/>
              <a:gd name="connsiteY5" fmla="*/ 1220152 h 1254442"/>
              <a:gd name="connsiteX6" fmla="*/ 472440 w 1002794"/>
              <a:gd name="connsiteY6" fmla="*/ 1006792 h 1254442"/>
              <a:gd name="connsiteX7" fmla="*/ 449580 w 1002794"/>
              <a:gd name="connsiteY7" fmla="*/ 625792 h 1254442"/>
              <a:gd name="connsiteX8" fmla="*/ 381000 w 1002794"/>
              <a:gd name="connsiteY8" fmla="*/ 374332 h 1254442"/>
              <a:gd name="connsiteX9" fmla="*/ 60960 w 1002794"/>
              <a:gd name="connsiteY9" fmla="*/ 260032 h 1254442"/>
              <a:gd name="connsiteX10" fmla="*/ 60960 w 1002794"/>
              <a:gd name="connsiteY10" fmla="*/ 39052 h 1254442"/>
              <a:gd name="connsiteX0" fmla="*/ 60960 w 956816"/>
              <a:gd name="connsiteY0" fmla="*/ 39052 h 1267144"/>
              <a:gd name="connsiteX1" fmla="*/ 426720 w 956816"/>
              <a:gd name="connsiteY1" fmla="*/ 54292 h 1267144"/>
              <a:gd name="connsiteX2" fmla="*/ 720080 w 956816"/>
              <a:gd name="connsiteY2" fmla="*/ 364802 h 1267144"/>
              <a:gd name="connsiteX3" fmla="*/ 864096 w 956816"/>
              <a:gd name="connsiteY3" fmla="*/ 724842 h 1267144"/>
              <a:gd name="connsiteX4" fmla="*/ 891540 w 956816"/>
              <a:gd name="connsiteY4" fmla="*/ 1220152 h 1267144"/>
              <a:gd name="connsiteX5" fmla="*/ 472440 w 956816"/>
              <a:gd name="connsiteY5" fmla="*/ 1006792 h 1267144"/>
              <a:gd name="connsiteX6" fmla="*/ 449580 w 956816"/>
              <a:gd name="connsiteY6" fmla="*/ 625792 h 1267144"/>
              <a:gd name="connsiteX7" fmla="*/ 381000 w 956816"/>
              <a:gd name="connsiteY7" fmla="*/ 374332 h 1267144"/>
              <a:gd name="connsiteX8" fmla="*/ 60960 w 956816"/>
              <a:gd name="connsiteY8" fmla="*/ 260032 h 1267144"/>
              <a:gd name="connsiteX9" fmla="*/ 60960 w 956816"/>
              <a:gd name="connsiteY9" fmla="*/ 39052 h 1267144"/>
              <a:gd name="connsiteX0" fmla="*/ 60960 w 1289412"/>
              <a:gd name="connsiteY0" fmla="*/ 39052 h 1347898"/>
              <a:gd name="connsiteX1" fmla="*/ 426720 w 1289412"/>
              <a:gd name="connsiteY1" fmla="*/ 54292 h 1347898"/>
              <a:gd name="connsiteX2" fmla="*/ 720080 w 1289412"/>
              <a:gd name="connsiteY2" fmla="*/ 364802 h 1347898"/>
              <a:gd name="connsiteX3" fmla="*/ 864096 w 1289412"/>
              <a:gd name="connsiteY3" fmla="*/ 724842 h 1347898"/>
              <a:gd name="connsiteX4" fmla="*/ 1224136 w 1289412"/>
              <a:gd name="connsiteY4" fmla="*/ 1300906 h 1347898"/>
              <a:gd name="connsiteX5" fmla="*/ 472440 w 1289412"/>
              <a:gd name="connsiteY5" fmla="*/ 1006792 h 1347898"/>
              <a:gd name="connsiteX6" fmla="*/ 449580 w 1289412"/>
              <a:gd name="connsiteY6" fmla="*/ 625792 h 1347898"/>
              <a:gd name="connsiteX7" fmla="*/ 381000 w 1289412"/>
              <a:gd name="connsiteY7" fmla="*/ 374332 h 1347898"/>
              <a:gd name="connsiteX8" fmla="*/ 60960 w 1289412"/>
              <a:gd name="connsiteY8" fmla="*/ 260032 h 1347898"/>
              <a:gd name="connsiteX9" fmla="*/ 60960 w 1289412"/>
              <a:gd name="connsiteY9" fmla="*/ 39052 h 1347898"/>
              <a:gd name="connsiteX0" fmla="*/ 60960 w 1337417"/>
              <a:gd name="connsiteY0" fmla="*/ 39052 h 1311894"/>
              <a:gd name="connsiteX1" fmla="*/ 426720 w 1337417"/>
              <a:gd name="connsiteY1" fmla="*/ 54292 h 1311894"/>
              <a:gd name="connsiteX2" fmla="*/ 720080 w 1337417"/>
              <a:gd name="connsiteY2" fmla="*/ 364802 h 1311894"/>
              <a:gd name="connsiteX3" fmla="*/ 864096 w 1337417"/>
              <a:gd name="connsiteY3" fmla="*/ 724842 h 1311894"/>
              <a:gd name="connsiteX4" fmla="*/ 1152128 w 1337417"/>
              <a:gd name="connsiteY4" fmla="*/ 940866 h 1311894"/>
              <a:gd name="connsiteX5" fmla="*/ 1224136 w 1337417"/>
              <a:gd name="connsiteY5" fmla="*/ 1300906 h 1311894"/>
              <a:gd name="connsiteX6" fmla="*/ 472440 w 1337417"/>
              <a:gd name="connsiteY6" fmla="*/ 1006792 h 1311894"/>
              <a:gd name="connsiteX7" fmla="*/ 449580 w 1337417"/>
              <a:gd name="connsiteY7" fmla="*/ 625792 h 1311894"/>
              <a:gd name="connsiteX8" fmla="*/ 381000 w 1337417"/>
              <a:gd name="connsiteY8" fmla="*/ 374332 h 1311894"/>
              <a:gd name="connsiteX9" fmla="*/ 60960 w 1337417"/>
              <a:gd name="connsiteY9" fmla="*/ 260032 h 1311894"/>
              <a:gd name="connsiteX10" fmla="*/ 60960 w 1337417"/>
              <a:gd name="connsiteY10" fmla="*/ 39052 h 1311894"/>
              <a:gd name="connsiteX0" fmla="*/ 60960 w 1337417"/>
              <a:gd name="connsiteY0" fmla="*/ 39052 h 1311894"/>
              <a:gd name="connsiteX1" fmla="*/ 426720 w 1337417"/>
              <a:gd name="connsiteY1" fmla="*/ 54292 h 1311894"/>
              <a:gd name="connsiteX2" fmla="*/ 720080 w 1337417"/>
              <a:gd name="connsiteY2" fmla="*/ 364802 h 1311894"/>
              <a:gd name="connsiteX3" fmla="*/ 792088 w 1337417"/>
              <a:gd name="connsiteY3" fmla="*/ 796850 h 1311894"/>
              <a:gd name="connsiteX4" fmla="*/ 1152128 w 1337417"/>
              <a:gd name="connsiteY4" fmla="*/ 940866 h 1311894"/>
              <a:gd name="connsiteX5" fmla="*/ 1224136 w 1337417"/>
              <a:gd name="connsiteY5" fmla="*/ 1300906 h 1311894"/>
              <a:gd name="connsiteX6" fmla="*/ 472440 w 1337417"/>
              <a:gd name="connsiteY6" fmla="*/ 1006792 h 1311894"/>
              <a:gd name="connsiteX7" fmla="*/ 449580 w 1337417"/>
              <a:gd name="connsiteY7" fmla="*/ 625792 h 1311894"/>
              <a:gd name="connsiteX8" fmla="*/ 381000 w 1337417"/>
              <a:gd name="connsiteY8" fmla="*/ 374332 h 1311894"/>
              <a:gd name="connsiteX9" fmla="*/ 60960 w 1337417"/>
              <a:gd name="connsiteY9" fmla="*/ 260032 h 1311894"/>
              <a:gd name="connsiteX10" fmla="*/ 60960 w 1337417"/>
              <a:gd name="connsiteY10" fmla="*/ 39052 h 1311894"/>
              <a:gd name="connsiteX0" fmla="*/ 73849 w 1350306"/>
              <a:gd name="connsiteY0" fmla="*/ 39052 h 1311894"/>
              <a:gd name="connsiteX1" fmla="*/ 439609 w 1350306"/>
              <a:gd name="connsiteY1" fmla="*/ 54292 h 1311894"/>
              <a:gd name="connsiteX2" fmla="*/ 732969 w 1350306"/>
              <a:gd name="connsiteY2" fmla="*/ 364802 h 1311894"/>
              <a:gd name="connsiteX3" fmla="*/ 804977 w 1350306"/>
              <a:gd name="connsiteY3" fmla="*/ 796850 h 1311894"/>
              <a:gd name="connsiteX4" fmla="*/ 1165017 w 1350306"/>
              <a:gd name="connsiteY4" fmla="*/ 940866 h 1311894"/>
              <a:gd name="connsiteX5" fmla="*/ 1237025 w 1350306"/>
              <a:gd name="connsiteY5" fmla="*/ 1300906 h 1311894"/>
              <a:gd name="connsiteX6" fmla="*/ 485329 w 1350306"/>
              <a:gd name="connsiteY6" fmla="*/ 1006792 h 1311894"/>
              <a:gd name="connsiteX7" fmla="*/ 462469 w 1350306"/>
              <a:gd name="connsiteY7" fmla="*/ 625792 h 1311894"/>
              <a:gd name="connsiteX8" fmla="*/ 516945 w 1350306"/>
              <a:gd name="connsiteY8" fmla="*/ 292794 h 1311894"/>
              <a:gd name="connsiteX9" fmla="*/ 73849 w 1350306"/>
              <a:gd name="connsiteY9" fmla="*/ 260032 h 1311894"/>
              <a:gd name="connsiteX10" fmla="*/ 73849 w 1350306"/>
              <a:gd name="connsiteY10" fmla="*/ 39052 h 1311894"/>
              <a:gd name="connsiteX0" fmla="*/ 73849 w 1350306"/>
              <a:gd name="connsiteY0" fmla="*/ 39052 h 1311894"/>
              <a:gd name="connsiteX1" fmla="*/ 439609 w 1350306"/>
              <a:gd name="connsiteY1" fmla="*/ 54292 h 1311894"/>
              <a:gd name="connsiteX2" fmla="*/ 732969 w 1350306"/>
              <a:gd name="connsiteY2" fmla="*/ 364802 h 1311894"/>
              <a:gd name="connsiteX3" fmla="*/ 804977 w 1350306"/>
              <a:gd name="connsiteY3" fmla="*/ 796850 h 1311894"/>
              <a:gd name="connsiteX4" fmla="*/ 1165017 w 1350306"/>
              <a:gd name="connsiteY4" fmla="*/ 940866 h 1311894"/>
              <a:gd name="connsiteX5" fmla="*/ 1237025 w 1350306"/>
              <a:gd name="connsiteY5" fmla="*/ 1300906 h 1311894"/>
              <a:gd name="connsiteX6" fmla="*/ 485329 w 1350306"/>
              <a:gd name="connsiteY6" fmla="*/ 1006792 h 1311894"/>
              <a:gd name="connsiteX7" fmla="*/ 660961 w 1350306"/>
              <a:gd name="connsiteY7" fmla="*/ 652834 h 1311894"/>
              <a:gd name="connsiteX8" fmla="*/ 516945 w 1350306"/>
              <a:gd name="connsiteY8" fmla="*/ 292794 h 1311894"/>
              <a:gd name="connsiteX9" fmla="*/ 73849 w 1350306"/>
              <a:gd name="connsiteY9" fmla="*/ 260032 h 1311894"/>
              <a:gd name="connsiteX10" fmla="*/ 73849 w 1350306"/>
              <a:gd name="connsiteY10" fmla="*/ 39052 h 1311894"/>
              <a:gd name="connsiteX0" fmla="*/ 73849 w 1309033"/>
              <a:gd name="connsiteY0" fmla="*/ 39052 h 1348911"/>
              <a:gd name="connsiteX1" fmla="*/ 439609 w 1309033"/>
              <a:gd name="connsiteY1" fmla="*/ 54292 h 1348911"/>
              <a:gd name="connsiteX2" fmla="*/ 732969 w 1309033"/>
              <a:gd name="connsiteY2" fmla="*/ 364802 h 1348911"/>
              <a:gd name="connsiteX3" fmla="*/ 804977 w 1309033"/>
              <a:gd name="connsiteY3" fmla="*/ 796850 h 1348911"/>
              <a:gd name="connsiteX4" fmla="*/ 1165017 w 1309033"/>
              <a:gd name="connsiteY4" fmla="*/ 940866 h 1348911"/>
              <a:gd name="connsiteX5" fmla="*/ 1237025 w 1309033"/>
              <a:gd name="connsiteY5" fmla="*/ 1300906 h 1348911"/>
              <a:gd name="connsiteX6" fmla="*/ 732969 w 1309033"/>
              <a:gd name="connsiteY6" fmla="*/ 1228898 h 1348911"/>
              <a:gd name="connsiteX7" fmla="*/ 660961 w 1309033"/>
              <a:gd name="connsiteY7" fmla="*/ 652834 h 1348911"/>
              <a:gd name="connsiteX8" fmla="*/ 516945 w 1309033"/>
              <a:gd name="connsiteY8" fmla="*/ 292794 h 1348911"/>
              <a:gd name="connsiteX9" fmla="*/ 73849 w 1309033"/>
              <a:gd name="connsiteY9" fmla="*/ 260032 h 1348911"/>
              <a:gd name="connsiteX10" fmla="*/ 73849 w 1309033"/>
              <a:gd name="connsiteY10" fmla="*/ 39052 h 1348911"/>
              <a:gd name="connsiteX0" fmla="*/ 73849 w 1237026"/>
              <a:gd name="connsiteY0" fmla="*/ 39052 h 1348911"/>
              <a:gd name="connsiteX1" fmla="*/ 439609 w 1237026"/>
              <a:gd name="connsiteY1" fmla="*/ 54292 h 1348911"/>
              <a:gd name="connsiteX2" fmla="*/ 732969 w 1237026"/>
              <a:gd name="connsiteY2" fmla="*/ 364802 h 1348911"/>
              <a:gd name="connsiteX3" fmla="*/ 804977 w 1237026"/>
              <a:gd name="connsiteY3" fmla="*/ 796850 h 1348911"/>
              <a:gd name="connsiteX4" fmla="*/ 1165017 w 1237026"/>
              <a:gd name="connsiteY4" fmla="*/ 940866 h 1348911"/>
              <a:gd name="connsiteX5" fmla="*/ 1165018 w 1237026"/>
              <a:gd name="connsiteY5" fmla="*/ 1300906 h 1348911"/>
              <a:gd name="connsiteX6" fmla="*/ 732969 w 1237026"/>
              <a:gd name="connsiteY6" fmla="*/ 1228898 h 1348911"/>
              <a:gd name="connsiteX7" fmla="*/ 660961 w 1237026"/>
              <a:gd name="connsiteY7" fmla="*/ 652834 h 1348911"/>
              <a:gd name="connsiteX8" fmla="*/ 516945 w 1237026"/>
              <a:gd name="connsiteY8" fmla="*/ 292794 h 1348911"/>
              <a:gd name="connsiteX9" fmla="*/ 73849 w 1237026"/>
              <a:gd name="connsiteY9" fmla="*/ 260032 h 1348911"/>
              <a:gd name="connsiteX10" fmla="*/ 73849 w 1237026"/>
              <a:gd name="connsiteY10" fmla="*/ 39052 h 1348911"/>
              <a:gd name="connsiteX0" fmla="*/ 73849 w 1237026"/>
              <a:gd name="connsiteY0" fmla="*/ 39052 h 1348911"/>
              <a:gd name="connsiteX1" fmla="*/ 439609 w 1237026"/>
              <a:gd name="connsiteY1" fmla="*/ 54292 h 1348911"/>
              <a:gd name="connsiteX2" fmla="*/ 876986 w 1237026"/>
              <a:gd name="connsiteY2" fmla="*/ 364802 h 1348911"/>
              <a:gd name="connsiteX3" fmla="*/ 804977 w 1237026"/>
              <a:gd name="connsiteY3" fmla="*/ 796850 h 1348911"/>
              <a:gd name="connsiteX4" fmla="*/ 1165017 w 1237026"/>
              <a:gd name="connsiteY4" fmla="*/ 940866 h 1348911"/>
              <a:gd name="connsiteX5" fmla="*/ 1165018 w 1237026"/>
              <a:gd name="connsiteY5" fmla="*/ 1300906 h 1348911"/>
              <a:gd name="connsiteX6" fmla="*/ 732969 w 1237026"/>
              <a:gd name="connsiteY6" fmla="*/ 1228898 h 1348911"/>
              <a:gd name="connsiteX7" fmla="*/ 660961 w 1237026"/>
              <a:gd name="connsiteY7" fmla="*/ 652834 h 1348911"/>
              <a:gd name="connsiteX8" fmla="*/ 516945 w 1237026"/>
              <a:gd name="connsiteY8" fmla="*/ 292794 h 1348911"/>
              <a:gd name="connsiteX9" fmla="*/ 73849 w 1237026"/>
              <a:gd name="connsiteY9" fmla="*/ 260032 h 1348911"/>
              <a:gd name="connsiteX10" fmla="*/ 73849 w 1237026"/>
              <a:gd name="connsiteY10" fmla="*/ 39052 h 1348911"/>
              <a:gd name="connsiteX0" fmla="*/ 73849 w 1237026"/>
              <a:gd name="connsiteY0" fmla="*/ 39052 h 1348911"/>
              <a:gd name="connsiteX1" fmla="*/ 439609 w 1237026"/>
              <a:gd name="connsiteY1" fmla="*/ 54292 h 1348911"/>
              <a:gd name="connsiteX2" fmla="*/ 876986 w 1237026"/>
              <a:gd name="connsiteY2" fmla="*/ 364802 h 1348911"/>
              <a:gd name="connsiteX3" fmla="*/ 948994 w 1237026"/>
              <a:gd name="connsiteY3" fmla="*/ 796850 h 1348911"/>
              <a:gd name="connsiteX4" fmla="*/ 1165017 w 1237026"/>
              <a:gd name="connsiteY4" fmla="*/ 940866 h 1348911"/>
              <a:gd name="connsiteX5" fmla="*/ 1165018 w 1237026"/>
              <a:gd name="connsiteY5" fmla="*/ 1300906 h 1348911"/>
              <a:gd name="connsiteX6" fmla="*/ 732969 w 1237026"/>
              <a:gd name="connsiteY6" fmla="*/ 1228898 h 1348911"/>
              <a:gd name="connsiteX7" fmla="*/ 660961 w 1237026"/>
              <a:gd name="connsiteY7" fmla="*/ 652834 h 1348911"/>
              <a:gd name="connsiteX8" fmla="*/ 516945 w 1237026"/>
              <a:gd name="connsiteY8" fmla="*/ 292794 h 1348911"/>
              <a:gd name="connsiteX9" fmla="*/ 73849 w 1237026"/>
              <a:gd name="connsiteY9" fmla="*/ 260032 h 1348911"/>
              <a:gd name="connsiteX10" fmla="*/ 73849 w 1237026"/>
              <a:gd name="connsiteY10" fmla="*/ 39052 h 1348911"/>
              <a:gd name="connsiteX0" fmla="*/ 73849 w 1237026"/>
              <a:gd name="connsiteY0" fmla="*/ 39052 h 1348911"/>
              <a:gd name="connsiteX1" fmla="*/ 439609 w 1237026"/>
              <a:gd name="connsiteY1" fmla="*/ 54292 h 1348911"/>
              <a:gd name="connsiteX2" fmla="*/ 876986 w 1237026"/>
              <a:gd name="connsiteY2" fmla="*/ 364802 h 1348911"/>
              <a:gd name="connsiteX3" fmla="*/ 948994 w 1237026"/>
              <a:gd name="connsiteY3" fmla="*/ 796850 h 1348911"/>
              <a:gd name="connsiteX4" fmla="*/ 1165017 w 1237026"/>
              <a:gd name="connsiteY4" fmla="*/ 940866 h 1348911"/>
              <a:gd name="connsiteX5" fmla="*/ 1165018 w 1237026"/>
              <a:gd name="connsiteY5" fmla="*/ 1300906 h 1348911"/>
              <a:gd name="connsiteX6" fmla="*/ 732969 w 1237026"/>
              <a:gd name="connsiteY6" fmla="*/ 1228898 h 1348911"/>
              <a:gd name="connsiteX7" fmla="*/ 804978 w 1237026"/>
              <a:gd name="connsiteY7" fmla="*/ 580826 h 1348911"/>
              <a:gd name="connsiteX8" fmla="*/ 516945 w 1237026"/>
              <a:gd name="connsiteY8" fmla="*/ 292794 h 1348911"/>
              <a:gd name="connsiteX9" fmla="*/ 73849 w 1237026"/>
              <a:gd name="connsiteY9" fmla="*/ 260032 h 1348911"/>
              <a:gd name="connsiteX10" fmla="*/ 73849 w 1237026"/>
              <a:gd name="connsiteY10" fmla="*/ 39052 h 1348911"/>
              <a:gd name="connsiteX0" fmla="*/ 143063 w 1223183"/>
              <a:gd name="connsiteY0" fmla="*/ 70483 h 1342624"/>
              <a:gd name="connsiteX1" fmla="*/ 425766 w 1223183"/>
              <a:gd name="connsiteY1" fmla="*/ 48005 h 1342624"/>
              <a:gd name="connsiteX2" fmla="*/ 863143 w 1223183"/>
              <a:gd name="connsiteY2" fmla="*/ 358515 h 1342624"/>
              <a:gd name="connsiteX3" fmla="*/ 935151 w 1223183"/>
              <a:gd name="connsiteY3" fmla="*/ 790563 h 1342624"/>
              <a:gd name="connsiteX4" fmla="*/ 1151174 w 1223183"/>
              <a:gd name="connsiteY4" fmla="*/ 934579 h 1342624"/>
              <a:gd name="connsiteX5" fmla="*/ 1151175 w 1223183"/>
              <a:gd name="connsiteY5" fmla="*/ 1294619 h 1342624"/>
              <a:gd name="connsiteX6" fmla="*/ 719126 w 1223183"/>
              <a:gd name="connsiteY6" fmla="*/ 1222611 h 1342624"/>
              <a:gd name="connsiteX7" fmla="*/ 791135 w 1223183"/>
              <a:gd name="connsiteY7" fmla="*/ 574539 h 1342624"/>
              <a:gd name="connsiteX8" fmla="*/ 503102 w 1223183"/>
              <a:gd name="connsiteY8" fmla="*/ 286507 h 1342624"/>
              <a:gd name="connsiteX9" fmla="*/ 60006 w 1223183"/>
              <a:gd name="connsiteY9" fmla="*/ 253745 h 1342624"/>
              <a:gd name="connsiteX10" fmla="*/ 143063 w 1223183"/>
              <a:gd name="connsiteY10" fmla="*/ 70483 h 1342624"/>
              <a:gd name="connsiteX0" fmla="*/ 60006 w 1140126"/>
              <a:gd name="connsiteY0" fmla="*/ 70483 h 1342624"/>
              <a:gd name="connsiteX1" fmla="*/ 342709 w 1140126"/>
              <a:gd name="connsiteY1" fmla="*/ 48005 h 1342624"/>
              <a:gd name="connsiteX2" fmla="*/ 780086 w 1140126"/>
              <a:gd name="connsiteY2" fmla="*/ 358515 h 1342624"/>
              <a:gd name="connsiteX3" fmla="*/ 852094 w 1140126"/>
              <a:gd name="connsiteY3" fmla="*/ 790563 h 1342624"/>
              <a:gd name="connsiteX4" fmla="*/ 1068117 w 1140126"/>
              <a:gd name="connsiteY4" fmla="*/ 934579 h 1342624"/>
              <a:gd name="connsiteX5" fmla="*/ 1068118 w 1140126"/>
              <a:gd name="connsiteY5" fmla="*/ 1294619 h 1342624"/>
              <a:gd name="connsiteX6" fmla="*/ 636069 w 1140126"/>
              <a:gd name="connsiteY6" fmla="*/ 1222611 h 1342624"/>
              <a:gd name="connsiteX7" fmla="*/ 708078 w 1140126"/>
              <a:gd name="connsiteY7" fmla="*/ 574539 h 1342624"/>
              <a:gd name="connsiteX8" fmla="*/ 420045 w 1140126"/>
              <a:gd name="connsiteY8" fmla="*/ 286507 h 1342624"/>
              <a:gd name="connsiteX9" fmla="*/ 60006 w 1140126"/>
              <a:gd name="connsiteY9" fmla="*/ 214498 h 1342624"/>
              <a:gd name="connsiteX10" fmla="*/ 60006 w 1140126"/>
              <a:gd name="connsiteY10" fmla="*/ 70483 h 1342624"/>
              <a:gd name="connsiteX0" fmla="*/ 552062 w 1632182"/>
              <a:gd name="connsiteY0" fmla="*/ 120014 h 1392155"/>
              <a:gd name="connsiteX1" fmla="*/ 120013 w 1632182"/>
              <a:gd name="connsiteY1" fmla="*/ 48005 h 1392155"/>
              <a:gd name="connsiteX2" fmla="*/ 1272142 w 1632182"/>
              <a:gd name="connsiteY2" fmla="*/ 408046 h 1392155"/>
              <a:gd name="connsiteX3" fmla="*/ 1344150 w 1632182"/>
              <a:gd name="connsiteY3" fmla="*/ 840094 h 1392155"/>
              <a:gd name="connsiteX4" fmla="*/ 1560173 w 1632182"/>
              <a:gd name="connsiteY4" fmla="*/ 984110 h 1392155"/>
              <a:gd name="connsiteX5" fmla="*/ 1560174 w 1632182"/>
              <a:gd name="connsiteY5" fmla="*/ 1344150 h 1392155"/>
              <a:gd name="connsiteX6" fmla="*/ 1128125 w 1632182"/>
              <a:gd name="connsiteY6" fmla="*/ 1272142 h 1392155"/>
              <a:gd name="connsiteX7" fmla="*/ 1200134 w 1632182"/>
              <a:gd name="connsiteY7" fmla="*/ 624070 h 1392155"/>
              <a:gd name="connsiteX8" fmla="*/ 912101 w 1632182"/>
              <a:gd name="connsiteY8" fmla="*/ 336038 h 1392155"/>
              <a:gd name="connsiteX9" fmla="*/ 552062 w 1632182"/>
              <a:gd name="connsiteY9" fmla="*/ 264029 h 1392155"/>
              <a:gd name="connsiteX10" fmla="*/ 552062 w 1632182"/>
              <a:gd name="connsiteY10" fmla="*/ 120014 h 1392155"/>
              <a:gd name="connsiteX0" fmla="*/ 924104 w 2004224"/>
              <a:gd name="connsiteY0" fmla="*/ 108013 h 1380154"/>
              <a:gd name="connsiteX1" fmla="*/ 492055 w 2004224"/>
              <a:gd name="connsiteY1" fmla="*/ 36004 h 1380154"/>
              <a:gd name="connsiteX2" fmla="*/ 204023 w 2004224"/>
              <a:gd name="connsiteY2" fmla="*/ 324037 h 1380154"/>
              <a:gd name="connsiteX3" fmla="*/ 1716192 w 2004224"/>
              <a:gd name="connsiteY3" fmla="*/ 828093 h 1380154"/>
              <a:gd name="connsiteX4" fmla="*/ 1932215 w 2004224"/>
              <a:gd name="connsiteY4" fmla="*/ 972109 h 1380154"/>
              <a:gd name="connsiteX5" fmla="*/ 1932216 w 2004224"/>
              <a:gd name="connsiteY5" fmla="*/ 1332149 h 1380154"/>
              <a:gd name="connsiteX6" fmla="*/ 1500167 w 2004224"/>
              <a:gd name="connsiteY6" fmla="*/ 1260141 h 1380154"/>
              <a:gd name="connsiteX7" fmla="*/ 1572176 w 2004224"/>
              <a:gd name="connsiteY7" fmla="*/ 612069 h 1380154"/>
              <a:gd name="connsiteX8" fmla="*/ 1284143 w 2004224"/>
              <a:gd name="connsiteY8" fmla="*/ 324037 h 1380154"/>
              <a:gd name="connsiteX9" fmla="*/ 924104 w 2004224"/>
              <a:gd name="connsiteY9" fmla="*/ 252028 h 1380154"/>
              <a:gd name="connsiteX10" fmla="*/ 924104 w 2004224"/>
              <a:gd name="connsiteY10" fmla="*/ 108013 h 1380154"/>
              <a:gd name="connsiteX0" fmla="*/ 1224137 w 2556284"/>
              <a:gd name="connsiteY0" fmla="*/ 108013 h 1380154"/>
              <a:gd name="connsiteX1" fmla="*/ 792088 w 2556284"/>
              <a:gd name="connsiteY1" fmla="*/ 36004 h 1380154"/>
              <a:gd name="connsiteX2" fmla="*/ 504056 w 2556284"/>
              <a:gd name="connsiteY2" fmla="*/ 324037 h 1380154"/>
              <a:gd name="connsiteX3" fmla="*/ 288032 w 2556284"/>
              <a:gd name="connsiteY3" fmla="*/ 684076 h 1380154"/>
              <a:gd name="connsiteX4" fmla="*/ 2232248 w 2556284"/>
              <a:gd name="connsiteY4" fmla="*/ 972109 h 1380154"/>
              <a:gd name="connsiteX5" fmla="*/ 2232249 w 2556284"/>
              <a:gd name="connsiteY5" fmla="*/ 1332149 h 1380154"/>
              <a:gd name="connsiteX6" fmla="*/ 1800200 w 2556284"/>
              <a:gd name="connsiteY6" fmla="*/ 1260141 h 1380154"/>
              <a:gd name="connsiteX7" fmla="*/ 1872209 w 2556284"/>
              <a:gd name="connsiteY7" fmla="*/ 612069 h 1380154"/>
              <a:gd name="connsiteX8" fmla="*/ 1584176 w 2556284"/>
              <a:gd name="connsiteY8" fmla="*/ 324037 h 1380154"/>
              <a:gd name="connsiteX9" fmla="*/ 1224137 w 2556284"/>
              <a:gd name="connsiteY9" fmla="*/ 252028 h 1380154"/>
              <a:gd name="connsiteX10" fmla="*/ 1224137 w 2556284"/>
              <a:gd name="connsiteY10" fmla="*/ 108013 h 1380154"/>
              <a:gd name="connsiteX0" fmla="*/ 1332149 w 2604290"/>
              <a:gd name="connsiteY0" fmla="*/ 108013 h 1392156"/>
              <a:gd name="connsiteX1" fmla="*/ 900100 w 2604290"/>
              <a:gd name="connsiteY1" fmla="*/ 36004 h 1392156"/>
              <a:gd name="connsiteX2" fmla="*/ 612068 w 2604290"/>
              <a:gd name="connsiteY2" fmla="*/ 324037 h 1392156"/>
              <a:gd name="connsiteX3" fmla="*/ 396044 w 2604290"/>
              <a:gd name="connsiteY3" fmla="*/ 684076 h 1392156"/>
              <a:gd name="connsiteX4" fmla="*/ 324036 w 2604290"/>
              <a:gd name="connsiteY4" fmla="*/ 900100 h 1392156"/>
              <a:gd name="connsiteX5" fmla="*/ 2340261 w 2604290"/>
              <a:gd name="connsiteY5" fmla="*/ 1332149 h 1392156"/>
              <a:gd name="connsiteX6" fmla="*/ 1908212 w 2604290"/>
              <a:gd name="connsiteY6" fmla="*/ 1260141 h 1392156"/>
              <a:gd name="connsiteX7" fmla="*/ 1980221 w 2604290"/>
              <a:gd name="connsiteY7" fmla="*/ 612069 h 1392156"/>
              <a:gd name="connsiteX8" fmla="*/ 1692188 w 2604290"/>
              <a:gd name="connsiteY8" fmla="*/ 324037 h 1392156"/>
              <a:gd name="connsiteX9" fmla="*/ 1332149 w 2604290"/>
              <a:gd name="connsiteY9" fmla="*/ 252028 h 1392156"/>
              <a:gd name="connsiteX10" fmla="*/ 1332149 w 2604290"/>
              <a:gd name="connsiteY10" fmla="*/ 108013 h 1392156"/>
              <a:gd name="connsiteX0" fmla="*/ 1332149 w 2604290"/>
              <a:gd name="connsiteY0" fmla="*/ 108013 h 1344150"/>
              <a:gd name="connsiteX1" fmla="*/ 900100 w 2604290"/>
              <a:gd name="connsiteY1" fmla="*/ 36004 h 1344150"/>
              <a:gd name="connsiteX2" fmla="*/ 612068 w 2604290"/>
              <a:gd name="connsiteY2" fmla="*/ 324037 h 1344150"/>
              <a:gd name="connsiteX3" fmla="*/ 396044 w 2604290"/>
              <a:gd name="connsiteY3" fmla="*/ 684076 h 1344150"/>
              <a:gd name="connsiteX4" fmla="*/ 324036 w 2604290"/>
              <a:gd name="connsiteY4" fmla="*/ 900100 h 1344150"/>
              <a:gd name="connsiteX5" fmla="*/ 2340261 w 2604290"/>
              <a:gd name="connsiteY5" fmla="*/ 1332149 h 1344150"/>
              <a:gd name="connsiteX6" fmla="*/ 1908212 w 2604290"/>
              <a:gd name="connsiteY6" fmla="*/ 972108 h 1344150"/>
              <a:gd name="connsiteX7" fmla="*/ 1980221 w 2604290"/>
              <a:gd name="connsiteY7" fmla="*/ 612069 h 1344150"/>
              <a:gd name="connsiteX8" fmla="*/ 1692188 w 2604290"/>
              <a:gd name="connsiteY8" fmla="*/ 324037 h 1344150"/>
              <a:gd name="connsiteX9" fmla="*/ 1332149 w 2604290"/>
              <a:gd name="connsiteY9" fmla="*/ 252028 h 1344150"/>
              <a:gd name="connsiteX10" fmla="*/ 1332149 w 2604290"/>
              <a:gd name="connsiteY10" fmla="*/ 108013 h 1344150"/>
              <a:gd name="connsiteX0" fmla="*/ 1272142 w 2124236"/>
              <a:gd name="connsiteY0" fmla="*/ 108013 h 1128125"/>
              <a:gd name="connsiteX1" fmla="*/ 840093 w 2124236"/>
              <a:gd name="connsiteY1" fmla="*/ 36004 h 1128125"/>
              <a:gd name="connsiteX2" fmla="*/ 552061 w 2124236"/>
              <a:gd name="connsiteY2" fmla="*/ 324037 h 1128125"/>
              <a:gd name="connsiteX3" fmla="*/ 336037 w 2124236"/>
              <a:gd name="connsiteY3" fmla="*/ 684076 h 1128125"/>
              <a:gd name="connsiteX4" fmla="*/ 264029 w 2124236"/>
              <a:gd name="connsiteY4" fmla="*/ 900100 h 1128125"/>
              <a:gd name="connsiteX5" fmla="*/ 264029 w 2124236"/>
              <a:gd name="connsiteY5" fmla="*/ 1116124 h 1128125"/>
              <a:gd name="connsiteX6" fmla="*/ 1848205 w 2124236"/>
              <a:gd name="connsiteY6" fmla="*/ 972108 h 1128125"/>
              <a:gd name="connsiteX7" fmla="*/ 1920214 w 2124236"/>
              <a:gd name="connsiteY7" fmla="*/ 612069 h 1128125"/>
              <a:gd name="connsiteX8" fmla="*/ 1632181 w 2124236"/>
              <a:gd name="connsiteY8" fmla="*/ 324037 h 1128125"/>
              <a:gd name="connsiteX9" fmla="*/ 1272142 w 2124236"/>
              <a:gd name="connsiteY9" fmla="*/ 252028 h 1128125"/>
              <a:gd name="connsiteX10" fmla="*/ 1272142 w 2124236"/>
              <a:gd name="connsiteY10" fmla="*/ 108013 h 1128125"/>
              <a:gd name="connsiteX0" fmla="*/ 1296145 w 2148239"/>
              <a:gd name="connsiteY0" fmla="*/ 108013 h 1152128"/>
              <a:gd name="connsiteX1" fmla="*/ 864096 w 2148239"/>
              <a:gd name="connsiteY1" fmla="*/ 36004 h 1152128"/>
              <a:gd name="connsiteX2" fmla="*/ 576064 w 2148239"/>
              <a:gd name="connsiteY2" fmla="*/ 324037 h 1152128"/>
              <a:gd name="connsiteX3" fmla="*/ 360040 w 2148239"/>
              <a:gd name="connsiteY3" fmla="*/ 684076 h 1152128"/>
              <a:gd name="connsiteX4" fmla="*/ 144016 w 2148239"/>
              <a:gd name="connsiteY4" fmla="*/ 756085 h 1152128"/>
              <a:gd name="connsiteX5" fmla="*/ 288032 w 2148239"/>
              <a:gd name="connsiteY5" fmla="*/ 1116124 h 1152128"/>
              <a:gd name="connsiteX6" fmla="*/ 1872208 w 2148239"/>
              <a:gd name="connsiteY6" fmla="*/ 972108 h 1152128"/>
              <a:gd name="connsiteX7" fmla="*/ 1944217 w 2148239"/>
              <a:gd name="connsiteY7" fmla="*/ 612069 h 1152128"/>
              <a:gd name="connsiteX8" fmla="*/ 1656184 w 2148239"/>
              <a:gd name="connsiteY8" fmla="*/ 324037 h 1152128"/>
              <a:gd name="connsiteX9" fmla="*/ 1296145 w 2148239"/>
              <a:gd name="connsiteY9" fmla="*/ 252028 h 1152128"/>
              <a:gd name="connsiteX10" fmla="*/ 1296145 w 2148239"/>
              <a:gd name="connsiteY10" fmla="*/ 108013 h 1152128"/>
              <a:gd name="connsiteX0" fmla="*/ 1164130 w 1968219"/>
              <a:gd name="connsiteY0" fmla="*/ 108013 h 1164129"/>
              <a:gd name="connsiteX1" fmla="*/ 732081 w 1968219"/>
              <a:gd name="connsiteY1" fmla="*/ 36004 h 1164129"/>
              <a:gd name="connsiteX2" fmla="*/ 444049 w 1968219"/>
              <a:gd name="connsiteY2" fmla="*/ 324037 h 1164129"/>
              <a:gd name="connsiteX3" fmla="*/ 228025 w 1968219"/>
              <a:gd name="connsiteY3" fmla="*/ 684076 h 1164129"/>
              <a:gd name="connsiteX4" fmla="*/ 12001 w 1968219"/>
              <a:gd name="connsiteY4" fmla="*/ 756085 h 1164129"/>
              <a:gd name="connsiteX5" fmla="*/ 156017 w 1968219"/>
              <a:gd name="connsiteY5" fmla="*/ 1116124 h 1164129"/>
              <a:gd name="connsiteX6" fmla="*/ 588066 w 1968219"/>
              <a:gd name="connsiteY6" fmla="*/ 1044116 h 1164129"/>
              <a:gd name="connsiteX7" fmla="*/ 1812202 w 1968219"/>
              <a:gd name="connsiteY7" fmla="*/ 612069 h 1164129"/>
              <a:gd name="connsiteX8" fmla="*/ 1524169 w 1968219"/>
              <a:gd name="connsiteY8" fmla="*/ 324037 h 1164129"/>
              <a:gd name="connsiteX9" fmla="*/ 1164130 w 1968219"/>
              <a:gd name="connsiteY9" fmla="*/ 252028 h 1164129"/>
              <a:gd name="connsiteX10" fmla="*/ 1164130 w 1968219"/>
              <a:gd name="connsiteY10" fmla="*/ 108013 h 1164129"/>
              <a:gd name="connsiteX0" fmla="*/ 1164130 w 1632181"/>
              <a:gd name="connsiteY0" fmla="*/ 108013 h 1164129"/>
              <a:gd name="connsiteX1" fmla="*/ 732081 w 1632181"/>
              <a:gd name="connsiteY1" fmla="*/ 36004 h 1164129"/>
              <a:gd name="connsiteX2" fmla="*/ 444049 w 1632181"/>
              <a:gd name="connsiteY2" fmla="*/ 324037 h 1164129"/>
              <a:gd name="connsiteX3" fmla="*/ 228025 w 1632181"/>
              <a:gd name="connsiteY3" fmla="*/ 684076 h 1164129"/>
              <a:gd name="connsiteX4" fmla="*/ 12001 w 1632181"/>
              <a:gd name="connsiteY4" fmla="*/ 756085 h 1164129"/>
              <a:gd name="connsiteX5" fmla="*/ 156017 w 1632181"/>
              <a:gd name="connsiteY5" fmla="*/ 1116124 h 1164129"/>
              <a:gd name="connsiteX6" fmla="*/ 588066 w 1632181"/>
              <a:gd name="connsiteY6" fmla="*/ 1044116 h 1164129"/>
              <a:gd name="connsiteX7" fmla="*/ 516058 w 1632181"/>
              <a:gd name="connsiteY7" fmla="*/ 468052 h 1164129"/>
              <a:gd name="connsiteX8" fmla="*/ 1524169 w 1632181"/>
              <a:gd name="connsiteY8" fmla="*/ 324037 h 1164129"/>
              <a:gd name="connsiteX9" fmla="*/ 1164130 w 1632181"/>
              <a:gd name="connsiteY9" fmla="*/ 252028 h 1164129"/>
              <a:gd name="connsiteX10" fmla="*/ 1164130 w 1632181"/>
              <a:gd name="connsiteY10" fmla="*/ 108013 h 1164129"/>
              <a:gd name="connsiteX0" fmla="*/ 1164130 w 1632181"/>
              <a:gd name="connsiteY0" fmla="*/ 108013 h 1164129"/>
              <a:gd name="connsiteX1" fmla="*/ 732082 w 1632181"/>
              <a:gd name="connsiteY1" fmla="*/ 36004 h 1164129"/>
              <a:gd name="connsiteX2" fmla="*/ 444049 w 1632181"/>
              <a:gd name="connsiteY2" fmla="*/ 324037 h 1164129"/>
              <a:gd name="connsiteX3" fmla="*/ 228025 w 1632181"/>
              <a:gd name="connsiteY3" fmla="*/ 684076 h 1164129"/>
              <a:gd name="connsiteX4" fmla="*/ 12001 w 1632181"/>
              <a:gd name="connsiteY4" fmla="*/ 756085 h 1164129"/>
              <a:gd name="connsiteX5" fmla="*/ 156017 w 1632181"/>
              <a:gd name="connsiteY5" fmla="*/ 1116124 h 1164129"/>
              <a:gd name="connsiteX6" fmla="*/ 588066 w 1632181"/>
              <a:gd name="connsiteY6" fmla="*/ 1044116 h 1164129"/>
              <a:gd name="connsiteX7" fmla="*/ 516058 w 1632181"/>
              <a:gd name="connsiteY7" fmla="*/ 468052 h 1164129"/>
              <a:gd name="connsiteX8" fmla="*/ 1524169 w 1632181"/>
              <a:gd name="connsiteY8" fmla="*/ 324037 h 1164129"/>
              <a:gd name="connsiteX9" fmla="*/ 1164130 w 1632181"/>
              <a:gd name="connsiteY9" fmla="*/ 252028 h 1164129"/>
              <a:gd name="connsiteX10" fmla="*/ 1164130 w 1632181"/>
              <a:gd name="connsiteY10" fmla="*/ 108013 h 1164129"/>
              <a:gd name="connsiteX0" fmla="*/ 1164130 w 1632181"/>
              <a:gd name="connsiteY0" fmla="*/ 48005 h 1176130"/>
              <a:gd name="connsiteX1" fmla="*/ 732082 w 1632181"/>
              <a:gd name="connsiteY1" fmla="*/ 48005 h 1176130"/>
              <a:gd name="connsiteX2" fmla="*/ 444049 w 1632181"/>
              <a:gd name="connsiteY2" fmla="*/ 336038 h 1176130"/>
              <a:gd name="connsiteX3" fmla="*/ 228025 w 1632181"/>
              <a:gd name="connsiteY3" fmla="*/ 696077 h 1176130"/>
              <a:gd name="connsiteX4" fmla="*/ 12001 w 1632181"/>
              <a:gd name="connsiteY4" fmla="*/ 768086 h 1176130"/>
              <a:gd name="connsiteX5" fmla="*/ 156017 w 1632181"/>
              <a:gd name="connsiteY5" fmla="*/ 1128125 h 1176130"/>
              <a:gd name="connsiteX6" fmla="*/ 588066 w 1632181"/>
              <a:gd name="connsiteY6" fmla="*/ 1056117 h 1176130"/>
              <a:gd name="connsiteX7" fmla="*/ 516058 w 1632181"/>
              <a:gd name="connsiteY7" fmla="*/ 480053 h 1176130"/>
              <a:gd name="connsiteX8" fmla="*/ 1524169 w 1632181"/>
              <a:gd name="connsiteY8" fmla="*/ 336038 h 1176130"/>
              <a:gd name="connsiteX9" fmla="*/ 1164130 w 1632181"/>
              <a:gd name="connsiteY9" fmla="*/ 264029 h 1176130"/>
              <a:gd name="connsiteX10" fmla="*/ 1164130 w 1632181"/>
              <a:gd name="connsiteY10" fmla="*/ 48005 h 1176130"/>
              <a:gd name="connsiteX0" fmla="*/ 1164130 w 1236138"/>
              <a:gd name="connsiteY0" fmla="*/ 48005 h 1176130"/>
              <a:gd name="connsiteX1" fmla="*/ 732082 w 1236138"/>
              <a:gd name="connsiteY1" fmla="*/ 48005 h 1176130"/>
              <a:gd name="connsiteX2" fmla="*/ 444049 w 1236138"/>
              <a:gd name="connsiteY2" fmla="*/ 336038 h 1176130"/>
              <a:gd name="connsiteX3" fmla="*/ 228025 w 1236138"/>
              <a:gd name="connsiteY3" fmla="*/ 696077 h 1176130"/>
              <a:gd name="connsiteX4" fmla="*/ 12001 w 1236138"/>
              <a:gd name="connsiteY4" fmla="*/ 768086 h 1176130"/>
              <a:gd name="connsiteX5" fmla="*/ 156017 w 1236138"/>
              <a:gd name="connsiteY5" fmla="*/ 1128125 h 1176130"/>
              <a:gd name="connsiteX6" fmla="*/ 588066 w 1236138"/>
              <a:gd name="connsiteY6" fmla="*/ 1056117 h 1176130"/>
              <a:gd name="connsiteX7" fmla="*/ 516058 w 1236138"/>
              <a:gd name="connsiteY7" fmla="*/ 480053 h 1176130"/>
              <a:gd name="connsiteX8" fmla="*/ 804090 w 1236138"/>
              <a:gd name="connsiteY8" fmla="*/ 336037 h 1176130"/>
              <a:gd name="connsiteX9" fmla="*/ 1164130 w 1236138"/>
              <a:gd name="connsiteY9" fmla="*/ 264029 h 1176130"/>
              <a:gd name="connsiteX10" fmla="*/ 1164130 w 1236138"/>
              <a:gd name="connsiteY10" fmla="*/ 48005 h 117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6138" h="1176130">
                <a:moveTo>
                  <a:pt x="1164130" y="48005"/>
                </a:moveTo>
                <a:cubicBezTo>
                  <a:pt x="1092122" y="12001"/>
                  <a:pt x="852095" y="0"/>
                  <a:pt x="732082" y="48005"/>
                </a:cubicBezTo>
                <a:cubicBezTo>
                  <a:pt x="612069" y="96010"/>
                  <a:pt x="528059" y="228026"/>
                  <a:pt x="444049" y="336038"/>
                </a:cubicBezTo>
                <a:cubicBezTo>
                  <a:pt x="360040" y="444050"/>
                  <a:pt x="300033" y="624069"/>
                  <a:pt x="228025" y="696077"/>
                </a:cubicBezTo>
                <a:cubicBezTo>
                  <a:pt x="156017" y="768085"/>
                  <a:pt x="24002" y="696078"/>
                  <a:pt x="12001" y="768086"/>
                </a:cubicBezTo>
                <a:cubicBezTo>
                  <a:pt x="0" y="840094"/>
                  <a:pt x="60006" y="1080120"/>
                  <a:pt x="156017" y="1128125"/>
                </a:cubicBezTo>
                <a:cubicBezTo>
                  <a:pt x="252028" y="1176130"/>
                  <a:pt x="528059" y="1164129"/>
                  <a:pt x="588066" y="1056117"/>
                </a:cubicBezTo>
                <a:cubicBezTo>
                  <a:pt x="648073" y="948105"/>
                  <a:pt x="480054" y="600066"/>
                  <a:pt x="516058" y="480053"/>
                </a:cubicBezTo>
                <a:cubicBezTo>
                  <a:pt x="552062" y="360040"/>
                  <a:pt x="696078" y="372041"/>
                  <a:pt x="804090" y="336037"/>
                </a:cubicBezTo>
                <a:cubicBezTo>
                  <a:pt x="912102" y="300033"/>
                  <a:pt x="1104123" y="312034"/>
                  <a:pt x="1164130" y="264029"/>
                </a:cubicBezTo>
                <a:cubicBezTo>
                  <a:pt x="1224137" y="216024"/>
                  <a:pt x="1236138" y="84009"/>
                  <a:pt x="1164130" y="4800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/>
      <p:bldP spid="41" grpId="0" animBg="1"/>
      <p:bldP spid="42" grpId="0"/>
      <p:bldP spid="43" grpId="0"/>
      <p:bldP spid="44" grpId="0"/>
      <p:bldP spid="45" grpId="0"/>
      <p:bldP spid="46" grpId="0" animBg="1"/>
      <p:bldP spid="47" grpId="0"/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9872" y="188640"/>
            <a:ext cx="2088232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OSIDES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7504" y="836713"/>
            <a:ext cx="8928991" cy="72007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3" y="836713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osides sont les sucres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hydrolisables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ils sont formés de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plusieurs oses qui sont libérés lors de l’hydrolyse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39541"/>
            <a:ext cx="3744416" cy="1794123"/>
          </a:xfrm>
          <a:prstGeom prst="rect">
            <a:avLst/>
          </a:prstGeom>
          <a:noFill/>
        </p:spPr>
      </p:pic>
      <p:pic>
        <p:nvPicPr>
          <p:cNvPr id="6" name="Image 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2993" y="2160787"/>
            <a:ext cx="2101007" cy="1672877"/>
          </a:xfrm>
          <a:prstGeom prst="rect">
            <a:avLst/>
          </a:prstGeom>
          <a:noFill/>
        </p:spPr>
      </p:pic>
      <p:pic>
        <p:nvPicPr>
          <p:cNvPr id="7" name="Imag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041862"/>
            <a:ext cx="1672880" cy="1791802"/>
          </a:xfrm>
          <a:prstGeom prst="rect">
            <a:avLst/>
          </a:prstGeom>
          <a:noFill/>
        </p:spPr>
      </p:pic>
      <p:sp>
        <p:nvSpPr>
          <p:cNvPr id="8" name="Flèche droite 7"/>
          <p:cNvSpPr/>
          <p:nvPr/>
        </p:nvSpPr>
        <p:spPr>
          <a:xfrm>
            <a:off x="3851920" y="2780928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707904" y="2420888"/>
            <a:ext cx="1425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Hydrolyse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20072" y="1628800"/>
            <a:ext cx="1415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-Glucose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36296" y="1628800"/>
            <a:ext cx="15696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b</a:t>
            </a:r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-Fructose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Forme libre 11"/>
          <p:cNvSpPr/>
          <p:nvPr/>
        </p:nvSpPr>
        <p:spPr>
          <a:xfrm>
            <a:off x="1189466" y="2337646"/>
            <a:ext cx="1139618" cy="1187693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39618" h="1374140">
                <a:moveTo>
                  <a:pt x="59119" y="47286"/>
                </a:moveTo>
                <a:cubicBezTo>
                  <a:pt x="118238" y="0"/>
                  <a:pt x="348679" y="16806"/>
                  <a:pt x="424879" y="62526"/>
                </a:cubicBezTo>
                <a:cubicBezTo>
                  <a:pt x="501079" y="108246"/>
                  <a:pt x="480759" y="212386"/>
                  <a:pt x="516319" y="321606"/>
                </a:cubicBezTo>
                <a:cubicBezTo>
                  <a:pt x="551879" y="430826"/>
                  <a:pt x="544579" y="630427"/>
                  <a:pt x="638239" y="717846"/>
                </a:cubicBezTo>
                <a:cubicBezTo>
                  <a:pt x="731899" y="805265"/>
                  <a:pt x="1016940" y="741428"/>
                  <a:pt x="1078279" y="846118"/>
                </a:cubicBezTo>
                <a:cubicBezTo>
                  <a:pt x="1139618" y="950809"/>
                  <a:pt x="1107551" y="1317838"/>
                  <a:pt x="1006271" y="1345989"/>
                </a:cubicBezTo>
                <a:cubicBezTo>
                  <a:pt x="904991" y="1374140"/>
                  <a:pt x="563688" y="1133686"/>
                  <a:pt x="470599" y="1015026"/>
                </a:cubicBezTo>
                <a:cubicBezTo>
                  <a:pt x="377510" y="896366"/>
                  <a:pt x="466472" y="717719"/>
                  <a:pt x="447739" y="634026"/>
                </a:cubicBezTo>
                <a:cubicBezTo>
                  <a:pt x="429006" y="550333"/>
                  <a:pt x="421128" y="560832"/>
                  <a:pt x="358199" y="512868"/>
                </a:cubicBezTo>
                <a:cubicBezTo>
                  <a:pt x="295270" y="464904"/>
                  <a:pt x="120014" y="423841"/>
                  <a:pt x="70167" y="346244"/>
                </a:cubicBezTo>
                <a:cubicBezTo>
                  <a:pt x="20320" y="268647"/>
                  <a:pt x="0" y="94572"/>
                  <a:pt x="59119" y="4728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619672" y="1988840"/>
            <a:ext cx="1209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ACETAL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4" name="Forme libre 13"/>
          <p:cNvSpPr/>
          <p:nvPr/>
        </p:nvSpPr>
        <p:spPr>
          <a:xfrm flipH="1">
            <a:off x="1835696" y="2396886"/>
            <a:ext cx="1320147" cy="1139688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165011 w 1139618"/>
              <a:gd name="connsiteY8" fmla="*/ 583184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399061 w 1479560"/>
              <a:gd name="connsiteY0" fmla="*/ 59006 h 1385860"/>
              <a:gd name="connsiteX1" fmla="*/ 764821 w 1479560"/>
              <a:gd name="connsiteY1" fmla="*/ 74246 h 1385860"/>
              <a:gd name="connsiteX2" fmla="*/ 856261 w 1479560"/>
              <a:gd name="connsiteY2" fmla="*/ 333326 h 1385860"/>
              <a:gd name="connsiteX3" fmla="*/ 978181 w 1479560"/>
              <a:gd name="connsiteY3" fmla="*/ 729566 h 1385860"/>
              <a:gd name="connsiteX4" fmla="*/ 1418221 w 1479560"/>
              <a:gd name="connsiteY4" fmla="*/ 857838 h 1385860"/>
              <a:gd name="connsiteX5" fmla="*/ 1346213 w 1479560"/>
              <a:gd name="connsiteY5" fmla="*/ 1357709 h 1385860"/>
              <a:gd name="connsiteX6" fmla="*/ 810541 w 1479560"/>
              <a:gd name="connsiteY6" fmla="*/ 1026746 h 1385860"/>
              <a:gd name="connsiteX7" fmla="*/ 787681 w 1479560"/>
              <a:gd name="connsiteY7" fmla="*/ 645746 h 1385860"/>
              <a:gd name="connsiteX8" fmla="*/ 504953 w 1479560"/>
              <a:gd name="connsiteY8" fmla="*/ 594904 h 1385860"/>
              <a:gd name="connsiteX9" fmla="*/ 17649 w 1479560"/>
              <a:gd name="connsiteY9" fmla="*/ 428280 h 1385860"/>
              <a:gd name="connsiteX10" fmla="*/ 399061 w 1479560"/>
              <a:gd name="connsiteY10" fmla="*/ 59006 h 1385860"/>
              <a:gd name="connsiteX0" fmla="*/ 351942 w 1488984"/>
              <a:gd name="connsiteY0" fmla="*/ 60502 h 1351330"/>
              <a:gd name="connsiteX1" fmla="*/ 774245 w 1488984"/>
              <a:gd name="connsiteY1" fmla="*/ 39716 h 1351330"/>
              <a:gd name="connsiteX2" fmla="*/ 865685 w 1488984"/>
              <a:gd name="connsiteY2" fmla="*/ 298796 h 1351330"/>
              <a:gd name="connsiteX3" fmla="*/ 987605 w 1488984"/>
              <a:gd name="connsiteY3" fmla="*/ 695036 h 1351330"/>
              <a:gd name="connsiteX4" fmla="*/ 1427645 w 1488984"/>
              <a:gd name="connsiteY4" fmla="*/ 823308 h 1351330"/>
              <a:gd name="connsiteX5" fmla="*/ 1355637 w 1488984"/>
              <a:gd name="connsiteY5" fmla="*/ 1323179 h 1351330"/>
              <a:gd name="connsiteX6" fmla="*/ 819965 w 1488984"/>
              <a:gd name="connsiteY6" fmla="*/ 992216 h 1351330"/>
              <a:gd name="connsiteX7" fmla="*/ 797105 w 1488984"/>
              <a:gd name="connsiteY7" fmla="*/ 611216 h 1351330"/>
              <a:gd name="connsiteX8" fmla="*/ 514377 w 1488984"/>
              <a:gd name="connsiteY8" fmla="*/ 560374 h 1351330"/>
              <a:gd name="connsiteX9" fmla="*/ 27073 w 1488984"/>
              <a:gd name="connsiteY9" fmla="*/ 393750 h 1351330"/>
              <a:gd name="connsiteX10" fmla="*/ 351942 w 1488984"/>
              <a:gd name="connsiteY10" fmla="*/ 60502 h 1351330"/>
              <a:gd name="connsiteX0" fmla="*/ 351942 w 1488984"/>
              <a:gd name="connsiteY0" fmla="*/ 27771 h 1318599"/>
              <a:gd name="connsiteX1" fmla="*/ 514377 w 1488984"/>
              <a:gd name="connsiteY1" fmla="*/ 194394 h 1318599"/>
              <a:gd name="connsiteX2" fmla="*/ 865685 w 1488984"/>
              <a:gd name="connsiteY2" fmla="*/ 266065 h 1318599"/>
              <a:gd name="connsiteX3" fmla="*/ 987605 w 1488984"/>
              <a:gd name="connsiteY3" fmla="*/ 662305 h 1318599"/>
              <a:gd name="connsiteX4" fmla="*/ 1427645 w 1488984"/>
              <a:gd name="connsiteY4" fmla="*/ 790577 h 1318599"/>
              <a:gd name="connsiteX5" fmla="*/ 1355637 w 1488984"/>
              <a:gd name="connsiteY5" fmla="*/ 1290448 h 1318599"/>
              <a:gd name="connsiteX6" fmla="*/ 819965 w 1488984"/>
              <a:gd name="connsiteY6" fmla="*/ 959485 h 1318599"/>
              <a:gd name="connsiteX7" fmla="*/ 797105 w 1488984"/>
              <a:gd name="connsiteY7" fmla="*/ 578485 h 1318599"/>
              <a:gd name="connsiteX8" fmla="*/ 514377 w 1488984"/>
              <a:gd name="connsiteY8" fmla="*/ 527643 h 1318599"/>
              <a:gd name="connsiteX9" fmla="*/ 27073 w 1488984"/>
              <a:gd name="connsiteY9" fmla="*/ 361019 h 1318599"/>
              <a:gd name="connsiteX10" fmla="*/ 351942 w 1488984"/>
              <a:gd name="connsiteY10" fmla="*/ 27771 h 1318599"/>
              <a:gd name="connsiteX0" fmla="*/ 351942 w 1488984"/>
              <a:gd name="connsiteY0" fmla="*/ 27771 h 1318599"/>
              <a:gd name="connsiteX1" fmla="*/ 514377 w 1488984"/>
              <a:gd name="connsiteY1" fmla="*/ 194394 h 1318599"/>
              <a:gd name="connsiteX2" fmla="*/ 758028 w 1488984"/>
              <a:gd name="connsiteY2" fmla="*/ 361018 h 1318599"/>
              <a:gd name="connsiteX3" fmla="*/ 987605 w 1488984"/>
              <a:gd name="connsiteY3" fmla="*/ 662305 h 1318599"/>
              <a:gd name="connsiteX4" fmla="*/ 1427645 w 1488984"/>
              <a:gd name="connsiteY4" fmla="*/ 790577 h 1318599"/>
              <a:gd name="connsiteX5" fmla="*/ 1355637 w 1488984"/>
              <a:gd name="connsiteY5" fmla="*/ 1290448 h 1318599"/>
              <a:gd name="connsiteX6" fmla="*/ 819965 w 1488984"/>
              <a:gd name="connsiteY6" fmla="*/ 959485 h 1318599"/>
              <a:gd name="connsiteX7" fmla="*/ 797105 w 1488984"/>
              <a:gd name="connsiteY7" fmla="*/ 578485 h 1318599"/>
              <a:gd name="connsiteX8" fmla="*/ 514377 w 1488984"/>
              <a:gd name="connsiteY8" fmla="*/ 527643 h 1318599"/>
              <a:gd name="connsiteX9" fmla="*/ 27073 w 1488984"/>
              <a:gd name="connsiteY9" fmla="*/ 361019 h 1318599"/>
              <a:gd name="connsiteX10" fmla="*/ 351942 w 1488984"/>
              <a:gd name="connsiteY10" fmla="*/ 27771 h 1318599"/>
              <a:gd name="connsiteX0" fmla="*/ 351942 w 1488984"/>
              <a:gd name="connsiteY0" fmla="*/ 27771 h 1318599"/>
              <a:gd name="connsiteX1" fmla="*/ 514377 w 1488984"/>
              <a:gd name="connsiteY1" fmla="*/ 194394 h 1318599"/>
              <a:gd name="connsiteX2" fmla="*/ 758028 w 1488984"/>
              <a:gd name="connsiteY2" fmla="*/ 361018 h 1318599"/>
              <a:gd name="connsiteX3" fmla="*/ 987605 w 1488984"/>
              <a:gd name="connsiteY3" fmla="*/ 662305 h 1318599"/>
              <a:gd name="connsiteX4" fmla="*/ 1427645 w 1488984"/>
              <a:gd name="connsiteY4" fmla="*/ 790577 h 1318599"/>
              <a:gd name="connsiteX5" fmla="*/ 1355637 w 1488984"/>
              <a:gd name="connsiteY5" fmla="*/ 1290448 h 1318599"/>
              <a:gd name="connsiteX6" fmla="*/ 819965 w 1488984"/>
              <a:gd name="connsiteY6" fmla="*/ 959485 h 1318599"/>
              <a:gd name="connsiteX7" fmla="*/ 676811 w 1488984"/>
              <a:gd name="connsiteY7" fmla="*/ 610954 h 1318599"/>
              <a:gd name="connsiteX8" fmla="*/ 514377 w 1488984"/>
              <a:gd name="connsiteY8" fmla="*/ 527643 h 1318599"/>
              <a:gd name="connsiteX9" fmla="*/ 27073 w 1488984"/>
              <a:gd name="connsiteY9" fmla="*/ 361019 h 1318599"/>
              <a:gd name="connsiteX10" fmla="*/ 351942 w 1488984"/>
              <a:gd name="connsiteY10" fmla="*/ 27771 h 1318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8984" h="1318599">
                <a:moveTo>
                  <a:pt x="351942" y="27771"/>
                </a:moveTo>
                <a:cubicBezTo>
                  <a:pt x="433159" y="0"/>
                  <a:pt x="446696" y="138853"/>
                  <a:pt x="514377" y="194394"/>
                </a:cubicBezTo>
                <a:cubicBezTo>
                  <a:pt x="582058" y="249935"/>
                  <a:pt x="679157" y="283033"/>
                  <a:pt x="758028" y="361018"/>
                </a:cubicBezTo>
                <a:cubicBezTo>
                  <a:pt x="836899" y="439003"/>
                  <a:pt x="876002" y="590712"/>
                  <a:pt x="987605" y="662305"/>
                </a:cubicBezTo>
                <a:cubicBezTo>
                  <a:pt x="1099208" y="733898"/>
                  <a:pt x="1366306" y="685887"/>
                  <a:pt x="1427645" y="790577"/>
                </a:cubicBezTo>
                <a:cubicBezTo>
                  <a:pt x="1488984" y="895268"/>
                  <a:pt x="1456917" y="1262297"/>
                  <a:pt x="1355637" y="1290448"/>
                </a:cubicBezTo>
                <a:cubicBezTo>
                  <a:pt x="1254357" y="1318599"/>
                  <a:pt x="933103" y="1072734"/>
                  <a:pt x="819965" y="959485"/>
                </a:cubicBezTo>
                <a:cubicBezTo>
                  <a:pt x="706827" y="846236"/>
                  <a:pt x="727742" y="682928"/>
                  <a:pt x="676811" y="610954"/>
                </a:cubicBezTo>
                <a:cubicBezTo>
                  <a:pt x="625880" y="538980"/>
                  <a:pt x="622667" y="569299"/>
                  <a:pt x="514377" y="527643"/>
                </a:cubicBezTo>
                <a:cubicBezTo>
                  <a:pt x="406087" y="485987"/>
                  <a:pt x="54146" y="444331"/>
                  <a:pt x="27073" y="361019"/>
                </a:cubicBezTo>
                <a:cubicBezTo>
                  <a:pt x="0" y="277707"/>
                  <a:pt x="270725" y="55542"/>
                  <a:pt x="351942" y="27771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509120"/>
            <a:ext cx="3436421" cy="194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581128"/>
            <a:ext cx="1646648" cy="187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1403648" y="1628800"/>
            <a:ext cx="16257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Saccharose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Flèche droite 17"/>
          <p:cNvSpPr/>
          <p:nvPr/>
        </p:nvSpPr>
        <p:spPr>
          <a:xfrm>
            <a:off x="4514762" y="5301208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370746" y="4941168"/>
            <a:ext cx="1425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Hydrolyse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56176" y="4149080"/>
            <a:ext cx="1415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-Glucose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47664" y="4005064"/>
            <a:ext cx="1146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Maltose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Forme libre 21"/>
          <p:cNvSpPr/>
          <p:nvPr/>
        </p:nvSpPr>
        <p:spPr>
          <a:xfrm>
            <a:off x="1295109" y="4829643"/>
            <a:ext cx="1098575" cy="1249671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8575" h="1445848">
                <a:moveTo>
                  <a:pt x="55075" y="125326"/>
                </a:moveTo>
                <a:cubicBezTo>
                  <a:pt x="110150" y="62232"/>
                  <a:pt x="320371" y="0"/>
                  <a:pt x="396571" y="45720"/>
                </a:cubicBezTo>
                <a:cubicBezTo>
                  <a:pt x="472771" y="91440"/>
                  <a:pt x="452269" y="274678"/>
                  <a:pt x="512275" y="399646"/>
                </a:cubicBezTo>
                <a:cubicBezTo>
                  <a:pt x="572281" y="524614"/>
                  <a:pt x="667882" y="701777"/>
                  <a:pt x="756610" y="795528"/>
                </a:cubicBezTo>
                <a:cubicBezTo>
                  <a:pt x="845338" y="889279"/>
                  <a:pt x="1003707" y="857402"/>
                  <a:pt x="1044643" y="962152"/>
                </a:cubicBezTo>
                <a:cubicBezTo>
                  <a:pt x="1085579" y="1066902"/>
                  <a:pt x="1098575" y="1402210"/>
                  <a:pt x="1002227" y="1424029"/>
                </a:cubicBezTo>
                <a:cubicBezTo>
                  <a:pt x="905879" y="1445848"/>
                  <a:pt x="559644" y="1211726"/>
                  <a:pt x="466555" y="1093066"/>
                </a:cubicBezTo>
                <a:cubicBezTo>
                  <a:pt x="373466" y="974406"/>
                  <a:pt x="462428" y="795759"/>
                  <a:pt x="443695" y="712066"/>
                </a:cubicBezTo>
                <a:cubicBezTo>
                  <a:pt x="424962" y="628373"/>
                  <a:pt x="417084" y="638872"/>
                  <a:pt x="354155" y="590908"/>
                </a:cubicBezTo>
                <a:cubicBezTo>
                  <a:pt x="291226" y="542944"/>
                  <a:pt x="115970" y="501881"/>
                  <a:pt x="66123" y="424284"/>
                </a:cubicBezTo>
                <a:cubicBezTo>
                  <a:pt x="16276" y="346687"/>
                  <a:pt x="0" y="188420"/>
                  <a:pt x="55075" y="1253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1619672" y="4293096"/>
            <a:ext cx="1209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ACETAL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4" name="Forme libre 23"/>
          <p:cNvSpPr/>
          <p:nvPr/>
        </p:nvSpPr>
        <p:spPr>
          <a:xfrm>
            <a:off x="2987823" y="4869160"/>
            <a:ext cx="942017" cy="1368151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  <a:gd name="connsiteX0" fmla="*/ 55075 w 1050556"/>
              <a:gd name="connsiteY0" fmla="*/ 125326 h 1604747"/>
              <a:gd name="connsiteX1" fmla="*/ 396571 w 1050556"/>
              <a:gd name="connsiteY1" fmla="*/ 45720 h 1604747"/>
              <a:gd name="connsiteX2" fmla="*/ 512275 w 1050556"/>
              <a:gd name="connsiteY2" fmla="*/ 399646 h 1604747"/>
              <a:gd name="connsiteX3" fmla="*/ 756610 w 1050556"/>
              <a:gd name="connsiteY3" fmla="*/ 795528 h 1604747"/>
              <a:gd name="connsiteX4" fmla="*/ 1044643 w 1050556"/>
              <a:gd name="connsiteY4" fmla="*/ 962152 h 1604747"/>
              <a:gd name="connsiteX5" fmla="*/ 792088 w 1050556"/>
              <a:gd name="connsiteY5" fmla="*/ 1582928 h 1604747"/>
              <a:gd name="connsiteX6" fmla="*/ 466555 w 1050556"/>
              <a:gd name="connsiteY6" fmla="*/ 1093066 h 1604747"/>
              <a:gd name="connsiteX7" fmla="*/ 443695 w 1050556"/>
              <a:gd name="connsiteY7" fmla="*/ 712066 h 1604747"/>
              <a:gd name="connsiteX8" fmla="*/ 354155 w 1050556"/>
              <a:gd name="connsiteY8" fmla="*/ 590908 h 1604747"/>
              <a:gd name="connsiteX9" fmla="*/ 66123 w 1050556"/>
              <a:gd name="connsiteY9" fmla="*/ 424284 h 1604747"/>
              <a:gd name="connsiteX10" fmla="*/ 55075 w 1050556"/>
              <a:gd name="connsiteY10" fmla="*/ 125326 h 1604747"/>
              <a:gd name="connsiteX0" fmla="*/ 55075 w 1050556"/>
              <a:gd name="connsiteY0" fmla="*/ 125326 h 1603079"/>
              <a:gd name="connsiteX1" fmla="*/ 396571 w 1050556"/>
              <a:gd name="connsiteY1" fmla="*/ 45720 h 1603079"/>
              <a:gd name="connsiteX2" fmla="*/ 512275 w 1050556"/>
              <a:gd name="connsiteY2" fmla="*/ 399646 h 1603079"/>
              <a:gd name="connsiteX3" fmla="*/ 756610 w 1050556"/>
              <a:gd name="connsiteY3" fmla="*/ 795528 h 1603079"/>
              <a:gd name="connsiteX4" fmla="*/ 1044643 w 1050556"/>
              <a:gd name="connsiteY4" fmla="*/ 962152 h 1603079"/>
              <a:gd name="connsiteX5" fmla="*/ 792088 w 1050556"/>
              <a:gd name="connsiteY5" fmla="*/ 1582928 h 1603079"/>
              <a:gd name="connsiteX6" fmla="*/ 360040 w 1050556"/>
              <a:gd name="connsiteY6" fmla="*/ 1083055 h 1603079"/>
              <a:gd name="connsiteX7" fmla="*/ 443695 w 1050556"/>
              <a:gd name="connsiteY7" fmla="*/ 712066 h 1603079"/>
              <a:gd name="connsiteX8" fmla="*/ 354155 w 1050556"/>
              <a:gd name="connsiteY8" fmla="*/ 590908 h 1603079"/>
              <a:gd name="connsiteX9" fmla="*/ 66123 w 1050556"/>
              <a:gd name="connsiteY9" fmla="*/ 424284 h 1603079"/>
              <a:gd name="connsiteX10" fmla="*/ 55075 w 1050556"/>
              <a:gd name="connsiteY10" fmla="*/ 125326 h 1603079"/>
              <a:gd name="connsiteX0" fmla="*/ 55075 w 942017"/>
              <a:gd name="connsiteY0" fmla="*/ 125326 h 1582928"/>
              <a:gd name="connsiteX1" fmla="*/ 396571 w 942017"/>
              <a:gd name="connsiteY1" fmla="*/ 45720 h 1582928"/>
              <a:gd name="connsiteX2" fmla="*/ 512275 w 942017"/>
              <a:gd name="connsiteY2" fmla="*/ 399646 h 1582928"/>
              <a:gd name="connsiteX3" fmla="*/ 756610 w 942017"/>
              <a:gd name="connsiteY3" fmla="*/ 795528 h 1582928"/>
              <a:gd name="connsiteX4" fmla="*/ 936104 w 942017"/>
              <a:gd name="connsiteY4" fmla="*/ 1083056 h 1582928"/>
              <a:gd name="connsiteX5" fmla="*/ 792088 w 942017"/>
              <a:gd name="connsiteY5" fmla="*/ 1582928 h 1582928"/>
              <a:gd name="connsiteX6" fmla="*/ 360040 w 942017"/>
              <a:gd name="connsiteY6" fmla="*/ 1083055 h 1582928"/>
              <a:gd name="connsiteX7" fmla="*/ 443695 w 942017"/>
              <a:gd name="connsiteY7" fmla="*/ 712066 h 1582928"/>
              <a:gd name="connsiteX8" fmla="*/ 354155 w 942017"/>
              <a:gd name="connsiteY8" fmla="*/ 590908 h 1582928"/>
              <a:gd name="connsiteX9" fmla="*/ 66123 w 942017"/>
              <a:gd name="connsiteY9" fmla="*/ 424284 h 1582928"/>
              <a:gd name="connsiteX10" fmla="*/ 55075 w 942017"/>
              <a:gd name="connsiteY10" fmla="*/ 125326 h 158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2017" h="1582928">
                <a:moveTo>
                  <a:pt x="55075" y="125326"/>
                </a:moveTo>
                <a:cubicBezTo>
                  <a:pt x="110150" y="62232"/>
                  <a:pt x="320371" y="0"/>
                  <a:pt x="396571" y="45720"/>
                </a:cubicBezTo>
                <a:cubicBezTo>
                  <a:pt x="472771" y="91440"/>
                  <a:pt x="452269" y="274678"/>
                  <a:pt x="512275" y="399646"/>
                </a:cubicBezTo>
                <a:cubicBezTo>
                  <a:pt x="572281" y="524614"/>
                  <a:pt x="685972" y="681626"/>
                  <a:pt x="756610" y="795528"/>
                </a:cubicBezTo>
                <a:cubicBezTo>
                  <a:pt x="827248" y="909430"/>
                  <a:pt x="930191" y="951823"/>
                  <a:pt x="936104" y="1083056"/>
                </a:cubicBezTo>
                <a:cubicBezTo>
                  <a:pt x="942017" y="1214289"/>
                  <a:pt x="888099" y="1582928"/>
                  <a:pt x="792088" y="1582928"/>
                </a:cubicBezTo>
                <a:cubicBezTo>
                  <a:pt x="696077" y="1582928"/>
                  <a:pt x="418106" y="1228199"/>
                  <a:pt x="360040" y="1083055"/>
                </a:cubicBezTo>
                <a:cubicBezTo>
                  <a:pt x="301975" y="937911"/>
                  <a:pt x="444676" y="794090"/>
                  <a:pt x="443695" y="712066"/>
                </a:cubicBezTo>
                <a:cubicBezTo>
                  <a:pt x="442714" y="630042"/>
                  <a:pt x="417084" y="638872"/>
                  <a:pt x="354155" y="590908"/>
                </a:cubicBezTo>
                <a:cubicBezTo>
                  <a:pt x="291226" y="542944"/>
                  <a:pt x="115970" y="501881"/>
                  <a:pt x="66123" y="424284"/>
                </a:cubicBezTo>
                <a:cubicBezTo>
                  <a:pt x="16276" y="346687"/>
                  <a:pt x="0" y="188420"/>
                  <a:pt x="55075" y="125326"/>
                </a:cubicBezTo>
                <a:close/>
              </a:path>
            </a:pathLst>
          </a:cu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3419872" y="4509120"/>
            <a:ext cx="18503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HEMIACETAL</a:t>
            </a:r>
            <a:endParaRPr lang="fr-FR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1" grpId="0"/>
      <p:bldP spid="22" grpId="0" animBg="1"/>
      <p:bldP spid="23" grpId="0"/>
      <p:bldP spid="24" grpId="0" animBg="1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84984"/>
            <a:ext cx="428396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3436421" cy="194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548680"/>
            <a:ext cx="1646648" cy="187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lèche droite 3"/>
          <p:cNvSpPr/>
          <p:nvPr/>
        </p:nvSpPr>
        <p:spPr>
          <a:xfrm>
            <a:off x="4370746" y="1268760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226730" y="908720"/>
            <a:ext cx="1425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Hydrolyse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56176" y="116632"/>
            <a:ext cx="1415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-Glucose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5332" y="-27384"/>
            <a:ext cx="1146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Maltose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Forme libre 7"/>
          <p:cNvSpPr/>
          <p:nvPr/>
        </p:nvSpPr>
        <p:spPr>
          <a:xfrm>
            <a:off x="1295109" y="797195"/>
            <a:ext cx="1098575" cy="1249671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8575" h="1445848">
                <a:moveTo>
                  <a:pt x="55075" y="125326"/>
                </a:moveTo>
                <a:cubicBezTo>
                  <a:pt x="110150" y="62232"/>
                  <a:pt x="320371" y="0"/>
                  <a:pt x="396571" y="45720"/>
                </a:cubicBezTo>
                <a:cubicBezTo>
                  <a:pt x="472771" y="91440"/>
                  <a:pt x="452269" y="274678"/>
                  <a:pt x="512275" y="399646"/>
                </a:cubicBezTo>
                <a:cubicBezTo>
                  <a:pt x="572281" y="524614"/>
                  <a:pt x="667882" y="701777"/>
                  <a:pt x="756610" y="795528"/>
                </a:cubicBezTo>
                <a:cubicBezTo>
                  <a:pt x="845338" y="889279"/>
                  <a:pt x="1003707" y="857402"/>
                  <a:pt x="1044643" y="962152"/>
                </a:cubicBezTo>
                <a:cubicBezTo>
                  <a:pt x="1085579" y="1066902"/>
                  <a:pt x="1098575" y="1402210"/>
                  <a:pt x="1002227" y="1424029"/>
                </a:cubicBezTo>
                <a:cubicBezTo>
                  <a:pt x="905879" y="1445848"/>
                  <a:pt x="559644" y="1211726"/>
                  <a:pt x="466555" y="1093066"/>
                </a:cubicBezTo>
                <a:cubicBezTo>
                  <a:pt x="373466" y="974406"/>
                  <a:pt x="462428" y="795759"/>
                  <a:pt x="443695" y="712066"/>
                </a:cubicBezTo>
                <a:cubicBezTo>
                  <a:pt x="424962" y="628373"/>
                  <a:pt x="417084" y="638872"/>
                  <a:pt x="354155" y="590908"/>
                </a:cubicBezTo>
                <a:cubicBezTo>
                  <a:pt x="291226" y="542944"/>
                  <a:pt x="115970" y="501881"/>
                  <a:pt x="66123" y="424284"/>
                </a:cubicBezTo>
                <a:cubicBezTo>
                  <a:pt x="16276" y="346687"/>
                  <a:pt x="0" y="188420"/>
                  <a:pt x="55075" y="1253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619672" y="260648"/>
            <a:ext cx="1209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ACETAL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2987823" y="836712"/>
            <a:ext cx="942017" cy="1368151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  <a:gd name="connsiteX0" fmla="*/ 55075 w 1050556"/>
              <a:gd name="connsiteY0" fmla="*/ 125326 h 1604747"/>
              <a:gd name="connsiteX1" fmla="*/ 396571 w 1050556"/>
              <a:gd name="connsiteY1" fmla="*/ 45720 h 1604747"/>
              <a:gd name="connsiteX2" fmla="*/ 512275 w 1050556"/>
              <a:gd name="connsiteY2" fmla="*/ 399646 h 1604747"/>
              <a:gd name="connsiteX3" fmla="*/ 756610 w 1050556"/>
              <a:gd name="connsiteY3" fmla="*/ 795528 h 1604747"/>
              <a:gd name="connsiteX4" fmla="*/ 1044643 w 1050556"/>
              <a:gd name="connsiteY4" fmla="*/ 962152 h 1604747"/>
              <a:gd name="connsiteX5" fmla="*/ 792088 w 1050556"/>
              <a:gd name="connsiteY5" fmla="*/ 1582928 h 1604747"/>
              <a:gd name="connsiteX6" fmla="*/ 466555 w 1050556"/>
              <a:gd name="connsiteY6" fmla="*/ 1093066 h 1604747"/>
              <a:gd name="connsiteX7" fmla="*/ 443695 w 1050556"/>
              <a:gd name="connsiteY7" fmla="*/ 712066 h 1604747"/>
              <a:gd name="connsiteX8" fmla="*/ 354155 w 1050556"/>
              <a:gd name="connsiteY8" fmla="*/ 590908 h 1604747"/>
              <a:gd name="connsiteX9" fmla="*/ 66123 w 1050556"/>
              <a:gd name="connsiteY9" fmla="*/ 424284 h 1604747"/>
              <a:gd name="connsiteX10" fmla="*/ 55075 w 1050556"/>
              <a:gd name="connsiteY10" fmla="*/ 125326 h 1604747"/>
              <a:gd name="connsiteX0" fmla="*/ 55075 w 1050556"/>
              <a:gd name="connsiteY0" fmla="*/ 125326 h 1603079"/>
              <a:gd name="connsiteX1" fmla="*/ 396571 w 1050556"/>
              <a:gd name="connsiteY1" fmla="*/ 45720 h 1603079"/>
              <a:gd name="connsiteX2" fmla="*/ 512275 w 1050556"/>
              <a:gd name="connsiteY2" fmla="*/ 399646 h 1603079"/>
              <a:gd name="connsiteX3" fmla="*/ 756610 w 1050556"/>
              <a:gd name="connsiteY3" fmla="*/ 795528 h 1603079"/>
              <a:gd name="connsiteX4" fmla="*/ 1044643 w 1050556"/>
              <a:gd name="connsiteY4" fmla="*/ 962152 h 1603079"/>
              <a:gd name="connsiteX5" fmla="*/ 792088 w 1050556"/>
              <a:gd name="connsiteY5" fmla="*/ 1582928 h 1603079"/>
              <a:gd name="connsiteX6" fmla="*/ 360040 w 1050556"/>
              <a:gd name="connsiteY6" fmla="*/ 1083055 h 1603079"/>
              <a:gd name="connsiteX7" fmla="*/ 443695 w 1050556"/>
              <a:gd name="connsiteY7" fmla="*/ 712066 h 1603079"/>
              <a:gd name="connsiteX8" fmla="*/ 354155 w 1050556"/>
              <a:gd name="connsiteY8" fmla="*/ 590908 h 1603079"/>
              <a:gd name="connsiteX9" fmla="*/ 66123 w 1050556"/>
              <a:gd name="connsiteY9" fmla="*/ 424284 h 1603079"/>
              <a:gd name="connsiteX10" fmla="*/ 55075 w 1050556"/>
              <a:gd name="connsiteY10" fmla="*/ 125326 h 1603079"/>
              <a:gd name="connsiteX0" fmla="*/ 55075 w 942017"/>
              <a:gd name="connsiteY0" fmla="*/ 125326 h 1582928"/>
              <a:gd name="connsiteX1" fmla="*/ 396571 w 942017"/>
              <a:gd name="connsiteY1" fmla="*/ 45720 h 1582928"/>
              <a:gd name="connsiteX2" fmla="*/ 512275 w 942017"/>
              <a:gd name="connsiteY2" fmla="*/ 399646 h 1582928"/>
              <a:gd name="connsiteX3" fmla="*/ 756610 w 942017"/>
              <a:gd name="connsiteY3" fmla="*/ 795528 h 1582928"/>
              <a:gd name="connsiteX4" fmla="*/ 936104 w 942017"/>
              <a:gd name="connsiteY4" fmla="*/ 1083056 h 1582928"/>
              <a:gd name="connsiteX5" fmla="*/ 792088 w 942017"/>
              <a:gd name="connsiteY5" fmla="*/ 1582928 h 1582928"/>
              <a:gd name="connsiteX6" fmla="*/ 360040 w 942017"/>
              <a:gd name="connsiteY6" fmla="*/ 1083055 h 1582928"/>
              <a:gd name="connsiteX7" fmla="*/ 443695 w 942017"/>
              <a:gd name="connsiteY7" fmla="*/ 712066 h 1582928"/>
              <a:gd name="connsiteX8" fmla="*/ 354155 w 942017"/>
              <a:gd name="connsiteY8" fmla="*/ 590908 h 1582928"/>
              <a:gd name="connsiteX9" fmla="*/ 66123 w 942017"/>
              <a:gd name="connsiteY9" fmla="*/ 424284 h 1582928"/>
              <a:gd name="connsiteX10" fmla="*/ 55075 w 942017"/>
              <a:gd name="connsiteY10" fmla="*/ 125326 h 158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2017" h="1582928">
                <a:moveTo>
                  <a:pt x="55075" y="125326"/>
                </a:moveTo>
                <a:cubicBezTo>
                  <a:pt x="110150" y="62232"/>
                  <a:pt x="320371" y="0"/>
                  <a:pt x="396571" y="45720"/>
                </a:cubicBezTo>
                <a:cubicBezTo>
                  <a:pt x="472771" y="91440"/>
                  <a:pt x="452269" y="274678"/>
                  <a:pt x="512275" y="399646"/>
                </a:cubicBezTo>
                <a:cubicBezTo>
                  <a:pt x="572281" y="524614"/>
                  <a:pt x="685972" y="681626"/>
                  <a:pt x="756610" y="795528"/>
                </a:cubicBezTo>
                <a:cubicBezTo>
                  <a:pt x="827248" y="909430"/>
                  <a:pt x="930191" y="951823"/>
                  <a:pt x="936104" y="1083056"/>
                </a:cubicBezTo>
                <a:cubicBezTo>
                  <a:pt x="942017" y="1214289"/>
                  <a:pt x="888099" y="1582928"/>
                  <a:pt x="792088" y="1582928"/>
                </a:cubicBezTo>
                <a:cubicBezTo>
                  <a:pt x="696077" y="1582928"/>
                  <a:pt x="418106" y="1228199"/>
                  <a:pt x="360040" y="1083055"/>
                </a:cubicBezTo>
                <a:cubicBezTo>
                  <a:pt x="301975" y="937911"/>
                  <a:pt x="444676" y="794090"/>
                  <a:pt x="443695" y="712066"/>
                </a:cubicBezTo>
                <a:cubicBezTo>
                  <a:pt x="442714" y="630042"/>
                  <a:pt x="417084" y="638872"/>
                  <a:pt x="354155" y="590908"/>
                </a:cubicBezTo>
                <a:cubicBezTo>
                  <a:pt x="291226" y="542944"/>
                  <a:pt x="115970" y="501881"/>
                  <a:pt x="66123" y="424284"/>
                </a:cubicBezTo>
                <a:cubicBezTo>
                  <a:pt x="16276" y="346687"/>
                  <a:pt x="0" y="188420"/>
                  <a:pt x="55075" y="125326"/>
                </a:cubicBezTo>
                <a:close/>
              </a:path>
            </a:pathLst>
          </a:cu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419872" y="476672"/>
            <a:ext cx="18503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HEMIACETAL</a:t>
            </a:r>
            <a:endParaRPr lang="fr-FR" sz="2000" b="1" dirty="0">
              <a:solidFill>
                <a:srgbClr val="006600"/>
              </a:solidFill>
            </a:endParaRPr>
          </a:p>
        </p:txBody>
      </p:sp>
      <p:pic>
        <p:nvPicPr>
          <p:cNvPr id="13" name="Image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5792" y="3356992"/>
            <a:ext cx="1646648" cy="187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lèche droite 13"/>
          <p:cNvSpPr/>
          <p:nvPr/>
        </p:nvSpPr>
        <p:spPr>
          <a:xfrm>
            <a:off x="5013584" y="4077072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869568" y="3717032"/>
            <a:ext cx="1425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Hydrolyse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29808" y="2924944"/>
            <a:ext cx="1415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-Glucose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41356" y="2780928"/>
            <a:ext cx="11849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Amylose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Forme libre 17"/>
          <p:cNvSpPr/>
          <p:nvPr/>
        </p:nvSpPr>
        <p:spPr>
          <a:xfrm>
            <a:off x="1619672" y="3645024"/>
            <a:ext cx="1098575" cy="1249671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8575" h="1445848">
                <a:moveTo>
                  <a:pt x="55075" y="125326"/>
                </a:moveTo>
                <a:cubicBezTo>
                  <a:pt x="110150" y="62232"/>
                  <a:pt x="320371" y="0"/>
                  <a:pt x="396571" y="45720"/>
                </a:cubicBezTo>
                <a:cubicBezTo>
                  <a:pt x="472771" y="91440"/>
                  <a:pt x="452269" y="274678"/>
                  <a:pt x="512275" y="399646"/>
                </a:cubicBezTo>
                <a:cubicBezTo>
                  <a:pt x="572281" y="524614"/>
                  <a:pt x="667882" y="701777"/>
                  <a:pt x="756610" y="795528"/>
                </a:cubicBezTo>
                <a:cubicBezTo>
                  <a:pt x="845338" y="889279"/>
                  <a:pt x="1003707" y="857402"/>
                  <a:pt x="1044643" y="962152"/>
                </a:cubicBezTo>
                <a:cubicBezTo>
                  <a:pt x="1085579" y="1066902"/>
                  <a:pt x="1098575" y="1402210"/>
                  <a:pt x="1002227" y="1424029"/>
                </a:cubicBezTo>
                <a:cubicBezTo>
                  <a:pt x="905879" y="1445848"/>
                  <a:pt x="559644" y="1211726"/>
                  <a:pt x="466555" y="1093066"/>
                </a:cubicBezTo>
                <a:cubicBezTo>
                  <a:pt x="373466" y="974406"/>
                  <a:pt x="462428" y="795759"/>
                  <a:pt x="443695" y="712066"/>
                </a:cubicBezTo>
                <a:cubicBezTo>
                  <a:pt x="424962" y="628373"/>
                  <a:pt x="417084" y="638872"/>
                  <a:pt x="354155" y="590908"/>
                </a:cubicBezTo>
                <a:cubicBezTo>
                  <a:pt x="291226" y="542944"/>
                  <a:pt x="115970" y="501881"/>
                  <a:pt x="66123" y="424284"/>
                </a:cubicBezTo>
                <a:cubicBezTo>
                  <a:pt x="16276" y="346687"/>
                  <a:pt x="0" y="188420"/>
                  <a:pt x="55075" y="1253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944235" y="3108477"/>
            <a:ext cx="1209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ACETAL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1" name="Forme libre 20"/>
          <p:cNvSpPr/>
          <p:nvPr/>
        </p:nvSpPr>
        <p:spPr>
          <a:xfrm>
            <a:off x="3347864" y="3645024"/>
            <a:ext cx="1098575" cy="1249671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8575" h="1445848">
                <a:moveTo>
                  <a:pt x="55075" y="125326"/>
                </a:moveTo>
                <a:cubicBezTo>
                  <a:pt x="110150" y="62232"/>
                  <a:pt x="320371" y="0"/>
                  <a:pt x="396571" y="45720"/>
                </a:cubicBezTo>
                <a:cubicBezTo>
                  <a:pt x="472771" y="91440"/>
                  <a:pt x="452269" y="274678"/>
                  <a:pt x="512275" y="399646"/>
                </a:cubicBezTo>
                <a:cubicBezTo>
                  <a:pt x="572281" y="524614"/>
                  <a:pt x="667882" y="701777"/>
                  <a:pt x="756610" y="795528"/>
                </a:cubicBezTo>
                <a:cubicBezTo>
                  <a:pt x="845338" y="889279"/>
                  <a:pt x="1003707" y="857402"/>
                  <a:pt x="1044643" y="962152"/>
                </a:cubicBezTo>
                <a:cubicBezTo>
                  <a:pt x="1085579" y="1066902"/>
                  <a:pt x="1098575" y="1402210"/>
                  <a:pt x="1002227" y="1424029"/>
                </a:cubicBezTo>
                <a:cubicBezTo>
                  <a:pt x="905879" y="1445848"/>
                  <a:pt x="559644" y="1211726"/>
                  <a:pt x="466555" y="1093066"/>
                </a:cubicBezTo>
                <a:cubicBezTo>
                  <a:pt x="373466" y="974406"/>
                  <a:pt x="462428" y="795759"/>
                  <a:pt x="443695" y="712066"/>
                </a:cubicBezTo>
                <a:cubicBezTo>
                  <a:pt x="424962" y="628373"/>
                  <a:pt x="417084" y="638872"/>
                  <a:pt x="354155" y="590908"/>
                </a:cubicBezTo>
                <a:cubicBezTo>
                  <a:pt x="291226" y="542944"/>
                  <a:pt x="115970" y="501881"/>
                  <a:pt x="66123" y="424284"/>
                </a:cubicBezTo>
                <a:cubicBezTo>
                  <a:pt x="16276" y="346687"/>
                  <a:pt x="0" y="188420"/>
                  <a:pt x="55075" y="1253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  <p:bldP spid="18" grpId="0" animBg="1"/>
      <p:bldP spid="19" grpId="0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chel-Eugène Chevreul — Wikipédia"/>
          <p:cNvPicPr>
            <a:picLocks noChangeAspect="1" noChangeArrowheads="1"/>
          </p:cNvPicPr>
          <p:nvPr/>
        </p:nvPicPr>
        <p:blipFill>
          <a:blip r:embed="rId2" cstate="print"/>
          <a:srcRect l="13025" t="10050" r="14034" b="17593"/>
          <a:stretch>
            <a:fillRect/>
          </a:stretch>
        </p:blipFill>
        <p:spPr bwMode="auto">
          <a:xfrm>
            <a:off x="395536" y="1268760"/>
            <a:ext cx="2016224" cy="2592288"/>
          </a:xfrm>
          <a:prstGeom prst="rect">
            <a:avLst/>
          </a:prstGeom>
          <a:noFill/>
        </p:spPr>
      </p:pic>
      <p:pic>
        <p:nvPicPr>
          <p:cNvPr id="1028" name="Picture 4" descr="Fichier:Friedrich Wöhler Stich.jpg — Wikipédia"/>
          <p:cNvPicPr>
            <a:picLocks noChangeAspect="1" noChangeArrowheads="1"/>
          </p:cNvPicPr>
          <p:nvPr/>
        </p:nvPicPr>
        <p:blipFill>
          <a:blip r:embed="rId3" cstate="print"/>
          <a:srcRect l="17073" t="4909" r="14634" b="27627"/>
          <a:stretch>
            <a:fillRect/>
          </a:stretch>
        </p:blipFill>
        <p:spPr bwMode="auto">
          <a:xfrm>
            <a:off x="3563888" y="1556792"/>
            <a:ext cx="2016224" cy="2592288"/>
          </a:xfrm>
          <a:prstGeom prst="rect">
            <a:avLst/>
          </a:prstGeom>
          <a:noFill/>
        </p:spPr>
      </p:pic>
      <p:pic>
        <p:nvPicPr>
          <p:cNvPr id="4" name="Image 3" descr="Marcellin Berthelot — Wikipédia"/>
          <p:cNvPicPr/>
          <p:nvPr/>
        </p:nvPicPr>
        <p:blipFill>
          <a:blip r:embed="rId4" cstate="print"/>
          <a:srcRect l="32143" t="7353" r="17857" b="39706"/>
          <a:stretch>
            <a:fillRect/>
          </a:stretch>
        </p:blipFill>
        <p:spPr bwMode="auto">
          <a:xfrm>
            <a:off x="6876256" y="1916832"/>
            <a:ext cx="201622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5536" y="44624"/>
            <a:ext cx="2016224" cy="11521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Michel-Eugène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CHEVREUL 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1786-1889) </a:t>
            </a:r>
            <a:endParaRPr kumimoji="0" lang="fr-FR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563888" y="332656"/>
            <a:ext cx="2016224" cy="11521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Friedrich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WÖHLER 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1800-1882)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876256" y="692696"/>
            <a:ext cx="2016224" cy="11521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Marcelin BERTHELOT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(1827-1907) </a:t>
            </a:r>
            <a:endParaRPr kumimoji="0" lang="fr-FR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0" y="3933056"/>
            <a:ext cx="3131840" cy="2016224"/>
            <a:chOff x="0" y="3933056"/>
            <a:chExt cx="3131840" cy="2016224"/>
          </a:xfrm>
        </p:grpSpPr>
        <p:sp>
          <p:nvSpPr>
            <p:cNvPr id="8" name="Explosion 2 7"/>
            <p:cNvSpPr/>
            <p:nvPr/>
          </p:nvSpPr>
          <p:spPr>
            <a:xfrm>
              <a:off x="0" y="3933056"/>
              <a:ext cx="3131840" cy="2016224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565260" y="4437112"/>
              <a:ext cx="20162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/>
                <a:t>  Transformation des corps gras en savons</a:t>
              </a:r>
              <a:endParaRPr lang="fr-FR" sz="2000" b="1" dirty="0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3347864" y="4365104"/>
            <a:ext cx="2771800" cy="1800200"/>
            <a:chOff x="3347864" y="4365104"/>
            <a:chExt cx="2771800" cy="1800200"/>
          </a:xfrm>
        </p:grpSpPr>
        <p:sp>
          <p:nvSpPr>
            <p:cNvPr id="10" name="Explosion 2 9"/>
            <p:cNvSpPr/>
            <p:nvPr/>
          </p:nvSpPr>
          <p:spPr>
            <a:xfrm>
              <a:off x="3347864" y="4365104"/>
              <a:ext cx="2771800" cy="1800200"/>
            </a:xfrm>
            <a:prstGeom prst="irregularSeal2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3754975" y="4970777"/>
              <a:ext cx="18722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/>
                <a:t> Synthèse de l’urée</a:t>
              </a:r>
              <a:endParaRPr lang="fr-FR" sz="2000" b="1" dirty="0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6012160" y="4509120"/>
            <a:ext cx="3131840" cy="2348880"/>
            <a:chOff x="6012160" y="4509120"/>
            <a:chExt cx="3131840" cy="2348880"/>
          </a:xfrm>
        </p:grpSpPr>
        <p:sp>
          <p:nvSpPr>
            <p:cNvPr id="12" name="Explosion 2 11"/>
            <p:cNvSpPr/>
            <p:nvPr/>
          </p:nvSpPr>
          <p:spPr>
            <a:xfrm>
              <a:off x="6012160" y="4509120"/>
              <a:ext cx="3131840" cy="234888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6542695" y="5057889"/>
              <a:ext cx="187220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/>
                <a:t> Synthèse du méthane, du méthanol, du benzène …</a:t>
              </a:r>
              <a:endParaRPr lang="fr-FR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1" animBg="1"/>
      <p:bldP spid="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03617" y="116632"/>
            <a:ext cx="1415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-Glucose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5332" y="-27384"/>
            <a:ext cx="11849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Amylose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5792" y="618709"/>
            <a:ext cx="1646648" cy="187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lèche droite 13"/>
          <p:cNvSpPr/>
          <p:nvPr/>
        </p:nvSpPr>
        <p:spPr>
          <a:xfrm>
            <a:off x="5013584" y="1338789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869568" y="978749"/>
            <a:ext cx="1425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Hydrolyse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 l="2835" t="21000" r="18259" b="12641"/>
          <a:stretch>
            <a:fillRect/>
          </a:stretch>
        </p:blipFill>
        <p:spPr bwMode="auto">
          <a:xfrm>
            <a:off x="0" y="3356992"/>
            <a:ext cx="7400865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7426129" y="3358971"/>
            <a:ext cx="1415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-Glucose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2" name="Image 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3861048"/>
            <a:ext cx="1646648" cy="187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Flèche droite 22"/>
          <p:cNvSpPr/>
          <p:nvPr/>
        </p:nvSpPr>
        <p:spPr>
          <a:xfrm>
            <a:off x="5436096" y="4581128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5292080" y="4221088"/>
            <a:ext cx="1425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Hydrolyse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47664" y="2780928"/>
            <a:ext cx="3397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Amylopectine</a:t>
            </a:r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 &amp; Glycogène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Forme libre 15"/>
          <p:cNvSpPr/>
          <p:nvPr/>
        </p:nvSpPr>
        <p:spPr>
          <a:xfrm>
            <a:off x="3203848" y="3573016"/>
            <a:ext cx="1098575" cy="1249671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8575" h="1445848">
                <a:moveTo>
                  <a:pt x="55075" y="125326"/>
                </a:moveTo>
                <a:cubicBezTo>
                  <a:pt x="110150" y="62232"/>
                  <a:pt x="320371" y="0"/>
                  <a:pt x="396571" y="45720"/>
                </a:cubicBezTo>
                <a:cubicBezTo>
                  <a:pt x="472771" y="91440"/>
                  <a:pt x="452269" y="274678"/>
                  <a:pt x="512275" y="399646"/>
                </a:cubicBezTo>
                <a:cubicBezTo>
                  <a:pt x="572281" y="524614"/>
                  <a:pt x="667882" y="701777"/>
                  <a:pt x="756610" y="795528"/>
                </a:cubicBezTo>
                <a:cubicBezTo>
                  <a:pt x="845338" y="889279"/>
                  <a:pt x="1003707" y="857402"/>
                  <a:pt x="1044643" y="962152"/>
                </a:cubicBezTo>
                <a:cubicBezTo>
                  <a:pt x="1085579" y="1066902"/>
                  <a:pt x="1098575" y="1402210"/>
                  <a:pt x="1002227" y="1424029"/>
                </a:cubicBezTo>
                <a:cubicBezTo>
                  <a:pt x="905879" y="1445848"/>
                  <a:pt x="559644" y="1211726"/>
                  <a:pt x="466555" y="1093066"/>
                </a:cubicBezTo>
                <a:cubicBezTo>
                  <a:pt x="373466" y="974406"/>
                  <a:pt x="462428" y="795759"/>
                  <a:pt x="443695" y="712066"/>
                </a:cubicBezTo>
                <a:cubicBezTo>
                  <a:pt x="424962" y="628373"/>
                  <a:pt x="417084" y="638872"/>
                  <a:pt x="354155" y="590908"/>
                </a:cubicBezTo>
                <a:cubicBezTo>
                  <a:pt x="291226" y="542944"/>
                  <a:pt x="115970" y="501881"/>
                  <a:pt x="66123" y="424284"/>
                </a:cubicBezTo>
                <a:cubicBezTo>
                  <a:pt x="16276" y="346687"/>
                  <a:pt x="0" y="188420"/>
                  <a:pt x="55075" y="1253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99592" y="5085184"/>
            <a:ext cx="1209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ACETAL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6" name="Forme libre 25"/>
          <p:cNvSpPr/>
          <p:nvPr/>
        </p:nvSpPr>
        <p:spPr>
          <a:xfrm>
            <a:off x="2627784" y="5373216"/>
            <a:ext cx="1098575" cy="1249671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8575" h="1445848">
                <a:moveTo>
                  <a:pt x="55075" y="125326"/>
                </a:moveTo>
                <a:cubicBezTo>
                  <a:pt x="110150" y="62232"/>
                  <a:pt x="320371" y="0"/>
                  <a:pt x="396571" y="45720"/>
                </a:cubicBezTo>
                <a:cubicBezTo>
                  <a:pt x="472771" y="91440"/>
                  <a:pt x="452269" y="274678"/>
                  <a:pt x="512275" y="399646"/>
                </a:cubicBezTo>
                <a:cubicBezTo>
                  <a:pt x="572281" y="524614"/>
                  <a:pt x="667882" y="701777"/>
                  <a:pt x="756610" y="795528"/>
                </a:cubicBezTo>
                <a:cubicBezTo>
                  <a:pt x="845338" y="889279"/>
                  <a:pt x="1003707" y="857402"/>
                  <a:pt x="1044643" y="962152"/>
                </a:cubicBezTo>
                <a:cubicBezTo>
                  <a:pt x="1085579" y="1066902"/>
                  <a:pt x="1098575" y="1402210"/>
                  <a:pt x="1002227" y="1424029"/>
                </a:cubicBezTo>
                <a:cubicBezTo>
                  <a:pt x="905879" y="1445848"/>
                  <a:pt x="559644" y="1211726"/>
                  <a:pt x="466555" y="1093066"/>
                </a:cubicBezTo>
                <a:cubicBezTo>
                  <a:pt x="373466" y="974406"/>
                  <a:pt x="462428" y="795759"/>
                  <a:pt x="443695" y="712066"/>
                </a:cubicBezTo>
                <a:cubicBezTo>
                  <a:pt x="424962" y="628373"/>
                  <a:pt x="417084" y="638872"/>
                  <a:pt x="354155" y="590908"/>
                </a:cubicBezTo>
                <a:cubicBezTo>
                  <a:pt x="291226" y="542944"/>
                  <a:pt x="115970" y="501881"/>
                  <a:pt x="66123" y="424284"/>
                </a:cubicBezTo>
                <a:cubicBezTo>
                  <a:pt x="16276" y="346687"/>
                  <a:pt x="0" y="188420"/>
                  <a:pt x="55075" y="1253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6672"/>
            <a:ext cx="428396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Forme libre 26"/>
          <p:cNvSpPr/>
          <p:nvPr/>
        </p:nvSpPr>
        <p:spPr>
          <a:xfrm>
            <a:off x="1547664" y="836712"/>
            <a:ext cx="1098575" cy="1249671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8575" h="1445848">
                <a:moveTo>
                  <a:pt x="55075" y="125326"/>
                </a:moveTo>
                <a:cubicBezTo>
                  <a:pt x="110150" y="62232"/>
                  <a:pt x="320371" y="0"/>
                  <a:pt x="396571" y="45720"/>
                </a:cubicBezTo>
                <a:cubicBezTo>
                  <a:pt x="472771" y="91440"/>
                  <a:pt x="452269" y="274678"/>
                  <a:pt x="512275" y="399646"/>
                </a:cubicBezTo>
                <a:cubicBezTo>
                  <a:pt x="572281" y="524614"/>
                  <a:pt x="667882" y="701777"/>
                  <a:pt x="756610" y="795528"/>
                </a:cubicBezTo>
                <a:cubicBezTo>
                  <a:pt x="845338" y="889279"/>
                  <a:pt x="1003707" y="857402"/>
                  <a:pt x="1044643" y="962152"/>
                </a:cubicBezTo>
                <a:cubicBezTo>
                  <a:pt x="1085579" y="1066902"/>
                  <a:pt x="1098575" y="1402210"/>
                  <a:pt x="1002227" y="1424029"/>
                </a:cubicBezTo>
                <a:cubicBezTo>
                  <a:pt x="905879" y="1445848"/>
                  <a:pt x="559644" y="1211726"/>
                  <a:pt x="466555" y="1093066"/>
                </a:cubicBezTo>
                <a:cubicBezTo>
                  <a:pt x="373466" y="974406"/>
                  <a:pt x="462428" y="795759"/>
                  <a:pt x="443695" y="712066"/>
                </a:cubicBezTo>
                <a:cubicBezTo>
                  <a:pt x="424962" y="628373"/>
                  <a:pt x="417084" y="638872"/>
                  <a:pt x="354155" y="590908"/>
                </a:cubicBezTo>
                <a:cubicBezTo>
                  <a:pt x="291226" y="542944"/>
                  <a:pt x="115970" y="501881"/>
                  <a:pt x="66123" y="424284"/>
                </a:cubicBezTo>
                <a:cubicBezTo>
                  <a:pt x="16276" y="346687"/>
                  <a:pt x="0" y="188420"/>
                  <a:pt x="55075" y="1253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1872227" y="300165"/>
            <a:ext cx="1209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ACETAL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9" name="Forme libre 28"/>
          <p:cNvSpPr/>
          <p:nvPr/>
        </p:nvSpPr>
        <p:spPr>
          <a:xfrm>
            <a:off x="3275856" y="836712"/>
            <a:ext cx="1098575" cy="1249671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8575" h="1445848">
                <a:moveTo>
                  <a:pt x="55075" y="125326"/>
                </a:moveTo>
                <a:cubicBezTo>
                  <a:pt x="110150" y="62232"/>
                  <a:pt x="320371" y="0"/>
                  <a:pt x="396571" y="45720"/>
                </a:cubicBezTo>
                <a:cubicBezTo>
                  <a:pt x="472771" y="91440"/>
                  <a:pt x="452269" y="274678"/>
                  <a:pt x="512275" y="399646"/>
                </a:cubicBezTo>
                <a:cubicBezTo>
                  <a:pt x="572281" y="524614"/>
                  <a:pt x="667882" y="701777"/>
                  <a:pt x="756610" y="795528"/>
                </a:cubicBezTo>
                <a:cubicBezTo>
                  <a:pt x="845338" y="889279"/>
                  <a:pt x="1003707" y="857402"/>
                  <a:pt x="1044643" y="962152"/>
                </a:cubicBezTo>
                <a:cubicBezTo>
                  <a:pt x="1085579" y="1066902"/>
                  <a:pt x="1098575" y="1402210"/>
                  <a:pt x="1002227" y="1424029"/>
                </a:cubicBezTo>
                <a:cubicBezTo>
                  <a:pt x="905879" y="1445848"/>
                  <a:pt x="559644" y="1211726"/>
                  <a:pt x="466555" y="1093066"/>
                </a:cubicBezTo>
                <a:cubicBezTo>
                  <a:pt x="373466" y="974406"/>
                  <a:pt x="462428" y="795759"/>
                  <a:pt x="443695" y="712066"/>
                </a:cubicBezTo>
                <a:cubicBezTo>
                  <a:pt x="424962" y="628373"/>
                  <a:pt x="417084" y="638872"/>
                  <a:pt x="354155" y="590908"/>
                </a:cubicBezTo>
                <a:cubicBezTo>
                  <a:pt x="291226" y="542944"/>
                  <a:pt x="115970" y="501881"/>
                  <a:pt x="66123" y="424284"/>
                </a:cubicBezTo>
                <a:cubicBezTo>
                  <a:pt x="16276" y="346687"/>
                  <a:pt x="0" y="188420"/>
                  <a:pt x="55075" y="1253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orme libre 29"/>
          <p:cNvSpPr/>
          <p:nvPr/>
        </p:nvSpPr>
        <p:spPr>
          <a:xfrm>
            <a:off x="1844080" y="3725416"/>
            <a:ext cx="1098575" cy="1249671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8575" h="1445848">
                <a:moveTo>
                  <a:pt x="55075" y="125326"/>
                </a:moveTo>
                <a:cubicBezTo>
                  <a:pt x="110150" y="62232"/>
                  <a:pt x="320371" y="0"/>
                  <a:pt x="396571" y="45720"/>
                </a:cubicBezTo>
                <a:cubicBezTo>
                  <a:pt x="472771" y="91440"/>
                  <a:pt x="452269" y="274678"/>
                  <a:pt x="512275" y="399646"/>
                </a:cubicBezTo>
                <a:cubicBezTo>
                  <a:pt x="572281" y="524614"/>
                  <a:pt x="667882" y="701777"/>
                  <a:pt x="756610" y="795528"/>
                </a:cubicBezTo>
                <a:cubicBezTo>
                  <a:pt x="845338" y="889279"/>
                  <a:pt x="1003707" y="857402"/>
                  <a:pt x="1044643" y="962152"/>
                </a:cubicBezTo>
                <a:cubicBezTo>
                  <a:pt x="1085579" y="1066902"/>
                  <a:pt x="1098575" y="1402210"/>
                  <a:pt x="1002227" y="1424029"/>
                </a:cubicBezTo>
                <a:cubicBezTo>
                  <a:pt x="905879" y="1445848"/>
                  <a:pt x="559644" y="1211726"/>
                  <a:pt x="466555" y="1093066"/>
                </a:cubicBezTo>
                <a:cubicBezTo>
                  <a:pt x="373466" y="974406"/>
                  <a:pt x="462428" y="795759"/>
                  <a:pt x="443695" y="712066"/>
                </a:cubicBezTo>
                <a:cubicBezTo>
                  <a:pt x="424962" y="628373"/>
                  <a:pt x="417084" y="638872"/>
                  <a:pt x="354155" y="590908"/>
                </a:cubicBezTo>
                <a:cubicBezTo>
                  <a:pt x="291226" y="542944"/>
                  <a:pt x="115970" y="501881"/>
                  <a:pt x="66123" y="424284"/>
                </a:cubicBezTo>
                <a:cubicBezTo>
                  <a:pt x="16276" y="346687"/>
                  <a:pt x="0" y="188420"/>
                  <a:pt x="55075" y="1253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orme libre 30"/>
          <p:cNvSpPr/>
          <p:nvPr/>
        </p:nvSpPr>
        <p:spPr>
          <a:xfrm>
            <a:off x="4211960" y="5373216"/>
            <a:ext cx="1098575" cy="1249671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8575" h="1445848">
                <a:moveTo>
                  <a:pt x="55075" y="125326"/>
                </a:moveTo>
                <a:cubicBezTo>
                  <a:pt x="110150" y="62232"/>
                  <a:pt x="320371" y="0"/>
                  <a:pt x="396571" y="45720"/>
                </a:cubicBezTo>
                <a:cubicBezTo>
                  <a:pt x="472771" y="91440"/>
                  <a:pt x="452269" y="274678"/>
                  <a:pt x="512275" y="399646"/>
                </a:cubicBezTo>
                <a:cubicBezTo>
                  <a:pt x="572281" y="524614"/>
                  <a:pt x="667882" y="701777"/>
                  <a:pt x="756610" y="795528"/>
                </a:cubicBezTo>
                <a:cubicBezTo>
                  <a:pt x="845338" y="889279"/>
                  <a:pt x="1003707" y="857402"/>
                  <a:pt x="1044643" y="962152"/>
                </a:cubicBezTo>
                <a:cubicBezTo>
                  <a:pt x="1085579" y="1066902"/>
                  <a:pt x="1098575" y="1402210"/>
                  <a:pt x="1002227" y="1424029"/>
                </a:cubicBezTo>
                <a:cubicBezTo>
                  <a:pt x="905879" y="1445848"/>
                  <a:pt x="559644" y="1211726"/>
                  <a:pt x="466555" y="1093066"/>
                </a:cubicBezTo>
                <a:cubicBezTo>
                  <a:pt x="373466" y="974406"/>
                  <a:pt x="462428" y="795759"/>
                  <a:pt x="443695" y="712066"/>
                </a:cubicBezTo>
                <a:cubicBezTo>
                  <a:pt x="424962" y="628373"/>
                  <a:pt x="417084" y="638872"/>
                  <a:pt x="354155" y="590908"/>
                </a:cubicBezTo>
                <a:cubicBezTo>
                  <a:pt x="291226" y="542944"/>
                  <a:pt x="115970" y="501881"/>
                  <a:pt x="66123" y="424284"/>
                </a:cubicBezTo>
                <a:cubicBezTo>
                  <a:pt x="16276" y="346687"/>
                  <a:pt x="0" y="188420"/>
                  <a:pt x="55075" y="1253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orme libre 31"/>
          <p:cNvSpPr/>
          <p:nvPr/>
        </p:nvSpPr>
        <p:spPr>
          <a:xfrm>
            <a:off x="5796136" y="5373216"/>
            <a:ext cx="1098575" cy="1249671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8575" h="1445848">
                <a:moveTo>
                  <a:pt x="55075" y="125326"/>
                </a:moveTo>
                <a:cubicBezTo>
                  <a:pt x="110150" y="62232"/>
                  <a:pt x="320371" y="0"/>
                  <a:pt x="396571" y="45720"/>
                </a:cubicBezTo>
                <a:cubicBezTo>
                  <a:pt x="472771" y="91440"/>
                  <a:pt x="452269" y="274678"/>
                  <a:pt x="512275" y="399646"/>
                </a:cubicBezTo>
                <a:cubicBezTo>
                  <a:pt x="572281" y="524614"/>
                  <a:pt x="667882" y="701777"/>
                  <a:pt x="756610" y="795528"/>
                </a:cubicBezTo>
                <a:cubicBezTo>
                  <a:pt x="845338" y="889279"/>
                  <a:pt x="1003707" y="857402"/>
                  <a:pt x="1044643" y="962152"/>
                </a:cubicBezTo>
                <a:cubicBezTo>
                  <a:pt x="1085579" y="1066902"/>
                  <a:pt x="1098575" y="1402210"/>
                  <a:pt x="1002227" y="1424029"/>
                </a:cubicBezTo>
                <a:cubicBezTo>
                  <a:pt x="905879" y="1445848"/>
                  <a:pt x="559644" y="1211726"/>
                  <a:pt x="466555" y="1093066"/>
                </a:cubicBezTo>
                <a:cubicBezTo>
                  <a:pt x="373466" y="974406"/>
                  <a:pt x="462428" y="795759"/>
                  <a:pt x="443695" y="712066"/>
                </a:cubicBezTo>
                <a:cubicBezTo>
                  <a:pt x="424962" y="628373"/>
                  <a:pt x="417084" y="638872"/>
                  <a:pt x="354155" y="590908"/>
                </a:cubicBezTo>
                <a:cubicBezTo>
                  <a:pt x="291226" y="542944"/>
                  <a:pt x="115970" y="501881"/>
                  <a:pt x="66123" y="424284"/>
                </a:cubicBezTo>
                <a:cubicBezTo>
                  <a:pt x="16276" y="346687"/>
                  <a:pt x="0" y="188420"/>
                  <a:pt x="55075" y="1253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/>
      <p:bldP spid="25" grpId="0"/>
      <p:bldP spid="16" grpId="0" animBg="1"/>
      <p:bldP spid="17" grpId="0"/>
      <p:bldP spid="26" grpId="0" animBg="1"/>
      <p:bldP spid="30" grpId="0" animBg="1"/>
      <p:bldP spid="3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869160"/>
            <a:ext cx="3888432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2835" t="21000" r="18259" b="12641"/>
          <a:stretch>
            <a:fillRect/>
          </a:stretch>
        </p:blipFill>
        <p:spPr bwMode="auto">
          <a:xfrm>
            <a:off x="0" y="576064"/>
            <a:ext cx="7400865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426129" y="578043"/>
            <a:ext cx="1415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-Glucose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080120"/>
            <a:ext cx="1646648" cy="187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èche droite 4"/>
          <p:cNvSpPr/>
          <p:nvPr/>
        </p:nvSpPr>
        <p:spPr>
          <a:xfrm>
            <a:off x="5436096" y="1800200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292080" y="1440160"/>
            <a:ext cx="1425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Hydrolyse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7664" y="0"/>
            <a:ext cx="3397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Amylopectine</a:t>
            </a:r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 &amp; Glycogène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Flèche droite 9"/>
          <p:cNvSpPr/>
          <p:nvPr/>
        </p:nvSpPr>
        <p:spPr>
          <a:xfrm>
            <a:off x="4941576" y="5658067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797560" y="5298027"/>
            <a:ext cx="1425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Hydrolyse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57800" y="4505939"/>
            <a:ext cx="1415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b</a:t>
            </a:r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-Glucose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35696" y="4365104"/>
            <a:ext cx="1233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Cellulose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Forme libre 13"/>
          <p:cNvSpPr/>
          <p:nvPr/>
        </p:nvSpPr>
        <p:spPr>
          <a:xfrm>
            <a:off x="1691680" y="839499"/>
            <a:ext cx="1098575" cy="1249671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8575" h="1445848">
                <a:moveTo>
                  <a:pt x="55075" y="125326"/>
                </a:moveTo>
                <a:cubicBezTo>
                  <a:pt x="110150" y="62232"/>
                  <a:pt x="320371" y="0"/>
                  <a:pt x="396571" y="45720"/>
                </a:cubicBezTo>
                <a:cubicBezTo>
                  <a:pt x="472771" y="91440"/>
                  <a:pt x="452269" y="274678"/>
                  <a:pt x="512275" y="399646"/>
                </a:cubicBezTo>
                <a:cubicBezTo>
                  <a:pt x="572281" y="524614"/>
                  <a:pt x="667882" y="701777"/>
                  <a:pt x="756610" y="795528"/>
                </a:cubicBezTo>
                <a:cubicBezTo>
                  <a:pt x="845338" y="889279"/>
                  <a:pt x="1003707" y="857402"/>
                  <a:pt x="1044643" y="962152"/>
                </a:cubicBezTo>
                <a:cubicBezTo>
                  <a:pt x="1085579" y="1066902"/>
                  <a:pt x="1098575" y="1402210"/>
                  <a:pt x="1002227" y="1424029"/>
                </a:cubicBezTo>
                <a:cubicBezTo>
                  <a:pt x="905879" y="1445848"/>
                  <a:pt x="559644" y="1211726"/>
                  <a:pt x="466555" y="1093066"/>
                </a:cubicBezTo>
                <a:cubicBezTo>
                  <a:pt x="373466" y="974406"/>
                  <a:pt x="462428" y="795759"/>
                  <a:pt x="443695" y="712066"/>
                </a:cubicBezTo>
                <a:cubicBezTo>
                  <a:pt x="424962" y="628373"/>
                  <a:pt x="417084" y="638872"/>
                  <a:pt x="354155" y="590908"/>
                </a:cubicBezTo>
                <a:cubicBezTo>
                  <a:pt x="291226" y="542944"/>
                  <a:pt x="115970" y="501881"/>
                  <a:pt x="66123" y="424284"/>
                </a:cubicBezTo>
                <a:cubicBezTo>
                  <a:pt x="16276" y="346687"/>
                  <a:pt x="0" y="188420"/>
                  <a:pt x="55075" y="1253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971600" y="2348880"/>
            <a:ext cx="1209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ACETAL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6" name="Forme libre 15"/>
          <p:cNvSpPr/>
          <p:nvPr/>
        </p:nvSpPr>
        <p:spPr>
          <a:xfrm>
            <a:off x="2627784" y="2639699"/>
            <a:ext cx="1098575" cy="1249671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8575" h="1445848">
                <a:moveTo>
                  <a:pt x="55075" y="125326"/>
                </a:moveTo>
                <a:cubicBezTo>
                  <a:pt x="110150" y="62232"/>
                  <a:pt x="320371" y="0"/>
                  <a:pt x="396571" y="45720"/>
                </a:cubicBezTo>
                <a:cubicBezTo>
                  <a:pt x="472771" y="91440"/>
                  <a:pt x="452269" y="274678"/>
                  <a:pt x="512275" y="399646"/>
                </a:cubicBezTo>
                <a:cubicBezTo>
                  <a:pt x="572281" y="524614"/>
                  <a:pt x="667882" y="701777"/>
                  <a:pt x="756610" y="795528"/>
                </a:cubicBezTo>
                <a:cubicBezTo>
                  <a:pt x="845338" y="889279"/>
                  <a:pt x="1003707" y="857402"/>
                  <a:pt x="1044643" y="962152"/>
                </a:cubicBezTo>
                <a:cubicBezTo>
                  <a:pt x="1085579" y="1066902"/>
                  <a:pt x="1098575" y="1402210"/>
                  <a:pt x="1002227" y="1424029"/>
                </a:cubicBezTo>
                <a:cubicBezTo>
                  <a:pt x="905879" y="1445848"/>
                  <a:pt x="559644" y="1211726"/>
                  <a:pt x="466555" y="1093066"/>
                </a:cubicBezTo>
                <a:cubicBezTo>
                  <a:pt x="373466" y="974406"/>
                  <a:pt x="462428" y="795759"/>
                  <a:pt x="443695" y="712066"/>
                </a:cubicBezTo>
                <a:cubicBezTo>
                  <a:pt x="424962" y="628373"/>
                  <a:pt x="417084" y="638872"/>
                  <a:pt x="354155" y="590908"/>
                </a:cubicBezTo>
                <a:cubicBezTo>
                  <a:pt x="291226" y="542944"/>
                  <a:pt x="115970" y="501881"/>
                  <a:pt x="66123" y="424284"/>
                </a:cubicBezTo>
                <a:cubicBezTo>
                  <a:pt x="16276" y="346687"/>
                  <a:pt x="0" y="188420"/>
                  <a:pt x="55075" y="1253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/>
          <p:cNvSpPr/>
          <p:nvPr/>
        </p:nvSpPr>
        <p:spPr>
          <a:xfrm>
            <a:off x="1607670" y="5709254"/>
            <a:ext cx="960105" cy="696078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  <a:gd name="connsiteX0" fmla="*/ 54094 w 1097594"/>
              <a:gd name="connsiteY0" fmla="*/ 256200 h 1791399"/>
              <a:gd name="connsiteX1" fmla="*/ 395590 w 1097594"/>
              <a:gd name="connsiteY1" fmla="*/ 176594 h 1791399"/>
              <a:gd name="connsiteX2" fmla="*/ 511294 w 1097594"/>
              <a:gd name="connsiteY2" fmla="*/ 530520 h 1791399"/>
              <a:gd name="connsiteX3" fmla="*/ 755629 w 1097594"/>
              <a:gd name="connsiteY3" fmla="*/ 926402 h 1791399"/>
              <a:gd name="connsiteX4" fmla="*/ 1043662 w 1097594"/>
              <a:gd name="connsiteY4" fmla="*/ 1093026 h 1791399"/>
              <a:gd name="connsiteX5" fmla="*/ 1001246 w 1097594"/>
              <a:gd name="connsiteY5" fmla="*/ 1554903 h 1791399"/>
              <a:gd name="connsiteX6" fmla="*/ 465574 w 1097594"/>
              <a:gd name="connsiteY6" fmla="*/ 1223940 h 1791399"/>
              <a:gd name="connsiteX7" fmla="*/ 442714 w 1097594"/>
              <a:gd name="connsiteY7" fmla="*/ 842940 h 1791399"/>
              <a:gd name="connsiteX8" fmla="*/ 353174 w 1097594"/>
              <a:gd name="connsiteY8" fmla="*/ 721782 h 1791399"/>
              <a:gd name="connsiteX9" fmla="*/ 71027 w 1097594"/>
              <a:gd name="connsiteY9" fmla="*/ 1713802 h 1791399"/>
              <a:gd name="connsiteX10" fmla="*/ 54094 w 1097594"/>
              <a:gd name="connsiteY10" fmla="*/ 256200 h 1791399"/>
              <a:gd name="connsiteX0" fmla="*/ 54094 w 1097594"/>
              <a:gd name="connsiteY0" fmla="*/ 256201 h 1928967"/>
              <a:gd name="connsiteX1" fmla="*/ 395590 w 1097594"/>
              <a:gd name="connsiteY1" fmla="*/ 176595 h 1928967"/>
              <a:gd name="connsiteX2" fmla="*/ 511294 w 1097594"/>
              <a:gd name="connsiteY2" fmla="*/ 530521 h 1928967"/>
              <a:gd name="connsiteX3" fmla="*/ 755629 w 1097594"/>
              <a:gd name="connsiteY3" fmla="*/ 926403 h 1928967"/>
              <a:gd name="connsiteX4" fmla="*/ 1043662 w 1097594"/>
              <a:gd name="connsiteY4" fmla="*/ 1093027 h 1928967"/>
              <a:gd name="connsiteX5" fmla="*/ 1001246 w 1097594"/>
              <a:gd name="connsiteY5" fmla="*/ 1554904 h 1928967"/>
              <a:gd name="connsiteX6" fmla="*/ 465574 w 1097594"/>
              <a:gd name="connsiteY6" fmla="*/ 1223941 h 1928967"/>
              <a:gd name="connsiteX7" fmla="*/ 442714 w 1097594"/>
              <a:gd name="connsiteY7" fmla="*/ 842941 h 1928967"/>
              <a:gd name="connsiteX8" fmla="*/ 215042 w 1097594"/>
              <a:gd name="connsiteY8" fmla="*/ 1547179 h 1928967"/>
              <a:gd name="connsiteX9" fmla="*/ 71027 w 1097594"/>
              <a:gd name="connsiteY9" fmla="*/ 1713803 h 1928967"/>
              <a:gd name="connsiteX10" fmla="*/ 54094 w 1097594"/>
              <a:gd name="connsiteY10" fmla="*/ 256201 h 1928967"/>
              <a:gd name="connsiteX0" fmla="*/ 54094 w 1097594"/>
              <a:gd name="connsiteY0" fmla="*/ 256201 h 1928966"/>
              <a:gd name="connsiteX1" fmla="*/ 395590 w 1097594"/>
              <a:gd name="connsiteY1" fmla="*/ 176595 h 1928966"/>
              <a:gd name="connsiteX2" fmla="*/ 511294 w 1097594"/>
              <a:gd name="connsiteY2" fmla="*/ 530521 h 1928966"/>
              <a:gd name="connsiteX3" fmla="*/ 755629 w 1097594"/>
              <a:gd name="connsiteY3" fmla="*/ 926403 h 1928966"/>
              <a:gd name="connsiteX4" fmla="*/ 1043662 w 1097594"/>
              <a:gd name="connsiteY4" fmla="*/ 1093027 h 1928966"/>
              <a:gd name="connsiteX5" fmla="*/ 1001246 w 1097594"/>
              <a:gd name="connsiteY5" fmla="*/ 1554904 h 1928966"/>
              <a:gd name="connsiteX6" fmla="*/ 465574 w 1097594"/>
              <a:gd name="connsiteY6" fmla="*/ 1223941 h 1928966"/>
              <a:gd name="connsiteX7" fmla="*/ 359058 w 1097594"/>
              <a:gd name="connsiteY7" fmla="*/ 1547180 h 1928966"/>
              <a:gd name="connsiteX8" fmla="*/ 215042 w 1097594"/>
              <a:gd name="connsiteY8" fmla="*/ 1547179 h 1928966"/>
              <a:gd name="connsiteX9" fmla="*/ 71027 w 1097594"/>
              <a:gd name="connsiteY9" fmla="*/ 1713803 h 1928966"/>
              <a:gd name="connsiteX10" fmla="*/ 54094 w 1097594"/>
              <a:gd name="connsiteY10" fmla="*/ 256201 h 1928966"/>
              <a:gd name="connsiteX0" fmla="*/ 54094 w 1091344"/>
              <a:gd name="connsiteY0" fmla="*/ 256201 h 1928966"/>
              <a:gd name="connsiteX1" fmla="*/ 395590 w 1091344"/>
              <a:gd name="connsiteY1" fmla="*/ 176595 h 1928966"/>
              <a:gd name="connsiteX2" fmla="*/ 511294 w 1091344"/>
              <a:gd name="connsiteY2" fmla="*/ 530521 h 1928966"/>
              <a:gd name="connsiteX3" fmla="*/ 755629 w 1091344"/>
              <a:gd name="connsiteY3" fmla="*/ 926403 h 1928966"/>
              <a:gd name="connsiteX4" fmla="*/ 1043662 w 1091344"/>
              <a:gd name="connsiteY4" fmla="*/ 1093027 h 1928966"/>
              <a:gd name="connsiteX5" fmla="*/ 1001246 w 1091344"/>
              <a:gd name="connsiteY5" fmla="*/ 1554904 h 1928966"/>
              <a:gd name="connsiteX6" fmla="*/ 503074 w 1091344"/>
              <a:gd name="connsiteY6" fmla="*/ 1213932 h 1928966"/>
              <a:gd name="connsiteX7" fmla="*/ 359058 w 1091344"/>
              <a:gd name="connsiteY7" fmla="*/ 1547180 h 1928966"/>
              <a:gd name="connsiteX8" fmla="*/ 215042 w 1091344"/>
              <a:gd name="connsiteY8" fmla="*/ 1547179 h 1928966"/>
              <a:gd name="connsiteX9" fmla="*/ 71027 w 1091344"/>
              <a:gd name="connsiteY9" fmla="*/ 1713803 h 1928966"/>
              <a:gd name="connsiteX10" fmla="*/ 54094 w 1091344"/>
              <a:gd name="connsiteY10" fmla="*/ 256201 h 1928966"/>
              <a:gd name="connsiteX0" fmla="*/ 54094 w 1061752"/>
              <a:gd name="connsiteY0" fmla="*/ 256201 h 1928966"/>
              <a:gd name="connsiteX1" fmla="*/ 395590 w 1061752"/>
              <a:gd name="connsiteY1" fmla="*/ 176595 h 1928966"/>
              <a:gd name="connsiteX2" fmla="*/ 511294 w 1061752"/>
              <a:gd name="connsiteY2" fmla="*/ 530521 h 1928966"/>
              <a:gd name="connsiteX3" fmla="*/ 755629 w 1061752"/>
              <a:gd name="connsiteY3" fmla="*/ 926403 h 1928966"/>
              <a:gd name="connsiteX4" fmla="*/ 1043662 w 1061752"/>
              <a:gd name="connsiteY4" fmla="*/ 1093027 h 1928966"/>
              <a:gd name="connsiteX5" fmla="*/ 647090 w 1061752"/>
              <a:gd name="connsiteY5" fmla="*/ 1547180 h 1928966"/>
              <a:gd name="connsiteX6" fmla="*/ 503074 w 1061752"/>
              <a:gd name="connsiteY6" fmla="*/ 1213932 h 1928966"/>
              <a:gd name="connsiteX7" fmla="*/ 359058 w 1061752"/>
              <a:gd name="connsiteY7" fmla="*/ 1547180 h 1928966"/>
              <a:gd name="connsiteX8" fmla="*/ 215042 w 1061752"/>
              <a:gd name="connsiteY8" fmla="*/ 1547179 h 1928966"/>
              <a:gd name="connsiteX9" fmla="*/ 71027 w 1061752"/>
              <a:gd name="connsiteY9" fmla="*/ 1713803 h 1928966"/>
              <a:gd name="connsiteX10" fmla="*/ 54094 w 1061752"/>
              <a:gd name="connsiteY10" fmla="*/ 256201 h 1928966"/>
              <a:gd name="connsiteX0" fmla="*/ 54094 w 953212"/>
              <a:gd name="connsiteY0" fmla="*/ 256201 h 1928966"/>
              <a:gd name="connsiteX1" fmla="*/ 395590 w 953212"/>
              <a:gd name="connsiteY1" fmla="*/ 176595 h 1928966"/>
              <a:gd name="connsiteX2" fmla="*/ 511294 w 953212"/>
              <a:gd name="connsiteY2" fmla="*/ 530521 h 1928966"/>
              <a:gd name="connsiteX3" fmla="*/ 755629 w 953212"/>
              <a:gd name="connsiteY3" fmla="*/ 926403 h 1928966"/>
              <a:gd name="connsiteX4" fmla="*/ 935122 w 953212"/>
              <a:gd name="connsiteY4" fmla="*/ 1547180 h 1928966"/>
              <a:gd name="connsiteX5" fmla="*/ 647090 w 953212"/>
              <a:gd name="connsiteY5" fmla="*/ 1547180 h 1928966"/>
              <a:gd name="connsiteX6" fmla="*/ 503074 w 953212"/>
              <a:gd name="connsiteY6" fmla="*/ 1213932 h 1928966"/>
              <a:gd name="connsiteX7" fmla="*/ 359058 w 953212"/>
              <a:gd name="connsiteY7" fmla="*/ 1547180 h 1928966"/>
              <a:gd name="connsiteX8" fmla="*/ 215042 w 953212"/>
              <a:gd name="connsiteY8" fmla="*/ 1547179 h 1928966"/>
              <a:gd name="connsiteX9" fmla="*/ 71027 w 953212"/>
              <a:gd name="connsiteY9" fmla="*/ 1713803 h 1928966"/>
              <a:gd name="connsiteX10" fmla="*/ 54094 w 953212"/>
              <a:gd name="connsiteY10" fmla="*/ 256201 h 1928966"/>
              <a:gd name="connsiteX0" fmla="*/ 54094 w 947123"/>
              <a:gd name="connsiteY0" fmla="*/ 256201 h 1928966"/>
              <a:gd name="connsiteX1" fmla="*/ 395590 w 947123"/>
              <a:gd name="connsiteY1" fmla="*/ 176595 h 1928966"/>
              <a:gd name="connsiteX2" fmla="*/ 511294 w 947123"/>
              <a:gd name="connsiteY2" fmla="*/ 530521 h 1928966"/>
              <a:gd name="connsiteX3" fmla="*/ 719098 w 947123"/>
              <a:gd name="connsiteY3" fmla="*/ 1047308 h 1928966"/>
              <a:gd name="connsiteX4" fmla="*/ 935122 w 947123"/>
              <a:gd name="connsiteY4" fmla="*/ 1547180 h 1928966"/>
              <a:gd name="connsiteX5" fmla="*/ 647090 w 947123"/>
              <a:gd name="connsiteY5" fmla="*/ 1547180 h 1928966"/>
              <a:gd name="connsiteX6" fmla="*/ 503074 w 947123"/>
              <a:gd name="connsiteY6" fmla="*/ 1213932 h 1928966"/>
              <a:gd name="connsiteX7" fmla="*/ 359058 w 947123"/>
              <a:gd name="connsiteY7" fmla="*/ 1547180 h 1928966"/>
              <a:gd name="connsiteX8" fmla="*/ 215042 w 947123"/>
              <a:gd name="connsiteY8" fmla="*/ 1547179 h 1928966"/>
              <a:gd name="connsiteX9" fmla="*/ 71027 w 947123"/>
              <a:gd name="connsiteY9" fmla="*/ 1713803 h 1928966"/>
              <a:gd name="connsiteX10" fmla="*/ 54094 w 947123"/>
              <a:gd name="connsiteY10" fmla="*/ 256201 h 1928966"/>
              <a:gd name="connsiteX0" fmla="*/ 54094 w 947123"/>
              <a:gd name="connsiteY0" fmla="*/ 256201 h 1928966"/>
              <a:gd name="connsiteX1" fmla="*/ 395590 w 947123"/>
              <a:gd name="connsiteY1" fmla="*/ 176595 h 1928966"/>
              <a:gd name="connsiteX2" fmla="*/ 503075 w 947123"/>
              <a:gd name="connsiteY2" fmla="*/ 714060 h 1928966"/>
              <a:gd name="connsiteX3" fmla="*/ 719098 w 947123"/>
              <a:gd name="connsiteY3" fmla="*/ 1047308 h 1928966"/>
              <a:gd name="connsiteX4" fmla="*/ 935122 w 947123"/>
              <a:gd name="connsiteY4" fmla="*/ 1547180 h 1928966"/>
              <a:gd name="connsiteX5" fmla="*/ 647090 w 947123"/>
              <a:gd name="connsiteY5" fmla="*/ 1547180 h 1928966"/>
              <a:gd name="connsiteX6" fmla="*/ 503074 w 947123"/>
              <a:gd name="connsiteY6" fmla="*/ 1213932 h 1928966"/>
              <a:gd name="connsiteX7" fmla="*/ 359058 w 947123"/>
              <a:gd name="connsiteY7" fmla="*/ 1547180 h 1928966"/>
              <a:gd name="connsiteX8" fmla="*/ 215042 w 947123"/>
              <a:gd name="connsiteY8" fmla="*/ 1547179 h 1928966"/>
              <a:gd name="connsiteX9" fmla="*/ 71027 w 947123"/>
              <a:gd name="connsiteY9" fmla="*/ 1713803 h 1928966"/>
              <a:gd name="connsiteX10" fmla="*/ 54094 w 947123"/>
              <a:gd name="connsiteY10" fmla="*/ 256201 h 1928966"/>
              <a:gd name="connsiteX0" fmla="*/ 60007 w 953036"/>
              <a:gd name="connsiteY0" fmla="*/ 138853 h 1811618"/>
              <a:gd name="connsiteX1" fmla="*/ 436980 w 953036"/>
              <a:gd name="connsiteY1" fmla="*/ 763336 h 1811618"/>
              <a:gd name="connsiteX2" fmla="*/ 508988 w 953036"/>
              <a:gd name="connsiteY2" fmla="*/ 596712 h 1811618"/>
              <a:gd name="connsiteX3" fmla="*/ 725011 w 953036"/>
              <a:gd name="connsiteY3" fmla="*/ 929960 h 1811618"/>
              <a:gd name="connsiteX4" fmla="*/ 941035 w 953036"/>
              <a:gd name="connsiteY4" fmla="*/ 1429832 h 1811618"/>
              <a:gd name="connsiteX5" fmla="*/ 653003 w 953036"/>
              <a:gd name="connsiteY5" fmla="*/ 1429832 h 1811618"/>
              <a:gd name="connsiteX6" fmla="*/ 508987 w 953036"/>
              <a:gd name="connsiteY6" fmla="*/ 1096584 h 1811618"/>
              <a:gd name="connsiteX7" fmla="*/ 364971 w 953036"/>
              <a:gd name="connsiteY7" fmla="*/ 1429832 h 1811618"/>
              <a:gd name="connsiteX8" fmla="*/ 220955 w 953036"/>
              <a:gd name="connsiteY8" fmla="*/ 1429831 h 1811618"/>
              <a:gd name="connsiteX9" fmla="*/ 76940 w 953036"/>
              <a:gd name="connsiteY9" fmla="*/ 1596455 h 1811618"/>
              <a:gd name="connsiteX10" fmla="*/ 60007 w 953036"/>
              <a:gd name="connsiteY10" fmla="*/ 138853 h 1811618"/>
              <a:gd name="connsiteX0" fmla="*/ 144016 w 876096"/>
              <a:gd name="connsiteY0" fmla="*/ 527643 h 1083055"/>
              <a:gd name="connsiteX1" fmla="*/ 360040 w 876096"/>
              <a:gd name="connsiteY1" fmla="*/ 194395 h 1083055"/>
              <a:gd name="connsiteX2" fmla="*/ 432048 w 876096"/>
              <a:gd name="connsiteY2" fmla="*/ 27771 h 1083055"/>
              <a:gd name="connsiteX3" fmla="*/ 648071 w 876096"/>
              <a:gd name="connsiteY3" fmla="*/ 361019 h 1083055"/>
              <a:gd name="connsiteX4" fmla="*/ 864095 w 876096"/>
              <a:gd name="connsiteY4" fmla="*/ 860891 h 1083055"/>
              <a:gd name="connsiteX5" fmla="*/ 576063 w 876096"/>
              <a:gd name="connsiteY5" fmla="*/ 860891 h 1083055"/>
              <a:gd name="connsiteX6" fmla="*/ 432047 w 876096"/>
              <a:gd name="connsiteY6" fmla="*/ 527643 h 1083055"/>
              <a:gd name="connsiteX7" fmla="*/ 288031 w 876096"/>
              <a:gd name="connsiteY7" fmla="*/ 860891 h 1083055"/>
              <a:gd name="connsiteX8" fmla="*/ 144015 w 876096"/>
              <a:gd name="connsiteY8" fmla="*/ 860890 h 1083055"/>
              <a:gd name="connsiteX9" fmla="*/ 0 w 876096"/>
              <a:gd name="connsiteY9" fmla="*/ 1027514 h 1083055"/>
              <a:gd name="connsiteX10" fmla="*/ 144016 w 876096"/>
              <a:gd name="connsiteY10" fmla="*/ 527643 h 1083055"/>
              <a:gd name="connsiteX0" fmla="*/ 216024 w 948104"/>
              <a:gd name="connsiteY0" fmla="*/ 527643 h 944203"/>
              <a:gd name="connsiteX1" fmla="*/ 432048 w 948104"/>
              <a:gd name="connsiteY1" fmla="*/ 194395 h 944203"/>
              <a:gd name="connsiteX2" fmla="*/ 504056 w 948104"/>
              <a:gd name="connsiteY2" fmla="*/ 27771 h 944203"/>
              <a:gd name="connsiteX3" fmla="*/ 720079 w 948104"/>
              <a:gd name="connsiteY3" fmla="*/ 361019 h 944203"/>
              <a:gd name="connsiteX4" fmla="*/ 936103 w 948104"/>
              <a:gd name="connsiteY4" fmla="*/ 860891 h 944203"/>
              <a:gd name="connsiteX5" fmla="*/ 648071 w 948104"/>
              <a:gd name="connsiteY5" fmla="*/ 860891 h 944203"/>
              <a:gd name="connsiteX6" fmla="*/ 504055 w 948104"/>
              <a:gd name="connsiteY6" fmla="*/ 527643 h 944203"/>
              <a:gd name="connsiteX7" fmla="*/ 360039 w 948104"/>
              <a:gd name="connsiteY7" fmla="*/ 860891 h 944203"/>
              <a:gd name="connsiteX8" fmla="*/ 216023 w 948104"/>
              <a:gd name="connsiteY8" fmla="*/ 860890 h 944203"/>
              <a:gd name="connsiteX9" fmla="*/ 0 w 948104"/>
              <a:gd name="connsiteY9" fmla="*/ 694267 h 944203"/>
              <a:gd name="connsiteX10" fmla="*/ 216024 w 948104"/>
              <a:gd name="connsiteY10" fmla="*/ 527643 h 944203"/>
              <a:gd name="connsiteX0" fmla="*/ 228025 w 960105"/>
              <a:gd name="connsiteY0" fmla="*/ 527643 h 971974"/>
              <a:gd name="connsiteX1" fmla="*/ 444049 w 960105"/>
              <a:gd name="connsiteY1" fmla="*/ 194395 h 971974"/>
              <a:gd name="connsiteX2" fmla="*/ 516057 w 960105"/>
              <a:gd name="connsiteY2" fmla="*/ 27771 h 971974"/>
              <a:gd name="connsiteX3" fmla="*/ 732080 w 960105"/>
              <a:gd name="connsiteY3" fmla="*/ 361019 h 971974"/>
              <a:gd name="connsiteX4" fmla="*/ 948104 w 960105"/>
              <a:gd name="connsiteY4" fmla="*/ 860891 h 971974"/>
              <a:gd name="connsiteX5" fmla="*/ 660072 w 960105"/>
              <a:gd name="connsiteY5" fmla="*/ 860891 h 971974"/>
              <a:gd name="connsiteX6" fmla="*/ 516056 w 960105"/>
              <a:gd name="connsiteY6" fmla="*/ 527643 h 971974"/>
              <a:gd name="connsiteX7" fmla="*/ 372040 w 960105"/>
              <a:gd name="connsiteY7" fmla="*/ 860891 h 971974"/>
              <a:gd name="connsiteX8" fmla="*/ 156017 w 960105"/>
              <a:gd name="connsiteY8" fmla="*/ 944203 h 971974"/>
              <a:gd name="connsiteX9" fmla="*/ 12001 w 960105"/>
              <a:gd name="connsiteY9" fmla="*/ 694267 h 971974"/>
              <a:gd name="connsiteX10" fmla="*/ 228025 w 960105"/>
              <a:gd name="connsiteY10" fmla="*/ 527643 h 971974"/>
              <a:gd name="connsiteX0" fmla="*/ 228025 w 960105"/>
              <a:gd name="connsiteY0" fmla="*/ 361019 h 805350"/>
              <a:gd name="connsiteX1" fmla="*/ 444049 w 960105"/>
              <a:gd name="connsiteY1" fmla="*/ 27771 h 805350"/>
              <a:gd name="connsiteX2" fmla="*/ 732080 w 960105"/>
              <a:gd name="connsiteY2" fmla="*/ 194395 h 805350"/>
              <a:gd name="connsiteX3" fmla="*/ 948104 w 960105"/>
              <a:gd name="connsiteY3" fmla="*/ 694267 h 805350"/>
              <a:gd name="connsiteX4" fmla="*/ 660072 w 960105"/>
              <a:gd name="connsiteY4" fmla="*/ 694267 h 805350"/>
              <a:gd name="connsiteX5" fmla="*/ 516056 w 960105"/>
              <a:gd name="connsiteY5" fmla="*/ 361019 h 805350"/>
              <a:gd name="connsiteX6" fmla="*/ 372040 w 960105"/>
              <a:gd name="connsiteY6" fmla="*/ 694267 h 805350"/>
              <a:gd name="connsiteX7" fmla="*/ 156017 w 960105"/>
              <a:gd name="connsiteY7" fmla="*/ 777579 h 805350"/>
              <a:gd name="connsiteX8" fmla="*/ 12001 w 960105"/>
              <a:gd name="connsiteY8" fmla="*/ 527643 h 805350"/>
              <a:gd name="connsiteX9" fmla="*/ 228025 w 960105"/>
              <a:gd name="connsiteY9" fmla="*/ 361019 h 8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0105" h="805350">
                <a:moveTo>
                  <a:pt x="228025" y="361019"/>
                </a:moveTo>
                <a:cubicBezTo>
                  <a:pt x="300033" y="277707"/>
                  <a:pt x="360040" y="55542"/>
                  <a:pt x="444049" y="27771"/>
                </a:cubicBezTo>
                <a:cubicBezTo>
                  <a:pt x="528058" y="0"/>
                  <a:pt x="648071" y="83312"/>
                  <a:pt x="732080" y="194395"/>
                </a:cubicBezTo>
                <a:cubicBezTo>
                  <a:pt x="816089" y="305478"/>
                  <a:pt x="960105" y="610955"/>
                  <a:pt x="948104" y="694267"/>
                </a:cubicBezTo>
                <a:cubicBezTo>
                  <a:pt x="936103" y="777579"/>
                  <a:pt x="732080" y="749808"/>
                  <a:pt x="660072" y="694267"/>
                </a:cubicBezTo>
                <a:cubicBezTo>
                  <a:pt x="588064" y="638726"/>
                  <a:pt x="564061" y="361019"/>
                  <a:pt x="516056" y="361019"/>
                </a:cubicBezTo>
                <a:cubicBezTo>
                  <a:pt x="468051" y="361019"/>
                  <a:pt x="432046" y="624840"/>
                  <a:pt x="372040" y="694267"/>
                </a:cubicBezTo>
                <a:cubicBezTo>
                  <a:pt x="312034" y="763694"/>
                  <a:pt x="216024" y="805350"/>
                  <a:pt x="156017" y="777579"/>
                </a:cubicBezTo>
                <a:cubicBezTo>
                  <a:pt x="96011" y="749808"/>
                  <a:pt x="0" y="597070"/>
                  <a:pt x="12001" y="527643"/>
                </a:cubicBezTo>
                <a:cubicBezTo>
                  <a:pt x="24002" y="458216"/>
                  <a:pt x="156017" y="444331"/>
                  <a:pt x="228025" y="361019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619672" y="4682516"/>
            <a:ext cx="1209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ACETAL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0" name="Forme libre 19"/>
          <p:cNvSpPr/>
          <p:nvPr/>
        </p:nvSpPr>
        <p:spPr>
          <a:xfrm flipV="1">
            <a:off x="3203848" y="5301208"/>
            <a:ext cx="1020113" cy="648072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  <a:gd name="connsiteX0" fmla="*/ 54094 w 1097594"/>
              <a:gd name="connsiteY0" fmla="*/ 256200 h 1791399"/>
              <a:gd name="connsiteX1" fmla="*/ 395590 w 1097594"/>
              <a:gd name="connsiteY1" fmla="*/ 176594 h 1791399"/>
              <a:gd name="connsiteX2" fmla="*/ 511294 w 1097594"/>
              <a:gd name="connsiteY2" fmla="*/ 530520 h 1791399"/>
              <a:gd name="connsiteX3" fmla="*/ 755629 w 1097594"/>
              <a:gd name="connsiteY3" fmla="*/ 926402 h 1791399"/>
              <a:gd name="connsiteX4" fmla="*/ 1043662 w 1097594"/>
              <a:gd name="connsiteY4" fmla="*/ 1093026 h 1791399"/>
              <a:gd name="connsiteX5" fmla="*/ 1001246 w 1097594"/>
              <a:gd name="connsiteY5" fmla="*/ 1554903 h 1791399"/>
              <a:gd name="connsiteX6" fmla="*/ 465574 w 1097594"/>
              <a:gd name="connsiteY6" fmla="*/ 1223940 h 1791399"/>
              <a:gd name="connsiteX7" fmla="*/ 442714 w 1097594"/>
              <a:gd name="connsiteY7" fmla="*/ 842940 h 1791399"/>
              <a:gd name="connsiteX8" fmla="*/ 353174 w 1097594"/>
              <a:gd name="connsiteY8" fmla="*/ 721782 h 1791399"/>
              <a:gd name="connsiteX9" fmla="*/ 71027 w 1097594"/>
              <a:gd name="connsiteY9" fmla="*/ 1713802 h 1791399"/>
              <a:gd name="connsiteX10" fmla="*/ 54094 w 1097594"/>
              <a:gd name="connsiteY10" fmla="*/ 256200 h 1791399"/>
              <a:gd name="connsiteX0" fmla="*/ 54094 w 1097594"/>
              <a:gd name="connsiteY0" fmla="*/ 256201 h 1928967"/>
              <a:gd name="connsiteX1" fmla="*/ 395590 w 1097594"/>
              <a:gd name="connsiteY1" fmla="*/ 176595 h 1928967"/>
              <a:gd name="connsiteX2" fmla="*/ 511294 w 1097594"/>
              <a:gd name="connsiteY2" fmla="*/ 530521 h 1928967"/>
              <a:gd name="connsiteX3" fmla="*/ 755629 w 1097594"/>
              <a:gd name="connsiteY3" fmla="*/ 926403 h 1928967"/>
              <a:gd name="connsiteX4" fmla="*/ 1043662 w 1097594"/>
              <a:gd name="connsiteY4" fmla="*/ 1093027 h 1928967"/>
              <a:gd name="connsiteX5" fmla="*/ 1001246 w 1097594"/>
              <a:gd name="connsiteY5" fmla="*/ 1554904 h 1928967"/>
              <a:gd name="connsiteX6" fmla="*/ 465574 w 1097594"/>
              <a:gd name="connsiteY6" fmla="*/ 1223941 h 1928967"/>
              <a:gd name="connsiteX7" fmla="*/ 442714 w 1097594"/>
              <a:gd name="connsiteY7" fmla="*/ 842941 h 1928967"/>
              <a:gd name="connsiteX8" fmla="*/ 215042 w 1097594"/>
              <a:gd name="connsiteY8" fmla="*/ 1547179 h 1928967"/>
              <a:gd name="connsiteX9" fmla="*/ 71027 w 1097594"/>
              <a:gd name="connsiteY9" fmla="*/ 1713803 h 1928967"/>
              <a:gd name="connsiteX10" fmla="*/ 54094 w 1097594"/>
              <a:gd name="connsiteY10" fmla="*/ 256201 h 1928967"/>
              <a:gd name="connsiteX0" fmla="*/ 54094 w 1097594"/>
              <a:gd name="connsiteY0" fmla="*/ 256201 h 1928966"/>
              <a:gd name="connsiteX1" fmla="*/ 395590 w 1097594"/>
              <a:gd name="connsiteY1" fmla="*/ 176595 h 1928966"/>
              <a:gd name="connsiteX2" fmla="*/ 511294 w 1097594"/>
              <a:gd name="connsiteY2" fmla="*/ 530521 h 1928966"/>
              <a:gd name="connsiteX3" fmla="*/ 755629 w 1097594"/>
              <a:gd name="connsiteY3" fmla="*/ 926403 h 1928966"/>
              <a:gd name="connsiteX4" fmla="*/ 1043662 w 1097594"/>
              <a:gd name="connsiteY4" fmla="*/ 1093027 h 1928966"/>
              <a:gd name="connsiteX5" fmla="*/ 1001246 w 1097594"/>
              <a:gd name="connsiteY5" fmla="*/ 1554904 h 1928966"/>
              <a:gd name="connsiteX6" fmla="*/ 465574 w 1097594"/>
              <a:gd name="connsiteY6" fmla="*/ 1223941 h 1928966"/>
              <a:gd name="connsiteX7" fmla="*/ 359058 w 1097594"/>
              <a:gd name="connsiteY7" fmla="*/ 1547180 h 1928966"/>
              <a:gd name="connsiteX8" fmla="*/ 215042 w 1097594"/>
              <a:gd name="connsiteY8" fmla="*/ 1547179 h 1928966"/>
              <a:gd name="connsiteX9" fmla="*/ 71027 w 1097594"/>
              <a:gd name="connsiteY9" fmla="*/ 1713803 h 1928966"/>
              <a:gd name="connsiteX10" fmla="*/ 54094 w 1097594"/>
              <a:gd name="connsiteY10" fmla="*/ 256201 h 1928966"/>
              <a:gd name="connsiteX0" fmla="*/ 54094 w 1091344"/>
              <a:gd name="connsiteY0" fmla="*/ 256201 h 1928966"/>
              <a:gd name="connsiteX1" fmla="*/ 395590 w 1091344"/>
              <a:gd name="connsiteY1" fmla="*/ 176595 h 1928966"/>
              <a:gd name="connsiteX2" fmla="*/ 511294 w 1091344"/>
              <a:gd name="connsiteY2" fmla="*/ 530521 h 1928966"/>
              <a:gd name="connsiteX3" fmla="*/ 755629 w 1091344"/>
              <a:gd name="connsiteY3" fmla="*/ 926403 h 1928966"/>
              <a:gd name="connsiteX4" fmla="*/ 1043662 w 1091344"/>
              <a:gd name="connsiteY4" fmla="*/ 1093027 h 1928966"/>
              <a:gd name="connsiteX5" fmla="*/ 1001246 w 1091344"/>
              <a:gd name="connsiteY5" fmla="*/ 1554904 h 1928966"/>
              <a:gd name="connsiteX6" fmla="*/ 503074 w 1091344"/>
              <a:gd name="connsiteY6" fmla="*/ 1213932 h 1928966"/>
              <a:gd name="connsiteX7" fmla="*/ 359058 w 1091344"/>
              <a:gd name="connsiteY7" fmla="*/ 1547180 h 1928966"/>
              <a:gd name="connsiteX8" fmla="*/ 215042 w 1091344"/>
              <a:gd name="connsiteY8" fmla="*/ 1547179 h 1928966"/>
              <a:gd name="connsiteX9" fmla="*/ 71027 w 1091344"/>
              <a:gd name="connsiteY9" fmla="*/ 1713803 h 1928966"/>
              <a:gd name="connsiteX10" fmla="*/ 54094 w 1091344"/>
              <a:gd name="connsiteY10" fmla="*/ 256201 h 1928966"/>
              <a:gd name="connsiteX0" fmla="*/ 54094 w 1061752"/>
              <a:gd name="connsiteY0" fmla="*/ 256201 h 1928966"/>
              <a:gd name="connsiteX1" fmla="*/ 395590 w 1061752"/>
              <a:gd name="connsiteY1" fmla="*/ 176595 h 1928966"/>
              <a:gd name="connsiteX2" fmla="*/ 511294 w 1061752"/>
              <a:gd name="connsiteY2" fmla="*/ 530521 h 1928966"/>
              <a:gd name="connsiteX3" fmla="*/ 755629 w 1061752"/>
              <a:gd name="connsiteY3" fmla="*/ 926403 h 1928966"/>
              <a:gd name="connsiteX4" fmla="*/ 1043662 w 1061752"/>
              <a:gd name="connsiteY4" fmla="*/ 1093027 h 1928966"/>
              <a:gd name="connsiteX5" fmla="*/ 647090 w 1061752"/>
              <a:gd name="connsiteY5" fmla="*/ 1547180 h 1928966"/>
              <a:gd name="connsiteX6" fmla="*/ 503074 w 1061752"/>
              <a:gd name="connsiteY6" fmla="*/ 1213932 h 1928966"/>
              <a:gd name="connsiteX7" fmla="*/ 359058 w 1061752"/>
              <a:gd name="connsiteY7" fmla="*/ 1547180 h 1928966"/>
              <a:gd name="connsiteX8" fmla="*/ 215042 w 1061752"/>
              <a:gd name="connsiteY8" fmla="*/ 1547179 h 1928966"/>
              <a:gd name="connsiteX9" fmla="*/ 71027 w 1061752"/>
              <a:gd name="connsiteY9" fmla="*/ 1713803 h 1928966"/>
              <a:gd name="connsiteX10" fmla="*/ 54094 w 1061752"/>
              <a:gd name="connsiteY10" fmla="*/ 256201 h 1928966"/>
              <a:gd name="connsiteX0" fmla="*/ 54094 w 953212"/>
              <a:gd name="connsiteY0" fmla="*/ 256201 h 1928966"/>
              <a:gd name="connsiteX1" fmla="*/ 395590 w 953212"/>
              <a:gd name="connsiteY1" fmla="*/ 176595 h 1928966"/>
              <a:gd name="connsiteX2" fmla="*/ 511294 w 953212"/>
              <a:gd name="connsiteY2" fmla="*/ 530521 h 1928966"/>
              <a:gd name="connsiteX3" fmla="*/ 755629 w 953212"/>
              <a:gd name="connsiteY3" fmla="*/ 926403 h 1928966"/>
              <a:gd name="connsiteX4" fmla="*/ 935122 w 953212"/>
              <a:gd name="connsiteY4" fmla="*/ 1547180 h 1928966"/>
              <a:gd name="connsiteX5" fmla="*/ 647090 w 953212"/>
              <a:gd name="connsiteY5" fmla="*/ 1547180 h 1928966"/>
              <a:gd name="connsiteX6" fmla="*/ 503074 w 953212"/>
              <a:gd name="connsiteY6" fmla="*/ 1213932 h 1928966"/>
              <a:gd name="connsiteX7" fmla="*/ 359058 w 953212"/>
              <a:gd name="connsiteY7" fmla="*/ 1547180 h 1928966"/>
              <a:gd name="connsiteX8" fmla="*/ 215042 w 953212"/>
              <a:gd name="connsiteY8" fmla="*/ 1547179 h 1928966"/>
              <a:gd name="connsiteX9" fmla="*/ 71027 w 953212"/>
              <a:gd name="connsiteY9" fmla="*/ 1713803 h 1928966"/>
              <a:gd name="connsiteX10" fmla="*/ 54094 w 953212"/>
              <a:gd name="connsiteY10" fmla="*/ 256201 h 1928966"/>
              <a:gd name="connsiteX0" fmla="*/ 54094 w 947123"/>
              <a:gd name="connsiteY0" fmla="*/ 256201 h 1928966"/>
              <a:gd name="connsiteX1" fmla="*/ 395590 w 947123"/>
              <a:gd name="connsiteY1" fmla="*/ 176595 h 1928966"/>
              <a:gd name="connsiteX2" fmla="*/ 511294 w 947123"/>
              <a:gd name="connsiteY2" fmla="*/ 530521 h 1928966"/>
              <a:gd name="connsiteX3" fmla="*/ 719098 w 947123"/>
              <a:gd name="connsiteY3" fmla="*/ 1047308 h 1928966"/>
              <a:gd name="connsiteX4" fmla="*/ 935122 w 947123"/>
              <a:gd name="connsiteY4" fmla="*/ 1547180 h 1928966"/>
              <a:gd name="connsiteX5" fmla="*/ 647090 w 947123"/>
              <a:gd name="connsiteY5" fmla="*/ 1547180 h 1928966"/>
              <a:gd name="connsiteX6" fmla="*/ 503074 w 947123"/>
              <a:gd name="connsiteY6" fmla="*/ 1213932 h 1928966"/>
              <a:gd name="connsiteX7" fmla="*/ 359058 w 947123"/>
              <a:gd name="connsiteY7" fmla="*/ 1547180 h 1928966"/>
              <a:gd name="connsiteX8" fmla="*/ 215042 w 947123"/>
              <a:gd name="connsiteY8" fmla="*/ 1547179 h 1928966"/>
              <a:gd name="connsiteX9" fmla="*/ 71027 w 947123"/>
              <a:gd name="connsiteY9" fmla="*/ 1713803 h 1928966"/>
              <a:gd name="connsiteX10" fmla="*/ 54094 w 947123"/>
              <a:gd name="connsiteY10" fmla="*/ 256201 h 1928966"/>
              <a:gd name="connsiteX0" fmla="*/ 54094 w 947123"/>
              <a:gd name="connsiteY0" fmla="*/ 256201 h 1928966"/>
              <a:gd name="connsiteX1" fmla="*/ 395590 w 947123"/>
              <a:gd name="connsiteY1" fmla="*/ 176595 h 1928966"/>
              <a:gd name="connsiteX2" fmla="*/ 503075 w 947123"/>
              <a:gd name="connsiteY2" fmla="*/ 714060 h 1928966"/>
              <a:gd name="connsiteX3" fmla="*/ 719098 w 947123"/>
              <a:gd name="connsiteY3" fmla="*/ 1047308 h 1928966"/>
              <a:gd name="connsiteX4" fmla="*/ 935122 w 947123"/>
              <a:gd name="connsiteY4" fmla="*/ 1547180 h 1928966"/>
              <a:gd name="connsiteX5" fmla="*/ 647090 w 947123"/>
              <a:gd name="connsiteY5" fmla="*/ 1547180 h 1928966"/>
              <a:gd name="connsiteX6" fmla="*/ 503074 w 947123"/>
              <a:gd name="connsiteY6" fmla="*/ 1213932 h 1928966"/>
              <a:gd name="connsiteX7" fmla="*/ 359058 w 947123"/>
              <a:gd name="connsiteY7" fmla="*/ 1547180 h 1928966"/>
              <a:gd name="connsiteX8" fmla="*/ 215042 w 947123"/>
              <a:gd name="connsiteY8" fmla="*/ 1547179 h 1928966"/>
              <a:gd name="connsiteX9" fmla="*/ 71027 w 947123"/>
              <a:gd name="connsiteY9" fmla="*/ 1713803 h 1928966"/>
              <a:gd name="connsiteX10" fmla="*/ 54094 w 947123"/>
              <a:gd name="connsiteY10" fmla="*/ 256201 h 1928966"/>
              <a:gd name="connsiteX0" fmla="*/ 60007 w 953036"/>
              <a:gd name="connsiteY0" fmla="*/ 138853 h 1811618"/>
              <a:gd name="connsiteX1" fmla="*/ 436980 w 953036"/>
              <a:gd name="connsiteY1" fmla="*/ 763336 h 1811618"/>
              <a:gd name="connsiteX2" fmla="*/ 508988 w 953036"/>
              <a:gd name="connsiteY2" fmla="*/ 596712 h 1811618"/>
              <a:gd name="connsiteX3" fmla="*/ 725011 w 953036"/>
              <a:gd name="connsiteY3" fmla="*/ 929960 h 1811618"/>
              <a:gd name="connsiteX4" fmla="*/ 941035 w 953036"/>
              <a:gd name="connsiteY4" fmla="*/ 1429832 h 1811618"/>
              <a:gd name="connsiteX5" fmla="*/ 653003 w 953036"/>
              <a:gd name="connsiteY5" fmla="*/ 1429832 h 1811618"/>
              <a:gd name="connsiteX6" fmla="*/ 508987 w 953036"/>
              <a:gd name="connsiteY6" fmla="*/ 1096584 h 1811618"/>
              <a:gd name="connsiteX7" fmla="*/ 364971 w 953036"/>
              <a:gd name="connsiteY7" fmla="*/ 1429832 h 1811618"/>
              <a:gd name="connsiteX8" fmla="*/ 220955 w 953036"/>
              <a:gd name="connsiteY8" fmla="*/ 1429831 h 1811618"/>
              <a:gd name="connsiteX9" fmla="*/ 76940 w 953036"/>
              <a:gd name="connsiteY9" fmla="*/ 1596455 h 1811618"/>
              <a:gd name="connsiteX10" fmla="*/ 60007 w 953036"/>
              <a:gd name="connsiteY10" fmla="*/ 138853 h 1811618"/>
              <a:gd name="connsiteX0" fmla="*/ 144016 w 876096"/>
              <a:gd name="connsiteY0" fmla="*/ 527643 h 1083055"/>
              <a:gd name="connsiteX1" fmla="*/ 360040 w 876096"/>
              <a:gd name="connsiteY1" fmla="*/ 194395 h 1083055"/>
              <a:gd name="connsiteX2" fmla="*/ 432048 w 876096"/>
              <a:gd name="connsiteY2" fmla="*/ 27771 h 1083055"/>
              <a:gd name="connsiteX3" fmla="*/ 648071 w 876096"/>
              <a:gd name="connsiteY3" fmla="*/ 361019 h 1083055"/>
              <a:gd name="connsiteX4" fmla="*/ 864095 w 876096"/>
              <a:gd name="connsiteY4" fmla="*/ 860891 h 1083055"/>
              <a:gd name="connsiteX5" fmla="*/ 576063 w 876096"/>
              <a:gd name="connsiteY5" fmla="*/ 860891 h 1083055"/>
              <a:gd name="connsiteX6" fmla="*/ 432047 w 876096"/>
              <a:gd name="connsiteY6" fmla="*/ 527643 h 1083055"/>
              <a:gd name="connsiteX7" fmla="*/ 288031 w 876096"/>
              <a:gd name="connsiteY7" fmla="*/ 860891 h 1083055"/>
              <a:gd name="connsiteX8" fmla="*/ 144015 w 876096"/>
              <a:gd name="connsiteY8" fmla="*/ 860890 h 1083055"/>
              <a:gd name="connsiteX9" fmla="*/ 0 w 876096"/>
              <a:gd name="connsiteY9" fmla="*/ 1027514 h 1083055"/>
              <a:gd name="connsiteX10" fmla="*/ 144016 w 876096"/>
              <a:gd name="connsiteY10" fmla="*/ 527643 h 1083055"/>
              <a:gd name="connsiteX0" fmla="*/ 216024 w 948104"/>
              <a:gd name="connsiteY0" fmla="*/ 527643 h 944203"/>
              <a:gd name="connsiteX1" fmla="*/ 432048 w 948104"/>
              <a:gd name="connsiteY1" fmla="*/ 194395 h 944203"/>
              <a:gd name="connsiteX2" fmla="*/ 504056 w 948104"/>
              <a:gd name="connsiteY2" fmla="*/ 27771 h 944203"/>
              <a:gd name="connsiteX3" fmla="*/ 720079 w 948104"/>
              <a:gd name="connsiteY3" fmla="*/ 361019 h 944203"/>
              <a:gd name="connsiteX4" fmla="*/ 936103 w 948104"/>
              <a:gd name="connsiteY4" fmla="*/ 860891 h 944203"/>
              <a:gd name="connsiteX5" fmla="*/ 648071 w 948104"/>
              <a:gd name="connsiteY5" fmla="*/ 860891 h 944203"/>
              <a:gd name="connsiteX6" fmla="*/ 504055 w 948104"/>
              <a:gd name="connsiteY6" fmla="*/ 527643 h 944203"/>
              <a:gd name="connsiteX7" fmla="*/ 360039 w 948104"/>
              <a:gd name="connsiteY7" fmla="*/ 860891 h 944203"/>
              <a:gd name="connsiteX8" fmla="*/ 216023 w 948104"/>
              <a:gd name="connsiteY8" fmla="*/ 860890 h 944203"/>
              <a:gd name="connsiteX9" fmla="*/ 0 w 948104"/>
              <a:gd name="connsiteY9" fmla="*/ 694267 h 944203"/>
              <a:gd name="connsiteX10" fmla="*/ 216024 w 948104"/>
              <a:gd name="connsiteY10" fmla="*/ 527643 h 944203"/>
              <a:gd name="connsiteX0" fmla="*/ 228025 w 960105"/>
              <a:gd name="connsiteY0" fmla="*/ 527643 h 971974"/>
              <a:gd name="connsiteX1" fmla="*/ 444049 w 960105"/>
              <a:gd name="connsiteY1" fmla="*/ 194395 h 971974"/>
              <a:gd name="connsiteX2" fmla="*/ 516057 w 960105"/>
              <a:gd name="connsiteY2" fmla="*/ 27771 h 971974"/>
              <a:gd name="connsiteX3" fmla="*/ 732080 w 960105"/>
              <a:gd name="connsiteY3" fmla="*/ 361019 h 971974"/>
              <a:gd name="connsiteX4" fmla="*/ 948104 w 960105"/>
              <a:gd name="connsiteY4" fmla="*/ 860891 h 971974"/>
              <a:gd name="connsiteX5" fmla="*/ 660072 w 960105"/>
              <a:gd name="connsiteY5" fmla="*/ 860891 h 971974"/>
              <a:gd name="connsiteX6" fmla="*/ 516056 w 960105"/>
              <a:gd name="connsiteY6" fmla="*/ 527643 h 971974"/>
              <a:gd name="connsiteX7" fmla="*/ 372040 w 960105"/>
              <a:gd name="connsiteY7" fmla="*/ 860891 h 971974"/>
              <a:gd name="connsiteX8" fmla="*/ 156017 w 960105"/>
              <a:gd name="connsiteY8" fmla="*/ 944203 h 971974"/>
              <a:gd name="connsiteX9" fmla="*/ 12001 w 960105"/>
              <a:gd name="connsiteY9" fmla="*/ 694267 h 971974"/>
              <a:gd name="connsiteX10" fmla="*/ 228025 w 960105"/>
              <a:gd name="connsiteY10" fmla="*/ 527643 h 971974"/>
              <a:gd name="connsiteX0" fmla="*/ 228025 w 960105"/>
              <a:gd name="connsiteY0" fmla="*/ 361019 h 805350"/>
              <a:gd name="connsiteX1" fmla="*/ 444049 w 960105"/>
              <a:gd name="connsiteY1" fmla="*/ 27771 h 805350"/>
              <a:gd name="connsiteX2" fmla="*/ 732080 w 960105"/>
              <a:gd name="connsiteY2" fmla="*/ 194395 h 805350"/>
              <a:gd name="connsiteX3" fmla="*/ 948104 w 960105"/>
              <a:gd name="connsiteY3" fmla="*/ 694267 h 805350"/>
              <a:gd name="connsiteX4" fmla="*/ 660072 w 960105"/>
              <a:gd name="connsiteY4" fmla="*/ 694267 h 805350"/>
              <a:gd name="connsiteX5" fmla="*/ 516056 w 960105"/>
              <a:gd name="connsiteY5" fmla="*/ 361019 h 805350"/>
              <a:gd name="connsiteX6" fmla="*/ 372040 w 960105"/>
              <a:gd name="connsiteY6" fmla="*/ 694267 h 805350"/>
              <a:gd name="connsiteX7" fmla="*/ 156017 w 960105"/>
              <a:gd name="connsiteY7" fmla="*/ 777579 h 805350"/>
              <a:gd name="connsiteX8" fmla="*/ 12001 w 960105"/>
              <a:gd name="connsiteY8" fmla="*/ 527643 h 805350"/>
              <a:gd name="connsiteX9" fmla="*/ 228025 w 960105"/>
              <a:gd name="connsiteY9" fmla="*/ 361019 h 805350"/>
              <a:gd name="connsiteX0" fmla="*/ 228025 w 1020113"/>
              <a:gd name="connsiteY0" fmla="*/ 361019 h 805350"/>
              <a:gd name="connsiteX1" fmla="*/ 444049 w 1020113"/>
              <a:gd name="connsiteY1" fmla="*/ 27771 h 805350"/>
              <a:gd name="connsiteX2" fmla="*/ 732080 w 1020113"/>
              <a:gd name="connsiteY2" fmla="*/ 194395 h 805350"/>
              <a:gd name="connsiteX3" fmla="*/ 1008112 w 1020113"/>
              <a:gd name="connsiteY3" fmla="*/ 626383 h 805350"/>
              <a:gd name="connsiteX4" fmla="*/ 660072 w 1020113"/>
              <a:gd name="connsiteY4" fmla="*/ 694267 h 805350"/>
              <a:gd name="connsiteX5" fmla="*/ 516056 w 1020113"/>
              <a:gd name="connsiteY5" fmla="*/ 361019 h 805350"/>
              <a:gd name="connsiteX6" fmla="*/ 372040 w 1020113"/>
              <a:gd name="connsiteY6" fmla="*/ 694267 h 805350"/>
              <a:gd name="connsiteX7" fmla="*/ 156017 w 1020113"/>
              <a:gd name="connsiteY7" fmla="*/ 777579 h 805350"/>
              <a:gd name="connsiteX8" fmla="*/ 12001 w 1020113"/>
              <a:gd name="connsiteY8" fmla="*/ 527643 h 805350"/>
              <a:gd name="connsiteX9" fmla="*/ 228025 w 1020113"/>
              <a:gd name="connsiteY9" fmla="*/ 361019 h 8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0113" h="805350">
                <a:moveTo>
                  <a:pt x="228025" y="361019"/>
                </a:moveTo>
                <a:cubicBezTo>
                  <a:pt x="300033" y="277707"/>
                  <a:pt x="360040" y="55542"/>
                  <a:pt x="444049" y="27771"/>
                </a:cubicBezTo>
                <a:cubicBezTo>
                  <a:pt x="528058" y="0"/>
                  <a:pt x="638070" y="94626"/>
                  <a:pt x="732080" y="194395"/>
                </a:cubicBezTo>
                <a:cubicBezTo>
                  <a:pt x="826091" y="294164"/>
                  <a:pt x="1020113" y="543071"/>
                  <a:pt x="1008112" y="626383"/>
                </a:cubicBezTo>
                <a:cubicBezTo>
                  <a:pt x="996111" y="709695"/>
                  <a:pt x="742081" y="738494"/>
                  <a:pt x="660072" y="694267"/>
                </a:cubicBezTo>
                <a:cubicBezTo>
                  <a:pt x="578063" y="650040"/>
                  <a:pt x="564061" y="361019"/>
                  <a:pt x="516056" y="361019"/>
                </a:cubicBezTo>
                <a:cubicBezTo>
                  <a:pt x="468051" y="361019"/>
                  <a:pt x="432046" y="624840"/>
                  <a:pt x="372040" y="694267"/>
                </a:cubicBezTo>
                <a:cubicBezTo>
                  <a:pt x="312034" y="763694"/>
                  <a:pt x="216024" y="805350"/>
                  <a:pt x="156017" y="777579"/>
                </a:cubicBezTo>
                <a:cubicBezTo>
                  <a:pt x="96011" y="749808"/>
                  <a:pt x="0" y="597070"/>
                  <a:pt x="12001" y="527643"/>
                </a:cubicBezTo>
                <a:cubicBezTo>
                  <a:pt x="24002" y="458216"/>
                  <a:pt x="156017" y="444331"/>
                  <a:pt x="228025" y="361019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889070"/>
            <a:ext cx="158417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Forme libre 21"/>
          <p:cNvSpPr/>
          <p:nvPr/>
        </p:nvSpPr>
        <p:spPr>
          <a:xfrm>
            <a:off x="3203848" y="764704"/>
            <a:ext cx="1098575" cy="1249671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8575" h="1445848">
                <a:moveTo>
                  <a:pt x="55075" y="125326"/>
                </a:moveTo>
                <a:cubicBezTo>
                  <a:pt x="110150" y="62232"/>
                  <a:pt x="320371" y="0"/>
                  <a:pt x="396571" y="45720"/>
                </a:cubicBezTo>
                <a:cubicBezTo>
                  <a:pt x="472771" y="91440"/>
                  <a:pt x="452269" y="274678"/>
                  <a:pt x="512275" y="399646"/>
                </a:cubicBezTo>
                <a:cubicBezTo>
                  <a:pt x="572281" y="524614"/>
                  <a:pt x="667882" y="701777"/>
                  <a:pt x="756610" y="795528"/>
                </a:cubicBezTo>
                <a:cubicBezTo>
                  <a:pt x="845338" y="889279"/>
                  <a:pt x="1003707" y="857402"/>
                  <a:pt x="1044643" y="962152"/>
                </a:cubicBezTo>
                <a:cubicBezTo>
                  <a:pt x="1085579" y="1066902"/>
                  <a:pt x="1098575" y="1402210"/>
                  <a:pt x="1002227" y="1424029"/>
                </a:cubicBezTo>
                <a:cubicBezTo>
                  <a:pt x="905879" y="1445848"/>
                  <a:pt x="559644" y="1211726"/>
                  <a:pt x="466555" y="1093066"/>
                </a:cubicBezTo>
                <a:cubicBezTo>
                  <a:pt x="373466" y="974406"/>
                  <a:pt x="462428" y="795759"/>
                  <a:pt x="443695" y="712066"/>
                </a:cubicBezTo>
                <a:cubicBezTo>
                  <a:pt x="424962" y="628373"/>
                  <a:pt x="417084" y="638872"/>
                  <a:pt x="354155" y="590908"/>
                </a:cubicBezTo>
                <a:cubicBezTo>
                  <a:pt x="291226" y="542944"/>
                  <a:pt x="115970" y="501881"/>
                  <a:pt x="66123" y="424284"/>
                </a:cubicBezTo>
                <a:cubicBezTo>
                  <a:pt x="16276" y="346687"/>
                  <a:pt x="0" y="188420"/>
                  <a:pt x="55075" y="1253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/>
          <p:cNvSpPr/>
          <p:nvPr/>
        </p:nvSpPr>
        <p:spPr>
          <a:xfrm>
            <a:off x="4211960" y="2564904"/>
            <a:ext cx="1098575" cy="1249671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8575" h="1445848">
                <a:moveTo>
                  <a:pt x="55075" y="125326"/>
                </a:moveTo>
                <a:cubicBezTo>
                  <a:pt x="110150" y="62232"/>
                  <a:pt x="320371" y="0"/>
                  <a:pt x="396571" y="45720"/>
                </a:cubicBezTo>
                <a:cubicBezTo>
                  <a:pt x="472771" y="91440"/>
                  <a:pt x="452269" y="274678"/>
                  <a:pt x="512275" y="399646"/>
                </a:cubicBezTo>
                <a:cubicBezTo>
                  <a:pt x="572281" y="524614"/>
                  <a:pt x="667882" y="701777"/>
                  <a:pt x="756610" y="795528"/>
                </a:cubicBezTo>
                <a:cubicBezTo>
                  <a:pt x="845338" y="889279"/>
                  <a:pt x="1003707" y="857402"/>
                  <a:pt x="1044643" y="962152"/>
                </a:cubicBezTo>
                <a:cubicBezTo>
                  <a:pt x="1085579" y="1066902"/>
                  <a:pt x="1098575" y="1402210"/>
                  <a:pt x="1002227" y="1424029"/>
                </a:cubicBezTo>
                <a:cubicBezTo>
                  <a:pt x="905879" y="1445848"/>
                  <a:pt x="559644" y="1211726"/>
                  <a:pt x="466555" y="1093066"/>
                </a:cubicBezTo>
                <a:cubicBezTo>
                  <a:pt x="373466" y="974406"/>
                  <a:pt x="462428" y="795759"/>
                  <a:pt x="443695" y="712066"/>
                </a:cubicBezTo>
                <a:cubicBezTo>
                  <a:pt x="424962" y="628373"/>
                  <a:pt x="417084" y="638872"/>
                  <a:pt x="354155" y="590908"/>
                </a:cubicBezTo>
                <a:cubicBezTo>
                  <a:pt x="291226" y="542944"/>
                  <a:pt x="115970" y="501881"/>
                  <a:pt x="66123" y="424284"/>
                </a:cubicBezTo>
                <a:cubicBezTo>
                  <a:pt x="16276" y="346687"/>
                  <a:pt x="0" y="188420"/>
                  <a:pt x="55075" y="1253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/>
          <p:cNvSpPr/>
          <p:nvPr/>
        </p:nvSpPr>
        <p:spPr>
          <a:xfrm>
            <a:off x="5724128" y="2564904"/>
            <a:ext cx="1098575" cy="1249671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8575" h="1445848">
                <a:moveTo>
                  <a:pt x="55075" y="125326"/>
                </a:moveTo>
                <a:cubicBezTo>
                  <a:pt x="110150" y="62232"/>
                  <a:pt x="320371" y="0"/>
                  <a:pt x="396571" y="45720"/>
                </a:cubicBezTo>
                <a:cubicBezTo>
                  <a:pt x="472771" y="91440"/>
                  <a:pt x="452269" y="274678"/>
                  <a:pt x="512275" y="399646"/>
                </a:cubicBezTo>
                <a:cubicBezTo>
                  <a:pt x="572281" y="524614"/>
                  <a:pt x="667882" y="701777"/>
                  <a:pt x="756610" y="795528"/>
                </a:cubicBezTo>
                <a:cubicBezTo>
                  <a:pt x="845338" y="889279"/>
                  <a:pt x="1003707" y="857402"/>
                  <a:pt x="1044643" y="962152"/>
                </a:cubicBezTo>
                <a:cubicBezTo>
                  <a:pt x="1085579" y="1066902"/>
                  <a:pt x="1098575" y="1402210"/>
                  <a:pt x="1002227" y="1424029"/>
                </a:cubicBezTo>
                <a:cubicBezTo>
                  <a:pt x="905879" y="1445848"/>
                  <a:pt x="559644" y="1211726"/>
                  <a:pt x="466555" y="1093066"/>
                </a:cubicBezTo>
                <a:cubicBezTo>
                  <a:pt x="373466" y="974406"/>
                  <a:pt x="462428" y="795759"/>
                  <a:pt x="443695" y="712066"/>
                </a:cubicBezTo>
                <a:cubicBezTo>
                  <a:pt x="424962" y="628373"/>
                  <a:pt x="417084" y="638872"/>
                  <a:pt x="354155" y="590908"/>
                </a:cubicBezTo>
                <a:cubicBezTo>
                  <a:pt x="291226" y="542944"/>
                  <a:pt x="115970" y="501881"/>
                  <a:pt x="66123" y="424284"/>
                </a:cubicBezTo>
                <a:cubicBezTo>
                  <a:pt x="16276" y="346687"/>
                  <a:pt x="0" y="188420"/>
                  <a:pt x="55075" y="12532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7" grpId="0" animBg="1"/>
      <p:bldP spid="18" grpId="0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èche droite 9"/>
          <p:cNvSpPr/>
          <p:nvPr/>
        </p:nvSpPr>
        <p:spPr>
          <a:xfrm>
            <a:off x="4941576" y="1338789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797560" y="978749"/>
            <a:ext cx="14253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Hydrolyse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57800" y="44624"/>
            <a:ext cx="1415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b</a:t>
            </a:r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-Glucose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35696" y="45826"/>
            <a:ext cx="1233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Cellulose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43808" y="3861048"/>
            <a:ext cx="3096344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ACIDES GRAS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 l="21735" t="77279" r="14951" b="15161"/>
          <a:stretch>
            <a:fillRect/>
          </a:stretch>
        </p:blipFill>
        <p:spPr bwMode="auto">
          <a:xfrm>
            <a:off x="611560" y="6205374"/>
            <a:ext cx="8064896" cy="54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 l="27388" t="60194" r="20604" b="34781"/>
          <a:stretch>
            <a:fillRect/>
          </a:stretch>
        </p:blipFill>
        <p:spPr bwMode="auto">
          <a:xfrm>
            <a:off x="467544" y="5301208"/>
            <a:ext cx="66247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 l="39259" t="41099" r="33041" b="52871"/>
          <a:stretch>
            <a:fillRect/>
          </a:stretch>
        </p:blipFill>
        <p:spPr bwMode="auto">
          <a:xfrm>
            <a:off x="2411760" y="4509120"/>
            <a:ext cx="352839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107504" y="4541058"/>
            <a:ext cx="22028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Acide palmitique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64288" y="5301208"/>
            <a:ext cx="18085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Acide oléique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347864" y="5877272"/>
            <a:ext cx="2085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Acide linoléique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6" name="Organigramme : Entrée manuelle 25"/>
          <p:cNvSpPr/>
          <p:nvPr/>
        </p:nvSpPr>
        <p:spPr>
          <a:xfrm>
            <a:off x="971600" y="2708919"/>
            <a:ext cx="1440160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4851" y="2791022"/>
            <a:ext cx="23727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LIPIDES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07504" y="3212976"/>
            <a:ext cx="8928991" cy="43204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7543" y="3212975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lipides constituent 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matière grasse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 êtres vivants.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Image 2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04056"/>
            <a:ext cx="3888432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Forme libre 30"/>
          <p:cNvSpPr/>
          <p:nvPr/>
        </p:nvSpPr>
        <p:spPr>
          <a:xfrm>
            <a:off x="1607670" y="1344150"/>
            <a:ext cx="960105" cy="696078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  <a:gd name="connsiteX0" fmla="*/ 54094 w 1097594"/>
              <a:gd name="connsiteY0" fmla="*/ 256200 h 1791399"/>
              <a:gd name="connsiteX1" fmla="*/ 395590 w 1097594"/>
              <a:gd name="connsiteY1" fmla="*/ 176594 h 1791399"/>
              <a:gd name="connsiteX2" fmla="*/ 511294 w 1097594"/>
              <a:gd name="connsiteY2" fmla="*/ 530520 h 1791399"/>
              <a:gd name="connsiteX3" fmla="*/ 755629 w 1097594"/>
              <a:gd name="connsiteY3" fmla="*/ 926402 h 1791399"/>
              <a:gd name="connsiteX4" fmla="*/ 1043662 w 1097594"/>
              <a:gd name="connsiteY4" fmla="*/ 1093026 h 1791399"/>
              <a:gd name="connsiteX5" fmla="*/ 1001246 w 1097594"/>
              <a:gd name="connsiteY5" fmla="*/ 1554903 h 1791399"/>
              <a:gd name="connsiteX6" fmla="*/ 465574 w 1097594"/>
              <a:gd name="connsiteY6" fmla="*/ 1223940 h 1791399"/>
              <a:gd name="connsiteX7" fmla="*/ 442714 w 1097594"/>
              <a:gd name="connsiteY7" fmla="*/ 842940 h 1791399"/>
              <a:gd name="connsiteX8" fmla="*/ 353174 w 1097594"/>
              <a:gd name="connsiteY8" fmla="*/ 721782 h 1791399"/>
              <a:gd name="connsiteX9" fmla="*/ 71027 w 1097594"/>
              <a:gd name="connsiteY9" fmla="*/ 1713802 h 1791399"/>
              <a:gd name="connsiteX10" fmla="*/ 54094 w 1097594"/>
              <a:gd name="connsiteY10" fmla="*/ 256200 h 1791399"/>
              <a:gd name="connsiteX0" fmla="*/ 54094 w 1097594"/>
              <a:gd name="connsiteY0" fmla="*/ 256201 h 1928967"/>
              <a:gd name="connsiteX1" fmla="*/ 395590 w 1097594"/>
              <a:gd name="connsiteY1" fmla="*/ 176595 h 1928967"/>
              <a:gd name="connsiteX2" fmla="*/ 511294 w 1097594"/>
              <a:gd name="connsiteY2" fmla="*/ 530521 h 1928967"/>
              <a:gd name="connsiteX3" fmla="*/ 755629 w 1097594"/>
              <a:gd name="connsiteY3" fmla="*/ 926403 h 1928967"/>
              <a:gd name="connsiteX4" fmla="*/ 1043662 w 1097594"/>
              <a:gd name="connsiteY4" fmla="*/ 1093027 h 1928967"/>
              <a:gd name="connsiteX5" fmla="*/ 1001246 w 1097594"/>
              <a:gd name="connsiteY5" fmla="*/ 1554904 h 1928967"/>
              <a:gd name="connsiteX6" fmla="*/ 465574 w 1097594"/>
              <a:gd name="connsiteY6" fmla="*/ 1223941 h 1928967"/>
              <a:gd name="connsiteX7" fmla="*/ 442714 w 1097594"/>
              <a:gd name="connsiteY7" fmla="*/ 842941 h 1928967"/>
              <a:gd name="connsiteX8" fmla="*/ 215042 w 1097594"/>
              <a:gd name="connsiteY8" fmla="*/ 1547179 h 1928967"/>
              <a:gd name="connsiteX9" fmla="*/ 71027 w 1097594"/>
              <a:gd name="connsiteY9" fmla="*/ 1713803 h 1928967"/>
              <a:gd name="connsiteX10" fmla="*/ 54094 w 1097594"/>
              <a:gd name="connsiteY10" fmla="*/ 256201 h 1928967"/>
              <a:gd name="connsiteX0" fmla="*/ 54094 w 1097594"/>
              <a:gd name="connsiteY0" fmla="*/ 256201 h 1928966"/>
              <a:gd name="connsiteX1" fmla="*/ 395590 w 1097594"/>
              <a:gd name="connsiteY1" fmla="*/ 176595 h 1928966"/>
              <a:gd name="connsiteX2" fmla="*/ 511294 w 1097594"/>
              <a:gd name="connsiteY2" fmla="*/ 530521 h 1928966"/>
              <a:gd name="connsiteX3" fmla="*/ 755629 w 1097594"/>
              <a:gd name="connsiteY3" fmla="*/ 926403 h 1928966"/>
              <a:gd name="connsiteX4" fmla="*/ 1043662 w 1097594"/>
              <a:gd name="connsiteY4" fmla="*/ 1093027 h 1928966"/>
              <a:gd name="connsiteX5" fmla="*/ 1001246 w 1097594"/>
              <a:gd name="connsiteY5" fmla="*/ 1554904 h 1928966"/>
              <a:gd name="connsiteX6" fmla="*/ 465574 w 1097594"/>
              <a:gd name="connsiteY6" fmla="*/ 1223941 h 1928966"/>
              <a:gd name="connsiteX7" fmla="*/ 359058 w 1097594"/>
              <a:gd name="connsiteY7" fmla="*/ 1547180 h 1928966"/>
              <a:gd name="connsiteX8" fmla="*/ 215042 w 1097594"/>
              <a:gd name="connsiteY8" fmla="*/ 1547179 h 1928966"/>
              <a:gd name="connsiteX9" fmla="*/ 71027 w 1097594"/>
              <a:gd name="connsiteY9" fmla="*/ 1713803 h 1928966"/>
              <a:gd name="connsiteX10" fmla="*/ 54094 w 1097594"/>
              <a:gd name="connsiteY10" fmla="*/ 256201 h 1928966"/>
              <a:gd name="connsiteX0" fmla="*/ 54094 w 1091344"/>
              <a:gd name="connsiteY0" fmla="*/ 256201 h 1928966"/>
              <a:gd name="connsiteX1" fmla="*/ 395590 w 1091344"/>
              <a:gd name="connsiteY1" fmla="*/ 176595 h 1928966"/>
              <a:gd name="connsiteX2" fmla="*/ 511294 w 1091344"/>
              <a:gd name="connsiteY2" fmla="*/ 530521 h 1928966"/>
              <a:gd name="connsiteX3" fmla="*/ 755629 w 1091344"/>
              <a:gd name="connsiteY3" fmla="*/ 926403 h 1928966"/>
              <a:gd name="connsiteX4" fmla="*/ 1043662 w 1091344"/>
              <a:gd name="connsiteY4" fmla="*/ 1093027 h 1928966"/>
              <a:gd name="connsiteX5" fmla="*/ 1001246 w 1091344"/>
              <a:gd name="connsiteY5" fmla="*/ 1554904 h 1928966"/>
              <a:gd name="connsiteX6" fmla="*/ 503074 w 1091344"/>
              <a:gd name="connsiteY6" fmla="*/ 1213932 h 1928966"/>
              <a:gd name="connsiteX7" fmla="*/ 359058 w 1091344"/>
              <a:gd name="connsiteY7" fmla="*/ 1547180 h 1928966"/>
              <a:gd name="connsiteX8" fmla="*/ 215042 w 1091344"/>
              <a:gd name="connsiteY8" fmla="*/ 1547179 h 1928966"/>
              <a:gd name="connsiteX9" fmla="*/ 71027 w 1091344"/>
              <a:gd name="connsiteY9" fmla="*/ 1713803 h 1928966"/>
              <a:gd name="connsiteX10" fmla="*/ 54094 w 1091344"/>
              <a:gd name="connsiteY10" fmla="*/ 256201 h 1928966"/>
              <a:gd name="connsiteX0" fmla="*/ 54094 w 1061752"/>
              <a:gd name="connsiteY0" fmla="*/ 256201 h 1928966"/>
              <a:gd name="connsiteX1" fmla="*/ 395590 w 1061752"/>
              <a:gd name="connsiteY1" fmla="*/ 176595 h 1928966"/>
              <a:gd name="connsiteX2" fmla="*/ 511294 w 1061752"/>
              <a:gd name="connsiteY2" fmla="*/ 530521 h 1928966"/>
              <a:gd name="connsiteX3" fmla="*/ 755629 w 1061752"/>
              <a:gd name="connsiteY3" fmla="*/ 926403 h 1928966"/>
              <a:gd name="connsiteX4" fmla="*/ 1043662 w 1061752"/>
              <a:gd name="connsiteY4" fmla="*/ 1093027 h 1928966"/>
              <a:gd name="connsiteX5" fmla="*/ 647090 w 1061752"/>
              <a:gd name="connsiteY5" fmla="*/ 1547180 h 1928966"/>
              <a:gd name="connsiteX6" fmla="*/ 503074 w 1061752"/>
              <a:gd name="connsiteY6" fmla="*/ 1213932 h 1928966"/>
              <a:gd name="connsiteX7" fmla="*/ 359058 w 1061752"/>
              <a:gd name="connsiteY7" fmla="*/ 1547180 h 1928966"/>
              <a:gd name="connsiteX8" fmla="*/ 215042 w 1061752"/>
              <a:gd name="connsiteY8" fmla="*/ 1547179 h 1928966"/>
              <a:gd name="connsiteX9" fmla="*/ 71027 w 1061752"/>
              <a:gd name="connsiteY9" fmla="*/ 1713803 h 1928966"/>
              <a:gd name="connsiteX10" fmla="*/ 54094 w 1061752"/>
              <a:gd name="connsiteY10" fmla="*/ 256201 h 1928966"/>
              <a:gd name="connsiteX0" fmla="*/ 54094 w 953212"/>
              <a:gd name="connsiteY0" fmla="*/ 256201 h 1928966"/>
              <a:gd name="connsiteX1" fmla="*/ 395590 w 953212"/>
              <a:gd name="connsiteY1" fmla="*/ 176595 h 1928966"/>
              <a:gd name="connsiteX2" fmla="*/ 511294 w 953212"/>
              <a:gd name="connsiteY2" fmla="*/ 530521 h 1928966"/>
              <a:gd name="connsiteX3" fmla="*/ 755629 w 953212"/>
              <a:gd name="connsiteY3" fmla="*/ 926403 h 1928966"/>
              <a:gd name="connsiteX4" fmla="*/ 935122 w 953212"/>
              <a:gd name="connsiteY4" fmla="*/ 1547180 h 1928966"/>
              <a:gd name="connsiteX5" fmla="*/ 647090 w 953212"/>
              <a:gd name="connsiteY5" fmla="*/ 1547180 h 1928966"/>
              <a:gd name="connsiteX6" fmla="*/ 503074 w 953212"/>
              <a:gd name="connsiteY6" fmla="*/ 1213932 h 1928966"/>
              <a:gd name="connsiteX7" fmla="*/ 359058 w 953212"/>
              <a:gd name="connsiteY7" fmla="*/ 1547180 h 1928966"/>
              <a:gd name="connsiteX8" fmla="*/ 215042 w 953212"/>
              <a:gd name="connsiteY8" fmla="*/ 1547179 h 1928966"/>
              <a:gd name="connsiteX9" fmla="*/ 71027 w 953212"/>
              <a:gd name="connsiteY9" fmla="*/ 1713803 h 1928966"/>
              <a:gd name="connsiteX10" fmla="*/ 54094 w 953212"/>
              <a:gd name="connsiteY10" fmla="*/ 256201 h 1928966"/>
              <a:gd name="connsiteX0" fmla="*/ 54094 w 947123"/>
              <a:gd name="connsiteY0" fmla="*/ 256201 h 1928966"/>
              <a:gd name="connsiteX1" fmla="*/ 395590 w 947123"/>
              <a:gd name="connsiteY1" fmla="*/ 176595 h 1928966"/>
              <a:gd name="connsiteX2" fmla="*/ 511294 w 947123"/>
              <a:gd name="connsiteY2" fmla="*/ 530521 h 1928966"/>
              <a:gd name="connsiteX3" fmla="*/ 719098 w 947123"/>
              <a:gd name="connsiteY3" fmla="*/ 1047308 h 1928966"/>
              <a:gd name="connsiteX4" fmla="*/ 935122 w 947123"/>
              <a:gd name="connsiteY4" fmla="*/ 1547180 h 1928966"/>
              <a:gd name="connsiteX5" fmla="*/ 647090 w 947123"/>
              <a:gd name="connsiteY5" fmla="*/ 1547180 h 1928966"/>
              <a:gd name="connsiteX6" fmla="*/ 503074 w 947123"/>
              <a:gd name="connsiteY6" fmla="*/ 1213932 h 1928966"/>
              <a:gd name="connsiteX7" fmla="*/ 359058 w 947123"/>
              <a:gd name="connsiteY7" fmla="*/ 1547180 h 1928966"/>
              <a:gd name="connsiteX8" fmla="*/ 215042 w 947123"/>
              <a:gd name="connsiteY8" fmla="*/ 1547179 h 1928966"/>
              <a:gd name="connsiteX9" fmla="*/ 71027 w 947123"/>
              <a:gd name="connsiteY9" fmla="*/ 1713803 h 1928966"/>
              <a:gd name="connsiteX10" fmla="*/ 54094 w 947123"/>
              <a:gd name="connsiteY10" fmla="*/ 256201 h 1928966"/>
              <a:gd name="connsiteX0" fmla="*/ 54094 w 947123"/>
              <a:gd name="connsiteY0" fmla="*/ 256201 h 1928966"/>
              <a:gd name="connsiteX1" fmla="*/ 395590 w 947123"/>
              <a:gd name="connsiteY1" fmla="*/ 176595 h 1928966"/>
              <a:gd name="connsiteX2" fmla="*/ 503075 w 947123"/>
              <a:gd name="connsiteY2" fmla="*/ 714060 h 1928966"/>
              <a:gd name="connsiteX3" fmla="*/ 719098 w 947123"/>
              <a:gd name="connsiteY3" fmla="*/ 1047308 h 1928966"/>
              <a:gd name="connsiteX4" fmla="*/ 935122 w 947123"/>
              <a:gd name="connsiteY4" fmla="*/ 1547180 h 1928966"/>
              <a:gd name="connsiteX5" fmla="*/ 647090 w 947123"/>
              <a:gd name="connsiteY5" fmla="*/ 1547180 h 1928966"/>
              <a:gd name="connsiteX6" fmla="*/ 503074 w 947123"/>
              <a:gd name="connsiteY6" fmla="*/ 1213932 h 1928966"/>
              <a:gd name="connsiteX7" fmla="*/ 359058 w 947123"/>
              <a:gd name="connsiteY7" fmla="*/ 1547180 h 1928966"/>
              <a:gd name="connsiteX8" fmla="*/ 215042 w 947123"/>
              <a:gd name="connsiteY8" fmla="*/ 1547179 h 1928966"/>
              <a:gd name="connsiteX9" fmla="*/ 71027 w 947123"/>
              <a:gd name="connsiteY9" fmla="*/ 1713803 h 1928966"/>
              <a:gd name="connsiteX10" fmla="*/ 54094 w 947123"/>
              <a:gd name="connsiteY10" fmla="*/ 256201 h 1928966"/>
              <a:gd name="connsiteX0" fmla="*/ 60007 w 953036"/>
              <a:gd name="connsiteY0" fmla="*/ 138853 h 1811618"/>
              <a:gd name="connsiteX1" fmla="*/ 436980 w 953036"/>
              <a:gd name="connsiteY1" fmla="*/ 763336 h 1811618"/>
              <a:gd name="connsiteX2" fmla="*/ 508988 w 953036"/>
              <a:gd name="connsiteY2" fmla="*/ 596712 h 1811618"/>
              <a:gd name="connsiteX3" fmla="*/ 725011 w 953036"/>
              <a:gd name="connsiteY3" fmla="*/ 929960 h 1811618"/>
              <a:gd name="connsiteX4" fmla="*/ 941035 w 953036"/>
              <a:gd name="connsiteY4" fmla="*/ 1429832 h 1811618"/>
              <a:gd name="connsiteX5" fmla="*/ 653003 w 953036"/>
              <a:gd name="connsiteY5" fmla="*/ 1429832 h 1811618"/>
              <a:gd name="connsiteX6" fmla="*/ 508987 w 953036"/>
              <a:gd name="connsiteY6" fmla="*/ 1096584 h 1811618"/>
              <a:gd name="connsiteX7" fmla="*/ 364971 w 953036"/>
              <a:gd name="connsiteY7" fmla="*/ 1429832 h 1811618"/>
              <a:gd name="connsiteX8" fmla="*/ 220955 w 953036"/>
              <a:gd name="connsiteY8" fmla="*/ 1429831 h 1811618"/>
              <a:gd name="connsiteX9" fmla="*/ 76940 w 953036"/>
              <a:gd name="connsiteY9" fmla="*/ 1596455 h 1811618"/>
              <a:gd name="connsiteX10" fmla="*/ 60007 w 953036"/>
              <a:gd name="connsiteY10" fmla="*/ 138853 h 1811618"/>
              <a:gd name="connsiteX0" fmla="*/ 144016 w 876096"/>
              <a:gd name="connsiteY0" fmla="*/ 527643 h 1083055"/>
              <a:gd name="connsiteX1" fmla="*/ 360040 w 876096"/>
              <a:gd name="connsiteY1" fmla="*/ 194395 h 1083055"/>
              <a:gd name="connsiteX2" fmla="*/ 432048 w 876096"/>
              <a:gd name="connsiteY2" fmla="*/ 27771 h 1083055"/>
              <a:gd name="connsiteX3" fmla="*/ 648071 w 876096"/>
              <a:gd name="connsiteY3" fmla="*/ 361019 h 1083055"/>
              <a:gd name="connsiteX4" fmla="*/ 864095 w 876096"/>
              <a:gd name="connsiteY4" fmla="*/ 860891 h 1083055"/>
              <a:gd name="connsiteX5" fmla="*/ 576063 w 876096"/>
              <a:gd name="connsiteY5" fmla="*/ 860891 h 1083055"/>
              <a:gd name="connsiteX6" fmla="*/ 432047 w 876096"/>
              <a:gd name="connsiteY6" fmla="*/ 527643 h 1083055"/>
              <a:gd name="connsiteX7" fmla="*/ 288031 w 876096"/>
              <a:gd name="connsiteY7" fmla="*/ 860891 h 1083055"/>
              <a:gd name="connsiteX8" fmla="*/ 144015 w 876096"/>
              <a:gd name="connsiteY8" fmla="*/ 860890 h 1083055"/>
              <a:gd name="connsiteX9" fmla="*/ 0 w 876096"/>
              <a:gd name="connsiteY9" fmla="*/ 1027514 h 1083055"/>
              <a:gd name="connsiteX10" fmla="*/ 144016 w 876096"/>
              <a:gd name="connsiteY10" fmla="*/ 527643 h 1083055"/>
              <a:gd name="connsiteX0" fmla="*/ 216024 w 948104"/>
              <a:gd name="connsiteY0" fmla="*/ 527643 h 944203"/>
              <a:gd name="connsiteX1" fmla="*/ 432048 w 948104"/>
              <a:gd name="connsiteY1" fmla="*/ 194395 h 944203"/>
              <a:gd name="connsiteX2" fmla="*/ 504056 w 948104"/>
              <a:gd name="connsiteY2" fmla="*/ 27771 h 944203"/>
              <a:gd name="connsiteX3" fmla="*/ 720079 w 948104"/>
              <a:gd name="connsiteY3" fmla="*/ 361019 h 944203"/>
              <a:gd name="connsiteX4" fmla="*/ 936103 w 948104"/>
              <a:gd name="connsiteY4" fmla="*/ 860891 h 944203"/>
              <a:gd name="connsiteX5" fmla="*/ 648071 w 948104"/>
              <a:gd name="connsiteY5" fmla="*/ 860891 h 944203"/>
              <a:gd name="connsiteX6" fmla="*/ 504055 w 948104"/>
              <a:gd name="connsiteY6" fmla="*/ 527643 h 944203"/>
              <a:gd name="connsiteX7" fmla="*/ 360039 w 948104"/>
              <a:gd name="connsiteY7" fmla="*/ 860891 h 944203"/>
              <a:gd name="connsiteX8" fmla="*/ 216023 w 948104"/>
              <a:gd name="connsiteY8" fmla="*/ 860890 h 944203"/>
              <a:gd name="connsiteX9" fmla="*/ 0 w 948104"/>
              <a:gd name="connsiteY9" fmla="*/ 694267 h 944203"/>
              <a:gd name="connsiteX10" fmla="*/ 216024 w 948104"/>
              <a:gd name="connsiteY10" fmla="*/ 527643 h 944203"/>
              <a:gd name="connsiteX0" fmla="*/ 228025 w 960105"/>
              <a:gd name="connsiteY0" fmla="*/ 527643 h 971974"/>
              <a:gd name="connsiteX1" fmla="*/ 444049 w 960105"/>
              <a:gd name="connsiteY1" fmla="*/ 194395 h 971974"/>
              <a:gd name="connsiteX2" fmla="*/ 516057 w 960105"/>
              <a:gd name="connsiteY2" fmla="*/ 27771 h 971974"/>
              <a:gd name="connsiteX3" fmla="*/ 732080 w 960105"/>
              <a:gd name="connsiteY3" fmla="*/ 361019 h 971974"/>
              <a:gd name="connsiteX4" fmla="*/ 948104 w 960105"/>
              <a:gd name="connsiteY4" fmla="*/ 860891 h 971974"/>
              <a:gd name="connsiteX5" fmla="*/ 660072 w 960105"/>
              <a:gd name="connsiteY5" fmla="*/ 860891 h 971974"/>
              <a:gd name="connsiteX6" fmla="*/ 516056 w 960105"/>
              <a:gd name="connsiteY6" fmla="*/ 527643 h 971974"/>
              <a:gd name="connsiteX7" fmla="*/ 372040 w 960105"/>
              <a:gd name="connsiteY7" fmla="*/ 860891 h 971974"/>
              <a:gd name="connsiteX8" fmla="*/ 156017 w 960105"/>
              <a:gd name="connsiteY8" fmla="*/ 944203 h 971974"/>
              <a:gd name="connsiteX9" fmla="*/ 12001 w 960105"/>
              <a:gd name="connsiteY9" fmla="*/ 694267 h 971974"/>
              <a:gd name="connsiteX10" fmla="*/ 228025 w 960105"/>
              <a:gd name="connsiteY10" fmla="*/ 527643 h 971974"/>
              <a:gd name="connsiteX0" fmla="*/ 228025 w 960105"/>
              <a:gd name="connsiteY0" fmla="*/ 361019 h 805350"/>
              <a:gd name="connsiteX1" fmla="*/ 444049 w 960105"/>
              <a:gd name="connsiteY1" fmla="*/ 27771 h 805350"/>
              <a:gd name="connsiteX2" fmla="*/ 732080 w 960105"/>
              <a:gd name="connsiteY2" fmla="*/ 194395 h 805350"/>
              <a:gd name="connsiteX3" fmla="*/ 948104 w 960105"/>
              <a:gd name="connsiteY3" fmla="*/ 694267 h 805350"/>
              <a:gd name="connsiteX4" fmla="*/ 660072 w 960105"/>
              <a:gd name="connsiteY4" fmla="*/ 694267 h 805350"/>
              <a:gd name="connsiteX5" fmla="*/ 516056 w 960105"/>
              <a:gd name="connsiteY5" fmla="*/ 361019 h 805350"/>
              <a:gd name="connsiteX6" fmla="*/ 372040 w 960105"/>
              <a:gd name="connsiteY6" fmla="*/ 694267 h 805350"/>
              <a:gd name="connsiteX7" fmla="*/ 156017 w 960105"/>
              <a:gd name="connsiteY7" fmla="*/ 777579 h 805350"/>
              <a:gd name="connsiteX8" fmla="*/ 12001 w 960105"/>
              <a:gd name="connsiteY8" fmla="*/ 527643 h 805350"/>
              <a:gd name="connsiteX9" fmla="*/ 228025 w 960105"/>
              <a:gd name="connsiteY9" fmla="*/ 361019 h 8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0105" h="805350">
                <a:moveTo>
                  <a:pt x="228025" y="361019"/>
                </a:moveTo>
                <a:cubicBezTo>
                  <a:pt x="300033" y="277707"/>
                  <a:pt x="360040" y="55542"/>
                  <a:pt x="444049" y="27771"/>
                </a:cubicBezTo>
                <a:cubicBezTo>
                  <a:pt x="528058" y="0"/>
                  <a:pt x="648071" y="83312"/>
                  <a:pt x="732080" y="194395"/>
                </a:cubicBezTo>
                <a:cubicBezTo>
                  <a:pt x="816089" y="305478"/>
                  <a:pt x="960105" y="610955"/>
                  <a:pt x="948104" y="694267"/>
                </a:cubicBezTo>
                <a:cubicBezTo>
                  <a:pt x="936103" y="777579"/>
                  <a:pt x="732080" y="749808"/>
                  <a:pt x="660072" y="694267"/>
                </a:cubicBezTo>
                <a:cubicBezTo>
                  <a:pt x="588064" y="638726"/>
                  <a:pt x="564061" y="361019"/>
                  <a:pt x="516056" y="361019"/>
                </a:cubicBezTo>
                <a:cubicBezTo>
                  <a:pt x="468051" y="361019"/>
                  <a:pt x="432046" y="624840"/>
                  <a:pt x="372040" y="694267"/>
                </a:cubicBezTo>
                <a:cubicBezTo>
                  <a:pt x="312034" y="763694"/>
                  <a:pt x="216024" y="805350"/>
                  <a:pt x="156017" y="777579"/>
                </a:cubicBezTo>
                <a:cubicBezTo>
                  <a:pt x="96011" y="749808"/>
                  <a:pt x="0" y="597070"/>
                  <a:pt x="12001" y="527643"/>
                </a:cubicBezTo>
                <a:cubicBezTo>
                  <a:pt x="24002" y="458216"/>
                  <a:pt x="156017" y="444331"/>
                  <a:pt x="228025" y="361019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1619672" y="317412"/>
            <a:ext cx="1209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ACETAL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33" name="Forme libre 32"/>
          <p:cNvSpPr/>
          <p:nvPr/>
        </p:nvSpPr>
        <p:spPr>
          <a:xfrm flipV="1">
            <a:off x="3203848" y="936104"/>
            <a:ext cx="1020113" cy="648072"/>
          </a:xfrm>
          <a:custGeom>
            <a:avLst/>
            <a:gdLst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81000 w 1040130"/>
              <a:gd name="connsiteY8" fmla="*/ 369570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60960 w 1040130"/>
              <a:gd name="connsiteY0" fmla="*/ 34290 h 1249680"/>
              <a:gd name="connsiteX1" fmla="*/ 426720 w 1040130"/>
              <a:gd name="connsiteY1" fmla="*/ 49530 h 1249680"/>
              <a:gd name="connsiteX2" fmla="*/ 518160 w 1040130"/>
              <a:gd name="connsiteY2" fmla="*/ 308610 h 1249680"/>
              <a:gd name="connsiteX3" fmla="*/ 640080 w 1040130"/>
              <a:gd name="connsiteY3" fmla="*/ 704850 h 1249680"/>
              <a:gd name="connsiteX4" fmla="*/ 998220 w 1040130"/>
              <a:gd name="connsiteY4" fmla="*/ 796290 h 1249680"/>
              <a:gd name="connsiteX5" fmla="*/ 891540 w 1040130"/>
              <a:gd name="connsiteY5" fmla="*/ 1215390 h 1249680"/>
              <a:gd name="connsiteX6" fmla="*/ 472440 w 1040130"/>
              <a:gd name="connsiteY6" fmla="*/ 1002030 h 1249680"/>
              <a:gd name="connsiteX7" fmla="*/ 449580 w 1040130"/>
              <a:gd name="connsiteY7" fmla="*/ 621030 h 1249680"/>
              <a:gd name="connsiteX8" fmla="*/ 360040 w 1040130"/>
              <a:gd name="connsiteY8" fmla="*/ 499872 h 1249680"/>
              <a:gd name="connsiteX9" fmla="*/ 60960 w 1040130"/>
              <a:gd name="connsiteY9" fmla="*/ 255270 h 1249680"/>
              <a:gd name="connsiteX10" fmla="*/ 60960 w 1040130"/>
              <a:gd name="connsiteY10" fmla="*/ 34290 h 1249680"/>
              <a:gd name="connsiteX0" fmla="*/ 59119 w 1038289"/>
              <a:gd name="connsiteY0" fmla="*/ 47286 h 1262676"/>
              <a:gd name="connsiteX1" fmla="*/ 424879 w 1038289"/>
              <a:gd name="connsiteY1" fmla="*/ 62526 h 1262676"/>
              <a:gd name="connsiteX2" fmla="*/ 516319 w 1038289"/>
              <a:gd name="connsiteY2" fmla="*/ 321606 h 1262676"/>
              <a:gd name="connsiteX3" fmla="*/ 638239 w 1038289"/>
              <a:gd name="connsiteY3" fmla="*/ 717846 h 1262676"/>
              <a:gd name="connsiteX4" fmla="*/ 996379 w 1038289"/>
              <a:gd name="connsiteY4" fmla="*/ 809286 h 1262676"/>
              <a:gd name="connsiteX5" fmla="*/ 889699 w 1038289"/>
              <a:gd name="connsiteY5" fmla="*/ 1228386 h 1262676"/>
              <a:gd name="connsiteX6" fmla="*/ 470599 w 1038289"/>
              <a:gd name="connsiteY6" fmla="*/ 1015026 h 1262676"/>
              <a:gd name="connsiteX7" fmla="*/ 447739 w 1038289"/>
              <a:gd name="connsiteY7" fmla="*/ 634026 h 1262676"/>
              <a:gd name="connsiteX8" fmla="*/ 358199 w 1038289"/>
              <a:gd name="connsiteY8" fmla="*/ 512868 h 1262676"/>
              <a:gd name="connsiteX9" fmla="*/ 70167 w 1038289"/>
              <a:gd name="connsiteY9" fmla="*/ 346244 h 1262676"/>
              <a:gd name="connsiteX10" fmla="*/ 59119 w 1038289"/>
              <a:gd name="connsiteY10" fmla="*/ 47286 h 1262676"/>
              <a:gd name="connsiteX0" fmla="*/ 59119 w 1093901"/>
              <a:gd name="connsiteY0" fmla="*/ 47286 h 1380279"/>
              <a:gd name="connsiteX1" fmla="*/ 424879 w 1093901"/>
              <a:gd name="connsiteY1" fmla="*/ 62526 h 1380279"/>
              <a:gd name="connsiteX2" fmla="*/ 516319 w 1093901"/>
              <a:gd name="connsiteY2" fmla="*/ 321606 h 1380279"/>
              <a:gd name="connsiteX3" fmla="*/ 638239 w 1093901"/>
              <a:gd name="connsiteY3" fmla="*/ 717846 h 1380279"/>
              <a:gd name="connsiteX4" fmla="*/ 996379 w 1093901"/>
              <a:gd name="connsiteY4" fmla="*/ 809286 h 1380279"/>
              <a:gd name="connsiteX5" fmla="*/ 1006271 w 1093901"/>
              <a:gd name="connsiteY5" fmla="*/ 1345989 h 1380279"/>
              <a:gd name="connsiteX6" fmla="*/ 470599 w 1093901"/>
              <a:gd name="connsiteY6" fmla="*/ 1015026 h 1380279"/>
              <a:gd name="connsiteX7" fmla="*/ 447739 w 1093901"/>
              <a:gd name="connsiteY7" fmla="*/ 634026 h 1380279"/>
              <a:gd name="connsiteX8" fmla="*/ 358199 w 1093901"/>
              <a:gd name="connsiteY8" fmla="*/ 512868 h 1380279"/>
              <a:gd name="connsiteX9" fmla="*/ 70167 w 1093901"/>
              <a:gd name="connsiteY9" fmla="*/ 346244 h 1380279"/>
              <a:gd name="connsiteX10" fmla="*/ 59119 w 1093901"/>
              <a:gd name="connsiteY10" fmla="*/ 47286 h 1380279"/>
              <a:gd name="connsiteX0" fmla="*/ 59119 w 1139618"/>
              <a:gd name="connsiteY0" fmla="*/ 47286 h 1374140"/>
              <a:gd name="connsiteX1" fmla="*/ 424879 w 1139618"/>
              <a:gd name="connsiteY1" fmla="*/ 62526 h 1374140"/>
              <a:gd name="connsiteX2" fmla="*/ 516319 w 1139618"/>
              <a:gd name="connsiteY2" fmla="*/ 321606 h 1374140"/>
              <a:gd name="connsiteX3" fmla="*/ 638239 w 1139618"/>
              <a:gd name="connsiteY3" fmla="*/ 717846 h 1374140"/>
              <a:gd name="connsiteX4" fmla="*/ 1078279 w 1139618"/>
              <a:gd name="connsiteY4" fmla="*/ 846118 h 1374140"/>
              <a:gd name="connsiteX5" fmla="*/ 1006271 w 1139618"/>
              <a:gd name="connsiteY5" fmla="*/ 1345989 h 1374140"/>
              <a:gd name="connsiteX6" fmla="*/ 470599 w 1139618"/>
              <a:gd name="connsiteY6" fmla="*/ 1015026 h 1374140"/>
              <a:gd name="connsiteX7" fmla="*/ 447739 w 1139618"/>
              <a:gd name="connsiteY7" fmla="*/ 634026 h 1374140"/>
              <a:gd name="connsiteX8" fmla="*/ 358199 w 1139618"/>
              <a:gd name="connsiteY8" fmla="*/ 512868 h 1374140"/>
              <a:gd name="connsiteX9" fmla="*/ 70167 w 1139618"/>
              <a:gd name="connsiteY9" fmla="*/ 346244 h 1374140"/>
              <a:gd name="connsiteX10" fmla="*/ 59119 w 1139618"/>
              <a:gd name="connsiteY10" fmla="*/ 47286 h 1374140"/>
              <a:gd name="connsiteX0" fmla="*/ 59119 w 1119215"/>
              <a:gd name="connsiteY0" fmla="*/ 47286 h 1374140"/>
              <a:gd name="connsiteX1" fmla="*/ 424879 w 1119215"/>
              <a:gd name="connsiteY1" fmla="*/ 62526 h 1374140"/>
              <a:gd name="connsiteX2" fmla="*/ 516319 w 1119215"/>
              <a:gd name="connsiteY2" fmla="*/ 321606 h 1374140"/>
              <a:gd name="connsiteX3" fmla="*/ 760654 w 1119215"/>
              <a:gd name="connsiteY3" fmla="*/ 717488 h 1374140"/>
              <a:gd name="connsiteX4" fmla="*/ 1078279 w 1119215"/>
              <a:gd name="connsiteY4" fmla="*/ 846118 h 1374140"/>
              <a:gd name="connsiteX5" fmla="*/ 1006271 w 1119215"/>
              <a:gd name="connsiteY5" fmla="*/ 1345989 h 1374140"/>
              <a:gd name="connsiteX6" fmla="*/ 470599 w 1119215"/>
              <a:gd name="connsiteY6" fmla="*/ 1015026 h 1374140"/>
              <a:gd name="connsiteX7" fmla="*/ 447739 w 1119215"/>
              <a:gd name="connsiteY7" fmla="*/ 634026 h 1374140"/>
              <a:gd name="connsiteX8" fmla="*/ 358199 w 1119215"/>
              <a:gd name="connsiteY8" fmla="*/ 512868 h 1374140"/>
              <a:gd name="connsiteX9" fmla="*/ 70167 w 1119215"/>
              <a:gd name="connsiteY9" fmla="*/ 346244 h 1374140"/>
              <a:gd name="connsiteX10" fmla="*/ 59119 w 1119215"/>
              <a:gd name="connsiteY10" fmla="*/ 47286 h 1374140"/>
              <a:gd name="connsiteX0" fmla="*/ 59119 w 1102619"/>
              <a:gd name="connsiteY0" fmla="*/ 47286 h 1367808"/>
              <a:gd name="connsiteX1" fmla="*/ 424879 w 1102619"/>
              <a:gd name="connsiteY1" fmla="*/ 62526 h 1367808"/>
              <a:gd name="connsiteX2" fmla="*/ 516319 w 1102619"/>
              <a:gd name="connsiteY2" fmla="*/ 321606 h 1367808"/>
              <a:gd name="connsiteX3" fmla="*/ 760654 w 1102619"/>
              <a:gd name="connsiteY3" fmla="*/ 717488 h 1367808"/>
              <a:gd name="connsiteX4" fmla="*/ 1048687 w 1102619"/>
              <a:gd name="connsiteY4" fmla="*/ 884112 h 1367808"/>
              <a:gd name="connsiteX5" fmla="*/ 1006271 w 1102619"/>
              <a:gd name="connsiteY5" fmla="*/ 1345989 h 1367808"/>
              <a:gd name="connsiteX6" fmla="*/ 470599 w 1102619"/>
              <a:gd name="connsiteY6" fmla="*/ 1015026 h 1367808"/>
              <a:gd name="connsiteX7" fmla="*/ 447739 w 1102619"/>
              <a:gd name="connsiteY7" fmla="*/ 634026 h 1367808"/>
              <a:gd name="connsiteX8" fmla="*/ 358199 w 1102619"/>
              <a:gd name="connsiteY8" fmla="*/ 512868 h 1367808"/>
              <a:gd name="connsiteX9" fmla="*/ 70167 w 1102619"/>
              <a:gd name="connsiteY9" fmla="*/ 346244 h 1367808"/>
              <a:gd name="connsiteX10" fmla="*/ 59119 w 1102619"/>
              <a:gd name="connsiteY10" fmla="*/ 47286 h 1367808"/>
              <a:gd name="connsiteX0" fmla="*/ 55075 w 1098575"/>
              <a:gd name="connsiteY0" fmla="*/ 125326 h 1445848"/>
              <a:gd name="connsiteX1" fmla="*/ 396571 w 1098575"/>
              <a:gd name="connsiteY1" fmla="*/ 45720 h 1445848"/>
              <a:gd name="connsiteX2" fmla="*/ 512275 w 1098575"/>
              <a:gd name="connsiteY2" fmla="*/ 399646 h 1445848"/>
              <a:gd name="connsiteX3" fmla="*/ 756610 w 1098575"/>
              <a:gd name="connsiteY3" fmla="*/ 795528 h 1445848"/>
              <a:gd name="connsiteX4" fmla="*/ 1044643 w 1098575"/>
              <a:gd name="connsiteY4" fmla="*/ 962152 h 1445848"/>
              <a:gd name="connsiteX5" fmla="*/ 1002227 w 1098575"/>
              <a:gd name="connsiteY5" fmla="*/ 1424029 h 1445848"/>
              <a:gd name="connsiteX6" fmla="*/ 466555 w 1098575"/>
              <a:gd name="connsiteY6" fmla="*/ 1093066 h 1445848"/>
              <a:gd name="connsiteX7" fmla="*/ 443695 w 1098575"/>
              <a:gd name="connsiteY7" fmla="*/ 712066 h 1445848"/>
              <a:gd name="connsiteX8" fmla="*/ 354155 w 1098575"/>
              <a:gd name="connsiteY8" fmla="*/ 590908 h 1445848"/>
              <a:gd name="connsiteX9" fmla="*/ 66123 w 1098575"/>
              <a:gd name="connsiteY9" fmla="*/ 424284 h 1445848"/>
              <a:gd name="connsiteX10" fmla="*/ 55075 w 1098575"/>
              <a:gd name="connsiteY10" fmla="*/ 125326 h 1445848"/>
              <a:gd name="connsiteX0" fmla="*/ 54094 w 1097594"/>
              <a:gd name="connsiteY0" fmla="*/ 256200 h 1791399"/>
              <a:gd name="connsiteX1" fmla="*/ 395590 w 1097594"/>
              <a:gd name="connsiteY1" fmla="*/ 176594 h 1791399"/>
              <a:gd name="connsiteX2" fmla="*/ 511294 w 1097594"/>
              <a:gd name="connsiteY2" fmla="*/ 530520 h 1791399"/>
              <a:gd name="connsiteX3" fmla="*/ 755629 w 1097594"/>
              <a:gd name="connsiteY3" fmla="*/ 926402 h 1791399"/>
              <a:gd name="connsiteX4" fmla="*/ 1043662 w 1097594"/>
              <a:gd name="connsiteY4" fmla="*/ 1093026 h 1791399"/>
              <a:gd name="connsiteX5" fmla="*/ 1001246 w 1097594"/>
              <a:gd name="connsiteY5" fmla="*/ 1554903 h 1791399"/>
              <a:gd name="connsiteX6" fmla="*/ 465574 w 1097594"/>
              <a:gd name="connsiteY6" fmla="*/ 1223940 h 1791399"/>
              <a:gd name="connsiteX7" fmla="*/ 442714 w 1097594"/>
              <a:gd name="connsiteY7" fmla="*/ 842940 h 1791399"/>
              <a:gd name="connsiteX8" fmla="*/ 353174 w 1097594"/>
              <a:gd name="connsiteY8" fmla="*/ 721782 h 1791399"/>
              <a:gd name="connsiteX9" fmla="*/ 71027 w 1097594"/>
              <a:gd name="connsiteY9" fmla="*/ 1713802 h 1791399"/>
              <a:gd name="connsiteX10" fmla="*/ 54094 w 1097594"/>
              <a:gd name="connsiteY10" fmla="*/ 256200 h 1791399"/>
              <a:gd name="connsiteX0" fmla="*/ 54094 w 1097594"/>
              <a:gd name="connsiteY0" fmla="*/ 256201 h 1928967"/>
              <a:gd name="connsiteX1" fmla="*/ 395590 w 1097594"/>
              <a:gd name="connsiteY1" fmla="*/ 176595 h 1928967"/>
              <a:gd name="connsiteX2" fmla="*/ 511294 w 1097594"/>
              <a:gd name="connsiteY2" fmla="*/ 530521 h 1928967"/>
              <a:gd name="connsiteX3" fmla="*/ 755629 w 1097594"/>
              <a:gd name="connsiteY3" fmla="*/ 926403 h 1928967"/>
              <a:gd name="connsiteX4" fmla="*/ 1043662 w 1097594"/>
              <a:gd name="connsiteY4" fmla="*/ 1093027 h 1928967"/>
              <a:gd name="connsiteX5" fmla="*/ 1001246 w 1097594"/>
              <a:gd name="connsiteY5" fmla="*/ 1554904 h 1928967"/>
              <a:gd name="connsiteX6" fmla="*/ 465574 w 1097594"/>
              <a:gd name="connsiteY6" fmla="*/ 1223941 h 1928967"/>
              <a:gd name="connsiteX7" fmla="*/ 442714 w 1097594"/>
              <a:gd name="connsiteY7" fmla="*/ 842941 h 1928967"/>
              <a:gd name="connsiteX8" fmla="*/ 215042 w 1097594"/>
              <a:gd name="connsiteY8" fmla="*/ 1547179 h 1928967"/>
              <a:gd name="connsiteX9" fmla="*/ 71027 w 1097594"/>
              <a:gd name="connsiteY9" fmla="*/ 1713803 h 1928967"/>
              <a:gd name="connsiteX10" fmla="*/ 54094 w 1097594"/>
              <a:gd name="connsiteY10" fmla="*/ 256201 h 1928967"/>
              <a:gd name="connsiteX0" fmla="*/ 54094 w 1097594"/>
              <a:gd name="connsiteY0" fmla="*/ 256201 h 1928966"/>
              <a:gd name="connsiteX1" fmla="*/ 395590 w 1097594"/>
              <a:gd name="connsiteY1" fmla="*/ 176595 h 1928966"/>
              <a:gd name="connsiteX2" fmla="*/ 511294 w 1097594"/>
              <a:gd name="connsiteY2" fmla="*/ 530521 h 1928966"/>
              <a:gd name="connsiteX3" fmla="*/ 755629 w 1097594"/>
              <a:gd name="connsiteY3" fmla="*/ 926403 h 1928966"/>
              <a:gd name="connsiteX4" fmla="*/ 1043662 w 1097594"/>
              <a:gd name="connsiteY4" fmla="*/ 1093027 h 1928966"/>
              <a:gd name="connsiteX5" fmla="*/ 1001246 w 1097594"/>
              <a:gd name="connsiteY5" fmla="*/ 1554904 h 1928966"/>
              <a:gd name="connsiteX6" fmla="*/ 465574 w 1097594"/>
              <a:gd name="connsiteY6" fmla="*/ 1223941 h 1928966"/>
              <a:gd name="connsiteX7" fmla="*/ 359058 w 1097594"/>
              <a:gd name="connsiteY7" fmla="*/ 1547180 h 1928966"/>
              <a:gd name="connsiteX8" fmla="*/ 215042 w 1097594"/>
              <a:gd name="connsiteY8" fmla="*/ 1547179 h 1928966"/>
              <a:gd name="connsiteX9" fmla="*/ 71027 w 1097594"/>
              <a:gd name="connsiteY9" fmla="*/ 1713803 h 1928966"/>
              <a:gd name="connsiteX10" fmla="*/ 54094 w 1097594"/>
              <a:gd name="connsiteY10" fmla="*/ 256201 h 1928966"/>
              <a:gd name="connsiteX0" fmla="*/ 54094 w 1091344"/>
              <a:gd name="connsiteY0" fmla="*/ 256201 h 1928966"/>
              <a:gd name="connsiteX1" fmla="*/ 395590 w 1091344"/>
              <a:gd name="connsiteY1" fmla="*/ 176595 h 1928966"/>
              <a:gd name="connsiteX2" fmla="*/ 511294 w 1091344"/>
              <a:gd name="connsiteY2" fmla="*/ 530521 h 1928966"/>
              <a:gd name="connsiteX3" fmla="*/ 755629 w 1091344"/>
              <a:gd name="connsiteY3" fmla="*/ 926403 h 1928966"/>
              <a:gd name="connsiteX4" fmla="*/ 1043662 w 1091344"/>
              <a:gd name="connsiteY4" fmla="*/ 1093027 h 1928966"/>
              <a:gd name="connsiteX5" fmla="*/ 1001246 w 1091344"/>
              <a:gd name="connsiteY5" fmla="*/ 1554904 h 1928966"/>
              <a:gd name="connsiteX6" fmla="*/ 503074 w 1091344"/>
              <a:gd name="connsiteY6" fmla="*/ 1213932 h 1928966"/>
              <a:gd name="connsiteX7" fmla="*/ 359058 w 1091344"/>
              <a:gd name="connsiteY7" fmla="*/ 1547180 h 1928966"/>
              <a:gd name="connsiteX8" fmla="*/ 215042 w 1091344"/>
              <a:gd name="connsiteY8" fmla="*/ 1547179 h 1928966"/>
              <a:gd name="connsiteX9" fmla="*/ 71027 w 1091344"/>
              <a:gd name="connsiteY9" fmla="*/ 1713803 h 1928966"/>
              <a:gd name="connsiteX10" fmla="*/ 54094 w 1091344"/>
              <a:gd name="connsiteY10" fmla="*/ 256201 h 1928966"/>
              <a:gd name="connsiteX0" fmla="*/ 54094 w 1061752"/>
              <a:gd name="connsiteY0" fmla="*/ 256201 h 1928966"/>
              <a:gd name="connsiteX1" fmla="*/ 395590 w 1061752"/>
              <a:gd name="connsiteY1" fmla="*/ 176595 h 1928966"/>
              <a:gd name="connsiteX2" fmla="*/ 511294 w 1061752"/>
              <a:gd name="connsiteY2" fmla="*/ 530521 h 1928966"/>
              <a:gd name="connsiteX3" fmla="*/ 755629 w 1061752"/>
              <a:gd name="connsiteY3" fmla="*/ 926403 h 1928966"/>
              <a:gd name="connsiteX4" fmla="*/ 1043662 w 1061752"/>
              <a:gd name="connsiteY4" fmla="*/ 1093027 h 1928966"/>
              <a:gd name="connsiteX5" fmla="*/ 647090 w 1061752"/>
              <a:gd name="connsiteY5" fmla="*/ 1547180 h 1928966"/>
              <a:gd name="connsiteX6" fmla="*/ 503074 w 1061752"/>
              <a:gd name="connsiteY6" fmla="*/ 1213932 h 1928966"/>
              <a:gd name="connsiteX7" fmla="*/ 359058 w 1061752"/>
              <a:gd name="connsiteY7" fmla="*/ 1547180 h 1928966"/>
              <a:gd name="connsiteX8" fmla="*/ 215042 w 1061752"/>
              <a:gd name="connsiteY8" fmla="*/ 1547179 h 1928966"/>
              <a:gd name="connsiteX9" fmla="*/ 71027 w 1061752"/>
              <a:gd name="connsiteY9" fmla="*/ 1713803 h 1928966"/>
              <a:gd name="connsiteX10" fmla="*/ 54094 w 1061752"/>
              <a:gd name="connsiteY10" fmla="*/ 256201 h 1928966"/>
              <a:gd name="connsiteX0" fmla="*/ 54094 w 953212"/>
              <a:gd name="connsiteY0" fmla="*/ 256201 h 1928966"/>
              <a:gd name="connsiteX1" fmla="*/ 395590 w 953212"/>
              <a:gd name="connsiteY1" fmla="*/ 176595 h 1928966"/>
              <a:gd name="connsiteX2" fmla="*/ 511294 w 953212"/>
              <a:gd name="connsiteY2" fmla="*/ 530521 h 1928966"/>
              <a:gd name="connsiteX3" fmla="*/ 755629 w 953212"/>
              <a:gd name="connsiteY3" fmla="*/ 926403 h 1928966"/>
              <a:gd name="connsiteX4" fmla="*/ 935122 w 953212"/>
              <a:gd name="connsiteY4" fmla="*/ 1547180 h 1928966"/>
              <a:gd name="connsiteX5" fmla="*/ 647090 w 953212"/>
              <a:gd name="connsiteY5" fmla="*/ 1547180 h 1928966"/>
              <a:gd name="connsiteX6" fmla="*/ 503074 w 953212"/>
              <a:gd name="connsiteY6" fmla="*/ 1213932 h 1928966"/>
              <a:gd name="connsiteX7" fmla="*/ 359058 w 953212"/>
              <a:gd name="connsiteY7" fmla="*/ 1547180 h 1928966"/>
              <a:gd name="connsiteX8" fmla="*/ 215042 w 953212"/>
              <a:gd name="connsiteY8" fmla="*/ 1547179 h 1928966"/>
              <a:gd name="connsiteX9" fmla="*/ 71027 w 953212"/>
              <a:gd name="connsiteY9" fmla="*/ 1713803 h 1928966"/>
              <a:gd name="connsiteX10" fmla="*/ 54094 w 953212"/>
              <a:gd name="connsiteY10" fmla="*/ 256201 h 1928966"/>
              <a:gd name="connsiteX0" fmla="*/ 54094 w 947123"/>
              <a:gd name="connsiteY0" fmla="*/ 256201 h 1928966"/>
              <a:gd name="connsiteX1" fmla="*/ 395590 w 947123"/>
              <a:gd name="connsiteY1" fmla="*/ 176595 h 1928966"/>
              <a:gd name="connsiteX2" fmla="*/ 511294 w 947123"/>
              <a:gd name="connsiteY2" fmla="*/ 530521 h 1928966"/>
              <a:gd name="connsiteX3" fmla="*/ 719098 w 947123"/>
              <a:gd name="connsiteY3" fmla="*/ 1047308 h 1928966"/>
              <a:gd name="connsiteX4" fmla="*/ 935122 w 947123"/>
              <a:gd name="connsiteY4" fmla="*/ 1547180 h 1928966"/>
              <a:gd name="connsiteX5" fmla="*/ 647090 w 947123"/>
              <a:gd name="connsiteY5" fmla="*/ 1547180 h 1928966"/>
              <a:gd name="connsiteX6" fmla="*/ 503074 w 947123"/>
              <a:gd name="connsiteY6" fmla="*/ 1213932 h 1928966"/>
              <a:gd name="connsiteX7" fmla="*/ 359058 w 947123"/>
              <a:gd name="connsiteY7" fmla="*/ 1547180 h 1928966"/>
              <a:gd name="connsiteX8" fmla="*/ 215042 w 947123"/>
              <a:gd name="connsiteY8" fmla="*/ 1547179 h 1928966"/>
              <a:gd name="connsiteX9" fmla="*/ 71027 w 947123"/>
              <a:gd name="connsiteY9" fmla="*/ 1713803 h 1928966"/>
              <a:gd name="connsiteX10" fmla="*/ 54094 w 947123"/>
              <a:gd name="connsiteY10" fmla="*/ 256201 h 1928966"/>
              <a:gd name="connsiteX0" fmla="*/ 54094 w 947123"/>
              <a:gd name="connsiteY0" fmla="*/ 256201 h 1928966"/>
              <a:gd name="connsiteX1" fmla="*/ 395590 w 947123"/>
              <a:gd name="connsiteY1" fmla="*/ 176595 h 1928966"/>
              <a:gd name="connsiteX2" fmla="*/ 503075 w 947123"/>
              <a:gd name="connsiteY2" fmla="*/ 714060 h 1928966"/>
              <a:gd name="connsiteX3" fmla="*/ 719098 w 947123"/>
              <a:gd name="connsiteY3" fmla="*/ 1047308 h 1928966"/>
              <a:gd name="connsiteX4" fmla="*/ 935122 w 947123"/>
              <a:gd name="connsiteY4" fmla="*/ 1547180 h 1928966"/>
              <a:gd name="connsiteX5" fmla="*/ 647090 w 947123"/>
              <a:gd name="connsiteY5" fmla="*/ 1547180 h 1928966"/>
              <a:gd name="connsiteX6" fmla="*/ 503074 w 947123"/>
              <a:gd name="connsiteY6" fmla="*/ 1213932 h 1928966"/>
              <a:gd name="connsiteX7" fmla="*/ 359058 w 947123"/>
              <a:gd name="connsiteY7" fmla="*/ 1547180 h 1928966"/>
              <a:gd name="connsiteX8" fmla="*/ 215042 w 947123"/>
              <a:gd name="connsiteY8" fmla="*/ 1547179 h 1928966"/>
              <a:gd name="connsiteX9" fmla="*/ 71027 w 947123"/>
              <a:gd name="connsiteY9" fmla="*/ 1713803 h 1928966"/>
              <a:gd name="connsiteX10" fmla="*/ 54094 w 947123"/>
              <a:gd name="connsiteY10" fmla="*/ 256201 h 1928966"/>
              <a:gd name="connsiteX0" fmla="*/ 60007 w 953036"/>
              <a:gd name="connsiteY0" fmla="*/ 138853 h 1811618"/>
              <a:gd name="connsiteX1" fmla="*/ 436980 w 953036"/>
              <a:gd name="connsiteY1" fmla="*/ 763336 h 1811618"/>
              <a:gd name="connsiteX2" fmla="*/ 508988 w 953036"/>
              <a:gd name="connsiteY2" fmla="*/ 596712 h 1811618"/>
              <a:gd name="connsiteX3" fmla="*/ 725011 w 953036"/>
              <a:gd name="connsiteY3" fmla="*/ 929960 h 1811618"/>
              <a:gd name="connsiteX4" fmla="*/ 941035 w 953036"/>
              <a:gd name="connsiteY4" fmla="*/ 1429832 h 1811618"/>
              <a:gd name="connsiteX5" fmla="*/ 653003 w 953036"/>
              <a:gd name="connsiteY5" fmla="*/ 1429832 h 1811618"/>
              <a:gd name="connsiteX6" fmla="*/ 508987 w 953036"/>
              <a:gd name="connsiteY6" fmla="*/ 1096584 h 1811618"/>
              <a:gd name="connsiteX7" fmla="*/ 364971 w 953036"/>
              <a:gd name="connsiteY7" fmla="*/ 1429832 h 1811618"/>
              <a:gd name="connsiteX8" fmla="*/ 220955 w 953036"/>
              <a:gd name="connsiteY8" fmla="*/ 1429831 h 1811618"/>
              <a:gd name="connsiteX9" fmla="*/ 76940 w 953036"/>
              <a:gd name="connsiteY9" fmla="*/ 1596455 h 1811618"/>
              <a:gd name="connsiteX10" fmla="*/ 60007 w 953036"/>
              <a:gd name="connsiteY10" fmla="*/ 138853 h 1811618"/>
              <a:gd name="connsiteX0" fmla="*/ 144016 w 876096"/>
              <a:gd name="connsiteY0" fmla="*/ 527643 h 1083055"/>
              <a:gd name="connsiteX1" fmla="*/ 360040 w 876096"/>
              <a:gd name="connsiteY1" fmla="*/ 194395 h 1083055"/>
              <a:gd name="connsiteX2" fmla="*/ 432048 w 876096"/>
              <a:gd name="connsiteY2" fmla="*/ 27771 h 1083055"/>
              <a:gd name="connsiteX3" fmla="*/ 648071 w 876096"/>
              <a:gd name="connsiteY3" fmla="*/ 361019 h 1083055"/>
              <a:gd name="connsiteX4" fmla="*/ 864095 w 876096"/>
              <a:gd name="connsiteY4" fmla="*/ 860891 h 1083055"/>
              <a:gd name="connsiteX5" fmla="*/ 576063 w 876096"/>
              <a:gd name="connsiteY5" fmla="*/ 860891 h 1083055"/>
              <a:gd name="connsiteX6" fmla="*/ 432047 w 876096"/>
              <a:gd name="connsiteY6" fmla="*/ 527643 h 1083055"/>
              <a:gd name="connsiteX7" fmla="*/ 288031 w 876096"/>
              <a:gd name="connsiteY7" fmla="*/ 860891 h 1083055"/>
              <a:gd name="connsiteX8" fmla="*/ 144015 w 876096"/>
              <a:gd name="connsiteY8" fmla="*/ 860890 h 1083055"/>
              <a:gd name="connsiteX9" fmla="*/ 0 w 876096"/>
              <a:gd name="connsiteY9" fmla="*/ 1027514 h 1083055"/>
              <a:gd name="connsiteX10" fmla="*/ 144016 w 876096"/>
              <a:gd name="connsiteY10" fmla="*/ 527643 h 1083055"/>
              <a:gd name="connsiteX0" fmla="*/ 216024 w 948104"/>
              <a:gd name="connsiteY0" fmla="*/ 527643 h 944203"/>
              <a:gd name="connsiteX1" fmla="*/ 432048 w 948104"/>
              <a:gd name="connsiteY1" fmla="*/ 194395 h 944203"/>
              <a:gd name="connsiteX2" fmla="*/ 504056 w 948104"/>
              <a:gd name="connsiteY2" fmla="*/ 27771 h 944203"/>
              <a:gd name="connsiteX3" fmla="*/ 720079 w 948104"/>
              <a:gd name="connsiteY3" fmla="*/ 361019 h 944203"/>
              <a:gd name="connsiteX4" fmla="*/ 936103 w 948104"/>
              <a:gd name="connsiteY4" fmla="*/ 860891 h 944203"/>
              <a:gd name="connsiteX5" fmla="*/ 648071 w 948104"/>
              <a:gd name="connsiteY5" fmla="*/ 860891 h 944203"/>
              <a:gd name="connsiteX6" fmla="*/ 504055 w 948104"/>
              <a:gd name="connsiteY6" fmla="*/ 527643 h 944203"/>
              <a:gd name="connsiteX7" fmla="*/ 360039 w 948104"/>
              <a:gd name="connsiteY7" fmla="*/ 860891 h 944203"/>
              <a:gd name="connsiteX8" fmla="*/ 216023 w 948104"/>
              <a:gd name="connsiteY8" fmla="*/ 860890 h 944203"/>
              <a:gd name="connsiteX9" fmla="*/ 0 w 948104"/>
              <a:gd name="connsiteY9" fmla="*/ 694267 h 944203"/>
              <a:gd name="connsiteX10" fmla="*/ 216024 w 948104"/>
              <a:gd name="connsiteY10" fmla="*/ 527643 h 944203"/>
              <a:gd name="connsiteX0" fmla="*/ 228025 w 960105"/>
              <a:gd name="connsiteY0" fmla="*/ 527643 h 971974"/>
              <a:gd name="connsiteX1" fmla="*/ 444049 w 960105"/>
              <a:gd name="connsiteY1" fmla="*/ 194395 h 971974"/>
              <a:gd name="connsiteX2" fmla="*/ 516057 w 960105"/>
              <a:gd name="connsiteY2" fmla="*/ 27771 h 971974"/>
              <a:gd name="connsiteX3" fmla="*/ 732080 w 960105"/>
              <a:gd name="connsiteY3" fmla="*/ 361019 h 971974"/>
              <a:gd name="connsiteX4" fmla="*/ 948104 w 960105"/>
              <a:gd name="connsiteY4" fmla="*/ 860891 h 971974"/>
              <a:gd name="connsiteX5" fmla="*/ 660072 w 960105"/>
              <a:gd name="connsiteY5" fmla="*/ 860891 h 971974"/>
              <a:gd name="connsiteX6" fmla="*/ 516056 w 960105"/>
              <a:gd name="connsiteY6" fmla="*/ 527643 h 971974"/>
              <a:gd name="connsiteX7" fmla="*/ 372040 w 960105"/>
              <a:gd name="connsiteY7" fmla="*/ 860891 h 971974"/>
              <a:gd name="connsiteX8" fmla="*/ 156017 w 960105"/>
              <a:gd name="connsiteY8" fmla="*/ 944203 h 971974"/>
              <a:gd name="connsiteX9" fmla="*/ 12001 w 960105"/>
              <a:gd name="connsiteY9" fmla="*/ 694267 h 971974"/>
              <a:gd name="connsiteX10" fmla="*/ 228025 w 960105"/>
              <a:gd name="connsiteY10" fmla="*/ 527643 h 971974"/>
              <a:gd name="connsiteX0" fmla="*/ 228025 w 960105"/>
              <a:gd name="connsiteY0" fmla="*/ 361019 h 805350"/>
              <a:gd name="connsiteX1" fmla="*/ 444049 w 960105"/>
              <a:gd name="connsiteY1" fmla="*/ 27771 h 805350"/>
              <a:gd name="connsiteX2" fmla="*/ 732080 w 960105"/>
              <a:gd name="connsiteY2" fmla="*/ 194395 h 805350"/>
              <a:gd name="connsiteX3" fmla="*/ 948104 w 960105"/>
              <a:gd name="connsiteY3" fmla="*/ 694267 h 805350"/>
              <a:gd name="connsiteX4" fmla="*/ 660072 w 960105"/>
              <a:gd name="connsiteY4" fmla="*/ 694267 h 805350"/>
              <a:gd name="connsiteX5" fmla="*/ 516056 w 960105"/>
              <a:gd name="connsiteY5" fmla="*/ 361019 h 805350"/>
              <a:gd name="connsiteX6" fmla="*/ 372040 w 960105"/>
              <a:gd name="connsiteY6" fmla="*/ 694267 h 805350"/>
              <a:gd name="connsiteX7" fmla="*/ 156017 w 960105"/>
              <a:gd name="connsiteY7" fmla="*/ 777579 h 805350"/>
              <a:gd name="connsiteX8" fmla="*/ 12001 w 960105"/>
              <a:gd name="connsiteY8" fmla="*/ 527643 h 805350"/>
              <a:gd name="connsiteX9" fmla="*/ 228025 w 960105"/>
              <a:gd name="connsiteY9" fmla="*/ 361019 h 805350"/>
              <a:gd name="connsiteX0" fmla="*/ 228025 w 1020113"/>
              <a:gd name="connsiteY0" fmla="*/ 361019 h 805350"/>
              <a:gd name="connsiteX1" fmla="*/ 444049 w 1020113"/>
              <a:gd name="connsiteY1" fmla="*/ 27771 h 805350"/>
              <a:gd name="connsiteX2" fmla="*/ 732080 w 1020113"/>
              <a:gd name="connsiteY2" fmla="*/ 194395 h 805350"/>
              <a:gd name="connsiteX3" fmla="*/ 1008112 w 1020113"/>
              <a:gd name="connsiteY3" fmla="*/ 626383 h 805350"/>
              <a:gd name="connsiteX4" fmla="*/ 660072 w 1020113"/>
              <a:gd name="connsiteY4" fmla="*/ 694267 h 805350"/>
              <a:gd name="connsiteX5" fmla="*/ 516056 w 1020113"/>
              <a:gd name="connsiteY5" fmla="*/ 361019 h 805350"/>
              <a:gd name="connsiteX6" fmla="*/ 372040 w 1020113"/>
              <a:gd name="connsiteY6" fmla="*/ 694267 h 805350"/>
              <a:gd name="connsiteX7" fmla="*/ 156017 w 1020113"/>
              <a:gd name="connsiteY7" fmla="*/ 777579 h 805350"/>
              <a:gd name="connsiteX8" fmla="*/ 12001 w 1020113"/>
              <a:gd name="connsiteY8" fmla="*/ 527643 h 805350"/>
              <a:gd name="connsiteX9" fmla="*/ 228025 w 1020113"/>
              <a:gd name="connsiteY9" fmla="*/ 361019 h 8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0113" h="805350">
                <a:moveTo>
                  <a:pt x="228025" y="361019"/>
                </a:moveTo>
                <a:cubicBezTo>
                  <a:pt x="300033" y="277707"/>
                  <a:pt x="360040" y="55542"/>
                  <a:pt x="444049" y="27771"/>
                </a:cubicBezTo>
                <a:cubicBezTo>
                  <a:pt x="528058" y="0"/>
                  <a:pt x="638070" y="94626"/>
                  <a:pt x="732080" y="194395"/>
                </a:cubicBezTo>
                <a:cubicBezTo>
                  <a:pt x="826091" y="294164"/>
                  <a:pt x="1020113" y="543071"/>
                  <a:pt x="1008112" y="626383"/>
                </a:cubicBezTo>
                <a:cubicBezTo>
                  <a:pt x="996111" y="709695"/>
                  <a:pt x="742081" y="738494"/>
                  <a:pt x="660072" y="694267"/>
                </a:cubicBezTo>
                <a:cubicBezTo>
                  <a:pt x="578063" y="650040"/>
                  <a:pt x="564061" y="361019"/>
                  <a:pt x="516056" y="361019"/>
                </a:cubicBezTo>
                <a:cubicBezTo>
                  <a:pt x="468051" y="361019"/>
                  <a:pt x="432046" y="624840"/>
                  <a:pt x="372040" y="694267"/>
                </a:cubicBezTo>
                <a:cubicBezTo>
                  <a:pt x="312034" y="763694"/>
                  <a:pt x="216024" y="805350"/>
                  <a:pt x="156017" y="777579"/>
                </a:cubicBezTo>
                <a:cubicBezTo>
                  <a:pt x="96011" y="749808"/>
                  <a:pt x="0" y="597070"/>
                  <a:pt x="12001" y="527643"/>
                </a:cubicBezTo>
                <a:cubicBezTo>
                  <a:pt x="24002" y="458216"/>
                  <a:pt x="156017" y="444331"/>
                  <a:pt x="228025" y="361019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" name="Image 3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04664"/>
            <a:ext cx="158417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/>
      <p:bldP spid="24" grpId="0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rganigramme : Entrée manuelle 1"/>
          <p:cNvSpPr/>
          <p:nvPr/>
        </p:nvSpPr>
        <p:spPr>
          <a:xfrm>
            <a:off x="971600" y="-99392"/>
            <a:ext cx="1440160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851" y="-17289"/>
            <a:ext cx="23727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LIPIDES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7504" y="404665"/>
            <a:ext cx="8928991" cy="43204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3" y="404664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lipides constituent 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matière grasse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 êtres vivants.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43808" y="1268760"/>
            <a:ext cx="3096344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ACIDES GRAS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7504" y="1916833"/>
            <a:ext cx="8928991" cy="136815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3" y="1916833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 sont des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acides carboxyliques linéaires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comportant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nombre pair de carbones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(entre 4 et 28 C en général). Ils peuvent présenter une ou plusieurs doubles liaisons (acides gras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INSATURES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ou aucune (acides gras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SATURES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21735" t="77279" r="14951" b="15161"/>
          <a:stretch>
            <a:fillRect/>
          </a:stretch>
        </p:blipFill>
        <p:spPr bwMode="auto">
          <a:xfrm>
            <a:off x="611560" y="6199696"/>
            <a:ext cx="8064896" cy="54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27388" t="60194" r="20604" b="34781"/>
          <a:stretch>
            <a:fillRect/>
          </a:stretch>
        </p:blipFill>
        <p:spPr bwMode="auto">
          <a:xfrm>
            <a:off x="1331640" y="5013176"/>
            <a:ext cx="662473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39259" t="41099" r="33041" b="52871"/>
          <a:stretch>
            <a:fillRect/>
          </a:stretch>
        </p:blipFill>
        <p:spPr bwMode="auto">
          <a:xfrm>
            <a:off x="2699792" y="3789040"/>
            <a:ext cx="352839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275856" y="3356992"/>
            <a:ext cx="22028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Acide palmitique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63888" y="4509120"/>
            <a:ext cx="18085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Acide oléique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47864" y="5839656"/>
            <a:ext cx="2085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Acide linoléique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3808" y="116632"/>
            <a:ext cx="3096344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ACIDES GRAS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7504" y="764705"/>
            <a:ext cx="8928991" cy="136815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3" y="764705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 sont des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acides carboxyliques linéaires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comportant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nombre pair de carbones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(entre 4 et 28 C en général). Ils peuvent présenter une ou plusieurs doubles liaisons (acides gras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INSATURES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ou aucune (acides gras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SATURES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9792" y="2348880"/>
            <a:ext cx="3528392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TRIGLYCERIDES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8" name="Imag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941168"/>
            <a:ext cx="74168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96952"/>
            <a:ext cx="6120680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3140968"/>
            <a:ext cx="3002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Triglycéride palmitique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01208"/>
            <a:ext cx="24288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Autre triglycéride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" name="Image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2636912"/>
            <a:ext cx="2001475" cy="165618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7236296" y="4365104"/>
            <a:ext cx="1691680" cy="4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cs typeface="Arial" pitchFamily="34" charset="0"/>
              </a:rPr>
              <a:t>Glycérol</a:t>
            </a:r>
            <a:endParaRPr kumimoji="0" lang="fr-FR" sz="4400" b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99792" y="3501008"/>
            <a:ext cx="1656184" cy="15121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491880" y="5373216"/>
            <a:ext cx="1584176" cy="14401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79512" y="4437112"/>
            <a:ext cx="1465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Acide </a:t>
            </a:r>
          </a:p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palmitique</a:t>
            </a:r>
            <a:endParaRPr lang="fr-FR" sz="2000" b="1" dirty="0">
              <a:solidFill>
                <a:srgbClr val="0066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rot="21560848">
            <a:off x="7094499" y="6031820"/>
            <a:ext cx="18517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Acide oléique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395536" y="3547616"/>
            <a:ext cx="2592288" cy="864096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3923928" y="4026272"/>
            <a:ext cx="2592288" cy="864096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3923928" y="2996952"/>
            <a:ext cx="2592288" cy="864096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3923928" y="2984252"/>
            <a:ext cx="936104" cy="936104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2123728" y="3501008"/>
            <a:ext cx="936104" cy="936104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3923928" y="4077072"/>
            <a:ext cx="936104" cy="936104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 rot="21560848">
            <a:off x="1623666" y="4371727"/>
            <a:ext cx="11673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Groupe </a:t>
            </a:r>
          </a:p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ESTER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1259632" y="5445224"/>
            <a:ext cx="2592288" cy="864096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à coins arrondis 30"/>
          <p:cNvSpPr/>
          <p:nvPr/>
        </p:nvSpPr>
        <p:spPr>
          <a:xfrm>
            <a:off x="4644008" y="4941168"/>
            <a:ext cx="4176464" cy="864096"/>
          </a:xfrm>
          <a:prstGeom prst="round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à coins arrondis 31"/>
          <p:cNvSpPr/>
          <p:nvPr/>
        </p:nvSpPr>
        <p:spPr>
          <a:xfrm>
            <a:off x="4716016" y="5993904"/>
            <a:ext cx="4176464" cy="864096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179512" y="6150114"/>
            <a:ext cx="1465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Acide </a:t>
            </a:r>
          </a:p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palmitique</a:t>
            </a:r>
            <a:endParaRPr lang="fr-FR" sz="2000" b="1" dirty="0">
              <a:solidFill>
                <a:srgbClr val="0066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732240" y="4941168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Acide linoléique</a:t>
            </a:r>
            <a:endParaRPr lang="fr-F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4584824" y="4915768"/>
            <a:ext cx="936104" cy="936104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2987824" y="5419824"/>
            <a:ext cx="936104" cy="936104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4661024" y="5957788"/>
            <a:ext cx="936104" cy="936104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00"/>
                            </p:stCondLst>
                            <p:childTnLst>
                              <p:par>
                                <p:cTn id="14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37890" grpId="0"/>
      <p:bldP spid="14" grpId="0" animBg="1"/>
      <p:bldP spid="15" grpId="0" animBg="1"/>
      <p:bldP spid="19" grpId="0"/>
      <p:bldP spid="21" grpId="0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/>
      <p:bldP spid="30" grpId="0" animBg="1"/>
      <p:bldP spid="31" grpId="0" animBg="1"/>
      <p:bldP spid="32" grpId="0" animBg="1"/>
      <p:bldP spid="33" grpId="0"/>
      <p:bldP spid="34" grpId="0"/>
      <p:bldP spid="35" grpId="0" animBg="1"/>
      <p:bldP spid="36" grpId="0" animBg="1"/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780928"/>
            <a:ext cx="74168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699792" y="116632"/>
            <a:ext cx="3528392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TRIGLYCERIDES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6120680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908720"/>
            <a:ext cx="3002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Triglycéride palmitique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68960"/>
            <a:ext cx="24288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Autre triglycéride</a:t>
            </a:r>
            <a:endParaRPr lang="fr-F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04664"/>
            <a:ext cx="2001475" cy="165618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236296" y="2132856"/>
            <a:ext cx="1691680" cy="4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cs typeface="Arial" pitchFamily="34" charset="0"/>
              </a:rPr>
              <a:t>Glycérol</a:t>
            </a:r>
            <a:endParaRPr kumimoji="0" lang="fr-FR" sz="4400" b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99792" y="1268760"/>
            <a:ext cx="1656184" cy="15121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491880" y="3140968"/>
            <a:ext cx="1584176" cy="14401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79512" y="2204864"/>
            <a:ext cx="1465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Acide </a:t>
            </a:r>
          </a:p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palmitique</a:t>
            </a:r>
            <a:endParaRPr lang="fr-FR" sz="2000" b="1" dirty="0">
              <a:solidFill>
                <a:srgbClr val="0066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21560848">
            <a:off x="7094499" y="3799572"/>
            <a:ext cx="18517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Acide oléique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95536" y="1315368"/>
            <a:ext cx="2592288" cy="864096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3923928" y="1794024"/>
            <a:ext cx="2592288" cy="864096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3923928" y="764704"/>
            <a:ext cx="2592288" cy="864096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3923928" y="752004"/>
            <a:ext cx="936104" cy="936104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2123728" y="1268760"/>
            <a:ext cx="936104" cy="936104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3923928" y="1844824"/>
            <a:ext cx="936104" cy="936104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 rot="21560848">
            <a:off x="1623666" y="2139479"/>
            <a:ext cx="11673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Groupe </a:t>
            </a:r>
          </a:p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ESTER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1259632" y="3212976"/>
            <a:ext cx="2592288" cy="864096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4644008" y="2708920"/>
            <a:ext cx="4176464" cy="864096"/>
          </a:xfrm>
          <a:prstGeom prst="round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4716016" y="3761656"/>
            <a:ext cx="4176464" cy="864096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179512" y="3917866"/>
            <a:ext cx="1465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Acide </a:t>
            </a:r>
          </a:p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palmitique</a:t>
            </a:r>
            <a:endParaRPr lang="fr-FR" sz="2000" b="1" dirty="0">
              <a:solidFill>
                <a:srgbClr val="0066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32240" y="2708920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Acide linoléique</a:t>
            </a:r>
            <a:endParaRPr lang="fr-FR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4584824" y="2683520"/>
            <a:ext cx="936104" cy="936104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4661024" y="3725540"/>
            <a:ext cx="936104" cy="936104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107504" y="4797152"/>
            <a:ext cx="8928991" cy="19442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7543" y="4797152"/>
            <a:ext cx="47525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 sont des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TRIESTERS d’acides gras et du glycérol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55776" y="5661248"/>
            <a:ext cx="2448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Formule générale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/>
              <a:t>:</a:t>
            </a:r>
            <a:endParaRPr lang="fr-FR" sz="2000" dirty="0"/>
          </a:p>
        </p:txBody>
      </p:sp>
      <p:pic>
        <p:nvPicPr>
          <p:cNvPr id="30" name="Image 2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0764" y="4831060"/>
            <a:ext cx="38164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Ellipse 30"/>
          <p:cNvSpPr/>
          <p:nvPr/>
        </p:nvSpPr>
        <p:spPr>
          <a:xfrm>
            <a:off x="2987824" y="3284984"/>
            <a:ext cx="936104" cy="936104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65104"/>
            <a:ext cx="781236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33305"/>
            <a:ext cx="9144000" cy="234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7504" y="44624"/>
            <a:ext cx="8928991" cy="19442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3" y="44624"/>
            <a:ext cx="47525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 sont des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TRIESTERS d’acides gras et du glycérol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5776" y="908720"/>
            <a:ext cx="2448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Formule générale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/>
              <a:t>:</a:t>
            </a:r>
            <a:endParaRPr lang="fr-FR" sz="2000" dirty="0"/>
          </a:p>
        </p:txBody>
      </p:sp>
      <p:pic>
        <p:nvPicPr>
          <p:cNvPr id="7" name="Imag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0764" y="78532"/>
            <a:ext cx="38164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763688" y="2132856"/>
            <a:ext cx="4536504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PHOSPHOGLYCERIDES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6012160" y="3212976"/>
            <a:ext cx="1152128" cy="1368152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3419872" y="5436716"/>
            <a:ext cx="1368152" cy="1368152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4860032" y="5445224"/>
            <a:ext cx="2448272" cy="136815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7236296" y="3212976"/>
            <a:ext cx="1907704" cy="136815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0" y="2780928"/>
            <a:ext cx="3456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Phosphatidylinositol</a:t>
            </a:r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(40:3)</a:t>
            </a:r>
            <a:endParaRPr lang="fr-F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4437112"/>
            <a:ext cx="2544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Phosphatidylcholine</a:t>
            </a:r>
            <a:endParaRPr lang="fr-F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852936"/>
            <a:ext cx="781236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92696"/>
            <a:ext cx="9144000" cy="234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339752" y="116632"/>
            <a:ext cx="4536504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PHOSPHOGLYCERIDES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6012160" y="1672367"/>
            <a:ext cx="1152128" cy="1368152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3419872" y="3924548"/>
            <a:ext cx="1368152" cy="1368152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4860032" y="3933056"/>
            <a:ext cx="2448272" cy="136815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7236296" y="1672367"/>
            <a:ext cx="1907704" cy="136815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0" y="908720"/>
            <a:ext cx="3456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Phosphatidylinositol</a:t>
            </a:r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(40:3)</a:t>
            </a:r>
            <a:endParaRPr lang="fr-F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2852936"/>
            <a:ext cx="2544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Phosphatidylcholine</a:t>
            </a:r>
            <a:endParaRPr lang="fr-F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7" name="Image 1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941168"/>
            <a:ext cx="1584176" cy="1368152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79512" y="6391300"/>
            <a:ext cx="1691680" cy="4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cs typeface="Arial" pitchFamily="34" charset="0"/>
              </a:rPr>
              <a:t>Phosphate</a:t>
            </a:r>
            <a:endParaRPr kumimoji="0" lang="fr-FR" sz="4400" b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051721" y="5509682"/>
            <a:ext cx="6912767" cy="10081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11760" y="5509681"/>
            <a:ext cx="6264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 sont des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triglycérides dont l’une des 3 branches est remplacée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par un </a:t>
            </a:r>
            <a:r>
              <a:rPr lang="fr-FR" sz="20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groupe phosphate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lié à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 groupe polaire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7743" y="116632"/>
            <a:ext cx="4536504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PHOSPHOGLYCERIDES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9512" y="764704"/>
            <a:ext cx="8784976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752" y="781596"/>
            <a:ext cx="8403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Ce sont des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triglycérides dont l’une des 3 branches est remplacée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par un </a:t>
            </a:r>
            <a:r>
              <a:rPr lang="fr-FR" sz="20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groupe phosphate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lié à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 groupe polaire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rganigramme : Entrée manuelle 6"/>
          <p:cNvSpPr/>
          <p:nvPr/>
        </p:nvSpPr>
        <p:spPr>
          <a:xfrm>
            <a:off x="971600" y="1650643"/>
            <a:ext cx="1440160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851" y="1700808"/>
            <a:ext cx="26869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c/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PROTIDES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03648" y="2132856"/>
            <a:ext cx="684076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Rôle primordial dans la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structure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, le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métabolisme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et la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physiologie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des cellules des êtres vivants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5445224"/>
            <a:ext cx="2347238" cy="124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525788"/>
            <a:ext cx="2471700" cy="133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5924" y="4509120"/>
            <a:ext cx="2711157" cy="132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64508"/>
            <a:ext cx="3295833" cy="108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771800" y="3140968"/>
            <a:ext cx="3744416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ACIDES AMINES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14" name="Image 1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3255" y="3789040"/>
            <a:ext cx="3280745" cy="124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1115616" y="3501008"/>
            <a:ext cx="1378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b</a:t>
            </a:r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-Alanine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48264" y="3573016"/>
            <a:ext cx="1378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a</a:t>
            </a:r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-Alanine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47864" y="5805264"/>
            <a:ext cx="22525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Acide aspartique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15616" y="5373216"/>
            <a:ext cx="9781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Sérine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80312" y="5373216"/>
            <a:ext cx="12218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Cystéine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3573016"/>
            <a:ext cx="971600" cy="1080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179512" y="5445224"/>
            <a:ext cx="971600" cy="1080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2987824" y="4471020"/>
            <a:ext cx="971600" cy="1080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8172400" y="3789040"/>
            <a:ext cx="971600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6372200" y="5407124"/>
            <a:ext cx="971600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2627784" y="3933056"/>
            <a:ext cx="792088" cy="504056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051720" y="5805264"/>
            <a:ext cx="792088" cy="504056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524328" y="4581128"/>
            <a:ext cx="792088" cy="504056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172400" y="5733256"/>
            <a:ext cx="792088" cy="504056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051720" y="6392044"/>
            <a:ext cx="720080" cy="387424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172400" y="6309320"/>
            <a:ext cx="720080" cy="387424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68144" y="3789040"/>
            <a:ext cx="899592" cy="1008112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004048" y="4869160"/>
            <a:ext cx="792088" cy="504056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3140968"/>
            <a:ext cx="17988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CARBOXYLE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491880" y="4005064"/>
            <a:ext cx="1039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AMINO</a:t>
            </a:r>
            <a:endParaRPr lang="fr-FR" sz="2000" b="1" dirty="0">
              <a:solidFill>
                <a:srgbClr val="0066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771800" y="6449020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Autre</a:t>
            </a:r>
            <a:endParaRPr lang="fr-FR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1" grpId="0" animBg="1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/>
      <p:bldP spid="37" grpId="0"/>
      <p:bldP spid="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107504" y="3861048"/>
            <a:ext cx="8928991" cy="230425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Image 3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005064"/>
            <a:ext cx="2560358" cy="151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420888"/>
            <a:ext cx="2347238" cy="124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501452"/>
            <a:ext cx="2471700" cy="133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25924" y="1484784"/>
            <a:ext cx="2711157" cy="132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40172"/>
            <a:ext cx="3295833" cy="108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771800" y="116632"/>
            <a:ext cx="3744416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ACIDES AMINES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9" name="Image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3255" y="764704"/>
            <a:ext cx="3280745" cy="124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115616" y="476672"/>
            <a:ext cx="1378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b</a:t>
            </a:r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-Alanine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48264" y="548680"/>
            <a:ext cx="1378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a</a:t>
            </a:r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-Alanine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7864" y="2780928"/>
            <a:ext cx="22525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Acide aspartique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15616" y="2348880"/>
            <a:ext cx="9781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Sérine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80312" y="2348880"/>
            <a:ext cx="12218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Cystéine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548680"/>
            <a:ext cx="971600" cy="1080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79512" y="2420888"/>
            <a:ext cx="971600" cy="1080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987824" y="1446684"/>
            <a:ext cx="971600" cy="1080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8172400" y="764704"/>
            <a:ext cx="971600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6372200" y="2382788"/>
            <a:ext cx="971600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2627784" y="908720"/>
            <a:ext cx="792088" cy="504056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51720" y="2780928"/>
            <a:ext cx="792088" cy="504056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24328" y="1556792"/>
            <a:ext cx="792088" cy="504056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172400" y="2708920"/>
            <a:ext cx="792088" cy="504056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51720" y="3367708"/>
            <a:ext cx="720080" cy="387424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172400" y="3284984"/>
            <a:ext cx="720080" cy="387424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68144" y="764704"/>
            <a:ext cx="899592" cy="1008112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004048" y="1844824"/>
            <a:ext cx="792088" cy="504056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116632"/>
            <a:ext cx="17988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CARBOXYLE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491880" y="980728"/>
            <a:ext cx="1039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AMINO</a:t>
            </a:r>
            <a:endParaRPr lang="fr-FR" sz="2000" b="1" dirty="0">
              <a:solidFill>
                <a:srgbClr val="0066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71800" y="3424684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Autre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7543" y="3861048"/>
            <a:ext cx="62646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acides aminés ont tous un groupe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CARBOXYLE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un groupe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AMINO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fr-F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79512" y="4581128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Lorsque ces deux groupes sont portés par le même atome de carbone, on parle d’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acide </a:t>
            </a:r>
            <a:r>
              <a:rPr lang="fr-FR" sz="2000" b="1" u="sng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-aminé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300192" y="4509120"/>
            <a:ext cx="1152128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8172400" y="4509120"/>
            <a:ext cx="792088" cy="504056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23528" y="5445224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(</a:t>
            </a:r>
            <a:r>
              <a:rPr lang="fr-FR" sz="2000" b="1" dirty="0" smtClean="0"/>
              <a:t>R</a:t>
            </a:r>
            <a:r>
              <a:rPr lang="fr-FR" sz="2000" dirty="0" smtClean="0"/>
              <a:t> et </a:t>
            </a:r>
            <a:r>
              <a:rPr lang="fr-FR" sz="2000" b="1" dirty="0" smtClean="0"/>
              <a:t>R’</a:t>
            </a:r>
            <a:r>
              <a:rPr lang="fr-FR" sz="2000" dirty="0" smtClean="0"/>
              <a:t> peuvent être des H, des groupes alkyles ou avoir une structure plus complexe)</a:t>
            </a:r>
            <a:endParaRPr lang="fr-FR" sz="2000" dirty="0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6876256" y="5661248"/>
            <a:ext cx="2088232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Acide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Times New Roman" pitchFamily="18" charset="0"/>
              </a:rPr>
              <a:t>a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-aminé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17"/>
          <p:cNvSpPr>
            <a:spLocks noChangeArrowheads="1"/>
          </p:cNvSpPr>
          <p:nvPr/>
        </p:nvSpPr>
        <p:spPr bwMode="auto">
          <a:xfrm>
            <a:off x="1619249" y="6182874"/>
            <a:ext cx="7524750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fr-FR" sz="2000" i="1" dirty="0" smtClean="0"/>
              <a:t>Parmi la vingtaine d’acides </a:t>
            </a:r>
            <a:r>
              <a:rPr lang="fr-FR" sz="2000" i="1" dirty="0" smtClean="0">
                <a:latin typeface="Symbol" pitchFamily="18" charset="2"/>
              </a:rPr>
              <a:t>a</a:t>
            </a:r>
            <a:r>
              <a:rPr lang="fr-FR" sz="2000" i="1" dirty="0" smtClean="0"/>
              <a:t>-aminés, 9 sont dits </a:t>
            </a:r>
            <a:r>
              <a:rPr lang="fr-FR" sz="2000" b="1" i="1" u="sng" dirty="0" smtClean="0"/>
              <a:t>essentiels</a:t>
            </a:r>
            <a:r>
              <a:rPr lang="fr-FR" sz="2000" i="1" dirty="0" smtClean="0"/>
              <a:t> car l’</a:t>
            </a:r>
            <a:r>
              <a:rPr lang="fr-FR" sz="2000" i="1" dirty="0" err="1" smtClean="0"/>
              <a:t>orga-nisme</a:t>
            </a:r>
            <a:r>
              <a:rPr lang="fr-FR" sz="2000" i="1" dirty="0" smtClean="0"/>
              <a:t> ne peut pas les synthétiser ils sont apportés par l’alimentation.</a:t>
            </a:r>
            <a:endParaRPr lang="fr-FR" sz="2000" dirty="0"/>
          </a:p>
        </p:txBody>
      </p:sp>
      <p:pic>
        <p:nvPicPr>
          <p:cNvPr id="39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6013" y="6227896"/>
            <a:ext cx="4365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35" grpId="0" animBg="1"/>
      <p:bldP spid="36" grpId="0" animBg="1"/>
      <p:bldP spid="37" grpId="0"/>
      <p:bldP spid="1026" grpId="0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7945" y="2348880"/>
            <a:ext cx="2806055" cy="2434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76530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I- Les familles d’entités chimiques organiques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548680"/>
            <a:ext cx="65373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>
                <a:latin typeface="Bookman Old Style" pitchFamily="18" charset="0"/>
              </a:rPr>
              <a:t>1) Familles fonctionnelles en chimie organique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47664" y="1340768"/>
            <a:ext cx="1512167" cy="5040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Famille</a:t>
            </a:r>
            <a:endParaRPr kumimoji="0" lang="fr-F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572000" y="980728"/>
            <a:ext cx="3672408" cy="12241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1 groupe d’atomes particuliers =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cs typeface="Arial" pitchFamily="34" charset="0"/>
              </a:rPr>
              <a:t>GROUPE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cs typeface="Arial" pitchFamily="34" charset="0"/>
              </a:rPr>
              <a:t> CARACTERISTIQUE</a:t>
            </a:r>
            <a:endParaRPr kumimoji="0" lang="fr-FR" sz="5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3275856" y="1412776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9922" t="36959" r="74958" b="42881"/>
          <a:stretch>
            <a:fillRect/>
          </a:stretch>
        </p:blipFill>
        <p:spPr bwMode="auto">
          <a:xfrm>
            <a:off x="467544" y="2564904"/>
            <a:ext cx="1512168" cy="113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35437" t="36959" r="29599" b="42881"/>
          <a:stretch>
            <a:fillRect/>
          </a:stretch>
        </p:blipFill>
        <p:spPr bwMode="auto">
          <a:xfrm>
            <a:off x="2771800" y="2564904"/>
            <a:ext cx="377441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861048"/>
            <a:ext cx="486065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07504" y="5805264"/>
            <a:ext cx="8928992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5536" y="5805264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sont constitués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uniquement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d’atomes de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carbone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d’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hydrogène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(on parle d’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hydrocarbures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reliés par des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liaisons simples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rganigramme : Entrée manuelle 15"/>
          <p:cNvSpPr/>
          <p:nvPr/>
        </p:nvSpPr>
        <p:spPr>
          <a:xfrm>
            <a:off x="948450" y="2158564"/>
            <a:ext cx="1440160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0" y="2204864"/>
            <a:ext cx="2539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ALCANES :</a:t>
            </a:r>
            <a:endParaRPr lang="fr-FR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3" grpId="0"/>
      <p:bldP spid="6" grpId="0" animBg="1"/>
      <p:bldP spid="7" grpId="0" animBg="1"/>
      <p:bldP spid="8" grpId="0" animBg="1"/>
      <p:bldP spid="1029" grpId="0" animBg="1"/>
      <p:bldP spid="15" grpId="0"/>
      <p:bldP spid="16" grpId="0" animBg="1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7504" y="44624"/>
            <a:ext cx="8928991" cy="230425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8640"/>
            <a:ext cx="2560358" cy="151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67543" y="44624"/>
            <a:ext cx="62646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acides aminés ont tous un groupe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CARBOXYLE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un groupe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AMINO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fr-F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764704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Lorsque ces deux groupes sont portés par le même atome de carbone, on parle d’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acide </a:t>
            </a:r>
            <a:r>
              <a:rPr lang="fr-FR" sz="2000" b="1" u="sng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-aminé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00192" y="692696"/>
            <a:ext cx="1152128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8172400" y="692696"/>
            <a:ext cx="792088" cy="504056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528" y="1628800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(</a:t>
            </a:r>
            <a:r>
              <a:rPr lang="fr-FR" sz="2000" b="1" dirty="0" smtClean="0"/>
              <a:t>R</a:t>
            </a:r>
            <a:r>
              <a:rPr lang="fr-FR" sz="2000" dirty="0" smtClean="0"/>
              <a:t> et </a:t>
            </a:r>
            <a:r>
              <a:rPr lang="fr-FR" sz="2000" b="1" dirty="0" smtClean="0"/>
              <a:t>R’</a:t>
            </a:r>
            <a:r>
              <a:rPr lang="fr-FR" sz="2000" dirty="0" smtClean="0"/>
              <a:t> peuvent être des H, des groupes alkyles ou avoir une structure plus complexe)</a:t>
            </a:r>
            <a:endParaRPr lang="fr-FR" sz="2000" dirty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876256" y="1844824"/>
            <a:ext cx="2088232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Acide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Times New Roman" pitchFamily="18" charset="0"/>
              </a:rPr>
              <a:t>a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-aminé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79712" y="2884874"/>
            <a:ext cx="5400600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PEPTIDES et les PROTEINES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20978"/>
            <a:ext cx="91440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323528" y="5189130"/>
            <a:ext cx="10518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Glycine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99792" y="5189130"/>
            <a:ext cx="1069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Alanine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64088" y="5189130"/>
            <a:ext cx="24000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Dipeptide </a:t>
            </a:r>
            <a:r>
              <a:rPr lang="fr-FR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Gly</a:t>
            </a:r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fr-FR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Ala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68344" y="3028890"/>
            <a:ext cx="1475656" cy="707886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Liaison peptidique</a:t>
            </a:r>
            <a:endParaRPr lang="fr-FR" dirty="0"/>
          </a:p>
        </p:txBody>
      </p:sp>
      <p:sp>
        <p:nvSpPr>
          <p:cNvPr id="30" name="Ellipse 29"/>
          <p:cNvSpPr/>
          <p:nvPr/>
        </p:nvSpPr>
        <p:spPr>
          <a:xfrm>
            <a:off x="5796136" y="3676962"/>
            <a:ext cx="1224136" cy="1080120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avec flèche 26"/>
          <p:cNvCxnSpPr>
            <a:stCxn id="28" idx="1"/>
          </p:cNvCxnSpPr>
          <p:nvPr/>
        </p:nvCxnSpPr>
        <p:spPr>
          <a:xfrm flipH="1">
            <a:off x="6372200" y="3382833"/>
            <a:ext cx="1296144" cy="101420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067944" y="3604954"/>
            <a:ext cx="228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Groupe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AMIDO</a:t>
            </a:r>
            <a:endParaRPr lang="fr-FR" b="1" dirty="0"/>
          </a:p>
        </p:txBody>
      </p:sp>
      <p:cxnSp>
        <p:nvCxnSpPr>
          <p:cNvPr id="36" name="Connecteur droit 35"/>
          <p:cNvCxnSpPr/>
          <p:nvPr/>
        </p:nvCxnSpPr>
        <p:spPr>
          <a:xfrm>
            <a:off x="6156176" y="4469050"/>
            <a:ext cx="3600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107504" y="5805264"/>
            <a:ext cx="8928991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7543" y="5805264"/>
            <a:ext cx="84969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peptides et les protéines sont des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chaînes d’acides aminés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les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protéines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étant plus longues que les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peptides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/>
      <p:bldP spid="24" grpId="0"/>
      <p:bldP spid="25" grpId="0"/>
      <p:bldP spid="28" grpId="0" animBg="1"/>
      <p:bldP spid="30" grpId="0" animBg="1"/>
      <p:bldP spid="34" grpId="0"/>
      <p:bldP spid="37" grpId="0" animBg="1"/>
      <p:bldP spid="3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/>
          <p:nvPr/>
        </p:nvPicPr>
        <p:blipFill>
          <a:blip r:embed="rId2" cstate="print"/>
          <a:srcRect l="27902" t="38187" r="28629" b="20467"/>
          <a:stretch>
            <a:fillRect/>
          </a:stretch>
        </p:blipFill>
        <p:spPr bwMode="auto">
          <a:xfrm>
            <a:off x="2843808" y="3356992"/>
            <a:ext cx="5976664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979712" y="44624"/>
            <a:ext cx="5400600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PEPTIDES et les PROTEINES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1440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23528" y="2204864"/>
            <a:ext cx="10518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Glycine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9792" y="2204864"/>
            <a:ext cx="1069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Alanine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64088" y="2204864"/>
            <a:ext cx="24000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Dipeptide </a:t>
            </a:r>
            <a:r>
              <a:rPr lang="fr-FR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Gly</a:t>
            </a:r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fr-FR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Ala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68344" y="188640"/>
            <a:ext cx="1475656" cy="707886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Liaison peptidique</a:t>
            </a:r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5796136" y="836712"/>
            <a:ext cx="1224136" cy="1080120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>
            <a:stCxn id="7" idx="1"/>
          </p:cNvCxnSpPr>
          <p:nvPr/>
        </p:nvCxnSpPr>
        <p:spPr>
          <a:xfrm flipH="1">
            <a:off x="6372200" y="542583"/>
            <a:ext cx="1296144" cy="101420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067944" y="764704"/>
            <a:ext cx="228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Groupe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AMIDO</a:t>
            </a:r>
            <a:endParaRPr lang="fr-FR" b="1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6156176" y="1628800"/>
            <a:ext cx="3600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07504" y="2636912"/>
            <a:ext cx="8928991" cy="75201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7543" y="2636912"/>
            <a:ext cx="84969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peptides et les protéines sont des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chaînes d’acides aminés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les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protéines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étant plus longues que les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peptides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9512" y="4437112"/>
            <a:ext cx="2736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Structure primaire </a:t>
            </a:r>
          </a:p>
          <a:p>
            <a:r>
              <a:rPr lang="fr-FR" sz="20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de l’insuline bovine  </a:t>
            </a:r>
            <a:r>
              <a:rPr lang="fr-FR" sz="20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3"/>
              </a:rPr>
              <a:t>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07505" y="3645024"/>
            <a:ext cx="8928991" cy="75201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7504" y="1484784"/>
            <a:ext cx="8928991" cy="75201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rganigramme : Entrée manuelle 5"/>
          <p:cNvSpPr/>
          <p:nvPr/>
        </p:nvSpPr>
        <p:spPr>
          <a:xfrm>
            <a:off x="3563888" y="980728"/>
            <a:ext cx="2952328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07505" y="84694"/>
            <a:ext cx="8928991" cy="75201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84694"/>
            <a:ext cx="84969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peptides et les protéines sont des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chaînes d’acides aminés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les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protéines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étant plus longues que les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peptides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rganigramme : Entrée manuelle 3"/>
          <p:cNvSpPr/>
          <p:nvPr/>
        </p:nvSpPr>
        <p:spPr>
          <a:xfrm>
            <a:off x="971600" y="980728"/>
            <a:ext cx="2016224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851" y="1062831"/>
            <a:ext cx="68034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d/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Des NUCLEOSIDES aux ACIDES NUCLEIQUES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67544" y="1484784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3324225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 existe deux acides nucléiques : l’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cide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ésoxyribo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ucléique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et l’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cide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ibo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ucléique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234888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Ces deux molécules sont constituées de briques décrites ci-dessous.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43808" y="2996952"/>
            <a:ext cx="3312368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NUCLEOSIDES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44" y="3645024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nucléoSide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l’association d’une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BASE AZOTEE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d’un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SUCRE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type ribose ou désoxyribose.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6" grpId="0" animBg="1"/>
      <p:bldP spid="4" grpId="0" animBg="1"/>
      <p:bldP spid="5" grpId="0"/>
      <p:bldP spid="3073" grpId="0"/>
      <p:bldP spid="3074" grpId="0"/>
      <p:bldP spid="10" grpId="0" animBg="1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11311"/>
            <a:ext cx="8712968" cy="602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7505" y="12686"/>
            <a:ext cx="8928991" cy="75201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2686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nucléoside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l’association d’une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BASE AZOTEE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d’un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SUCRE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type ribose ou désoxyribose.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rme libre 6"/>
          <p:cNvSpPr/>
          <p:nvPr/>
        </p:nvSpPr>
        <p:spPr>
          <a:xfrm>
            <a:off x="3124200" y="4725144"/>
            <a:ext cx="1087760" cy="1008112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760" h="1008112">
                <a:moveTo>
                  <a:pt x="1087760" y="0"/>
                </a:moveTo>
                <a:lnTo>
                  <a:pt x="1087760" y="1008112"/>
                </a:lnTo>
                <a:lnTo>
                  <a:pt x="327660" y="982236"/>
                </a:lnTo>
                <a:lnTo>
                  <a:pt x="0" y="806976"/>
                </a:lnTo>
                <a:cubicBezTo>
                  <a:pt x="2547" y="537984"/>
                  <a:pt x="5093" y="268992"/>
                  <a:pt x="7640" y="0"/>
                </a:cubicBezTo>
                <a:lnTo>
                  <a:pt x="108776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>
          <a:xfrm flipH="1" flipV="1">
            <a:off x="2195736" y="5301208"/>
            <a:ext cx="1298675" cy="1152128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290618 w 1087760"/>
              <a:gd name="connsiteY2" fmla="*/ 830210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304414 w 1304414"/>
              <a:gd name="connsiteY0" fmla="*/ 0 h 1008112"/>
              <a:gd name="connsiteX1" fmla="*/ 1304414 w 1304414"/>
              <a:gd name="connsiteY1" fmla="*/ 1008112 h 1008112"/>
              <a:gd name="connsiteX2" fmla="*/ 507272 w 1304414"/>
              <a:gd name="connsiteY2" fmla="*/ 830210 h 1008112"/>
              <a:gd name="connsiteX3" fmla="*/ 0 w 1304414"/>
              <a:gd name="connsiteY3" fmla="*/ 593007 h 1008112"/>
              <a:gd name="connsiteX4" fmla="*/ 224294 w 1304414"/>
              <a:gd name="connsiteY4" fmla="*/ 0 h 1008112"/>
              <a:gd name="connsiteX5" fmla="*/ 1304414 w 1304414"/>
              <a:gd name="connsiteY5" fmla="*/ 0 h 1008112"/>
              <a:gd name="connsiteX0" fmla="*/ 1306961 w 1306961"/>
              <a:gd name="connsiteY0" fmla="*/ 0 h 1008112"/>
              <a:gd name="connsiteX1" fmla="*/ 1306961 w 1306961"/>
              <a:gd name="connsiteY1" fmla="*/ 1008112 h 1008112"/>
              <a:gd name="connsiteX2" fmla="*/ 509819 w 1306961"/>
              <a:gd name="connsiteY2" fmla="*/ 830210 h 1008112"/>
              <a:gd name="connsiteX3" fmla="*/ 2547 w 1306961"/>
              <a:gd name="connsiteY3" fmla="*/ 593007 h 1008112"/>
              <a:gd name="connsiteX4" fmla="*/ 2547 w 1306961"/>
              <a:gd name="connsiteY4" fmla="*/ 59301 h 1008112"/>
              <a:gd name="connsiteX5" fmla="*/ 1306961 w 1306961"/>
              <a:gd name="connsiteY5" fmla="*/ 0 h 1008112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509819 w 1306961"/>
              <a:gd name="connsiteY2" fmla="*/ 770909 h 948811"/>
              <a:gd name="connsiteX3" fmla="*/ 2547 w 1306961"/>
              <a:gd name="connsiteY3" fmla="*/ 533706 h 948811"/>
              <a:gd name="connsiteX4" fmla="*/ 2547 w 1306961"/>
              <a:gd name="connsiteY4" fmla="*/ 0 h 948811"/>
              <a:gd name="connsiteX5" fmla="*/ 1306961 w 1306961"/>
              <a:gd name="connsiteY5" fmla="*/ 0 h 948811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944624 w 1306961"/>
              <a:gd name="connsiteY2" fmla="*/ 948811 h 948811"/>
              <a:gd name="connsiteX3" fmla="*/ 509819 w 1306961"/>
              <a:gd name="connsiteY3" fmla="*/ 770909 h 948811"/>
              <a:gd name="connsiteX4" fmla="*/ 2547 w 1306961"/>
              <a:gd name="connsiteY4" fmla="*/ 533706 h 948811"/>
              <a:gd name="connsiteX5" fmla="*/ 2547 w 1306961"/>
              <a:gd name="connsiteY5" fmla="*/ 0 h 948811"/>
              <a:gd name="connsiteX6" fmla="*/ 1306961 w 1306961"/>
              <a:gd name="connsiteY6" fmla="*/ 0 h 94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961" h="948811">
                <a:moveTo>
                  <a:pt x="1306961" y="0"/>
                </a:moveTo>
                <a:lnTo>
                  <a:pt x="1306961" y="948811"/>
                </a:lnTo>
                <a:lnTo>
                  <a:pt x="944624" y="948811"/>
                </a:lnTo>
                <a:lnTo>
                  <a:pt x="509819" y="770909"/>
                </a:lnTo>
                <a:lnTo>
                  <a:pt x="2547" y="533706"/>
                </a:lnTo>
                <a:cubicBezTo>
                  <a:pt x="5094" y="264714"/>
                  <a:pt x="0" y="268992"/>
                  <a:pt x="2547" y="0"/>
                </a:cubicBezTo>
                <a:lnTo>
                  <a:pt x="1306961" y="0"/>
                </a:lnTo>
                <a:close/>
              </a:path>
            </a:pathLst>
          </a:cu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3154680" y="2564904"/>
            <a:ext cx="1087760" cy="1008112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760" h="1008112">
                <a:moveTo>
                  <a:pt x="1087760" y="0"/>
                </a:moveTo>
                <a:lnTo>
                  <a:pt x="1087760" y="1008112"/>
                </a:lnTo>
                <a:lnTo>
                  <a:pt x="327660" y="982236"/>
                </a:lnTo>
                <a:lnTo>
                  <a:pt x="0" y="806976"/>
                </a:lnTo>
                <a:cubicBezTo>
                  <a:pt x="2547" y="537984"/>
                  <a:pt x="5093" y="268992"/>
                  <a:pt x="7640" y="0"/>
                </a:cubicBezTo>
                <a:lnTo>
                  <a:pt x="108776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/>
        </p:nvSpPr>
        <p:spPr>
          <a:xfrm flipH="1" flipV="1">
            <a:off x="2226216" y="3140968"/>
            <a:ext cx="1298675" cy="1152128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290618 w 1087760"/>
              <a:gd name="connsiteY2" fmla="*/ 830210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304414 w 1304414"/>
              <a:gd name="connsiteY0" fmla="*/ 0 h 1008112"/>
              <a:gd name="connsiteX1" fmla="*/ 1304414 w 1304414"/>
              <a:gd name="connsiteY1" fmla="*/ 1008112 h 1008112"/>
              <a:gd name="connsiteX2" fmla="*/ 507272 w 1304414"/>
              <a:gd name="connsiteY2" fmla="*/ 830210 h 1008112"/>
              <a:gd name="connsiteX3" fmla="*/ 0 w 1304414"/>
              <a:gd name="connsiteY3" fmla="*/ 593007 h 1008112"/>
              <a:gd name="connsiteX4" fmla="*/ 224294 w 1304414"/>
              <a:gd name="connsiteY4" fmla="*/ 0 h 1008112"/>
              <a:gd name="connsiteX5" fmla="*/ 1304414 w 1304414"/>
              <a:gd name="connsiteY5" fmla="*/ 0 h 1008112"/>
              <a:gd name="connsiteX0" fmla="*/ 1306961 w 1306961"/>
              <a:gd name="connsiteY0" fmla="*/ 0 h 1008112"/>
              <a:gd name="connsiteX1" fmla="*/ 1306961 w 1306961"/>
              <a:gd name="connsiteY1" fmla="*/ 1008112 h 1008112"/>
              <a:gd name="connsiteX2" fmla="*/ 509819 w 1306961"/>
              <a:gd name="connsiteY2" fmla="*/ 830210 h 1008112"/>
              <a:gd name="connsiteX3" fmla="*/ 2547 w 1306961"/>
              <a:gd name="connsiteY3" fmla="*/ 593007 h 1008112"/>
              <a:gd name="connsiteX4" fmla="*/ 2547 w 1306961"/>
              <a:gd name="connsiteY4" fmla="*/ 59301 h 1008112"/>
              <a:gd name="connsiteX5" fmla="*/ 1306961 w 1306961"/>
              <a:gd name="connsiteY5" fmla="*/ 0 h 1008112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509819 w 1306961"/>
              <a:gd name="connsiteY2" fmla="*/ 770909 h 948811"/>
              <a:gd name="connsiteX3" fmla="*/ 2547 w 1306961"/>
              <a:gd name="connsiteY3" fmla="*/ 533706 h 948811"/>
              <a:gd name="connsiteX4" fmla="*/ 2547 w 1306961"/>
              <a:gd name="connsiteY4" fmla="*/ 0 h 948811"/>
              <a:gd name="connsiteX5" fmla="*/ 1306961 w 1306961"/>
              <a:gd name="connsiteY5" fmla="*/ 0 h 948811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944624 w 1306961"/>
              <a:gd name="connsiteY2" fmla="*/ 948811 h 948811"/>
              <a:gd name="connsiteX3" fmla="*/ 509819 w 1306961"/>
              <a:gd name="connsiteY3" fmla="*/ 770909 h 948811"/>
              <a:gd name="connsiteX4" fmla="*/ 2547 w 1306961"/>
              <a:gd name="connsiteY4" fmla="*/ 533706 h 948811"/>
              <a:gd name="connsiteX5" fmla="*/ 2547 w 1306961"/>
              <a:gd name="connsiteY5" fmla="*/ 0 h 948811"/>
              <a:gd name="connsiteX6" fmla="*/ 1306961 w 1306961"/>
              <a:gd name="connsiteY6" fmla="*/ 0 h 94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961" h="948811">
                <a:moveTo>
                  <a:pt x="1306961" y="0"/>
                </a:moveTo>
                <a:lnTo>
                  <a:pt x="1306961" y="948811"/>
                </a:lnTo>
                <a:lnTo>
                  <a:pt x="944624" y="948811"/>
                </a:lnTo>
                <a:lnTo>
                  <a:pt x="509819" y="770909"/>
                </a:lnTo>
                <a:lnTo>
                  <a:pt x="2547" y="533706"/>
                </a:lnTo>
                <a:cubicBezTo>
                  <a:pt x="5094" y="264714"/>
                  <a:pt x="0" y="268992"/>
                  <a:pt x="2547" y="0"/>
                </a:cubicBezTo>
                <a:lnTo>
                  <a:pt x="1306961" y="0"/>
                </a:lnTo>
                <a:close/>
              </a:path>
            </a:pathLst>
          </a:cu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/>
          <p:cNvSpPr/>
          <p:nvPr/>
        </p:nvSpPr>
        <p:spPr>
          <a:xfrm>
            <a:off x="5364088" y="2564904"/>
            <a:ext cx="1512168" cy="1008112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760" h="1008112">
                <a:moveTo>
                  <a:pt x="1087760" y="0"/>
                </a:moveTo>
                <a:lnTo>
                  <a:pt x="1087760" y="1008112"/>
                </a:lnTo>
                <a:lnTo>
                  <a:pt x="327660" y="982236"/>
                </a:lnTo>
                <a:lnTo>
                  <a:pt x="0" y="806976"/>
                </a:lnTo>
                <a:cubicBezTo>
                  <a:pt x="2547" y="537984"/>
                  <a:pt x="5093" y="268992"/>
                  <a:pt x="7640" y="0"/>
                </a:cubicBezTo>
                <a:lnTo>
                  <a:pt x="108776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/>
          <p:cNvSpPr/>
          <p:nvPr/>
        </p:nvSpPr>
        <p:spPr>
          <a:xfrm flipH="1" flipV="1">
            <a:off x="4435624" y="3140968"/>
            <a:ext cx="1298675" cy="1152128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290618 w 1087760"/>
              <a:gd name="connsiteY2" fmla="*/ 830210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304414 w 1304414"/>
              <a:gd name="connsiteY0" fmla="*/ 0 h 1008112"/>
              <a:gd name="connsiteX1" fmla="*/ 1304414 w 1304414"/>
              <a:gd name="connsiteY1" fmla="*/ 1008112 h 1008112"/>
              <a:gd name="connsiteX2" fmla="*/ 507272 w 1304414"/>
              <a:gd name="connsiteY2" fmla="*/ 830210 h 1008112"/>
              <a:gd name="connsiteX3" fmla="*/ 0 w 1304414"/>
              <a:gd name="connsiteY3" fmla="*/ 593007 h 1008112"/>
              <a:gd name="connsiteX4" fmla="*/ 224294 w 1304414"/>
              <a:gd name="connsiteY4" fmla="*/ 0 h 1008112"/>
              <a:gd name="connsiteX5" fmla="*/ 1304414 w 1304414"/>
              <a:gd name="connsiteY5" fmla="*/ 0 h 1008112"/>
              <a:gd name="connsiteX0" fmla="*/ 1306961 w 1306961"/>
              <a:gd name="connsiteY0" fmla="*/ 0 h 1008112"/>
              <a:gd name="connsiteX1" fmla="*/ 1306961 w 1306961"/>
              <a:gd name="connsiteY1" fmla="*/ 1008112 h 1008112"/>
              <a:gd name="connsiteX2" fmla="*/ 509819 w 1306961"/>
              <a:gd name="connsiteY2" fmla="*/ 830210 h 1008112"/>
              <a:gd name="connsiteX3" fmla="*/ 2547 w 1306961"/>
              <a:gd name="connsiteY3" fmla="*/ 593007 h 1008112"/>
              <a:gd name="connsiteX4" fmla="*/ 2547 w 1306961"/>
              <a:gd name="connsiteY4" fmla="*/ 59301 h 1008112"/>
              <a:gd name="connsiteX5" fmla="*/ 1306961 w 1306961"/>
              <a:gd name="connsiteY5" fmla="*/ 0 h 1008112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509819 w 1306961"/>
              <a:gd name="connsiteY2" fmla="*/ 770909 h 948811"/>
              <a:gd name="connsiteX3" fmla="*/ 2547 w 1306961"/>
              <a:gd name="connsiteY3" fmla="*/ 533706 h 948811"/>
              <a:gd name="connsiteX4" fmla="*/ 2547 w 1306961"/>
              <a:gd name="connsiteY4" fmla="*/ 0 h 948811"/>
              <a:gd name="connsiteX5" fmla="*/ 1306961 w 1306961"/>
              <a:gd name="connsiteY5" fmla="*/ 0 h 948811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944624 w 1306961"/>
              <a:gd name="connsiteY2" fmla="*/ 948811 h 948811"/>
              <a:gd name="connsiteX3" fmla="*/ 509819 w 1306961"/>
              <a:gd name="connsiteY3" fmla="*/ 770909 h 948811"/>
              <a:gd name="connsiteX4" fmla="*/ 2547 w 1306961"/>
              <a:gd name="connsiteY4" fmla="*/ 533706 h 948811"/>
              <a:gd name="connsiteX5" fmla="*/ 2547 w 1306961"/>
              <a:gd name="connsiteY5" fmla="*/ 0 h 948811"/>
              <a:gd name="connsiteX6" fmla="*/ 1306961 w 1306961"/>
              <a:gd name="connsiteY6" fmla="*/ 0 h 94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961" h="948811">
                <a:moveTo>
                  <a:pt x="1306961" y="0"/>
                </a:moveTo>
                <a:lnTo>
                  <a:pt x="1306961" y="948811"/>
                </a:lnTo>
                <a:lnTo>
                  <a:pt x="944624" y="948811"/>
                </a:lnTo>
                <a:lnTo>
                  <a:pt x="509819" y="770909"/>
                </a:lnTo>
                <a:lnTo>
                  <a:pt x="2547" y="533706"/>
                </a:lnTo>
                <a:cubicBezTo>
                  <a:pt x="5094" y="264714"/>
                  <a:pt x="0" y="268992"/>
                  <a:pt x="2547" y="0"/>
                </a:cubicBezTo>
                <a:lnTo>
                  <a:pt x="1306961" y="0"/>
                </a:lnTo>
                <a:close/>
              </a:path>
            </a:pathLst>
          </a:cu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/>
          <p:cNvSpPr/>
          <p:nvPr/>
        </p:nvSpPr>
        <p:spPr>
          <a:xfrm>
            <a:off x="5364088" y="4797152"/>
            <a:ext cx="1512168" cy="1008112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760" h="1008112">
                <a:moveTo>
                  <a:pt x="1087760" y="0"/>
                </a:moveTo>
                <a:lnTo>
                  <a:pt x="1087760" y="1008112"/>
                </a:lnTo>
                <a:lnTo>
                  <a:pt x="327660" y="982236"/>
                </a:lnTo>
                <a:lnTo>
                  <a:pt x="0" y="806976"/>
                </a:lnTo>
                <a:cubicBezTo>
                  <a:pt x="2547" y="537984"/>
                  <a:pt x="5093" y="268992"/>
                  <a:pt x="7640" y="0"/>
                </a:cubicBezTo>
                <a:lnTo>
                  <a:pt x="108776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/>
          <p:cNvSpPr/>
          <p:nvPr/>
        </p:nvSpPr>
        <p:spPr>
          <a:xfrm flipH="1" flipV="1">
            <a:off x="4435624" y="5373216"/>
            <a:ext cx="1298675" cy="1152128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290618 w 1087760"/>
              <a:gd name="connsiteY2" fmla="*/ 830210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304414 w 1304414"/>
              <a:gd name="connsiteY0" fmla="*/ 0 h 1008112"/>
              <a:gd name="connsiteX1" fmla="*/ 1304414 w 1304414"/>
              <a:gd name="connsiteY1" fmla="*/ 1008112 h 1008112"/>
              <a:gd name="connsiteX2" fmla="*/ 507272 w 1304414"/>
              <a:gd name="connsiteY2" fmla="*/ 830210 h 1008112"/>
              <a:gd name="connsiteX3" fmla="*/ 0 w 1304414"/>
              <a:gd name="connsiteY3" fmla="*/ 593007 h 1008112"/>
              <a:gd name="connsiteX4" fmla="*/ 224294 w 1304414"/>
              <a:gd name="connsiteY4" fmla="*/ 0 h 1008112"/>
              <a:gd name="connsiteX5" fmla="*/ 1304414 w 1304414"/>
              <a:gd name="connsiteY5" fmla="*/ 0 h 1008112"/>
              <a:gd name="connsiteX0" fmla="*/ 1306961 w 1306961"/>
              <a:gd name="connsiteY0" fmla="*/ 0 h 1008112"/>
              <a:gd name="connsiteX1" fmla="*/ 1306961 w 1306961"/>
              <a:gd name="connsiteY1" fmla="*/ 1008112 h 1008112"/>
              <a:gd name="connsiteX2" fmla="*/ 509819 w 1306961"/>
              <a:gd name="connsiteY2" fmla="*/ 830210 h 1008112"/>
              <a:gd name="connsiteX3" fmla="*/ 2547 w 1306961"/>
              <a:gd name="connsiteY3" fmla="*/ 593007 h 1008112"/>
              <a:gd name="connsiteX4" fmla="*/ 2547 w 1306961"/>
              <a:gd name="connsiteY4" fmla="*/ 59301 h 1008112"/>
              <a:gd name="connsiteX5" fmla="*/ 1306961 w 1306961"/>
              <a:gd name="connsiteY5" fmla="*/ 0 h 1008112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509819 w 1306961"/>
              <a:gd name="connsiteY2" fmla="*/ 770909 h 948811"/>
              <a:gd name="connsiteX3" fmla="*/ 2547 w 1306961"/>
              <a:gd name="connsiteY3" fmla="*/ 533706 h 948811"/>
              <a:gd name="connsiteX4" fmla="*/ 2547 w 1306961"/>
              <a:gd name="connsiteY4" fmla="*/ 0 h 948811"/>
              <a:gd name="connsiteX5" fmla="*/ 1306961 w 1306961"/>
              <a:gd name="connsiteY5" fmla="*/ 0 h 948811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944624 w 1306961"/>
              <a:gd name="connsiteY2" fmla="*/ 948811 h 948811"/>
              <a:gd name="connsiteX3" fmla="*/ 509819 w 1306961"/>
              <a:gd name="connsiteY3" fmla="*/ 770909 h 948811"/>
              <a:gd name="connsiteX4" fmla="*/ 2547 w 1306961"/>
              <a:gd name="connsiteY4" fmla="*/ 533706 h 948811"/>
              <a:gd name="connsiteX5" fmla="*/ 2547 w 1306961"/>
              <a:gd name="connsiteY5" fmla="*/ 0 h 948811"/>
              <a:gd name="connsiteX6" fmla="*/ 1306961 w 1306961"/>
              <a:gd name="connsiteY6" fmla="*/ 0 h 94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961" h="948811">
                <a:moveTo>
                  <a:pt x="1306961" y="0"/>
                </a:moveTo>
                <a:lnTo>
                  <a:pt x="1306961" y="948811"/>
                </a:lnTo>
                <a:lnTo>
                  <a:pt x="944624" y="948811"/>
                </a:lnTo>
                <a:lnTo>
                  <a:pt x="509819" y="770909"/>
                </a:lnTo>
                <a:lnTo>
                  <a:pt x="2547" y="533706"/>
                </a:lnTo>
                <a:cubicBezTo>
                  <a:pt x="5094" y="264714"/>
                  <a:pt x="0" y="268992"/>
                  <a:pt x="2547" y="0"/>
                </a:cubicBezTo>
                <a:lnTo>
                  <a:pt x="1306961" y="0"/>
                </a:lnTo>
                <a:close/>
              </a:path>
            </a:pathLst>
          </a:cu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/>
          <p:cNvSpPr/>
          <p:nvPr/>
        </p:nvSpPr>
        <p:spPr>
          <a:xfrm>
            <a:off x="7376770" y="2564904"/>
            <a:ext cx="1515710" cy="1080120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553943 w 1553943"/>
              <a:gd name="connsiteY0" fmla="*/ 0 h 1008112"/>
              <a:gd name="connsiteX1" fmla="*/ 1553943 w 1553943"/>
              <a:gd name="connsiteY1" fmla="*/ 1008112 h 1008112"/>
              <a:gd name="connsiteX2" fmla="*/ 793843 w 1553943"/>
              <a:gd name="connsiteY2" fmla="*/ 982236 h 1008112"/>
              <a:gd name="connsiteX3" fmla="*/ 0 w 1553943"/>
              <a:gd name="connsiteY3" fmla="*/ 432048 h 1008112"/>
              <a:gd name="connsiteX4" fmla="*/ 473823 w 1553943"/>
              <a:gd name="connsiteY4" fmla="*/ 0 h 1008112"/>
              <a:gd name="connsiteX5" fmla="*/ 1553943 w 1553943"/>
              <a:gd name="connsiteY5" fmla="*/ 0 h 1008112"/>
              <a:gd name="connsiteX0" fmla="*/ 1553943 w 1553943"/>
              <a:gd name="connsiteY0" fmla="*/ 0 h 1080120"/>
              <a:gd name="connsiteX1" fmla="*/ 1553943 w 1553943"/>
              <a:gd name="connsiteY1" fmla="*/ 1008112 h 1080120"/>
              <a:gd name="connsiteX2" fmla="*/ 828770 w 1553943"/>
              <a:gd name="connsiteY2" fmla="*/ 1080120 h 1080120"/>
              <a:gd name="connsiteX3" fmla="*/ 0 w 1553943"/>
              <a:gd name="connsiteY3" fmla="*/ 432048 h 1080120"/>
              <a:gd name="connsiteX4" fmla="*/ 473823 w 1553943"/>
              <a:gd name="connsiteY4" fmla="*/ 0 h 1080120"/>
              <a:gd name="connsiteX5" fmla="*/ 1553943 w 1553943"/>
              <a:gd name="connsiteY5" fmla="*/ 0 h 1080120"/>
              <a:gd name="connsiteX0" fmla="*/ 1556490 w 1556490"/>
              <a:gd name="connsiteY0" fmla="*/ 0 h 1080120"/>
              <a:gd name="connsiteX1" fmla="*/ 1556490 w 1556490"/>
              <a:gd name="connsiteY1" fmla="*/ 1008112 h 1080120"/>
              <a:gd name="connsiteX2" fmla="*/ 831317 w 1556490"/>
              <a:gd name="connsiteY2" fmla="*/ 1080120 h 1080120"/>
              <a:gd name="connsiteX3" fmla="*/ 2547 w 1556490"/>
              <a:gd name="connsiteY3" fmla="*/ 432048 h 1080120"/>
              <a:gd name="connsiteX4" fmla="*/ 2547 w 1556490"/>
              <a:gd name="connsiteY4" fmla="*/ 0 h 1080120"/>
              <a:gd name="connsiteX5" fmla="*/ 1556490 w 1556490"/>
              <a:gd name="connsiteY5" fmla="*/ 0 h 1080120"/>
              <a:gd name="connsiteX0" fmla="*/ 1556490 w 1556490"/>
              <a:gd name="connsiteY0" fmla="*/ 0 h 1080120"/>
              <a:gd name="connsiteX1" fmla="*/ 1090308 w 1556490"/>
              <a:gd name="connsiteY1" fmla="*/ 1080120 h 1080120"/>
              <a:gd name="connsiteX2" fmla="*/ 831317 w 1556490"/>
              <a:gd name="connsiteY2" fmla="*/ 1080120 h 1080120"/>
              <a:gd name="connsiteX3" fmla="*/ 2547 w 1556490"/>
              <a:gd name="connsiteY3" fmla="*/ 432048 h 1080120"/>
              <a:gd name="connsiteX4" fmla="*/ 2547 w 1556490"/>
              <a:gd name="connsiteY4" fmla="*/ 0 h 1080120"/>
              <a:gd name="connsiteX5" fmla="*/ 1556490 w 1556490"/>
              <a:gd name="connsiteY5" fmla="*/ 0 h 1080120"/>
              <a:gd name="connsiteX0" fmla="*/ 1090308 w 1090308"/>
              <a:gd name="connsiteY0" fmla="*/ 0 h 1080120"/>
              <a:gd name="connsiteX1" fmla="*/ 1090308 w 1090308"/>
              <a:gd name="connsiteY1" fmla="*/ 1080120 h 1080120"/>
              <a:gd name="connsiteX2" fmla="*/ 831317 w 1090308"/>
              <a:gd name="connsiteY2" fmla="*/ 1080120 h 1080120"/>
              <a:gd name="connsiteX3" fmla="*/ 2547 w 1090308"/>
              <a:gd name="connsiteY3" fmla="*/ 432048 h 1080120"/>
              <a:gd name="connsiteX4" fmla="*/ 2547 w 1090308"/>
              <a:gd name="connsiteY4" fmla="*/ 0 h 1080120"/>
              <a:gd name="connsiteX5" fmla="*/ 1090308 w 1090308"/>
              <a:gd name="connsiteY5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0308" h="1080120">
                <a:moveTo>
                  <a:pt x="1090308" y="0"/>
                </a:moveTo>
                <a:lnTo>
                  <a:pt x="1090308" y="1080120"/>
                </a:lnTo>
                <a:lnTo>
                  <a:pt x="831317" y="1080120"/>
                </a:lnTo>
                <a:lnTo>
                  <a:pt x="2547" y="432048"/>
                </a:lnTo>
                <a:cubicBezTo>
                  <a:pt x="5094" y="163056"/>
                  <a:pt x="0" y="268992"/>
                  <a:pt x="2547" y="0"/>
                </a:cubicBezTo>
                <a:lnTo>
                  <a:pt x="1090308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 flipH="1" flipV="1">
            <a:off x="7099920" y="3140968"/>
            <a:ext cx="1298675" cy="1152128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290618 w 1087760"/>
              <a:gd name="connsiteY2" fmla="*/ 830210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304414 w 1304414"/>
              <a:gd name="connsiteY0" fmla="*/ 0 h 1008112"/>
              <a:gd name="connsiteX1" fmla="*/ 1304414 w 1304414"/>
              <a:gd name="connsiteY1" fmla="*/ 1008112 h 1008112"/>
              <a:gd name="connsiteX2" fmla="*/ 507272 w 1304414"/>
              <a:gd name="connsiteY2" fmla="*/ 830210 h 1008112"/>
              <a:gd name="connsiteX3" fmla="*/ 0 w 1304414"/>
              <a:gd name="connsiteY3" fmla="*/ 593007 h 1008112"/>
              <a:gd name="connsiteX4" fmla="*/ 224294 w 1304414"/>
              <a:gd name="connsiteY4" fmla="*/ 0 h 1008112"/>
              <a:gd name="connsiteX5" fmla="*/ 1304414 w 1304414"/>
              <a:gd name="connsiteY5" fmla="*/ 0 h 1008112"/>
              <a:gd name="connsiteX0" fmla="*/ 1306961 w 1306961"/>
              <a:gd name="connsiteY0" fmla="*/ 0 h 1008112"/>
              <a:gd name="connsiteX1" fmla="*/ 1306961 w 1306961"/>
              <a:gd name="connsiteY1" fmla="*/ 1008112 h 1008112"/>
              <a:gd name="connsiteX2" fmla="*/ 509819 w 1306961"/>
              <a:gd name="connsiteY2" fmla="*/ 830210 h 1008112"/>
              <a:gd name="connsiteX3" fmla="*/ 2547 w 1306961"/>
              <a:gd name="connsiteY3" fmla="*/ 593007 h 1008112"/>
              <a:gd name="connsiteX4" fmla="*/ 2547 w 1306961"/>
              <a:gd name="connsiteY4" fmla="*/ 59301 h 1008112"/>
              <a:gd name="connsiteX5" fmla="*/ 1306961 w 1306961"/>
              <a:gd name="connsiteY5" fmla="*/ 0 h 1008112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509819 w 1306961"/>
              <a:gd name="connsiteY2" fmla="*/ 770909 h 948811"/>
              <a:gd name="connsiteX3" fmla="*/ 2547 w 1306961"/>
              <a:gd name="connsiteY3" fmla="*/ 533706 h 948811"/>
              <a:gd name="connsiteX4" fmla="*/ 2547 w 1306961"/>
              <a:gd name="connsiteY4" fmla="*/ 0 h 948811"/>
              <a:gd name="connsiteX5" fmla="*/ 1306961 w 1306961"/>
              <a:gd name="connsiteY5" fmla="*/ 0 h 948811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944624 w 1306961"/>
              <a:gd name="connsiteY2" fmla="*/ 948811 h 948811"/>
              <a:gd name="connsiteX3" fmla="*/ 509819 w 1306961"/>
              <a:gd name="connsiteY3" fmla="*/ 770909 h 948811"/>
              <a:gd name="connsiteX4" fmla="*/ 2547 w 1306961"/>
              <a:gd name="connsiteY4" fmla="*/ 533706 h 948811"/>
              <a:gd name="connsiteX5" fmla="*/ 2547 w 1306961"/>
              <a:gd name="connsiteY5" fmla="*/ 0 h 948811"/>
              <a:gd name="connsiteX6" fmla="*/ 1306961 w 1306961"/>
              <a:gd name="connsiteY6" fmla="*/ 0 h 94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961" h="948811">
                <a:moveTo>
                  <a:pt x="1306961" y="0"/>
                </a:moveTo>
                <a:lnTo>
                  <a:pt x="1306961" y="948811"/>
                </a:lnTo>
                <a:lnTo>
                  <a:pt x="944624" y="948811"/>
                </a:lnTo>
                <a:lnTo>
                  <a:pt x="509819" y="770909"/>
                </a:lnTo>
                <a:lnTo>
                  <a:pt x="2547" y="533706"/>
                </a:lnTo>
                <a:cubicBezTo>
                  <a:pt x="5094" y="264714"/>
                  <a:pt x="0" y="268992"/>
                  <a:pt x="2547" y="0"/>
                </a:cubicBezTo>
                <a:lnTo>
                  <a:pt x="1306961" y="0"/>
                </a:lnTo>
                <a:close/>
              </a:path>
            </a:pathLst>
          </a:cu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/>
          <p:cNvSpPr/>
          <p:nvPr/>
        </p:nvSpPr>
        <p:spPr>
          <a:xfrm>
            <a:off x="7380312" y="4797152"/>
            <a:ext cx="1515710" cy="1080120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553943 w 1553943"/>
              <a:gd name="connsiteY0" fmla="*/ 0 h 1008112"/>
              <a:gd name="connsiteX1" fmla="*/ 1553943 w 1553943"/>
              <a:gd name="connsiteY1" fmla="*/ 1008112 h 1008112"/>
              <a:gd name="connsiteX2" fmla="*/ 793843 w 1553943"/>
              <a:gd name="connsiteY2" fmla="*/ 982236 h 1008112"/>
              <a:gd name="connsiteX3" fmla="*/ 0 w 1553943"/>
              <a:gd name="connsiteY3" fmla="*/ 432048 h 1008112"/>
              <a:gd name="connsiteX4" fmla="*/ 473823 w 1553943"/>
              <a:gd name="connsiteY4" fmla="*/ 0 h 1008112"/>
              <a:gd name="connsiteX5" fmla="*/ 1553943 w 1553943"/>
              <a:gd name="connsiteY5" fmla="*/ 0 h 1008112"/>
              <a:gd name="connsiteX0" fmla="*/ 1553943 w 1553943"/>
              <a:gd name="connsiteY0" fmla="*/ 0 h 1080120"/>
              <a:gd name="connsiteX1" fmla="*/ 1553943 w 1553943"/>
              <a:gd name="connsiteY1" fmla="*/ 1008112 h 1080120"/>
              <a:gd name="connsiteX2" fmla="*/ 828770 w 1553943"/>
              <a:gd name="connsiteY2" fmla="*/ 1080120 h 1080120"/>
              <a:gd name="connsiteX3" fmla="*/ 0 w 1553943"/>
              <a:gd name="connsiteY3" fmla="*/ 432048 h 1080120"/>
              <a:gd name="connsiteX4" fmla="*/ 473823 w 1553943"/>
              <a:gd name="connsiteY4" fmla="*/ 0 h 1080120"/>
              <a:gd name="connsiteX5" fmla="*/ 1553943 w 1553943"/>
              <a:gd name="connsiteY5" fmla="*/ 0 h 1080120"/>
              <a:gd name="connsiteX0" fmla="*/ 1556490 w 1556490"/>
              <a:gd name="connsiteY0" fmla="*/ 0 h 1080120"/>
              <a:gd name="connsiteX1" fmla="*/ 1556490 w 1556490"/>
              <a:gd name="connsiteY1" fmla="*/ 1008112 h 1080120"/>
              <a:gd name="connsiteX2" fmla="*/ 831317 w 1556490"/>
              <a:gd name="connsiteY2" fmla="*/ 1080120 h 1080120"/>
              <a:gd name="connsiteX3" fmla="*/ 2547 w 1556490"/>
              <a:gd name="connsiteY3" fmla="*/ 432048 h 1080120"/>
              <a:gd name="connsiteX4" fmla="*/ 2547 w 1556490"/>
              <a:gd name="connsiteY4" fmla="*/ 0 h 1080120"/>
              <a:gd name="connsiteX5" fmla="*/ 1556490 w 1556490"/>
              <a:gd name="connsiteY5" fmla="*/ 0 h 1080120"/>
              <a:gd name="connsiteX0" fmla="*/ 1556490 w 1556490"/>
              <a:gd name="connsiteY0" fmla="*/ 0 h 1080120"/>
              <a:gd name="connsiteX1" fmla="*/ 1090308 w 1556490"/>
              <a:gd name="connsiteY1" fmla="*/ 1080120 h 1080120"/>
              <a:gd name="connsiteX2" fmla="*/ 831317 w 1556490"/>
              <a:gd name="connsiteY2" fmla="*/ 1080120 h 1080120"/>
              <a:gd name="connsiteX3" fmla="*/ 2547 w 1556490"/>
              <a:gd name="connsiteY3" fmla="*/ 432048 h 1080120"/>
              <a:gd name="connsiteX4" fmla="*/ 2547 w 1556490"/>
              <a:gd name="connsiteY4" fmla="*/ 0 h 1080120"/>
              <a:gd name="connsiteX5" fmla="*/ 1556490 w 1556490"/>
              <a:gd name="connsiteY5" fmla="*/ 0 h 1080120"/>
              <a:gd name="connsiteX0" fmla="*/ 1090308 w 1090308"/>
              <a:gd name="connsiteY0" fmla="*/ 0 h 1080120"/>
              <a:gd name="connsiteX1" fmla="*/ 1090308 w 1090308"/>
              <a:gd name="connsiteY1" fmla="*/ 1080120 h 1080120"/>
              <a:gd name="connsiteX2" fmla="*/ 831317 w 1090308"/>
              <a:gd name="connsiteY2" fmla="*/ 1080120 h 1080120"/>
              <a:gd name="connsiteX3" fmla="*/ 2547 w 1090308"/>
              <a:gd name="connsiteY3" fmla="*/ 432048 h 1080120"/>
              <a:gd name="connsiteX4" fmla="*/ 2547 w 1090308"/>
              <a:gd name="connsiteY4" fmla="*/ 0 h 1080120"/>
              <a:gd name="connsiteX5" fmla="*/ 1090308 w 1090308"/>
              <a:gd name="connsiteY5" fmla="*/ 0 h 108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0308" h="1080120">
                <a:moveTo>
                  <a:pt x="1090308" y="0"/>
                </a:moveTo>
                <a:lnTo>
                  <a:pt x="1090308" y="1080120"/>
                </a:lnTo>
                <a:lnTo>
                  <a:pt x="831317" y="1080120"/>
                </a:lnTo>
                <a:lnTo>
                  <a:pt x="2547" y="432048"/>
                </a:lnTo>
                <a:cubicBezTo>
                  <a:pt x="5094" y="163056"/>
                  <a:pt x="0" y="268992"/>
                  <a:pt x="2547" y="0"/>
                </a:cubicBezTo>
                <a:lnTo>
                  <a:pt x="1090308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/>
          <p:cNvSpPr/>
          <p:nvPr/>
        </p:nvSpPr>
        <p:spPr>
          <a:xfrm flipH="1" flipV="1">
            <a:off x="7103462" y="5373216"/>
            <a:ext cx="1298675" cy="1152128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290618 w 1087760"/>
              <a:gd name="connsiteY2" fmla="*/ 830210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304414 w 1304414"/>
              <a:gd name="connsiteY0" fmla="*/ 0 h 1008112"/>
              <a:gd name="connsiteX1" fmla="*/ 1304414 w 1304414"/>
              <a:gd name="connsiteY1" fmla="*/ 1008112 h 1008112"/>
              <a:gd name="connsiteX2" fmla="*/ 507272 w 1304414"/>
              <a:gd name="connsiteY2" fmla="*/ 830210 h 1008112"/>
              <a:gd name="connsiteX3" fmla="*/ 0 w 1304414"/>
              <a:gd name="connsiteY3" fmla="*/ 593007 h 1008112"/>
              <a:gd name="connsiteX4" fmla="*/ 224294 w 1304414"/>
              <a:gd name="connsiteY4" fmla="*/ 0 h 1008112"/>
              <a:gd name="connsiteX5" fmla="*/ 1304414 w 1304414"/>
              <a:gd name="connsiteY5" fmla="*/ 0 h 1008112"/>
              <a:gd name="connsiteX0" fmla="*/ 1306961 w 1306961"/>
              <a:gd name="connsiteY0" fmla="*/ 0 h 1008112"/>
              <a:gd name="connsiteX1" fmla="*/ 1306961 w 1306961"/>
              <a:gd name="connsiteY1" fmla="*/ 1008112 h 1008112"/>
              <a:gd name="connsiteX2" fmla="*/ 509819 w 1306961"/>
              <a:gd name="connsiteY2" fmla="*/ 830210 h 1008112"/>
              <a:gd name="connsiteX3" fmla="*/ 2547 w 1306961"/>
              <a:gd name="connsiteY3" fmla="*/ 593007 h 1008112"/>
              <a:gd name="connsiteX4" fmla="*/ 2547 w 1306961"/>
              <a:gd name="connsiteY4" fmla="*/ 59301 h 1008112"/>
              <a:gd name="connsiteX5" fmla="*/ 1306961 w 1306961"/>
              <a:gd name="connsiteY5" fmla="*/ 0 h 1008112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509819 w 1306961"/>
              <a:gd name="connsiteY2" fmla="*/ 770909 h 948811"/>
              <a:gd name="connsiteX3" fmla="*/ 2547 w 1306961"/>
              <a:gd name="connsiteY3" fmla="*/ 533706 h 948811"/>
              <a:gd name="connsiteX4" fmla="*/ 2547 w 1306961"/>
              <a:gd name="connsiteY4" fmla="*/ 0 h 948811"/>
              <a:gd name="connsiteX5" fmla="*/ 1306961 w 1306961"/>
              <a:gd name="connsiteY5" fmla="*/ 0 h 948811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944624 w 1306961"/>
              <a:gd name="connsiteY2" fmla="*/ 948811 h 948811"/>
              <a:gd name="connsiteX3" fmla="*/ 509819 w 1306961"/>
              <a:gd name="connsiteY3" fmla="*/ 770909 h 948811"/>
              <a:gd name="connsiteX4" fmla="*/ 2547 w 1306961"/>
              <a:gd name="connsiteY4" fmla="*/ 533706 h 948811"/>
              <a:gd name="connsiteX5" fmla="*/ 2547 w 1306961"/>
              <a:gd name="connsiteY5" fmla="*/ 0 h 948811"/>
              <a:gd name="connsiteX6" fmla="*/ 1306961 w 1306961"/>
              <a:gd name="connsiteY6" fmla="*/ 0 h 94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961" h="948811">
                <a:moveTo>
                  <a:pt x="1306961" y="0"/>
                </a:moveTo>
                <a:lnTo>
                  <a:pt x="1306961" y="948811"/>
                </a:lnTo>
                <a:lnTo>
                  <a:pt x="944624" y="948811"/>
                </a:lnTo>
                <a:lnTo>
                  <a:pt x="509819" y="770909"/>
                </a:lnTo>
                <a:lnTo>
                  <a:pt x="2547" y="533706"/>
                </a:lnTo>
                <a:cubicBezTo>
                  <a:pt x="5094" y="264714"/>
                  <a:pt x="0" y="268992"/>
                  <a:pt x="2547" y="0"/>
                </a:cubicBezTo>
                <a:lnTo>
                  <a:pt x="1306961" y="0"/>
                </a:lnTo>
                <a:close/>
              </a:path>
            </a:pathLst>
          </a:cu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64704"/>
            <a:ext cx="5832648" cy="605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7505" y="12686"/>
            <a:ext cx="8928991" cy="75201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2686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nucléoSide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l’association d’une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BASE AZOTEE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d’un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SUCRE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type ribose ou désoxyribose.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rme libre 6"/>
          <p:cNvSpPr/>
          <p:nvPr/>
        </p:nvSpPr>
        <p:spPr>
          <a:xfrm>
            <a:off x="4309368" y="4729336"/>
            <a:ext cx="977632" cy="1008112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760" h="1008112">
                <a:moveTo>
                  <a:pt x="1087760" y="0"/>
                </a:moveTo>
                <a:lnTo>
                  <a:pt x="1087760" y="1008112"/>
                </a:lnTo>
                <a:lnTo>
                  <a:pt x="327660" y="982236"/>
                </a:lnTo>
                <a:lnTo>
                  <a:pt x="0" y="806976"/>
                </a:lnTo>
                <a:cubicBezTo>
                  <a:pt x="2547" y="537984"/>
                  <a:pt x="5093" y="268992"/>
                  <a:pt x="7640" y="0"/>
                </a:cubicBezTo>
                <a:lnTo>
                  <a:pt x="108776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>
          <a:xfrm flipH="1" flipV="1">
            <a:off x="3461400" y="5356200"/>
            <a:ext cx="1298675" cy="1152128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290618 w 1087760"/>
              <a:gd name="connsiteY2" fmla="*/ 830210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304414 w 1304414"/>
              <a:gd name="connsiteY0" fmla="*/ 0 h 1008112"/>
              <a:gd name="connsiteX1" fmla="*/ 1304414 w 1304414"/>
              <a:gd name="connsiteY1" fmla="*/ 1008112 h 1008112"/>
              <a:gd name="connsiteX2" fmla="*/ 507272 w 1304414"/>
              <a:gd name="connsiteY2" fmla="*/ 830210 h 1008112"/>
              <a:gd name="connsiteX3" fmla="*/ 0 w 1304414"/>
              <a:gd name="connsiteY3" fmla="*/ 593007 h 1008112"/>
              <a:gd name="connsiteX4" fmla="*/ 224294 w 1304414"/>
              <a:gd name="connsiteY4" fmla="*/ 0 h 1008112"/>
              <a:gd name="connsiteX5" fmla="*/ 1304414 w 1304414"/>
              <a:gd name="connsiteY5" fmla="*/ 0 h 1008112"/>
              <a:gd name="connsiteX0" fmla="*/ 1306961 w 1306961"/>
              <a:gd name="connsiteY0" fmla="*/ 0 h 1008112"/>
              <a:gd name="connsiteX1" fmla="*/ 1306961 w 1306961"/>
              <a:gd name="connsiteY1" fmla="*/ 1008112 h 1008112"/>
              <a:gd name="connsiteX2" fmla="*/ 509819 w 1306961"/>
              <a:gd name="connsiteY2" fmla="*/ 830210 h 1008112"/>
              <a:gd name="connsiteX3" fmla="*/ 2547 w 1306961"/>
              <a:gd name="connsiteY3" fmla="*/ 593007 h 1008112"/>
              <a:gd name="connsiteX4" fmla="*/ 2547 w 1306961"/>
              <a:gd name="connsiteY4" fmla="*/ 59301 h 1008112"/>
              <a:gd name="connsiteX5" fmla="*/ 1306961 w 1306961"/>
              <a:gd name="connsiteY5" fmla="*/ 0 h 1008112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509819 w 1306961"/>
              <a:gd name="connsiteY2" fmla="*/ 770909 h 948811"/>
              <a:gd name="connsiteX3" fmla="*/ 2547 w 1306961"/>
              <a:gd name="connsiteY3" fmla="*/ 533706 h 948811"/>
              <a:gd name="connsiteX4" fmla="*/ 2547 w 1306961"/>
              <a:gd name="connsiteY4" fmla="*/ 0 h 948811"/>
              <a:gd name="connsiteX5" fmla="*/ 1306961 w 1306961"/>
              <a:gd name="connsiteY5" fmla="*/ 0 h 948811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944624 w 1306961"/>
              <a:gd name="connsiteY2" fmla="*/ 948811 h 948811"/>
              <a:gd name="connsiteX3" fmla="*/ 509819 w 1306961"/>
              <a:gd name="connsiteY3" fmla="*/ 770909 h 948811"/>
              <a:gd name="connsiteX4" fmla="*/ 2547 w 1306961"/>
              <a:gd name="connsiteY4" fmla="*/ 533706 h 948811"/>
              <a:gd name="connsiteX5" fmla="*/ 2547 w 1306961"/>
              <a:gd name="connsiteY5" fmla="*/ 0 h 948811"/>
              <a:gd name="connsiteX6" fmla="*/ 1306961 w 1306961"/>
              <a:gd name="connsiteY6" fmla="*/ 0 h 94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961" h="948811">
                <a:moveTo>
                  <a:pt x="1306961" y="0"/>
                </a:moveTo>
                <a:lnTo>
                  <a:pt x="1306961" y="948811"/>
                </a:lnTo>
                <a:lnTo>
                  <a:pt x="944624" y="948811"/>
                </a:lnTo>
                <a:lnTo>
                  <a:pt x="509819" y="770909"/>
                </a:lnTo>
                <a:lnTo>
                  <a:pt x="2547" y="533706"/>
                </a:lnTo>
                <a:cubicBezTo>
                  <a:pt x="5094" y="264714"/>
                  <a:pt x="0" y="268992"/>
                  <a:pt x="2547" y="0"/>
                </a:cubicBezTo>
                <a:lnTo>
                  <a:pt x="1306961" y="0"/>
                </a:lnTo>
                <a:close/>
              </a:path>
            </a:pathLst>
          </a:cu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4314448" y="2492896"/>
            <a:ext cx="977632" cy="1008112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760" h="1008112">
                <a:moveTo>
                  <a:pt x="1087760" y="0"/>
                </a:moveTo>
                <a:lnTo>
                  <a:pt x="1087760" y="1008112"/>
                </a:lnTo>
                <a:lnTo>
                  <a:pt x="327660" y="982236"/>
                </a:lnTo>
                <a:lnTo>
                  <a:pt x="0" y="806976"/>
                </a:lnTo>
                <a:cubicBezTo>
                  <a:pt x="2547" y="537984"/>
                  <a:pt x="5093" y="268992"/>
                  <a:pt x="7640" y="0"/>
                </a:cubicBezTo>
                <a:lnTo>
                  <a:pt x="108776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/>
        </p:nvSpPr>
        <p:spPr>
          <a:xfrm flipH="1" flipV="1">
            <a:off x="3491880" y="3119760"/>
            <a:ext cx="1298675" cy="1152128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290618 w 1087760"/>
              <a:gd name="connsiteY2" fmla="*/ 830210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304414 w 1304414"/>
              <a:gd name="connsiteY0" fmla="*/ 0 h 1008112"/>
              <a:gd name="connsiteX1" fmla="*/ 1304414 w 1304414"/>
              <a:gd name="connsiteY1" fmla="*/ 1008112 h 1008112"/>
              <a:gd name="connsiteX2" fmla="*/ 507272 w 1304414"/>
              <a:gd name="connsiteY2" fmla="*/ 830210 h 1008112"/>
              <a:gd name="connsiteX3" fmla="*/ 0 w 1304414"/>
              <a:gd name="connsiteY3" fmla="*/ 593007 h 1008112"/>
              <a:gd name="connsiteX4" fmla="*/ 224294 w 1304414"/>
              <a:gd name="connsiteY4" fmla="*/ 0 h 1008112"/>
              <a:gd name="connsiteX5" fmla="*/ 1304414 w 1304414"/>
              <a:gd name="connsiteY5" fmla="*/ 0 h 1008112"/>
              <a:gd name="connsiteX0" fmla="*/ 1306961 w 1306961"/>
              <a:gd name="connsiteY0" fmla="*/ 0 h 1008112"/>
              <a:gd name="connsiteX1" fmla="*/ 1306961 w 1306961"/>
              <a:gd name="connsiteY1" fmla="*/ 1008112 h 1008112"/>
              <a:gd name="connsiteX2" fmla="*/ 509819 w 1306961"/>
              <a:gd name="connsiteY2" fmla="*/ 830210 h 1008112"/>
              <a:gd name="connsiteX3" fmla="*/ 2547 w 1306961"/>
              <a:gd name="connsiteY3" fmla="*/ 593007 h 1008112"/>
              <a:gd name="connsiteX4" fmla="*/ 2547 w 1306961"/>
              <a:gd name="connsiteY4" fmla="*/ 59301 h 1008112"/>
              <a:gd name="connsiteX5" fmla="*/ 1306961 w 1306961"/>
              <a:gd name="connsiteY5" fmla="*/ 0 h 1008112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509819 w 1306961"/>
              <a:gd name="connsiteY2" fmla="*/ 770909 h 948811"/>
              <a:gd name="connsiteX3" fmla="*/ 2547 w 1306961"/>
              <a:gd name="connsiteY3" fmla="*/ 533706 h 948811"/>
              <a:gd name="connsiteX4" fmla="*/ 2547 w 1306961"/>
              <a:gd name="connsiteY4" fmla="*/ 0 h 948811"/>
              <a:gd name="connsiteX5" fmla="*/ 1306961 w 1306961"/>
              <a:gd name="connsiteY5" fmla="*/ 0 h 948811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944624 w 1306961"/>
              <a:gd name="connsiteY2" fmla="*/ 948811 h 948811"/>
              <a:gd name="connsiteX3" fmla="*/ 509819 w 1306961"/>
              <a:gd name="connsiteY3" fmla="*/ 770909 h 948811"/>
              <a:gd name="connsiteX4" fmla="*/ 2547 w 1306961"/>
              <a:gd name="connsiteY4" fmla="*/ 533706 h 948811"/>
              <a:gd name="connsiteX5" fmla="*/ 2547 w 1306961"/>
              <a:gd name="connsiteY5" fmla="*/ 0 h 948811"/>
              <a:gd name="connsiteX6" fmla="*/ 1306961 w 1306961"/>
              <a:gd name="connsiteY6" fmla="*/ 0 h 94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961" h="948811">
                <a:moveTo>
                  <a:pt x="1306961" y="0"/>
                </a:moveTo>
                <a:lnTo>
                  <a:pt x="1306961" y="948811"/>
                </a:lnTo>
                <a:lnTo>
                  <a:pt x="944624" y="948811"/>
                </a:lnTo>
                <a:lnTo>
                  <a:pt x="509819" y="770909"/>
                </a:lnTo>
                <a:lnTo>
                  <a:pt x="2547" y="533706"/>
                </a:lnTo>
                <a:cubicBezTo>
                  <a:pt x="5094" y="264714"/>
                  <a:pt x="0" y="268992"/>
                  <a:pt x="2547" y="0"/>
                </a:cubicBezTo>
                <a:lnTo>
                  <a:pt x="1306961" y="0"/>
                </a:lnTo>
                <a:close/>
              </a:path>
            </a:pathLst>
          </a:cu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 flipH="1" flipV="1">
            <a:off x="5436096" y="3081660"/>
            <a:ext cx="1298675" cy="1152128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290618 w 1087760"/>
              <a:gd name="connsiteY2" fmla="*/ 830210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304414 w 1304414"/>
              <a:gd name="connsiteY0" fmla="*/ 0 h 1008112"/>
              <a:gd name="connsiteX1" fmla="*/ 1304414 w 1304414"/>
              <a:gd name="connsiteY1" fmla="*/ 1008112 h 1008112"/>
              <a:gd name="connsiteX2" fmla="*/ 507272 w 1304414"/>
              <a:gd name="connsiteY2" fmla="*/ 830210 h 1008112"/>
              <a:gd name="connsiteX3" fmla="*/ 0 w 1304414"/>
              <a:gd name="connsiteY3" fmla="*/ 593007 h 1008112"/>
              <a:gd name="connsiteX4" fmla="*/ 224294 w 1304414"/>
              <a:gd name="connsiteY4" fmla="*/ 0 h 1008112"/>
              <a:gd name="connsiteX5" fmla="*/ 1304414 w 1304414"/>
              <a:gd name="connsiteY5" fmla="*/ 0 h 1008112"/>
              <a:gd name="connsiteX0" fmla="*/ 1306961 w 1306961"/>
              <a:gd name="connsiteY0" fmla="*/ 0 h 1008112"/>
              <a:gd name="connsiteX1" fmla="*/ 1306961 w 1306961"/>
              <a:gd name="connsiteY1" fmla="*/ 1008112 h 1008112"/>
              <a:gd name="connsiteX2" fmla="*/ 509819 w 1306961"/>
              <a:gd name="connsiteY2" fmla="*/ 830210 h 1008112"/>
              <a:gd name="connsiteX3" fmla="*/ 2547 w 1306961"/>
              <a:gd name="connsiteY3" fmla="*/ 593007 h 1008112"/>
              <a:gd name="connsiteX4" fmla="*/ 2547 w 1306961"/>
              <a:gd name="connsiteY4" fmla="*/ 59301 h 1008112"/>
              <a:gd name="connsiteX5" fmla="*/ 1306961 w 1306961"/>
              <a:gd name="connsiteY5" fmla="*/ 0 h 1008112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509819 w 1306961"/>
              <a:gd name="connsiteY2" fmla="*/ 770909 h 948811"/>
              <a:gd name="connsiteX3" fmla="*/ 2547 w 1306961"/>
              <a:gd name="connsiteY3" fmla="*/ 533706 h 948811"/>
              <a:gd name="connsiteX4" fmla="*/ 2547 w 1306961"/>
              <a:gd name="connsiteY4" fmla="*/ 0 h 948811"/>
              <a:gd name="connsiteX5" fmla="*/ 1306961 w 1306961"/>
              <a:gd name="connsiteY5" fmla="*/ 0 h 948811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944624 w 1306961"/>
              <a:gd name="connsiteY2" fmla="*/ 948811 h 948811"/>
              <a:gd name="connsiteX3" fmla="*/ 509819 w 1306961"/>
              <a:gd name="connsiteY3" fmla="*/ 770909 h 948811"/>
              <a:gd name="connsiteX4" fmla="*/ 2547 w 1306961"/>
              <a:gd name="connsiteY4" fmla="*/ 533706 h 948811"/>
              <a:gd name="connsiteX5" fmla="*/ 2547 w 1306961"/>
              <a:gd name="connsiteY5" fmla="*/ 0 h 948811"/>
              <a:gd name="connsiteX6" fmla="*/ 1306961 w 1306961"/>
              <a:gd name="connsiteY6" fmla="*/ 0 h 94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961" h="948811">
                <a:moveTo>
                  <a:pt x="1306961" y="0"/>
                </a:moveTo>
                <a:lnTo>
                  <a:pt x="1306961" y="948811"/>
                </a:lnTo>
                <a:lnTo>
                  <a:pt x="944624" y="948811"/>
                </a:lnTo>
                <a:lnTo>
                  <a:pt x="509819" y="770909"/>
                </a:lnTo>
                <a:lnTo>
                  <a:pt x="2547" y="533706"/>
                </a:lnTo>
                <a:cubicBezTo>
                  <a:pt x="5094" y="264714"/>
                  <a:pt x="0" y="268992"/>
                  <a:pt x="2547" y="0"/>
                </a:cubicBezTo>
                <a:lnTo>
                  <a:pt x="1306961" y="0"/>
                </a:lnTo>
                <a:close/>
              </a:path>
            </a:pathLst>
          </a:cu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/>
          <p:cNvSpPr/>
          <p:nvPr/>
        </p:nvSpPr>
        <p:spPr>
          <a:xfrm flipH="1" flipV="1">
            <a:off x="5439638" y="5339308"/>
            <a:ext cx="1298675" cy="1152128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290618 w 1087760"/>
              <a:gd name="connsiteY2" fmla="*/ 830210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304414 w 1304414"/>
              <a:gd name="connsiteY0" fmla="*/ 0 h 1008112"/>
              <a:gd name="connsiteX1" fmla="*/ 1304414 w 1304414"/>
              <a:gd name="connsiteY1" fmla="*/ 1008112 h 1008112"/>
              <a:gd name="connsiteX2" fmla="*/ 507272 w 1304414"/>
              <a:gd name="connsiteY2" fmla="*/ 830210 h 1008112"/>
              <a:gd name="connsiteX3" fmla="*/ 0 w 1304414"/>
              <a:gd name="connsiteY3" fmla="*/ 593007 h 1008112"/>
              <a:gd name="connsiteX4" fmla="*/ 224294 w 1304414"/>
              <a:gd name="connsiteY4" fmla="*/ 0 h 1008112"/>
              <a:gd name="connsiteX5" fmla="*/ 1304414 w 1304414"/>
              <a:gd name="connsiteY5" fmla="*/ 0 h 1008112"/>
              <a:gd name="connsiteX0" fmla="*/ 1306961 w 1306961"/>
              <a:gd name="connsiteY0" fmla="*/ 0 h 1008112"/>
              <a:gd name="connsiteX1" fmla="*/ 1306961 w 1306961"/>
              <a:gd name="connsiteY1" fmla="*/ 1008112 h 1008112"/>
              <a:gd name="connsiteX2" fmla="*/ 509819 w 1306961"/>
              <a:gd name="connsiteY2" fmla="*/ 830210 h 1008112"/>
              <a:gd name="connsiteX3" fmla="*/ 2547 w 1306961"/>
              <a:gd name="connsiteY3" fmla="*/ 593007 h 1008112"/>
              <a:gd name="connsiteX4" fmla="*/ 2547 w 1306961"/>
              <a:gd name="connsiteY4" fmla="*/ 59301 h 1008112"/>
              <a:gd name="connsiteX5" fmla="*/ 1306961 w 1306961"/>
              <a:gd name="connsiteY5" fmla="*/ 0 h 1008112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509819 w 1306961"/>
              <a:gd name="connsiteY2" fmla="*/ 770909 h 948811"/>
              <a:gd name="connsiteX3" fmla="*/ 2547 w 1306961"/>
              <a:gd name="connsiteY3" fmla="*/ 533706 h 948811"/>
              <a:gd name="connsiteX4" fmla="*/ 2547 w 1306961"/>
              <a:gd name="connsiteY4" fmla="*/ 0 h 948811"/>
              <a:gd name="connsiteX5" fmla="*/ 1306961 w 1306961"/>
              <a:gd name="connsiteY5" fmla="*/ 0 h 948811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944624 w 1306961"/>
              <a:gd name="connsiteY2" fmla="*/ 948811 h 948811"/>
              <a:gd name="connsiteX3" fmla="*/ 509819 w 1306961"/>
              <a:gd name="connsiteY3" fmla="*/ 770909 h 948811"/>
              <a:gd name="connsiteX4" fmla="*/ 2547 w 1306961"/>
              <a:gd name="connsiteY4" fmla="*/ 533706 h 948811"/>
              <a:gd name="connsiteX5" fmla="*/ 2547 w 1306961"/>
              <a:gd name="connsiteY5" fmla="*/ 0 h 948811"/>
              <a:gd name="connsiteX6" fmla="*/ 1306961 w 1306961"/>
              <a:gd name="connsiteY6" fmla="*/ 0 h 94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961" h="948811">
                <a:moveTo>
                  <a:pt x="1306961" y="0"/>
                </a:moveTo>
                <a:lnTo>
                  <a:pt x="1306961" y="948811"/>
                </a:lnTo>
                <a:lnTo>
                  <a:pt x="944624" y="948811"/>
                </a:lnTo>
                <a:lnTo>
                  <a:pt x="509819" y="770909"/>
                </a:lnTo>
                <a:lnTo>
                  <a:pt x="2547" y="533706"/>
                </a:lnTo>
                <a:cubicBezTo>
                  <a:pt x="5094" y="264714"/>
                  <a:pt x="0" y="268992"/>
                  <a:pt x="2547" y="0"/>
                </a:cubicBezTo>
                <a:lnTo>
                  <a:pt x="1306961" y="0"/>
                </a:lnTo>
                <a:close/>
              </a:path>
            </a:pathLst>
          </a:cu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/>
          <p:cNvSpPr/>
          <p:nvPr/>
        </p:nvSpPr>
        <p:spPr>
          <a:xfrm>
            <a:off x="6295112" y="4750544"/>
            <a:ext cx="977632" cy="1008112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760" h="1008112">
                <a:moveTo>
                  <a:pt x="1087760" y="0"/>
                </a:moveTo>
                <a:lnTo>
                  <a:pt x="1087760" y="1008112"/>
                </a:lnTo>
                <a:lnTo>
                  <a:pt x="327660" y="982236"/>
                </a:lnTo>
                <a:lnTo>
                  <a:pt x="0" y="806976"/>
                </a:lnTo>
                <a:cubicBezTo>
                  <a:pt x="2547" y="537984"/>
                  <a:pt x="5093" y="268992"/>
                  <a:pt x="7640" y="0"/>
                </a:cubicBezTo>
                <a:lnTo>
                  <a:pt x="108776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/>
          <p:cNvSpPr/>
          <p:nvPr/>
        </p:nvSpPr>
        <p:spPr>
          <a:xfrm>
            <a:off x="6300192" y="2514104"/>
            <a:ext cx="977632" cy="1008112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760" h="1008112">
                <a:moveTo>
                  <a:pt x="1087760" y="0"/>
                </a:moveTo>
                <a:lnTo>
                  <a:pt x="1087760" y="1008112"/>
                </a:lnTo>
                <a:lnTo>
                  <a:pt x="327660" y="982236"/>
                </a:lnTo>
                <a:lnTo>
                  <a:pt x="0" y="806976"/>
                </a:lnTo>
                <a:cubicBezTo>
                  <a:pt x="2547" y="537984"/>
                  <a:pt x="5093" y="268992"/>
                  <a:pt x="7640" y="0"/>
                </a:cubicBezTo>
                <a:lnTo>
                  <a:pt x="108776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07504" y="5589240"/>
            <a:ext cx="8856984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 l="31926" t="28456"/>
          <a:stretch>
            <a:fillRect/>
          </a:stretch>
        </p:blipFill>
        <p:spPr bwMode="auto">
          <a:xfrm>
            <a:off x="0" y="0"/>
            <a:ext cx="3970536" cy="432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067945" y="188640"/>
            <a:ext cx="4896544" cy="10081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55976" y="188640"/>
            <a:ext cx="45365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nucléoSide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l’association d’une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BASE AZOTEE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d’un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SUCRE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type ribose ou désoxyribose.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rme libre 6"/>
          <p:cNvSpPr/>
          <p:nvPr/>
        </p:nvSpPr>
        <p:spPr>
          <a:xfrm>
            <a:off x="899592" y="2242964"/>
            <a:ext cx="977632" cy="1008112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760" h="1008112">
                <a:moveTo>
                  <a:pt x="1087760" y="0"/>
                </a:moveTo>
                <a:lnTo>
                  <a:pt x="1087760" y="1008112"/>
                </a:lnTo>
                <a:lnTo>
                  <a:pt x="327660" y="982236"/>
                </a:lnTo>
                <a:lnTo>
                  <a:pt x="0" y="806976"/>
                </a:lnTo>
                <a:cubicBezTo>
                  <a:pt x="2547" y="537984"/>
                  <a:pt x="5093" y="268992"/>
                  <a:pt x="7640" y="0"/>
                </a:cubicBezTo>
                <a:lnTo>
                  <a:pt x="108776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>
          <a:xfrm flipH="1" flipV="1">
            <a:off x="51624" y="2869828"/>
            <a:ext cx="1298675" cy="1152128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290618 w 1087760"/>
              <a:gd name="connsiteY2" fmla="*/ 830210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304414 w 1304414"/>
              <a:gd name="connsiteY0" fmla="*/ 0 h 1008112"/>
              <a:gd name="connsiteX1" fmla="*/ 1304414 w 1304414"/>
              <a:gd name="connsiteY1" fmla="*/ 1008112 h 1008112"/>
              <a:gd name="connsiteX2" fmla="*/ 507272 w 1304414"/>
              <a:gd name="connsiteY2" fmla="*/ 830210 h 1008112"/>
              <a:gd name="connsiteX3" fmla="*/ 0 w 1304414"/>
              <a:gd name="connsiteY3" fmla="*/ 593007 h 1008112"/>
              <a:gd name="connsiteX4" fmla="*/ 224294 w 1304414"/>
              <a:gd name="connsiteY4" fmla="*/ 0 h 1008112"/>
              <a:gd name="connsiteX5" fmla="*/ 1304414 w 1304414"/>
              <a:gd name="connsiteY5" fmla="*/ 0 h 1008112"/>
              <a:gd name="connsiteX0" fmla="*/ 1306961 w 1306961"/>
              <a:gd name="connsiteY0" fmla="*/ 0 h 1008112"/>
              <a:gd name="connsiteX1" fmla="*/ 1306961 w 1306961"/>
              <a:gd name="connsiteY1" fmla="*/ 1008112 h 1008112"/>
              <a:gd name="connsiteX2" fmla="*/ 509819 w 1306961"/>
              <a:gd name="connsiteY2" fmla="*/ 830210 h 1008112"/>
              <a:gd name="connsiteX3" fmla="*/ 2547 w 1306961"/>
              <a:gd name="connsiteY3" fmla="*/ 593007 h 1008112"/>
              <a:gd name="connsiteX4" fmla="*/ 2547 w 1306961"/>
              <a:gd name="connsiteY4" fmla="*/ 59301 h 1008112"/>
              <a:gd name="connsiteX5" fmla="*/ 1306961 w 1306961"/>
              <a:gd name="connsiteY5" fmla="*/ 0 h 1008112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509819 w 1306961"/>
              <a:gd name="connsiteY2" fmla="*/ 770909 h 948811"/>
              <a:gd name="connsiteX3" fmla="*/ 2547 w 1306961"/>
              <a:gd name="connsiteY3" fmla="*/ 533706 h 948811"/>
              <a:gd name="connsiteX4" fmla="*/ 2547 w 1306961"/>
              <a:gd name="connsiteY4" fmla="*/ 0 h 948811"/>
              <a:gd name="connsiteX5" fmla="*/ 1306961 w 1306961"/>
              <a:gd name="connsiteY5" fmla="*/ 0 h 948811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944624 w 1306961"/>
              <a:gd name="connsiteY2" fmla="*/ 948811 h 948811"/>
              <a:gd name="connsiteX3" fmla="*/ 509819 w 1306961"/>
              <a:gd name="connsiteY3" fmla="*/ 770909 h 948811"/>
              <a:gd name="connsiteX4" fmla="*/ 2547 w 1306961"/>
              <a:gd name="connsiteY4" fmla="*/ 533706 h 948811"/>
              <a:gd name="connsiteX5" fmla="*/ 2547 w 1306961"/>
              <a:gd name="connsiteY5" fmla="*/ 0 h 948811"/>
              <a:gd name="connsiteX6" fmla="*/ 1306961 w 1306961"/>
              <a:gd name="connsiteY6" fmla="*/ 0 h 94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961" h="948811">
                <a:moveTo>
                  <a:pt x="1306961" y="0"/>
                </a:moveTo>
                <a:lnTo>
                  <a:pt x="1306961" y="948811"/>
                </a:lnTo>
                <a:lnTo>
                  <a:pt x="944624" y="948811"/>
                </a:lnTo>
                <a:lnTo>
                  <a:pt x="509819" y="770909"/>
                </a:lnTo>
                <a:lnTo>
                  <a:pt x="2547" y="533706"/>
                </a:lnTo>
                <a:cubicBezTo>
                  <a:pt x="5094" y="264714"/>
                  <a:pt x="0" y="268992"/>
                  <a:pt x="2547" y="0"/>
                </a:cubicBezTo>
                <a:lnTo>
                  <a:pt x="1306961" y="0"/>
                </a:lnTo>
                <a:close/>
              </a:path>
            </a:pathLst>
          </a:cu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904672" y="6524"/>
            <a:ext cx="977632" cy="1008112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760" h="1008112">
                <a:moveTo>
                  <a:pt x="1087760" y="0"/>
                </a:moveTo>
                <a:lnTo>
                  <a:pt x="1087760" y="1008112"/>
                </a:lnTo>
                <a:lnTo>
                  <a:pt x="327660" y="982236"/>
                </a:lnTo>
                <a:lnTo>
                  <a:pt x="0" y="806976"/>
                </a:lnTo>
                <a:cubicBezTo>
                  <a:pt x="2547" y="537984"/>
                  <a:pt x="5093" y="268992"/>
                  <a:pt x="7640" y="0"/>
                </a:cubicBezTo>
                <a:lnTo>
                  <a:pt x="108776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/>
        </p:nvSpPr>
        <p:spPr>
          <a:xfrm flipH="1" flipV="1">
            <a:off x="82104" y="633388"/>
            <a:ext cx="1298675" cy="1152128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290618 w 1087760"/>
              <a:gd name="connsiteY2" fmla="*/ 830210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304414 w 1304414"/>
              <a:gd name="connsiteY0" fmla="*/ 0 h 1008112"/>
              <a:gd name="connsiteX1" fmla="*/ 1304414 w 1304414"/>
              <a:gd name="connsiteY1" fmla="*/ 1008112 h 1008112"/>
              <a:gd name="connsiteX2" fmla="*/ 507272 w 1304414"/>
              <a:gd name="connsiteY2" fmla="*/ 830210 h 1008112"/>
              <a:gd name="connsiteX3" fmla="*/ 0 w 1304414"/>
              <a:gd name="connsiteY3" fmla="*/ 593007 h 1008112"/>
              <a:gd name="connsiteX4" fmla="*/ 224294 w 1304414"/>
              <a:gd name="connsiteY4" fmla="*/ 0 h 1008112"/>
              <a:gd name="connsiteX5" fmla="*/ 1304414 w 1304414"/>
              <a:gd name="connsiteY5" fmla="*/ 0 h 1008112"/>
              <a:gd name="connsiteX0" fmla="*/ 1306961 w 1306961"/>
              <a:gd name="connsiteY0" fmla="*/ 0 h 1008112"/>
              <a:gd name="connsiteX1" fmla="*/ 1306961 w 1306961"/>
              <a:gd name="connsiteY1" fmla="*/ 1008112 h 1008112"/>
              <a:gd name="connsiteX2" fmla="*/ 509819 w 1306961"/>
              <a:gd name="connsiteY2" fmla="*/ 830210 h 1008112"/>
              <a:gd name="connsiteX3" fmla="*/ 2547 w 1306961"/>
              <a:gd name="connsiteY3" fmla="*/ 593007 h 1008112"/>
              <a:gd name="connsiteX4" fmla="*/ 2547 w 1306961"/>
              <a:gd name="connsiteY4" fmla="*/ 59301 h 1008112"/>
              <a:gd name="connsiteX5" fmla="*/ 1306961 w 1306961"/>
              <a:gd name="connsiteY5" fmla="*/ 0 h 1008112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509819 w 1306961"/>
              <a:gd name="connsiteY2" fmla="*/ 770909 h 948811"/>
              <a:gd name="connsiteX3" fmla="*/ 2547 w 1306961"/>
              <a:gd name="connsiteY3" fmla="*/ 533706 h 948811"/>
              <a:gd name="connsiteX4" fmla="*/ 2547 w 1306961"/>
              <a:gd name="connsiteY4" fmla="*/ 0 h 948811"/>
              <a:gd name="connsiteX5" fmla="*/ 1306961 w 1306961"/>
              <a:gd name="connsiteY5" fmla="*/ 0 h 948811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944624 w 1306961"/>
              <a:gd name="connsiteY2" fmla="*/ 948811 h 948811"/>
              <a:gd name="connsiteX3" fmla="*/ 509819 w 1306961"/>
              <a:gd name="connsiteY3" fmla="*/ 770909 h 948811"/>
              <a:gd name="connsiteX4" fmla="*/ 2547 w 1306961"/>
              <a:gd name="connsiteY4" fmla="*/ 533706 h 948811"/>
              <a:gd name="connsiteX5" fmla="*/ 2547 w 1306961"/>
              <a:gd name="connsiteY5" fmla="*/ 0 h 948811"/>
              <a:gd name="connsiteX6" fmla="*/ 1306961 w 1306961"/>
              <a:gd name="connsiteY6" fmla="*/ 0 h 94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961" h="948811">
                <a:moveTo>
                  <a:pt x="1306961" y="0"/>
                </a:moveTo>
                <a:lnTo>
                  <a:pt x="1306961" y="948811"/>
                </a:lnTo>
                <a:lnTo>
                  <a:pt x="944624" y="948811"/>
                </a:lnTo>
                <a:lnTo>
                  <a:pt x="509819" y="770909"/>
                </a:lnTo>
                <a:lnTo>
                  <a:pt x="2547" y="533706"/>
                </a:lnTo>
                <a:cubicBezTo>
                  <a:pt x="5094" y="264714"/>
                  <a:pt x="0" y="268992"/>
                  <a:pt x="2547" y="0"/>
                </a:cubicBezTo>
                <a:lnTo>
                  <a:pt x="1306961" y="0"/>
                </a:lnTo>
                <a:close/>
              </a:path>
            </a:pathLst>
          </a:cu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 flipH="1" flipV="1">
            <a:off x="2026320" y="595288"/>
            <a:ext cx="1298675" cy="1152128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290618 w 1087760"/>
              <a:gd name="connsiteY2" fmla="*/ 830210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304414 w 1304414"/>
              <a:gd name="connsiteY0" fmla="*/ 0 h 1008112"/>
              <a:gd name="connsiteX1" fmla="*/ 1304414 w 1304414"/>
              <a:gd name="connsiteY1" fmla="*/ 1008112 h 1008112"/>
              <a:gd name="connsiteX2" fmla="*/ 507272 w 1304414"/>
              <a:gd name="connsiteY2" fmla="*/ 830210 h 1008112"/>
              <a:gd name="connsiteX3" fmla="*/ 0 w 1304414"/>
              <a:gd name="connsiteY3" fmla="*/ 593007 h 1008112"/>
              <a:gd name="connsiteX4" fmla="*/ 224294 w 1304414"/>
              <a:gd name="connsiteY4" fmla="*/ 0 h 1008112"/>
              <a:gd name="connsiteX5" fmla="*/ 1304414 w 1304414"/>
              <a:gd name="connsiteY5" fmla="*/ 0 h 1008112"/>
              <a:gd name="connsiteX0" fmla="*/ 1306961 w 1306961"/>
              <a:gd name="connsiteY0" fmla="*/ 0 h 1008112"/>
              <a:gd name="connsiteX1" fmla="*/ 1306961 w 1306961"/>
              <a:gd name="connsiteY1" fmla="*/ 1008112 h 1008112"/>
              <a:gd name="connsiteX2" fmla="*/ 509819 w 1306961"/>
              <a:gd name="connsiteY2" fmla="*/ 830210 h 1008112"/>
              <a:gd name="connsiteX3" fmla="*/ 2547 w 1306961"/>
              <a:gd name="connsiteY3" fmla="*/ 593007 h 1008112"/>
              <a:gd name="connsiteX4" fmla="*/ 2547 w 1306961"/>
              <a:gd name="connsiteY4" fmla="*/ 59301 h 1008112"/>
              <a:gd name="connsiteX5" fmla="*/ 1306961 w 1306961"/>
              <a:gd name="connsiteY5" fmla="*/ 0 h 1008112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509819 w 1306961"/>
              <a:gd name="connsiteY2" fmla="*/ 770909 h 948811"/>
              <a:gd name="connsiteX3" fmla="*/ 2547 w 1306961"/>
              <a:gd name="connsiteY3" fmla="*/ 533706 h 948811"/>
              <a:gd name="connsiteX4" fmla="*/ 2547 w 1306961"/>
              <a:gd name="connsiteY4" fmla="*/ 0 h 948811"/>
              <a:gd name="connsiteX5" fmla="*/ 1306961 w 1306961"/>
              <a:gd name="connsiteY5" fmla="*/ 0 h 948811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944624 w 1306961"/>
              <a:gd name="connsiteY2" fmla="*/ 948811 h 948811"/>
              <a:gd name="connsiteX3" fmla="*/ 509819 w 1306961"/>
              <a:gd name="connsiteY3" fmla="*/ 770909 h 948811"/>
              <a:gd name="connsiteX4" fmla="*/ 2547 w 1306961"/>
              <a:gd name="connsiteY4" fmla="*/ 533706 h 948811"/>
              <a:gd name="connsiteX5" fmla="*/ 2547 w 1306961"/>
              <a:gd name="connsiteY5" fmla="*/ 0 h 948811"/>
              <a:gd name="connsiteX6" fmla="*/ 1306961 w 1306961"/>
              <a:gd name="connsiteY6" fmla="*/ 0 h 94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961" h="948811">
                <a:moveTo>
                  <a:pt x="1306961" y="0"/>
                </a:moveTo>
                <a:lnTo>
                  <a:pt x="1306961" y="948811"/>
                </a:lnTo>
                <a:lnTo>
                  <a:pt x="944624" y="948811"/>
                </a:lnTo>
                <a:lnTo>
                  <a:pt x="509819" y="770909"/>
                </a:lnTo>
                <a:lnTo>
                  <a:pt x="2547" y="533706"/>
                </a:lnTo>
                <a:cubicBezTo>
                  <a:pt x="5094" y="264714"/>
                  <a:pt x="0" y="268992"/>
                  <a:pt x="2547" y="0"/>
                </a:cubicBezTo>
                <a:lnTo>
                  <a:pt x="1306961" y="0"/>
                </a:lnTo>
                <a:close/>
              </a:path>
            </a:pathLst>
          </a:cu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/>
          <p:cNvSpPr/>
          <p:nvPr/>
        </p:nvSpPr>
        <p:spPr>
          <a:xfrm flipH="1" flipV="1">
            <a:off x="2029862" y="2852936"/>
            <a:ext cx="1298675" cy="1152128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290618 w 1087760"/>
              <a:gd name="connsiteY2" fmla="*/ 830210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  <a:gd name="connsiteX0" fmla="*/ 1304414 w 1304414"/>
              <a:gd name="connsiteY0" fmla="*/ 0 h 1008112"/>
              <a:gd name="connsiteX1" fmla="*/ 1304414 w 1304414"/>
              <a:gd name="connsiteY1" fmla="*/ 1008112 h 1008112"/>
              <a:gd name="connsiteX2" fmla="*/ 507272 w 1304414"/>
              <a:gd name="connsiteY2" fmla="*/ 830210 h 1008112"/>
              <a:gd name="connsiteX3" fmla="*/ 0 w 1304414"/>
              <a:gd name="connsiteY3" fmla="*/ 593007 h 1008112"/>
              <a:gd name="connsiteX4" fmla="*/ 224294 w 1304414"/>
              <a:gd name="connsiteY4" fmla="*/ 0 h 1008112"/>
              <a:gd name="connsiteX5" fmla="*/ 1304414 w 1304414"/>
              <a:gd name="connsiteY5" fmla="*/ 0 h 1008112"/>
              <a:gd name="connsiteX0" fmla="*/ 1306961 w 1306961"/>
              <a:gd name="connsiteY0" fmla="*/ 0 h 1008112"/>
              <a:gd name="connsiteX1" fmla="*/ 1306961 w 1306961"/>
              <a:gd name="connsiteY1" fmla="*/ 1008112 h 1008112"/>
              <a:gd name="connsiteX2" fmla="*/ 509819 w 1306961"/>
              <a:gd name="connsiteY2" fmla="*/ 830210 h 1008112"/>
              <a:gd name="connsiteX3" fmla="*/ 2547 w 1306961"/>
              <a:gd name="connsiteY3" fmla="*/ 593007 h 1008112"/>
              <a:gd name="connsiteX4" fmla="*/ 2547 w 1306961"/>
              <a:gd name="connsiteY4" fmla="*/ 59301 h 1008112"/>
              <a:gd name="connsiteX5" fmla="*/ 1306961 w 1306961"/>
              <a:gd name="connsiteY5" fmla="*/ 0 h 1008112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509819 w 1306961"/>
              <a:gd name="connsiteY2" fmla="*/ 770909 h 948811"/>
              <a:gd name="connsiteX3" fmla="*/ 2547 w 1306961"/>
              <a:gd name="connsiteY3" fmla="*/ 533706 h 948811"/>
              <a:gd name="connsiteX4" fmla="*/ 2547 w 1306961"/>
              <a:gd name="connsiteY4" fmla="*/ 0 h 948811"/>
              <a:gd name="connsiteX5" fmla="*/ 1306961 w 1306961"/>
              <a:gd name="connsiteY5" fmla="*/ 0 h 948811"/>
              <a:gd name="connsiteX0" fmla="*/ 1306961 w 1306961"/>
              <a:gd name="connsiteY0" fmla="*/ 0 h 948811"/>
              <a:gd name="connsiteX1" fmla="*/ 1306961 w 1306961"/>
              <a:gd name="connsiteY1" fmla="*/ 948811 h 948811"/>
              <a:gd name="connsiteX2" fmla="*/ 944624 w 1306961"/>
              <a:gd name="connsiteY2" fmla="*/ 948811 h 948811"/>
              <a:gd name="connsiteX3" fmla="*/ 509819 w 1306961"/>
              <a:gd name="connsiteY3" fmla="*/ 770909 h 948811"/>
              <a:gd name="connsiteX4" fmla="*/ 2547 w 1306961"/>
              <a:gd name="connsiteY4" fmla="*/ 533706 h 948811"/>
              <a:gd name="connsiteX5" fmla="*/ 2547 w 1306961"/>
              <a:gd name="connsiteY5" fmla="*/ 0 h 948811"/>
              <a:gd name="connsiteX6" fmla="*/ 1306961 w 1306961"/>
              <a:gd name="connsiteY6" fmla="*/ 0 h 94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6961" h="948811">
                <a:moveTo>
                  <a:pt x="1306961" y="0"/>
                </a:moveTo>
                <a:lnTo>
                  <a:pt x="1306961" y="948811"/>
                </a:lnTo>
                <a:lnTo>
                  <a:pt x="944624" y="948811"/>
                </a:lnTo>
                <a:lnTo>
                  <a:pt x="509819" y="770909"/>
                </a:lnTo>
                <a:lnTo>
                  <a:pt x="2547" y="533706"/>
                </a:lnTo>
                <a:cubicBezTo>
                  <a:pt x="5094" y="264714"/>
                  <a:pt x="0" y="268992"/>
                  <a:pt x="2547" y="0"/>
                </a:cubicBezTo>
                <a:lnTo>
                  <a:pt x="1306961" y="0"/>
                </a:lnTo>
                <a:close/>
              </a:path>
            </a:pathLst>
          </a:custGeom>
          <a:noFill/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/>
          <p:cNvSpPr/>
          <p:nvPr/>
        </p:nvSpPr>
        <p:spPr>
          <a:xfrm>
            <a:off x="2885336" y="2264172"/>
            <a:ext cx="977632" cy="1008112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760" h="1008112">
                <a:moveTo>
                  <a:pt x="1087760" y="0"/>
                </a:moveTo>
                <a:lnTo>
                  <a:pt x="1087760" y="1008112"/>
                </a:lnTo>
                <a:lnTo>
                  <a:pt x="327660" y="982236"/>
                </a:lnTo>
                <a:lnTo>
                  <a:pt x="0" y="806976"/>
                </a:lnTo>
                <a:cubicBezTo>
                  <a:pt x="2547" y="537984"/>
                  <a:pt x="5093" y="268992"/>
                  <a:pt x="7640" y="0"/>
                </a:cubicBezTo>
                <a:lnTo>
                  <a:pt x="108776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/>
          <p:cNvSpPr/>
          <p:nvPr/>
        </p:nvSpPr>
        <p:spPr>
          <a:xfrm>
            <a:off x="2890416" y="27732"/>
            <a:ext cx="977632" cy="1008112"/>
          </a:xfrm>
          <a:custGeom>
            <a:avLst/>
            <a:gdLst>
              <a:gd name="connsiteX0" fmla="*/ 1036320 w 1043940"/>
              <a:gd name="connsiteY0" fmla="*/ 0 h 944880"/>
              <a:gd name="connsiteX1" fmla="*/ 1043940 w 1043940"/>
              <a:gd name="connsiteY1" fmla="*/ 944880 h 944880"/>
              <a:gd name="connsiteX2" fmla="*/ 327660 w 1043940"/>
              <a:gd name="connsiteY2" fmla="*/ 944880 h 944880"/>
              <a:gd name="connsiteX3" fmla="*/ 0 w 1043940"/>
              <a:gd name="connsiteY3" fmla="*/ 769620 h 944880"/>
              <a:gd name="connsiteX4" fmla="*/ 7620 w 1043940"/>
              <a:gd name="connsiteY4" fmla="*/ 38100 h 944880"/>
              <a:gd name="connsiteX5" fmla="*/ 1036320 w 1043940"/>
              <a:gd name="connsiteY5" fmla="*/ 0 h 944880"/>
              <a:gd name="connsiteX0" fmla="*/ 1036320 w 1043940"/>
              <a:gd name="connsiteY0" fmla="*/ 37356 h 982236"/>
              <a:gd name="connsiteX1" fmla="*/ 1043940 w 1043940"/>
              <a:gd name="connsiteY1" fmla="*/ 982236 h 982236"/>
              <a:gd name="connsiteX2" fmla="*/ 327660 w 1043940"/>
              <a:gd name="connsiteY2" fmla="*/ 982236 h 982236"/>
              <a:gd name="connsiteX3" fmla="*/ 0 w 1043940"/>
              <a:gd name="connsiteY3" fmla="*/ 806976 h 982236"/>
              <a:gd name="connsiteX4" fmla="*/ 7640 w 1043940"/>
              <a:gd name="connsiteY4" fmla="*/ 0 h 982236"/>
              <a:gd name="connsiteX5" fmla="*/ 1036320 w 1043940"/>
              <a:gd name="connsiteY5" fmla="*/ 37356 h 982236"/>
              <a:gd name="connsiteX0" fmla="*/ 1087760 w 1087760"/>
              <a:gd name="connsiteY0" fmla="*/ 0 h 982236"/>
              <a:gd name="connsiteX1" fmla="*/ 1043940 w 1087760"/>
              <a:gd name="connsiteY1" fmla="*/ 982236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982236"/>
              <a:gd name="connsiteX1" fmla="*/ 1087760 w 1087760"/>
              <a:gd name="connsiteY1" fmla="*/ 936104 h 982236"/>
              <a:gd name="connsiteX2" fmla="*/ 327660 w 1087760"/>
              <a:gd name="connsiteY2" fmla="*/ 982236 h 982236"/>
              <a:gd name="connsiteX3" fmla="*/ 0 w 1087760"/>
              <a:gd name="connsiteY3" fmla="*/ 806976 h 982236"/>
              <a:gd name="connsiteX4" fmla="*/ 7640 w 1087760"/>
              <a:gd name="connsiteY4" fmla="*/ 0 h 982236"/>
              <a:gd name="connsiteX5" fmla="*/ 1087760 w 1087760"/>
              <a:gd name="connsiteY5" fmla="*/ 0 h 982236"/>
              <a:gd name="connsiteX0" fmla="*/ 1087760 w 1087760"/>
              <a:gd name="connsiteY0" fmla="*/ 0 h 1008112"/>
              <a:gd name="connsiteX1" fmla="*/ 1087760 w 1087760"/>
              <a:gd name="connsiteY1" fmla="*/ 1008112 h 1008112"/>
              <a:gd name="connsiteX2" fmla="*/ 327660 w 1087760"/>
              <a:gd name="connsiteY2" fmla="*/ 982236 h 1008112"/>
              <a:gd name="connsiteX3" fmla="*/ 0 w 1087760"/>
              <a:gd name="connsiteY3" fmla="*/ 806976 h 1008112"/>
              <a:gd name="connsiteX4" fmla="*/ 7640 w 1087760"/>
              <a:gd name="connsiteY4" fmla="*/ 0 h 1008112"/>
              <a:gd name="connsiteX5" fmla="*/ 1087760 w 1087760"/>
              <a:gd name="connsiteY5" fmla="*/ 0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7760" h="1008112">
                <a:moveTo>
                  <a:pt x="1087760" y="0"/>
                </a:moveTo>
                <a:lnTo>
                  <a:pt x="1087760" y="1008112"/>
                </a:lnTo>
                <a:lnTo>
                  <a:pt x="327660" y="982236"/>
                </a:lnTo>
                <a:lnTo>
                  <a:pt x="0" y="806976"/>
                </a:lnTo>
                <a:cubicBezTo>
                  <a:pt x="2547" y="537984"/>
                  <a:pt x="5093" y="268992"/>
                  <a:pt x="7640" y="0"/>
                </a:cubicBezTo>
                <a:lnTo>
                  <a:pt x="1087760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771800" y="4941168"/>
            <a:ext cx="3312368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NUCLEOTIDES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5536" y="5589240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nucléoTide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l’association d’un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NUCLEOSIDE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d’un (ou plusieurs)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PHOSPHATE(S)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via le sucre du nucléoside.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691" y="2132856"/>
            <a:ext cx="4357309" cy="261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306007"/>
            <a:ext cx="5039250" cy="255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7504" y="764704"/>
            <a:ext cx="8856984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1800" y="116632"/>
            <a:ext cx="3312368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NUCLEOTIDES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764704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nucléoTide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l’association d’un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NUCLEOSIDE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d’un (ou plusieurs)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PHOSPHATE(S)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via le sucre du nucléoside.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28800"/>
            <a:ext cx="42338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Adénosine </a:t>
            </a:r>
            <a:r>
              <a:rPr lang="fr-FR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MonoPhosphate</a:t>
            </a:r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(AMP)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6309320"/>
            <a:ext cx="39773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Adénosine </a:t>
            </a:r>
            <a:r>
              <a:rPr lang="fr-FR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TriPhosphate</a:t>
            </a:r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(ATP)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4" cstate="print"/>
          <a:srcRect l="541" t="11953" r="67404" b="46939"/>
          <a:stretch>
            <a:fillRect/>
          </a:stretch>
        </p:blipFill>
        <p:spPr bwMode="auto">
          <a:xfrm>
            <a:off x="179512" y="2060848"/>
            <a:ext cx="3583136" cy="261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283648" y="1628800"/>
            <a:ext cx="3860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Adénosine </a:t>
            </a:r>
            <a:r>
              <a:rPr lang="fr-FR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DiPhosphate</a:t>
            </a:r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(ADP)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79512" y="2564904"/>
            <a:ext cx="1224136" cy="1080120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00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644008" y="2636912"/>
            <a:ext cx="2160240" cy="1080120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00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475656" y="4797152"/>
            <a:ext cx="2880320" cy="1080120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60032" y="2204864"/>
            <a:ext cx="18389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 phosphates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2051720" y="5877272"/>
            <a:ext cx="18389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 phosphates</a:t>
            </a:r>
            <a:endParaRPr lang="fr-FR" dirty="0"/>
          </a:p>
        </p:txBody>
      </p:sp>
      <p:sp>
        <p:nvSpPr>
          <p:cNvPr id="17" name="Ellipse 16"/>
          <p:cNvSpPr/>
          <p:nvPr/>
        </p:nvSpPr>
        <p:spPr>
          <a:xfrm>
            <a:off x="5148064" y="2564904"/>
            <a:ext cx="1368152" cy="864096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1475656" y="2060848"/>
            <a:ext cx="2376264" cy="266429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00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6876256" y="2132856"/>
            <a:ext cx="2267744" cy="266429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00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4499992" y="4193704"/>
            <a:ext cx="2267744" cy="266429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00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1979712" y="4725144"/>
            <a:ext cx="1368152" cy="864096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2771800" y="4725144"/>
            <a:ext cx="1368152" cy="864096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987824" y="3496816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Groupes </a:t>
            </a:r>
          </a:p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ANHYDRIDE PHOSPHORIQUE</a:t>
            </a:r>
            <a:endParaRPr lang="fr-FR" b="1" dirty="0"/>
          </a:p>
        </p:txBody>
      </p:sp>
      <p:cxnSp>
        <p:nvCxnSpPr>
          <p:cNvPr id="24" name="Connecteur droit avec flèche 23"/>
          <p:cNvCxnSpPr>
            <a:endCxn id="17" idx="3"/>
          </p:cNvCxnSpPr>
          <p:nvPr/>
        </p:nvCxnSpPr>
        <p:spPr>
          <a:xfrm flipV="1">
            <a:off x="4139952" y="3302456"/>
            <a:ext cx="1208473" cy="414576"/>
          </a:xfrm>
          <a:prstGeom prst="straightConnector1">
            <a:avLst/>
          </a:prstGeom>
          <a:ln w="57150"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18" idx="1"/>
            <a:endCxn id="22" idx="0"/>
          </p:cNvCxnSpPr>
          <p:nvPr/>
        </p:nvCxnSpPr>
        <p:spPr>
          <a:xfrm flipH="1">
            <a:off x="2663788" y="3850759"/>
            <a:ext cx="324036" cy="874385"/>
          </a:xfrm>
          <a:prstGeom prst="straightConnector1">
            <a:avLst/>
          </a:prstGeom>
          <a:ln w="57150"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3455876" y="4149080"/>
            <a:ext cx="108012" cy="576064"/>
          </a:xfrm>
          <a:prstGeom prst="straightConnector1">
            <a:avLst/>
          </a:prstGeom>
          <a:ln w="57150"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2132856"/>
            <a:ext cx="1696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 phosphate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 animBg="1"/>
      <p:bldP spid="13" grpId="0" animBg="1"/>
      <p:bldP spid="15" grpId="0"/>
      <p:bldP spid="16" grpId="0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8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691" y="444748"/>
            <a:ext cx="4357309" cy="261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617899"/>
            <a:ext cx="5039250" cy="255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-59308"/>
            <a:ext cx="42338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Adénosine </a:t>
            </a:r>
            <a:r>
              <a:rPr lang="fr-FR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MonoPhosphate</a:t>
            </a:r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(AMP)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4621212"/>
            <a:ext cx="39773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Adénosine </a:t>
            </a:r>
            <a:r>
              <a:rPr lang="fr-FR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TriPhosphate</a:t>
            </a:r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(ATP)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4" cstate="print"/>
          <a:srcRect l="541" t="11953" r="67404" b="46939"/>
          <a:stretch>
            <a:fillRect/>
          </a:stretch>
        </p:blipFill>
        <p:spPr bwMode="auto">
          <a:xfrm>
            <a:off x="179512" y="372740"/>
            <a:ext cx="3583136" cy="261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283648" y="-59308"/>
            <a:ext cx="3860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Adénosine </a:t>
            </a:r>
            <a:r>
              <a:rPr lang="fr-FR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DiPhosphate</a:t>
            </a:r>
            <a:r>
              <a:rPr lang="fr-F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(ADP)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79512" y="876796"/>
            <a:ext cx="1224136" cy="1080120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00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644008" y="948804"/>
            <a:ext cx="2160240" cy="1080120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00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475656" y="3109044"/>
            <a:ext cx="2880320" cy="1080120"/>
          </a:xfrm>
          <a:prstGeom prst="roundRect">
            <a:avLst/>
          </a:prstGeom>
          <a:noFill/>
          <a:ln w="3810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60032" y="516756"/>
            <a:ext cx="18389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 phosphates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2051720" y="4189164"/>
            <a:ext cx="18389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 phosphates</a:t>
            </a:r>
            <a:endParaRPr lang="fr-FR" dirty="0"/>
          </a:p>
        </p:txBody>
      </p:sp>
      <p:sp>
        <p:nvSpPr>
          <p:cNvPr id="13" name="Ellipse 12"/>
          <p:cNvSpPr/>
          <p:nvPr/>
        </p:nvSpPr>
        <p:spPr>
          <a:xfrm>
            <a:off x="5148064" y="876796"/>
            <a:ext cx="1368152" cy="864096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1475656" y="372740"/>
            <a:ext cx="2376264" cy="266429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00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6876256" y="444748"/>
            <a:ext cx="2267744" cy="266429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00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499992" y="2505596"/>
            <a:ext cx="2267744" cy="266429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660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1979712" y="3037036"/>
            <a:ext cx="1368152" cy="864096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2771800" y="3037036"/>
            <a:ext cx="1368152" cy="864096"/>
          </a:xfrm>
          <a:prstGeom prst="ellipse">
            <a:avLst/>
          </a:prstGeom>
          <a:solidFill>
            <a:srgbClr val="4F81BD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987824" y="1808708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Groupes </a:t>
            </a:r>
          </a:p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ANHYDRIDE PHOSPHORIQUE</a:t>
            </a:r>
            <a:endParaRPr lang="fr-FR" b="1" dirty="0"/>
          </a:p>
        </p:txBody>
      </p:sp>
      <p:cxnSp>
        <p:nvCxnSpPr>
          <p:cNvPr id="20" name="Connecteur droit avec flèche 19"/>
          <p:cNvCxnSpPr>
            <a:endCxn id="13" idx="3"/>
          </p:cNvCxnSpPr>
          <p:nvPr/>
        </p:nvCxnSpPr>
        <p:spPr>
          <a:xfrm flipV="1">
            <a:off x="4139952" y="1614348"/>
            <a:ext cx="1208473" cy="414576"/>
          </a:xfrm>
          <a:prstGeom prst="straightConnector1">
            <a:avLst/>
          </a:prstGeom>
          <a:ln w="57150"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19" idx="1"/>
            <a:endCxn id="17" idx="0"/>
          </p:cNvCxnSpPr>
          <p:nvPr/>
        </p:nvCxnSpPr>
        <p:spPr>
          <a:xfrm flipH="1">
            <a:off x="2663788" y="2162651"/>
            <a:ext cx="324036" cy="874385"/>
          </a:xfrm>
          <a:prstGeom prst="straightConnector1">
            <a:avLst/>
          </a:prstGeom>
          <a:ln w="57150"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3455876" y="2460972"/>
            <a:ext cx="108012" cy="576064"/>
          </a:xfrm>
          <a:prstGeom prst="straightConnector1">
            <a:avLst/>
          </a:prstGeom>
          <a:ln w="57150"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0" y="444748"/>
            <a:ext cx="1696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 phosphate</a:t>
            </a:r>
            <a:endParaRPr lang="fr-FR" dirty="0"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07504" y="6021288"/>
            <a:ext cx="8856984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11760" y="5373216"/>
            <a:ext cx="4248472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ACIDES NUCLEIQUES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5536" y="6021288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acides nucléiques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sont des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polymères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formés d’un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très grand nombre de NUCLEOTIDES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monophosphatés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175448" y="908719"/>
            <a:ext cx="4968552" cy="59492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9512" y="908720"/>
            <a:ext cx="3960440" cy="16561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99792" y="188640"/>
            <a:ext cx="4248472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Les ACIDES NUCLEIQUES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908720"/>
            <a:ext cx="37994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acides nucléiques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sont des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polymères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formés d’un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très grand nombre de NUCLEOTIDES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monophosphatés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899592" y="4730368"/>
            <a:ext cx="4680520" cy="1938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Calibri" pitchFamily="34" charset="0"/>
              </a:rPr>
              <a:t>ARN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Calibri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  <a:sym typeface="Wingdings 3"/>
              </a:rPr>
              <a:t> 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quelques dizaines à quelques milliers de nucléotides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à base de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ribose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  <a:sym typeface="Wingdings 3"/>
              </a:rPr>
              <a:t>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structure monobrin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  <a:sym typeface="Wingdings 3"/>
              </a:rPr>
              <a:t>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la base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uracile U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remplace la base thymine 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de l’ADN. 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7236296" y="1196752"/>
            <a:ext cx="1691680" cy="4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cs typeface="Arial" pitchFamily="34" charset="0"/>
              </a:rPr>
              <a:t>Brin d’ADN</a:t>
            </a:r>
            <a:endParaRPr kumimoji="0" lang="fr-FR" sz="4400" b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2786152"/>
            <a:ext cx="4716016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prstClr val="black"/>
                </a:solidFill>
                <a:latin typeface="Arial Black" pitchFamily="34" charset="0"/>
                <a:ea typeface="Times New Roman" pitchFamily="18" charset="0"/>
                <a:cs typeface="Calibri" pitchFamily="34" charset="0"/>
              </a:rPr>
              <a:t>ADN</a:t>
            </a:r>
            <a:endParaRPr lang="fr-FR" sz="2000" dirty="0" smtClean="0">
              <a:solidFill>
                <a:prstClr val="black"/>
              </a:solidFill>
              <a:latin typeface="Arial Black" pitchFamily="34" charset="0"/>
              <a:ea typeface="Times New Roman" pitchFamily="18" charset="0"/>
              <a:cs typeface="Calibri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  <a:sym typeface="Wingdings 3"/>
              </a:rPr>
              <a:t> 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des </a:t>
            </a:r>
            <a:r>
              <a:rPr lang="fr-FR" sz="20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milliards de nucléotides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à base de </a:t>
            </a:r>
            <a:r>
              <a:rPr lang="fr-FR" sz="20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désoxyribose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  <a:sym typeface="Wingdings 3"/>
              </a:rPr>
              <a:t> </a:t>
            </a:r>
            <a:r>
              <a:rPr lang="fr-FR" sz="20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2 brins d’acides nucléiques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enroulés l’un autour de l’autre en forme de double hélice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1" grpId="0" animBg="1"/>
      <p:bldP spid="9" grpId="0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modèle 3D de Caféine - Structure de la molécule - TurboSquid 56343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0120" y="4253026"/>
            <a:ext cx="2736304" cy="2415141"/>
          </a:xfrm>
          <a:prstGeom prst="rect">
            <a:avLst/>
          </a:prstGeom>
          <a:noFill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7504" y="476672"/>
            <a:ext cx="3528392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latin typeface="+mj-lt"/>
                <a:cs typeface="Arial" charset="0"/>
              </a:rPr>
              <a:t>Les </a:t>
            </a:r>
            <a:r>
              <a:rPr lang="fr-FR" sz="2000" b="1" dirty="0">
                <a:latin typeface="+mj-lt"/>
                <a:cs typeface="Arial" charset="0"/>
              </a:rPr>
              <a:t>niveaux d’énergie dans une </a:t>
            </a:r>
            <a:r>
              <a:rPr lang="fr-FR" sz="2000" b="1" dirty="0" smtClean="0">
                <a:latin typeface="+mj-lt"/>
                <a:cs typeface="Arial" charset="0"/>
              </a:rPr>
              <a:t>molécule sont QUANTIFIES</a:t>
            </a:r>
            <a:endParaRPr lang="fr-FR" sz="2000" b="1" dirty="0">
              <a:latin typeface="+mj-lt"/>
              <a:cs typeface="Arial" charset="0"/>
            </a:endParaRPr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6157292" y="1379835"/>
            <a:ext cx="1943100" cy="3489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fr-FR" b="1" i="1" u="sng" dirty="0">
                <a:solidFill>
                  <a:srgbClr val="0070C0"/>
                </a:solidFill>
                <a:latin typeface="Comic Sans MS" pitchFamily="66" charset="0"/>
              </a:rPr>
              <a:t>Niveaux </a:t>
            </a:r>
          </a:p>
          <a:p>
            <a:pPr>
              <a:spcAft>
                <a:spcPts val="0"/>
              </a:spcAft>
              <a:defRPr/>
            </a:pPr>
            <a:r>
              <a:rPr lang="fr-FR" b="1" i="1" u="sng" dirty="0">
                <a:solidFill>
                  <a:srgbClr val="0070C0"/>
                </a:solidFill>
                <a:latin typeface="Comic Sans MS" pitchFamily="66" charset="0"/>
              </a:rPr>
              <a:t>électroniques</a:t>
            </a:r>
            <a:endParaRPr lang="fr-FR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spcAft>
                <a:spcPts val="0"/>
              </a:spcAft>
              <a:defRPr/>
            </a:pPr>
            <a:endParaRPr lang="fr-FR" sz="1400" dirty="0">
              <a:latin typeface="Comic Sans MS" pitchFamily="66" charset="0"/>
            </a:endParaRPr>
          </a:p>
          <a:p>
            <a:pPr>
              <a:spcAft>
                <a:spcPts val="0"/>
              </a:spcAft>
              <a:defRPr/>
            </a:pPr>
            <a:endParaRPr lang="fr-FR" sz="1400" dirty="0">
              <a:latin typeface="Comic Sans MS" pitchFamily="66" charset="0"/>
            </a:endParaRPr>
          </a:p>
          <a:p>
            <a:pPr>
              <a:spcAft>
                <a:spcPts val="0"/>
              </a:spcAft>
              <a:defRPr/>
            </a:pPr>
            <a:r>
              <a:rPr lang="fr-FR" b="1" i="1" u="sng" dirty="0">
                <a:solidFill>
                  <a:srgbClr val="FF0000"/>
                </a:solidFill>
                <a:latin typeface="Comic Sans MS" pitchFamily="66" charset="0"/>
              </a:rPr>
              <a:t>Niveaux </a:t>
            </a:r>
          </a:p>
          <a:p>
            <a:pPr>
              <a:spcAft>
                <a:spcPts val="0"/>
              </a:spcAft>
              <a:defRPr/>
            </a:pPr>
            <a:r>
              <a:rPr lang="fr-FR" b="1" i="1" u="sng" dirty="0">
                <a:solidFill>
                  <a:srgbClr val="FF0000"/>
                </a:solidFill>
                <a:latin typeface="Comic Sans MS" pitchFamily="66" charset="0"/>
              </a:rPr>
              <a:t>vibrationnels</a:t>
            </a:r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spcAft>
                <a:spcPts val="0"/>
              </a:spcAft>
              <a:defRPr/>
            </a:pPr>
            <a:endParaRPr lang="fr-FR" sz="1050" dirty="0">
              <a:latin typeface="Comic Sans MS" pitchFamily="66" charset="0"/>
            </a:endParaRPr>
          </a:p>
          <a:p>
            <a:pPr>
              <a:spcAft>
                <a:spcPts val="0"/>
              </a:spcAft>
              <a:defRPr/>
            </a:pPr>
            <a:endParaRPr lang="fr-FR" sz="1050" dirty="0">
              <a:latin typeface="Comic Sans MS" pitchFamily="66" charset="0"/>
            </a:endParaRPr>
          </a:p>
          <a:p>
            <a:pPr>
              <a:spcAft>
                <a:spcPts val="0"/>
              </a:spcAft>
              <a:defRPr/>
            </a:pPr>
            <a:endParaRPr lang="fr-FR" sz="100" dirty="0">
              <a:latin typeface="Comic Sans MS" pitchFamily="66" charset="0"/>
            </a:endParaRPr>
          </a:p>
          <a:p>
            <a:pPr>
              <a:spcAft>
                <a:spcPts val="0"/>
              </a:spcAft>
              <a:defRPr/>
            </a:pPr>
            <a:r>
              <a:rPr lang="fr-FR" b="1" i="1" u="sng" dirty="0">
                <a:solidFill>
                  <a:srgbClr val="188A26"/>
                </a:solidFill>
                <a:latin typeface="Comic Sans MS" pitchFamily="66" charset="0"/>
              </a:rPr>
              <a:t>Niveaux </a:t>
            </a:r>
          </a:p>
          <a:p>
            <a:pPr>
              <a:spcAft>
                <a:spcPts val="0"/>
              </a:spcAft>
              <a:defRPr/>
            </a:pPr>
            <a:r>
              <a:rPr lang="fr-FR" b="1" i="1" u="sng" dirty="0" smtClean="0">
                <a:solidFill>
                  <a:srgbClr val="188A26"/>
                </a:solidFill>
                <a:latin typeface="Comic Sans MS" pitchFamily="66" charset="0"/>
              </a:rPr>
              <a:t>rotationnels</a:t>
            </a:r>
            <a:endParaRPr lang="fr-FR" dirty="0">
              <a:solidFill>
                <a:srgbClr val="188A26"/>
              </a:solidFill>
              <a:latin typeface="Comic Sans MS" pitchFamily="66" charset="0"/>
            </a:endParaRPr>
          </a:p>
        </p:txBody>
      </p:sp>
      <p:grpSp>
        <p:nvGrpSpPr>
          <p:cNvPr id="6" name="Groupe 33"/>
          <p:cNvGrpSpPr>
            <a:grpSpLocks/>
          </p:cNvGrpSpPr>
          <p:nvPr/>
        </p:nvGrpSpPr>
        <p:grpSpPr bwMode="auto">
          <a:xfrm>
            <a:off x="4067944" y="1268760"/>
            <a:ext cx="1405011" cy="3384376"/>
            <a:chOff x="468313" y="3429000"/>
            <a:chExt cx="1811337" cy="3240088"/>
          </a:xfrm>
        </p:grpSpPr>
        <p:cxnSp>
          <p:nvCxnSpPr>
            <p:cNvPr id="7" name="Connecteur droit avec flèche 6"/>
            <p:cNvCxnSpPr/>
            <p:nvPr/>
          </p:nvCxnSpPr>
          <p:spPr>
            <a:xfrm flipV="1">
              <a:off x="468313" y="3429000"/>
              <a:ext cx="0" cy="32400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468313" y="4221163"/>
              <a:ext cx="1799927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>
              <a:off x="468313" y="4130675"/>
              <a:ext cx="1799927" cy="0"/>
            </a:xfrm>
            <a:prstGeom prst="line">
              <a:avLst/>
            </a:prstGeom>
            <a:ln w="19050">
              <a:solidFill>
                <a:srgbClr val="188A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>
              <a:off x="468313" y="4059238"/>
              <a:ext cx="1799927" cy="0"/>
            </a:xfrm>
            <a:prstGeom prst="line">
              <a:avLst/>
            </a:prstGeom>
            <a:ln w="19050">
              <a:solidFill>
                <a:srgbClr val="188A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>
              <a:off x="468313" y="3965575"/>
              <a:ext cx="179992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471165" y="3879850"/>
              <a:ext cx="1799929" cy="0"/>
            </a:xfrm>
            <a:prstGeom prst="line">
              <a:avLst/>
            </a:prstGeom>
            <a:ln w="19050">
              <a:solidFill>
                <a:srgbClr val="188A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471165" y="3806825"/>
              <a:ext cx="1799929" cy="0"/>
            </a:xfrm>
            <a:prstGeom prst="line">
              <a:avLst/>
            </a:prstGeom>
            <a:ln w="19050">
              <a:solidFill>
                <a:srgbClr val="188A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471165" y="3713163"/>
              <a:ext cx="179992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468313" y="5445125"/>
              <a:ext cx="1799927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468313" y="5354638"/>
              <a:ext cx="1799927" cy="0"/>
            </a:xfrm>
            <a:prstGeom prst="line">
              <a:avLst/>
            </a:prstGeom>
            <a:ln w="19050">
              <a:solidFill>
                <a:srgbClr val="188A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468313" y="5283200"/>
              <a:ext cx="1799927" cy="0"/>
            </a:xfrm>
            <a:prstGeom prst="line">
              <a:avLst/>
            </a:prstGeom>
            <a:ln w="19050">
              <a:solidFill>
                <a:srgbClr val="188A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468313" y="5189538"/>
              <a:ext cx="179992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471165" y="5103813"/>
              <a:ext cx="1799929" cy="0"/>
            </a:xfrm>
            <a:prstGeom prst="line">
              <a:avLst/>
            </a:prstGeom>
            <a:ln w="19050">
              <a:solidFill>
                <a:srgbClr val="188A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471165" y="5030788"/>
              <a:ext cx="1799929" cy="0"/>
            </a:xfrm>
            <a:prstGeom prst="line">
              <a:avLst/>
            </a:prstGeom>
            <a:ln w="19050">
              <a:solidFill>
                <a:srgbClr val="188A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471165" y="4937125"/>
              <a:ext cx="179992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476870" y="6561138"/>
              <a:ext cx="1799929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476870" y="6470650"/>
              <a:ext cx="1799929" cy="0"/>
            </a:xfrm>
            <a:prstGeom prst="line">
              <a:avLst/>
            </a:prstGeom>
            <a:ln w="19050">
              <a:solidFill>
                <a:srgbClr val="188A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476870" y="6399213"/>
              <a:ext cx="1799929" cy="0"/>
            </a:xfrm>
            <a:prstGeom prst="line">
              <a:avLst/>
            </a:prstGeom>
            <a:ln w="19050">
              <a:solidFill>
                <a:srgbClr val="188A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476870" y="6305550"/>
              <a:ext cx="179992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>
              <a:off x="479723" y="6219825"/>
              <a:ext cx="1799927" cy="0"/>
            </a:xfrm>
            <a:prstGeom prst="line">
              <a:avLst/>
            </a:prstGeom>
            <a:ln w="19050">
              <a:solidFill>
                <a:srgbClr val="188A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479723" y="6146800"/>
              <a:ext cx="1799927" cy="0"/>
            </a:xfrm>
            <a:prstGeom prst="line">
              <a:avLst/>
            </a:prstGeom>
            <a:ln w="19050">
              <a:solidFill>
                <a:srgbClr val="188A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479723" y="6053138"/>
              <a:ext cx="179992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Connecteur droit 28"/>
          <p:cNvCxnSpPr/>
          <p:nvPr/>
        </p:nvCxnSpPr>
        <p:spPr>
          <a:xfrm flipH="1">
            <a:off x="5436096" y="1772816"/>
            <a:ext cx="720080" cy="3603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>
            <a:off x="5436096" y="2636912"/>
            <a:ext cx="720725" cy="2174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>
            <a:off x="5436096" y="3573016"/>
            <a:ext cx="720080" cy="575246"/>
          </a:xfrm>
          <a:prstGeom prst="line">
            <a:avLst/>
          </a:prstGeom>
          <a:ln w="28575">
            <a:solidFill>
              <a:srgbClr val="188A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-57720" y="-30406"/>
            <a:ext cx="951254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fr-FR" sz="225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II- La spectroscopie pour caractériser les espèces chimiques</a:t>
            </a:r>
            <a:endParaRPr lang="fr-FR" sz="225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3743400" y="548680"/>
            <a:ext cx="540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sz="2400" b="1" dirty="0" err="1">
                <a:ea typeface="Calibri" pitchFamily="34" charset="0"/>
                <a:cs typeface="Times New Roman" pitchFamily="18" charset="0"/>
              </a:rPr>
              <a:t>E</a:t>
            </a:r>
            <a:r>
              <a:rPr lang="fr-FR" sz="2400" b="1" baseline="-30000" dirty="0" err="1">
                <a:ea typeface="Calibri" pitchFamily="34" charset="0"/>
                <a:cs typeface="Times New Roman" pitchFamily="18" charset="0"/>
              </a:rPr>
              <a:t>édifice</a:t>
            </a:r>
            <a:r>
              <a:rPr lang="fr-FR" sz="2400" b="1" dirty="0">
                <a:ea typeface="Calibri" pitchFamily="34" charset="0"/>
                <a:cs typeface="Times New Roman" pitchFamily="18" charset="0"/>
              </a:rPr>
              <a:t> = </a:t>
            </a:r>
            <a:r>
              <a:rPr lang="fr-FR" sz="2400" b="1" dirty="0" err="1">
                <a:ea typeface="Calibri" pitchFamily="34" charset="0"/>
                <a:cs typeface="Times New Roman" pitchFamily="18" charset="0"/>
              </a:rPr>
              <a:t>E</a:t>
            </a:r>
            <a:r>
              <a:rPr lang="fr-FR" sz="2400" b="1" baseline="-30000" dirty="0" err="1">
                <a:ea typeface="Calibri" pitchFamily="34" charset="0"/>
                <a:cs typeface="Times New Roman" pitchFamily="18" charset="0"/>
              </a:rPr>
              <a:t>électronique</a:t>
            </a:r>
            <a:r>
              <a:rPr lang="fr-FR" sz="24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b="1" dirty="0" smtClean="0">
                <a:ea typeface="Calibri" pitchFamily="34" charset="0"/>
                <a:cs typeface="Times New Roman" pitchFamily="18" charset="0"/>
              </a:rPr>
              <a:t>+ </a:t>
            </a:r>
            <a:r>
              <a:rPr lang="fr-FR" sz="2400" b="1" dirty="0" err="1" smtClean="0">
                <a:ea typeface="Calibri" pitchFamily="34" charset="0"/>
                <a:cs typeface="Times New Roman" pitchFamily="18" charset="0"/>
              </a:rPr>
              <a:t>E</a:t>
            </a:r>
            <a:r>
              <a:rPr lang="fr-FR" sz="2400" b="1" baseline="-30000" dirty="0" err="1" smtClean="0">
                <a:ea typeface="Calibri" pitchFamily="34" charset="0"/>
                <a:cs typeface="Times New Roman" pitchFamily="18" charset="0"/>
              </a:rPr>
              <a:t>vibrationnel</a:t>
            </a:r>
            <a:r>
              <a:rPr lang="fr-FR" sz="2400" b="1" dirty="0" smtClean="0">
                <a:ea typeface="Calibri" pitchFamily="34" charset="0"/>
                <a:cs typeface="Times New Roman" pitchFamily="18" charset="0"/>
              </a:rPr>
              <a:t> + </a:t>
            </a:r>
            <a:r>
              <a:rPr lang="fr-FR" sz="2400" b="1" dirty="0" err="1">
                <a:ea typeface="Calibri" pitchFamily="34" charset="0"/>
                <a:cs typeface="Times New Roman" pitchFamily="18" charset="0"/>
              </a:rPr>
              <a:t>E</a:t>
            </a:r>
            <a:r>
              <a:rPr lang="fr-FR" sz="2400" b="1" baseline="-30000" dirty="0" err="1">
                <a:ea typeface="Calibri" pitchFamily="34" charset="0"/>
                <a:cs typeface="Times New Roman" pitchFamily="18" charset="0"/>
              </a:rPr>
              <a:t>rotationnel</a:t>
            </a:r>
            <a:r>
              <a:rPr lang="fr-FR" sz="2400" b="1" dirty="0"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104456" y="5837202"/>
            <a:ext cx="4320480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2000" dirty="0" smtClean="0">
                <a:sym typeface="Wingdings" pitchFamily="2" charset="2"/>
              </a:rPr>
              <a:t> Différentes </a:t>
            </a:r>
            <a:r>
              <a:rPr lang="fr-FR" sz="2000" b="1" dirty="0" smtClean="0">
                <a:sym typeface="Wingdings" pitchFamily="2" charset="2"/>
              </a:rPr>
              <a:t>spectroscopies</a:t>
            </a:r>
            <a:r>
              <a:rPr lang="fr-FR" sz="2000" dirty="0" smtClean="0">
                <a:sym typeface="Wingdings" pitchFamily="2" charset="2"/>
              </a:rPr>
              <a:t> possibles </a:t>
            </a:r>
          </a:p>
        </p:txBody>
      </p:sp>
      <p:sp>
        <p:nvSpPr>
          <p:cNvPr id="42" name="Éclair 41"/>
          <p:cNvSpPr/>
          <p:nvPr/>
        </p:nvSpPr>
        <p:spPr>
          <a:xfrm>
            <a:off x="648072" y="4253026"/>
            <a:ext cx="1224136" cy="648072"/>
          </a:xfrm>
          <a:prstGeom prst="lightningBol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Éclair 42"/>
          <p:cNvSpPr/>
          <p:nvPr/>
        </p:nvSpPr>
        <p:spPr>
          <a:xfrm>
            <a:off x="288032" y="4541058"/>
            <a:ext cx="1224136" cy="648072"/>
          </a:xfrm>
          <a:prstGeom prst="lightningBol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Éclair 43"/>
          <p:cNvSpPr/>
          <p:nvPr/>
        </p:nvSpPr>
        <p:spPr>
          <a:xfrm>
            <a:off x="0" y="4829090"/>
            <a:ext cx="1224136" cy="648072"/>
          </a:xfrm>
          <a:prstGeom prst="lightningBol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3816424" y="5405154"/>
            <a:ext cx="4032448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fr-FR" sz="2000" dirty="0" smtClean="0">
                <a:solidFill>
                  <a:prstClr val="black"/>
                </a:solidFill>
                <a:sym typeface="Wingdings" pitchFamily="2" charset="2"/>
              </a:rPr>
              <a:t> </a:t>
            </a:r>
            <a:r>
              <a:rPr lang="fr-FR" sz="2000" dirty="0" smtClean="0">
                <a:solidFill>
                  <a:prstClr val="black"/>
                </a:solidFill>
              </a:rPr>
              <a:t>Différentes </a:t>
            </a:r>
            <a:r>
              <a:rPr lang="fr-FR" sz="2000" b="1" dirty="0" smtClean="0">
                <a:solidFill>
                  <a:prstClr val="black"/>
                </a:solidFill>
              </a:rPr>
              <a:t>absorptions</a:t>
            </a:r>
            <a:r>
              <a:rPr lang="fr-FR" sz="2000" dirty="0" smtClean="0">
                <a:solidFill>
                  <a:prstClr val="black"/>
                </a:solidFill>
              </a:rPr>
              <a:t> possibles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464496" y="6269250"/>
            <a:ext cx="4824536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fr-FR" sz="2000" dirty="0" smtClean="0">
                <a:solidFill>
                  <a:prstClr val="black"/>
                </a:solidFill>
                <a:sym typeface="Wingdings" pitchFamily="2" charset="2"/>
              </a:rPr>
              <a:t> Différentes </a:t>
            </a:r>
            <a:r>
              <a:rPr lang="fr-FR" sz="2000" b="1" dirty="0" smtClean="0">
                <a:solidFill>
                  <a:prstClr val="black"/>
                </a:solidFill>
                <a:sym typeface="Wingdings" pitchFamily="2" charset="2"/>
              </a:rPr>
              <a:t>informations</a:t>
            </a:r>
            <a:r>
              <a:rPr lang="fr-FR" sz="2000" dirty="0" smtClean="0">
                <a:solidFill>
                  <a:prstClr val="black"/>
                </a:solidFill>
                <a:sym typeface="Wingdings" pitchFamily="2" charset="2"/>
              </a:rPr>
              <a:t> sur la molécule</a:t>
            </a: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707904" y="1196752"/>
            <a:ext cx="335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500"/>
                            </p:stCondLst>
                            <p:childTnLst>
                              <p:par>
                                <p:cTn id="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000"/>
                            </p:stCondLst>
                            <p:childTnLst>
                              <p:par>
                                <p:cTn id="9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2" grpId="0"/>
      <p:bldP spid="34" grpId="0"/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rganigramme : Entrée manuelle 17"/>
          <p:cNvSpPr/>
          <p:nvPr/>
        </p:nvSpPr>
        <p:spPr>
          <a:xfrm>
            <a:off x="971600" y="5301208"/>
            <a:ext cx="3168352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Organigramme : Entrée manuelle 16"/>
          <p:cNvSpPr/>
          <p:nvPr/>
        </p:nvSpPr>
        <p:spPr>
          <a:xfrm>
            <a:off x="971600" y="1196752"/>
            <a:ext cx="1440160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Organigramme : Entrée manuelle 15"/>
          <p:cNvSpPr/>
          <p:nvPr/>
        </p:nvSpPr>
        <p:spPr>
          <a:xfrm>
            <a:off x="971600" y="-104175"/>
            <a:ext cx="1440160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8905" y="1628800"/>
            <a:ext cx="3145095" cy="266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-27384"/>
            <a:ext cx="2539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ALCANES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7504" y="332656"/>
            <a:ext cx="8928992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332656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sont constitués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uniquement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d’atomes de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carbone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d’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hydrogène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(on parle d’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hydrocarbures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reliés par des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liaisons simples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68760"/>
            <a:ext cx="2539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ALCENES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7504" y="4653136"/>
            <a:ext cx="8928992" cy="43204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465313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possèdent une ou plusieurs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double(s) liaison(s) C = C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545760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996952"/>
            <a:ext cx="4777493" cy="1631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5374975"/>
            <a:ext cx="4278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c/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DERIVES HALOGENES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807023"/>
            <a:ext cx="3715122" cy="79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5805264"/>
            <a:ext cx="3902001" cy="77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5" grpId="0"/>
      <p:bldP spid="6" grpId="0" animBg="1"/>
      <p:bldP spid="7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1187624" y="0"/>
            <a:ext cx="478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1) La spectroscopie UV-visible :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 l="25157" t="19204" r="4948" b="10121"/>
          <a:stretch>
            <a:fillRect/>
          </a:stretch>
        </p:blipFill>
        <p:spPr bwMode="auto">
          <a:xfrm>
            <a:off x="1620430" y="404664"/>
            <a:ext cx="7416066" cy="421808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8462" y="836712"/>
            <a:ext cx="288032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u="sng" dirty="0">
                <a:solidFill>
                  <a:srgbClr val="FF0000"/>
                </a:solidFill>
              </a:rPr>
              <a:t>200 nm </a:t>
            </a:r>
            <a:r>
              <a:rPr lang="fr-FR" sz="2400" b="1" u="sng" dirty="0">
                <a:solidFill>
                  <a:srgbClr val="FF0000"/>
                </a:solidFill>
                <a:sym typeface="Symbol" pitchFamily="18" charset="2"/>
              </a:rPr>
              <a:t></a:t>
            </a:r>
            <a:r>
              <a:rPr lang="fr-FR" sz="2400" b="1" u="sng" dirty="0">
                <a:solidFill>
                  <a:srgbClr val="FF0000"/>
                </a:solidFill>
              </a:rPr>
              <a:t> </a:t>
            </a:r>
            <a:r>
              <a:rPr lang="fr-FR" sz="2400" b="1" u="sng" dirty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fr-FR" sz="2400" b="1" u="sng" dirty="0">
                <a:solidFill>
                  <a:srgbClr val="FF0000"/>
                </a:solidFill>
              </a:rPr>
              <a:t> </a:t>
            </a:r>
            <a:r>
              <a:rPr lang="fr-FR" sz="2400" b="1" u="sng" dirty="0">
                <a:solidFill>
                  <a:srgbClr val="FF0000"/>
                </a:solidFill>
                <a:sym typeface="Symbol" pitchFamily="18" charset="2"/>
              </a:rPr>
              <a:t></a:t>
            </a:r>
            <a:r>
              <a:rPr lang="fr-FR" sz="2400" b="1" u="sng" dirty="0">
                <a:solidFill>
                  <a:srgbClr val="FF0000"/>
                </a:solidFill>
              </a:rPr>
              <a:t> 800 nm</a:t>
            </a:r>
            <a:endParaRPr lang="fr-FR" sz="24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7950" y="4797152"/>
            <a:ext cx="8928100" cy="187220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endParaRPr lang="fr-FR" u="sng"/>
          </a:p>
        </p:txBody>
      </p:sp>
      <p:sp>
        <p:nvSpPr>
          <p:cNvPr id="8" name="Parenthèses 7"/>
          <p:cNvSpPr/>
          <p:nvPr/>
        </p:nvSpPr>
        <p:spPr>
          <a:xfrm>
            <a:off x="1403648" y="5222124"/>
            <a:ext cx="614338" cy="647700"/>
          </a:xfrm>
          <a:prstGeom prst="bracketPair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ZoneTexte 3"/>
          <p:cNvSpPr txBox="1">
            <a:spLocks noChangeArrowheads="1"/>
          </p:cNvSpPr>
          <p:nvPr/>
        </p:nvSpPr>
        <p:spPr bwMode="auto">
          <a:xfrm>
            <a:off x="395536" y="5301208"/>
            <a:ext cx="11065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= log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ZoneTexte 5"/>
          <p:cNvSpPr txBox="1">
            <a:spLocks noChangeArrowheads="1"/>
          </p:cNvSpPr>
          <p:nvPr/>
        </p:nvSpPr>
        <p:spPr bwMode="auto">
          <a:xfrm>
            <a:off x="1578653" y="5564872"/>
            <a:ext cx="2927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500164" y="5540982"/>
            <a:ext cx="431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9"/>
          <p:cNvSpPr txBox="1">
            <a:spLocks noChangeArrowheads="1"/>
          </p:cNvSpPr>
          <p:nvPr/>
        </p:nvSpPr>
        <p:spPr bwMode="auto">
          <a:xfrm>
            <a:off x="1535789" y="5085184"/>
            <a:ext cx="3740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fr-FR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2267744" y="4843452"/>
            <a:ext cx="45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Grandeur </a:t>
            </a:r>
            <a:r>
              <a:rPr lang="fr-FR" sz="2000" b="1" u="sng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sans unité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 </a:t>
            </a:r>
            <a:endParaRPr lang="fr-FR" sz="2000" b="1" u="sng" dirty="0">
              <a:solidFill>
                <a:srgbClr val="188A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2267520" y="5203492"/>
            <a:ext cx="698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= 0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 l’espèce </a:t>
            </a:r>
            <a:r>
              <a:rPr lang="fr-FR" sz="2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n’absorbe pas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A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 +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</a:t>
            </a:r>
            <a:r>
              <a:rPr lang="fr-FR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si l’espèce </a:t>
            </a:r>
            <a:r>
              <a:rPr lang="fr-FR" sz="2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absorbe totalement.</a:t>
            </a:r>
            <a:endParaRPr lang="fr-FR" sz="2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38"/>
          <p:cNvSpPr>
            <a:spLocks noChangeArrowheads="1"/>
          </p:cNvSpPr>
          <p:nvPr/>
        </p:nvSpPr>
        <p:spPr bwMode="auto">
          <a:xfrm>
            <a:off x="395536" y="5157192"/>
            <a:ext cx="1728192" cy="8001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endParaRPr lang="fr-FR" sz="1400">
              <a:solidFill>
                <a:srgbClr val="FF0000"/>
              </a:solidFill>
              <a:sym typeface="Wingdings 2" pitchFamily="18" charset="2"/>
            </a:endParaRPr>
          </a:p>
          <a:p>
            <a:pPr algn="just" eaLnBrk="0" hangingPunct="0"/>
            <a:endParaRPr lang="fr-FR" sz="1400">
              <a:solidFill>
                <a:srgbClr val="FF0000"/>
              </a:solidFill>
              <a:sym typeface="Wingdings 2" pitchFamily="18" charset="2"/>
            </a:endParaRPr>
          </a:p>
          <a:p>
            <a:pPr algn="just" eaLnBrk="0" hangingPunct="0"/>
            <a:endParaRPr lang="fr-FR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7504" y="4797152"/>
            <a:ext cx="18069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ym typeface="Wingdings 2"/>
              </a:rPr>
              <a:t>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Absorbance</a:t>
            </a:r>
            <a:r>
              <a:rPr lang="fr-FR" sz="2000" b="1" dirty="0" smtClean="0"/>
              <a:t> </a:t>
            </a:r>
            <a:r>
              <a:rPr lang="fr-FR" sz="2000" dirty="0" smtClean="0"/>
              <a:t>:</a:t>
            </a:r>
            <a:endParaRPr lang="fr-FR" sz="2000" dirty="0"/>
          </a:p>
        </p:txBody>
      </p:sp>
      <p:sp>
        <p:nvSpPr>
          <p:cNvPr id="17" name="Rectangle 16"/>
          <p:cNvSpPr/>
          <p:nvPr/>
        </p:nvSpPr>
        <p:spPr>
          <a:xfrm>
            <a:off x="179512" y="5950849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Quand la solution absorbe,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électrons de valence de la molécule changent de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niveau d’énergie électronique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404664"/>
            <a:ext cx="16802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Principe</a:t>
            </a:r>
            <a:endParaRPr lang="fr-FR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" grpId="0"/>
      <p:bldP spid="6" grpId="0" animBg="1"/>
      <p:bldP spid="6" grpId="1" animBg="1"/>
      <p:bldP spid="6" grpId="2" animBg="1"/>
      <p:bldP spid="7" grpId="0" animBg="1"/>
      <p:bldP spid="8" grpId="0" animBg="1"/>
      <p:bldP spid="9" grpId="0"/>
      <p:bldP spid="10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950" y="44624"/>
            <a:ext cx="8928100" cy="187220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endParaRPr lang="fr-FR" u="sng"/>
          </a:p>
        </p:txBody>
      </p:sp>
      <p:sp>
        <p:nvSpPr>
          <p:cNvPr id="5" name="Parenthèses 4"/>
          <p:cNvSpPr/>
          <p:nvPr/>
        </p:nvSpPr>
        <p:spPr>
          <a:xfrm>
            <a:off x="1403648" y="469596"/>
            <a:ext cx="614338" cy="647700"/>
          </a:xfrm>
          <a:prstGeom prst="bracketPair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395536" y="548680"/>
            <a:ext cx="11065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= log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ZoneTexte 5"/>
          <p:cNvSpPr txBox="1">
            <a:spLocks noChangeArrowheads="1"/>
          </p:cNvSpPr>
          <p:nvPr/>
        </p:nvSpPr>
        <p:spPr bwMode="auto">
          <a:xfrm>
            <a:off x="1578653" y="812344"/>
            <a:ext cx="2927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1500164" y="788454"/>
            <a:ext cx="431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9"/>
          <p:cNvSpPr txBox="1">
            <a:spLocks noChangeArrowheads="1"/>
          </p:cNvSpPr>
          <p:nvPr/>
        </p:nvSpPr>
        <p:spPr bwMode="auto">
          <a:xfrm>
            <a:off x="1535789" y="332656"/>
            <a:ext cx="3740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fr-FR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2267744" y="90924"/>
            <a:ext cx="45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Grandeur </a:t>
            </a:r>
            <a:r>
              <a:rPr lang="fr-FR" sz="2000" b="1" u="sng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sans unité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; </a:t>
            </a:r>
            <a:endParaRPr lang="fr-FR" sz="2000" b="1" u="sng" dirty="0">
              <a:solidFill>
                <a:srgbClr val="188A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2267520" y="450964"/>
            <a:ext cx="698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= 0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 l’espèce </a:t>
            </a:r>
            <a:r>
              <a:rPr lang="fr-FR" sz="2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n’absorbe pas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A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 +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</a:t>
            </a:r>
            <a:r>
              <a:rPr lang="fr-FR" sz="2000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si l’espèce </a:t>
            </a:r>
            <a:r>
              <a:rPr lang="fr-FR" sz="2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absorbe totalement.</a:t>
            </a:r>
            <a:endParaRPr lang="fr-FR" sz="2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38"/>
          <p:cNvSpPr>
            <a:spLocks noChangeArrowheads="1"/>
          </p:cNvSpPr>
          <p:nvPr/>
        </p:nvSpPr>
        <p:spPr bwMode="auto">
          <a:xfrm>
            <a:off x="395536" y="404664"/>
            <a:ext cx="1728192" cy="8001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endParaRPr lang="fr-FR" sz="1400">
              <a:solidFill>
                <a:srgbClr val="FF0000"/>
              </a:solidFill>
              <a:sym typeface="Wingdings 2" pitchFamily="18" charset="2"/>
            </a:endParaRPr>
          </a:p>
          <a:p>
            <a:pPr algn="just" eaLnBrk="0" hangingPunct="0"/>
            <a:endParaRPr lang="fr-FR" sz="1400">
              <a:solidFill>
                <a:srgbClr val="FF0000"/>
              </a:solidFill>
              <a:sym typeface="Wingdings 2" pitchFamily="18" charset="2"/>
            </a:endParaRPr>
          </a:p>
          <a:p>
            <a:pPr algn="just" eaLnBrk="0" hangingPunct="0"/>
            <a:endParaRPr lang="fr-FR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504" y="44624"/>
            <a:ext cx="18069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ym typeface="Wingdings 2"/>
              </a:rPr>
              <a:t>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Absorbance</a:t>
            </a:r>
            <a:r>
              <a:rPr lang="fr-FR" sz="2000" b="1" dirty="0" smtClean="0"/>
              <a:t> </a:t>
            </a:r>
            <a:r>
              <a:rPr lang="fr-FR" sz="2000" dirty="0" smtClean="0"/>
              <a:t>:</a:t>
            </a:r>
            <a:endParaRPr lang="fr-FR" sz="2000" dirty="0"/>
          </a:p>
        </p:txBody>
      </p:sp>
      <p:sp>
        <p:nvSpPr>
          <p:cNvPr id="14" name="Rectangle 13"/>
          <p:cNvSpPr/>
          <p:nvPr/>
        </p:nvSpPr>
        <p:spPr>
          <a:xfrm>
            <a:off x="179512" y="1198321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Quand la solution absorbe,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électrons de valence de la molécule changent de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niveau d’énergie électronique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"/>
          <p:cNvGrpSpPr>
            <a:grpSpLocks/>
          </p:cNvGrpSpPr>
          <p:nvPr/>
        </p:nvGrpSpPr>
        <p:grpSpPr bwMode="auto">
          <a:xfrm>
            <a:off x="251520" y="2924944"/>
            <a:ext cx="4249738" cy="2879725"/>
            <a:chOff x="6319" y="1215"/>
            <a:chExt cx="5008" cy="3610"/>
          </a:xfrm>
        </p:grpSpPr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6319" y="1215"/>
              <a:ext cx="5008" cy="361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fr-FR" sz="1600" b="1" i="1" u="sng">
                  <a:latin typeface="Comic Sans MS" pitchFamily="66" charset="0"/>
                </a:rPr>
                <a:t>Spectre UV-visible de l’acétone </a:t>
              </a:r>
            </a:p>
            <a:p>
              <a:pPr>
                <a:spcAft>
                  <a:spcPts val="1000"/>
                </a:spcAft>
              </a:pPr>
              <a:endParaRPr lang="fr-FR" sz="600">
                <a:latin typeface="Times New Roman" pitchFamily="18" charset="0"/>
              </a:endParaRPr>
            </a:p>
            <a:p>
              <a:endParaRPr lang="fr-FR"/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16" y="1676"/>
              <a:ext cx="4620" cy="30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179512" y="5809818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u="sng" dirty="0">
                <a:latin typeface="Times New Roman" pitchFamily="18" charset="0"/>
                <a:cs typeface="Times New Roman" pitchFamily="18" charset="0"/>
              </a:rPr>
              <a:t>Exemple 1 : l’acétone :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 d’absorption dans le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visible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2522334"/>
            <a:ext cx="4355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fr-FR" dirty="0" smtClean="0">
                <a:latin typeface="Tahoma" pitchFamily="34" charset="0"/>
                <a:ea typeface="Calibri" pitchFamily="34" charset="0"/>
                <a:cs typeface="Tahoma" pitchFamily="34" charset="0"/>
                <a:sym typeface="Wingdings 2"/>
              </a:rPr>
              <a:t> </a:t>
            </a:r>
            <a:r>
              <a:rPr lang="fr-FR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Couleur d’une solution</a:t>
            </a:r>
            <a:r>
              <a:rPr lang="fr-FR" sz="2000" dirty="0">
                <a:ea typeface="Calibri" pitchFamily="34" charset="0"/>
                <a:cs typeface="Times New Roman" pitchFamily="18" charset="0"/>
              </a:rPr>
              <a:t> :</a:t>
            </a:r>
            <a:endParaRPr lang="fr-FR" sz="2000" dirty="0"/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1115616" y="6457890"/>
            <a:ext cx="28087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b="1" u="sng" dirty="0">
                <a:solidFill>
                  <a:srgbClr val="188A2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Espèce INCOLORE</a:t>
            </a:r>
            <a:endParaRPr lang="fr-FR" sz="2000" b="1" u="sng" dirty="0">
              <a:solidFill>
                <a:srgbClr val="188A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2060848"/>
            <a:ext cx="7330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informations d’un spectre d’absorption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 = f(</a:t>
            </a:r>
            <a:r>
              <a:rPr lang="fr-FR" sz="2000" b="1" u="sng" dirty="0" smtClean="0">
                <a:latin typeface="Symbol" pitchFamily="18" charset="2"/>
                <a:ea typeface="Calibri" pitchFamily="34" charset="0"/>
                <a:cs typeface="Times New Roman" pitchFamily="18" charset="0"/>
              </a:rPr>
              <a:t>l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fr-FR" sz="2000" dirty="0">
              <a:latin typeface="Bookman Old Style" pitchFamily="18" charset="0"/>
            </a:endParaRPr>
          </a:p>
        </p:txBody>
      </p:sp>
      <p:grpSp>
        <p:nvGrpSpPr>
          <p:cNvPr id="24" name="Group 7"/>
          <p:cNvGrpSpPr>
            <a:grpSpLocks/>
          </p:cNvGrpSpPr>
          <p:nvPr/>
        </p:nvGrpSpPr>
        <p:grpSpPr bwMode="auto">
          <a:xfrm>
            <a:off x="4716016" y="2924944"/>
            <a:ext cx="4249738" cy="2881313"/>
            <a:chOff x="4100" y="3103"/>
            <a:chExt cx="3540" cy="2520"/>
          </a:xfrm>
        </p:grpSpPr>
        <p:grpSp>
          <p:nvGrpSpPr>
            <p:cNvPr id="25" name="Group 8"/>
            <p:cNvGrpSpPr>
              <a:grpSpLocks/>
            </p:cNvGrpSpPr>
            <p:nvPr/>
          </p:nvGrpSpPr>
          <p:grpSpPr bwMode="auto">
            <a:xfrm>
              <a:off x="4189" y="3435"/>
              <a:ext cx="3237" cy="2150"/>
              <a:chOff x="4249" y="4175"/>
              <a:chExt cx="3237" cy="2150"/>
            </a:xfrm>
          </p:grpSpPr>
          <p:pic>
            <p:nvPicPr>
              <p:cNvPr id="27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49" y="4175"/>
                <a:ext cx="3237" cy="21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cxnSp>
            <p:nvCxnSpPr>
              <p:cNvPr id="28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4669" y="4440"/>
                <a:ext cx="94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</p:grpSp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4100" y="3103"/>
              <a:ext cx="3540" cy="252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fr-FR" sz="1600" b="1" i="1" u="sng">
                  <a:latin typeface="Comic Sans MS" pitchFamily="66" charset="0"/>
                </a:rPr>
                <a:t>Spectre UV-visible de l’ion </a:t>
              </a:r>
              <a:r>
                <a:rPr lang="fr-FR" sz="1600" b="1" u="sng">
                  <a:latin typeface="Comic Sans MS" pitchFamily="66" charset="0"/>
                </a:rPr>
                <a:t>MnO</a:t>
              </a:r>
              <a:r>
                <a:rPr lang="fr-FR" sz="1600" b="1" u="sng" baseline="-25000">
                  <a:latin typeface="Comic Sans MS" pitchFamily="66" charset="0"/>
                </a:rPr>
                <a:t>4</a:t>
              </a:r>
              <a:r>
                <a:rPr lang="fr-FR" sz="1600" b="1" i="1" u="sng">
                  <a:latin typeface="Comic Sans MS" pitchFamily="66" charset="0"/>
                </a:rPr>
                <a:t>– </a:t>
              </a:r>
            </a:p>
            <a:p>
              <a:pPr>
                <a:spcAft>
                  <a:spcPts val="1000"/>
                </a:spcAft>
              </a:pPr>
              <a:endParaRPr lang="fr-FR" sz="600">
                <a:latin typeface="Times New Roman" pitchFamily="18" charset="0"/>
              </a:endParaRPr>
            </a:p>
            <a:p>
              <a:endParaRPr lang="fr-FR"/>
            </a:p>
          </p:txBody>
        </p:sp>
      </p:grpSp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4680520" y="5805264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u="sng" dirty="0">
                <a:latin typeface="Times New Roman" pitchFamily="18" charset="0"/>
                <a:cs typeface="Times New Roman" pitchFamily="18" charset="0"/>
              </a:rPr>
              <a:t>Exemple 2 : l’ion permanganate :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Absorption dans le visible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17"/>
          <p:cNvSpPr>
            <a:spLocks noChangeArrowheads="1"/>
          </p:cNvSpPr>
          <p:nvPr/>
        </p:nvSpPr>
        <p:spPr bwMode="auto">
          <a:xfrm>
            <a:off x="5617145" y="6454551"/>
            <a:ext cx="27238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b="1" u="sng" dirty="0">
                <a:solidFill>
                  <a:srgbClr val="188A2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Espèce COLOREE</a:t>
            </a:r>
            <a:endParaRPr lang="fr-FR" sz="2000" b="1" u="sng" dirty="0">
              <a:solidFill>
                <a:srgbClr val="188A2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charRg st="35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charRg st="35" end="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3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250825" y="836613"/>
            <a:ext cx="4249738" cy="2879725"/>
            <a:chOff x="6319" y="1215"/>
            <a:chExt cx="5008" cy="3610"/>
          </a:xfrm>
        </p:grpSpPr>
        <p:sp>
          <p:nvSpPr>
            <p:cNvPr id="13332" name="Text Box 2"/>
            <p:cNvSpPr txBox="1">
              <a:spLocks noChangeArrowheads="1"/>
            </p:cNvSpPr>
            <p:nvPr/>
          </p:nvSpPr>
          <p:spPr bwMode="auto">
            <a:xfrm>
              <a:off x="6319" y="1215"/>
              <a:ext cx="5008" cy="361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fr-FR" sz="1600" b="1" i="1" u="sng">
                  <a:latin typeface="Comic Sans MS" pitchFamily="66" charset="0"/>
                </a:rPr>
                <a:t>Spectre UV-visible de l’acétone </a:t>
              </a:r>
            </a:p>
            <a:p>
              <a:pPr>
                <a:spcAft>
                  <a:spcPts val="1000"/>
                </a:spcAft>
              </a:pPr>
              <a:endParaRPr lang="fr-FR" sz="600">
                <a:latin typeface="Times New Roman" pitchFamily="18" charset="0"/>
              </a:endParaRPr>
            </a:p>
            <a:p>
              <a:endParaRPr lang="fr-FR"/>
            </a:p>
          </p:txBody>
        </p:sp>
        <p:pic>
          <p:nvPicPr>
            <p:cNvPr id="1333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16" y="1676"/>
              <a:ext cx="4620" cy="30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50825" y="3860800"/>
            <a:ext cx="4249738" cy="2881313"/>
            <a:chOff x="4100" y="3103"/>
            <a:chExt cx="3540" cy="2520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4189" y="3435"/>
              <a:ext cx="3237" cy="2150"/>
              <a:chOff x="4249" y="4175"/>
              <a:chExt cx="3237" cy="2150"/>
            </a:xfrm>
          </p:grpSpPr>
          <p:pic>
            <p:nvPicPr>
              <p:cNvPr id="13330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49" y="4175"/>
                <a:ext cx="3237" cy="21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cxnSp>
            <p:nvCxnSpPr>
              <p:cNvPr id="13331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4669" y="4440"/>
                <a:ext cx="94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</p:grpSp>
        <p:sp>
          <p:nvSpPr>
            <p:cNvPr id="13329" name="Text Box 11"/>
            <p:cNvSpPr txBox="1">
              <a:spLocks noChangeArrowheads="1"/>
            </p:cNvSpPr>
            <p:nvPr/>
          </p:nvSpPr>
          <p:spPr bwMode="auto">
            <a:xfrm>
              <a:off x="4100" y="3103"/>
              <a:ext cx="3540" cy="252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fr-FR" sz="1600" b="1" i="1" u="sng">
                  <a:latin typeface="Comic Sans MS" pitchFamily="66" charset="0"/>
                </a:rPr>
                <a:t>Spectre UV-visible de l’ion </a:t>
              </a:r>
              <a:r>
                <a:rPr lang="fr-FR" sz="1600" b="1" u="sng">
                  <a:latin typeface="Comic Sans MS" pitchFamily="66" charset="0"/>
                </a:rPr>
                <a:t>MnO</a:t>
              </a:r>
              <a:r>
                <a:rPr lang="fr-FR" sz="1600" b="1" u="sng" baseline="-25000">
                  <a:latin typeface="Comic Sans MS" pitchFamily="66" charset="0"/>
                </a:rPr>
                <a:t>4</a:t>
              </a:r>
              <a:r>
                <a:rPr lang="fr-FR" sz="1600" b="1" i="1" u="sng">
                  <a:latin typeface="Comic Sans MS" pitchFamily="66" charset="0"/>
                </a:rPr>
                <a:t>– </a:t>
              </a:r>
            </a:p>
            <a:p>
              <a:pPr>
                <a:spcAft>
                  <a:spcPts val="1000"/>
                </a:spcAft>
              </a:pPr>
              <a:endParaRPr lang="fr-FR" sz="600">
                <a:latin typeface="Times New Roman" pitchFamily="18" charset="0"/>
              </a:endParaRPr>
            </a:p>
            <a:p>
              <a:endParaRPr lang="fr-FR"/>
            </a:p>
          </p:txBody>
        </p:sp>
      </p:grpSp>
      <p:sp>
        <p:nvSpPr>
          <p:cNvPr id="9224" name="Rectangle 16"/>
          <p:cNvSpPr>
            <a:spLocks noChangeArrowheads="1"/>
          </p:cNvSpPr>
          <p:nvPr/>
        </p:nvSpPr>
        <p:spPr bwMode="auto">
          <a:xfrm>
            <a:off x="4572000" y="4567238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u="sng" dirty="0">
                <a:latin typeface="Times New Roman" pitchFamily="18" charset="0"/>
                <a:cs typeface="Times New Roman" pitchFamily="18" charset="0"/>
              </a:rPr>
              <a:t>Exemple 2 : l’ion permanganate :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bsorption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dans le visible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5" name="Rectangle 17"/>
          <p:cNvSpPr>
            <a:spLocks noChangeArrowheads="1"/>
          </p:cNvSpPr>
          <p:nvPr/>
        </p:nvSpPr>
        <p:spPr bwMode="auto">
          <a:xfrm>
            <a:off x="5508625" y="5216525"/>
            <a:ext cx="22413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188A26"/>
                </a:solidFill>
                <a:sym typeface="Wingdings" pitchFamily="2" charset="2"/>
              </a:rPr>
              <a:t> </a:t>
            </a:r>
            <a:r>
              <a:rPr lang="fr-FR" sz="2000" b="1" u="sng" dirty="0">
                <a:solidFill>
                  <a:srgbClr val="188A26"/>
                </a:solidFill>
                <a:sym typeface="Wingdings" pitchFamily="2" charset="2"/>
              </a:rPr>
              <a:t>Espèce COLOREE</a:t>
            </a:r>
            <a:endParaRPr lang="fr-FR" sz="2000" b="1" u="sng" dirty="0">
              <a:solidFill>
                <a:srgbClr val="188A26"/>
              </a:solidFill>
              <a:latin typeface="Calibri" pitchFamily="34" charset="0"/>
            </a:endParaRPr>
          </a:p>
        </p:txBody>
      </p:sp>
      <p:sp>
        <p:nvSpPr>
          <p:cNvPr id="9226" name="Rectangle 18"/>
          <p:cNvSpPr>
            <a:spLocks noChangeArrowheads="1"/>
          </p:cNvSpPr>
          <p:nvPr/>
        </p:nvSpPr>
        <p:spPr bwMode="auto">
          <a:xfrm>
            <a:off x="4644008" y="5648325"/>
            <a:ext cx="44999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535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nm = couleur complémentaire du magenta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7072330" y="6000768"/>
            <a:ext cx="1152128" cy="360362"/>
          </a:xfrm>
          <a:prstGeom prst="roundRect">
            <a:avLst/>
          </a:prstGeom>
          <a:solidFill>
            <a:srgbClr val="7030A0">
              <a:alpha val="50196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230" name="Rectangle 25"/>
          <p:cNvSpPr>
            <a:spLocks noChangeArrowheads="1"/>
          </p:cNvSpPr>
          <p:nvPr/>
        </p:nvSpPr>
        <p:spPr bwMode="auto">
          <a:xfrm>
            <a:off x="5940425" y="6443663"/>
            <a:ext cx="3024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Couleur de l’ion MnO</a:t>
            </a:r>
            <a:r>
              <a:rPr lang="fr-FR" sz="20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baseline="30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31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1916113"/>
            <a:ext cx="3644900" cy="2520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4572000" y="764704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u="sng" dirty="0">
                <a:latin typeface="Times New Roman" pitchFamily="18" charset="0"/>
                <a:cs typeface="Times New Roman" pitchFamily="18" charset="0"/>
              </a:rPr>
              <a:t>Exemple 1 : l’acétone :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 d’absorption dans le visible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0" y="434102"/>
            <a:ext cx="4355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fr-FR" dirty="0" smtClean="0">
                <a:latin typeface="Tahoma" pitchFamily="34" charset="0"/>
                <a:ea typeface="Calibri" pitchFamily="34" charset="0"/>
                <a:cs typeface="Tahoma" pitchFamily="34" charset="0"/>
                <a:sym typeface="Wingdings 2"/>
              </a:rPr>
              <a:t> </a:t>
            </a:r>
            <a:r>
              <a:rPr lang="fr-FR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Couleur d’une solution</a:t>
            </a:r>
            <a:r>
              <a:rPr lang="fr-FR" sz="2000" dirty="0">
                <a:ea typeface="Calibri" pitchFamily="34" charset="0"/>
                <a:cs typeface="Times New Roman" pitchFamily="18" charset="0"/>
              </a:rPr>
              <a:t> :</a:t>
            </a:r>
            <a:endParaRPr lang="fr-FR" sz="2000" dirty="0"/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5508104" y="1412776"/>
            <a:ext cx="28087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b="1" u="sng" dirty="0">
                <a:solidFill>
                  <a:srgbClr val="188A2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Espèce INCOLORE</a:t>
            </a:r>
            <a:endParaRPr lang="fr-FR" sz="2000" b="1" u="sng" dirty="0">
              <a:solidFill>
                <a:srgbClr val="188A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-27384"/>
            <a:ext cx="7330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informations d’un spectre d’absorption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 = f(</a:t>
            </a:r>
            <a:r>
              <a:rPr lang="fr-FR" sz="2000" b="1" u="sng" dirty="0" smtClean="0">
                <a:latin typeface="Symbol" pitchFamily="18" charset="2"/>
                <a:ea typeface="Calibri" pitchFamily="34" charset="0"/>
                <a:cs typeface="Times New Roman" pitchFamily="18" charset="0"/>
              </a:rPr>
              <a:t>l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fr-FR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20" grpId="0" animBg="1"/>
      <p:bldP spid="923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50825" y="301837"/>
            <a:ext cx="4249738" cy="2881313"/>
            <a:chOff x="4100" y="3103"/>
            <a:chExt cx="3540" cy="2520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4189" y="3435"/>
              <a:ext cx="3237" cy="2150"/>
              <a:chOff x="4249" y="4175"/>
              <a:chExt cx="3237" cy="2150"/>
            </a:xfrm>
          </p:grpSpPr>
          <p:pic>
            <p:nvPicPr>
              <p:cNvPr id="7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49" y="4175"/>
                <a:ext cx="3237" cy="21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cxnSp>
            <p:nvCxnSpPr>
              <p:cNvPr id="8" name="AutoShape 10"/>
              <p:cNvCxnSpPr>
                <a:cxnSpLocks noChangeShapeType="1"/>
              </p:cNvCxnSpPr>
              <p:nvPr/>
            </p:nvCxnSpPr>
            <p:spPr bwMode="auto">
              <a:xfrm flipH="1">
                <a:off x="4669" y="4440"/>
                <a:ext cx="942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</p:grp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4100" y="3103"/>
              <a:ext cx="3540" cy="252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fr-FR" sz="1600" b="1" i="1" u="sng">
                  <a:latin typeface="Comic Sans MS" pitchFamily="66" charset="0"/>
                </a:rPr>
                <a:t>Spectre UV-visible de l’ion </a:t>
              </a:r>
              <a:r>
                <a:rPr lang="fr-FR" sz="1600" b="1" u="sng">
                  <a:latin typeface="Comic Sans MS" pitchFamily="66" charset="0"/>
                </a:rPr>
                <a:t>MnO</a:t>
              </a:r>
              <a:r>
                <a:rPr lang="fr-FR" sz="1600" b="1" u="sng" baseline="-25000">
                  <a:latin typeface="Comic Sans MS" pitchFamily="66" charset="0"/>
                </a:rPr>
                <a:t>4</a:t>
              </a:r>
              <a:r>
                <a:rPr lang="fr-FR" sz="1600" b="1" i="1" u="sng">
                  <a:latin typeface="Comic Sans MS" pitchFamily="66" charset="0"/>
                </a:rPr>
                <a:t>– </a:t>
              </a:r>
            </a:p>
            <a:p>
              <a:pPr>
                <a:spcAft>
                  <a:spcPts val="1000"/>
                </a:spcAft>
              </a:pPr>
              <a:endParaRPr lang="fr-FR" sz="600">
                <a:latin typeface="Times New Roman" pitchFamily="18" charset="0"/>
              </a:endParaRPr>
            </a:p>
            <a:p>
              <a:endParaRPr lang="fr-FR"/>
            </a:p>
          </p:txBody>
        </p:sp>
      </p:grp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4572000" y="-27384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u="sng" dirty="0">
                <a:latin typeface="Times New Roman" pitchFamily="18" charset="0"/>
                <a:cs typeface="Times New Roman" pitchFamily="18" charset="0"/>
              </a:rPr>
              <a:t>Exemple 2 : l’ion permanganate :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Absorption dans le visible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5508625" y="621903"/>
            <a:ext cx="27238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b="1" u="sng" dirty="0">
                <a:solidFill>
                  <a:srgbClr val="188A2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Espèce COLOREE</a:t>
            </a:r>
            <a:endParaRPr lang="fr-FR" sz="2000" b="1" u="sng" dirty="0">
              <a:solidFill>
                <a:srgbClr val="188A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4644008" y="1053703"/>
            <a:ext cx="44999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535 nm = couleur complémentaire du magenta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7072330" y="1357298"/>
            <a:ext cx="1152128" cy="360362"/>
          </a:xfrm>
          <a:prstGeom prst="roundRect">
            <a:avLst/>
          </a:prstGeom>
          <a:solidFill>
            <a:srgbClr val="7030A0">
              <a:alpha val="50196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5940425" y="1849041"/>
            <a:ext cx="3024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Couleur de l’ion MnO</a:t>
            </a:r>
            <a:r>
              <a:rPr lang="fr-FR" sz="20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baseline="30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2276872"/>
            <a:ext cx="3644900" cy="2520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-70128"/>
            <a:ext cx="4355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fr-FR" dirty="0" smtClean="0">
                <a:latin typeface="Tahoma" pitchFamily="34" charset="0"/>
                <a:ea typeface="Calibri" pitchFamily="34" charset="0"/>
                <a:cs typeface="Tahoma" pitchFamily="34" charset="0"/>
                <a:sym typeface="Wingdings 2"/>
              </a:rPr>
              <a:t> </a:t>
            </a:r>
            <a:r>
              <a:rPr lang="fr-FR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Couleur d’une solution</a:t>
            </a:r>
            <a:r>
              <a:rPr lang="fr-FR" sz="2000" dirty="0">
                <a:ea typeface="Calibri" pitchFamily="34" charset="0"/>
                <a:cs typeface="Times New Roman" pitchFamily="18" charset="0"/>
              </a:rPr>
              <a:t> :</a:t>
            </a:r>
            <a:endParaRPr lang="fr-FR" sz="2000" dirty="0"/>
          </a:p>
        </p:txBody>
      </p:sp>
      <p:grpSp>
        <p:nvGrpSpPr>
          <p:cNvPr id="18" name="Group 4"/>
          <p:cNvGrpSpPr>
            <a:grpSpLocks/>
          </p:cNvGrpSpPr>
          <p:nvPr/>
        </p:nvGrpSpPr>
        <p:grpSpPr bwMode="auto">
          <a:xfrm>
            <a:off x="250825" y="3356570"/>
            <a:ext cx="4249738" cy="2952750"/>
            <a:chOff x="6319" y="4986"/>
            <a:chExt cx="5008" cy="3761"/>
          </a:xfrm>
        </p:grpSpPr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6319" y="4986"/>
              <a:ext cx="5008" cy="376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fr-FR" sz="1600" b="1" u="sng">
                  <a:latin typeface="Comic Sans MS" pitchFamily="66" charset="0"/>
                </a:rPr>
                <a:t>Spectre UV-visible de l’ion Cr</a:t>
              </a:r>
              <a:r>
                <a:rPr lang="fr-FR" sz="1600" b="1" u="sng" baseline="30000">
                  <a:latin typeface="Comic Sans MS" pitchFamily="66" charset="0"/>
                </a:rPr>
                <a:t>3+</a:t>
              </a:r>
              <a:endParaRPr lang="fr-FR" sz="1600" b="1" u="sng">
                <a:latin typeface="Comic Sans MS" pitchFamily="66" charset="0"/>
              </a:endParaRPr>
            </a:p>
            <a:p>
              <a:pPr>
                <a:spcAft>
                  <a:spcPts val="1000"/>
                </a:spcAft>
              </a:pPr>
              <a:endParaRPr lang="fr-FR" sz="600">
                <a:latin typeface="Times New Roman" pitchFamily="18" charset="0"/>
              </a:endParaRPr>
            </a:p>
            <a:p>
              <a:endParaRPr lang="fr-FR"/>
            </a:p>
          </p:txBody>
        </p:sp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98" y="5445"/>
              <a:ext cx="3463" cy="30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4572000" y="4860106"/>
            <a:ext cx="43926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u="sng" dirty="0">
                <a:latin typeface="Times New Roman" pitchFamily="18" charset="0"/>
                <a:cs typeface="Times New Roman" pitchFamily="18" charset="0"/>
              </a:rPr>
              <a:t>Exemple 3 : l’ion chrome(III) :</a:t>
            </a:r>
          </a:p>
          <a:p>
            <a:pPr algn="ctr"/>
            <a:r>
              <a:rPr lang="fr-FR" b="1" dirty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Absorption dans le visible</a:t>
            </a:r>
          </a:p>
          <a:p>
            <a:pPr algn="ctr"/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5572132" y="5500702"/>
            <a:ext cx="27238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b="1" u="sng" dirty="0">
                <a:solidFill>
                  <a:srgbClr val="188A2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Espèce COLOREE</a:t>
            </a:r>
            <a:endParaRPr lang="fr-FR" sz="2000" b="1" u="sng" dirty="0">
              <a:solidFill>
                <a:srgbClr val="188A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4929190" y="5929330"/>
            <a:ext cx="30126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fr-FR" sz="2000" b="1" baseline="-25000" dirty="0" err="1">
                <a:solidFill>
                  <a:srgbClr val="FF0000"/>
                </a:solidFill>
              </a:rPr>
              <a:t>TRANSMIS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550 nm = Vert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7286644" y="5929330"/>
            <a:ext cx="647700" cy="360363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264696" y="6342140"/>
            <a:ext cx="3779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Couleur de l’ion Cr </a:t>
            </a:r>
            <a:r>
              <a:rPr lang="fr-FR" sz="2000" b="1" baseline="30000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3+</a:t>
            </a:r>
            <a:endParaRPr lang="fr-FR" sz="2000" baseline="30000" dirty="0">
              <a:solidFill>
                <a:srgbClr val="188A2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 animBg="1"/>
      <p:bldP spid="2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0825" y="188913"/>
            <a:ext cx="4249738" cy="2952750"/>
            <a:chOff x="6319" y="4986"/>
            <a:chExt cx="5008" cy="3761"/>
          </a:xfrm>
        </p:grpSpPr>
        <p:sp>
          <p:nvSpPr>
            <p:cNvPr id="15375" name="Text Box 5"/>
            <p:cNvSpPr txBox="1">
              <a:spLocks noChangeArrowheads="1"/>
            </p:cNvSpPr>
            <p:nvPr/>
          </p:nvSpPr>
          <p:spPr bwMode="auto">
            <a:xfrm>
              <a:off x="6319" y="4986"/>
              <a:ext cx="5008" cy="376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fr-FR" sz="1600" b="1" u="sng">
                  <a:latin typeface="Comic Sans MS" pitchFamily="66" charset="0"/>
                </a:rPr>
                <a:t>Spectre UV-visible de l’ion Cr</a:t>
              </a:r>
              <a:r>
                <a:rPr lang="fr-FR" sz="1600" b="1" u="sng" baseline="30000">
                  <a:latin typeface="Comic Sans MS" pitchFamily="66" charset="0"/>
                </a:rPr>
                <a:t>3+</a:t>
              </a:r>
              <a:endParaRPr lang="fr-FR" sz="1600" b="1" u="sng">
                <a:latin typeface="Comic Sans MS" pitchFamily="66" charset="0"/>
              </a:endParaRPr>
            </a:p>
            <a:p>
              <a:pPr>
                <a:spcAft>
                  <a:spcPts val="1000"/>
                </a:spcAft>
              </a:pPr>
              <a:endParaRPr lang="fr-FR" sz="600">
                <a:latin typeface="Times New Roman" pitchFamily="18" charset="0"/>
              </a:endParaRPr>
            </a:p>
            <a:p>
              <a:endParaRPr lang="fr-FR"/>
            </a:p>
          </p:txBody>
        </p:sp>
        <p:pic>
          <p:nvPicPr>
            <p:cNvPr id="15376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98" y="5445"/>
              <a:ext cx="3463" cy="30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4572000" y="0"/>
            <a:ext cx="43926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u="sng" dirty="0">
                <a:latin typeface="Times New Roman" pitchFamily="18" charset="0"/>
                <a:cs typeface="Times New Roman" pitchFamily="18" charset="0"/>
              </a:rPr>
              <a:t>Exemple 3 : l’ion chrome(III) :</a:t>
            </a:r>
          </a:p>
          <a:p>
            <a:pPr algn="ctr"/>
            <a:r>
              <a:rPr lang="fr-FR" b="1" dirty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Absorption dans le visible</a:t>
            </a: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5572132" y="714356"/>
            <a:ext cx="22413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188A26"/>
                </a:solidFill>
                <a:sym typeface="Wingdings" pitchFamily="2" charset="2"/>
              </a:rPr>
              <a:t> </a:t>
            </a:r>
            <a:r>
              <a:rPr lang="fr-FR" sz="2000" b="1" u="sng" dirty="0">
                <a:solidFill>
                  <a:srgbClr val="188A26"/>
                </a:solidFill>
                <a:sym typeface="Wingdings" pitchFamily="2" charset="2"/>
              </a:rPr>
              <a:t>Espèce COLOREE</a:t>
            </a:r>
            <a:endParaRPr lang="fr-FR" sz="2000" b="1" u="sng" dirty="0">
              <a:solidFill>
                <a:srgbClr val="188A26"/>
              </a:solidFill>
              <a:latin typeface="Calibri" pitchFamily="34" charset="0"/>
            </a:endParaRPr>
          </a:p>
        </p:txBody>
      </p:sp>
      <p:sp>
        <p:nvSpPr>
          <p:cNvPr id="15366" name="Rectangle 9"/>
          <p:cNvSpPr>
            <a:spLocks noChangeArrowheads="1"/>
          </p:cNvSpPr>
          <p:nvPr/>
        </p:nvSpPr>
        <p:spPr bwMode="auto">
          <a:xfrm>
            <a:off x="4932363" y="1450910"/>
            <a:ext cx="28068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fr-FR" sz="2000" b="1" baseline="-25000" dirty="0" err="1">
                <a:solidFill>
                  <a:srgbClr val="FF0000"/>
                </a:solidFill>
              </a:rPr>
              <a:t>TRANSMIS</a:t>
            </a:r>
            <a:r>
              <a:rPr lang="fr-FR" sz="2000" b="1" dirty="0">
                <a:solidFill>
                  <a:srgbClr val="FF0000"/>
                </a:solidFill>
              </a:rPr>
              <a:t> = 550 nm = Vert</a:t>
            </a:r>
            <a:endParaRPr lang="fr-FR" sz="2000" dirty="0">
              <a:latin typeface="Calibri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7164388" y="1450910"/>
            <a:ext cx="503956" cy="360362"/>
          </a:xfrm>
          <a:prstGeom prst="round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>
            <a:off x="7451725" y="1811272"/>
            <a:ext cx="0" cy="360363"/>
          </a:xfrm>
          <a:prstGeom prst="line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9" name="Rectangle 13"/>
          <p:cNvSpPr>
            <a:spLocks noChangeArrowheads="1"/>
          </p:cNvSpPr>
          <p:nvPr/>
        </p:nvSpPr>
        <p:spPr bwMode="auto">
          <a:xfrm>
            <a:off x="6227763" y="2243072"/>
            <a:ext cx="2520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188A26"/>
                </a:solidFill>
              </a:rPr>
              <a:t>Couleur de l’ion Cr </a:t>
            </a:r>
            <a:r>
              <a:rPr lang="fr-FR" sz="2000" b="1" baseline="30000" dirty="0">
                <a:solidFill>
                  <a:srgbClr val="188A26"/>
                </a:solidFill>
              </a:rPr>
              <a:t>3+</a:t>
            </a:r>
            <a:endParaRPr lang="fr-FR" sz="2000" baseline="30000" dirty="0">
              <a:solidFill>
                <a:srgbClr val="188A26"/>
              </a:solidFill>
              <a:latin typeface="Calibri" pitchFamily="34" charset="0"/>
            </a:endParaRPr>
          </a:p>
        </p:txBody>
      </p:sp>
      <p:sp>
        <p:nvSpPr>
          <p:cNvPr id="10251" name="Rectangle 15"/>
          <p:cNvSpPr>
            <a:spLocks noChangeArrowheads="1"/>
          </p:cNvSpPr>
          <p:nvPr/>
        </p:nvSpPr>
        <p:spPr bwMode="auto">
          <a:xfrm>
            <a:off x="0" y="3485327"/>
            <a:ext cx="37798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fr-FR" dirty="0" smtClean="0">
                <a:latin typeface="Tahoma" pitchFamily="34" charset="0"/>
                <a:ea typeface="Calibri" pitchFamily="34" charset="0"/>
                <a:cs typeface="Tahoma" pitchFamily="34" charset="0"/>
                <a:sym typeface="Wingdings 2"/>
              </a:rPr>
              <a:t></a:t>
            </a:r>
            <a:r>
              <a:rPr lang="fr-FR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Influence de la conjugaison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</a:t>
            </a:r>
            <a:endParaRPr lang="fr-F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07950" y="3932238"/>
            <a:ext cx="8928100" cy="259310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endParaRPr lang="fr-FR" u="sng"/>
          </a:p>
        </p:txBody>
      </p:sp>
      <p:pic>
        <p:nvPicPr>
          <p:cNvPr id="1025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3986213"/>
            <a:ext cx="8820150" cy="11017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254" name="Rectangle 19"/>
          <p:cNvSpPr>
            <a:spLocks noChangeArrowheads="1"/>
          </p:cNvSpPr>
          <p:nvPr/>
        </p:nvSpPr>
        <p:spPr bwMode="auto">
          <a:xfrm>
            <a:off x="107825" y="5097378"/>
            <a:ext cx="88566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Plus une molécule possède de doubles liaisons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conjuguées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alter-nance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p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-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-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p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plus la valeur de </a:t>
            </a:r>
            <a:r>
              <a:rPr lang="fr-FR" sz="2000" b="1" dirty="0" err="1">
                <a:solidFill>
                  <a:srgbClr val="FF0000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l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MAX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augmente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(car </a:t>
            </a:r>
            <a:r>
              <a:rPr lang="fr-FR" sz="20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diminue).</a:t>
            </a:r>
          </a:p>
        </p:txBody>
      </p:sp>
      <p:sp>
        <p:nvSpPr>
          <p:cNvPr id="10255" name="Rectangle 20"/>
          <p:cNvSpPr>
            <a:spLocks noChangeArrowheads="1"/>
          </p:cNvSpPr>
          <p:nvPr/>
        </p:nvSpPr>
        <p:spPr bwMode="auto">
          <a:xfrm>
            <a:off x="107950" y="5805264"/>
            <a:ext cx="87845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Une molécule possédant au moins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7 doubles liaisons conjuguées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est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colorée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17386" y="3411508"/>
            <a:ext cx="50994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l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MAX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longueur d’onde la plus absorbée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19" grpId="0" animBg="1"/>
      <p:bldP spid="10254" grpId="0"/>
      <p:bldP spid="1025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0" y="-97581"/>
            <a:ext cx="37798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fr-FR" dirty="0" smtClean="0">
                <a:latin typeface="Tahoma" pitchFamily="34" charset="0"/>
                <a:ea typeface="Calibri" pitchFamily="34" charset="0"/>
                <a:cs typeface="Tahoma" pitchFamily="34" charset="0"/>
                <a:sym typeface="Wingdings 2"/>
              </a:rPr>
              <a:t></a:t>
            </a:r>
            <a:r>
              <a:rPr lang="fr-FR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Influence de la conjugaison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</a:t>
            </a:r>
            <a:endParaRPr lang="fr-F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7950" y="349330"/>
            <a:ext cx="8928100" cy="252095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endParaRPr lang="fr-FR" u="sng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403305"/>
            <a:ext cx="8820150" cy="11017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107825" y="1514470"/>
            <a:ext cx="88566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Plus une molécule possède de doubles liaisons conjuguées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alter-nance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p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-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-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p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plus la valeur de </a:t>
            </a:r>
            <a:r>
              <a:rPr lang="fr-FR" sz="2000" b="1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l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MAX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augmente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(car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diminue).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107950" y="2176056"/>
            <a:ext cx="87845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Une molécule possédant au moins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7 doubles liaisons conjuguées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est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colorée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31054" y="-69450"/>
            <a:ext cx="50994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  <a:sym typeface="Wingdings" pitchFamily="2" charset="2"/>
              </a:rPr>
              <a:t>l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MAX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longueur d’onde la plus absorbée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0" y="2996952"/>
            <a:ext cx="35958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c/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La loi de </a:t>
            </a:r>
            <a:r>
              <a:rPr lang="fr-FR" sz="2000" b="1" u="sng" dirty="0" err="1" smtClean="0">
                <a:latin typeface="Bookman Old Style" pitchFamily="18" charset="0"/>
              </a:rPr>
              <a:t>Beer</a:t>
            </a:r>
            <a:r>
              <a:rPr lang="fr-FR" sz="2000" b="1" u="sng" dirty="0" smtClean="0">
                <a:latin typeface="Bookman Old Style" pitchFamily="18" charset="0"/>
              </a:rPr>
              <a:t>-Lambert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14" name="Image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429000"/>
            <a:ext cx="6192688" cy="331236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7950" y="421338"/>
            <a:ext cx="8928100" cy="307967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endParaRPr lang="fr-FR" u="sng"/>
          </a:p>
        </p:txBody>
      </p:sp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323528" y="1577699"/>
            <a:ext cx="8101013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-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: Absorbance (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sans unité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 ;	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		</a:t>
            </a:r>
            <a:endParaRPr lang="fr-FR" sz="20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-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ea typeface="Cambria" pitchFamily="18" charset="0"/>
                <a:cs typeface="Arial" pitchFamily="34" charset="0"/>
              </a:rPr>
              <a:t>L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: épaisseur de solution traversée (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en cm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 ;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-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: concentration molaire de l’espèce absorbant (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en mol.L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 1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 ;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-</a:t>
            </a:r>
            <a:r>
              <a:rPr lang="fr-FR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400" b="1" dirty="0">
                <a:solidFill>
                  <a:srgbClr val="FF0000"/>
                </a:solidFill>
                <a:latin typeface="Symbol" pitchFamily="18" charset="2"/>
                <a:ea typeface="Calibri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400" b="1" baseline="-30000" dirty="0">
                <a:solidFill>
                  <a:srgbClr val="FF0000"/>
                </a:solidFill>
                <a:latin typeface="Symbol" pitchFamily="18" charset="2"/>
                <a:ea typeface="Calibri" pitchFamily="34" charset="0"/>
                <a:cs typeface="Arial" pitchFamily="34" charset="0"/>
                <a:sym typeface="Wingdings 2" pitchFamily="18" charset="2"/>
              </a:rPr>
              <a:t>l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: constante de proportionnalité appelée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coefficient d’absorption molaire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en 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L.mol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 1 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.cm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 1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et qui dépend de la longueur d’onde</a:t>
            </a:r>
            <a:r>
              <a:rPr lang="fr-FR" sz="2000" dirty="0">
                <a:solidFill>
                  <a:srgbClr val="002060"/>
                </a:solidFill>
                <a:latin typeface="Symbol" pitchFamily="18" charset="2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Symbol" pitchFamily="18" charset="2"/>
                <a:ea typeface="Calibri" pitchFamily="34" charset="0"/>
                <a:cs typeface="Arial" pitchFamily="34" charset="0"/>
                <a:sym typeface="Wingdings 2" pitchFamily="18" charset="2"/>
              </a:rPr>
              <a:t>l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.</a:t>
            </a:r>
          </a:p>
        </p:txBody>
      </p:sp>
      <p:sp>
        <p:nvSpPr>
          <p:cNvPr id="3" name="Rectangle 34"/>
          <p:cNvSpPr>
            <a:spLocks noChangeArrowheads="1"/>
          </p:cNvSpPr>
          <p:nvPr/>
        </p:nvSpPr>
        <p:spPr bwMode="auto">
          <a:xfrm>
            <a:off x="3059832" y="1124744"/>
            <a:ext cx="2108270" cy="52322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sz="2800" b="1" dirty="0">
                <a:solidFill>
                  <a:srgbClr val="FF0000"/>
                </a:solidFill>
                <a:sym typeface="Wingdings 2" pitchFamily="18" charset="2"/>
              </a:rPr>
              <a:t>A = </a:t>
            </a:r>
            <a:r>
              <a:rPr lang="fr-FR" sz="2800" b="1" dirty="0">
                <a:solidFill>
                  <a:srgbClr val="FF0000"/>
                </a:solidFill>
                <a:latin typeface="Symbol" pitchFamily="18" charset="2"/>
                <a:sym typeface="Wingdings 2" pitchFamily="18" charset="2"/>
              </a:rPr>
              <a:t>e</a:t>
            </a:r>
            <a:r>
              <a:rPr lang="fr-FR" sz="2800" b="1" baseline="-30000" dirty="0">
                <a:solidFill>
                  <a:srgbClr val="FF0000"/>
                </a:solidFill>
                <a:latin typeface="Symbol" pitchFamily="18" charset="2"/>
                <a:sym typeface="Wingdings 2" pitchFamily="18" charset="2"/>
              </a:rPr>
              <a:t>l</a:t>
            </a:r>
            <a:r>
              <a:rPr lang="fr-FR" sz="2800" b="1" dirty="0">
                <a:solidFill>
                  <a:srgbClr val="FF0000"/>
                </a:solidFill>
                <a:sym typeface="Wingdings 2" pitchFamily="18" charset="2"/>
              </a:rPr>
              <a:t> × </a:t>
            </a:r>
            <a:r>
              <a:rPr lang="fr-FR" sz="28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L</a:t>
            </a:r>
            <a:r>
              <a:rPr lang="fr-FR" sz="2800" b="1" dirty="0">
                <a:solidFill>
                  <a:srgbClr val="FF0000"/>
                </a:solidFill>
                <a:sym typeface="Wingdings 2" pitchFamily="18" charset="2"/>
              </a:rPr>
              <a:t> × C</a:t>
            </a:r>
            <a:endParaRPr lang="fr-FR" sz="2800" dirty="0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4" name="Rectangle 33"/>
          <p:cNvSpPr>
            <a:spLocks noChangeArrowheads="1"/>
          </p:cNvSpPr>
          <p:nvPr/>
        </p:nvSpPr>
        <p:spPr bwMode="auto">
          <a:xfrm>
            <a:off x="179512" y="404664"/>
            <a:ext cx="87849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9263" algn="just" eaLnBrk="0" hangingPunct="0">
              <a:tabLst>
                <a:tab pos="8791575" algn="l"/>
              </a:tabLst>
            </a:pPr>
            <a:r>
              <a:rPr lang="fr-FR" sz="2000" dirty="0">
                <a:sym typeface="Wingdings 2" pitchFamily="18" charset="2"/>
              </a:rPr>
              <a:t></a:t>
            </a:r>
            <a:r>
              <a:rPr lang="fr-FR" sz="2000" dirty="0"/>
              <a:t> La </a:t>
            </a:r>
            <a:r>
              <a:rPr lang="fr-FR" sz="2000" b="1" u="sng" dirty="0">
                <a:sym typeface="Wingdings 2" pitchFamily="18" charset="2"/>
              </a:rPr>
              <a:t>loi de </a:t>
            </a:r>
            <a:r>
              <a:rPr lang="fr-FR" sz="2000" b="1" u="sng" dirty="0" err="1">
                <a:sym typeface="Wingdings 2" pitchFamily="18" charset="2"/>
              </a:rPr>
              <a:t>Beer</a:t>
            </a:r>
            <a:r>
              <a:rPr lang="fr-FR" sz="2000" b="1" u="sng" dirty="0">
                <a:sym typeface="Wingdings 2" pitchFamily="18" charset="2"/>
              </a:rPr>
              <a:t>-Lambert</a:t>
            </a:r>
            <a:r>
              <a:rPr lang="fr-FR" sz="2000" dirty="0">
                <a:sym typeface="Wingdings 2" pitchFamily="18" charset="2"/>
              </a:rPr>
              <a:t> traduit la </a:t>
            </a:r>
            <a:r>
              <a:rPr lang="fr-FR" sz="2000" b="1" i="1" dirty="0">
                <a:solidFill>
                  <a:srgbClr val="FF0000"/>
                </a:solidFill>
                <a:sym typeface="Wingdings 2" pitchFamily="18" charset="2"/>
              </a:rPr>
              <a:t>proportionnalité</a:t>
            </a:r>
            <a:r>
              <a:rPr lang="fr-FR" sz="2000" dirty="0">
                <a:sym typeface="Wingdings 2" pitchFamily="18" charset="2"/>
              </a:rPr>
              <a:t> entre l’absorbance </a:t>
            </a:r>
            <a:r>
              <a:rPr lang="fr-FR" sz="2000" b="1" dirty="0">
                <a:sym typeface="Wingdings 2" pitchFamily="18" charset="2"/>
              </a:rPr>
              <a:t>A</a:t>
            </a:r>
            <a:r>
              <a:rPr lang="fr-FR" sz="2000" dirty="0">
                <a:sym typeface="Wingdings 2" pitchFamily="18" charset="2"/>
              </a:rPr>
              <a:t> d’une solution et la concentration molaire </a:t>
            </a:r>
            <a:r>
              <a:rPr lang="fr-FR" sz="2000" b="1" dirty="0">
                <a:sym typeface="Wingdings 2" pitchFamily="18" charset="2"/>
              </a:rPr>
              <a:t>C</a:t>
            </a:r>
            <a:r>
              <a:rPr lang="fr-FR" sz="2000" dirty="0">
                <a:sym typeface="Wingdings 2" pitchFamily="18" charset="2"/>
              </a:rPr>
              <a:t> de l’espèce absorbante.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958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c/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La loi de </a:t>
            </a:r>
            <a:r>
              <a:rPr lang="fr-FR" sz="2000" b="1" u="sng" dirty="0" err="1" smtClean="0">
                <a:latin typeface="Bookman Old Style" pitchFamily="18" charset="0"/>
              </a:rPr>
              <a:t>Beer</a:t>
            </a:r>
            <a:r>
              <a:rPr lang="fr-FR" sz="2000" b="1" u="sng" dirty="0" smtClean="0">
                <a:latin typeface="Bookman Old Style" pitchFamily="18" charset="0"/>
              </a:rPr>
              <a:t>-Lambert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72817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331913" y="5074228"/>
            <a:ext cx="7812087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i="1" dirty="0" smtClean="0"/>
              <a:t>- La </a:t>
            </a:r>
            <a:r>
              <a:rPr lang="fr-FR" sz="2000" i="1" dirty="0"/>
              <a:t>loi de </a:t>
            </a:r>
            <a:r>
              <a:rPr lang="fr-FR" sz="2000" i="1" dirty="0" err="1"/>
              <a:t>Beer</a:t>
            </a:r>
            <a:r>
              <a:rPr lang="fr-FR" sz="2000" i="1" dirty="0"/>
              <a:t>-</a:t>
            </a:r>
            <a:r>
              <a:rPr lang="fr-FR" sz="2000" i="1" dirty="0" err="1"/>
              <a:t>lambert</a:t>
            </a:r>
            <a:r>
              <a:rPr lang="fr-FR" sz="2000" i="1" dirty="0"/>
              <a:t> est </a:t>
            </a:r>
            <a:r>
              <a:rPr lang="fr-FR" sz="2000" b="1" i="1" u="sng" dirty="0">
                <a:solidFill>
                  <a:srgbClr val="FF0000"/>
                </a:solidFill>
              </a:rPr>
              <a:t>additive</a:t>
            </a:r>
            <a:r>
              <a:rPr lang="fr-FR" sz="2000" i="1" dirty="0"/>
              <a:t>, c’est à dire que si plusieurs espèces absorbent à une longueur d’onde donnée, la relation précédente devient : </a:t>
            </a:r>
            <a:endParaRPr lang="fr-FR" sz="2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5877272"/>
            <a:ext cx="4833938" cy="8636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331913" y="3585210"/>
            <a:ext cx="7812087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i="1" dirty="0" smtClean="0"/>
              <a:t>- La loi de </a:t>
            </a:r>
            <a:r>
              <a:rPr lang="fr-FR" sz="2000" i="1" dirty="0" err="1" smtClean="0"/>
              <a:t>Beer</a:t>
            </a:r>
            <a:r>
              <a:rPr lang="fr-FR" sz="2000" i="1" dirty="0" smtClean="0"/>
              <a:t>-Lambert n’est en réalité valable que pour des </a:t>
            </a:r>
            <a:r>
              <a:rPr lang="fr-FR" sz="2000" b="1" u="sng" dirty="0" smtClean="0"/>
              <a:t>solutions diluées </a:t>
            </a:r>
            <a:r>
              <a:rPr lang="fr-FR" sz="2000" dirty="0" smtClean="0"/>
              <a:t>(C &lt; 10</a:t>
            </a:r>
            <a:r>
              <a:rPr lang="fr-FR" sz="2000" baseline="30000" dirty="0" smtClean="0"/>
              <a:t> – 2 </a:t>
            </a:r>
            <a:r>
              <a:rPr lang="fr-FR" sz="2000" dirty="0" err="1" smtClean="0"/>
              <a:t>mol.L</a:t>
            </a:r>
            <a:r>
              <a:rPr lang="fr-FR" sz="2000" baseline="30000" dirty="0" smtClean="0"/>
              <a:t> – 1 </a:t>
            </a:r>
            <a:r>
              <a:rPr lang="fr-FR" sz="2000" dirty="0" smtClean="0"/>
              <a:t>)</a:t>
            </a:r>
            <a:r>
              <a:rPr lang="fr-FR" sz="2000" i="1" dirty="0" smtClean="0"/>
              <a:t> ;</a:t>
            </a:r>
            <a:endParaRPr lang="fr-FR" sz="2000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331913" y="4330998"/>
            <a:ext cx="7812087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i="1" dirty="0" smtClean="0"/>
              <a:t>- La loi de </a:t>
            </a:r>
            <a:r>
              <a:rPr lang="fr-FR" sz="2000" i="1" dirty="0" err="1" smtClean="0"/>
              <a:t>Beer</a:t>
            </a:r>
            <a:r>
              <a:rPr lang="fr-FR" sz="2000" i="1" dirty="0" smtClean="0"/>
              <a:t>-Lambert peut aussi s’exprimer </a:t>
            </a:r>
            <a:r>
              <a:rPr lang="fr-FR" sz="2000" b="1" u="sng" dirty="0" smtClean="0"/>
              <a:t>en fonction d’une concentration massique</a:t>
            </a:r>
            <a:r>
              <a:rPr lang="fr-FR" sz="2000" i="1" dirty="0" smtClean="0"/>
              <a:t> : dans ce cas, l’unité de </a:t>
            </a:r>
            <a:r>
              <a:rPr lang="fr-FR" sz="2000" i="1" dirty="0" smtClean="0">
                <a:latin typeface="Symbol" pitchFamily="18" charset="2"/>
              </a:rPr>
              <a:t>e</a:t>
            </a:r>
            <a:r>
              <a:rPr lang="fr-FR" sz="2000" i="1" baseline="-25000" dirty="0" smtClean="0">
                <a:latin typeface="Symbol" pitchFamily="18" charset="2"/>
              </a:rPr>
              <a:t>l</a:t>
            </a:r>
            <a:r>
              <a:rPr lang="fr-FR" sz="2000" i="1" dirty="0" smtClean="0"/>
              <a:t> est le </a:t>
            </a:r>
            <a:r>
              <a:rPr lang="fr-FR" sz="2000" i="1" dirty="0" err="1" smtClean="0"/>
              <a:t>L.g</a:t>
            </a:r>
            <a:r>
              <a:rPr lang="fr-FR" sz="2000" i="1" dirty="0" smtClean="0"/>
              <a:t> </a:t>
            </a:r>
            <a:r>
              <a:rPr lang="fr-FR" sz="2000" i="1" baseline="30000" dirty="0" smtClean="0"/>
              <a:t>– 1</a:t>
            </a:r>
            <a:r>
              <a:rPr lang="fr-FR" sz="2000" i="1" dirty="0" smtClean="0"/>
              <a:t> .cm </a:t>
            </a:r>
            <a:r>
              <a:rPr lang="fr-FR" sz="2000" i="1" baseline="30000" dirty="0" smtClean="0"/>
              <a:t>– 1</a:t>
            </a:r>
            <a:r>
              <a:rPr lang="fr-FR" sz="2000" i="1" dirty="0" smtClean="0"/>
              <a:t> ;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/>
      <p:bldP spid="8" grpId="0" animBg="1"/>
      <p:bldP spid="10" grpId="0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07950" y="421338"/>
            <a:ext cx="8928100" cy="307967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endParaRPr lang="fr-FR" u="sng"/>
          </a:p>
        </p:txBody>
      </p:sp>
      <p:sp>
        <p:nvSpPr>
          <p:cNvPr id="3" name="Rectangle 25"/>
          <p:cNvSpPr>
            <a:spLocks noChangeArrowheads="1"/>
          </p:cNvSpPr>
          <p:nvPr/>
        </p:nvSpPr>
        <p:spPr bwMode="auto">
          <a:xfrm>
            <a:off x="323528" y="1577699"/>
            <a:ext cx="8101013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-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A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: Absorbance (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sans unité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 ;	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		</a:t>
            </a:r>
            <a:endParaRPr lang="fr-FR" sz="2000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-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ea typeface="Cambria" pitchFamily="18" charset="0"/>
                <a:cs typeface="Arial" pitchFamily="34" charset="0"/>
              </a:rPr>
              <a:t>L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: épaisseur de solution traversée (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en cm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 ;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-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 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: concentration molaire de l’espèce absorbant (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en mol.L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 1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 ;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-</a:t>
            </a:r>
            <a:r>
              <a:rPr lang="fr-FR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400" b="1" dirty="0">
                <a:solidFill>
                  <a:srgbClr val="FF0000"/>
                </a:solidFill>
                <a:latin typeface="Symbol" pitchFamily="18" charset="2"/>
                <a:ea typeface="Calibri" pitchFamily="34" charset="0"/>
                <a:cs typeface="Arial" pitchFamily="34" charset="0"/>
                <a:sym typeface="Wingdings 2" pitchFamily="18" charset="2"/>
              </a:rPr>
              <a:t>e</a:t>
            </a:r>
            <a:r>
              <a:rPr lang="fr-FR" sz="2400" b="1" baseline="-30000" dirty="0">
                <a:solidFill>
                  <a:srgbClr val="FF0000"/>
                </a:solidFill>
                <a:latin typeface="Symbol" pitchFamily="18" charset="2"/>
                <a:ea typeface="Calibri" pitchFamily="34" charset="0"/>
                <a:cs typeface="Arial" pitchFamily="34" charset="0"/>
                <a:sym typeface="Wingdings 2" pitchFamily="18" charset="2"/>
              </a:rPr>
              <a:t>l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: constante de proportionnalité appelée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coefficient d’absorption molaire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(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en 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L.mol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 1 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.cm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 – 1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) et qui dépend de la longueur d’onde</a:t>
            </a:r>
            <a:r>
              <a:rPr lang="fr-FR" sz="2000" dirty="0">
                <a:solidFill>
                  <a:srgbClr val="002060"/>
                </a:solidFill>
                <a:latin typeface="Symbol" pitchFamily="18" charset="2"/>
                <a:ea typeface="Calibri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Symbol" pitchFamily="18" charset="2"/>
                <a:ea typeface="Calibri" pitchFamily="34" charset="0"/>
                <a:cs typeface="Arial" pitchFamily="34" charset="0"/>
                <a:sym typeface="Wingdings 2" pitchFamily="18" charset="2"/>
              </a:rPr>
              <a:t>l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Wingdings 2" pitchFamily="18" charset="2"/>
              </a:rPr>
              <a:t>.</a:t>
            </a:r>
          </a:p>
        </p:txBody>
      </p:sp>
      <p:sp>
        <p:nvSpPr>
          <p:cNvPr id="4" name="Rectangle 34"/>
          <p:cNvSpPr>
            <a:spLocks noChangeArrowheads="1"/>
          </p:cNvSpPr>
          <p:nvPr/>
        </p:nvSpPr>
        <p:spPr bwMode="auto">
          <a:xfrm>
            <a:off x="3059832" y="1124744"/>
            <a:ext cx="2108270" cy="52322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sz="2800" b="1" dirty="0">
                <a:solidFill>
                  <a:srgbClr val="FF0000"/>
                </a:solidFill>
                <a:sym typeface="Wingdings 2" pitchFamily="18" charset="2"/>
              </a:rPr>
              <a:t>A = </a:t>
            </a:r>
            <a:r>
              <a:rPr lang="fr-FR" sz="2800" b="1" dirty="0">
                <a:solidFill>
                  <a:srgbClr val="FF0000"/>
                </a:solidFill>
                <a:latin typeface="Symbol" pitchFamily="18" charset="2"/>
                <a:sym typeface="Wingdings 2" pitchFamily="18" charset="2"/>
              </a:rPr>
              <a:t>e</a:t>
            </a:r>
            <a:r>
              <a:rPr lang="fr-FR" sz="2800" b="1" baseline="-30000" dirty="0">
                <a:solidFill>
                  <a:srgbClr val="FF0000"/>
                </a:solidFill>
                <a:latin typeface="Symbol" pitchFamily="18" charset="2"/>
                <a:sym typeface="Wingdings 2" pitchFamily="18" charset="2"/>
              </a:rPr>
              <a:t>l</a:t>
            </a:r>
            <a:r>
              <a:rPr lang="fr-FR" sz="2800" b="1" dirty="0">
                <a:solidFill>
                  <a:srgbClr val="FF0000"/>
                </a:solidFill>
                <a:sym typeface="Wingdings 2" pitchFamily="18" charset="2"/>
              </a:rPr>
              <a:t> × </a:t>
            </a:r>
            <a:r>
              <a:rPr lang="fr-FR" sz="28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L</a:t>
            </a:r>
            <a:r>
              <a:rPr lang="fr-FR" sz="2800" b="1" dirty="0">
                <a:solidFill>
                  <a:srgbClr val="FF0000"/>
                </a:solidFill>
                <a:sym typeface="Wingdings 2" pitchFamily="18" charset="2"/>
              </a:rPr>
              <a:t> × C</a:t>
            </a:r>
            <a:endParaRPr lang="fr-FR" sz="2800" dirty="0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179512" y="404664"/>
            <a:ext cx="87849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9263" algn="just" eaLnBrk="0" hangingPunct="0">
              <a:tabLst>
                <a:tab pos="8791575" algn="l"/>
              </a:tabLst>
            </a:pPr>
            <a:r>
              <a:rPr lang="fr-FR" sz="2000" dirty="0">
                <a:sym typeface="Wingdings 2" pitchFamily="18" charset="2"/>
              </a:rPr>
              <a:t></a:t>
            </a:r>
            <a:r>
              <a:rPr lang="fr-FR" sz="2000" dirty="0"/>
              <a:t> La </a:t>
            </a:r>
            <a:r>
              <a:rPr lang="fr-FR" sz="2000" b="1" u="sng" dirty="0">
                <a:sym typeface="Wingdings 2" pitchFamily="18" charset="2"/>
              </a:rPr>
              <a:t>loi de </a:t>
            </a:r>
            <a:r>
              <a:rPr lang="fr-FR" sz="2000" b="1" u="sng" dirty="0" err="1">
                <a:sym typeface="Wingdings 2" pitchFamily="18" charset="2"/>
              </a:rPr>
              <a:t>Beer</a:t>
            </a:r>
            <a:r>
              <a:rPr lang="fr-FR" sz="2000" b="1" u="sng" dirty="0">
                <a:sym typeface="Wingdings 2" pitchFamily="18" charset="2"/>
              </a:rPr>
              <a:t>-Lambert</a:t>
            </a:r>
            <a:r>
              <a:rPr lang="fr-FR" sz="2000" dirty="0">
                <a:sym typeface="Wingdings 2" pitchFamily="18" charset="2"/>
              </a:rPr>
              <a:t> traduit la </a:t>
            </a:r>
            <a:r>
              <a:rPr lang="fr-FR" sz="2000" b="1" i="1" dirty="0">
                <a:solidFill>
                  <a:srgbClr val="FF0000"/>
                </a:solidFill>
                <a:sym typeface="Wingdings 2" pitchFamily="18" charset="2"/>
              </a:rPr>
              <a:t>proportionnalité</a:t>
            </a:r>
            <a:r>
              <a:rPr lang="fr-FR" sz="2000" dirty="0">
                <a:sym typeface="Wingdings 2" pitchFamily="18" charset="2"/>
              </a:rPr>
              <a:t> entre l’absorbance </a:t>
            </a:r>
            <a:r>
              <a:rPr lang="fr-FR" sz="2000" b="1" dirty="0">
                <a:sym typeface="Wingdings 2" pitchFamily="18" charset="2"/>
              </a:rPr>
              <a:t>A</a:t>
            </a:r>
            <a:r>
              <a:rPr lang="fr-FR" sz="2000" dirty="0">
                <a:sym typeface="Wingdings 2" pitchFamily="18" charset="2"/>
              </a:rPr>
              <a:t> d’une solution et la concentration molaire </a:t>
            </a:r>
            <a:r>
              <a:rPr lang="fr-FR" sz="2000" b="1" dirty="0">
                <a:sym typeface="Wingdings 2" pitchFamily="18" charset="2"/>
              </a:rPr>
              <a:t>C</a:t>
            </a:r>
            <a:r>
              <a:rPr lang="fr-FR" sz="2000" dirty="0">
                <a:sym typeface="Wingdings 2" pitchFamily="18" charset="2"/>
              </a:rPr>
              <a:t> de l’espèce absorbante.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5958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c/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La loi de </a:t>
            </a:r>
            <a:r>
              <a:rPr lang="fr-FR" sz="2000" b="1" u="sng" dirty="0" err="1" smtClean="0">
                <a:latin typeface="Bookman Old Style" pitchFamily="18" charset="0"/>
              </a:rPr>
              <a:t>Beer</a:t>
            </a:r>
            <a:r>
              <a:rPr lang="fr-FR" sz="2000" b="1" u="sng" dirty="0" smtClean="0">
                <a:latin typeface="Bookman Old Style" pitchFamily="18" charset="0"/>
              </a:rPr>
              <a:t>-Lambert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15491" y="3717032"/>
            <a:ext cx="49330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2) La spectroscopie Infrarouge :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121696"/>
            <a:ext cx="16802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Principe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11" name="Image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653136"/>
            <a:ext cx="6480720" cy="204069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555776" y="4149080"/>
            <a:ext cx="3528392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FF0000"/>
                </a:solidFill>
              </a:rPr>
              <a:t>2000 </a:t>
            </a:r>
            <a:r>
              <a:rPr lang="fr-FR" sz="2400" b="1" u="sng" dirty="0">
                <a:solidFill>
                  <a:srgbClr val="FF0000"/>
                </a:solidFill>
              </a:rPr>
              <a:t>nm </a:t>
            </a:r>
            <a:r>
              <a:rPr lang="fr-FR" sz="2400" b="1" u="sng" dirty="0">
                <a:solidFill>
                  <a:srgbClr val="FF0000"/>
                </a:solidFill>
                <a:sym typeface="Symbol" pitchFamily="18" charset="2"/>
              </a:rPr>
              <a:t></a:t>
            </a:r>
            <a:r>
              <a:rPr lang="fr-FR" sz="2400" b="1" u="sng" dirty="0">
                <a:solidFill>
                  <a:srgbClr val="FF0000"/>
                </a:solidFill>
              </a:rPr>
              <a:t> </a:t>
            </a:r>
            <a:r>
              <a:rPr lang="fr-FR" sz="2400" b="1" u="sng" dirty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fr-FR" sz="2400" b="1" u="sng" dirty="0">
                <a:solidFill>
                  <a:srgbClr val="FF0000"/>
                </a:solidFill>
              </a:rPr>
              <a:t> </a:t>
            </a:r>
            <a:r>
              <a:rPr lang="fr-FR" sz="2400" b="1" u="sng" dirty="0">
                <a:solidFill>
                  <a:srgbClr val="FF0000"/>
                </a:solidFill>
                <a:sym typeface="Symbol" pitchFamily="18" charset="2"/>
              </a:rPr>
              <a:t></a:t>
            </a:r>
            <a:r>
              <a:rPr lang="fr-FR" sz="2400" b="1" u="sng" dirty="0">
                <a:solidFill>
                  <a:srgbClr val="FF0000"/>
                </a:solidFill>
              </a:rPr>
              <a:t> </a:t>
            </a:r>
            <a:r>
              <a:rPr lang="fr-FR" sz="2400" b="1" u="sng" dirty="0" smtClean="0">
                <a:solidFill>
                  <a:srgbClr val="FF0000"/>
                </a:solidFill>
              </a:rPr>
              <a:t>20 000 nm</a:t>
            </a:r>
            <a:endParaRPr lang="fr-FR" sz="2400" dirty="0"/>
          </a:p>
        </p:txBody>
      </p:sp>
      <p:sp>
        <p:nvSpPr>
          <p:cNvPr id="13" name="ZoneTexte 5"/>
          <p:cNvSpPr txBox="1">
            <a:spLocks noChangeArrowheads="1"/>
          </p:cNvSpPr>
          <p:nvPr/>
        </p:nvSpPr>
        <p:spPr bwMode="auto">
          <a:xfrm>
            <a:off x="5724128" y="5013176"/>
            <a:ext cx="304892" cy="46166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2555776" y="4941168"/>
            <a:ext cx="407484" cy="46166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4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 animBg="1"/>
      <p:bldP spid="12" grpId="1" animBg="1"/>
      <p:bldP spid="12" grpId="2" animBg="1"/>
      <p:bldP spid="13" grpId="0" animBg="1"/>
      <p:bldP spid="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15491" y="-27384"/>
            <a:ext cx="49330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2) La spectroscopie Infrarouge :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7950" y="620688"/>
            <a:ext cx="8928100" cy="187220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endParaRPr lang="fr-FR" u="sng"/>
          </a:p>
        </p:txBody>
      </p:sp>
      <p:sp>
        <p:nvSpPr>
          <p:cNvPr id="9" name="Rectangle 8"/>
          <p:cNvSpPr/>
          <p:nvPr/>
        </p:nvSpPr>
        <p:spPr>
          <a:xfrm>
            <a:off x="107504" y="620688"/>
            <a:ext cx="20795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ym typeface="Wingdings 2"/>
              </a:rPr>
              <a:t></a:t>
            </a:r>
            <a:r>
              <a:rPr lang="fr-FR" sz="2000" b="1" i="1" u="sng" dirty="0" err="1" smtClean="0">
                <a:latin typeface="Times New Roman" pitchFamily="18" charset="0"/>
                <a:cs typeface="Times New Roman" pitchFamily="18" charset="0"/>
              </a:rPr>
              <a:t>Transmittance</a:t>
            </a:r>
            <a:r>
              <a:rPr lang="fr-FR" sz="2000" b="1" dirty="0" smtClean="0"/>
              <a:t> </a:t>
            </a:r>
            <a:r>
              <a:rPr lang="fr-FR" sz="2000" dirty="0" smtClean="0"/>
              <a:t>:</a:t>
            </a:r>
            <a:endParaRPr lang="fr-FR" sz="2000" dirty="0"/>
          </a:p>
        </p:txBody>
      </p:sp>
      <p:sp>
        <p:nvSpPr>
          <p:cNvPr id="10" name="Rectangle 9"/>
          <p:cNvSpPr/>
          <p:nvPr/>
        </p:nvSpPr>
        <p:spPr>
          <a:xfrm>
            <a:off x="0" y="260648"/>
            <a:ext cx="16802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Principe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4" name="ZoneTexte 3"/>
          <p:cNvSpPr txBox="1">
            <a:spLocks noChangeArrowheads="1"/>
          </p:cNvSpPr>
          <p:nvPr/>
        </p:nvSpPr>
        <p:spPr bwMode="auto">
          <a:xfrm>
            <a:off x="323528" y="1268760"/>
            <a:ext cx="6319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</a:rPr>
              <a:t>T =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5"/>
          <p:cNvSpPr txBox="1">
            <a:spLocks noChangeArrowheads="1"/>
          </p:cNvSpPr>
          <p:nvPr/>
        </p:nvSpPr>
        <p:spPr bwMode="auto">
          <a:xfrm>
            <a:off x="1043608" y="980728"/>
            <a:ext cx="2840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cxnSp>
        <p:nvCxnSpPr>
          <p:cNvPr id="16" name="Connecteur droit 15"/>
          <p:cNvCxnSpPr/>
          <p:nvPr/>
        </p:nvCxnSpPr>
        <p:spPr>
          <a:xfrm>
            <a:off x="971600" y="1484784"/>
            <a:ext cx="431800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1043608" y="1628800"/>
            <a:ext cx="3690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2051720" y="692696"/>
            <a:ext cx="6912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Grandeur </a:t>
            </a:r>
            <a:r>
              <a:rPr lang="fr-FR" sz="2000" b="1" u="sng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sans unité </a:t>
            </a:r>
            <a:r>
              <a:rPr lang="fr-FR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(exprimée en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%)</a:t>
            </a:r>
            <a:endParaRPr lang="fr-FR" sz="2000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3961" y="1015453"/>
            <a:ext cx="1080120" cy="1015663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endParaRPr lang="fr-FR" sz="1050" dirty="0" smtClean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endParaRPr lang="fr-FR" sz="1050" dirty="0" smtClean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endParaRPr lang="fr-FR" sz="1050" dirty="0" smtClean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endParaRPr lang="fr-FR" sz="1050" dirty="0" smtClean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endParaRPr lang="fr-FR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058631" y="1807540"/>
            <a:ext cx="6629400" cy="68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L’absorption d’un rayonnement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permet de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changer de niveau d’énergie vibrationnel et rotationnel</a:t>
            </a:r>
            <a:endParaRPr kumimoji="0" lang="fr-FR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51720" y="1124744"/>
            <a:ext cx="6192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 = 0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 l’espèce </a:t>
            </a:r>
            <a:r>
              <a:rPr lang="fr-F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absorbe totalement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T = 1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si l’espèce </a:t>
            </a:r>
            <a:r>
              <a:rPr lang="fr-FR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n’absorbe rien.</a:t>
            </a:r>
            <a:endParaRPr lang="fr-FR" sz="2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0" y="2564904"/>
            <a:ext cx="32031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>
                <a:sym typeface="Wingdings 2"/>
              </a:rPr>
              <a:t>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Origine de l’absorption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dirty="0"/>
              <a:t> </a:t>
            </a:r>
            <a:endParaRPr lang="fr-FR" dirty="0">
              <a:latin typeface="Calibri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356992"/>
            <a:ext cx="2585219" cy="9073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179512" y="2893006"/>
            <a:ext cx="86407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 u="sng" dirty="0">
                <a:solidFill>
                  <a:srgbClr val="FF0000"/>
                </a:solidFill>
                <a:sym typeface="Wingdings" pitchFamily="2" charset="2"/>
              </a:rPr>
              <a:t>Liaison covalente</a:t>
            </a:r>
            <a:r>
              <a:rPr lang="fr-FR" sz="20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2000" dirty="0">
                <a:sym typeface="Wingdings" pitchFamily="2" charset="2"/>
              </a:rPr>
              <a:t>modélisable par le modèle de l’</a:t>
            </a:r>
            <a:r>
              <a:rPr lang="fr-FR" sz="2000" b="1" u="sng" dirty="0">
                <a:solidFill>
                  <a:srgbClr val="FF0000"/>
                </a:solidFill>
                <a:sym typeface="Wingdings" pitchFamily="2" charset="2"/>
              </a:rPr>
              <a:t>oscillateur harmonique</a:t>
            </a:r>
            <a:endParaRPr lang="fr-FR" sz="2000" b="1" u="sng" dirty="0">
              <a:solidFill>
                <a:srgbClr val="FF0000"/>
              </a:solidFill>
              <a:latin typeface="Calibri" pitchFamily="34" charset="0"/>
            </a:endParaRPr>
          </a:p>
        </p:txBody>
      </p:sp>
      <p:graphicFrame>
        <p:nvGraphicFramePr>
          <p:cNvPr id="26" name="Object 3"/>
          <p:cNvGraphicFramePr>
            <a:graphicFrameLocks noChangeAspect="1"/>
          </p:cNvGraphicFramePr>
          <p:nvPr/>
        </p:nvGraphicFramePr>
        <p:xfrm>
          <a:off x="2204753" y="3668174"/>
          <a:ext cx="1509712" cy="720725"/>
        </p:xfrm>
        <a:graphic>
          <a:graphicData uri="http://schemas.openxmlformats.org/presentationml/2006/ole">
            <p:oleObj spid="_x0000_s2051" name="Équation" r:id="rId4" imgW="926698" imgH="444307" progId="Equation.3">
              <p:embed/>
            </p:oleObj>
          </a:graphicData>
        </a:graphic>
      </p:graphicFrame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467544" y="3325054"/>
            <a:ext cx="446449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188A26"/>
                </a:solidFill>
                <a:sym typeface="Wingdings" pitchFamily="2" charset="2"/>
              </a:rPr>
              <a:t>Ressort de constante </a:t>
            </a:r>
            <a:r>
              <a:rPr lang="fr-FR" sz="2000" b="1" dirty="0">
                <a:solidFill>
                  <a:srgbClr val="188A26"/>
                </a:solidFill>
                <a:sym typeface="Wingdings" pitchFamily="2" charset="2"/>
              </a:rPr>
              <a:t>de raideur </a:t>
            </a:r>
            <a:r>
              <a:rPr lang="fr-FR" sz="2000" b="1" dirty="0">
                <a:sym typeface="Wingdings" pitchFamily="2" charset="2"/>
              </a:rPr>
              <a:t>k</a:t>
            </a:r>
          </a:p>
          <a:p>
            <a:endParaRPr lang="fr-FR" sz="1100" dirty="0" smtClean="0">
              <a:solidFill>
                <a:srgbClr val="188A26"/>
              </a:solidFill>
              <a:sym typeface="Wingdings" pitchFamily="2" charset="2"/>
            </a:endParaRPr>
          </a:p>
          <a:p>
            <a:r>
              <a:rPr lang="fr-FR" sz="2000" b="1" dirty="0" smtClean="0">
                <a:solidFill>
                  <a:srgbClr val="188A26"/>
                </a:solidFill>
                <a:sym typeface="Wingdings" pitchFamily="2" charset="2"/>
              </a:rPr>
              <a:t>Masse </a:t>
            </a:r>
            <a:r>
              <a:rPr lang="fr-FR" sz="2000" b="1" dirty="0">
                <a:solidFill>
                  <a:srgbClr val="188A26"/>
                </a:solidFill>
                <a:sym typeface="Wingdings" pitchFamily="2" charset="2"/>
              </a:rPr>
              <a:t>réduite</a:t>
            </a:r>
            <a:r>
              <a:rPr lang="fr-FR" sz="2000" b="1" dirty="0">
                <a:sym typeface="Wingdings" pitchFamily="2" charset="2"/>
              </a:rPr>
              <a:t>                         </a:t>
            </a:r>
            <a:endParaRPr lang="fr-FR" sz="2000" b="1" dirty="0">
              <a:latin typeface="Calibri" pitchFamily="34" charset="0"/>
            </a:endParaRPr>
          </a:p>
        </p:txBody>
      </p:sp>
      <p:grpSp>
        <p:nvGrpSpPr>
          <p:cNvPr id="28" name="Groupe 10"/>
          <p:cNvGrpSpPr>
            <a:grpSpLocks/>
          </p:cNvGrpSpPr>
          <p:nvPr/>
        </p:nvGrpSpPr>
        <p:grpSpPr bwMode="auto">
          <a:xfrm>
            <a:off x="0" y="5877272"/>
            <a:ext cx="5868988" cy="763587"/>
            <a:chOff x="144042" y="1777007"/>
            <a:chExt cx="5868144" cy="764704"/>
          </a:xfrm>
        </p:grpSpPr>
        <p:sp>
          <p:nvSpPr>
            <p:cNvPr id="29" name="Rectangle 7"/>
            <p:cNvSpPr>
              <a:spLocks noChangeArrowheads="1"/>
            </p:cNvSpPr>
            <p:nvPr/>
          </p:nvSpPr>
          <p:spPr bwMode="auto">
            <a:xfrm>
              <a:off x="144042" y="1933885"/>
              <a:ext cx="5868144" cy="400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 dirty="0">
                  <a:sym typeface="Wingdings" pitchFamily="2" charset="2"/>
                </a:rPr>
                <a:t> </a:t>
              </a:r>
              <a:r>
                <a:rPr lang="fr-FR" sz="2000" b="1" u="sng" dirty="0">
                  <a:sym typeface="Wingdings" pitchFamily="2" charset="2"/>
                </a:rPr>
                <a:t>Fréquence de résonance</a:t>
              </a:r>
              <a:r>
                <a:rPr lang="fr-FR" sz="2000" b="1" dirty="0">
                  <a:sym typeface="Wingdings" pitchFamily="2" charset="2"/>
                </a:rPr>
                <a:t> : </a:t>
              </a:r>
              <a:endParaRPr lang="fr-FR" sz="2000" b="1" dirty="0">
                <a:latin typeface="Calibri" pitchFamily="34" charset="0"/>
              </a:endParaRPr>
            </a:p>
          </p:txBody>
        </p:sp>
        <p:graphicFrame>
          <p:nvGraphicFramePr>
            <p:cNvPr id="30" name="Object 5"/>
            <p:cNvGraphicFramePr>
              <a:graphicFrameLocks noChangeAspect="1"/>
            </p:cNvGraphicFramePr>
            <p:nvPr/>
          </p:nvGraphicFramePr>
          <p:xfrm>
            <a:off x="3275431" y="1777007"/>
            <a:ext cx="1529408" cy="764704"/>
          </p:xfrm>
          <a:graphic>
            <a:graphicData uri="http://schemas.openxmlformats.org/presentationml/2006/ole">
              <p:oleObj spid="_x0000_s2052" name="Équation" r:id="rId5" imgW="927000" imgH="469800" progId="Equation.3">
                <p:embed/>
              </p:oleObj>
            </a:graphicData>
          </a:graphic>
        </p:graphicFrame>
      </p:grp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4860032" y="5877272"/>
            <a:ext cx="4032448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dirty="0">
                <a:sym typeface="Wingdings" pitchFamily="2" charset="2"/>
              </a:rPr>
              <a:t>Absorption d’un photon h.</a:t>
            </a:r>
            <a:r>
              <a:rPr lang="fr-FR" sz="2000" b="1" dirty="0">
                <a:latin typeface="Symbol" pitchFamily="18" charset="2"/>
                <a:sym typeface="Wingdings" pitchFamily="2" charset="2"/>
              </a:rPr>
              <a:t>n</a:t>
            </a:r>
            <a:r>
              <a:rPr lang="fr-FR" sz="2000" b="1" baseline="-25000" dirty="0">
                <a:sym typeface="Wingdings" pitchFamily="2" charset="2"/>
              </a:rPr>
              <a:t>0</a:t>
            </a:r>
            <a:r>
              <a:rPr lang="fr-FR" sz="2000" b="1" dirty="0">
                <a:sym typeface="Wingdings" pitchFamily="2" charset="2"/>
              </a:rPr>
              <a:t> </a:t>
            </a:r>
            <a:endParaRPr lang="fr-FR" sz="2000" b="1" dirty="0" smtClean="0">
              <a:sym typeface="Wingdings" pitchFamily="2" charset="2"/>
            </a:endParaRPr>
          </a:p>
          <a:p>
            <a:pPr algn="ctr">
              <a:defRPr/>
            </a:pPr>
            <a:r>
              <a:rPr lang="fr-FR" sz="2000" b="1" dirty="0" smtClean="0">
                <a:sym typeface="Wingdings" pitchFamily="2" charset="2"/>
              </a:rPr>
              <a:t> </a:t>
            </a:r>
            <a:r>
              <a:rPr lang="fr-FR" sz="2000" b="1" dirty="0">
                <a:sym typeface="Wingdings" pitchFamily="2" charset="2"/>
              </a:rPr>
              <a:t>La liaison AB rentre en résonance </a:t>
            </a:r>
            <a:endParaRPr lang="fr-FR" sz="2000" b="1" dirty="0">
              <a:latin typeface="Calibri" pitchFamily="34" charset="0"/>
            </a:endParaRPr>
          </a:p>
        </p:txBody>
      </p:sp>
      <p:pic>
        <p:nvPicPr>
          <p:cNvPr id="32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399756"/>
            <a:ext cx="914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4" grpId="0"/>
      <p:bldP spid="15" grpId="0"/>
      <p:bldP spid="17" grpId="0"/>
      <p:bldP spid="19" grpId="0" animBg="1"/>
      <p:bldP spid="2050" grpId="0"/>
      <p:bldP spid="22" grpId="0"/>
      <p:bldP spid="23" grpId="0"/>
      <p:bldP spid="25" grpId="0"/>
      <p:bldP spid="27" grpId="0"/>
      <p:bldP spid="3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76672"/>
            <a:ext cx="5148064" cy="309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7504" y="476672"/>
            <a:ext cx="3887986" cy="31683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endParaRPr lang="fr-FR" u="sng"/>
          </a:p>
        </p:txBody>
      </p:sp>
      <p:sp>
        <p:nvSpPr>
          <p:cNvPr id="7" name="ZoneTexte 3"/>
          <p:cNvSpPr txBox="1">
            <a:spLocks noChangeArrowheads="1"/>
          </p:cNvSpPr>
          <p:nvPr/>
        </p:nvSpPr>
        <p:spPr bwMode="auto">
          <a:xfrm>
            <a:off x="1547664" y="1844824"/>
            <a:ext cx="5838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Symbol" pitchFamily="18" charset="2"/>
              </a:rPr>
              <a:t>s</a:t>
            </a:r>
            <a:r>
              <a:rPr lang="fr-FR" sz="2000" b="1" dirty="0"/>
              <a:t> = </a:t>
            </a:r>
            <a:endParaRPr lang="fr-FR" sz="2000" dirty="0"/>
          </a:p>
        </p:txBody>
      </p:sp>
      <p:sp>
        <p:nvSpPr>
          <p:cNvPr id="8" name="ZoneTexte 5"/>
          <p:cNvSpPr txBox="1">
            <a:spLocks noChangeArrowheads="1"/>
          </p:cNvSpPr>
          <p:nvPr/>
        </p:nvSpPr>
        <p:spPr bwMode="auto">
          <a:xfrm>
            <a:off x="2051720" y="16288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2051720" y="2132856"/>
            <a:ext cx="325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Symbol" pitchFamily="18" charset="2"/>
                <a:cs typeface="Times New Roman" pitchFamily="18" charset="0"/>
              </a:rPr>
              <a:t>l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47664" y="1628800"/>
            <a:ext cx="1050925" cy="854080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endParaRPr lang="fr-FR" sz="1050" dirty="0" smtClean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endParaRPr lang="fr-FR" sz="1050" dirty="0" smtClean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endParaRPr lang="fr-FR" sz="1050" dirty="0" smtClean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algn="just" eaLnBrk="0" hangingPunct="0">
              <a:defRPr/>
            </a:pPr>
            <a:endParaRPr lang="fr-FR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1475656" y="908720"/>
            <a:ext cx="2520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Nombre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d’onde </a:t>
            </a:r>
            <a:endParaRPr lang="fr-FR" sz="20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25"/>
          <p:cNvSpPr txBox="1">
            <a:spLocks noChangeArrowheads="1"/>
          </p:cNvSpPr>
          <p:nvPr/>
        </p:nvSpPr>
        <p:spPr bwMode="auto">
          <a:xfrm>
            <a:off x="251520" y="2060848"/>
            <a:ext cx="11526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cm</a:t>
            </a:r>
            <a:r>
              <a:rPr lang="fr-FR" sz="2000" b="1" baseline="30000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000" b="1" dirty="0">
              <a:solidFill>
                <a:srgbClr val="188A2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H="1">
            <a:off x="2411760" y="2204864"/>
            <a:ext cx="504056" cy="14401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1619672" y="476672"/>
            <a:ext cx="19256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Transmittance</a:t>
            </a:r>
            <a:endParaRPr lang="fr-FR" sz="20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25"/>
          <p:cNvSpPr txBox="1">
            <a:spLocks noChangeArrowheads="1"/>
          </p:cNvSpPr>
          <p:nvPr/>
        </p:nvSpPr>
        <p:spPr bwMode="auto">
          <a:xfrm>
            <a:off x="2843808" y="1988840"/>
            <a:ext cx="6492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>
                <a:solidFill>
                  <a:srgbClr val="188A26"/>
                </a:solidFill>
              </a:rPr>
              <a:t> </a:t>
            </a:r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cm</a:t>
            </a:r>
            <a:r>
              <a:rPr lang="fr-FR" sz="2000" b="1" baseline="30000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b="1" dirty="0">
              <a:solidFill>
                <a:srgbClr val="188A2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179512" y="2564904"/>
            <a:ext cx="5184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Exemple :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solidFill>
                  <a:srgbClr val="002060"/>
                </a:solidFill>
              </a:rPr>
              <a:t>Si </a:t>
            </a:r>
            <a:r>
              <a:rPr lang="fr-FR" sz="2000" dirty="0">
                <a:solidFill>
                  <a:srgbClr val="002060"/>
                </a:solidFill>
                <a:latin typeface="Symbol" pitchFamily="18" charset="2"/>
              </a:rPr>
              <a:t>l</a:t>
            </a:r>
            <a:r>
              <a:rPr lang="fr-FR" sz="2000" dirty="0">
                <a:solidFill>
                  <a:srgbClr val="002060"/>
                </a:solidFill>
              </a:rPr>
              <a:t> = 10 000 nm, </a:t>
            </a:r>
            <a:endParaRPr lang="fr-FR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ZoneTexte 3"/>
          <p:cNvSpPr txBox="1">
            <a:spLocks noChangeArrowheads="1"/>
          </p:cNvSpPr>
          <p:nvPr/>
        </p:nvSpPr>
        <p:spPr bwMode="auto">
          <a:xfrm>
            <a:off x="35496" y="3063677"/>
            <a:ext cx="5838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Symbol" pitchFamily="18" charset="2"/>
              </a:rPr>
              <a:t>s</a:t>
            </a:r>
            <a:r>
              <a:rPr lang="fr-FR" sz="2000" b="1" dirty="0">
                <a:solidFill>
                  <a:srgbClr val="002060"/>
                </a:solidFill>
              </a:rPr>
              <a:t> = 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8" name="ZoneTexte 5"/>
          <p:cNvSpPr txBox="1">
            <a:spLocks noChangeArrowheads="1"/>
          </p:cNvSpPr>
          <p:nvPr/>
        </p:nvSpPr>
        <p:spPr bwMode="auto">
          <a:xfrm>
            <a:off x="899096" y="289222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19" name="Connecteur droit 18"/>
          <p:cNvCxnSpPr/>
          <p:nvPr/>
        </p:nvCxnSpPr>
        <p:spPr>
          <a:xfrm flipV="1">
            <a:off x="502221" y="3252589"/>
            <a:ext cx="118903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518096" y="3284339"/>
            <a:ext cx="14334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10000.10 </a:t>
            </a:r>
            <a:r>
              <a:rPr lang="fr-FR" sz="2000" b="1" baseline="30000" dirty="0">
                <a:solidFill>
                  <a:srgbClr val="002060"/>
                </a:solidFill>
                <a:latin typeface="Symbol" pitchFamily="18" charset="2"/>
                <a:cs typeface="Times New Roman" pitchFamily="18" charset="0"/>
              </a:rPr>
              <a:t>- 7</a:t>
            </a:r>
          </a:p>
        </p:txBody>
      </p:sp>
      <p:sp>
        <p:nvSpPr>
          <p:cNvPr id="21" name="Rectangle 33"/>
          <p:cNvSpPr>
            <a:spLocks noChangeArrowheads="1"/>
          </p:cNvSpPr>
          <p:nvPr/>
        </p:nvSpPr>
        <p:spPr bwMode="auto">
          <a:xfrm>
            <a:off x="1907159" y="2996952"/>
            <a:ext cx="21836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</a:rPr>
              <a:t>soit </a:t>
            </a:r>
            <a:r>
              <a:rPr lang="fr-FR" sz="2000" b="1" u="sng" dirty="0">
                <a:solidFill>
                  <a:srgbClr val="002060"/>
                </a:solidFill>
                <a:latin typeface="Symbol" pitchFamily="18" charset="2"/>
              </a:rPr>
              <a:t>s</a:t>
            </a:r>
            <a:r>
              <a:rPr lang="fr-FR" sz="2000" b="1" u="sng" dirty="0">
                <a:solidFill>
                  <a:srgbClr val="002060"/>
                </a:solidFill>
              </a:rPr>
              <a:t> = 1000 cm </a:t>
            </a:r>
            <a:r>
              <a:rPr lang="fr-FR" sz="2000" b="1" u="sng" baseline="30000" dirty="0">
                <a:solidFill>
                  <a:srgbClr val="002060"/>
                </a:solidFill>
              </a:rPr>
              <a:t>– 1</a:t>
            </a:r>
            <a:endParaRPr lang="fr-FR" sz="2000" b="1" u="sng" baseline="30000" dirty="0">
              <a:solidFill>
                <a:srgbClr val="002060"/>
              </a:solidFill>
              <a:latin typeface="Calibri" pitchFamily="34" charset="0"/>
            </a:endParaRPr>
          </a:p>
        </p:txBody>
      </p:sp>
      <p:cxnSp>
        <p:nvCxnSpPr>
          <p:cNvPr id="22" name="Connecteur droit 21"/>
          <p:cNvCxnSpPr/>
          <p:nvPr/>
        </p:nvCxnSpPr>
        <p:spPr>
          <a:xfrm flipV="1">
            <a:off x="8172400" y="260648"/>
            <a:ext cx="0" cy="358775"/>
          </a:xfrm>
          <a:prstGeom prst="line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092280" y="476672"/>
            <a:ext cx="2051720" cy="2880320"/>
          </a:xfrm>
          <a:prstGeom prst="rect">
            <a:avLst/>
          </a:prstGeom>
          <a:solidFill>
            <a:srgbClr val="0070C0">
              <a:alpha val="50196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4" name="Rectangle 44"/>
          <p:cNvSpPr>
            <a:spLocks noChangeArrowheads="1"/>
          </p:cNvSpPr>
          <p:nvPr/>
        </p:nvSpPr>
        <p:spPr bwMode="auto">
          <a:xfrm>
            <a:off x="6948264" y="0"/>
            <a:ext cx="21342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Empreinte digitale</a:t>
            </a:r>
            <a:endParaRPr lang="fr-FR" sz="20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27984" y="476672"/>
            <a:ext cx="2664296" cy="2880320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26" name="Connecteur droit 25"/>
          <p:cNvCxnSpPr/>
          <p:nvPr/>
        </p:nvCxnSpPr>
        <p:spPr>
          <a:xfrm flipV="1">
            <a:off x="6012160" y="260648"/>
            <a:ext cx="0" cy="358775"/>
          </a:xfrm>
          <a:prstGeom prst="line">
            <a:avLst/>
          </a:prstGeom>
          <a:ln w="38100">
            <a:solidFill>
              <a:srgbClr val="188A2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50"/>
          <p:cNvSpPr>
            <a:spLocks noChangeArrowheads="1"/>
          </p:cNvSpPr>
          <p:nvPr/>
        </p:nvSpPr>
        <p:spPr bwMode="auto">
          <a:xfrm>
            <a:off x="4856163" y="0"/>
            <a:ext cx="19541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188A26"/>
                </a:solidFill>
              </a:rPr>
              <a:t>Zone exploitable</a:t>
            </a:r>
            <a:endParaRPr lang="fr-FR" sz="2000" dirty="0">
              <a:solidFill>
                <a:srgbClr val="188A26"/>
              </a:solidFill>
              <a:latin typeface="Calibri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45784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Allure d’un spectre infrarouge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7504" y="476672"/>
            <a:ext cx="16081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ym typeface="Wingdings 2"/>
              </a:rPr>
              <a:t>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Ordonnée</a:t>
            </a:r>
            <a:r>
              <a:rPr lang="fr-FR" sz="2000" b="1" dirty="0" smtClean="0"/>
              <a:t> </a:t>
            </a:r>
            <a:r>
              <a:rPr lang="fr-FR" sz="2000" dirty="0" smtClean="0"/>
              <a:t>:</a:t>
            </a:r>
            <a:endParaRPr lang="fr-FR" sz="2000" dirty="0"/>
          </a:p>
        </p:txBody>
      </p:sp>
      <p:sp>
        <p:nvSpPr>
          <p:cNvPr id="31" name="Rectangle 30"/>
          <p:cNvSpPr/>
          <p:nvPr/>
        </p:nvSpPr>
        <p:spPr>
          <a:xfrm>
            <a:off x="107504" y="868650"/>
            <a:ext cx="1449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ym typeface="Wingdings 2"/>
              </a:rPr>
              <a:t>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Abscisse</a:t>
            </a:r>
            <a:r>
              <a:rPr lang="fr-FR" sz="2000" b="1" dirty="0" smtClean="0"/>
              <a:t> </a:t>
            </a:r>
            <a:r>
              <a:rPr lang="fr-FR" sz="2000" dirty="0" smtClean="0"/>
              <a:t>:</a:t>
            </a:r>
            <a:endParaRPr lang="fr-FR" sz="2000" dirty="0"/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>
            <a:off x="107504" y="1196752"/>
            <a:ext cx="4248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inverse de la longueur d’onde</a:t>
            </a:r>
            <a:endParaRPr lang="fr-FR" sz="2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Connecteur droit 33"/>
          <p:cNvCxnSpPr/>
          <p:nvPr/>
        </p:nvCxnSpPr>
        <p:spPr>
          <a:xfrm>
            <a:off x="2051720" y="2060848"/>
            <a:ext cx="4318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>
            <a:off x="1115616" y="2132856"/>
            <a:ext cx="504056" cy="14401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35942" y="3773929"/>
            <a:ext cx="4714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fr-FR" dirty="0" smtClean="0">
                <a:sym typeface="Wingdings 2" pitchFamily="18" charset="2"/>
              </a:rPr>
              <a:t></a:t>
            </a:r>
            <a:r>
              <a:rPr lang="fr-FR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Allure d’un spectre infrarouge</a:t>
            </a:r>
            <a:r>
              <a:rPr lang="fr-FR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:</a:t>
            </a:r>
            <a:endParaRPr lang="fr-FR" sz="20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" name="Object 2"/>
          <p:cNvGraphicFramePr>
            <a:graphicFrameLocks noChangeAspect="1"/>
          </p:cNvGraphicFramePr>
          <p:nvPr/>
        </p:nvGraphicFramePr>
        <p:xfrm>
          <a:off x="1152899" y="4906443"/>
          <a:ext cx="2952750" cy="812800"/>
        </p:xfrm>
        <a:graphic>
          <a:graphicData uri="http://schemas.openxmlformats.org/presentationml/2006/ole">
            <p:oleObj spid="_x0000_s3074" name="Équation" r:id="rId4" imgW="1676400" imgH="469900" progId="Equation.3">
              <p:embed/>
            </p:oleObj>
          </a:graphicData>
        </a:graphic>
      </p:graphicFrame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07504" y="4149080"/>
            <a:ext cx="518457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sym typeface="Wingdings" pitchFamily="2" charset="2"/>
              </a:rPr>
              <a:t></a:t>
            </a:r>
            <a:r>
              <a:rPr lang="fr-FR" sz="2000" dirty="0"/>
              <a:t> </a:t>
            </a:r>
            <a:r>
              <a:rPr lang="fr-FR" sz="2000" b="1" dirty="0" smtClean="0">
                <a:solidFill>
                  <a:srgbClr val="FF0000"/>
                </a:solidFill>
              </a:rPr>
              <a:t>NOMBRE D’ONDE</a:t>
            </a:r>
            <a:r>
              <a:rPr lang="fr-FR" sz="2000" dirty="0" smtClean="0"/>
              <a:t>,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smtClean="0">
                <a:solidFill>
                  <a:srgbClr val="006600"/>
                </a:solidFill>
              </a:rPr>
              <a:t>FORME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dirty="0"/>
              <a:t>et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</a:rPr>
              <a:t>INTENSITE</a:t>
            </a:r>
            <a:r>
              <a:rPr lang="fr-FR" sz="2000" dirty="0" smtClean="0"/>
              <a:t> des pics sont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dirty="0" smtClean="0"/>
              <a:t>caractéristiques </a:t>
            </a:r>
            <a:r>
              <a:rPr lang="fr-FR" sz="2000" dirty="0"/>
              <a:t>de chaque liaison.</a:t>
            </a:r>
            <a:endParaRPr lang="fr-FR" sz="2000" dirty="0">
              <a:latin typeface="Calibri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2008" y="5770329"/>
            <a:ext cx="8316416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ym typeface="Wingdings" pitchFamily="2" charset="2"/>
              </a:rPr>
              <a:t>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 zones dans le spectre IR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/>
              </a:rPr>
              <a:t>	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&lt; 1500 cm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–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: l’«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empreinte digitale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» : difficilement exploitable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 3"/>
              </a:rPr>
              <a:t>	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&gt; 1500 cm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–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: partie exploitable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Image 4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2396" y="3759432"/>
            <a:ext cx="345638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subSp spid="_x0000_s307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9">
                                            <p:subSp spid="_x0000_s3074"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9">
                                            <p:subSp spid="_x0000_s3074"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500"/>
                            </p:stCondLst>
                            <p:childTnLst>
                              <p:par>
                                <p:cTn id="1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7" grpId="0" autoUpdateAnimBg="0"/>
      <p:bldP spid="8" grpId="0" autoUpdateAnimBg="0"/>
      <p:bldP spid="9" grpId="0" autoUpdateAnimBg="0"/>
      <p:bldP spid="10" grpId="0" animBg="1" autoUpdateAnimBg="0"/>
      <p:bldP spid="11" grpId="0" autoUpdateAnimBg="0"/>
      <p:bldP spid="12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20" grpId="0" autoUpdateAnimBg="0"/>
      <p:bldP spid="21" grpId="0" autoUpdateAnimBg="0"/>
      <p:bldP spid="23" grpId="0" animBg="1" autoUpdateAnimBg="0"/>
      <p:bldP spid="24" grpId="0" autoUpdateAnimBg="0"/>
      <p:bldP spid="25" grpId="0" animBg="1" autoUpdateAnimBg="0"/>
      <p:bldP spid="27" grpId="0" autoUpdateAnimBg="0"/>
      <p:bldP spid="29" grpId="0"/>
      <p:bldP spid="30" grpId="0"/>
      <p:bldP spid="31" grpId="0"/>
      <p:bldP spid="32" grpId="0" autoUpdateAnimBg="0"/>
      <p:bldP spid="37" grpId="0" autoUpdateAnimBg="0"/>
      <p:bldP spid="40" grpId="0" animBg="1" autoUpdateAnimBg="0"/>
      <p:bldP spid="30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rganigramme : Entrée manuelle 14"/>
          <p:cNvSpPr/>
          <p:nvPr/>
        </p:nvSpPr>
        <p:spPr>
          <a:xfrm>
            <a:off x="971600" y="4221088"/>
            <a:ext cx="1440160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rganigramme : Entrée manuelle 13"/>
          <p:cNvSpPr/>
          <p:nvPr/>
        </p:nvSpPr>
        <p:spPr>
          <a:xfrm>
            <a:off x="971600" y="836712"/>
            <a:ext cx="3096344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rganigramme : Entrée manuelle 12"/>
          <p:cNvSpPr/>
          <p:nvPr/>
        </p:nvSpPr>
        <p:spPr>
          <a:xfrm>
            <a:off x="971600" y="-171400"/>
            <a:ext cx="1440160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-72008"/>
            <a:ext cx="2539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ALCENES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7504" y="332656"/>
            <a:ext cx="8928992" cy="43204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33265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possèdent une ou plusieurs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double(s) liaison(s) C = C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36104"/>
            <a:ext cx="4278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c/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DERIVES HALOGENES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68152"/>
            <a:ext cx="3715122" cy="79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204864"/>
            <a:ext cx="4774109" cy="111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7504" y="3356992"/>
            <a:ext cx="8928992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536" y="3356992"/>
            <a:ext cx="8748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possèdent le groupe caractéristique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 (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fluoro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Cl (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chloro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bromo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 (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iodo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725144"/>
            <a:ext cx="2735070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4293096"/>
            <a:ext cx="25699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d/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ALCOOLS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869160"/>
            <a:ext cx="5847934" cy="180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1340768"/>
            <a:ext cx="3902001" cy="77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0" grpId="0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9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76800"/>
            <a:ext cx="9144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9144000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rganigramme : Entrée manuelle 6"/>
          <p:cNvSpPr/>
          <p:nvPr/>
        </p:nvSpPr>
        <p:spPr>
          <a:xfrm>
            <a:off x="1115616" y="404664"/>
            <a:ext cx="720080" cy="432048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488866"/>
            <a:ext cx="4067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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Liaison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 – H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alcool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</a:t>
            </a:r>
          </a:p>
          <a:p>
            <a:pPr lvl="0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bande centrée sur </a:t>
            </a:r>
            <a:r>
              <a:rPr lang="fr-FR" sz="2000" b="1" u="sng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s</a:t>
            </a:r>
            <a:r>
              <a:rPr lang="fr-FR" sz="20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= 3350 cm</a:t>
            </a:r>
            <a:r>
              <a:rPr lang="fr-FR" sz="2000" b="1" u="sng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0"/>
            <a:ext cx="5148064" cy="299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-87198"/>
            <a:ext cx="39239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Application 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: </a:t>
            </a:r>
            <a:r>
              <a:rPr kumimoji="0" lang="fr-FR" sz="20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Justifier l’allure du spectre infrarouge ci-dessus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" name="Organigramme : Entrée manuelle 5"/>
          <p:cNvSpPr/>
          <p:nvPr/>
        </p:nvSpPr>
        <p:spPr>
          <a:xfrm>
            <a:off x="1115616" y="1844824"/>
            <a:ext cx="720080" cy="432048"/>
          </a:xfrm>
          <a:prstGeom prst="flowChartManualInput">
            <a:avLst/>
          </a:prstGeom>
          <a:solidFill>
            <a:srgbClr val="FF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1916832"/>
            <a:ext cx="413995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Liaison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 = C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alcène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bande centrée sur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s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1650 cm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r>
              <a:rPr kumimoji="0" lang="fr-FR" sz="2000" b="0" i="0" u="sng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6156176" y="1268760"/>
            <a:ext cx="576064" cy="43204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4427984" y="2204864"/>
            <a:ext cx="432048" cy="360039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rganigramme : Entrée manuelle 12"/>
          <p:cNvSpPr/>
          <p:nvPr/>
        </p:nvSpPr>
        <p:spPr>
          <a:xfrm>
            <a:off x="1115616" y="1124744"/>
            <a:ext cx="720080" cy="432048"/>
          </a:xfrm>
          <a:prstGeom prst="flowChartManualInpu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0" y="1196752"/>
            <a:ext cx="4067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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Liaison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 – H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alcane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</a:t>
            </a:r>
          </a:p>
          <a:p>
            <a:pPr lvl="0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bande centrée sur </a:t>
            </a:r>
            <a:r>
              <a:rPr lang="fr-FR" sz="2000" b="1" u="sng" dirty="0" smtClean="0">
                <a:solidFill>
                  <a:srgbClr val="7030A0"/>
                </a:solidFill>
                <a:latin typeface="Symbol" pitchFamily="18" charset="2"/>
                <a:cs typeface="Arial" pitchFamily="34" charset="0"/>
              </a:rPr>
              <a:t>s</a:t>
            </a:r>
            <a:r>
              <a:rPr lang="fr-FR" sz="20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= 2900 cm</a:t>
            </a:r>
            <a:r>
              <a:rPr lang="fr-FR" sz="2000" b="1" u="sng" baseline="30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– 1 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4860032" y="2492895"/>
            <a:ext cx="432048" cy="360039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 t="6287" b="29750"/>
          <a:stretch>
            <a:fillRect/>
          </a:stretch>
        </p:blipFill>
        <p:spPr bwMode="auto">
          <a:xfrm>
            <a:off x="0" y="3284984"/>
            <a:ext cx="9144000" cy="312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 t="15618" b="76571"/>
          <a:stretch>
            <a:fillRect/>
          </a:stretch>
        </p:blipFill>
        <p:spPr bwMode="auto">
          <a:xfrm>
            <a:off x="0" y="6381328"/>
            <a:ext cx="9144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rganigramme : Entrée manuelle 18"/>
          <p:cNvSpPr/>
          <p:nvPr/>
        </p:nvSpPr>
        <p:spPr>
          <a:xfrm>
            <a:off x="1151112" y="2564904"/>
            <a:ext cx="720080" cy="432048"/>
          </a:xfrm>
          <a:prstGeom prst="flowChartManualInput">
            <a:avLst/>
          </a:prstGeom>
          <a:solidFill>
            <a:srgbClr val="00B0F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35496" y="2636912"/>
            <a:ext cx="413995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Liaison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 –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alcène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bande centrée sur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Symbol" pitchFamily="18" charset="2"/>
                <a:cs typeface="Arial" pitchFamily="34" charset="0"/>
              </a:rPr>
              <a:t>s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 = 3050 cm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r>
              <a:rPr kumimoji="0" lang="fr-FR" sz="2000" b="0" i="0" u="sng" strike="noStrike" cap="none" normalizeH="0" baseline="3000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4572000" y="1340768"/>
            <a:ext cx="648072" cy="288033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9217" grpId="0"/>
      <p:bldP spid="6" grpId="0" animBg="1"/>
      <p:bldP spid="9218" grpId="0"/>
      <p:bldP spid="13" grpId="0" animBg="1"/>
      <p:bldP spid="14" grpId="0"/>
      <p:bldP spid="19" grpId="0" animBg="1"/>
      <p:bldP spid="2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-531440"/>
            <a:ext cx="5148064" cy="299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1268760"/>
            <a:ext cx="413995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Liaison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 = C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alcène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bande centrée sur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s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1650 cm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r>
              <a:rPr kumimoji="0" lang="fr-FR" sz="2000" b="0" i="0" u="sng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rganigramme : Entrée manuelle 6"/>
          <p:cNvSpPr/>
          <p:nvPr/>
        </p:nvSpPr>
        <p:spPr>
          <a:xfrm>
            <a:off x="1115616" y="0"/>
            <a:ext cx="720080" cy="332656"/>
          </a:xfrm>
          <a:prstGeom prst="flowChartManualInp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rganigramme : Entrée manuelle 5"/>
          <p:cNvSpPr/>
          <p:nvPr/>
        </p:nvSpPr>
        <p:spPr>
          <a:xfrm>
            <a:off x="1115616" y="1268760"/>
            <a:ext cx="720080" cy="360040"/>
          </a:xfrm>
          <a:prstGeom prst="flowChartManualInput">
            <a:avLst/>
          </a:prstGeom>
          <a:solidFill>
            <a:srgbClr val="FF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27384"/>
            <a:ext cx="4067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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Liaison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 – H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alcool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</a:t>
            </a:r>
          </a:p>
          <a:p>
            <a:pPr lvl="0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bande centrée sur </a:t>
            </a:r>
            <a:r>
              <a:rPr lang="fr-FR" sz="2000" b="1" u="sng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s</a:t>
            </a:r>
            <a:r>
              <a:rPr lang="fr-FR" sz="20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= 3350 cm</a:t>
            </a:r>
            <a:r>
              <a:rPr lang="fr-FR" sz="2000" b="1" u="sng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6156176" y="620688"/>
            <a:ext cx="576064" cy="43204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4427984" y="1556792"/>
            <a:ext cx="432048" cy="360039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rganigramme : Entrée manuelle 12"/>
          <p:cNvSpPr/>
          <p:nvPr/>
        </p:nvSpPr>
        <p:spPr>
          <a:xfrm>
            <a:off x="1115616" y="620688"/>
            <a:ext cx="720080" cy="360040"/>
          </a:xfrm>
          <a:prstGeom prst="flowChartManualInpu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0" y="620688"/>
            <a:ext cx="4067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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Liaison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 – H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alcane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</a:t>
            </a:r>
          </a:p>
          <a:p>
            <a:pPr lvl="0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bande centrée sur </a:t>
            </a:r>
            <a:r>
              <a:rPr lang="fr-FR" sz="2000" b="1" u="sng" dirty="0" smtClean="0">
                <a:solidFill>
                  <a:srgbClr val="7030A0"/>
                </a:solidFill>
                <a:latin typeface="Symbol" pitchFamily="18" charset="2"/>
                <a:cs typeface="Arial" pitchFamily="34" charset="0"/>
              </a:rPr>
              <a:t>s</a:t>
            </a:r>
            <a:r>
              <a:rPr lang="fr-FR" sz="20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= 2900 cm</a:t>
            </a:r>
            <a:r>
              <a:rPr lang="fr-FR" sz="2000" b="1" u="sng" baseline="30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– 1 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4860032" y="1844823"/>
            <a:ext cx="432048" cy="360039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0" y="2492896"/>
            <a:ext cx="48269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c/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Cas particulier de la liaison O-H</a:t>
            </a:r>
            <a:endParaRPr lang="fr-FR" sz="2000" dirty="0">
              <a:latin typeface="Bookman Old Style" pitchFamily="18" charset="0"/>
            </a:endParaRPr>
          </a:p>
        </p:txBody>
      </p:sp>
      <p:grpSp>
        <p:nvGrpSpPr>
          <p:cNvPr id="17" name="Group 1"/>
          <p:cNvGrpSpPr>
            <a:grpSpLocks/>
          </p:cNvGrpSpPr>
          <p:nvPr/>
        </p:nvGrpSpPr>
        <p:grpSpPr bwMode="auto">
          <a:xfrm>
            <a:off x="4067175" y="2852936"/>
            <a:ext cx="4929188" cy="3960614"/>
            <a:chOff x="662" y="11084"/>
            <a:chExt cx="4855" cy="3917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" y="11084"/>
              <a:ext cx="4855" cy="391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cxnSp>
          <p:nvCxnSpPr>
            <p:cNvPr id="19" name="AutoShape 5"/>
            <p:cNvCxnSpPr>
              <a:cxnSpLocks noChangeShapeType="1"/>
            </p:cNvCxnSpPr>
            <p:nvPr/>
          </p:nvCxnSpPr>
          <p:spPr bwMode="auto">
            <a:xfrm>
              <a:off x="3000" y="11084"/>
              <a:ext cx="0" cy="391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20" name="Forme libre 19"/>
          <p:cNvSpPr/>
          <p:nvPr/>
        </p:nvSpPr>
        <p:spPr>
          <a:xfrm>
            <a:off x="4587874" y="3055600"/>
            <a:ext cx="128141" cy="1669544"/>
          </a:xfrm>
          <a:custGeom>
            <a:avLst/>
            <a:gdLst>
              <a:gd name="connsiteX0" fmla="*/ 0 w 114300"/>
              <a:gd name="connsiteY0" fmla="*/ 0 h 1616075"/>
              <a:gd name="connsiteX1" fmla="*/ 38100 w 114300"/>
              <a:gd name="connsiteY1" fmla="*/ 1600200 h 1616075"/>
              <a:gd name="connsiteX2" fmla="*/ 114300 w 114300"/>
              <a:gd name="connsiteY2" fmla="*/ 95250 h 161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1616075">
                <a:moveTo>
                  <a:pt x="0" y="0"/>
                </a:moveTo>
                <a:cubicBezTo>
                  <a:pt x="9525" y="792162"/>
                  <a:pt x="19050" y="1584325"/>
                  <a:pt x="38100" y="1600200"/>
                </a:cubicBezTo>
                <a:cubicBezTo>
                  <a:pt x="57150" y="1616075"/>
                  <a:pt x="85725" y="855662"/>
                  <a:pt x="114300" y="9525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4354513" y="4932504"/>
            <a:ext cx="504825" cy="422134"/>
          </a:xfrm>
          <a:prstGeom prst="roundRect">
            <a:avLst/>
          </a:prstGeom>
          <a:solidFill>
            <a:srgbClr val="FF0000">
              <a:alpha val="4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8315325" y="3491089"/>
            <a:ext cx="720725" cy="423686"/>
          </a:xfrm>
          <a:prstGeom prst="roundRect">
            <a:avLst/>
          </a:prstGeom>
          <a:solidFill>
            <a:srgbClr val="FF0000">
              <a:alpha val="4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8386763" y="4499150"/>
            <a:ext cx="576262" cy="423687"/>
          </a:xfrm>
          <a:prstGeom prst="roundRect">
            <a:avLst/>
          </a:prstGeom>
          <a:solidFill>
            <a:srgbClr val="00B050">
              <a:alpha val="4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Forme libre 23"/>
          <p:cNvSpPr/>
          <p:nvPr/>
        </p:nvSpPr>
        <p:spPr>
          <a:xfrm>
            <a:off x="7378700" y="3564078"/>
            <a:ext cx="45719" cy="512993"/>
          </a:xfrm>
          <a:custGeom>
            <a:avLst/>
            <a:gdLst>
              <a:gd name="connsiteX0" fmla="*/ 0 w 114300"/>
              <a:gd name="connsiteY0" fmla="*/ 0 h 1616075"/>
              <a:gd name="connsiteX1" fmla="*/ 38100 w 114300"/>
              <a:gd name="connsiteY1" fmla="*/ 1600200 h 1616075"/>
              <a:gd name="connsiteX2" fmla="*/ 114300 w 114300"/>
              <a:gd name="connsiteY2" fmla="*/ 95250 h 161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1616075">
                <a:moveTo>
                  <a:pt x="0" y="0"/>
                </a:moveTo>
                <a:cubicBezTo>
                  <a:pt x="9525" y="792162"/>
                  <a:pt x="19050" y="1584325"/>
                  <a:pt x="38100" y="1600200"/>
                </a:cubicBezTo>
                <a:cubicBezTo>
                  <a:pt x="57150" y="1616075"/>
                  <a:pt x="85725" y="855662"/>
                  <a:pt x="114300" y="9525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" name="Forme libre 24"/>
          <p:cNvSpPr/>
          <p:nvPr/>
        </p:nvSpPr>
        <p:spPr>
          <a:xfrm>
            <a:off x="7461250" y="3966762"/>
            <a:ext cx="431800" cy="2686451"/>
          </a:xfrm>
          <a:custGeom>
            <a:avLst/>
            <a:gdLst>
              <a:gd name="connsiteX0" fmla="*/ 0 w 114300"/>
              <a:gd name="connsiteY0" fmla="*/ 0 h 1616075"/>
              <a:gd name="connsiteX1" fmla="*/ 38100 w 114300"/>
              <a:gd name="connsiteY1" fmla="*/ 1600200 h 1616075"/>
              <a:gd name="connsiteX2" fmla="*/ 114300 w 114300"/>
              <a:gd name="connsiteY2" fmla="*/ 95250 h 1616075"/>
              <a:gd name="connsiteX0" fmla="*/ 0 w 163066"/>
              <a:gd name="connsiteY0" fmla="*/ 0 h 2608163"/>
              <a:gd name="connsiteX1" fmla="*/ 144016 w 163066"/>
              <a:gd name="connsiteY1" fmla="*/ 2592288 h 2608163"/>
              <a:gd name="connsiteX2" fmla="*/ 114300 w 163066"/>
              <a:gd name="connsiteY2" fmla="*/ 95250 h 2608163"/>
              <a:gd name="connsiteX0" fmla="*/ 0 w 360040"/>
              <a:gd name="connsiteY0" fmla="*/ 0 h 2592288"/>
              <a:gd name="connsiteX1" fmla="*/ 144016 w 360040"/>
              <a:gd name="connsiteY1" fmla="*/ 2592288 h 2592288"/>
              <a:gd name="connsiteX2" fmla="*/ 360040 w 360040"/>
              <a:gd name="connsiteY2" fmla="*/ 0 h 2592288"/>
              <a:gd name="connsiteX0" fmla="*/ 0 w 432048"/>
              <a:gd name="connsiteY0" fmla="*/ 0 h 2592288"/>
              <a:gd name="connsiteX1" fmla="*/ 144016 w 432048"/>
              <a:gd name="connsiteY1" fmla="*/ 2592288 h 2592288"/>
              <a:gd name="connsiteX2" fmla="*/ 432048 w 432048"/>
              <a:gd name="connsiteY2" fmla="*/ 0 h 2592288"/>
              <a:gd name="connsiteX0" fmla="*/ 0 w 432048"/>
              <a:gd name="connsiteY0" fmla="*/ 0 h 2747987"/>
              <a:gd name="connsiteX1" fmla="*/ 144016 w 432048"/>
              <a:gd name="connsiteY1" fmla="*/ 2592288 h 2747987"/>
              <a:gd name="connsiteX2" fmla="*/ 288032 w 432048"/>
              <a:gd name="connsiteY2" fmla="*/ 1368152 h 2747987"/>
              <a:gd name="connsiteX3" fmla="*/ 432048 w 432048"/>
              <a:gd name="connsiteY3" fmla="*/ 0 h 274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48" h="2747987">
                <a:moveTo>
                  <a:pt x="0" y="0"/>
                </a:moveTo>
                <a:cubicBezTo>
                  <a:pt x="9525" y="792162"/>
                  <a:pt x="72008" y="2592288"/>
                  <a:pt x="144016" y="2592288"/>
                </a:cubicBezTo>
                <a:cubicBezTo>
                  <a:pt x="206561" y="2747987"/>
                  <a:pt x="240027" y="1800200"/>
                  <a:pt x="288032" y="1368152"/>
                </a:cubicBezTo>
                <a:cubicBezTo>
                  <a:pt x="336037" y="936104"/>
                  <a:pt x="422585" y="155699"/>
                  <a:pt x="432048" y="0"/>
                </a:cubicBezTo>
              </a:path>
            </a:pathLst>
          </a:custGeom>
          <a:ln w="38100">
            <a:solidFill>
              <a:srgbClr val="188A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0" y="4149080"/>
            <a:ext cx="4139952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Spectre de gauche : OH libre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Les molécules d’alcools n’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intera-gissent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pas entre elles (phase gaz)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fr-FR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Spectre de droite : OH lié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Les molécules d’alcools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interagis-sent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entre elles via leur groupe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hy-droxyle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et forment des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liaisons H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(phase solide ou liquide)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4860032" y="4869160"/>
            <a:ext cx="16758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3600 cm </a:t>
            </a:r>
            <a:r>
              <a:rPr lang="fr-FR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6070777" y="5789990"/>
            <a:ext cx="1652737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3000 cm </a:t>
            </a:r>
            <a:r>
              <a:rPr lang="fr-FR" sz="2000" b="1" baseline="30000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3500 cm </a:t>
            </a:r>
            <a:r>
              <a:rPr lang="fr-FR" sz="2000" b="1" baseline="30000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188A26"/>
              </a:solidFill>
              <a:latin typeface="Arial" pitchFamily="34" charset="0"/>
              <a:cs typeface="Arial" pitchFamily="34" charset="0"/>
            </a:endParaRPr>
          </a:p>
          <a:p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0" y="2852936"/>
            <a:ext cx="3923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+mj-lt"/>
              </a:rPr>
              <a:t>Pour la liaison O-H caractéristique des alcools, les tables de données distinguent le cas « </a:t>
            </a:r>
            <a:r>
              <a:rPr lang="fr-FR" sz="2000" b="1" dirty="0" smtClean="0">
                <a:solidFill>
                  <a:srgbClr val="FF0000"/>
                </a:solidFill>
                <a:latin typeface="+mj-lt"/>
              </a:rPr>
              <a:t>O-H lié</a:t>
            </a:r>
            <a:r>
              <a:rPr lang="fr-FR" sz="2000" dirty="0" smtClean="0">
                <a:latin typeface="+mj-lt"/>
              </a:rPr>
              <a:t> » du cas « </a:t>
            </a:r>
            <a:r>
              <a:rPr lang="fr-FR" sz="2000" b="1" dirty="0" smtClean="0">
                <a:solidFill>
                  <a:srgbClr val="FF0000"/>
                </a:solidFill>
                <a:latin typeface="+mj-lt"/>
              </a:rPr>
              <a:t>O-H libre</a:t>
            </a:r>
            <a:r>
              <a:rPr lang="fr-FR" sz="2000" dirty="0" smtClean="0">
                <a:latin typeface="+mj-lt"/>
              </a:rPr>
              <a:t> ». De quoi s’agit-il ?</a:t>
            </a:r>
            <a:endParaRPr lang="fr-FR" sz="2000" dirty="0">
              <a:latin typeface="+mj-lt"/>
            </a:endParaRPr>
          </a:p>
        </p:txBody>
      </p:sp>
      <p:sp>
        <p:nvSpPr>
          <p:cNvPr id="29" name="Organigramme : Entrée manuelle 28"/>
          <p:cNvSpPr/>
          <p:nvPr/>
        </p:nvSpPr>
        <p:spPr>
          <a:xfrm>
            <a:off x="1151112" y="1844824"/>
            <a:ext cx="720080" cy="432048"/>
          </a:xfrm>
          <a:prstGeom prst="flowChartManualInput">
            <a:avLst/>
          </a:prstGeom>
          <a:solidFill>
            <a:srgbClr val="00B0F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35496" y="1916832"/>
            <a:ext cx="413995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Liaison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 –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alcène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bande centrée sur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Symbol" pitchFamily="18" charset="2"/>
                <a:cs typeface="Arial" pitchFamily="34" charset="0"/>
              </a:rPr>
              <a:t>s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 = 3050 cm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r>
              <a:rPr kumimoji="0" lang="fr-FR" sz="2000" b="0" i="0" u="sng" strike="noStrike" cap="none" normalizeH="0" baseline="3000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4572000" y="836712"/>
            <a:ext cx="648072" cy="288033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 animBg="1"/>
      <p:bldP spid="22" grpId="0" animBg="1"/>
      <p:bldP spid="23" grpId="0" animBg="1"/>
      <p:bldP spid="27" grpId="0"/>
      <p:bldP spid="28" grpId="0"/>
      <p:bldP spid="3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4067175" y="404664"/>
            <a:ext cx="4929188" cy="3960614"/>
            <a:chOff x="662" y="11084"/>
            <a:chExt cx="4855" cy="3917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2" y="11084"/>
              <a:ext cx="4855" cy="391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cxnSp>
          <p:nvCxnSpPr>
            <p:cNvPr id="5" name="AutoShape 5"/>
            <p:cNvCxnSpPr>
              <a:cxnSpLocks noChangeShapeType="1"/>
            </p:cNvCxnSpPr>
            <p:nvPr/>
          </p:nvCxnSpPr>
          <p:spPr bwMode="auto">
            <a:xfrm>
              <a:off x="3000" y="11084"/>
              <a:ext cx="0" cy="391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6" name="Forme libre 5"/>
          <p:cNvSpPr/>
          <p:nvPr/>
        </p:nvSpPr>
        <p:spPr>
          <a:xfrm>
            <a:off x="4587874" y="607328"/>
            <a:ext cx="128141" cy="1669544"/>
          </a:xfrm>
          <a:custGeom>
            <a:avLst/>
            <a:gdLst>
              <a:gd name="connsiteX0" fmla="*/ 0 w 114300"/>
              <a:gd name="connsiteY0" fmla="*/ 0 h 1616075"/>
              <a:gd name="connsiteX1" fmla="*/ 38100 w 114300"/>
              <a:gd name="connsiteY1" fmla="*/ 1600200 h 1616075"/>
              <a:gd name="connsiteX2" fmla="*/ 114300 w 114300"/>
              <a:gd name="connsiteY2" fmla="*/ 95250 h 161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1616075">
                <a:moveTo>
                  <a:pt x="0" y="0"/>
                </a:moveTo>
                <a:cubicBezTo>
                  <a:pt x="9525" y="792162"/>
                  <a:pt x="19050" y="1584325"/>
                  <a:pt x="38100" y="1600200"/>
                </a:cubicBezTo>
                <a:cubicBezTo>
                  <a:pt x="57150" y="1616075"/>
                  <a:pt x="85725" y="855662"/>
                  <a:pt x="114300" y="9525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4354513" y="2484232"/>
            <a:ext cx="504825" cy="422134"/>
          </a:xfrm>
          <a:prstGeom prst="roundRect">
            <a:avLst/>
          </a:prstGeom>
          <a:solidFill>
            <a:srgbClr val="FF0000">
              <a:alpha val="4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8315325" y="1042817"/>
            <a:ext cx="720725" cy="423686"/>
          </a:xfrm>
          <a:prstGeom prst="roundRect">
            <a:avLst/>
          </a:prstGeom>
          <a:solidFill>
            <a:srgbClr val="FF0000">
              <a:alpha val="4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8386763" y="2050878"/>
            <a:ext cx="576262" cy="423687"/>
          </a:xfrm>
          <a:prstGeom prst="roundRect">
            <a:avLst/>
          </a:prstGeom>
          <a:solidFill>
            <a:srgbClr val="00B050">
              <a:alpha val="4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Forme libre 9"/>
          <p:cNvSpPr/>
          <p:nvPr/>
        </p:nvSpPr>
        <p:spPr>
          <a:xfrm>
            <a:off x="7378700" y="1115806"/>
            <a:ext cx="45719" cy="512993"/>
          </a:xfrm>
          <a:custGeom>
            <a:avLst/>
            <a:gdLst>
              <a:gd name="connsiteX0" fmla="*/ 0 w 114300"/>
              <a:gd name="connsiteY0" fmla="*/ 0 h 1616075"/>
              <a:gd name="connsiteX1" fmla="*/ 38100 w 114300"/>
              <a:gd name="connsiteY1" fmla="*/ 1600200 h 1616075"/>
              <a:gd name="connsiteX2" fmla="*/ 114300 w 114300"/>
              <a:gd name="connsiteY2" fmla="*/ 95250 h 161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00" h="1616075">
                <a:moveTo>
                  <a:pt x="0" y="0"/>
                </a:moveTo>
                <a:cubicBezTo>
                  <a:pt x="9525" y="792162"/>
                  <a:pt x="19050" y="1584325"/>
                  <a:pt x="38100" y="1600200"/>
                </a:cubicBezTo>
                <a:cubicBezTo>
                  <a:pt x="57150" y="1616075"/>
                  <a:pt x="85725" y="855662"/>
                  <a:pt x="114300" y="9525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Forme libre 10"/>
          <p:cNvSpPr/>
          <p:nvPr/>
        </p:nvSpPr>
        <p:spPr>
          <a:xfrm>
            <a:off x="7461250" y="1518490"/>
            <a:ext cx="431800" cy="2686451"/>
          </a:xfrm>
          <a:custGeom>
            <a:avLst/>
            <a:gdLst>
              <a:gd name="connsiteX0" fmla="*/ 0 w 114300"/>
              <a:gd name="connsiteY0" fmla="*/ 0 h 1616075"/>
              <a:gd name="connsiteX1" fmla="*/ 38100 w 114300"/>
              <a:gd name="connsiteY1" fmla="*/ 1600200 h 1616075"/>
              <a:gd name="connsiteX2" fmla="*/ 114300 w 114300"/>
              <a:gd name="connsiteY2" fmla="*/ 95250 h 1616075"/>
              <a:gd name="connsiteX0" fmla="*/ 0 w 163066"/>
              <a:gd name="connsiteY0" fmla="*/ 0 h 2608163"/>
              <a:gd name="connsiteX1" fmla="*/ 144016 w 163066"/>
              <a:gd name="connsiteY1" fmla="*/ 2592288 h 2608163"/>
              <a:gd name="connsiteX2" fmla="*/ 114300 w 163066"/>
              <a:gd name="connsiteY2" fmla="*/ 95250 h 2608163"/>
              <a:gd name="connsiteX0" fmla="*/ 0 w 360040"/>
              <a:gd name="connsiteY0" fmla="*/ 0 h 2592288"/>
              <a:gd name="connsiteX1" fmla="*/ 144016 w 360040"/>
              <a:gd name="connsiteY1" fmla="*/ 2592288 h 2592288"/>
              <a:gd name="connsiteX2" fmla="*/ 360040 w 360040"/>
              <a:gd name="connsiteY2" fmla="*/ 0 h 2592288"/>
              <a:gd name="connsiteX0" fmla="*/ 0 w 432048"/>
              <a:gd name="connsiteY0" fmla="*/ 0 h 2592288"/>
              <a:gd name="connsiteX1" fmla="*/ 144016 w 432048"/>
              <a:gd name="connsiteY1" fmla="*/ 2592288 h 2592288"/>
              <a:gd name="connsiteX2" fmla="*/ 432048 w 432048"/>
              <a:gd name="connsiteY2" fmla="*/ 0 h 2592288"/>
              <a:gd name="connsiteX0" fmla="*/ 0 w 432048"/>
              <a:gd name="connsiteY0" fmla="*/ 0 h 2747987"/>
              <a:gd name="connsiteX1" fmla="*/ 144016 w 432048"/>
              <a:gd name="connsiteY1" fmla="*/ 2592288 h 2747987"/>
              <a:gd name="connsiteX2" fmla="*/ 288032 w 432048"/>
              <a:gd name="connsiteY2" fmla="*/ 1368152 h 2747987"/>
              <a:gd name="connsiteX3" fmla="*/ 432048 w 432048"/>
              <a:gd name="connsiteY3" fmla="*/ 0 h 274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48" h="2747987">
                <a:moveTo>
                  <a:pt x="0" y="0"/>
                </a:moveTo>
                <a:cubicBezTo>
                  <a:pt x="9525" y="792162"/>
                  <a:pt x="72008" y="2592288"/>
                  <a:pt x="144016" y="2592288"/>
                </a:cubicBezTo>
                <a:cubicBezTo>
                  <a:pt x="206561" y="2747987"/>
                  <a:pt x="240027" y="1800200"/>
                  <a:pt x="288032" y="1368152"/>
                </a:cubicBezTo>
                <a:cubicBezTo>
                  <a:pt x="336037" y="936104"/>
                  <a:pt x="422585" y="155699"/>
                  <a:pt x="432048" y="0"/>
                </a:cubicBezTo>
              </a:path>
            </a:pathLst>
          </a:custGeom>
          <a:ln w="38100">
            <a:solidFill>
              <a:srgbClr val="188A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0" y="1700808"/>
            <a:ext cx="4139952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Spectre de gauche : OH libre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Les molécules d’alcools n’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intera-gissent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pas entre elles (phase gaz)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fr-FR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Spectre de droite : OH lié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Les molécules d’alcools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interagis-sent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entre elles via leur groupe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hy-droxyle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et forment des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liaisons H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(phase solide ou liquide)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4860032" y="2420888"/>
            <a:ext cx="16758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3600 cm </a:t>
            </a:r>
            <a:r>
              <a:rPr lang="fr-FR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6012160" y="3140968"/>
            <a:ext cx="1652737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3000 cm </a:t>
            </a:r>
            <a:r>
              <a:rPr lang="fr-FR" sz="2000" b="1" baseline="30000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3500 cm </a:t>
            </a:r>
            <a:r>
              <a:rPr lang="fr-FR" sz="2000" b="1" baseline="30000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solidFill>
                <a:srgbClr val="188A26"/>
              </a:solidFill>
              <a:latin typeface="Arial" pitchFamily="34" charset="0"/>
              <a:cs typeface="Arial" pitchFamily="34" charset="0"/>
            </a:endParaRPr>
          </a:p>
          <a:p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0" y="404664"/>
            <a:ext cx="3923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+mj-lt"/>
              </a:rPr>
              <a:t>Pour la liaison O-H caractéristique des alcools, les tables de données distinguent le cas « </a:t>
            </a:r>
            <a:r>
              <a:rPr lang="fr-FR" sz="2000" b="1" dirty="0" smtClean="0">
                <a:solidFill>
                  <a:srgbClr val="FF0000"/>
                </a:solidFill>
                <a:latin typeface="+mj-lt"/>
              </a:rPr>
              <a:t>O-H lié</a:t>
            </a:r>
            <a:r>
              <a:rPr lang="fr-FR" sz="2000" dirty="0" smtClean="0">
                <a:latin typeface="+mj-lt"/>
              </a:rPr>
              <a:t> » du cas « </a:t>
            </a:r>
            <a:r>
              <a:rPr lang="fr-FR" sz="2000" b="1" dirty="0" smtClean="0">
                <a:solidFill>
                  <a:srgbClr val="FF0000"/>
                </a:solidFill>
                <a:latin typeface="+mj-lt"/>
              </a:rPr>
              <a:t>O-H libre</a:t>
            </a:r>
            <a:r>
              <a:rPr lang="fr-FR" sz="2000" dirty="0" smtClean="0">
                <a:latin typeface="+mj-lt"/>
              </a:rPr>
              <a:t> ». De quoi s’agit-il ?</a:t>
            </a:r>
            <a:endParaRPr lang="fr-FR" sz="2000" dirty="0">
              <a:latin typeface="+mj-lt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630131" y="4829090"/>
            <a:ext cx="85138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fr-FR" sz="20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Spectroscopie </a:t>
            </a:r>
            <a:r>
              <a:rPr lang="fr-FR" sz="2000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de Résonance Magnétique Nucléaire (RMN </a:t>
            </a:r>
            <a:r>
              <a:rPr lang="fr-FR" sz="2000" b="1" i="1" u="sng" baseline="30000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fr-FR" sz="2000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H)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107950" y="5301505"/>
            <a:ext cx="8928100" cy="1439863"/>
            <a:chOff x="107950" y="5301505"/>
            <a:chExt cx="8928100" cy="1439863"/>
          </a:xfrm>
        </p:grpSpPr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107950" y="5301505"/>
              <a:ext cx="8928100" cy="143986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>
                <a:spcAft>
                  <a:spcPts val="1000"/>
                </a:spcAft>
                <a:defRPr/>
              </a:pPr>
              <a:endParaRPr lang="fr-FR" sz="100" dirty="0" smtClean="0">
                <a:latin typeface="Times New Roman" pitchFamily="18" charset="0"/>
                <a:cs typeface="Times New Roman" pitchFamily="18" charset="0"/>
                <a:sym typeface="Wingdings 2"/>
              </a:endParaRPr>
            </a:p>
            <a:p>
              <a:pPr algn="just">
                <a:spcAft>
                  <a:spcPts val="1000"/>
                </a:spcAft>
                <a:defRPr/>
              </a:pPr>
              <a:r>
                <a:rPr lang="fr-FR" sz="2000" dirty="0" smtClean="0">
                  <a:latin typeface="Times New Roman" pitchFamily="18" charset="0"/>
                  <a:cs typeface="Times New Roman" pitchFamily="18" charset="0"/>
                  <a:sym typeface="Wingdings 2"/>
                </a:rPr>
                <a:t> </a:t>
              </a:r>
              <a:r>
                <a:rPr lang="fr-FR" sz="2000" b="1" i="1" u="sng" dirty="0" smtClean="0">
                  <a:latin typeface="Times New Roman" pitchFamily="18" charset="0"/>
                  <a:cs typeface="Times New Roman" pitchFamily="18" charset="0"/>
                </a:rPr>
                <a:t>Principe</a:t>
              </a:r>
              <a:r>
                <a:rPr lang="fr-FR" sz="2000" dirty="0">
                  <a:latin typeface="Arial" pitchFamily="34" charset="0"/>
                  <a:cs typeface="Arial" pitchFamily="34" charset="0"/>
                </a:rPr>
                <a:t> : - Molécule plongée dans un </a:t>
              </a:r>
              <a:r>
                <a:rPr lang="fr-FR" sz="2000" b="1" i="1" dirty="0">
                  <a:latin typeface="Arial" pitchFamily="34" charset="0"/>
                  <a:cs typeface="Arial" pitchFamily="34" charset="0"/>
                </a:rPr>
                <a:t>champ magnétique</a:t>
              </a:r>
            </a:p>
            <a:p>
              <a:pPr algn="just">
                <a:spcAft>
                  <a:spcPts val="1000"/>
                </a:spcAft>
                <a:defRPr/>
              </a:pPr>
              <a:r>
                <a:rPr lang="fr-FR" sz="2000" dirty="0">
                  <a:latin typeface="Arial" pitchFamily="34" charset="0"/>
                  <a:cs typeface="Arial" pitchFamily="34" charset="0"/>
                </a:rPr>
                <a:t>                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   </a:t>
              </a:r>
              <a:r>
                <a:rPr lang="fr-FR" sz="2000" dirty="0">
                  <a:latin typeface="Arial" pitchFamily="34" charset="0"/>
                  <a:cs typeface="Arial" pitchFamily="34" charset="0"/>
                </a:rPr>
                <a:t>- Les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i="1" dirty="0">
                  <a:latin typeface="Arial" pitchFamily="34" charset="0"/>
                  <a:cs typeface="Arial" pitchFamily="34" charset="0"/>
                </a:rPr>
                <a:t>absorbent des photons</a:t>
              </a:r>
              <a:r>
                <a:rPr lang="fr-FR" sz="2000" dirty="0">
                  <a:latin typeface="Arial" pitchFamily="34" charset="0"/>
                  <a:cs typeface="Arial" pitchFamily="34" charset="0"/>
                </a:rPr>
                <a:t> de fréquence</a:t>
              </a:r>
            </a:p>
            <a:p>
              <a:pPr algn="just">
                <a:spcAft>
                  <a:spcPts val="1000"/>
                </a:spcAft>
                <a:defRPr/>
              </a:pPr>
              <a:r>
                <a:rPr lang="fr-FR" sz="2000" dirty="0">
                  <a:latin typeface="Arial" pitchFamily="34" charset="0"/>
                  <a:cs typeface="Arial" pitchFamily="34" charset="0"/>
                </a:rPr>
                <a:t>                   pour orienter leur moment magnétique dans le sens opposé à </a:t>
              </a:r>
              <a:r>
                <a:rPr lang="fr-FR" sz="2000" b="1" dirty="0">
                  <a:latin typeface="Arial" pitchFamily="34" charset="0"/>
                  <a:cs typeface="Arial" pitchFamily="34" charset="0"/>
                </a:rPr>
                <a:t>B</a:t>
              </a:r>
              <a:r>
                <a:rPr lang="fr-FR" sz="2000" b="1" baseline="-25000" dirty="0">
                  <a:latin typeface="Arial" pitchFamily="34" charset="0"/>
                  <a:cs typeface="Arial" pitchFamily="34" charset="0"/>
                </a:rPr>
                <a:t>0</a:t>
              </a:r>
              <a:r>
                <a:rPr lang="fr-FR" sz="2000" dirty="0">
                  <a:latin typeface="Arial" pitchFamily="34" charset="0"/>
                  <a:cs typeface="Arial" pitchFamily="34" charset="0"/>
                </a:rPr>
                <a:t>. </a:t>
              </a:r>
            </a:p>
            <a:p>
              <a:pPr algn="just">
                <a:spcAft>
                  <a:spcPts val="1000"/>
                </a:spcAft>
                <a:defRPr/>
              </a:pPr>
              <a:r>
                <a:rPr lang="fr-FR" dirty="0"/>
                <a:t> </a:t>
              </a:r>
            </a:p>
            <a:p>
              <a:pPr algn="ctr">
                <a:spcAft>
                  <a:spcPts val="1000"/>
                </a:spcAft>
                <a:defRPr/>
              </a:pPr>
              <a:r>
                <a:rPr lang="fr-FR" dirty="0"/>
                <a:t> </a:t>
              </a:r>
              <a:endParaRPr lang="fr-FR" b="1" dirty="0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7164908" y="5393579"/>
              <a:ext cx="1079500" cy="40011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 b="1" dirty="0">
                  <a:solidFill>
                    <a:srgbClr val="FF0000"/>
                  </a:solidFill>
                </a:rPr>
                <a:t>B</a:t>
              </a:r>
              <a:r>
                <a:rPr lang="fr-FR" sz="2000" b="1" baseline="-25000" dirty="0">
                  <a:solidFill>
                    <a:srgbClr val="FF0000"/>
                  </a:solidFill>
                </a:rPr>
                <a:t>0</a:t>
              </a:r>
              <a:r>
                <a:rPr lang="fr-FR" sz="2000" b="1" dirty="0">
                  <a:solidFill>
                    <a:srgbClr val="FF0000"/>
                  </a:solidFill>
                </a:rPr>
                <a:t> ≈ 1 T</a:t>
              </a:r>
              <a:endParaRPr lang="fr-FR" sz="2000" dirty="0">
                <a:solidFill>
                  <a:srgbClr val="FF0000"/>
                </a:solidFill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6876256" y="5837202"/>
              <a:ext cx="1511300" cy="40011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 b="1" dirty="0">
                  <a:solidFill>
                    <a:srgbClr val="FF0000"/>
                  </a:solidFill>
                  <a:latin typeface="Symbol" pitchFamily="18" charset="2"/>
                </a:rPr>
                <a:t>n</a:t>
              </a:r>
              <a:r>
                <a:rPr lang="fr-FR" sz="2000" b="1" dirty="0">
                  <a:solidFill>
                    <a:srgbClr val="FF0000"/>
                  </a:solidFill>
                </a:rPr>
                <a:t> ≈ 100 MHz</a:t>
              </a:r>
              <a:endParaRPr lang="fr-FR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0" y="9899"/>
            <a:ext cx="48269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c/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Cas particulier de la liaison O-H</a:t>
            </a:r>
            <a:endParaRPr lang="fr-FR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7504" y="3140968"/>
            <a:ext cx="8928100" cy="25922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endParaRPr lang="fr-FR" u="sng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30131" y="-27384"/>
            <a:ext cx="85138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fr-FR" sz="2000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</a:t>
            </a:r>
            <a:r>
              <a:rPr lang="fr-FR" sz="2000" b="1" i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Spectroscopie </a:t>
            </a:r>
            <a:r>
              <a:rPr lang="fr-FR" sz="2000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de Résonance Magnétique Nucléaire (RMN </a:t>
            </a:r>
            <a:r>
              <a:rPr lang="fr-FR" sz="2000" b="1" i="1" u="sng" baseline="30000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fr-FR" sz="2000" b="1" i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H)</a:t>
            </a:r>
            <a:endParaRPr lang="fr-F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7950" y="332656"/>
            <a:ext cx="8928100" cy="1439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  <a:defRPr/>
            </a:pPr>
            <a:endParaRPr lang="fr-FR" sz="100" dirty="0" smtClean="0">
              <a:latin typeface="Times New Roman" pitchFamily="18" charset="0"/>
              <a:cs typeface="Times New Roman" pitchFamily="18" charset="0"/>
              <a:sym typeface="Wingdings 2"/>
            </a:endParaRPr>
          </a:p>
          <a:p>
            <a:pPr algn="just">
              <a:spcAft>
                <a:spcPts val="1000"/>
              </a:spcAft>
              <a:defRPr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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Principe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 : - Molécule plongée dans un </a:t>
            </a:r>
            <a:r>
              <a:rPr lang="fr-FR" sz="2000" b="1" i="1" dirty="0">
                <a:latin typeface="Arial" pitchFamily="34" charset="0"/>
                <a:cs typeface="Arial" pitchFamily="34" charset="0"/>
              </a:rPr>
              <a:t>champ magnétique</a:t>
            </a:r>
          </a:p>
          <a:p>
            <a:pPr algn="just">
              <a:spcAft>
                <a:spcPts val="1000"/>
              </a:spcAft>
              <a:defRPr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               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- Les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dirty="0">
                <a:latin typeface="Arial" pitchFamily="34" charset="0"/>
                <a:cs typeface="Arial" pitchFamily="34" charset="0"/>
              </a:rPr>
              <a:t>absorbent des photons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de fréquence</a:t>
            </a:r>
          </a:p>
          <a:p>
            <a:pPr algn="just">
              <a:spcAft>
                <a:spcPts val="1000"/>
              </a:spcAft>
              <a:defRPr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                   pour orienter leur moment magnétique dans le sens opposé à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B</a:t>
            </a:r>
            <a:r>
              <a:rPr lang="fr-FR" sz="2000" b="1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spcAft>
                <a:spcPts val="1000"/>
              </a:spcAft>
              <a:defRPr/>
            </a:pPr>
            <a:r>
              <a:rPr lang="fr-FR" dirty="0"/>
              <a:t> </a:t>
            </a:r>
          </a:p>
          <a:p>
            <a:pPr algn="ctr">
              <a:spcAft>
                <a:spcPts val="1000"/>
              </a:spcAft>
              <a:defRPr/>
            </a:pPr>
            <a:r>
              <a:rPr lang="fr-FR" dirty="0"/>
              <a:t> </a:t>
            </a:r>
            <a:endParaRPr lang="fr-FR" b="1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64908" y="424730"/>
            <a:ext cx="1079500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B</a:t>
            </a:r>
            <a:r>
              <a:rPr lang="fr-FR" sz="2000" b="1" baseline="-25000" dirty="0">
                <a:solidFill>
                  <a:srgbClr val="FF0000"/>
                </a:solidFill>
              </a:rPr>
              <a:t>0</a:t>
            </a:r>
            <a:r>
              <a:rPr lang="fr-FR" sz="2000" b="1" dirty="0">
                <a:solidFill>
                  <a:srgbClr val="FF0000"/>
                </a:solidFill>
              </a:rPr>
              <a:t> ≈ 1 T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76256" y="868353"/>
            <a:ext cx="1511300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Symbol" pitchFamily="18" charset="2"/>
              </a:rPr>
              <a:t>n</a:t>
            </a:r>
            <a:r>
              <a:rPr lang="fr-FR" sz="2000" b="1" dirty="0">
                <a:solidFill>
                  <a:srgbClr val="FF0000"/>
                </a:solidFill>
              </a:rPr>
              <a:t> ≈ 100 MHz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948770"/>
            <a:ext cx="54745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Protons équivalents d’une molécule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568" y="2348880"/>
            <a:ext cx="7920880" cy="707886"/>
          </a:xfrm>
          <a:prstGeom prst="rect">
            <a:avLst/>
          </a:prstGeom>
          <a:solidFill>
            <a:srgbClr val="FAC09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La fréquence </a:t>
            </a:r>
            <a:r>
              <a:rPr lang="fr-FR" sz="2000" b="1" dirty="0" smtClean="0">
                <a:latin typeface="Symbol" pitchFamily="18" charset="2"/>
                <a:cs typeface="Arial" pitchFamily="34" charset="0"/>
              </a:rPr>
              <a:t>n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  du photon absorbé par les protons d’une molécule </a:t>
            </a:r>
            <a:r>
              <a:rPr lang="fr-FR" sz="2000" b="1" i="1" dirty="0" smtClean="0">
                <a:latin typeface="Arial" pitchFamily="34" charset="0"/>
                <a:cs typeface="Arial" pitchFamily="34" charset="0"/>
              </a:rPr>
              <a:t>dépend de leur environnement chimique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79512" y="3212976"/>
            <a:ext cx="878497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On appelle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Groupe de Protons Equivalents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(GPE)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d’une molécule l’ensemble des protons qui ont le même environnement chimique.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79512" y="3933056"/>
            <a:ext cx="896448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Pour simplifier, ce sont les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protons liés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à un même atome de carbone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engagé uniquement dans des liaisons simples 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à des atomes de carbone différents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mais pour lesquels il existe une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relation de symétrie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587727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Arial Narrow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Application 2</a:t>
            </a:r>
            <a:r>
              <a:rPr lang="fr-FR" sz="2000" b="1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: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Pour chaque molécule ci-dessous, déterminer le nombre de GPE en les entourant avec différentes couleurs. 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7" grpId="0" animBg="1"/>
      <p:bldP spid="7169" grpId="0"/>
      <p:bldP spid="717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07504" y="332656"/>
            <a:ext cx="8928100" cy="230425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endParaRPr lang="fr-FR" u="sng"/>
          </a:p>
        </p:txBody>
      </p:sp>
      <p:sp>
        <p:nvSpPr>
          <p:cNvPr id="3" name="Rectangle 2"/>
          <p:cNvSpPr/>
          <p:nvPr/>
        </p:nvSpPr>
        <p:spPr>
          <a:xfrm>
            <a:off x="0" y="-27384"/>
            <a:ext cx="54745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Protons équivalents d’une molécule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79512" y="306948"/>
            <a:ext cx="878497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On appelle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Groupe de Protons Equivalents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(GPE)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d’une molécule l’ensemble des protons qui ont le même environnement chimique.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9512" y="980728"/>
            <a:ext cx="896448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Pour simplifier, ce sont les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protons liés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à un même atome de carbone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engagé uniquement dans des liaisons simples 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à des atomes de carbone différents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mais pour lesquels il existe une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relation de symétrie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70892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Arial Narrow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Application 2</a:t>
            </a:r>
            <a:r>
              <a:rPr lang="fr-FR" sz="2000" b="1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: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Pour chaque molécule ci-dessous, déterminer le nombre de GPE en les entourant avec différentes couleurs. 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7" name="Imag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5013176"/>
            <a:ext cx="2264268" cy="142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445224"/>
            <a:ext cx="3788951" cy="90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429000"/>
            <a:ext cx="3632883" cy="98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429000"/>
            <a:ext cx="2200162" cy="156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"/>
          <p:cNvSpPr>
            <a:spLocks noChangeArrowheads="1"/>
          </p:cNvSpPr>
          <p:nvPr/>
        </p:nvSpPr>
        <p:spPr bwMode="auto">
          <a:xfrm>
            <a:off x="2123728" y="3933056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Oval 1"/>
          <p:cNvSpPr>
            <a:spLocks noChangeArrowheads="1"/>
          </p:cNvSpPr>
          <p:nvPr/>
        </p:nvSpPr>
        <p:spPr bwMode="auto">
          <a:xfrm>
            <a:off x="1187624" y="3356992"/>
            <a:ext cx="460676" cy="46744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Oval 1"/>
          <p:cNvSpPr>
            <a:spLocks noChangeArrowheads="1"/>
          </p:cNvSpPr>
          <p:nvPr/>
        </p:nvSpPr>
        <p:spPr bwMode="auto">
          <a:xfrm>
            <a:off x="1187624" y="4581128"/>
            <a:ext cx="460676" cy="46744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Oval 1"/>
          <p:cNvSpPr>
            <a:spLocks noChangeArrowheads="1"/>
          </p:cNvSpPr>
          <p:nvPr/>
        </p:nvSpPr>
        <p:spPr bwMode="auto">
          <a:xfrm>
            <a:off x="611560" y="3284984"/>
            <a:ext cx="460676" cy="467443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Oval 1"/>
          <p:cNvSpPr>
            <a:spLocks noChangeArrowheads="1"/>
          </p:cNvSpPr>
          <p:nvPr/>
        </p:nvSpPr>
        <p:spPr bwMode="auto">
          <a:xfrm>
            <a:off x="179512" y="3933056"/>
            <a:ext cx="504056" cy="467443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Oval 1"/>
          <p:cNvSpPr>
            <a:spLocks noChangeArrowheads="1"/>
          </p:cNvSpPr>
          <p:nvPr/>
        </p:nvSpPr>
        <p:spPr bwMode="auto">
          <a:xfrm>
            <a:off x="611560" y="4581128"/>
            <a:ext cx="460676" cy="467443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Oval 1"/>
          <p:cNvSpPr>
            <a:spLocks noChangeArrowheads="1"/>
          </p:cNvSpPr>
          <p:nvPr/>
        </p:nvSpPr>
        <p:spPr bwMode="auto">
          <a:xfrm>
            <a:off x="8100392" y="4005064"/>
            <a:ext cx="432048" cy="46744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FF0000"/>
              </a:solidFill>
            </a:endParaRPr>
          </a:p>
        </p:txBody>
      </p:sp>
      <p:sp>
        <p:nvSpPr>
          <p:cNvPr id="18" name="Oval 1"/>
          <p:cNvSpPr>
            <a:spLocks noChangeArrowheads="1"/>
          </p:cNvSpPr>
          <p:nvPr/>
        </p:nvSpPr>
        <p:spPr bwMode="auto">
          <a:xfrm>
            <a:off x="7308304" y="4005064"/>
            <a:ext cx="460676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Oval 1"/>
          <p:cNvSpPr>
            <a:spLocks noChangeArrowheads="1"/>
          </p:cNvSpPr>
          <p:nvPr/>
        </p:nvSpPr>
        <p:spPr bwMode="auto">
          <a:xfrm>
            <a:off x="7164288" y="4941168"/>
            <a:ext cx="460676" cy="467443"/>
          </a:xfrm>
          <a:prstGeom prst="ellips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Oval 1"/>
          <p:cNvSpPr>
            <a:spLocks noChangeArrowheads="1"/>
          </p:cNvSpPr>
          <p:nvPr/>
        </p:nvSpPr>
        <p:spPr bwMode="auto">
          <a:xfrm>
            <a:off x="4860032" y="4005064"/>
            <a:ext cx="460676" cy="46744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FF0000"/>
              </a:solidFill>
            </a:endParaRPr>
          </a:p>
        </p:txBody>
      </p:sp>
      <p:sp>
        <p:nvSpPr>
          <p:cNvPr id="21" name="Oval 1"/>
          <p:cNvSpPr>
            <a:spLocks noChangeArrowheads="1"/>
          </p:cNvSpPr>
          <p:nvPr/>
        </p:nvSpPr>
        <p:spPr bwMode="auto">
          <a:xfrm>
            <a:off x="7956376" y="6093296"/>
            <a:ext cx="504056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Oval 1"/>
          <p:cNvSpPr>
            <a:spLocks noChangeArrowheads="1"/>
          </p:cNvSpPr>
          <p:nvPr/>
        </p:nvSpPr>
        <p:spPr bwMode="auto">
          <a:xfrm>
            <a:off x="7164288" y="6093296"/>
            <a:ext cx="460676" cy="467443"/>
          </a:xfrm>
          <a:prstGeom prst="ellips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Oval 1"/>
          <p:cNvSpPr>
            <a:spLocks noChangeArrowheads="1"/>
          </p:cNvSpPr>
          <p:nvPr/>
        </p:nvSpPr>
        <p:spPr bwMode="auto">
          <a:xfrm>
            <a:off x="6660232" y="3356992"/>
            <a:ext cx="432048" cy="467443"/>
          </a:xfrm>
          <a:prstGeom prst="ellips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Oval 1"/>
          <p:cNvSpPr>
            <a:spLocks noChangeArrowheads="1"/>
          </p:cNvSpPr>
          <p:nvPr/>
        </p:nvSpPr>
        <p:spPr bwMode="auto">
          <a:xfrm>
            <a:off x="5868144" y="4005064"/>
            <a:ext cx="460676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Oval 1"/>
          <p:cNvSpPr>
            <a:spLocks noChangeArrowheads="1"/>
          </p:cNvSpPr>
          <p:nvPr/>
        </p:nvSpPr>
        <p:spPr bwMode="auto">
          <a:xfrm>
            <a:off x="6588224" y="4005064"/>
            <a:ext cx="432048" cy="467443"/>
          </a:xfrm>
          <a:prstGeom prst="ellips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Oval 1"/>
          <p:cNvSpPr>
            <a:spLocks noChangeArrowheads="1"/>
          </p:cNvSpPr>
          <p:nvPr/>
        </p:nvSpPr>
        <p:spPr bwMode="auto">
          <a:xfrm>
            <a:off x="6084168" y="4869160"/>
            <a:ext cx="460676" cy="467443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Oval 1"/>
          <p:cNvSpPr>
            <a:spLocks noChangeArrowheads="1"/>
          </p:cNvSpPr>
          <p:nvPr/>
        </p:nvSpPr>
        <p:spPr bwMode="auto">
          <a:xfrm>
            <a:off x="6084168" y="6021288"/>
            <a:ext cx="504056" cy="46744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Oval 1"/>
          <p:cNvSpPr>
            <a:spLocks noChangeArrowheads="1"/>
          </p:cNvSpPr>
          <p:nvPr/>
        </p:nvSpPr>
        <p:spPr bwMode="auto">
          <a:xfrm>
            <a:off x="971600" y="5949280"/>
            <a:ext cx="460676" cy="46744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Oval 1"/>
          <p:cNvSpPr>
            <a:spLocks noChangeArrowheads="1"/>
          </p:cNvSpPr>
          <p:nvPr/>
        </p:nvSpPr>
        <p:spPr bwMode="auto">
          <a:xfrm>
            <a:off x="1979712" y="5949280"/>
            <a:ext cx="460676" cy="467443"/>
          </a:xfrm>
          <a:prstGeom prst="ellips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" name="Oval 1"/>
          <p:cNvSpPr>
            <a:spLocks noChangeArrowheads="1"/>
          </p:cNvSpPr>
          <p:nvPr/>
        </p:nvSpPr>
        <p:spPr bwMode="auto">
          <a:xfrm>
            <a:off x="3635896" y="5949280"/>
            <a:ext cx="460676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Oval 1"/>
          <p:cNvSpPr>
            <a:spLocks noChangeArrowheads="1"/>
          </p:cNvSpPr>
          <p:nvPr/>
        </p:nvSpPr>
        <p:spPr bwMode="auto">
          <a:xfrm>
            <a:off x="4427984" y="5949280"/>
            <a:ext cx="460676" cy="467443"/>
          </a:xfrm>
          <a:prstGeom prst="ellips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2051720" y="3356992"/>
            <a:ext cx="1330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GPE</a:t>
            </a:r>
            <a:endParaRPr lang="fr-FR" b="1" dirty="0"/>
          </a:p>
        </p:txBody>
      </p:sp>
      <p:sp>
        <p:nvSpPr>
          <p:cNvPr id="33" name="Rectangle 32"/>
          <p:cNvSpPr/>
          <p:nvPr/>
        </p:nvSpPr>
        <p:spPr>
          <a:xfrm>
            <a:off x="7524328" y="3356992"/>
            <a:ext cx="1330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GPE</a:t>
            </a:r>
            <a:endParaRPr lang="fr-FR" b="1" dirty="0"/>
          </a:p>
        </p:txBody>
      </p:sp>
      <p:sp>
        <p:nvSpPr>
          <p:cNvPr id="34" name="Rectangle 33"/>
          <p:cNvSpPr/>
          <p:nvPr/>
        </p:nvSpPr>
        <p:spPr>
          <a:xfrm>
            <a:off x="3203848" y="5373216"/>
            <a:ext cx="1330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GPE</a:t>
            </a:r>
            <a:endParaRPr lang="fr-FR" b="1" dirty="0"/>
          </a:p>
        </p:txBody>
      </p:sp>
      <p:sp>
        <p:nvSpPr>
          <p:cNvPr id="35" name="Rectangle 34"/>
          <p:cNvSpPr/>
          <p:nvPr/>
        </p:nvSpPr>
        <p:spPr>
          <a:xfrm>
            <a:off x="7813675" y="5445224"/>
            <a:ext cx="1330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GPE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108396" y="2996952"/>
            <a:ext cx="3023444" cy="172819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endParaRPr lang="fr-FR" u="sng"/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412776"/>
            <a:ext cx="2264268" cy="142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3012" y="1700808"/>
            <a:ext cx="3788951" cy="90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81237"/>
            <a:ext cx="3632883" cy="98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25253"/>
            <a:ext cx="2200162" cy="156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1"/>
          <p:cNvSpPr>
            <a:spLocks noChangeArrowheads="1"/>
          </p:cNvSpPr>
          <p:nvPr/>
        </p:nvSpPr>
        <p:spPr bwMode="auto">
          <a:xfrm>
            <a:off x="2123728" y="729309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Oval 1"/>
          <p:cNvSpPr>
            <a:spLocks noChangeArrowheads="1"/>
          </p:cNvSpPr>
          <p:nvPr/>
        </p:nvSpPr>
        <p:spPr bwMode="auto">
          <a:xfrm>
            <a:off x="1187624" y="153245"/>
            <a:ext cx="460676" cy="46744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Oval 1"/>
          <p:cNvSpPr>
            <a:spLocks noChangeArrowheads="1"/>
          </p:cNvSpPr>
          <p:nvPr/>
        </p:nvSpPr>
        <p:spPr bwMode="auto">
          <a:xfrm>
            <a:off x="1187624" y="1377381"/>
            <a:ext cx="460676" cy="46744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Oval 1"/>
          <p:cNvSpPr>
            <a:spLocks noChangeArrowheads="1"/>
          </p:cNvSpPr>
          <p:nvPr/>
        </p:nvSpPr>
        <p:spPr bwMode="auto">
          <a:xfrm>
            <a:off x="611560" y="81237"/>
            <a:ext cx="460676" cy="467443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Oval 1"/>
          <p:cNvSpPr>
            <a:spLocks noChangeArrowheads="1"/>
          </p:cNvSpPr>
          <p:nvPr/>
        </p:nvSpPr>
        <p:spPr bwMode="auto">
          <a:xfrm>
            <a:off x="179512" y="729309"/>
            <a:ext cx="504056" cy="467443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Oval 1"/>
          <p:cNvSpPr>
            <a:spLocks noChangeArrowheads="1"/>
          </p:cNvSpPr>
          <p:nvPr/>
        </p:nvSpPr>
        <p:spPr bwMode="auto">
          <a:xfrm>
            <a:off x="611560" y="1377381"/>
            <a:ext cx="460676" cy="467443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Oval 1"/>
          <p:cNvSpPr>
            <a:spLocks noChangeArrowheads="1"/>
          </p:cNvSpPr>
          <p:nvPr/>
        </p:nvSpPr>
        <p:spPr bwMode="auto">
          <a:xfrm>
            <a:off x="7092280" y="657301"/>
            <a:ext cx="432048" cy="46744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FF0000"/>
              </a:solidFill>
            </a:endParaRPr>
          </a:p>
        </p:txBody>
      </p:sp>
      <p:sp>
        <p:nvSpPr>
          <p:cNvPr id="14" name="Oval 1"/>
          <p:cNvSpPr>
            <a:spLocks noChangeArrowheads="1"/>
          </p:cNvSpPr>
          <p:nvPr/>
        </p:nvSpPr>
        <p:spPr bwMode="auto">
          <a:xfrm>
            <a:off x="6300192" y="657301"/>
            <a:ext cx="460676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Oval 1"/>
          <p:cNvSpPr>
            <a:spLocks noChangeArrowheads="1"/>
          </p:cNvSpPr>
          <p:nvPr/>
        </p:nvSpPr>
        <p:spPr bwMode="auto">
          <a:xfrm>
            <a:off x="7164288" y="1340768"/>
            <a:ext cx="460676" cy="467443"/>
          </a:xfrm>
          <a:prstGeom prst="ellips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Oval 1"/>
          <p:cNvSpPr>
            <a:spLocks noChangeArrowheads="1"/>
          </p:cNvSpPr>
          <p:nvPr/>
        </p:nvSpPr>
        <p:spPr bwMode="auto">
          <a:xfrm>
            <a:off x="3851920" y="657301"/>
            <a:ext cx="460676" cy="46744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FF0000"/>
              </a:solidFill>
            </a:endParaRPr>
          </a:p>
        </p:txBody>
      </p:sp>
      <p:sp>
        <p:nvSpPr>
          <p:cNvPr id="17" name="Oval 1"/>
          <p:cNvSpPr>
            <a:spLocks noChangeArrowheads="1"/>
          </p:cNvSpPr>
          <p:nvPr/>
        </p:nvSpPr>
        <p:spPr bwMode="auto">
          <a:xfrm>
            <a:off x="7956376" y="2492896"/>
            <a:ext cx="504056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Oval 1"/>
          <p:cNvSpPr>
            <a:spLocks noChangeArrowheads="1"/>
          </p:cNvSpPr>
          <p:nvPr/>
        </p:nvSpPr>
        <p:spPr bwMode="auto">
          <a:xfrm>
            <a:off x="7164288" y="2492896"/>
            <a:ext cx="460676" cy="467443"/>
          </a:xfrm>
          <a:prstGeom prst="ellips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Oval 1"/>
          <p:cNvSpPr>
            <a:spLocks noChangeArrowheads="1"/>
          </p:cNvSpPr>
          <p:nvPr/>
        </p:nvSpPr>
        <p:spPr bwMode="auto">
          <a:xfrm>
            <a:off x="5652120" y="9229"/>
            <a:ext cx="432048" cy="467443"/>
          </a:xfrm>
          <a:prstGeom prst="ellips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Oval 1"/>
          <p:cNvSpPr>
            <a:spLocks noChangeArrowheads="1"/>
          </p:cNvSpPr>
          <p:nvPr/>
        </p:nvSpPr>
        <p:spPr bwMode="auto">
          <a:xfrm>
            <a:off x="4860032" y="657301"/>
            <a:ext cx="460676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Oval 1"/>
          <p:cNvSpPr>
            <a:spLocks noChangeArrowheads="1"/>
          </p:cNvSpPr>
          <p:nvPr/>
        </p:nvSpPr>
        <p:spPr bwMode="auto">
          <a:xfrm>
            <a:off x="5580112" y="657301"/>
            <a:ext cx="432048" cy="467443"/>
          </a:xfrm>
          <a:prstGeom prst="ellips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Oval 1"/>
          <p:cNvSpPr>
            <a:spLocks noChangeArrowheads="1"/>
          </p:cNvSpPr>
          <p:nvPr/>
        </p:nvSpPr>
        <p:spPr bwMode="auto">
          <a:xfrm>
            <a:off x="6084168" y="1268760"/>
            <a:ext cx="460676" cy="467443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Oval 1"/>
          <p:cNvSpPr>
            <a:spLocks noChangeArrowheads="1"/>
          </p:cNvSpPr>
          <p:nvPr/>
        </p:nvSpPr>
        <p:spPr bwMode="auto">
          <a:xfrm>
            <a:off x="6084168" y="2420888"/>
            <a:ext cx="504056" cy="46744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Oval 1"/>
          <p:cNvSpPr>
            <a:spLocks noChangeArrowheads="1"/>
          </p:cNvSpPr>
          <p:nvPr/>
        </p:nvSpPr>
        <p:spPr bwMode="auto">
          <a:xfrm>
            <a:off x="1231004" y="2204864"/>
            <a:ext cx="460676" cy="46744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Oval 1"/>
          <p:cNvSpPr>
            <a:spLocks noChangeArrowheads="1"/>
          </p:cNvSpPr>
          <p:nvPr/>
        </p:nvSpPr>
        <p:spPr bwMode="auto">
          <a:xfrm>
            <a:off x="2239116" y="2204864"/>
            <a:ext cx="460676" cy="467443"/>
          </a:xfrm>
          <a:prstGeom prst="ellips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Oval 1"/>
          <p:cNvSpPr>
            <a:spLocks noChangeArrowheads="1"/>
          </p:cNvSpPr>
          <p:nvPr/>
        </p:nvSpPr>
        <p:spPr bwMode="auto">
          <a:xfrm>
            <a:off x="3895300" y="2204864"/>
            <a:ext cx="460676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Oval 1"/>
          <p:cNvSpPr>
            <a:spLocks noChangeArrowheads="1"/>
          </p:cNvSpPr>
          <p:nvPr/>
        </p:nvSpPr>
        <p:spPr bwMode="auto">
          <a:xfrm>
            <a:off x="4687388" y="2204864"/>
            <a:ext cx="460676" cy="467443"/>
          </a:xfrm>
          <a:prstGeom prst="ellips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2051720" y="153245"/>
            <a:ext cx="1330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GPE</a:t>
            </a:r>
            <a:endParaRPr lang="fr-FR" b="1" dirty="0"/>
          </a:p>
        </p:txBody>
      </p:sp>
      <p:sp>
        <p:nvSpPr>
          <p:cNvPr id="29" name="Rectangle 28"/>
          <p:cNvSpPr/>
          <p:nvPr/>
        </p:nvSpPr>
        <p:spPr>
          <a:xfrm>
            <a:off x="6516216" y="9229"/>
            <a:ext cx="1330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GPE</a:t>
            </a:r>
            <a:endParaRPr lang="fr-FR" b="1" dirty="0"/>
          </a:p>
        </p:txBody>
      </p:sp>
      <p:sp>
        <p:nvSpPr>
          <p:cNvPr id="30" name="Rectangle 29"/>
          <p:cNvSpPr/>
          <p:nvPr/>
        </p:nvSpPr>
        <p:spPr>
          <a:xfrm>
            <a:off x="3463252" y="1628800"/>
            <a:ext cx="1330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GPE</a:t>
            </a:r>
            <a:endParaRPr lang="fr-FR" b="1" dirty="0"/>
          </a:p>
        </p:txBody>
      </p:sp>
      <p:sp>
        <p:nvSpPr>
          <p:cNvPr id="31" name="Rectangle 30"/>
          <p:cNvSpPr/>
          <p:nvPr/>
        </p:nvSpPr>
        <p:spPr>
          <a:xfrm>
            <a:off x="7813675" y="1844824"/>
            <a:ext cx="1330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GPE</a:t>
            </a:r>
            <a:endParaRPr lang="fr-FR" b="1" dirty="0"/>
          </a:p>
        </p:txBody>
      </p:sp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323528" y="3645024"/>
            <a:ext cx="28083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y en a autant que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Groupes de Protons Equivalents (GPE)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7505" y="3009146"/>
            <a:ext cx="3168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ym typeface="Wingdings 2"/>
              </a:rPr>
              <a:t>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Nombre de signaux dans un spectre de RMN</a:t>
            </a:r>
            <a:r>
              <a:rPr lang="fr-FR" sz="2000" b="1" dirty="0" smtClean="0"/>
              <a:t> </a:t>
            </a:r>
            <a:r>
              <a:rPr lang="fr-FR" sz="2000" dirty="0" smtClean="0"/>
              <a:t>:</a:t>
            </a:r>
            <a:endParaRPr lang="fr-FR" sz="2000" dirty="0"/>
          </a:p>
        </p:txBody>
      </p:sp>
      <p:pic>
        <p:nvPicPr>
          <p:cNvPr id="35" name="Image 34" descr="Spectreethanol"/>
          <p:cNvPicPr/>
          <p:nvPr/>
        </p:nvPicPr>
        <p:blipFill>
          <a:blip r:embed="rId6" r:link="rId7" cstate="print"/>
          <a:srcRect l="2011" t="5130" r="6700" b="1407"/>
          <a:stretch>
            <a:fillRect/>
          </a:stretch>
        </p:blipFill>
        <p:spPr bwMode="auto">
          <a:xfrm>
            <a:off x="3203849" y="2996953"/>
            <a:ext cx="5760640" cy="3456383"/>
          </a:xfrm>
          <a:prstGeom prst="rect">
            <a:avLst/>
          </a:prstGeom>
          <a:noFill/>
          <a:ln w="12700" cmpd="sng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251520" y="4725144"/>
            <a:ext cx="31318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Grandeur</a:t>
            </a:r>
            <a:r>
              <a:rPr kumimoji="0" lang="fr-FR" sz="2000" b="0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portée en abscisse :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</a:t>
            </a:r>
            <a:endParaRPr kumimoji="0" lang="fr-FR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1520" y="5057889"/>
            <a:ext cx="3131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Le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déplace-ment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chimique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noté 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et exprimé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 ppm (partie par million)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4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74753" grpId="0"/>
      <p:bldP spid="34" grpId="0"/>
      <p:bldP spid="74754" grpId="0"/>
      <p:bldP spid="3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108396" y="56818"/>
            <a:ext cx="3023444" cy="172819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endParaRPr lang="fr-FR" u="sng"/>
          </a:p>
        </p:txBody>
      </p:sp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323528" y="692696"/>
            <a:ext cx="28083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y en a autant que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Groupes de Protons Equivalents (GPE)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7505" y="56818"/>
            <a:ext cx="3168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ym typeface="Wingdings 2"/>
              </a:rPr>
              <a:t>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Nombre de signaux dans un spectre de RMN</a:t>
            </a:r>
            <a:r>
              <a:rPr lang="fr-FR" sz="2000" b="1" dirty="0" smtClean="0"/>
              <a:t> </a:t>
            </a:r>
            <a:r>
              <a:rPr lang="fr-FR" sz="2000" dirty="0" smtClean="0"/>
              <a:t>:</a:t>
            </a:r>
            <a:endParaRPr lang="fr-FR" sz="2000" dirty="0"/>
          </a:p>
        </p:txBody>
      </p:sp>
      <p:pic>
        <p:nvPicPr>
          <p:cNvPr id="35" name="Image 34" descr="Spectreethanol"/>
          <p:cNvPicPr/>
          <p:nvPr/>
        </p:nvPicPr>
        <p:blipFill>
          <a:blip r:embed="rId2" r:link="rId3" cstate="print"/>
          <a:srcRect l="2011" t="5130" r="6700" b="1407"/>
          <a:stretch>
            <a:fillRect/>
          </a:stretch>
        </p:blipFill>
        <p:spPr bwMode="auto">
          <a:xfrm>
            <a:off x="3203849" y="44625"/>
            <a:ext cx="5760640" cy="2952327"/>
          </a:xfrm>
          <a:prstGeom prst="rect">
            <a:avLst/>
          </a:prstGeom>
          <a:noFill/>
          <a:ln w="12700" cmpd="sng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251520" y="1808160"/>
            <a:ext cx="31318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Grandeur</a:t>
            </a:r>
            <a:r>
              <a:rPr kumimoji="0" lang="fr-FR" sz="2000" b="0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portée en abscisse :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</a:t>
            </a:r>
            <a:endParaRPr kumimoji="0" lang="fr-FR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1520" y="2105561"/>
            <a:ext cx="3131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Le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déplace-ment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chimique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noté 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et exprimé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 ppm (partie par million)</a:t>
            </a:r>
            <a:endParaRPr lang="fr-FR" sz="2000" dirty="0"/>
          </a:p>
        </p:txBody>
      </p:sp>
      <p:pic>
        <p:nvPicPr>
          <p:cNvPr id="3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" y="3068960"/>
            <a:ext cx="907097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919480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rganigramme : Entrée manuelle 1"/>
          <p:cNvSpPr/>
          <p:nvPr/>
        </p:nvSpPr>
        <p:spPr>
          <a:xfrm>
            <a:off x="971600" y="1196752"/>
            <a:ext cx="1440160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Organigramme : Entrée manuelle 2"/>
          <p:cNvSpPr/>
          <p:nvPr/>
        </p:nvSpPr>
        <p:spPr>
          <a:xfrm>
            <a:off x="971600" y="-171400"/>
            <a:ext cx="3096344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-72008"/>
            <a:ext cx="4278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c/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DERIVES HALOGENES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7504" y="332656"/>
            <a:ext cx="8928992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332656"/>
            <a:ext cx="8748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possèdent le groupe caractéristique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 (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fluoro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Cl (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chloro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bromo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 (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iodo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9"/>
            <a:ext cx="248643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1268760"/>
            <a:ext cx="25699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d/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ALCOOLS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268760"/>
            <a:ext cx="561351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996952"/>
            <a:ext cx="4999853" cy="200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07504" y="3140968"/>
            <a:ext cx="3456384" cy="172819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5536" y="3140968"/>
            <a:ext cx="30963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possèdent le groupe caractéristique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OH (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HYDROXYLE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attaché à un carbone ayant 4 liaisons simples.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rganigramme : Entrée manuelle 12"/>
          <p:cNvSpPr/>
          <p:nvPr/>
        </p:nvSpPr>
        <p:spPr>
          <a:xfrm>
            <a:off x="971600" y="5157192"/>
            <a:ext cx="1800200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0" y="5229200"/>
            <a:ext cx="29514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e/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ALDEHYDES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1248"/>
            <a:ext cx="5581520" cy="91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5076683"/>
            <a:ext cx="3347864" cy="178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7975" cy="668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0" y="3789040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Ce spectre présente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3 signaux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comme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l’éthanol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: le signal à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0 ppm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n’est pas à prendre en compte (il correspond à une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molécule de référence servant à étalonner l’apparei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, le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tétraméthylsilane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TMS).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323528" y="620687"/>
            <a:ext cx="28083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y en a autant que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Groupes de Protons Equivalents (GPE)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5" y="-15191"/>
            <a:ext cx="3168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ym typeface="Wingdings 2"/>
              </a:rPr>
              <a:t>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Nombre de signaux dans un spectre de RMN</a:t>
            </a:r>
            <a:r>
              <a:rPr lang="fr-FR" sz="2000" b="1" dirty="0" smtClean="0"/>
              <a:t> </a:t>
            </a:r>
            <a:r>
              <a:rPr lang="fr-FR" sz="2000" dirty="0" smtClean="0"/>
              <a:t>:</a:t>
            </a:r>
            <a:endParaRPr lang="fr-FR" sz="2000" dirty="0"/>
          </a:p>
        </p:txBody>
      </p:sp>
      <p:pic>
        <p:nvPicPr>
          <p:cNvPr id="7" name="Image 6" descr="Spectreethanol"/>
          <p:cNvPicPr/>
          <p:nvPr/>
        </p:nvPicPr>
        <p:blipFill>
          <a:blip r:embed="rId2" r:link="rId3" cstate="print"/>
          <a:srcRect l="2011" t="5130" r="6700" b="1407"/>
          <a:stretch>
            <a:fillRect/>
          </a:stretch>
        </p:blipFill>
        <p:spPr bwMode="auto">
          <a:xfrm>
            <a:off x="3203849" y="-27384"/>
            <a:ext cx="5760640" cy="3456383"/>
          </a:xfrm>
          <a:prstGeom prst="rect">
            <a:avLst/>
          </a:prstGeom>
          <a:noFill/>
          <a:ln w="12700" cmpd="sng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51520" y="2033552"/>
            <a:ext cx="3131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Le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déplace-ment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chimique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noté 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et exprimé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 ppm (partie par million)</a:t>
            </a:r>
            <a:endParaRPr lang="fr-FR" sz="20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3451065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Arial Narrow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Application 3</a:t>
            </a:r>
            <a:r>
              <a:rPr lang="fr-FR" sz="2000" b="1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Le spectre correspond à une des 4 molécules précédentes : laquelle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7504" y="5974988"/>
            <a:ext cx="8928100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endParaRPr lang="fr-FR" u="sng"/>
          </a:p>
        </p:txBody>
      </p:sp>
      <p:sp>
        <p:nvSpPr>
          <p:cNvPr id="11" name="Rectangle 10"/>
          <p:cNvSpPr/>
          <p:nvPr/>
        </p:nvSpPr>
        <p:spPr>
          <a:xfrm>
            <a:off x="0" y="5110892"/>
            <a:ext cx="3701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La courbe d’intégration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179512" y="5949280"/>
            <a:ext cx="914501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hauteur de la marche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d’un GPE est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proportionnelle au nombre de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pro-tons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 ce GPE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(en réalité, c’est l’aire entre le signal et l’axe des abscisses).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31640" y="5470932"/>
            <a:ext cx="6192688" cy="400110"/>
          </a:xfrm>
          <a:prstGeom prst="rect">
            <a:avLst/>
          </a:prstGeom>
          <a:solidFill>
            <a:srgbClr val="FAC09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/>
              <a:t>Courbe supplémentaire en forme de </a:t>
            </a:r>
            <a:r>
              <a:rPr lang="fr-FR" sz="2000" b="1" dirty="0" smtClean="0"/>
              <a:t>marches d’escaliers</a:t>
            </a:r>
            <a:endParaRPr lang="fr-FR" sz="2000" b="1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51520" y="1735533"/>
            <a:ext cx="31318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Grandeur</a:t>
            </a:r>
            <a:r>
              <a:rPr kumimoji="0" lang="fr-FR" sz="2000" b="0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portée en abscisse :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</a:t>
            </a:r>
            <a:endParaRPr kumimoji="0" lang="fr-FR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5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7" grpId="0"/>
      <p:bldP spid="9" grpId="0"/>
      <p:bldP spid="10" grpId="0" animBg="1"/>
      <p:bldP spid="11" grpId="0"/>
      <p:bldP spid="12" grpId="0"/>
      <p:bldP spid="1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" name="Image 6" descr="Spectreethanol"/>
          <p:cNvPicPr/>
          <p:nvPr/>
        </p:nvPicPr>
        <p:blipFill>
          <a:blip r:embed="rId2" r:link="rId3" cstate="print"/>
          <a:srcRect l="2011" t="5130" r="6700" b="1407"/>
          <a:stretch>
            <a:fillRect/>
          </a:stretch>
        </p:blipFill>
        <p:spPr bwMode="auto">
          <a:xfrm>
            <a:off x="3203848" y="1870532"/>
            <a:ext cx="5760640" cy="3456383"/>
          </a:xfrm>
          <a:prstGeom prst="rect">
            <a:avLst/>
          </a:prstGeom>
          <a:noFill/>
          <a:ln w="12700" cmpd="sng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7504" y="358364"/>
            <a:ext cx="8928100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000"/>
              </a:spcAft>
            </a:pPr>
            <a:endParaRPr lang="fr-FR" u="sng"/>
          </a:p>
        </p:txBody>
      </p:sp>
      <p:sp>
        <p:nvSpPr>
          <p:cNvPr id="11" name="Rectangle 10"/>
          <p:cNvSpPr/>
          <p:nvPr/>
        </p:nvSpPr>
        <p:spPr>
          <a:xfrm>
            <a:off x="0" y="-27384"/>
            <a:ext cx="3701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La courbe d’intégration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179512" y="332656"/>
            <a:ext cx="914501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hauteur de la marche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d’un GPE est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proportionnelle au nombre de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pro-tons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 ce GPE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(en réalité, c’est l’aire entre le signal et l’axe des abscisses).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15045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Arial Narrow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Application 4</a:t>
            </a:r>
            <a:r>
              <a:rPr lang="fr-FR" sz="2000" b="1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Indiquer le nombre de protons équivalents pour chaque marche de la courbe d’intégration et attribuer chaque signal à un GPE précis de la molécule étudiée.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Image 1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932" y="2051161"/>
            <a:ext cx="2200162" cy="156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"/>
          <p:cNvSpPr>
            <a:spLocks noChangeArrowheads="1"/>
          </p:cNvSpPr>
          <p:nvPr/>
        </p:nvSpPr>
        <p:spPr bwMode="auto">
          <a:xfrm>
            <a:off x="2455140" y="2555217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Oval 1"/>
          <p:cNvSpPr>
            <a:spLocks noChangeArrowheads="1"/>
          </p:cNvSpPr>
          <p:nvPr/>
        </p:nvSpPr>
        <p:spPr bwMode="auto">
          <a:xfrm>
            <a:off x="1519036" y="1979153"/>
            <a:ext cx="460676" cy="46744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Oval 1"/>
          <p:cNvSpPr>
            <a:spLocks noChangeArrowheads="1"/>
          </p:cNvSpPr>
          <p:nvPr/>
        </p:nvSpPr>
        <p:spPr bwMode="auto">
          <a:xfrm>
            <a:off x="1519036" y="3203289"/>
            <a:ext cx="460676" cy="46744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Oval 1"/>
          <p:cNvSpPr>
            <a:spLocks noChangeArrowheads="1"/>
          </p:cNvSpPr>
          <p:nvPr/>
        </p:nvSpPr>
        <p:spPr bwMode="auto">
          <a:xfrm>
            <a:off x="942972" y="1907145"/>
            <a:ext cx="460676" cy="467443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Oval 1"/>
          <p:cNvSpPr>
            <a:spLocks noChangeArrowheads="1"/>
          </p:cNvSpPr>
          <p:nvPr/>
        </p:nvSpPr>
        <p:spPr bwMode="auto">
          <a:xfrm>
            <a:off x="510924" y="2555217"/>
            <a:ext cx="504056" cy="467443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Oval 1"/>
          <p:cNvSpPr>
            <a:spLocks noChangeArrowheads="1"/>
          </p:cNvSpPr>
          <p:nvPr/>
        </p:nvSpPr>
        <p:spPr bwMode="auto">
          <a:xfrm>
            <a:off x="942972" y="3203289"/>
            <a:ext cx="460676" cy="467443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23" name="Connecteur droit avec flèche 22"/>
          <p:cNvCxnSpPr/>
          <p:nvPr/>
        </p:nvCxnSpPr>
        <p:spPr>
          <a:xfrm flipV="1">
            <a:off x="4283968" y="4030772"/>
            <a:ext cx="0" cy="6477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4355976" y="4174788"/>
            <a:ext cx="9845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sym typeface="Wingdings 2" pitchFamily="18" charset="2"/>
              </a:rPr>
              <a:t>9,5 mm</a:t>
            </a:r>
            <a:endParaRPr lang="fr-FR" sz="2000" dirty="0">
              <a:solidFill>
                <a:srgbClr val="FF0000"/>
              </a:solidFill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flipV="1">
            <a:off x="7236296" y="2878644"/>
            <a:ext cx="0" cy="864096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5171214" y="3719590"/>
            <a:ext cx="7889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188A26"/>
                </a:solidFill>
                <a:sym typeface="Wingdings 2" pitchFamily="18" charset="2"/>
              </a:rPr>
              <a:t>5 mm</a:t>
            </a:r>
            <a:endParaRPr lang="fr-FR" sz="2000" dirty="0">
              <a:solidFill>
                <a:srgbClr val="188A26"/>
              </a:solidFill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 flipV="1">
            <a:off x="6012160" y="3742740"/>
            <a:ext cx="0" cy="360039"/>
          </a:xfrm>
          <a:prstGeom prst="straightConnector1">
            <a:avLst/>
          </a:prstGeom>
          <a:ln w="38100">
            <a:solidFill>
              <a:srgbClr val="188A2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7308304" y="3094668"/>
            <a:ext cx="9188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sym typeface="Wingdings 2" pitchFamily="18" charset="2"/>
              </a:rPr>
              <a:t>14 mm</a:t>
            </a:r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467544" y="3861048"/>
            <a:ext cx="23198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28,5 mm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pour </a:t>
            </a:r>
            <a:r>
              <a:rPr lang="fr-FR" sz="2000" b="1" u="sng" dirty="0">
                <a:latin typeface="Arial" pitchFamily="34" charset="0"/>
                <a:cs typeface="Arial" pitchFamily="34" charset="0"/>
                <a:sym typeface="Wingdings" pitchFamily="2" charset="2"/>
              </a:rPr>
              <a:t>6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H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7544" y="4293096"/>
            <a:ext cx="228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9,5 mm </a:t>
            </a: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pour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 H</a:t>
            </a:r>
          </a:p>
          <a:p>
            <a:pPr lvl="0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5 mm </a:t>
            </a: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pour </a:t>
            </a:r>
            <a:r>
              <a:rPr lang="fr-FR" sz="20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 H</a:t>
            </a:r>
          </a:p>
          <a:p>
            <a:pPr lvl="0"/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14 mm </a:t>
            </a:r>
            <a:r>
              <a:rPr lang="fr-F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pour </a:t>
            </a:r>
            <a:r>
              <a:rPr lang="fr-FR" sz="20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3 H</a:t>
            </a:r>
            <a:endParaRPr lang="fr-FR" sz="2000" b="1" u="sng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5445224"/>
            <a:ext cx="4645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c/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 nombre de pics des signaux</a:t>
            </a:r>
            <a:endParaRPr lang="fr-FR" sz="2000" dirty="0">
              <a:latin typeface="Bookman Old Style" pitchFamily="18" charset="0"/>
            </a:endParaRPr>
          </a:p>
        </p:txBody>
      </p:sp>
      <p:grpSp>
        <p:nvGrpSpPr>
          <p:cNvPr id="38" name="Group 38"/>
          <p:cNvGrpSpPr>
            <a:grpSpLocks/>
          </p:cNvGrpSpPr>
          <p:nvPr/>
        </p:nvGrpSpPr>
        <p:grpSpPr bwMode="auto">
          <a:xfrm>
            <a:off x="1042988" y="5811180"/>
            <a:ext cx="136525" cy="580641"/>
            <a:chOff x="541" y="749"/>
            <a:chExt cx="4214" cy="1705"/>
          </a:xfrm>
        </p:grpSpPr>
        <p:cxnSp>
          <p:nvCxnSpPr>
            <p:cNvPr id="39" name="AutoShape 39"/>
            <p:cNvCxnSpPr>
              <a:cxnSpLocks noChangeShapeType="1"/>
            </p:cNvCxnSpPr>
            <p:nvPr/>
          </p:nvCxnSpPr>
          <p:spPr bwMode="auto">
            <a:xfrm flipV="1">
              <a:off x="541" y="2442"/>
              <a:ext cx="1003" cy="1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0" name="AutoShape 40"/>
            <p:cNvCxnSpPr>
              <a:cxnSpLocks noChangeShapeType="1"/>
            </p:cNvCxnSpPr>
            <p:nvPr/>
          </p:nvCxnSpPr>
          <p:spPr bwMode="auto">
            <a:xfrm flipV="1">
              <a:off x="1544" y="749"/>
              <a:ext cx="1106" cy="170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" name="AutoShape 41"/>
            <p:cNvCxnSpPr>
              <a:cxnSpLocks noChangeShapeType="1"/>
            </p:cNvCxnSpPr>
            <p:nvPr/>
          </p:nvCxnSpPr>
          <p:spPr bwMode="auto">
            <a:xfrm>
              <a:off x="2650" y="749"/>
              <a:ext cx="1092" cy="169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2" name="AutoShape 42"/>
            <p:cNvCxnSpPr>
              <a:cxnSpLocks noChangeShapeType="1"/>
            </p:cNvCxnSpPr>
            <p:nvPr/>
          </p:nvCxnSpPr>
          <p:spPr bwMode="auto">
            <a:xfrm>
              <a:off x="3742" y="2442"/>
              <a:ext cx="101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43" name="Group 43"/>
          <p:cNvGrpSpPr>
            <a:grpSpLocks/>
          </p:cNvGrpSpPr>
          <p:nvPr/>
        </p:nvGrpSpPr>
        <p:grpSpPr bwMode="auto">
          <a:xfrm>
            <a:off x="2555875" y="5805984"/>
            <a:ext cx="315913" cy="574724"/>
            <a:chOff x="92" y="760"/>
            <a:chExt cx="4165" cy="1672"/>
          </a:xfrm>
        </p:grpSpPr>
        <p:cxnSp>
          <p:nvCxnSpPr>
            <p:cNvPr id="44" name="AutoShape 44"/>
            <p:cNvCxnSpPr>
              <a:cxnSpLocks noChangeShapeType="1"/>
            </p:cNvCxnSpPr>
            <p:nvPr/>
          </p:nvCxnSpPr>
          <p:spPr bwMode="auto">
            <a:xfrm>
              <a:off x="92" y="2431"/>
              <a:ext cx="834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5" name="AutoShape 45"/>
            <p:cNvCxnSpPr>
              <a:cxnSpLocks noChangeShapeType="1"/>
            </p:cNvCxnSpPr>
            <p:nvPr/>
          </p:nvCxnSpPr>
          <p:spPr bwMode="auto">
            <a:xfrm flipV="1">
              <a:off x="926" y="760"/>
              <a:ext cx="479" cy="167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6" name="AutoShape 46"/>
            <p:cNvCxnSpPr>
              <a:cxnSpLocks noChangeShapeType="1"/>
            </p:cNvCxnSpPr>
            <p:nvPr/>
          </p:nvCxnSpPr>
          <p:spPr bwMode="auto">
            <a:xfrm>
              <a:off x="1405" y="760"/>
              <a:ext cx="473" cy="167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7" name="AutoShape 47"/>
            <p:cNvCxnSpPr>
              <a:cxnSpLocks noChangeShapeType="1"/>
            </p:cNvCxnSpPr>
            <p:nvPr/>
          </p:nvCxnSpPr>
          <p:spPr bwMode="auto">
            <a:xfrm>
              <a:off x="1878" y="2431"/>
              <a:ext cx="50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8" name="AutoShape 48"/>
            <p:cNvCxnSpPr>
              <a:cxnSpLocks noChangeShapeType="1"/>
            </p:cNvCxnSpPr>
            <p:nvPr/>
          </p:nvCxnSpPr>
          <p:spPr bwMode="auto">
            <a:xfrm flipV="1">
              <a:off x="2385" y="760"/>
              <a:ext cx="460" cy="167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9" name="AutoShape 49"/>
            <p:cNvCxnSpPr>
              <a:cxnSpLocks noChangeShapeType="1"/>
            </p:cNvCxnSpPr>
            <p:nvPr/>
          </p:nvCxnSpPr>
          <p:spPr bwMode="auto">
            <a:xfrm>
              <a:off x="2845" y="760"/>
              <a:ext cx="473" cy="167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0" name="AutoShape 50"/>
            <p:cNvCxnSpPr>
              <a:cxnSpLocks noChangeShapeType="1"/>
            </p:cNvCxnSpPr>
            <p:nvPr/>
          </p:nvCxnSpPr>
          <p:spPr bwMode="auto">
            <a:xfrm>
              <a:off x="3318" y="2431"/>
              <a:ext cx="939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51" name="Group 51"/>
          <p:cNvGrpSpPr>
            <a:grpSpLocks/>
          </p:cNvGrpSpPr>
          <p:nvPr/>
        </p:nvGrpSpPr>
        <p:grpSpPr bwMode="auto">
          <a:xfrm>
            <a:off x="4140200" y="5805984"/>
            <a:ext cx="393700" cy="574724"/>
            <a:chOff x="1166" y="977"/>
            <a:chExt cx="5725" cy="1717"/>
          </a:xfrm>
        </p:grpSpPr>
        <p:cxnSp>
          <p:nvCxnSpPr>
            <p:cNvPr id="52" name="AutoShape 52"/>
            <p:cNvCxnSpPr>
              <a:cxnSpLocks noChangeShapeType="1"/>
            </p:cNvCxnSpPr>
            <p:nvPr/>
          </p:nvCxnSpPr>
          <p:spPr bwMode="auto">
            <a:xfrm>
              <a:off x="1166" y="2694"/>
              <a:ext cx="95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3" name="AutoShape 53"/>
            <p:cNvCxnSpPr>
              <a:cxnSpLocks noChangeShapeType="1"/>
            </p:cNvCxnSpPr>
            <p:nvPr/>
          </p:nvCxnSpPr>
          <p:spPr bwMode="auto">
            <a:xfrm>
              <a:off x="5939" y="2694"/>
              <a:ext cx="95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4" name="AutoShape 54"/>
            <p:cNvCxnSpPr>
              <a:cxnSpLocks noChangeShapeType="1"/>
            </p:cNvCxnSpPr>
            <p:nvPr/>
          </p:nvCxnSpPr>
          <p:spPr bwMode="auto">
            <a:xfrm flipV="1">
              <a:off x="2118" y="1842"/>
              <a:ext cx="507" cy="85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5" name="AutoShape 55"/>
            <p:cNvCxnSpPr>
              <a:cxnSpLocks noChangeShapeType="1"/>
            </p:cNvCxnSpPr>
            <p:nvPr/>
          </p:nvCxnSpPr>
          <p:spPr bwMode="auto">
            <a:xfrm flipH="1" flipV="1">
              <a:off x="2625" y="1842"/>
              <a:ext cx="437" cy="85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6" name="AutoShape 56"/>
            <p:cNvCxnSpPr>
              <a:cxnSpLocks noChangeShapeType="1"/>
            </p:cNvCxnSpPr>
            <p:nvPr/>
          </p:nvCxnSpPr>
          <p:spPr bwMode="auto">
            <a:xfrm flipH="1">
              <a:off x="3545" y="977"/>
              <a:ext cx="507" cy="17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7" name="AutoShape 57"/>
            <p:cNvCxnSpPr>
              <a:cxnSpLocks noChangeShapeType="1"/>
            </p:cNvCxnSpPr>
            <p:nvPr/>
          </p:nvCxnSpPr>
          <p:spPr bwMode="auto">
            <a:xfrm flipH="1" flipV="1">
              <a:off x="4052" y="977"/>
              <a:ext cx="445" cy="17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8" name="AutoShape 58"/>
            <p:cNvCxnSpPr>
              <a:cxnSpLocks noChangeShapeType="1"/>
            </p:cNvCxnSpPr>
            <p:nvPr/>
          </p:nvCxnSpPr>
          <p:spPr bwMode="auto">
            <a:xfrm flipV="1">
              <a:off x="4995" y="1842"/>
              <a:ext cx="507" cy="85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9" name="AutoShape 59"/>
            <p:cNvCxnSpPr>
              <a:cxnSpLocks noChangeShapeType="1"/>
            </p:cNvCxnSpPr>
            <p:nvPr/>
          </p:nvCxnSpPr>
          <p:spPr bwMode="auto">
            <a:xfrm flipH="1" flipV="1">
              <a:off x="5502" y="1842"/>
              <a:ext cx="437" cy="85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0" name="AutoShape 60"/>
            <p:cNvCxnSpPr>
              <a:cxnSpLocks noChangeShapeType="1"/>
            </p:cNvCxnSpPr>
            <p:nvPr/>
          </p:nvCxnSpPr>
          <p:spPr bwMode="auto">
            <a:xfrm>
              <a:off x="3062" y="2694"/>
              <a:ext cx="48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1" name="AutoShape 61"/>
            <p:cNvCxnSpPr>
              <a:cxnSpLocks noChangeShapeType="1"/>
            </p:cNvCxnSpPr>
            <p:nvPr/>
          </p:nvCxnSpPr>
          <p:spPr bwMode="auto">
            <a:xfrm>
              <a:off x="4497" y="2694"/>
              <a:ext cx="48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62" name="Group 62"/>
          <p:cNvGrpSpPr>
            <a:grpSpLocks/>
          </p:cNvGrpSpPr>
          <p:nvPr/>
        </p:nvGrpSpPr>
        <p:grpSpPr bwMode="auto">
          <a:xfrm>
            <a:off x="5867400" y="5805264"/>
            <a:ext cx="458788" cy="574724"/>
            <a:chOff x="1166" y="977"/>
            <a:chExt cx="7145" cy="1717"/>
          </a:xfrm>
        </p:grpSpPr>
        <p:cxnSp>
          <p:nvCxnSpPr>
            <p:cNvPr id="63" name="AutoShape 63"/>
            <p:cNvCxnSpPr>
              <a:cxnSpLocks noChangeShapeType="1"/>
            </p:cNvCxnSpPr>
            <p:nvPr/>
          </p:nvCxnSpPr>
          <p:spPr bwMode="auto">
            <a:xfrm>
              <a:off x="1166" y="2694"/>
              <a:ext cx="95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4" name="AutoShape 64"/>
            <p:cNvCxnSpPr>
              <a:cxnSpLocks noChangeShapeType="1"/>
            </p:cNvCxnSpPr>
            <p:nvPr/>
          </p:nvCxnSpPr>
          <p:spPr bwMode="auto">
            <a:xfrm>
              <a:off x="7359" y="2694"/>
              <a:ext cx="95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5" name="AutoShape 65"/>
            <p:cNvCxnSpPr>
              <a:cxnSpLocks noChangeShapeType="1"/>
            </p:cNvCxnSpPr>
            <p:nvPr/>
          </p:nvCxnSpPr>
          <p:spPr bwMode="auto">
            <a:xfrm flipV="1">
              <a:off x="2118" y="2118"/>
              <a:ext cx="507" cy="5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6" name="AutoShape 66"/>
            <p:cNvCxnSpPr>
              <a:cxnSpLocks noChangeShapeType="1"/>
            </p:cNvCxnSpPr>
            <p:nvPr/>
          </p:nvCxnSpPr>
          <p:spPr bwMode="auto">
            <a:xfrm flipH="1" flipV="1">
              <a:off x="2625" y="2118"/>
              <a:ext cx="437" cy="5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7" name="AutoShape 67"/>
            <p:cNvCxnSpPr>
              <a:cxnSpLocks noChangeShapeType="1"/>
            </p:cNvCxnSpPr>
            <p:nvPr/>
          </p:nvCxnSpPr>
          <p:spPr bwMode="auto">
            <a:xfrm flipH="1">
              <a:off x="3545" y="977"/>
              <a:ext cx="507" cy="17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8" name="AutoShape 68"/>
            <p:cNvCxnSpPr>
              <a:cxnSpLocks noChangeShapeType="1"/>
            </p:cNvCxnSpPr>
            <p:nvPr/>
          </p:nvCxnSpPr>
          <p:spPr bwMode="auto">
            <a:xfrm flipH="1" flipV="1">
              <a:off x="4052" y="977"/>
              <a:ext cx="445" cy="17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9" name="AutoShape 69"/>
            <p:cNvCxnSpPr>
              <a:cxnSpLocks noChangeShapeType="1"/>
            </p:cNvCxnSpPr>
            <p:nvPr/>
          </p:nvCxnSpPr>
          <p:spPr bwMode="auto">
            <a:xfrm flipV="1">
              <a:off x="6415" y="2118"/>
              <a:ext cx="507" cy="5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0" name="AutoShape 70"/>
            <p:cNvCxnSpPr>
              <a:cxnSpLocks noChangeShapeType="1"/>
            </p:cNvCxnSpPr>
            <p:nvPr/>
          </p:nvCxnSpPr>
          <p:spPr bwMode="auto">
            <a:xfrm flipH="1" flipV="1">
              <a:off x="6922" y="2118"/>
              <a:ext cx="437" cy="5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1" name="AutoShape 71"/>
            <p:cNvCxnSpPr>
              <a:cxnSpLocks noChangeShapeType="1"/>
            </p:cNvCxnSpPr>
            <p:nvPr/>
          </p:nvCxnSpPr>
          <p:spPr bwMode="auto">
            <a:xfrm>
              <a:off x="3062" y="2694"/>
              <a:ext cx="48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2" name="AutoShape 72"/>
            <p:cNvCxnSpPr>
              <a:cxnSpLocks noChangeShapeType="1"/>
            </p:cNvCxnSpPr>
            <p:nvPr/>
          </p:nvCxnSpPr>
          <p:spPr bwMode="auto">
            <a:xfrm>
              <a:off x="4497" y="2694"/>
              <a:ext cx="48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3" name="AutoShape 73"/>
            <p:cNvCxnSpPr>
              <a:cxnSpLocks noChangeShapeType="1"/>
            </p:cNvCxnSpPr>
            <p:nvPr/>
          </p:nvCxnSpPr>
          <p:spPr bwMode="auto">
            <a:xfrm flipH="1">
              <a:off x="4980" y="977"/>
              <a:ext cx="507" cy="17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4" name="AutoShape 74"/>
            <p:cNvCxnSpPr>
              <a:cxnSpLocks noChangeShapeType="1"/>
            </p:cNvCxnSpPr>
            <p:nvPr/>
          </p:nvCxnSpPr>
          <p:spPr bwMode="auto">
            <a:xfrm flipH="1" flipV="1">
              <a:off x="5487" y="977"/>
              <a:ext cx="445" cy="17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5" name="AutoShape 75"/>
            <p:cNvCxnSpPr>
              <a:cxnSpLocks noChangeShapeType="1"/>
            </p:cNvCxnSpPr>
            <p:nvPr/>
          </p:nvCxnSpPr>
          <p:spPr bwMode="auto">
            <a:xfrm>
              <a:off x="5932" y="2694"/>
              <a:ext cx="48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76" name="Group 76"/>
          <p:cNvGrpSpPr>
            <a:grpSpLocks/>
          </p:cNvGrpSpPr>
          <p:nvPr/>
        </p:nvGrpSpPr>
        <p:grpSpPr bwMode="auto">
          <a:xfrm>
            <a:off x="7596188" y="5810460"/>
            <a:ext cx="584200" cy="580641"/>
            <a:chOff x="926" y="737"/>
            <a:chExt cx="8597" cy="1717"/>
          </a:xfrm>
        </p:grpSpPr>
        <p:cxnSp>
          <p:nvCxnSpPr>
            <p:cNvPr id="77" name="AutoShape 77"/>
            <p:cNvCxnSpPr>
              <a:cxnSpLocks noChangeShapeType="1"/>
            </p:cNvCxnSpPr>
            <p:nvPr/>
          </p:nvCxnSpPr>
          <p:spPr bwMode="auto">
            <a:xfrm>
              <a:off x="926" y="2454"/>
              <a:ext cx="95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8" name="AutoShape 78"/>
            <p:cNvCxnSpPr>
              <a:cxnSpLocks noChangeShapeType="1"/>
            </p:cNvCxnSpPr>
            <p:nvPr/>
          </p:nvCxnSpPr>
          <p:spPr bwMode="auto">
            <a:xfrm>
              <a:off x="8571" y="2454"/>
              <a:ext cx="95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9" name="AutoShape 79"/>
            <p:cNvCxnSpPr>
              <a:cxnSpLocks noChangeShapeType="1"/>
            </p:cNvCxnSpPr>
            <p:nvPr/>
          </p:nvCxnSpPr>
          <p:spPr bwMode="auto">
            <a:xfrm flipV="1">
              <a:off x="1878" y="2177"/>
              <a:ext cx="507" cy="27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0" name="AutoShape 80"/>
            <p:cNvCxnSpPr>
              <a:cxnSpLocks noChangeShapeType="1"/>
            </p:cNvCxnSpPr>
            <p:nvPr/>
          </p:nvCxnSpPr>
          <p:spPr bwMode="auto">
            <a:xfrm flipH="1" flipV="1">
              <a:off x="2385" y="2177"/>
              <a:ext cx="437" cy="27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1" name="AutoShape 81"/>
            <p:cNvCxnSpPr>
              <a:cxnSpLocks noChangeShapeType="1"/>
            </p:cNvCxnSpPr>
            <p:nvPr/>
          </p:nvCxnSpPr>
          <p:spPr bwMode="auto">
            <a:xfrm flipH="1">
              <a:off x="3305" y="1325"/>
              <a:ext cx="507" cy="112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2" name="AutoShape 82"/>
            <p:cNvCxnSpPr>
              <a:cxnSpLocks noChangeShapeType="1"/>
            </p:cNvCxnSpPr>
            <p:nvPr/>
          </p:nvCxnSpPr>
          <p:spPr bwMode="auto">
            <a:xfrm flipH="1" flipV="1">
              <a:off x="3812" y="1325"/>
              <a:ext cx="445" cy="112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3" name="AutoShape 83"/>
            <p:cNvCxnSpPr>
              <a:cxnSpLocks noChangeShapeType="1"/>
            </p:cNvCxnSpPr>
            <p:nvPr/>
          </p:nvCxnSpPr>
          <p:spPr bwMode="auto">
            <a:xfrm flipV="1">
              <a:off x="7627" y="2177"/>
              <a:ext cx="507" cy="27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4" name="AutoShape 84"/>
            <p:cNvCxnSpPr>
              <a:cxnSpLocks noChangeShapeType="1"/>
            </p:cNvCxnSpPr>
            <p:nvPr/>
          </p:nvCxnSpPr>
          <p:spPr bwMode="auto">
            <a:xfrm flipH="1" flipV="1">
              <a:off x="8134" y="2177"/>
              <a:ext cx="437" cy="27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5" name="AutoShape 85"/>
            <p:cNvCxnSpPr>
              <a:cxnSpLocks noChangeShapeType="1"/>
            </p:cNvCxnSpPr>
            <p:nvPr/>
          </p:nvCxnSpPr>
          <p:spPr bwMode="auto">
            <a:xfrm>
              <a:off x="2822" y="2454"/>
              <a:ext cx="48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6" name="AutoShape 86"/>
            <p:cNvCxnSpPr>
              <a:cxnSpLocks noChangeShapeType="1"/>
            </p:cNvCxnSpPr>
            <p:nvPr/>
          </p:nvCxnSpPr>
          <p:spPr bwMode="auto">
            <a:xfrm>
              <a:off x="4257" y="2454"/>
              <a:ext cx="48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7" name="AutoShape 87"/>
            <p:cNvCxnSpPr>
              <a:cxnSpLocks noChangeShapeType="1"/>
            </p:cNvCxnSpPr>
            <p:nvPr/>
          </p:nvCxnSpPr>
          <p:spPr bwMode="auto">
            <a:xfrm flipH="1">
              <a:off x="4740" y="737"/>
              <a:ext cx="507" cy="17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8" name="AutoShape 88"/>
            <p:cNvCxnSpPr>
              <a:cxnSpLocks noChangeShapeType="1"/>
            </p:cNvCxnSpPr>
            <p:nvPr/>
          </p:nvCxnSpPr>
          <p:spPr bwMode="auto">
            <a:xfrm flipH="1" flipV="1">
              <a:off x="5247" y="737"/>
              <a:ext cx="445" cy="17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9" name="AutoShape 89"/>
            <p:cNvCxnSpPr>
              <a:cxnSpLocks noChangeShapeType="1"/>
            </p:cNvCxnSpPr>
            <p:nvPr/>
          </p:nvCxnSpPr>
          <p:spPr bwMode="auto">
            <a:xfrm>
              <a:off x="7144" y="2454"/>
              <a:ext cx="48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0" name="AutoShape 90"/>
            <p:cNvCxnSpPr>
              <a:cxnSpLocks noChangeShapeType="1"/>
            </p:cNvCxnSpPr>
            <p:nvPr/>
          </p:nvCxnSpPr>
          <p:spPr bwMode="auto">
            <a:xfrm flipH="1">
              <a:off x="6175" y="1325"/>
              <a:ext cx="507" cy="112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1" name="AutoShape 91"/>
            <p:cNvCxnSpPr>
              <a:cxnSpLocks noChangeShapeType="1"/>
            </p:cNvCxnSpPr>
            <p:nvPr/>
          </p:nvCxnSpPr>
          <p:spPr bwMode="auto">
            <a:xfrm flipH="1" flipV="1">
              <a:off x="6682" y="1325"/>
              <a:ext cx="445" cy="112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2" name="AutoShape 92"/>
            <p:cNvCxnSpPr>
              <a:cxnSpLocks noChangeShapeType="1"/>
            </p:cNvCxnSpPr>
            <p:nvPr/>
          </p:nvCxnSpPr>
          <p:spPr bwMode="auto">
            <a:xfrm>
              <a:off x="5692" y="2454"/>
              <a:ext cx="48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93" name="Text Box 4"/>
          <p:cNvSpPr txBox="1">
            <a:spLocks noChangeArrowheads="1"/>
          </p:cNvSpPr>
          <p:nvPr/>
        </p:nvSpPr>
        <p:spPr bwMode="auto">
          <a:xfrm>
            <a:off x="468313" y="6453013"/>
            <a:ext cx="1295400" cy="360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fr-FR" b="1" dirty="0" err="1"/>
              <a:t>Singulet</a:t>
            </a:r>
            <a:endParaRPr lang="fr-FR" b="1" i="1" dirty="0"/>
          </a:p>
          <a:p>
            <a:pPr algn="just">
              <a:spcAft>
                <a:spcPts val="1000"/>
              </a:spcAft>
              <a:defRPr/>
            </a:pPr>
            <a:endParaRPr lang="fr-FR" dirty="0"/>
          </a:p>
          <a:p>
            <a:pPr algn="just">
              <a:spcAft>
                <a:spcPts val="1000"/>
              </a:spcAft>
              <a:defRPr/>
            </a:pPr>
            <a:r>
              <a:rPr lang="fr-FR" dirty="0"/>
              <a:t> </a:t>
            </a:r>
          </a:p>
          <a:p>
            <a:pPr algn="ctr">
              <a:spcAft>
                <a:spcPts val="1000"/>
              </a:spcAft>
              <a:defRPr/>
            </a:pPr>
            <a:r>
              <a:rPr lang="fr-FR" dirty="0"/>
              <a:t> </a:t>
            </a:r>
            <a:endParaRPr lang="fr-FR" b="1" dirty="0"/>
          </a:p>
        </p:txBody>
      </p:sp>
      <p:sp>
        <p:nvSpPr>
          <p:cNvPr id="94" name="Text Box 4"/>
          <p:cNvSpPr txBox="1">
            <a:spLocks noChangeArrowheads="1"/>
          </p:cNvSpPr>
          <p:nvPr/>
        </p:nvSpPr>
        <p:spPr bwMode="auto">
          <a:xfrm>
            <a:off x="2124075" y="6453013"/>
            <a:ext cx="1295400" cy="360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fr-FR" b="1" dirty="0"/>
              <a:t>Doublet</a:t>
            </a:r>
            <a:endParaRPr lang="fr-FR" b="1" i="1" dirty="0"/>
          </a:p>
          <a:p>
            <a:pPr algn="just">
              <a:spcAft>
                <a:spcPts val="1000"/>
              </a:spcAft>
              <a:defRPr/>
            </a:pPr>
            <a:endParaRPr lang="fr-FR" dirty="0"/>
          </a:p>
          <a:p>
            <a:pPr algn="just">
              <a:spcAft>
                <a:spcPts val="1000"/>
              </a:spcAft>
              <a:defRPr/>
            </a:pPr>
            <a:r>
              <a:rPr lang="fr-FR" dirty="0"/>
              <a:t> </a:t>
            </a:r>
          </a:p>
          <a:p>
            <a:pPr algn="ctr">
              <a:spcAft>
                <a:spcPts val="1000"/>
              </a:spcAft>
              <a:defRPr/>
            </a:pPr>
            <a:r>
              <a:rPr lang="fr-FR" dirty="0"/>
              <a:t> </a:t>
            </a:r>
            <a:endParaRPr lang="fr-FR" b="1" dirty="0"/>
          </a:p>
        </p:txBody>
      </p:sp>
      <p:sp>
        <p:nvSpPr>
          <p:cNvPr id="95" name="Text Box 4"/>
          <p:cNvSpPr txBox="1">
            <a:spLocks noChangeArrowheads="1"/>
          </p:cNvSpPr>
          <p:nvPr/>
        </p:nvSpPr>
        <p:spPr bwMode="auto">
          <a:xfrm>
            <a:off x="3708400" y="6453013"/>
            <a:ext cx="1295400" cy="360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fr-FR" b="1" dirty="0"/>
              <a:t>Triplet</a:t>
            </a:r>
            <a:endParaRPr lang="fr-FR" b="1" i="1" dirty="0"/>
          </a:p>
          <a:p>
            <a:pPr algn="just">
              <a:spcAft>
                <a:spcPts val="1000"/>
              </a:spcAft>
              <a:defRPr/>
            </a:pPr>
            <a:endParaRPr lang="fr-FR" dirty="0"/>
          </a:p>
          <a:p>
            <a:pPr algn="just">
              <a:spcAft>
                <a:spcPts val="1000"/>
              </a:spcAft>
              <a:defRPr/>
            </a:pPr>
            <a:r>
              <a:rPr lang="fr-FR" dirty="0"/>
              <a:t> </a:t>
            </a:r>
          </a:p>
          <a:p>
            <a:pPr algn="ctr">
              <a:spcAft>
                <a:spcPts val="1000"/>
              </a:spcAft>
              <a:defRPr/>
            </a:pPr>
            <a:r>
              <a:rPr lang="fr-FR" dirty="0"/>
              <a:t> </a:t>
            </a:r>
            <a:endParaRPr lang="fr-FR" b="1" dirty="0"/>
          </a:p>
        </p:txBody>
      </p:sp>
      <p:sp>
        <p:nvSpPr>
          <p:cNvPr id="96" name="Text Box 4"/>
          <p:cNvSpPr txBox="1">
            <a:spLocks noChangeArrowheads="1"/>
          </p:cNvSpPr>
          <p:nvPr/>
        </p:nvSpPr>
        <p:spPr bwMode="auto">
          <a:xfrm>
            <a:off x="5364163" y="6453013"/>
            <a:ext cx="1511300" cy="360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fr-FR" b="1" dirty="0"/>
              <a:t>Quadruplet</a:t>
            </a:r>
            <a:endParaRPr lang="fr-FR" b="1" i="1" dirty="0"/>
          </a:p>
          <a:p>
            <a:pPr algn="just">
              <a:spcAft>
                <a:spcPts val="1000"/>
              </a:spcAft>
              <a:defRPr/>
            </a:pPr>
            <a:endParaRPr lang="fr-FR" dirty="0"/>
          </a:p>
          <a:p>
            <a:pPr algn="just">
              <a:spcAft>
                <a:spcPts val="1000"/>
              </a:spcAft>
              <a:defRPr/>
            </a:pPr>
            <a:r>
              <a:rPr lang="fr-FR" dirty="0"/>
              <a:t> </a:t>
            </a:r>
          </a:p>
          <a:p>
            <a:pPr algn="ctr">
              <a:spcAft>
                <a:spcPts val="1000"/>
              </a:spcAft>
              <a:defRPr/>
            </a:pPr>
            <a:r>
              <a:rPr lang="fr-FR" dirty="0"/>
              <a:t> </a:t>
            </a:r>
            <a:endParaRPr lang="fr-FR" b="1" dirty="0"/>
          </a:p>
        </p:txBody>
      </p:sp>
      <p:sp>
        <p:nvSpPr>
          <p:cNvPr id="97" name="Text Box 4"/>
          <p:cNvSpPr txBox="1">
            <a:spLocks noChangeArrowheads="1"/>
          </p:cNvSpPr>
          <p:nvPr/>
        </p:nvSpPr>
        <p:spPr bwMode="auto">
          <a:xfrm>
            <a:off x="7172325" y="6453013"/>
            <a:ext cx="1503363" cy="360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fr-FR" b="1" dirty="0" err="1"/>
              <a:t>Quintuplet</a:t>
            </a:r>
            <a:endParaRPr lang="fr-FR" b="1" i="1" dirty="0"/>
          </a:p>
          <a:p>
            <a:pPr algn="just">
              <a:spcAft>
                <a:spcPts val="1000"/>
              </a:spcAft>
              <a:defRPr/>
            </a:pPr>
            <a:endParaRPr lang="fr-FR" dirty="0"/>
          </a:p>
          <a:p>
            <a:pPr algn="just">
              <a:spcAft>
                <a:spcPts val="1000"/>
              </a:spcAft>
              <a:defRPr/>
            </a:pPr>
            <a:r>
              <a:rPr lang="fr-FR" dirty="0"/>
              <a:t> </a:t>
            </a:r>
          </a:p>
          <a:p>
            <a:pPr algn="ctr">
              <a:spcAft>
                <a:spcPts val="1000"/>
              </a:spcAft>
              <a:defRPr/>
            </a:pPr>
            <a:r>
              <a:rPr lang="fr-FR" dirty="0"/>
              <a:t>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7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500"/>
                            </p:stCondLst>
                            <p:childTnLst>
                              <p:par>
                                <p:cTn id="1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0"/>
                            </p:stCondLst>
                            <p:childTnLst>
                              <p:par>
                                <p:cTn id="14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6" grpId="0"/>
      <p:bldP spid="28" grpId="0"/>
      <p:bldP spid="31" grpId="0"/>
      <p:bldP spid="37" grpId="0"/>
      <p:bldP spid="93" grpId="0" animBg="1" autoUpdateAnimBg="0"/>
      <p:bldP spid="94" grpId="0" animBg="1" autoUpdateAnimBg="0"/>
      <p:bldP spid="95" grpId="0" animBg="1" autoUpdateAnimBg="0"/>
      <p:bldP spid="96" grpId="0" animBg="1" autoUpdateAnimBg="0"/>
      <p:bldP spid="97" grpId="0" animBg="1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1556792"/>
            <a:ext cx="7236296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Influence de protons voisins EQUIVALENTS ENTRE EUX (couplage </a:t>
            </a:r>
            <a:r>
              <a:rPr lang="fr-FR" sz="2400" b="1" dirty="0" err="1" smtClean="0">
                <a:solidFill>
                  <a:schemeClr val="tx1"/>
                </a:solidFill>
              </a:rPr>
              <a:t>A</a:t>
            </a:r>
            <a:r>
              <a:rPr lang="fr-FR" sz="2400" b="1" baseline="-25000" dirty="0" err="1" smtClean="0">
                <a:solidFill>
                  <a:schemeClr val="tx1"/>
                </a:solidFill>
              </a:rPr>
              <a:t>m</a:t>
            </a:r>
            <a:r>
              <a:rPr lang="fr-FR" sz="2400" b="1" dirty="0" err="1" smtClean="0">
                <a:solidFill>
                  <a:schemeClr val="tx1"/>
                </a:solidFill>
              </a:rPr>
              <a:t>X</a:t>
            </a:r>
            <a:r>
              <a:rPr lang="fr-FR" sz="2400" b="1" baseline="-25000" dirty="0" err="1" smtClean="0">
                <a:solidFill>
                  <a:schemeClr val="tx1"/>
                </a:solidFill>
              </a:rPr>
              <a:t>q</a:t>
            </a:r>
            <a:r>
              <a:rPr lang="fr-FR" sz="2400" b="1" dirty="0" smtClean="0">
                <a:solidFill>
                  <a:schemeClr val="tx1"/>
                </a:solidFill>
              </a:rPr>
              <a:t>)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27384"/>
            <a:ext cx="4645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c/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 nombre de pics des signaux</a:t>
            </a:r>
            <a:endParaRPr lang="fr-FR" sz="2000" dirty="0">
              <a:latin typeface="Bookman Old Style" pitchFamily="18" charset="0"/>
            </a:endParaRP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1042988" y="338572"/>
            <a:ext cx="136525" cy="580641"/>
            <a:chOff x="541" y="749"/>
            <a:chExt cx="4214" cy="1705"/>
          </a:xfrm>
        </p:grpSpPr>
        <p:cxnSp>
          <p:nvCxnSpPr>
            <p:cNvPr id="5" name="AutoShape 39"/>
            <p:cNvCxnSpPr>
              <a:cxnSpLocks noChangeShapeType="1"/>
            </p:cNvCxnSpPr>
            <p:nvPr/>
          </p:nvCxnSpPr>
          <p:spPr bwMode="auto">
            <a:xfrm flipV="1">
              <a:off x="541" y="2442"/>
              <a:ext cx="1003" cy="1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6" name="AutoShape 40"/>
            <p:cNvCxnSpPr>
              <a:cxnSpLocks noChangeShapeType="1"/>
            </p:cNvCxnSpPr>
            <p:nvPr/>
          </p:nvCxnSpPr>
          <p:spPr bwMode="auto">
            <a:xfrm flipV="1">
              <a:off x="1544" y="749"/>
              <a:ext cx="1106" cy="170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" name="AutoShape 41"/>
            <p:cNvCxnSpPr>
              <a:cxnSpLocks noChangeShapeType="1"/>
            </p:cNvCxnSpPr>
            <p:nvPr/>
          </p:nvCxnSpPr>
          <p:spPr bwMode="auto">
            <a:xfrm>
              <a:off x="2650" y="749"/>
              <a:ext cx="1092" cy="169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" name="AutoShape 42"/>
            <p:cNvCxnSpPr>
              <a:cxnSpLocks noChangeShapeType="1"/>
            </p:cNvCxnSpPr>
            <p:nvPr/>
          </p:nvCxnSpPr>
          <p:spPr bwMode="auto">
            <a:xfrm>
              <a:off x="3742" y="2442"/>
              <a:ext cx="101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2555875" y="333376"/>
            <a:ext cx="315913" cy="574724"/>
            <a:chOff x="92" y="760"/>
            <a:chExt cx="4165" cy="1672"/>
          </a:xfrm>
        </p:grpSpPr>
        <p:cxnSp>
          <p:nvCxnSpPr>
            <p:cNvPr id="10" name="AutoShape 44"/>
            <p:cNvCxnSpPr>
              <a:cxnSpLocks noChangeShapeType="1"/>
            </p:cNvCxnSpPr>
            <p:nvPr/>
          </p:nvCxnSpPr>
          <p:spPr bwMode="auto">
            <a:xfrm>
              <a:off x="92" y="2431"/>
              <a:ext cx="834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1" name="AutoShape 45"/>
            <p:cNvCxnSpPr>
              <a:cxnSpLocks noChangeShapeType="1"/>
            </p:cNvCxnSpPr>
            <p:nvPr/>
          </p:nvCxnSpPr>
          <p:spPr bwMode="auto">
            <a:xfrm flipV="1">
              <a:off x="926" y="760"/>
              <a:ext cx="479" cy="167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" name="AutoShape 46"/>
            <p:cNvCxnSpPr>
              <a:cxnSpLocks noChangeShapeType="1"/>
            </p:cNvCxnSpPr>
            <p:nvPr/>
          </p:nvCxnSpPr>
          <p:spPr bwMode="auto">
            <a:xfrm>
              <a:off x="1405" y="760"/>
              <a:ext cx="473" cy="167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" name="AutoShape 47"/>
            <p:cNvCxnSpPr>
              <a:cxnSpLocks noChangeShapeType="1"/>
            </p:cNvCxnSpPr>
            <p:nvPr/>
          </p:nvCxnSpPr>
          <p:spPr bwMode="auto">
            <a:xfrm>
              <a:off x="1878" y="2431"/>
              <a:ext cx="50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" name="AutoShape 48"/>
            <p:cNvCxnSpPr>
              <a:cxnSpLocks noChangeShapeType="1"/>
            </p:cNvCxnSpPr>
            <p:nvPr/>
          </p:nvCxnSpPr>
          <p:spPr bwMode="auto">
            <a:xfrm flipV="1">
              <a:off x="2385" y="760"/>
              <a:ext cx="460" cy="167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" name="AutoShape 49"/>
            <p:cNvCxnSpPr>
              <a:cxnSpLocks noChangeShapeType="1"/>
            </p:cNvCxnSpPr>
            <p:nvPr/>
          </p:nvCxnSpPr>
          <p:spPr bwMode="auto">
            <a:xfrm>
              <a:off x="2845" y="760"/>
              <a:ext cx="473" cy="167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" name="AutoShape 50"/>
            <p:cNvCxnSpPr>
              <a:cxnSpLocks noChangeShapeType="1"/>
            </p:cNvCxnSpPr>
            <p:nvPr/>
          </p:nvCxnSpPr>
          <p:spPr bwMode="auto">
            <a:xfrm>
              <a:off x="3318" y="2431"/>
              <a:ext cx="939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17" name="Group 51"/>
          <p:cNvGrpSpPr>
            <a:grpSpLocks/>
          </p:cNvGrpSpPr>
          <p:nvPr/>
        </p:nvGrpSpPr>
        <p:grpSpPr bwMode="auto">
          <a:xfrm>
            <a:off x="4140200" y="333376"/>
            <a:ext cx="393700" cy="574724"/>
            <a:chOff x="1166" y="977"/>
            <a:chExt cx="5725" cy="1717"/>
          </a:xfrm>
        </p:grpSpPr>
        <p:cxnSp>
          <p:nvCxnSpPr>
            <p:cNvPr id="18" name="AutoShape 52"/>
            <p:cNvCxnSpPr>
              <a:cxnSpLocks noChangeShapeType="1"/>
            </p:cNvCxnSpPr>
            <p:nvPr/>
          </p:nvCxnSpPr>
          <p:spPr bwMode="auto">
            <a:xfrm>
              <a:off x="1166" y="2694"/>
              <a:ext cx="95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" name="AutoShape 53"/>
            <p:cNvCxnSpPr>
              <a:cxnSpLocks noChangeShapeType="1"/>
            </p:cNvCxnSpPr>
            <p:nvPr/>
          </p:nvCxnSpPr>
          <p:spPr bwMode="auto">
            <a:xfrm>
              <a:off x="5939" y="2694"/>
              <a:ext cx="95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" name="AutoShape 54"/>
            <p:cNvCxnSpPr>
              <a:cxnSpLocks noChangeShapeType="1"/>
            </p:cNvCxnSpPr>
            <p:nvPr/>
          </p:nvCxnSpPr>
          <p:spPr bwMode="auto">
            <a:xfrm flipV="1">
              <a:off x="2118" y="1842"/>
              <a:ext cx="507" cy="85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" name="AutoShape 55"/>
            <p:cNvCxnSpPr>
              <a:cxnSpLocks noChangeShapeType="1"/>
            </p:cNvCxnSpPr>
            <p:nvPr/>
          </p:nvCxnSpPr>
          <p:spPr bwMode="auto">
            <a:xfrm flipH="1" flipV="1">
              <a:off x="2625" y="1842"/>
              <a:ext cx="437" cy="85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2" name="AutoShape 56"/>
            <p:cNvCxnSpPr>
              <a:cxnSpLocks noChangeShapeType="1"/>
            </p:cNvCxnSpPr>
            <p:nvPr/>
          </p:nvCxnSpPr>
          <p:spPr bwMode="auto">
            <a:xfrm flipH="1">
              <a:off x="3545" y="977"/>
              <a:ext cx="507" cy="17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" name="AutoShape 57"/>
            <p:cNvCxnSpPr>
              <a:cxnSpLocks noChangeShapeType="1"/>
            </p:cNvCxnSpPr>
            <p:nvPr/>
          </p:nvCxnSpPr>
          <p:spPr bwMode="auto">
            <a:xfrm flipH="1" flipV="1">
              <a:off x="4052" y="977"/>
              <a:ext cx="445" cy="17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4" name="AutoShape 58"/>
            <p:cNvCxnSpPr>
              <a:cxnSpLocks noChangeShapeType="1"/>
            </p:cNvCxnSpPr>
            <p:nvPr/>
          </p:nvCxnSpPr>
          <p:spPr bwMode="auto">
            <a:xfrm flipV="1">
              <a:off x="4995" y="1842"/>
              <a:ext cx="507" cy="85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" name="AutoShape 59"/>
            <p:cNvCxnSpPr>
              <a:cxnSpLocks noChangeShapeType="1"/>
            </p:cNvCxnSpPr>
            <p:nvPr/>
          </p:nvCxnSpPr>
          <p:spPr bwMode="auto">
            <a:xfrm flipH="1" flipV="1">
              <a:off x="5502" y="1842"/>
              <a:ext cx="437" cy="85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" name="AutoShape 60"/>
            <p:cNvCxnSpPr>
              <a:cxnSpLocks noChangeShapeType="1"/>
            </p:cNvCxnSpPr>
            <p:nvPr/>
          </p:nvCxnSpPr>
          <p:spPr bwMode="auto">
            <a:xfrm>
              <a:off x="3062" y="2694"/>
              <a:ext cx="48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" name="AutoShape 61"/>
            <p:cNvCxnSpPr>
              <a:cxnSpLocks noChangeShapeType="1"/>
            </p:cNvCxnSpPr>
            <p:nvPr/>
          </p:nvCxnSpPr>
          <p:spPr bwMode="auto">
            <a:xfrm>
              <a:off x="4497" y="2694"/>
              <a:ext cx="48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28" name="Group 62"/>
          <p:cNvGrpSpPr>
            <a:grpSpLocks/>
          </p:cNvGrpSpPr>
          <p:nvPr/>
        </p:nvGrpSpPr>
        <p:grpSpPr bwMode="auto">
          <a:xfrm>
            <a:off x="5867400" y="332656"/>
            <a:ext cx="458788" cy="574724"/>
            <a:chOff x="1166" y="977"/>
            <a:chExt cx="7145" cy="1717"/>
          </a:xfrm>
        </p:grpSpPr>
        <p:cxnSp>
          <p:nvCxnSpPr>
            <p:cNvPr id="29" name="AutoShape 63"/>
            <p:cNvCxnSpPr>
              <a:cxnSpLocks noChangeShapeType="1"/>
            </p:cNvCxnSpPr>
            <p:nvPr/>
          </p:nvCxnSpPr>
          <p:spPr bwMode="auto">
            <a:xfrm>
              <a:off x="1166" y="2694"/>
              <a:ext cx="95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" name="AutoShape 64"/>
            <p:cNvCxnSpPr>
              <a:cxnSpLocks noChangeShapeType="1"/>
            </p:cNvCxnSpPr>
            <p:nvPr/>
          </p:nvCxnSpPr>
          <p:spPr bwMode="auto">
            <a:xfrm>
              <a:off x="7359" y="2694"/>
              <a:ext cx="95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1" name="AutoShape 65"/>
            <p:cNvCxnSpPr>
              <a:cxnSpLocks noChangeShapeType="1"/>
            </p:cNvCxnSpPr>
            <p:nvPr/>
          </p:nvCxnSpPr>
          <p:spPr bwMode="auto">
            <a:xfrm flipV="1">
              <a:off x="2118" y="2118"/>
              <a:ext cx="507" cy="5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2" name="AutoShape 66"/>
            <p:cNvCxnSpPr>
              <a:cxnSpLocks noChangeShapeType="1"/>
            </p:cNvCxnSpPr>
            <p:nvPr/>
          </p:nvCxnSpPr>
          <p:spPr bwMode="auto">
            <a:xfrm flipH="1" flipV="1">
              <a:off x="2625" y="2118"/>
              <a:ext cx="437" cy="5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3" name="AutoShape 67"/>
            <p:cNvCxnSpPr>
              <a:cxnSpLocks noChangeShapeType="1"/>
            </p:cNvCxnSpPr>
            <p:nvPr/>
          </p:nvCxnSpPr>
          <p:spPr bwMode="auto">
            <a:xfrm flipH="1">
              <a:off x="3545" y="977"/>
              <a:ext cx="507" cy="17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" name="AutoShape 68"/>
            <p:cNvCxnSpPr>
              <a:cxnSpLocks noChangeShapeType="1"/>
            </p:cNvCxnSpPr>
            <p:nvPr/>
          </p:nvCxnSpPr>
          <p:spPr bwMode="auto">
            <a:xfrm flipH="1" flipV="1">
              <a:off x="4052" y="977"/>
              <a:ext cx="445" cy="17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5" name="AutoShape 69"/>
            <p:cNvCxnSpPr>
              <a:cxnSpLocks noChangeShapeType="1"/>
            </p:cNvCxnSpPr>
            <p:nvPr/>
          </p:nvCxnSpPr>
          <p:spPr bwMode="auto">
            <a:xfrm flipV="1">
              <a:off x="6415" y="2118"/>
              <a:ext cx="507" cy="5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6" name="AutoShape 70"/>
            <p:cNvCxnSpPr>
              <a:cxnSpLocks noChangeShapeType="1"/>
            </p:cNvCxnSpPr>
            <p:nvPr/>
          </p:nvCxnSpPr>
          <p:spPr bwMode="auto">
            <a:xfrm flipH="1" flipV="1">
              <a:off x="6922" y="2118"/>
              <a:ext cx="437" cy="5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7" name="AutoShape 71"/>
            <p:cNvCxnSpPr>
              <a:cxnSpLocks noChangeShapeType="1"/>
            </p:cNvCxnSpPr>
            <p:nvPr/>
          </p:nvCxnSpPr>
          <p:spPr bwMode="auto">
            <a:xfrm>
              <a:off x="3062" y="2694"/>
              <a:ext cx="48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8" name="AutoShape 72"/>
            <p:cNvCxnSpPr>
              <a:cxnSpLocks noChangeShapeType="1"/>
            </p:cNvCxnSpPr>
            <p:nvPr/>
          </p:nvCxnSpPr>
          <p:spPr bwMode="auto">
            <a:xfrm>
              <a:off x="4497" y="2694"/>
              <a:ext cx="48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9" name="AutoShape 73"/>
            <p:cNvCxnSpPr>
              <a:cxnSpLocks noChangeShapeType="1"/>
            </p:cNvCxnSpPr>
            <p:nvPr/>
          </p:nvCxnSpPr>
          <p:spPr bwMode="auto">
            <a:xfrm flipH="1">
              <a:off x="4980" y="977"/>
              <a:ext cx="507" cy="17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0" name="AutoShape 74"/>
            <p:cNvCxnSpPr>
              <a:cxnSpLocks noChangeShapeType="1"/>
            </p:cNvCxnSpPr>
            <p:nvPr/>
          </p:nvCxnSpPr>
          <p:spPr bwMode="auto">
            <a:xfrm flipH="1" flipV="1">
              <a:off x="5487" y="977"/>
              <a:ext cx="445" cy="17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" name="AutoShape 75"/>
            <p:cNvCxnSpPr>
              <a:cxnSpLocks noChangeShapeType="1"/>
            </p:cNvCxnSpPr>
            <p:nvPr/>
          </p:nvCxnSpPr>
          <p:spPr bwMode="auto">
            <a:xfrm>
              <a:off x="5932" y="2694"/>
              <a:ext cx="48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42" name="Group 76"/>
          <p:cNvGrpSpPr>
            <a:grpSpLocks/>
          </p:cNvGrpSpPr>
          <p:nvPr/>
        </p:nvGrpSpPr>
        <p:grpSpPr bwMode="auto">
          <a:xfrm>
            <a:off x="7596188" y="337852"/>
            <a:ext cx="584200" cy="580641"/>
            <a:chOff x="926" y="737"/>
            <a:chExt cx="8597" cy="1717"/>
          </a:xfrm>
        </p:grpSpPr>
        <p:cxnSp>
          <p:nvCxnSpPr>
            <p:cNvPr id="43" name="AutoShape 77"/>
            <p:cNvCxnSpPr>
              <a:cxnSpLocks noChangeShapeType="1"/>
            </p:cNvCxnSpPr>
            <p:nvPr/>
          </p:nvCxnSpPr>
          <p:spPr bwMode="auto">
            <a:xfrm>
              <a:off x="926" y="2454"/>
              <a:ext cx="95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4" name="AutoShape 78"/>
            <p:cNvCxnSpPr>
              <a:cxnSpLocks noChangeShapeType="1"/>
            </p:cNvCxnSpPr>
            <p:nvPr/>
          </p:nvCxnSpPr>
          <p:spPr bwMode="auto">
            <a:xfrm>
              <a:off x="8571" y="2454"/>
              <a:ext cx="95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5" name="AutoShape 79"/>
            <p:cNvCxnSpPr>
              <a:cxnSpLocks noChangeShapeType="1"/>
            </p:cNvCxnSpPr>
            <p:nvPr/>
          </p:nvCxnSpPr>
          <p:spPr bwMode="auto">
            <a:xfrm flipV="1">
              <a:off x="1878" y="2177"/>
              <a:ext cx="507" cy="27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6" name="AutoShape 80"/>
            <p:cNvCxnSpPr>
              <a:cxnSpLocks noChangeShapeType="1"/>
            </p:cNvCxnSpPr>
            <p:nvPr/>
          </p:nvCxnSpPr>
          <p:spPr bwMode="auto">
            <a:xfrm flipH="1" flipV="1">
              <a:off x="2385" y="2177"/>
              <a:ext cx="437" cy="27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7" name="AutoShape 81"/>
            <p:cNvCxnSpPr>
              <a:cxnSpLocks noChangeShapeType="1"/>
            </p:cNvCxnSpPr>
            <p:nvPr/>
          </p:nvCxnSpPr>
          <p:spPr bwMode="auto">
            <a:xfrm flipH="1">
              <a:off x="3305" y="1325"/>
              <a:ext cx="507" cy="112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8" name="AutoShape 82"/>
            <p:cNvCxnSpPr>
              <a:cxnSpLocks noChangeShapeType="1"/>
            </p:cNvCxnSpPr>
            <p:nvPr/>
          </p:nvCxnSpPr>
          <p:spPr bwMode="auto">
            <a:xfrm flipH="1" flipV="1">
              <a:off x="3812" y="1325"/>
              <a:ext cx="445" cy="112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9" name="AutoShape 83"/>
            <p:cNvCxnSpPr>
              <a:cxnSpLocks noChangeShapeType="1"/>
            </p:cNvCxnSpPr>
            <p:nvPr/>
          </p:nvCxnSpPr>
          <p:spPr bwMode="auto">
            <a:xfrm flipV="1">
              <a:off x="7627" y="2177"/>
              <a:ext cx="507" cy="27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0" name="AutoShape 84"/>
            <p:cNvCxnSpPr>
              <a:cxnSpLocks noChangeShapeType="1"/>
            </p:cNvCxnSpPr>
            <p:nvPr/>
          </p:nvCxnSpPr>
          <p:spPr bwMode="auto">
            <a:xfrm flipH="1" flipV="1">
              <a:off x="8134" y="2177"/>
              <a:ext cx="437" cy="27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1" name="AutoShape 85"/>
            <p:cNvCxnSpPr>
              <a:cxnSpLocks noChangeShapeType="1"/>
            </p:cNvCxnSpPr>
            <p:nvPr/>
          </p:nvCxnSpPr>
          <p:spPr bwMode="auto">
            <a:xfrm>
              <a:off x="2822" y="2454"/>
              <a:ext cx="48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2" name="AutoShape 86"/>
            <p:cNvCxnSpPr>
              <a:cxnSpLocks noChangeShapeType="1"/>
            </p:cNvCxnSpPr>
            <p:nvPr/>
          </p:nvCxnSpPr>
          <p:spPr bwMode="auto">
            <a:xfrm>
              <a:off x="4257" y="2454"/>
              <a:ext cx="48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3" name="AutoShape 87"/>
            <p:cNvCxnSpPr>
              <a:cxnSpLocks noChangeShapeType="1"/>
            </p:cNvCxnSpPr>
            <p:nvPr/>
          </p:nvCxnSpPr>
          <p:spPr bwMode="auto">
            <a:xfrm flipH="1">
              <a:off x="4740" y="737"/>
              <a:ext cx="507" cy="17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4" name="AutoShape 88"/>
            <p:cNvCxnSpPr>
              <a:cxnSpLocks noChangeShapeType="1"/>
            </p:cNvCxnSpPr>
            <p:nvPr/>
          </p:nvCxnSpPr>
          <p:spPr bwMode="auto">
            <a:xfrm flipH="1" flipV="1">
              <a:off x="5247" y="737"/>
              <a:ext cx="445" cy="17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5" name="AutoShape 89"/>
            <p:cNvCxnSpPr>
              <a:cxnSpLocks noChangeShapeType="1"/>
            </p:cNvCxnSpPr>
            <p:nvPr/>
          </p:nvCxnSpPr>
          <p:spPr bwMode="auto">
            <a:xfrm>
              <a:off x="7144" y="2454"/>
              <a:ext cx="48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6" name="AutoShape 90"/>
            <p:cNvCxnSpPr>
              <a:cxnSpLocks noChangeShapeType="1"/>
            </p:cNvCxnSpPr>
            <p:nvPr/>
          </p:nvCxnSpPr>
          <p:spPr bwMode="auto">
            <a:xfrm flipH="1">
              <a:off x="6175" y="1325"/>
              <a:ext cx="507" cy="112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7" name="AutoShape 91"/>
            <p:cNvCxnSpPr>
              <a:cxnSpLocks noChangeShapeType="1"/>
            </p:cNvCxnSpPr>
            <p:nvPr/>
          </p:nvCxnSpPr>
          <p:spPr bwMode="auto">
            <a:xfrm flipH="1" flipV="1">
              <a:off x="6682" y="1325"/>
              <a:ext cx="445" cy="112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8" name="AutoShape 92"/>
            <p:cNvCxnSpPr>
              <a:cxnSpLocks noChangeShapeType="1"/>
            </p:cNvCxnSpPr>
            <p:nvPr/>
          </p:nvCxnSpPr>
          <p:spPr bwMode="auto">
            <a:xfrm>
              <a:off x="5692" y="2454"/>
              <a:ext cx="48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468313" y="980405"/>
            <a:ext cx="1295400" cy="360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fr-FR" b="1" dirty="0" err="1"/>
              <a:t>Singulet</a:t>
            </a:r>
            <a:endParaRPr lang="fr-FR" b="1" i="1" dirty="0"/>
          </a:p>
          <a:p>
            <a:pPr algn="just">
              <a:spcAft>
                <a:spcPts val="1000"/>
              </a:spcAft>
              <a:defRPr/>
            </a:pPr>
            <a:endParaRPr lang="fr-FR" dirty="0"/>
          </a:p>
          <a:p>
            <a:pPr algn="just">
              <a:spcAft>
                <a:spcPts val="1000"/>
              </a:spcAft>
              <a:defRPr/>
            </a:pPr>
            <a:r>
              <a:rPr lang="fr-FR" dirty="0"/>
              <a:t> </a:t>
            </a:r>
          </a:p>
          <a:p>
            <a:pPr algn="ctr">
              <a:spcAft>
                <a:spcPts val="1000"/>
              </a:spcAft>
              <a:defRPr/>
            </a:pPr>
            <a:r>
              <a:rPr lang="fr-FR" dirty="0"/>
              <a:t> </a:t>
            </a:r>
            <a:endParaRPr lang="fr-FR" b="1" dirty="0"/>
          </a:p>
        </p:txBody>
      </p:sp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2124075" y="980405"/>
            <a:ext cx="1295400" cy="360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fr-FR" b="1" dirty="0"/>
              <a:t>Doublet</a:t>
            </a:r>
            <a:endParaRPr lang="fr-FR" b="1" i="1" dirty="0"/>
          </a:p>
          <a:p>
            <a:pPr algn="just">
              <a:spcAft>
                <a:spcPts val="1000"/>
              </a:spcAft>
              <a:defRPr/>
            </a:pPr>
            <a:endParaRPr lang="fr-FR" dirty="0"/>
          </a:p>
          <a:p>
            <a:pPr algn="just">
              <a:spcAft>
                <a:spcPts val="1000"/>
              </a:spcAft>
              <a:defRPr/>
            </a:pPr>
            <a:r>
              <a:rPr lang="fr-FR" dirty="0"/>
              <a:t> </a:t>
            </a:r>
          </a:p>
          <a:p>
            <a:pPr algn="ctr">
              <a:spcAft>
                <a:spcPts val="1000"/>
              </a:spcAft>
              <a:defRPr/>
            </a:pPr>
            <a:r>
              <a:rPr lang="fr-FR" dirty="0"/>
              <a:t> </a:t>
            </a:r>
            <a:endParaRPr lang="fr-FR" b="1" dirty="0"/>
          </a:p>
        </p:txBody>
      </p:sp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3708400" y="980405"/>
            <a:ext cx="1295400" cy="360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fr-FR" b="1" dirty="0"/>
              <a:t>Triplet</a:t>
            </a:r>
            <a:endParaRPr lang="fr-FR" b="1" i="1" dirty="0"/>
          </a:p>
          <a:p>
            <a:pPr algn="just">
              <a:spcAft>
                <a:spcPts val="1000"/>
              </a:spcAft>
              <a:defRPr/>
            </a:pPr>
            <a:endParaRPr lang="fr-FR" dirty="0"/>
          </a:p>
          <a:p>
            <a:pPr algn="just">
              <a:spcAft>
                <a:spcPts val="1000"/>
              </a:spcAft>
              <a:defRPr/>
            </a:pPr>
            <a:r>
              <a:rPr lang="fr-FR" dirty="0"/>
              <a:t> </a:t>
            </a:r>
          </a:p>
          <a:p>
            <a:pPr algn="ctr">
              <a:spcAft>
                <a:spcPts val="1000"/>
              </a:spcAft>
              <a:defRPr/>
            </a:pPr>
            <a:r>
              <a:rPr lang="fr-FR" dirty="0"/>
              <a:t> </a:t>
            </a:r>
            <a:endParaRPr lang="fr-FR" b="1" dirty="0"/>
          </a:p>
        </p:txBody>
      </p:sp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5364163" y="980405"/>
            <a:ext cx="1511300" cy="360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fr-FR" b="1" dirty="0"/>
              <a:t>Quadruplet</a:t>
            </a:r>
            <a:endParaRPr lang="fr-FR" b="1" i="1" dirty="0"/>
          </a:p>
          <a:p>
            <a:pPr algn="just">
              <a:spcAft>
                <a:spcPts val="1000"/>
              </a:spcAft>
              <a:defRPr/>
            </a:pPr>
            <a:endParaRPr lang="fr-FR" dirty="0"/>
          </a:p>
          <a:p>
            <a:pPr algn="just">
              <a:spcAft>
                <a:spcPts val="1000"/>
              </a:spcAft>
              <a:defRPr/>
            </a:pPr>
            <a:r>
              <a:rPr lang="fr-FR" dirty="0"/>
              <a:t> </a:t>
            </a:r>
          </a:p>
          <a:p>
            <a:pPr algn="ctr">
              <a:spcAft>
                <a:spcPts val="1000"/>
              </a:spcAft>
              <a:defRPr/>
            </a:pPr>
            <a:r>
              <a:rPr lang="fr-FR" dirty="0"/>
              <a:t> </a:t>
            </a:r>
            <a:endParaRPr lang="fr-FR" b="1" dirty="0"/>
          </a:p>
        </p:txBody>
      </p:sp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7172325" y="980405"/>
            <a:ext cx="1503363" cy="360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fr-FR" b="1" dirty="0" err="1"/>
              <a:t>Quintuplet</a:t>
            </a:r>
            <a:endParaRPr lang="fr-FR" b="1" i="1" dirty="0"/>
          </a:p>
          <a:p>
            <a:pPr algn="just">
              <a:spcAft>
                <a:spcPts val="1000"/>
              </a:spcAft>
              <a:defRPr/>
            </a:pPr>
            <a:endParaRPr lang="fr-FR" dirty="0"/>
          </a:p>
          <a:p>
            <a:pPr algn="just">
              <a:spcAft>
                <a:spcPts val="1000"/>
              </a:spcAft>
              <a:defRPr/>
            </a:pPr>
            <a:r>
              <a:rPr lang="fr-FR" dirty="0"/>
              <a:t> </a:t>
            </a:r>
          </a:p>
          <a:p>
            <a:pPr algn="ctr">
              <a:spcAft>
                <a:spcPts val="1000"/>
              </a:spcAft>
              <a:defRPr/>
            </a:pPr>
            <a:r>
              <a:rPr lang="fr-FR" dirty="0"/>
              <a:t> </a:t>
            </a:r>
            <a:endParaRPr lang="fr-FR" b="1" dirty="0"/>
          </a:p>
        </p:txBody>
      </p:sp>
      <p:sp>
        <p:nvSpPr>
          <p:cNvPr id="64" name="Text Box 4"/>
          <p:cNvSpPr txBox="1">
            <a:spLocks noChangeArrowheads="1"/>
          </p:cNvSpPr>
          <p:nvPr/>
        </p:nvSpPr>
        <p:spPr bwMode="auto">
          <a:xfrm>
            <a:off x="144463" y="2492896"/>
            <a:ext cx="8891587" cy="10080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5" name="Rectangle 28"/>
          <p:cNvSpPr>
            <a:spLocks noChangeArrowheads="1"/>
          </p:cNvSpPr>
          <p:nvPr/>
        </p:nvSpPr>
        <p:spPr bwMode="auto">
          <a:xfrm>
            <a:off x="179388" y="2527821"/>
            <a:ext cx="87852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fr-FR" sz="2000" dirty="0">
                <a:latin typeface="Arial" pitchFamily="34" charset="0"/>
                <a:cs typeface="Arial" pitchFamily="34" charset="0"/>
                <a:sym typeface="Wingdings 2" pitchFamily="18" charset="2"/>
              </a:rPr>
              <a:t>     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Un groupe de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m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protons équivalents,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voisins de q protons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qui ne leur sont pas équivalents mais qui sont équivalents entre eux, apparaît sous la forme d’un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multiplet de (q+1) pics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 2" pitchFamily="18" charset="2"/>
              </a:rPr>
              <a:t>. </a:t>
            </a:r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26517"/>
            <a:ext cx="5016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Rectangle 4"/>
          <p:cNvSpPr>
            <a:spLocks noChangeArrowheads="1"/>
          </p:cNvSpPr>
          <p:nvPr/>
        </p:nvSpPr>
        <p:spPr bwMode="auto">
          <a:xfrm>
            <a:off x="1259632" y="3557627"/>
            <a:ext cx="7777163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1100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i="1" dirty="0" smtClean="0">
                <a:ea typeface="Calibri" pitchFamily="34" charset="0"/>
                <a:cs typeface="Times New Roman" pitchFamily="18" charset="0"/>
              </a:rPr>
              <a:t>Un </a:t>
            </a:r>
            <a:r>
              <a:rPr lang="fr-FR" sz="2000" i="1" dirty="0">
                <a:ea typeface="Calibri" pitchFamily="34" charset="0"/>
                <a:cs typeface="Times New Roman" pitchFamily="18" charset="0"/>
              </a:rPr>
              <a:t>proton porté par un hétéroatome (O, N …) donne un </a:t>
            </a:r>
            <a:r>
              <a:rPr lang="fr-FR" sz="2000" i="1" u="sng" dirty="0">
                <a:ea typeface="Calibri" pitchFamily="34" charset="0"/>
                <a:cs typeface="Times New Roman" pitchFamily="18" charset="0"/>
              </a:rPr>
              <a:t>SINGULET </a:t>
            </a:r>
            <a:r>
              <a:rPr lang="fr-FR" sz="2000" i="1" dirty="0" smtClean="0">
                <a:ea typeface="Calibri" pitchFamily="34" charset="0"/>
                <a:cs typeface="Times New Roman" pitchFamily="18" charset="0"/>
              </a:rPr>
              <a:t>;</a:t>
            </a:r>
            <a:endParaRPr lang="fr-FR" sz="20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0" y="4149080"/>
            <a:ext cx="95487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u="sng" dirty="0" smtClean="0">
                <a:latin typeface="Arial Narrow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Application 5</a:t>
            </a:r>
            <a:r>
              <a:rPr lang="fr-FR" sz="2000" b="1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: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Justifier l’allure des signaux pour le spectre étudié précédemment.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9" name="ZoneTexte 68"/>
          <p:cNvSpPr txBox="1">
            <a:spLocks noChangeArrowheads="1"/>
          </p:cNvSpPr>
          <p:nvPr/>
        </p:nvSpPr>
        <p:spPr bwMode="auto">
          <a:xfrm>
            <a:off x="0" y="4567377"/>
            <a:ext cx="49311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ayant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voisins :  </a:t>
            </a:r>
            <a:endParaRPr lang="fr-FR" sz="2000" dirty="0">
              <a:latin typeface="Arial" pitchFamily="34" charset="0"/>
              <a:cs typeface="Arial" pitchFamily="34" charset="0"/>
            </a:endParaRPr>
          </a:p>
          <a:p>
            <a:r>
              <a:rPr lang="fr-FR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signal = </a:t>
            </a:r>
            <a:r>
              <a:rPr lang="fr-FR" sz="2000" b="1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triplet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(d’intégration 3)</a:t>
            </a:r>
          </a:p>
        </p:txBody>
      </p:sp>
      <p:sp>
        <p:nvSpPr>
          <p:cNvPr id="70" name="ZoneTexte 69"/>
          <p:cNvSpPr txBox="1">
            <a:spLocks noChangeArrowheads="1"/>
          </p:cNvSpPr>
          <p:nvPr/>
        </p:nvSpPr>
        <p:spPr bwMode="auto">
          <a:xfrm>
            <a:off x="0" y="5357952"/>
            <a:ext cx="56172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ayant 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voisins : </a:t>
            </a:r>
            <a:endParaRPr lang="fr-FR" sz="2000" dirty="0">
              <a:latin typeface="Arial" pitchFamily="34" charset="0"/>
              <a:cs typeface="Arial" pitchFamily="34" charset="0"/>
            </a:endParaRPr>
          </a:p>
          <a:p>
            <a:r>
              <a:rPr lang="fr-FR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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signal =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quadruplet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(d’intégration 2)</a:t>
            </a:r>
          </a:p>
        </p:txBody>
      </p:sp>
      <p:sp>
        <p:nvSpPr>
          <p:cNvPr id="71" name="ZoneTexte 70"/>
          <p:cNvSpPr txBox="1">
            <a:spLocks noChangeArrowheads="1"/>
          </p:cNvSpPr>
          <p:nvPr/>
        </p:nvSpPr>
        <p:spPr bwMode="auto">
          <a:xfrm>
            <a:off x="0" y="6150114"/>
            <a:ext cx="52036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 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lié à un hétéroatome :</a:t>
            </a:r>
          </a:p>
          <a:p>
            <a:r>
              <a:rPr lang="fr-FR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signal = </a:t>
            </a:r>
            <a:r>
              <a:rPr lang="fr-FR" sz="2000" b="1" u="sng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singulet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(d’intégration 1)</a:t>
            </a:r>
          </a:p>
        </p:txBody>
      </p:sp>
      <p:grpSp>
        <p:nvGrpSpPr>
          <p:cNvPr id="79" name="Groupe 78"/>
          <p:cNvGrpSpPr/>
          <p:nvPr/>
        </p:nvGrpSpPr>
        <p:grpSpPr>
          <a:xfrm>
            <a:off x="6127548" y="4725144"/>
            <a:ext cx="2476900" cy="1763587"/>
            <a:chOff x="6127548" y="4725144"/>
            <a:chExt cx="2476900" cy="1763587"/>
          </a:xfrm>
        </p:grpSpPr>
        <p:pic>
          <p:nvPicPr>
            <p:cNvPr id="72" name="Image 71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99556" y="4869160"/>
              <a:ext cx="2200162" cy="1564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Oval 1"/>
            <p:cNvSpPr>
              <a:spLocks noChangeArrowheads="1"/>
            </p:cNvSpPr>
            <p:nvPr/>
          </p:nvSpPr>
          <p:spPr bwMode="auto">
            <a:xfrm>
              <a:off x="8071764" y="5373216"/>
              <a:ext cx="532684" cy="467443"/>
            </a:xfrm>
            <a:prstGeom prst="ellips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Oval 1"/>
            <p:cNvSpPr>
              <a:spLocks noChangeArrowheads="1"/>
            </p:cNvSpPr>
            <p:nvPr/>
          </p:nvSpPr>
          <p:spPr bwMode="auto">
            <a:xfrm>
              <a:off x="7135660" y="4797152"/>
              <a:ext cx="460676" cy="46744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Oval 1"/>
            <p:cNvSpPr>
              <a:spLocks noChangeArrowheads="1"/>
            </p:cNvSpPr>
            <p:nvPr/>
          </p:nvSpPr>
          <p:spPr bwMode="auto">
            <a:xfrm>
              <a:off x="7135660" y="6021288"/>
              <a:ext cx="460676" cy="46744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Oval 1"/>
            <p:cNvSpPr>
              <a:spLocks noChangeArrowheads="1"/>
            </p:cNvSpPr>
            <p:nvPr/>
          </p:nvSpPr>
          <p:spPr bwMode="auto">
            <a:xfrm>
              <a:off x="6559596" y="4725144"/>
              <a:ext cx="460676" cy="467443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Oval 1"/>
            <p:cNvSpPr>
              <a:spLocks noChangeArrowheads="1"/>
            </p:cNvSpPr>
            <p:nvPr/>
          </p:nvSpPr>
          <p:spPr bwMode="auto">
            <a:xfrm>
              <a:off x="6127548" y="5373216"/>
              <a:ext cx="504056" cy="467443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Oval 1"/>
            <p:cNvSpPr>
              <a:spLocks noChangeArrowheads="1"/>
            </p:cNvSpPr>
            <p:nvPr/>
          </p:nvSpPr>
          <p:spPr bwMode="auto">
            <a:xfrm>
              <a:off x="6559596" y="6021288"/>
              <a:ext cx="460676" cy="467443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7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7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7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3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4" grpId="0" animBg="1"/>
      <p:bldP spid="65" grpId="0"/>
      <p:bldP spid="67" grpId="0" animBg="1"/>
      <p:bldP spid="7782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149080"/>
            <a:ext cx="89514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u="sng" dirty="0" smtClean="0">
                <a:latin typeface="Arial Narrow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Application 5</a:t>
            </a:r>
            <a:r>
              <a:rPr lang="fr-FR" sz="2000" b="1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: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Justifier l’allure des signaux pour le spectre étudié précédemment.</a:t>
            </a:r>
            <a:endParaRPr lang="fr-FR" sz="20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0" y="4567377"/>
            <a:ext cx="49311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ayant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voisins : </a:t>
            </a:r>
            <a:endParaRPr lang="fr-FR" sz="2000" dirty="0">
              <a:latin typeface="Arial" pitchFamily="34" charset="0"/>
              <a:cs typeface="Arial" pitchFamily="34" charset="0"/>
            </a:endParaRPr>
          </a:p>
          <a:p>
            <a:r>
              <a:rPr lang="fr-FR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signal = </a:t>
            </a:r>
            <a:r>
              <a:rPr lang="fr-FR" sz="2000" b="1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triplet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(d’intégration 3)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0" y="5357952"/>
            <a:ext cx="56172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ayant 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voisins : </a:t>
            </a:r>
            <a:endParaRPr lang="fr-FR" sz="2000" dirty="0">
              <a:latin typeface="Arial" pitchFamily="34" charset="0"/>
              <a:cs typeface="Arial" pitchFamily="34" charset="0"/>
            </a:endParaRPr>
          </a:p>
          <a:p>
            <a:r>
              <a:rPr lang="fr-FR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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signal =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quadruplet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(d’intégration 2)</a:t>
            </a: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0" y="6150114"/>
            <a:ext cx="52036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 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lié à un hétéroatome :</a:t>
            </a:r>
          </a:p>
          <a:p>
            <a:r>
              <a:rPr lang="fr-FR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signal = </a:t>
            </a:r>
            <a:r>
              <a:rPr lang="fr-FR" sz="2000" b="1" u="sng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singulet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(d’intégration 1)</a:t>
            </a:r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9556" y="4869160"/>
            <a:ext cx="2200162" cy="156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1"/>
          <p:cNvSpPr>
            <a:spLocks noChangeArrowheads="1"/>
          </p:cNvSpPr>
          <p:nvPr/>
        </p:nvSpPr>
        <p:spPr bwMode="auto">
          <a:xfrm>
            <a:off x="8071764" y="5373216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Oval 1"/>
          <p:cNvSpPr>
            <a:spLocks noChangeArrowheads="1"/>
          </p:cNvSpPr>
          <p:nvPr/>
        </p:nvSpPr>
        <p:spPr bwMode="auto">
          <a:xfrm>
            <a:off x="7135660" y="4797152"/>
            <a:ext cx="460676" cy="46744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Oval 1"/>
          <p:cNvSpPr>
            <a:spLocks noChangeArrowheads="1"/>
          </p:cNvSpPr>
          <p:nvPr/>
        </p:nvSpPr>
        <p:spPr bwMode="auto">
          <a:xfrm>
            <a:off x="7135660" y="6021288"/>
            <a:ext cx="460676" cy="46744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Oval 1"/>
          <p:cNvSpPr>
            <a:spLocks noChangeArrowheads="1"/>
          </p:cNvSpPr>
          <p:nvPr/>
        </p:nvSpPr>
        <p:spPr bwMode="auto">
          <a:xfrm>
            <a:off x="6559596" y="4725144"/>
            <a:ext cx="460676" cy="467443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Oval 1"/>
          <p:cNvSpPr>
            <a:spLocks noChangeArrowheads="1"/>
          </p:cNvSpPr>
          <p:nvPr/>
        </p:nvSpPr>
        <p:spPr bwMode="auto">
          <a:xfrm>
            <a:off x="6127548" y="5373216"/>
            <a:ext cx="504056" cy="467443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Oval 1"/>
          <p:cNvSpPr>
            <a:spLocks noChangeArrowheads="1"/>
          </p:cNvSpPr>
          <p:nvPr/>
        </p:nvSpPr>
        <p:spPr bwMode="auto">
          <a:xfrm>
            <a:off x="6559596" y="6021288"/>
            <a:ext cx="460676" cy="467443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" name="Image 12" descr="Spectreethanol"/>
          <p:cNvPicPr/>
          <p:nvPr/>
        </p:nvPicPr>
        <p:blipFill>
          <a:blip r:embed="rId3" r:link="rId4" cstate="print"/>
          <a:srcRect l="2011" t="5130" r="6700" b="1407"/>
          <a:stretch>
            <a:fillRect/>
          </a:stretch>
        </p:blipFill>
        <p:spPr bwMode="auto">
          <a:xfrm>
            <a:off x="1835696" y="332657"/>
            <a:ext cx="5760640" cy="3456383"/>
          </a:xfrm>
          <a:prstGeom prst="rect">
            <a:avLst/>
          </a:prstGeom>
          <a:noFill/>
          <a:ln w="12700" cmpd="sng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4644008" y="1340768"/>
            <a:ext cx="360362" cy="2159942"/>
          </a:xfrm>
          <a:prstGeom prst="rect">
            <a:avLst/>
          </a:prstGeom>
          <a:solidFill>
            <a:srgbClr val="188A26">
              <a:alpha val="50196"/>
            </a:srgbClr>
          </a:solidFill>
          <a:ln>
            <a:solidFill>
              <a:srgbClr val="188A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411760" y="1772816"/>
            <a:ext cx="576262" cy="1727572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5364088" y="476672"/>
            <a:ext cx="360363" cy="3024609"/>
          </a:xfrm>
          <a:prstGeom prst="rect">
            <a:avLst/>
          </a:prstGeom>
          <a:solidFill>
            <a:srgbClr val="7030A0">
              <a:alpha val="50196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9556" y="557909"/>
            <a:ext cx="2200162" cy="156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89514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u="sng" dirty="0" smtClean="0">
                <a:latin typeface="Arial Narrow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Application 5</a:t>
            </a:r>
            <a:r>
              <a:rPr lang="fr-FR" sz="2000" b="1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: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Justifier l’allure des signaux pour le spectre étudié précédemment.</a:t>
            </a:r>
            <a:endParaRPr lang="fr-FR" sz="20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0" y="332656"/>
            <a:ext cx="49311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ayant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voisins : </a:t>
            </a:r>
            <a:endParaRPr lang="fr-FR" sz="2000" dirty="0">
              <a:latin typeface="Arial" pitchFamily="34" charset="0"/>
              <a:cs typeface="Arial" pitchFamily="34" charset="0"/>
            </a:endParaRPr>
          </a:p>
          <a:p>
            <a:r>
              <a:rPr lang="fr-FR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signal = </a:t>
            </a:r>
            <a:r>
              <a:rPr lang="fr-FR" sz="2000" b="1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triplet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(d’intégration 3)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0" y="980728"/>
            <a:ext cx="56172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ayant 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fr-FR" sz="2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voisins : </a:t>
            </a:r>
            <a:endParaRPr lang="fr-FR" sz="2000" dirty="0">
              <a:latin typeface="Arial" pitchFamily="34" charset="0"/>
              <a:cs typeface="Arial" pitchFamily="34" charset="0"/>
            </a:endParaRPr>
          </a:p>
          <a:p>
            <a:r>
              <a:rPr lang="fr-FR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 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signal =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quadruplet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(d’intégration 2)</a:t>
            </a: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0" y="1628800"/>
            <a:ext cx="52036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 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lié à un hétéroatome :</a:t>
            </a:r>
          </a:p>
          <a:p>
            <a:r>
              <a:rPr lang="fr-FR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signal = </a:t>
            </a:r>
            <a:r>
              <a:rPr lang="fr-FR" sz="2000" b="1" u="sng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singulet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(d’intégration 1)</a:t>
            </a:r>
          </a:p>
        </p:txBody>
      </p:sp>
      <p:sp>
        <p:nvSpPr>
          <p:cNvPr id="6" name="Oval 1"/>
          <p:cNvSpPr>
            <a:spLocks noChangeArrowheads="1"/>
          </p:cNvSpPr>
          <p:nvPr/>
        </p:nvSpPr>
        <p:spPr bwMode="auto">
          <a:xfrm>
            <a:off x="8071764" y="1089349"/>
            <a:ext cx="532684" cy="467443"/>
          </a:xfrm>
          <a:prstGeom prst="ellips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Oval 1"/>
          <p:cNvSpPr>
            <a:spLocks noChangeArrowheads="1"/>
          </p:cNvSpPr>
          <p:nvPr/>
        </p:nvSpPr>
        <p:spPr bwMode="auto">
          <a:xfrm>
            <a:off x="7135660" y="513285"/>
            <a:ext cx="460676" cy="46744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Oval 1"/>
          <p:cNvSpPr>
            <a:spLocks noChangeArrowheads="1"/>
          </p:cNvSpPr>
          <p:nvPr/>
        </p:nvSpPr>
        <p:spPr bwMode="auto">
          <a:xfrm>
            <a:off x="7135660" y="1737421"/>
            <a:ext cx="460676" cy="46744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Oval 1"/>
          <p:cNvSpPr>
            <a:spLocks noChangeArrowheads="1"/>
          </p:cNvSpPr>
          <p:nvPr/>
        </p:nvSpPr>
        <p:spPr bwMode="auto">
          <a:xfrm>
            <a:off x="6559596" y="441277"/>
            <a:ext cx="460676" cy="467443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Oval 1"/>
          <p:cNvSpPr>
            <a:spLocks noChangeArrowheads="1"/>
          </p:cNvSpPr>
          <p:nvPr/>
        </p:nvSpPr>
        <p:spPr bwMode="auto">
          <a:xfrm>
            <a:off x="6127548" y="1089349"/>
            <a:ext cx="504056" cy="467443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Oval 1"/>
          <p:cNvSpPr>
            <a:spLocks noChangeArrowheads="1"/>
          </p:cNvSpPr>
          <p:nvPr/>
        </p:nvSpPr>
        <p:spPr bwMode="auto">
          <a:xfrm>
            <a:off x="6559596" y="1737421"/>
            <a:ext cx="460676" cy="467443"/>
          </a:xfrm>
          <a:prstGeom prst="ellips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755576" y="2524834"/>
            <a:ext cx="7776864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Influence de protons voisins NON EQUIVALENTS ENTRE EUX (couplage </a:t>
            </a:r>
            <a:r>
              <a:rPr lang="fr-FR" sz="2400" b="1" dirty="0" err="1" smtClean="0">
                <a:solidFill>
                  <a:schemeClr val="tx1"/>
                </a:solidFill>
              </a:rPr>
              <a:t>A</a:t>
            </a:r>
            <a:r>
              <a:rPr lang="fr-FR" sz="2400" b="1" baseline="-25000" dirty="0" err="1" smtClean="0">
                <a:solidFill>
                  <a:schemeClr val="tx1"/>
                </a:solidFill>
              </a:rPr>
              <a:t>m</a:t>
            </a:r>
            <a:r>
              <a:rPr lang="fr-FR" sz="2400" b="1" dirty="0" err="1" smtClean="0">
                <a:solidFill>
                  <a:schemeClr val="tx1"/>
                </a:solidFill>
              </a:rPr>
              <a:t>M</a:t>
            </a:r>
            <a:r>
              <a:rPr lang="fr-FR" sz="2400" b="1" baseline="-25000" dirty="0" err="1" smtClean="0">
                <a:solidFill>
                  <a:schemeClr val="tx1"/>
                </a:solidFill>
              </a:rPr>
              <a:t>p</a:t>
            </a:r>
            <a:r>
              <a:rPr lang="fr-FR" sz="2400" b="1" dirty="0" err="1" smtClean="0">
                <a:solidFill>
                  <a:schemeClr val="tx1"/>
                </a:solidFill>
              </a:rPr>
              <a:t>X</a:t>
            </a:r>
            <a:r>
              <a:rPr lang="fr-FR" sz="2400" b="1" baseline="-25000" dirty="0" err="1" smtClean="0">
                <a:solidFill>
                  <a:schemeClr val="tx1"/>
                </a:solidFill>
              </a:rPr>
              <a:t>q</a:t>
            </a:r>
            <a:r>
              <a:rPr lang="fr-FR" sz="2400" b="1" dirty="0" smtClean="0">
                <a:solidFill>
                  <a:schemeClr val="tx1"/>
                </a:solidFill>
              </a:rPr>
              <a:t>)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44463" y="3460938"/>
            <a:ext cx="8891587" cy="10080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179388" y="3495863"/>
            <a:ext cx="87852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fr-FR" sz="2000" dirty="0">
                <a:latin typeface="Arial" pitchFamily="34" charset="0"/>
                <a:cs typeface="Arial" pitchFamily="34" charset="0"/>
                <a:sym typeface="Wingdings 2" pitchFamily="18" charset="2"/>
              </a:rPr>
              <a:t>     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groupe de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protons équivalents,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voisins de 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 protons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de </a:t>
            </a:r>
            <a:r>
              <a:rPr lang="fr-FR" sz="20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 autres protons</a:t>
            </a:r>
            <a:r>
              <a:rPr lang="fr-FR" sz="2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apparaît sous la forme d’un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(p+1)-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uplet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fr-FR" sz="20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(q+1)-</a:t>
            </a:r>
            <a:r>
              <a:rPr lang="fr-FR" sz="2000" b="1" u="sng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uplets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ou inversement.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0" y="4509120"/>
            <a:ext cx="88381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u="sng" dirty="0" smtClean="0">
                <a:latin typeface="Arial Narrow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Application 6</a:t>
            </a:r>
            <a:r>
              <a:rPr lang="fr-FR" sz="2000" b="1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: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Justifier l’allure des signaux pour le spectre 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du 3-</a:t>
            </a:r>
            <a:r>
              <a:rPr kumimoji="0" lang="fr-FR" sz="2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bromopropanal</a:t>
            </a:r>
            <a:r>
              <a:rPr kumimoji="0" lang="fr-FR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0" y="4787204"/>
            <a:ext cx="9144000" cy="2070795"/>
            <a:chOff x="414" y="11241"/>
            <a:chExt cx="10864" cy="2740"/>
          </a:xfrm>
        </p:grpSpPr>
        <p:sp>
          <p:nvSpPr>
            <p:cNvPr id="18" name="Freeform 51"/>
            <p:cNvSpPr>
              <a:spLocks/>
            </p:cNvSpPr>
            <p:nvPr/>
          </p:nvSpPr>
          <p:spPr bwMode="auto">
            <a:xfrm>
              <a:off x="2530" y="11489"/>
              <a:ext cx="658" cy="329"/>
            </a:xfrm>
            <a:custGeom>
              <a:avLst/>
              <a:gdLst>
                <a:gd name="T0" fmla="*/ 0 w 658"/>
                <a:gd name="T1" fmla="*/ 29 h 726"/>
                <a:gd name="T2" fmla="*/ 269 w 658"/>
                <a:gd name="T3" fmla="*/ 26 h 726"/>
                <a:gd name="T4" fmla="*/ 336 w 658"/>
                <a:gd name="T5" fmla="*/ 5 h 726"/>
                <a:gd name="T6" fmla="*/ 658 w 658"/>
                <a:gd name="T7" fmla="*/ 1 h 7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8"/>
                <a:gd name="T13" fmla="*/ 0 h 726"/>
                <a:gd name="T14" fmla="*/ 658 w 658"/>
                <a:gd name="T15" fmla="*/ 726 h 7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8" h="726">
                  <a:moveTo>
                    <a:pt x="0" y="701"/>
                  </a:moveTo>
                  <a:cubicBezTo>
                    <a:pt x="45" y="690"/>
                    <a:pt x="213" y="726"/>
                    <a:pt x="269" y="626"/>
                  </a:cubicBezTo>
                  <a:cubicBezTo>
                    <a:pt x="325" y="526"/>
                    <a:pt x="271" y="202"/>
                    <a:pt x="336" y="101"/>
                  </a:cubicBezTo>
                  <a:cubicBezTo>
                    <a:pt x="401" y="0"/>
                    <a:pt x="529" y="9"/>
                    <a:pt x="658" y="1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52"/>
            <p:cNvSpPr>
              <a:spLocks/>
            </p:cNvSpPr>
            <p:nvPr/>
          </p:nvSpPr>
          <p:spPr bwMode="auto">
            <a:xfrm>
              <a:off x="8454" y="11241"/>
              <a:ext cx="658" cy="658"/>
            </a:xfrm>
            <a:custGeom>
              <a:avLst/>
              <a:gdLst>
                <a:gd name="T0" fmla="*/ 0 w 658"/>
                <a:gd name="T1" fmla="*/ 473 h 726"/>
                <a:gd name="T2" fmla="*/ 269 w 658"/>
                <a:gd name="T3" fmla="*/ 422 h 726"/>
                <a:gd name="T4" fmla="*/ 336 w 658"/>
                <a:gd name="T5" fmla="*/ 68 h 726"/>
                <a:gd name="T6" fmla="*/ 658 w 658"/>
                <a:gd name="T7" fmla="*/ 13 h 7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8"/>
                <a:gd name="T13" fmla="*/ 0 h 726"/>
                <a:gd name="T14" fmla="*/ 658 w 658"/>
                <a:gd name="T15" fmla="*/ 726 h 7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8" h="726">
                  <a:moveTo>
                    <a:pt x="0" y="701"/>
                  </a:moveTo>
                  <a:cubicBezTo>
                    <a:pt x="45" y="690"/>
                    <a:pt x="213" y="726"/>
                    <a:pt x="269" y="626"/>
                  </a:cubicBezTo>
                  <a:cubicBezTo>
                    <a:pt x="325" y="526"/>
                    <a:pt x="271" y="202"/>
                    <a:pt x="336" y="101"/>
                  </a:cubicBezTo>
                  <a:cubicBezTo>
                    <a:pt x="401" y="0"/>
                    <a:pt x="529" y="9"/>
                    <a:pt x="658" y="1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20" name="Group 53"/>
            <p:cNvGrpSpPr>
              <a:grpSpLocks/>
            </p:cNvGrpSpPr>
            <p:nvPr/>
          </p:nvGrpSpPr>
          <p:grpSpPr bwMode="auto">
            <a:xfrm>
              <a:off x="414" y="11666"/>
              <a:ext cx="10864" cy="2315"/>
              <a:chOff x="414" y="11666"/>
              <a:chExt cx="10864" cy="2315"/>
            </a:xfrm>
          </p:grpSpPr>
          <p:pic>
            <p:nvPicPr>
              <p:cNvPr id="22" name="Picture 5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14" y="13463"/>
                <a:ext cx="10864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3" name="Group 55"/>
              <p:cNvGrpSpPr>
                <a:grpSpLocks/>
              </p:cNvGrpSpPr>
              <p:nvPr/>
            </p:nvGrpSpPr>
            <p:grpSpPr bwMode="auto">
              <a:xfrm>
                <a:off x="2694" y="11666"/>
                <a:ext cx="413" cy="1804"/>
                <a:chOff x="1166" y="977"/>
                <a:chExt cx="5725" cy="1717"/>
              </a:xfrm>
            </p:grpSpPr>
            <p:cxnSp>
              <p:nvCxnSpPr>
                <p:cNvPr id="61" name="AutoShape 56"/>
                <p:cNvCxnSpPr>
                  <a:cxnSpLocks noChangeShapeType="1"/>
                </p:cNvCxnSpPr>
                <p:nvPr/>
              </p:nvCxnSpPr>
              <p:spPr bwMode="auto">
                <a:xfrm>
                  <a:off x="1166" y="2694"/>
                  <a:ext cx="952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2" name="AutoShape 57"/>
                <p:cNvCxnSpPr>
                  <a:cxnSpLocks noChangeShapeType="1"/>
                </p:cNvCxnSpPr>
                <p:nvPr/>
              </p:nvCxnSpPr>
              <p:spPr bwMode="auto">
                <a:xfrm>
                  <a:off x="5939" y="2694"/>
                  <a:ext cx="952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3" name="AutoShape 58"/>
                <p:cNvCxnSpPr>
                  <a:cxnSpLocks noChangeShapeType="1"/>
                </p:cNvCxnSpPr>
                <p:nvPr/>
              </p:nvCxnSpPr>
              <p:spPr bwMode="auto">
                <a:xfrm flipV="1">
                  <a:off x="2118" y="1842"/>
                  <a:ext cx="507" cy="85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4" name="AutoShape 5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625" y="1842"/>
                  <a:ext cx="437" cy="85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5" name="AutoShape 60"/>
                <p:cNvCxnSpPr>
                  <a:cxnSpLocks noChangeShapeType="1"/>
                </p:cNvCxnSpPr>
                <p:nvPr/>
              </p:nvCxnSpPr>
              <p:spPr bwMode="auto">
                <a:xfrm flipH="1">
                  <a:off x="3545" y="977"/>
                  <a:ext cx="507" cy="171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6" name="AutoShape 6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4052" y="977"/>
                  <a:ext cx="445" cy="171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7" name="AutoShape 62"/>
                <p:cNvCxnSpPr>
                  <a:cxnSpLocks noChangeShapeType="1"/>
                </p:cNvCxnSpPr>
                <p:nvPr/>
              </p:nvCxnSpPr>
              <p:spPr bwMode="auto">
                <a:xfrm flipV="1">
                  <a:off x="4995" y="1842"/>
                  <a:ext cx="507" cy="85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8" name="AutoShape 6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502" y="1842"/>
                  <a:ext cx="437" cy="85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9" name="AutoShape 64"/>
                <p:cNvCxnSpPr>
                  <a:cxnSpLocks noChangeShapeType="1"/>
                </p:cNvCxnSpPr>
                <p:nvPr/>
              </p:nvCxnSpPr>
              <p:spPr bwMode="auto">
                <a:xfrm>
                  <a:off x="3062" y="2694"/>
                  <a:ext cx="48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70" name="AutoShape 65"/>
                <p:cNvCxnSpPr>
                  <a:cxnSpLocks noChangeShapeType="1"/>
                </p:cNvCxnSpPr>
                <p:nvPr/>
              </p:nvCxnSpPr>
              <p:spPr bwMode="auto">
                <a:xfrm>
                  <a:off x="4497" y="2694"/>
                  <a:ext cx="48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4" name="Group 66"/>
              <p:cNvGrpSpPr>
                <a:grpSpLocks/>
              </p:cNvGrpSpPr>
              <p:nvPr/>
            </p:nvGrpSpPr>
            <p:grpSpPr bwMode="auto">
              <a:xfrm>
                <a:off x="9255" y="12177"/>
                <a:ext cx="560" cy="1293"/>
                <a:chOff x="7242" y="6815"/>
                <a:chExt cx="1483" cy="1757"/>
              </a:xfrm>
            </p:grpSpPr>
            <p:grpSp>
              <p:nvGrpSpPr>
                <p:cNvPr id="40" name="Group 67"/>
                <p:cNvGrpSpPr>
                  <a:grpSpLocks/>
                </p:cNvGrpSpPr>
                <p:nvPr/>
              </p:nvGrpSpPr>
              <p:grpSpPr bwMode="auto">
                <a:xfrm>
                  <a:off x="7242" y="7752"/>
                  <a:ext cx="545" cy="820"/>
                  <a:chOff x="7242" y="6815"/>
                  <a:chExt cx="545" cy="1757"/>
                </a:xfrm>
              </p:grpSpPr>
              <p:cxnSp>
                <p:nvCxnSpPr>
                  <p:cNvPr id="55" name="AutoShape 6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242" y="8571"/>
                    <a:ext cx="100" cy="1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6" name="AutoShape 69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342" y="6815"/>
                    <a:ext cx="57" cy="1756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7" name="AutoShape 7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399" y="6815"/>
                    <a:ext cx="117" cy="1065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8" name="AutoShape 7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516" y="6815"/>
                    <a:ext cx="111" cy="1065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9" name="AutoShape 7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627" y="6815"/>
                    <a:ext cx="56" cy="1756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60" name="AutoShape 7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675" y="8571"/>
                    <a:ext cx="112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41" name="Group 74"/>
                <p:cNvGrpSpPr>
                  <a:grpSpLocks/>
                </p:cNvGrpSpPr>
                <p:nvPr/>
              </p:nvGrpSpPr>
              <p:grpSpPr bwMode="auto">
                <a:xfrm>
                  <a:off x="7702" y="6815"/>
                  <a:ext cx="545" cy="1757"/>
                  <a:chOff x="7242" y="6815"/>
                  <a:chExt cx="545" cy="1757"/>
                </a:xfrm>
              </p:grpSpPr>
              <p:cxnSp>
                <p:nvCxnSpPr>
                  <p:cNvPr id="49" name="AutoShape 7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242" y="8571"/>
                    <a:ext cx="100" cy="1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0" name="AutoShape 7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342" y="6815"/>
                    <a:ext cx="57" cy="1756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1" name="AutoShape 7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399" y="6815"/>
                    <a:ext cx="117" cy="1065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2" name="AutoShape 7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516" y="6815"/>
                    <a:ext cx="111" cy="1065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3" name="AutoShape 7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627" y="6815"/>
                    <a:ext cx="56" cy="1756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4" name="AutoShape 8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675" y="8571"/>
                    <a:ext cx="112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42" name="Group 81"/>
                <p:cNvGrpSpPr>
                  <a:grpSpLocks/>
                </p:cNvGrpSpPr>
                <p:nvPr/>
              </p:nvGrpSpPr>
              <p:grpSpPr bwMode="auto">
                <a:xfrm>
                  <a:off x="8180" y="7751"/>
                  <a:ext cx="545" cy="820"/>
                  <a:chOff x="7242" y="6815"/>
                  <a:chExt cx="545" cy="1757"/>
                </a:xfrm>
              </p:grpSpPr>
              <p:cxnSp>
                <p:nvCxnSpPr>
                  <p:cNvPr id="43" name="AutoShape 8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242" y="8571"/>
                    <a:ext cx="100" cy="1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4" name="AutoShape 8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342" y="6815"/>
                    <a:ext cx="57" cy="1756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5" name="AutoShape 8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399" y="6815"/>
                    <a:ext cx="117" cy="1065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6" name="AutoShape 8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516" y="6815"/>
                    <a:ext cx="111" cy="1065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7" name="AutoShape 8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627" y="6815"/>
                    <a:ext cx="56" cy="1756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8" name="AutoShape 8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675" y="8571"/>
                    <a:ext cx="112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25" name="Group 88"/>
              <p:cNvGrpSpPr>
                <a:grpSpLocks/>
              </p:cNvGrpSpPr>
              <p:nvPr/>
            </p:nvGrpSpPr>
            <p:grpSpPr bwMode="auto">
              <a:xfrm>
                <a:off x="8699" y="11666"/>
                <a:ext cx="413" cy="1804"/>
                <a:chOff x="1166" y="977"/>
                <a:chExt cx="5725" cy="1717"/>
              </a:xfrm>
            </p:grpSpPr>
            <p:cxnSp>
              <p:nvCxnSpPr>
                <p:cNvPr id="30" name="AutoShape 89"/>
                <p:cNvCxnSpPr>
                  <a:cxnSpLocks noChangeShapeType="1"/>
                </p:cNvCxnSpPr>
                <p:nvPr/>
              </p:nvCxnSpPr>
              <p:spPr bwMode="auto">
                <a:xfrm>
                  <a:off x="1166" y="2694"/>
                  <a:ext cx="952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1" name="AutoShape 90"/>
                <p:cNvCxnSpPr>
                  <a:cxnSpLocks noChangeShapeType="1"/>
                </p:cNvCxnSpPr>
                <p:nvPr/>
              </p:nvCxnSpPr>
              <p:spPr bwMode="auto">
                <a:xfrm>
                  <a:off x="5939" y="2694"/>
                  <a:ext cx="952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2" name="AutoShape 91"/>
                <p:cNvCxnSpPr>
                  <a:cxnSpLocks noChangeShapeType="1"/>
                </p:cNvCxnSpPr>
                <p:nvPr/>
              </p:nvCxnSpPr>
              <p:spPr bwMode="auto">
                <a:xfrm flipV="1">
                  <a:off x="2118" y="1842"/>
                  <a:ext cx="507" cy="85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3" name="AutoShape 92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625" y="1842"/>
                  <a:ext cx="437" cy="85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4" name="AutoShape 93"/>
                <p:cNvCxnSpPr>
                  <a:cxnSpLocks noChangeShapeType="1"/>
                </p:cNvCxnSpPr>
                <p:nvPr/>
              </p:nvCxnSpPr>
              <p:spPr bwMode="auto">
                <a:xfrm flipH="1">
                  <a:off x="3545" y="977"/>
                  <a:ext cx="507" cy="171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5" name="AutoShape 9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4052" y="977"/>
                  <a:ext cx="445" cy="171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6" name="AutoShape 95"/>
                <p:cNvCxnSpPr>
                  <a:cxnSpLocks noChangeShapeType="1"/>
                </p:cNvCxnSpPr>
                <p:nvPr/>
              </p:nvCxnSpPr>
              <p:spPr bwMode="auto">
                <a:xfrm flipV="1">
                  <a:off x="4995" y="1842"/>
                  <a:ext cx="507" cy="85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7" name="AutoShape 9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502" y="1842"/>
                  <a:ext cx="437" cy="85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8" name="AutoShape 97"/>
                <p:cNvCxnSpPr>
                  <a:cxnSpLocks noChangeShapeType="1"/>
                </p:cNvCxnSpPr>
                <p:nvPr/>
              </p:nvCxnSpPr>
              <p:spPr bwMode="auto">
                <a:xfrm>
                  <a:off x="3062" y="2694"/>
                  <a:ext cx="48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9" name="AutoShape 98"/>
                <p:cNvCxnSpPr>
                  <a:cxnSpLocks noChangeShapeType="1"/>
                </p:cNvCxnSpPr>
                <p:nvPr/>
              </p:nvCxnSpPr>
              <p:spPr bwMode="auto">
                <a:xfrm>
                  <a:off x="4497" y="2694"/>
                  <a:ext cx="48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26" name="AutoShape 99"/>
              <p:cNvCxnSpPr>
                <a:cxnSpLocks noChangeShapeType="1"/>
              </p:cNvCxnSpPr>
              <p:nvPr/>
            </p:nvCxnSpPr>
            <p:spPr bwMode="auto">
              <a:xfrm>
                <a:off x="3107" y="13470"/>
                <a:ext cx="559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" name="AutoShape 100"/>
              <p:cNvCxnSpPr>
                <a:cxnSpLocks noChangeShapeType="1"/>
              </p:cNvCxnSpPr>
              <p:nvPr/>
            </p:nvCxnSpPr>
            <p:spPr bwMode="auto">
              <a:xfrm>
                <a:off x="9815" y="13463"/>
                <a:ext cx="1205" cy="8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8" name="AutoShape 101"/>
              <p:cNvCxnSpPr>
                <a:cxnSpLocks noChangeShapeType="1"/>
              </p:cNvCxnSpPr>
              <p:nvPr/>
            </p:nvCxnSpPr>
            <p:spPr bwMode="auto">
              <a:xfrm>
                <a:off x="9112" y="13471"/>
                <a:ext cx="143" cy="8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" name="AutoShape 102"/>
              <p:cNvCxnSpPr>
                <a:cxnSpLocks noChangeShapeType="1"/>
              </p:cNvCxnSpPr>
              <p:nvPr/>
            </p:nvCxnSpPr>
            <p:spPr bwMode="auto">
              <a:xfrm flipV="1">
                <a:off x="2199" y="13477"/>
                <a:ext cx="524" cy="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21" name="Freeform 103"/>
            <p:cNvSpPr>
              <a:spLocks/>
            </p:cNvSpPr>
            <p:nvPr/>
          </p:nvSpPr>
          <p:spPr bwMode="auto">
            <a:xfrm>
              <a:off x="9055" y="11791"/>
              <a:ext cx="658" cy="658"/>
            </a:xfrm>
            <a:custGeom>
              <a:avLst/>
              <a:gdLst>
                <a:gd name="T0" fmla="*/ 0 w 658"/>
                <a:gd name="T1" fmla="*/ 473 h 726"/>
                <a:gd name="T2" fmla="*/ 269 w 658"/>
                <a:gd name="T3" fmla="*/ 422 h 726"/>
                <a:gd name="T4" fmla="*/ 336 w 658"/>
                <a:gd name="T5" fmla="*/ 68 h 726"/>
                <a:gd name="T6" fmla="*/ 658 w 658"/>
                <a:gd name="T7" fmla="*/ 13 h 7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8"/>
                <a:gd name="T13" fmla="*/ 0 h 726"/>
                <a:gd name="T14" fmla="*/ 658 w 658"/>
                <a:gd name="T15" fmla="*/ 726 h 7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8" h="726">
                  <a:moveTo>
                    <a:pt x="0" y="701"/>
                  </a:moveTo>
                  <a:cubicBezTo>
                    <a:pt x="45" y="690"/>
                    <a:pt x="213" y="726"/>
                    <a:pt x="269" y="626"/>
                  </a:cubicBezTo>
                  <a:cubicBezTo>
                    <a:pt x="325" y="526"/>
                    <a:pt x="271" y="202"/>
                    <a:pt x="336" y="101"/>
                  </a:cubicBezTo>
                  <a:cubicBezTo>
                    <a:pt x="401" y="0"/>
                    <a:pt x="529" y="9"/>
                    <a:pt x="658" y="1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71" name="Picture 1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5292030"/>
            <a:ext cx="3673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8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8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1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7884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0" y="2636912"/>
            <a:ext cx="9144000" cy="2459980"/>
            <a:chOff x="414" y="11241"/>
            <a:chExt cx="10864" cy="2740"/>
          </a:xfrm>
        </p:grpSpPr>
        <p:sp>
          <p:nvSpPr>
            <p:cNvPr id="3" name="Freeform 51"/>
            <p:cNvSpPr>
              <a:spLocks/>
            </p:cNvSpPr>
            <p:nvPr/>
          </p:nvSpPr>
          <p:spPr bwMode="auto">
            <a:xfrm>
              <a:off x="2530" y="11489"/>
              <a:ext cx="658" cy="329"/>
            </a:xfrm>
            <a:custGeom>
              <a:avLst/>
              <a:gdLst>
                <a:gd name="T0" fmla="*/ 0 w 658"/>
                <a:gd name="T1" fmla="*/ 29 h 726"/>
                <a:gd name="T2" fmla="*/ 269 w 658"/>
                <a:gd name="T3" fmla="*/ 26 h 726"/>
                <a:gd name="T4" fmla="*/ 336 w 658"/>
                <a:gd name="T5" fmla="*/ 5 h 726"/>
                <a:gd name="T6" fmla="*/ 658 w 658"/>
                <a:gd name="T7" fmla="*/ 1 h 7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8"/>
                <a:gd name="T13" fmla="*/ 0 h 726"/>
                <a:gd name="T14" fmla="*/ 658 w 658"/>
                <a:gd name="T15" fmla="*/ 726 h 7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8" h="726">
                  <a:moveTo>
                    <a:pt x="0" y="701"/>
                  </a:moveTo>
                  <a:cubicBezTo>
                    <a:pt x="45" y="690"/>
                    <a:pt x="213" y="726"/>
                    <a:pt x="269" y="626"/>
                  </a:cubicBezTo>
                  <a:cubicBezTo>
                    <a:pt x="325" y="526"/>
                    <a:pt x="271" y="202"/>
                    <a:pt x="336" y="101"/>
                  </a:cubicBezTo>
                  <a:cubicBezTo>
                    <a:pt x="401" y="0"/>
                    <a:pt x="529" y="9"/>
                    <a:pt x="658" y="1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Freeform 52"/>
            <p:cNvSpPr>
              <a:spLocks/>
            </p:cNvSpPr>
            <p:nvPr/>
          </p:nvSpPr>
          <p:spPr bwMode="auto">
            <a:xfrm>
              <a:off x="8454" y="11241"/>
              <a:ext cx="658" cy="658"/>
            </a:xfrm>
            <a:custGeom>
              <a:avLst/>
              <a:gdLst>
                <a:gd name="T0" fmla="*/ 0 w 658"/>
                <a:gd name="T1" fmla="*/ 473 h 726"/>
                <a:gd name="T2" fmla="*/ 269 w 658"/>
                <a:gd name="T3" fmla="*/ 422 h 726"/>
                <a:gd name="T4" fmla="*/ 336 w 658"/>
                <a:gd name="T5" fmla="*/ 68 h 726"/>
                <a:gd name="T6" fmla="*/ 658 w 658"/>
                <a:gd name="T7" fmla="*/ 13 h 7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8"/>
                <a:gd name="T13" fmla="*/ 0 h 726"/>
                <a:gd name="T14" fmla="*/ 658 w 658"/>
                <a:gd name="T15" fmla="*/ 726 h 7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8" h="726">
                  <a:moveTo>
                    <a:pt x="0" y="701"/>
                  </a:moveTo>
                  <a:cubicBezTo>
                    <a:pt x="45" y="690"/>
                    <a:pt x="213" y="726"/>
                    <a:pt x="269" y="626"/>
                  </a:cubicBezTo>
                  <a:cubicBezTo>
                    <a:pt x="325" y="526"/>
                    <a:pt x="271" y="202"/>
                    <a:pt x="336" y="101"/>
                  </a:cubicBezTo>
                  <a:cubicBezTo>
                    <a:pt x="401" y="0"/>
                    <a:pt x="529" y="9"/>
                    <a:pt x="658" y="1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414" y="11666"/>
              <a:ext cx="10864" cy="2315"/>
              <a:chOff x="414" y="11666"/>
              <a:chExt cx="10864" cy="2315"/>
            </a:xfrm>
          </p:grpSpPr>
          <p:pic>
            <p:nvPicPr>
              <p:cNvPr id="7" name="Picture 5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14" y="13463"/>
                <a:ext cx="10864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" name="Group 55"/>
              <p:cNvGrpSpPr>
                <a:grpSpLocks/>
              </p:cNvGrpSpPr>
              <p:nvPr/>
            </p:nvGrpSpPr>
            <p:grpSpPr bwMode="auto">
              <a:xfrm>
                <a:off x="2694" y="11666"/>
                <a:ext cx="413" cy="1804"/>
                <a:chOff x="1166" y="977"/>
                <a:chExt cx="5725" cy="1717"/>
              </a:xfrm>
            </p:grpSpPr>
            <p:cxnSp>
              <p:nvCxnSpPr>
                <p:cNvPr id="46" name="AutoShape 56"/>
                <p:cNvCxnSpPr>
                  <a:cxnSpLocks noChangeShapeType="1"/>
                </p:cNvCxnSpPr>
                <p:nvPr/>
              </p:nvCxnSpPr>
              <p:spPr bwMode="auto">
                <a:xfrm>
                  <a:off x="1166" y="2694"/>
                  <a:ext cx="952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7" name="AutoShape 57"/>
                <p:cNvCxnSpPr>
                  <a:cxnSpLocks noChangeShapeType="1"/>
                </p:cNvCxnSpPr>
                <p:nvPr/>
              </p:nvCxnSpPr>
              <p:spPr bwMode="auto">
                <a:xfrm>
                  <a:off x="5939" y="2694"/>
                  <a:ext cx="952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8" name="AutoShape 58"/>
                <p:cNvCxnSpPr>
                  <a:cxnSpLocks noChangeShapeType="1"/>
                </p:cNvCxnSpPr>
                <p:nvPr/>
              </p:nvCxnSpPr>
              <p:spPr bwMode="auto">
                <a:xfrm flipV="1">
                  <a:off x="2118" y="1842"/>
                  <a:ext cx="507" cy="85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49" name="AutoShape 5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625" y="1842"/>
                  <a:ext cx="437" cy="85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0" name="AutoShape 60"/>
                <p:cNvCxnSpPr>
                  <a:cxnSpLocks noChangeShapeType="1"/>
                </p:cNvCxnSpPr>
                <p:nvPr/>
              </p:nvCxnSpPr>
              <p:spPr bwMode="auto">
                <a:xfrm flipH="1">
                  <a:off x="3545" y="977"/>
                  <a:ext cx="507" cy="171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1" name="AutoShape 6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4052" y="977"/>
                  <a:ext cx="445" cy="171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2" name="AutoShape 62"/>
                <p:cNvCxnSpPr>
                  <a:cxnSpLocks noChangeShapeType="1"/>
                </p:cNvCxnSpPr>
                <p:nvPr/>
              </p:nvCxnSpPr>
              <p:spPr bwMode="auto">
                <a:xfrm flipV="1">
                  <a:off x="4995" y="1842"/>
                  <a:ext cx="507" cy="85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3" name="AutoShape 6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502" y="1842"/>
                  <a:ext cx="437" cy="85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4" name="AutoShape 64"/>
                <p:cNvCxnSpPr>
                  <a:cxnSpLocks noChangeShapeType="1"/>
                </p:cNvCxnSpPr>
                <p:nvPr/>
              </p:nvCxnSpPr>
              <p:spPr bwMode="auto">
                <a:xfrm>
                  <a:off x="3062" y="2694"/>
                  <a:ext cx="48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5" name="AutoShape 65"/>
                <p:cNvCxnSpPr>
                  <a:cxnSpLocks noChangeShapeType="1"/>
                </p:cNvCxnSpPr>
                <p:nvPr/>
              </p:nvCxnSpPr>
              <p:spPr bwMode="auto">
                <a:xfrm>
                  <a:off x="4497" y="2694"/>
                  <a:ext cx="48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9" name="Group 66"/>
              <p:cNvGrpSpPr>
                <a:grpSpLocks/>
              </p:cNvGrpSpPr>
              <p:nvPr/>
            </p:nvGrpSpPr>
            <p:grpSpPr bwMode="auto">
              <a:xfrm>
                <a:off x="9255" y="12177"/>
                <a:ext cx="560" cy="1293"/>
                <a:chOff x="7242" y="6815"/>
                <a:chExt cx="1483" cy="1757"/>
              </a:xfrm>
            </p:grpSpPr>
            <p:grpSp>
              <p:nvGrpSpPr>
                <p:cNvPr id="25" name="Group 67"/>
                <p:cNvGrpSpPr>
                  <a:grpSpLocks/>
                </p:cNvGrpSpPr>
                <p:nvPr/>
              </p:nvGrpSpPr>
              <p:grpSpPr bwMode="auto">
                <a:xfrm>
                  <a:off x="7242" y="7752"/>
                  <a:ext cx="545" cy="820"/>
                  <a:chOff x="7242" y="6815"/>
                  <a:chExt cx="545" cy="1757"/>
                </a:xfrm>
              </p:grpSpPr>
              <p:cxnSp>
                <p:nvCxnSpPr>
                  <p:cNvPr id="40" name="AutoShape 6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242" y="8571"/>
                    <a:ext cx="100" cy="1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1" name="AutoShape 69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342" y="6815"/>
                    <a:ext cx="57" cy="1756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2" name="AutoShape 7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399" y="6815"/>
                    <a:ext cx="117" cy="1065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3" name="AutoShape 7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516" y="6815"/>
                    <a:ext cx="111" cy="1065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4" name="AutoShape 7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627" y="6815"/>
                    <a:ext cx="56" cy="1756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5" name="AutoShape 7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675" y="8571"/>
                    <a:ext cx="112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6" name="Group 74"/>
                <p:cNvGrpSpPr>
                  <a:grpSpLocks/>
                </p:cNvGrpSpPr>
                <p:nvPr/>
              </p:nvGrpSpPr>
              <p:grpSpPr bwMode="auto">
                <a:xfrm>
                  <a:off x="7702" y="6815"/>
                  <a:ext cx="545" cy="1757"/>
                  <a:chOff x="7242" y="6815"/>
                  <a:chExt cx="545" cy="1757"/>
                </a:xfrm>
              </p:grpSpPr>
              <p:cxnSp>
                <p:nvCxnSpPr>
                  <p:cNvPr id="34" name="AutoShape 7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242" y="8571"/>
                    <a:ext cx="100" cy="1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5" name="AutoShape 7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342" y="6815"/>
                    <a:ext cx="57" cy="1756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6" name="AutoShape 7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399" y="6815"/>
                    <a:ext cx="117" cy="1065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7" name="AutoShape 7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516" y="6815"/>
                    <a:ext cx="111" cy="1065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8" name="AutoShape 7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627" y="6815"/>
                    <a:ext cx="56" cy="1756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9" name="AutoShape 8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675" y="8571"/>
                    <a:ext cx="112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7" name="Group 81"/>
                <p:cNvGrpSpPr>
                  <a:grpSpLocks/>
                </p:cNvGrpSpPr>
                <p:nvPr/>
              </p:nvGrpSpPr>
              <p:grpSpPr bwMode="auto">
                <a:xfrm>
                  <a:off x="8180" y="7751"/>
                  <a:ext cx="545" cy="820"/>
                  <a:chOff x="7242" y="6815"/>
                  <a:chExt cx="545" cy="1757"/>
                </a:xfrm>
              </p:grpSpPr>
              <p:cxnSp>
                <p:nvCxnSpPr>
                  <p:cNvPr id="28" name="AutoShape 8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242" y="8571"/>
                    <a:ext cx="100" cy="1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9" name="AutoShape 8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342" y="6815"/>
                    <a:ext cx="57" cy="1756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0" name="AutoShape 8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399" y="6815"/>
                    <a:ext cx="117" cy="1065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1" name="AutoShape 8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516" y="6815"/>
                    <a:ext cx="111" cy="1065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2" name="AutoShape 8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627" y="6815"/>
                    <a:ext cx="56" cy="1756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" name="AutoShape 8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675" y="8571"/>
                    <a:ext cx="112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</p:grpSp>
          <p:grpSp>
            <p:nvGrpSpPr>
              <p:cNvPr id="10" name="Group 88"/>
              <p:cNvGrpSpPr>
                <a:grpSpLocks/>
              </p:cNvGrpSpPr>
              <p:nvPr/>
            </p:nvGrpSpPr>
            <p:grpSpPr bwMode="auto">
              <a:xfrm>
                <a:off x="8699" y="11666"/>
                <a:ext cx="413" cy="1804"/>
                <a:chOff x="1166" y="977"/>
                <a:chExt cx="5725" cy="1717"/>
              </a:xfrm>
            </p:grpSpPr>
            <p:cxnSp>
              <p:nvCxnSpPr>
                <p:cNvPr id="15" name="AutoShape 89"/>
                <p:cNvCxnSpPr>
                  <a:cxnSpLocks noChangeShapeType="1"/>
                </p:cNvCxnSpPr>
                <p:nvPr/>
              </p:nvCxnSpPr>
              <p:spPr bwMode="auto">
                <a:xfrm>
                  <a:off x="1166" y="2694"/>
                  <a:ext cx="952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" name="AutoShape 90"/>
                <p:cNvCxnSpPr>
                  <a:cxnSpLocks noChangeShapeType="1"/>
                </p:cNvCxnSpPr>
                <p:nvPr/>
              </p:nvCxnSpPr>
              <p:spPr bwMode="auto">
                <a:xfrm>
                  <a:off x="5939" y="2694"/>
                  <a:ext cx="952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7" name="AutoShape 91"/>
                <p:cNvCxnSpPr>
                  <a:cxnSpLocks noChangeShapeType="1"/>
                </p:cNvCxnSpPr>
                <p:nvPr/>
              </p:nvCxnSpPr>
              <p:spPr bwMode="auto">
                <a:xfrm flipV="1">
                  <a:off x="2118" y="1842"/>
                  <a:ext cx="507" cy="85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8" name="AutoShape 92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625" y="1842"/>
                  <a:ext cx="437" cy="85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" name="AutoShape 93"/>
                <p:cNvCxnSpPr>
                  <a:cxnSpLocks noChangeShapeType="1"/>
                </p:cNvCxnSpPr>
                <p:nvPr/>
              </p:nvCxnSpPr>
              <p:spPr bwMode="auto">
                <a:xfrm flipH="1">
                  <a:off x="3545" y="977"/>
                  <a:ext cx="507" cy="171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" name="AutoShape 9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4052" y="977"/>
                  <a:ext cx="445" cy="1717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1" name="AutoShape 95"/>
                <p:cNvCxnSpPr>
                  <a:cxnSpLocks noChangeShapeType="1"/>
                </p:cNvCxnSpPr>
                <p:nvPr/>
              </p:nvCxnSpPr>
              <p:spPr bwMode="auto">
                <a:xfrm flipV="1">
                  <a:off x="4995" y="1842"/>
                  <a:ext cx="507" cy="85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" name="AutoShape 9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5502" y="1842"/>
                  <a:ext cx="437" cy="85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" name="AutoShape 97"/>
                <p:cNvCxnSpPr>
                  <a:cxnSpLocks noChangeShapeType="1"/>
                </p:cNvCxnSpPr>
                <p:nvPr/>
              </p:nvCxnSpPr>
              <p:spPr bwMode="auto">
                <a:xfrm>
                  <a:off x="3062" y="2694"/>
                  <a:ext cx="48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" name="AutoShape 98"/>
                <p:cNvCxnSpPr>
                  <a:cxnSpLocks noChangeShapeType="1"/>
                </p:cNvCxnSpPr>
                <p:nvPr/>
              </p:nvCxnSpPr>
              <p:spPr bwMode="auto">
                <a:xfrm>
                  <a:off x="4497" y="2694"/>
                  <a:ext cx="483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11" name="AutoShape 99"/>
              <p:cNvCxnSpPr>
                <a:cxnSpLocks noChangeShapeType="1"/>
              </p:cNvCxnSpPr>
              <p:nvPr/>
            </p:nvCxnSpPr>
            <p:spPr bwMode="auto">
              <a:xfrm>
                <a:off x="3107" y="13470"/>
                <a:ext cx="559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2" name="AutoShape 100"/>
              <p:cNvCxnSpPr>
                <a:cxnSpLocks noChangeShapeType="1"/>
              </p:cNvCxnSpPr>
              <p:nvPr/>
            </p:nvCxnSpPr>
            <p:spPr bwMode="auto">
              <a:xfrm>
                <a:off x="9815" y="13463"/>
                <a:ext cx="1205" cy="8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3" name="AutoShape 101"/>
              <p:cNvCxnSpPr>
                <a:cxnSpLocks noChangeShapeType="1"/>
              </p:cNvCxnSpPr>
              <p:nvPr/>
            </p:nvCxnSpPr>
            <p:spPr bwMode="auto">
              <a:xfrm>
                <a:off x="9112" y="13471"/>
                <a:ext cx="143" cy="8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4" name="AutoShape 102"/>
              <p:cNvCxnSpPr>
                <a:cxnSpLocks noChangeShapeType="1"/>
              </p:cNvCxnSpPr>
              <p:nvPr/>
            </p:nvCxnSpPr>
            <p:spPr bwMode="auto">
              <a:xfrm flipV="1">
                <a:off x="2199" y="13477"/>
                <a:ext cx="524" cy="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6" name="Freeform 103"/>
            <p:cNvSpPr>
              <a:spLocks/>
            </p:cNvSpPr>
            <p:nvPr/>
          </p:nvSpPr>
          <p:spPr bwMode="auto">
            <a:xfrm>
              <a:off x="9055" y="11791"/>
              <a:ext cx="658" cy="658"/>
            </a:xfrm>
            <a:custGeom>
              <a:avLst/>
              <a:gdLst>
                <a:gd name="T0" fmla="*/ 0 w 658"/>
                <a:gd name="T1" fmla="*/ 473 h 726"/>
                <a:gd name="T2" fmla="*/ 269 w 658"/>
                <a:gd name="T3" fmla="*/ 422 h 726"/>
                <a:gd name="T4" fmla="*/ 336 w 658"/>
                <a:gd name="T5" fmla="*/ 68 h 726"/>
                <a:gd name="T6" fmla="*/ 658 w 658"/>
                <a:gd name="T7" fmla="*/ 13 h 7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8"/>
                <a:gd name="T13" fmla="*/ 0 h 726"/>
                <a:gd name="T14" fmla="*/ 658 w 658"/>
                <a:gd name="T15" fmla="*/ 726 h 7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8" h="726">
                  <a:moveTo>
                    <a:pt x="0" y="701"/>
                  </a:moveTo>
                  <a:cubicBezTo>
                    <a:pt x="45" y="690"/>
                    <a:pt x="213" y="726"/>
                    <a:pt x="269" y="626"/>
                  </a:cubicBezTo>
                  <a:cubicBezTo>
                    <a:pt x="325" y="526"/>
                    <a:pt x="271" y="202"/>
                    <a:pt x="336" y="101"/>
                  </a:cubicBezTo>
                  <a:cubicBezTo>
                    <a:pt x="401" y="0"/>
                    <a:pt x="529" y="9"/>
                    <a:pt x="658" y="1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56" name="Picture 1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0733" y="3120008"/>
            <a:ext cx="3673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Rectangle 56"/>
          <p:cNvSpPr/>
          <p:nvPr/>
        </p:nvSpPr>
        <p:spPr>
          <a:xfrm>
            <a:off x="3707358" y="3120008"/>
            <a:ext cx="431800" cy="358775"/>
          </a:xfrm>
          <a:prstGeom prst="rect">
            <a:avLst/>
          </a:prstGeom>
          <a:solidFill>
            <a:srgbClr val="188A26">
              <a:alpha val="50196"/>
            </a:srgbClr>
          </a:solidFill>
          <a:ln>
            <a:solidFill>
              <a:srgbClr val="188A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4643983" y="3120008"/>
            <a:ext cx="431800" cy="358775"/>
          </a:xfrm>
          <a:prstGeom prst="rect">
            <a:avLst/>
          </a:prstGeom>
          <a:solidFill>
            <a:srgbClr val="F60EA3">
              <a:alpha val="50196"/>
            </a:srgbClr>
          </a:solidFill>
          <a:ln>
            <a:solidFill>
              <a:srgbClr val="F60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5507583" y="3120008"/>
            <a:ext cx="287337" cy="358775"/>
          </a:xfrm>
          <a:prstGeom prst="rect">
            <a:avLst/>
          </a:prstGeom>
          <a:solidFill>
            <a:srgbClr val="002060">
              <a:alpha val="5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0" name="ZoneTexte 59"/>
          <p:cNvSpPr txBox="1">
            <a:spLocks noChangeArrowheads="1"/>
          </p:cNvSpPr>
          <p:nvPr/>
        </p:nvSpPr>
        <p:spPr bwMode="auto">
          <a:xfrm>
            <a:off x="0" y="5229200"/>
            <a:ext cx="30380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2 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ayant </a:t>
            </a:r>
            <a:r>
              <a:rPr lang="fr-FR" sz="2000" b="1" dirty="0">
                <a:solidFill>
                  <a:srgbClr val="F60EA3"/>
                </a:solidFill>
                <a:latin typeface="Arial" pitchFamily="34" charset="0"/>
                <a:cs typeface="Arial" pitchFamily="34" charset="0"/>
              </a:rPr>
              <a:t>2 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voisins :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ZoneTexte 60"/>
          <p:cNvSpPr txBox="1">
            <a:spLocks noChangeArrowheads="1"/>
          </p:cNvSpPr>
          <p:nvPr/>
        </p:nvSpPr>
        <p:spPr bwMode="auto">
          <a:xfrm>
            <a:off x="0" y="5949925"/>
            <a:ext cx="68762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>
                <a:solidFill>
                  <a:srgbClr val="F60EA3"/>
                </a:solidFill>
                <a:latin typeface="Arial" pitchFamily="34" charset="0"/>
                <a:cs typeface="Arial" pitchFamily="34" charset="0"/>
              </a:rPr>
              <a:t>2 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ayant </a:t>
            </a:r>
            <a:r>
              <a:rPr lang="fr-FR" sz="2000" b="1" dirty="0" smtClean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voisins non équivalents entre eux :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ZoneTexte 61"/>
          <p:cNvSpPr txBox="1">
            <a:spLocks noChangeArrowheads="1"/>
          </p:cNvSpPr>
          <p:nvPr/>
        </p:nvSpPr>
        <p:spPr bwMode="auto">
          <a:xfrm>
            <a:off x="0" y="5589562"/>
            <a:ext cx="29674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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ayant </a:t>
            </a:r>
            <a:r>
              <a:rPr lang="fr-FR" sz="2000" b="1" dirty="0" smtClean="0">
                <a:solidFill>
                  <a:srgbClr val="F60EA3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>
                <a:solidFill>
                  <a:srgbClr val="F60EA3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voisins :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126"/>
          <p:cNvSpPr>
            <a:spLocks noChangeArrowheads="1"/>
          </p:cNvSpPr>
          <p:nvPr/>
        </p:nvSpPr>
        <p:spPr bwMode="auto">
          <a:xfrm>
            <a:off x="2843237" y="5245035"/>
            <a:ext cx="4537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signal = </a:t>
            </a:r>
            <a:r>
              <a:rPr lang="fr-FR" sz="2000" b="1" u="sng" dirty="0">
                <a:solidFill>
                  <a:srgbClr val="188A26"/>
                </a:solidFill>
                <a:latin typeface="Arial" pitchFamily="34" charset="0"/>
                <a:cs typeface="Arial" pitchFamily="34" charset="0"/>
              </a:rPr>
              <a:t>TRIPLET</a:t>
            </a:r>
            <a:r>
              <a:rPr lang="fr-FR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(d’intégration 2)</a:t>
            </a:r>
          </a:p>
        </p:txBody>
      </p:sp>
      <p:sp>
        <p:nvSpPr>
          <p:cNvPr id="64" name="Rectangle 127"/>
          <p:cNvSpPr>
            <a:spLocks noChangeArrowheads="1"/>
          </p:cNvSpPr>
          <p:nvPr/>
        </p:nvSpPr>
        <p:spPr bwMode="auto">
          <a:xfrm>
            <a:off x="2843237" y="5605397"/>
            <a:ext cx="43685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>
                <a:latin typeface="Arial" pitchFamily="34" charset="0"/>
                <a:cs typeface="Arial" pitchFamily="34" charset="0"/>
              </a:rPr>
              <a:t>signal = </a:t>
            </a:r>
            <a:r>
              <a:rPr lang="fr-FR" sz="2000" b="1" u="sng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TRIPLET</a:t>
            </a:r>
            <a:r>
              <a:rPr lang="fr-FR" sz="2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>
                <a:latin typeface="Arial" pitchFamily="34" charset="0"/>
                <a:cs typeface="Arial" pitchFamily="34" charset="0"/>
              </a:rPr>
              <a:t>(d’intégration 1)</a:t>
            </a:r>
          </a:p>
        </p:txBody>
      </p:sp>
      <p:sp>
        <p:nvSpPr>
          <p:cNvPr id="65" name="Rectangle 128"/>
          <p:cNvSpPr>
            <a:spLocks noChangeArrowheads="1"/>
          </p:cNvSpPr>
          <p:nvPr/>
        </p:nvSpPr>
        <p:spPr bwMode="auto">
          <a:xfrm>
            <a:off x="2699792" y="6309320"/>
            <a:ext cx="62646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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signal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u="sng" dirty="0">
                <a:solidFill>
                  <a:srgbClr val="F60EA3"/>
                </a:solidFill>
                <a:latin typeface="Arial" pitchFamily="34" charset="0"/>
                <a:cs typeface="Arial" pitchFamily="34" charset="0"/>
              </a:rPr>
              <a:t>TRIPLET DE DOUBLETS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(d’intégration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2)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948264" y="2996952"/>
            <a:ext cx="360362" cy="1727894"/>
          </a:xfrm>
          <a:prstGeom prst="rect">
            <a:avLst/>
          </a:prstGeom>
          <a:solidFill>
            <a:srgbClr val="188A26">
              <a:alpha val="50196"/>
            </a:srgbClr>
          </a:solidFill>
          <a:ln>
            <a:solidFill>
              <a:srgbClr val="188A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7380312" y="3429000"/>
            <a:ext cx="576262" cy="1295524"/>
          </a:xfrm>
          <a:prstGeom prst="rect">
            <a:avLst/>
          </a:prstGeom>
          <a:solidFill>
            <a:srgbClr val="F60EA3">
              <a:alpha val="50196"/>
            </a:srgbClr>
          </a:solidFill>
          <a:ln>
            <a:solidFill>
              <a:srgbClr val="F60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8" name="Rectangle 67"/>
          <p:cNvSpPr/>
          <p:nvPr/>
        </p:nvSpPr>
        <p:spPr>
          <a:xfrm>
            <a:off x="1907704" y="2996952"/>
            <a:ext cx="360363" cy="1728465"/>
          </a:xfrm>
          <a:prstGeom prst="rect">
            <a:avLst/>
          </a:prstGeom>
          <a:solidFill>
            <a:srgbClr val="002060">
              <a:alpha val="5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9" name="Rectangle 68"/>
          <p:cNvSpPr/>
          <p:nvPr/>
        </p:nvSpPr>
        <p:spPr>
          <a:xfrm>
            <a:off x="755576" y="260648"/>
            <a:ext cx="7776864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Influence de protons voisins NON EQUIVALENTS ENTRE EUX (couplage </a:t>
            </a:r>
            <a:r>
              <a:rPr lang="fr-FR" sz="2400" b="1" dirty="0" err="1" smtClean="0">
                <a:solidFill>
                  <a:schemeClr val="tx1"/>
                </a:solidFill>
              </a:rPr>
              <a:t>A</a:t>
            </a:r>
            <a:r>
              <a:rPr lang="fr-FR" sz="2400" b="1" baseline="-25000" dirty="0" err="1" smtClean="0">
                <a:solidFill>
                  <a:schemeClr val="tx1"/>
                </a:solidFill>
              </a:rPr>
              <a:t>m</a:t>
            </a:r>
            <a:r>
              <a:rPr lang="fr-FR" sz="2400" b="1" dirty="0" err="1" smtClean="0">
                <a:solidFill>
                  <a:schemeClr val="tx1"/>
                </a:solidFill>
              </a:rPr>
              <a:t>M</a:t>
            </a:r>
            <a:r>
              <a:rPr lang="fr-FR" sz="2400" b="1" baseline="-25000" dirty="0" err="1" smtClean="0">
                <a:solidFill>
                  <a:schemeClr val="tx1"/>
                </a:solidFill>
              </a:rPr>
              <a:t>p</a:t>
            </a:r>
            <a:r>
              <a:rPr lang="fr-FR" sz="2400" b="1" dirty="0" err="1" smtClean="0">
                <a:solidFill>
                  <a:schemeClr val="tx1"/>
                </a:solidFill>
              </a:rPr>
              <a:t>X</a:t>
            </a:r>
            <a:r>
              <a:rPr lang="fr-FR" sz="2400" b="1" baseline="-25000" dirty="0" err="1" smtClean="0">
                <a:solidFill>
                  <a:schemeClr val="tx1"/>
                </a:solidFill>
              </a:rPr>
              <a:t>q</a:t>
            </a:r>
            <a:r>
              <a:rPr lang="fr-FR" sz="2400" b="1" dirty="0" smtClean="0">
                <a:solidFill>
                  <a:schemeClr val="tx1"/>
                </a:solidFill>
              </a:rPr>
              <a:t>)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70" name="Text Box 4"/>
          <p:cNvSpPr txBox="1">
            <a:spLocks noChangeArrowheads="1"/>
          </p:cNvSpPr>
          <p:nvPr/>
        </p:nvSpPr>
        <p:spPr bwMode="auto">
          <a:xfrm>
            <a:off x="144463" y="1219902"/>
            <a:ext cx="8891587" cy="100806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" name="Rectangle 28"/>
          <p:cNvSpPr>
            <a:spLocks noChangeArrowheads="1"/>
          </p:cNvSpPr>
          <p:nvPr/>
        </p:nvSpPr>
        <p:spPr bwMode="auto">
          <a:xfrm>
            <a:off x="179388" y="1231677"/>
            <a:ext cx="87852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fr-FR" sz="2000" dirty="0">
                <a:latin typeface="Arial" pitchFamily="34" charset="0"/>
                <a:cs typeface="Arial" pitchFamily="34" charset="0"/>
                <a:sym typeface="Wingdings 2" pitchFamily="18" charset="2"/>
              </a:rPr>
              <a:t>     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groupe de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protons équivalents,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voisins de 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 protons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de </a:t>
            </a:r>
            <a:r>
              <a:rPr lang="fr-FR" sz="20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 autres protons</a:t>
            </a:r>
            <a:r>
              <a:rPr lang="fr-FR" sz="2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apparaît sous la forme d’un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(p+1)-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uplet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fr-FR" sz="2000" b="1" u="sng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(q+1)-</a:t>
            </a:r>
            <a:r>
              <a:rPr lang="fr-FR" sz="2000" b="1" u="sng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uplets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ou inversement.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72" name="Rectangle 1"/>
          <p:cNvSpPr>
            <a:spLocks noChangeArrowheads="1"/>
          </p:cNvSpPr>
          <p:nvPr/>
        </p:nvSpPr>
        <p:spPr bwMode="auto">
          <a:xfrm>
            <a:off x="0" y="2276872"/>
            <a:ext cx="88381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u="sng" dirty="0" smtClean="0">
                <a:latin typeface="Arial Narrow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Application 6</a:t>
            </a:r>
            <a:r>
              <a:rPr lang="fr-FR" sz="2000" b="1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: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Justifier l’allure des signaux pour le spectre du 3-</a:t>
            </a:r>
            <a:r>
              <a:rPr lang="fr-FR" sz="2000" i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bromopropanal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lang="fr-FR" sz="16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/>
      <p:bldP spid="61" grpId="0"/>
      <p:bldP spid="62" grpId="0"/>
      <p:bldP spid="63" grpId="0"/>
      <p:bldP spid="64" grpId="0"/>
      <p:bldP spid="65" grpId="0"/>
      <p:bldP spid="66" grpId="0" animBg="1"/>
      <p:bldP spid="67" grpId="0" animBg="1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5579604"/>
            <a:ext cx="6588224" cy="127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rganigramme : Entrée manuelle 14"/>
          <p:cNvSpPr/>
          <p:nvPr/>
        </p:nvSpPr>
        <p:spPr>
          <a:xfrm>
            <a:off x="899592" y="5445224"/>
            <a:ext cx="1440160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rganigramme : Entrée manuelle 8"/>
          <p:cNvSpPr/>
          <p:nvPr/>
        </p:nvSpPr>
        <p:spPr>
          <a:xfrm>
            <a:off x="971600" y="1196752"/>
            <a:ext cx="1728192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Organigramme : Entrée manuelle 1"/>
          <p:cNvSpPr/>
          <p:nvPr/>
        </p:nvSpPr>
        <p:spPr>
          <a:xfrm>
            <a:off x="971600" y="-99392"/>
            <a:ext cx="1440160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-27384"/>
            <a:ext cx="25699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d/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ALCOOLS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7504" y="404664"/>
            <a:ext cx="8928992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404664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possèdent le groupe caractéristique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OH (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HYDROXYLE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attaché à un carbone ayant 4 liaisons simples.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68760"/>
            <a:ext cx="29514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e/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ALDEHYDES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0808"/>
            <a:ext cx="5581520" cy="91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143628"/>
            <a:ext cx="3347864" cy="178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 l="29295" t="46199" r="10699" b="28601"/>
          <a:stretch>
            <a:fillRect/>
          </a:stretch>
        </p:blipFill>
        <p:spPr bwMode="auto">
          <a:xfrm>
            <a:off x="1259632" y="2999220"/>
            <a:ext cx="6696744" cy="158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07504" y="4653136"/>
            <a:ext cx="8928992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544" y="4653136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possèdent le groupe caractéristique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C=O (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CARBONYLE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 tout début d’une chaîne carbonée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5517232"/>
            <a:ext cx="2525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f/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CETONES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891140"/>
            <a:ext cx="3563888" cy="96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490" y="2852936"/>
            <a:ext cx="705078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rganigramme : Entrée manuelle 2"/>
          <p:cNvSpPr/>
          <p:nvPr/>
        </p:nvSpPr>
        <p:spPr>
          <a:xfrm>
            <a:off x="899592" y="1224136"/>
            <a:ext cx="1440160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Organigramme : Entrée manuelle 3"/>
          <p:cNvSpPr/>
          <p:nvPr/>
        </p:nvSpPr>
        <p:spPr>
          <a:xfrm>
            <a:off x="971600" y="-72008"/>
            <a:ext cx="1728192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9514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e/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ALDEHYDES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7504" y="404664"/>
            <a:ext cx="8928992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404664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possèdent le groupe caractéristique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C=O (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CARBONYLE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 tout début d’une chaîne carbonée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96144"/>
            <a:ext cx="2525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f/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CETONES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700808"/>
            <a:ext cx="3744416" cy="101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24924" y="4293096"/>
            <a:ext cx="8910685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4965" y="4293096"/>
            <a:ext cx="84795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Elles possèdent le groupe caractéristique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C=O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CARBONYLE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 coincé » entre deux atomes de carbone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268760"/>
            <a:ext cx="2631375" cy="252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rganigramme : Entrée manuelle 12"/>
          <p:cNvSpPr/>
          <p:nvPr/>
        </p:nvSpPr>
        <p:spPr>
          <a:xfrm>
            <a:off x="899592" y="5157192"/>
            <a:ext cx="3528392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0" y="5229200"/>
            <a:ext cx="47500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g/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ACIDES CARBOXYLIQUES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 b="14324"/>
          <a:stretch>
            <a:fillRect/>
          </a:stretch>
        </p:blipFill>
        <p:spPr bwMode="auto">
          <a:xfrm>
            <a:off x="179512" y="5661248"/>
            <a:ext cx="3923928" cy="112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5681723"/>
            <a:ext cx="3347864" cy="117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rganigramme : Entrée manuelle 1"/>
          <p:cNvSpPr/>
          <p:nvPr/>
        </p:nvSpPr>
        <p:spPr>
          <a:xfrm>
            <a:off x="899592" y="-99392"/>
            <a:ext cx="1440160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-27384"/>
            <a:ext cx="2525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f/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CETONES :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24924" y="404664"/>
            <a:ext cx="8910685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4965" y="404664"/>
            <a:ext cx="84795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Elles possèdent le groupe caractéristique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C=O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CARBONYLE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 coincé » entre deux atomes de carbone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rganigramme : Entrée manuelle 5"/>
          <p:cNvSpPr/>
          <p:nvPr/>
        </p:nvSpPr>
        <p:spPr>
          <a:xfrm>
            <a:off x="899592" y="1320293"/>
            <a:ext cx="3528392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1392301"/>
            <a:ext cx="47500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g/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ACIDES CARBOXYLIQUES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b="14324"/>
          <a:stretch>
            <a:fillRect/>
          </a:stretch>
        </p:blipFill>
        <p:spPr bwMode="auto">
          <a:xfrm>
            <a:off x="179512" y="1824349"/>
            <a:ext cx="3923928" cy="112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12776"/>
            <a:ext cx="3347864" cy="117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780928"/>
            <a:ext cx="4950123" cy="13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25811" y="4293096"/>
            <a:ext cx="8910685" cy="43204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5852" y="4293096"/>
            <a:ext cx="8479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Ils possèdent le groupe caractéristique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COOH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CARBOXYLE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rganigramme : Entrée manuelle 12"/>
          <p:cNvSpPr/>
          <p:nvPr/>
        </p:nvSpPr>
        <p:spPr>
          <a:xfrm>
            <a:off x="899592" y="4869160"/>
            <a:ext cx="1440160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0" y="4941168"/>
            <a:ext cx="2371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h/</a:t>
            </a:r>
            <a:r>
              <a:rPr lang="fr-FR" sz="2000" dirty="0" smtClean="0">
                <a:latin typeface="Bookman Old Style" pitchFamily="18" charset="0"/>
              </a:rPr>
              <a:t> </a:t>
            </a:r>
            <a:r>
              <a:rPr lang="fr-FR" sz="2000" b="1" u="sng" dirty="0" smtClean="0">
                <a:latin typeface="Bookman Old Style" pitchFamily="18" charset="0"/>
              </a:rPr>
              <a:t>Les AMINES :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 b="74391"/>
          <a:stretch>
            <a:fillRect/>
          </a:stretch>
        </p:blipFill>
        <p:spPr bwMode="auto">
          <a:xfrm>
            <a:off x="107504" y="6443437"/>
            <a:ext cx="38884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5016317"/>
            <a:ext cx="6316390" cy="114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rcRect l="60430" t="44815" b="29576"/>
          <a:stretch>
            <a:fillRect/>
          </a:stretch>
        </p:blipFill>
        <p:spPr bwMode="auto">
          <a:xfrm>
            <a:off x="4211960" y="6443437"/>
            <a:ext cx="169168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 l="20016" t="69678" r="7559" b="-5657"/>
          <a:stretch>
            <a:fillRect/>
          </a:stretch>
        </p:blipFill>
        <p:spPr bwMode="auto">
          <a:xfrm>
            <a:off x="5902869" y="6408712"/>
            <a:ext cx="3096344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/>
          <a:srcRect l="11790" t="44815" r="39365" b="29576"/>
          <a:stretch>
            <a:fillRect/>
          </a:stretch>
        </p:blipFill>
        <p:spPr bwMode="auto">
          <a:xfrm>
            <a:off x="971600" y="6011389"/>
            <a:ext cx="20882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3600</Words>
  <Application>Microsoft Office PowerPoint</Application>
  <PresentationFormat>Affichage à l'écran (4:3)</PresentationFormat>
  <Paragraphs>683</Paragraphs>
  <Slides>66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66</vt:i4>
      </vt:variant>
    </vt:vector>
  </HeadingPairs>
  <TitlesOfParts>
    <vt:vector size="68" baseType="lpstr">
      <vt:lpstr>Thème Office</vt:lpstr>
      <vt:lpstr>Équation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Marty</dc:creator>
  <cp:lastModifiedBy>Professeur</cp:lastModifiedBy>
  <cp:revision>98</cp:revision>
  <dcterms:created xsi:type="dcterms:W3CDTF">2021-10-08T06:19:58Z</dcterms:created>
  <dcterms:modified xsi:type="dcterms:W3CDTF">2023-11-10T09:01:23Z</dcterms:modified>
</cp:coreProperties>
</file>