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256" r:id="rId4"/>
    <p:sldId id="262" r:id="rId5"/>
    <p:sldId id="263" r:id="rId6"/>
    <p:sldId id="257" r:id="rId7"/>
    <p:sldId id="261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0" r:id="rId25"/>
    <p:sldId id="290" r:id="rId26"/>
    <p:sldId id="291" r:id="rId27"/>
    <p:sldId id="283" r:id="rId28"/>
    <p:sldId id="292" r:id="rId29"/>
    <p:sldId id="293" r:id="rId30"/>
    <p:sldId id="295" r:id="rId31"/>
    <p:sldId id="296" r:id="rId32"/>
    <p:sldId id="298" r:id="rId33"/>
    <p:sldId id="286" r:id="rId34"/>
    <p:sldId id="287" r:id="rId35"/>
    <p:sldId id="299" r:id="rId36"/>
    <p:sldId id="300" r:id="rId37"/>
    <p:sldId id="301" r:id="rId38"/>
    <p:sldId id="302" r:id="rId39"/>
    <p:sldId id="288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FFFF00"/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929C-2E06-4B14-9894-A61D13F3DF8F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FE9F-DDBA-4887-80CF-4B8B6FB769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14EA-AF0C-4E66-AAD2-6C2050469B7E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8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es pré-socratiques : le sensualisme de Thalès de Milet – Enseignement :  cours de profs pour enseignants &amp;amp; par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1396277" cy="18002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3" y="5733256"/>
            <a:ext cx="259228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Thalès DE</a:t>
            </a:r>
            <a:r>
              <a:rPr kumimoji="0" lang="fr-FR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MILET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625 ; - 548 )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Empédo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285857" cy="18002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44208" y="5733256"/>
            <a:ext cx="259228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EMPEDOCLE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490 ; - 435 )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2915816" y="3861048"/>
            <a:ext cx="3312368" cy="1548752"/>
          </a:xfrm>
          <a:prstGeom prst="cloudCallout">
            <a:avLst>
              <a:gd name="adj1" fmla="val 72816"/>
              <a:gd name="adj2" fmla="val 20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Pensées 12"/>
          <p:cNvSpPr/>
          <p:nvPr/>
        </p:nvSpPr>
        <p:spPr>
          <a:xfrm>
            <a:off x="2915816" y="3861048"/>
            <a:ext cx="3312368" cy="1548752"/>
          </a:xfrm>
          <a:prstGeom prst="cloudCallout">
            <a:avLst>
              <a:gd name="adj1" fmla="val -74996"/>
              <a:gd name="adj2" fmla="val 1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47864" y="422108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cs typeface="Arial" pitchFamily="34" charset="0"/>
              </a:rPr>
              <a:t>Théorie des </a:t>
            </a:r>
          </a:p>
          <a:p>
            <a:pPr algn="ctr"/>
            <a:r>
              <a:rPr lang="fr-FR" sz="2200" dirty="0" smtClean="0">
                <a:latin typeface="Arial" pitchFamily="34" charset="0"/>
                <a:cs typeface="Arial" pitchFamily="34" charset="0"/>
              </a:rPr>
              <a:t>4 éléments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3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2008" y="3501008"/>
            <a:ext cx="8964488" cy="27363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649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1)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d’EMISSION</a:t>
            </a:r>
          </a:p>
          <a:p>
            <a:pPr indent="1617663" algn="just" eaLnBrk="0" hangingPunct="0">
              <a:defRPr/>
            </a:pPr>
            <a:endParaRPr lang="fr-FR" sz="105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</a:rPr>
              <a:t>a/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Observations 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:</a:t>
            </a:r>
            <a:r>
              <a:rPr lang="fr-FR" sz="2000" dirty="0" smtClean="0">
                <a:ea typeface="Calibri" pitchFamily="34" charset="0"/>
              </a:rPr>
              <a:t> </a:t>
            </a:r>
            <a:endParaRPr lang="fr-FR" sz="2000" dirty="0"/>
          </a:p>
        </p:txBody>
      </p:sp>
      <p:pic>
        <p:nvPicPr>
          <p:cNvPr id="23" name="Image 22"/>
          <p:cNvPicPr/>
          <p:nvPr/>
        </p:nvPicPr>
        <p:blipFill>
          <a:blip r:embed="rId2" cstate="print"/>
          <a:srcRect l="42982"/>
          <a:stretch>
            <a:fillRect/>
          </a:stretch>
        </p:blipFill>
        <p:spPr bwMode="auto">
          <a:xfrm>
            <a:off x="4860032" y="980728"/>
            <a:ext cx="4283968" cy="223224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0" y="3501008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0" y="4221088"/>
            <a:ext cx="5394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Postulat de Niels Bohr (1913) et conséquence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251520" y="453408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Chaque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spectre est liée à 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changement de niveau d’énergie d’un électron de l’atome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Par conséquent,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 de raies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implique l’existence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seu-lement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quelques niveaux d’énergie pour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on dit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l’électron est QUANTIFIEE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350100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un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3213100"/>
            <a:ext cx="8856662" cy="3529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82098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i="1" u="sng" dirty="0" smtClean="0">
                <a:latin typeface="Bookman Old Style" pitchFamily="18" charset="0"/>
              </a:rPr>
              <a:t>Niveaux d’énergie électroniques</a:t>
            </a:r>
            <a:r>
              <a:rPr lang="fr-FR" b="1" i="1" u="sng" dirty="0">
                <a:latin typeface="Bookman Old Style" pitchFamily="18" charset="0"/>
              </a:rPr>
              <a:t> :</a:t>
            </a:r>
            <a:r>
              <a:rPr lang="fr-FR" dirty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46710"/>
            <a:ext cx="504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900113" y="6394450"/>
            <a:ext cx="1008062" cy="0"/>
          </a:xfrm>
          <a:prstGeom prst="lin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900113" y="51704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00113" y="45942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00113" y="3657600"/>
            <a:ext cx="1008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00113" y="41624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00113" y="38750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00113" y="37306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16032" y="609329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33"/>
                </a:solidFill>
              </a:rPr>
              <a:t>E</a:t>
            </a:r>
            <a:r>
              <a:rPr lang="fr-FR" sz="2400" b="1" baseline="-25000" dirty="0">
                <a:solidFill>
                  <a:srgbClr val="007033"/>
                </a:solidFill>
              </a:rPr>
              <a:t>1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16032" y="4893543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2</a:t>
            </a:r>
            <a:endParaRPr lang="fr-FR" sz="2400" b="1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27025" y="4321175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3</a:t>
            </a:r>
            <a:endParaRPr lang="fr-FR" sz="2400" b="1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36550" y="389890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4</a:t>
            </a:r>
            <a:endParaRPr lang="fr-FR" sz="2400" b="1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24075" y="5733256"/>
            <a:ext cx="684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Etat fondamental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niveau d’énergie de plus petite valeur.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 stable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l’électron, lorsque celui-ci n’est soumis à aucune perturbation extérieure.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4813" y="34036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95513" y="4233863"/>
            <a:ext cx="6768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Etats excités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Etats instables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l’électron, atteints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celui-ci a reçu de l’énergie du milieu extérieur.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1908175" y="3514725"/>
            <a:ext cx="287338" cy="18716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124075" y="3441700"/>
            <a:ext cx="669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ionisé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 immobile, situé à l’infini du noyau.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08" y="0"/>
            <a:ext cx="8964488" cy="2708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07504" y="692696"/>
            <a:ext cx="549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Postulat de Niels Bohr (1913) et conséquences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251520" y="105273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Chaque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spectre est liée à 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changement de niveau d’énergie d’un électron de l’atome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Par conséquent,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 de raies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implique l’existence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seu-lement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quelques niveaux d’énergie pour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on dit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l’électron est QUANTIFIEE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4624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2015208" y="4462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un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092280" y="4005064"/>
            <a:ext cx="1872431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388" y="364728"/>
            <a:ext cx="8856662" cy="3529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i="1" u="sng" dirty="0" smtClean="0">
                <a:latin typeface="Bookman Old Style" pitchFamily="18" charset="0"/>
              </a:rPr>
              <a:t>Niveaux d’énergie électroniques</a:t>
            </a:r>
            <a:r>
              <a:rPr lang="fr-FR" b="1" i="1" u="sng" dirty="0">
                <a:latin typeface="Bookman Old Style" pitchFamily="18" charset="0"/>
              </a:rPr>
              <a:t> :</a:t>
            </a:r>
            <a:r>
              <a:rPr lang="fr-FR" dirty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7428"/>
            <a:ext cx="504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900113" y="3546078"/>
            <a:ext cx="1008062" cy="0"/>
          </a:xfrm>
          <a:prstGeom prst="lin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900113" y="2322116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00113" y="17458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00113" y="809228"/>
            <a:ext cx="1008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00113" y="13140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00113" y="1026716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00113" y="8822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67544" y="321297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33"/>
                </a:solidFill>
              </a:rPr>
              <a:t>E</a:t>
            </a:r>
            <a:r>
              <a:rPr lang="fr-FR" sz="2400" b="1" baseline="-25000" dirty="0">
                <a:solidFill>
                  <a:srgbClr val="007033"/>
                </a:solidFill>
              </a:rPr>
              <a:t>1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67544" y="198884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2</a:t>
            </a:r>
            <a:endParaRPr lang="fr-FR" sz="2400" b="1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67544" y="141277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3</a:t>
            </a:r>
            <a:endParaRPr lang="fr-FR" sz="2400" b="1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67544" y="105273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4</a:t>
            </a:r>
            <a:endParaRPr lang="fr-FR" sz="2400" b="1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24075" y="2884884"/>
            <a:ext cx="684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Etat fondamental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niveau d’énergie de plus petite valeur.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 stable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l’électron, lorsque celui-ci n’est soumis à aucune perturbation extérieure.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9552" y="54868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95513" y="1385491"/>
            <a:ext cx="6768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Etats excités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Etats instables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l’électron, atteints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celui-ci a reçu de l’énergie du milieu extérieur.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1908175" y="666353"/>
            <a:ext cx="287338" cy="18716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124075" y="593328"/>
            <a:ext cx="669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ionisé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 immobile, situé à l’infini du noyau.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40050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/>
              <a:t>Exemple</a:t>
            </a:r>
            <a:r>
              <a:rPr lang="fr-FR" sz="2000" dirty="0" smtClean="0"/>
              <a:t> : Energie des niveaux électroniques pour l’hydrogène 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7092280" y="4005064"/>
          <a:ext cx="1867346" cy="887247"/>
        </p:xfrm>
        <a:graphic>
          <a:graphicData uri="http://schemas.openxmlformats.org/presentationml/2006/ole">
            <p:oleObj spid="_x0000_s24581" name="Équation" r:id="rId4" imgW="837836" imgH="406224" progId="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07704" y="4437112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(E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en eV) 	 </a:t>
            </a:r>
            <a:r>
              <a:rPr lang="fr-FR" sz="2000" b="1" i="1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un entier positif.</a:t>
            </a:r>
            <a:endParaRPr lang="fr-FR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" y="5048101"/>
            <a:ext cx="9099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05788" y="501317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>
                <a:solidFill>
                  <a:srgbClr val="FF0000"/>
                </a:solidFill>
              </a:rPr>
              <a:t>Infini</a:t>
            </a:r>
            <a:endParaRPr lang="fr-FR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475656" y="4072880"/>
            <a:ext cx="4608512" cy="868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92280" y="52933"/>
            <a:ext cx="1872431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5293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/>
              <a:t>Exemple</a:t>
            </a:r>
            <a:r>
              <a:rPr lang="fr-FR" sz="2000" dirty="0" smtClean="0"/>
              <a:t> : Energie des niveaux électroniques pour l’hydrogène 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7092280" y="52933"/>
          <a:ext cx="1867346" cy="887247"/>
        </p:xfrm>
        <a:graphic>
          <a:graphicData uri="http://schemas.openxmlformats.org/presentationml/2006/ole">
            <p:oleObj spid="_x0000_s25602" name="Équation" r:id="rId3" imgW="837836" imgH="406224" progId="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07704" y="484981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(E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en eV) 	 </a:t>
            </a:r>
            <a:r>
              <a:rPr lang="fr-FR" sz="2000" b="1" i="1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un entier positif.</a:t>
            </a:r>
            <a:endParaRPr lang="fr-FR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1032470"/>
            <a:ext cx="9099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05788" y="99754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>
                <a:solidFill>
                  <a:srgbClr val="FF0000"/>
                </a:solidFill>
              </a:rPr>
              <a:t>Infini</a:t>
            </a:r>
            <a:endParaRPr lang="fr-FR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1772816"/>
            <a:ext cx="78438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FR" dirty="0" smtClean="0">
                <a:sym typeface="Wingdings 3"/>
              </a:rPr>
              <a:t>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du spectre de raies d’émission de l’atome d’hydrogène 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fr-FR" dirty="0"/>
          </a:p>
        </p:txBody>
      </p:sp>
      <p:pic>
        <p:nvPicPr>
          <p:cNvPr id="29" name="Image 1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352378"/>
            <a:ext cx="658935" cy="22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763688" y="2111648"/>
            <a:ext cx="7200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200" dirty="0" smtClean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200" dirty="0" smtClean="0"/>
              <a:t>  </a:t>
            </a:r>
            <a:r>
              <a:rPr lang="fr-FR" sz="2200" dirty="0" smtClean="0">
                <a:cs typeface="Arial" pitchFamily="34" charset="0"/>
              </a:rPr>
              <a:t>Chaque </a:t>
            </a:r>
            <a:r>
              <a:rPr lang="fr-FR" sz="2200" dirty="0">
                <a:cs typeface="Arial" pitchFamily="34" charset="0"/>
              </a:rPr>
              <a:t>raie colorée </a:t>
            </a:r>
            <a:r>
              <a:rPr lang="fr-FR" sz="2200" dirty="0" smtClean="0">
                <a:cs typeface="Arial" pitchFamily="34" charset="0"/>
              </a:rPr>
              <a:t>traduit </a:t>
            </a:r>
            <a:r>
              <a:rPr lang="fr-FR" sz="2200" dirty="0">
                <a:cs typeface="Arial" pitchFamily="34" charset="0"/>
              </a:rPr>
              <a:t>le </a:t>
            </a:r>
            <a:r>
              <a:rPr lang="fr-FR" sz="2200" b="1" dirty="0">
                <a:cs typeface="Arial" pitchFamily="34" charset="0"/>
              </a:rPr>
              <a:t>passage de l’électron d’un état électronique </a:t>
            </a:r>
            <a:r>
              <a:rPr lang="fr-FR" sz="2200" b="1" u="sng" dirty="0">
                <a:cs typeface="Arial" pitchFamily="34" charset="0"/>
              </a:rPr>
              <a:t>initial</a:t>
            </a:r>
            <a:r>
              <a:rPr lang="fr-FR" sz="2200" b="1" dirty="0">
                <a:cs typeface="Arial" pitchFamily="34" charset="0"/>
              </a:rPr>
              <a:t> d’énergie </a:t>
            </a:r>
            <a:r>
              <a:rPr lang="fr-FR" sz="2200" b="1" dirty="0" err="1">
                <a:cs typeface="Arial" pitchFamily="34" charset="0"/>
                <a:sym typeface="Wingdings 2" pitchFamily="18" charset="2"/>
              </a:rPr>
              <a:t>E</a:t>
            </a:r>
            <a:r>
              <a:rPr lang="fr-FR" sz="2200" b="1" baseline="-30000" dirty="0" err="1">
                <a:cs typeface="Arial" pitchFamily="34" charset="0"/>
                <a:sym typeface="Wingdings 2" pitchFamily="18" charset="2"/>
              </a:rPr>
              <a:t>i</a:t>
            </a:r>
            <a:r>
              <a:rPr lang="fr-FR" sz="2200" b="1" dirty="0">
                <a:cs typeface="Arial" pitchFamily="34" charset="0"/>
                <a:sym typeface="Wingdings 2" pitchFamily="18" charset="2"/>
              </a:rPr>
              <a:t> vers un état </a:t>
            </a:r>
            <a:r>
              <a:rPr lang="fr-FR" sz="2200" b="1" dirty="0" err="1" smtClean="0">
                <a:cs typeface="Arial" pitchFamily="34" charset="0"/>
                <a:sym typeface="Wingdings 2" pitchFamily="18" charset="2"/>
              </a:rPr>
              <a:t>électroni-que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 </a:t>
            </a:r>
            <a:r>
              <a:rPr lang="fr-FR" sz="2200" b="1" u="sng" dirty="0">
                <a:cs typeface="Arial" pitchFamily="34" charset="0"/>
                <a:sym typeface="Wingdings 2" pitchFamily="18" charset="2"/>
              </a:rPr>
              <a:t>final</a:t>
            </a:r>
            <a:r>
              <a:rPr lang="fr-FR" sz="2200" b="1" dirty="0">
                <a:cs typeface="Arial" pitchFamily="34" charset="0"/>
                <a:sym typeface="Wingdings 2" pitchFamily="18" charset="2"/>
              </a:rPr>
              <a:t> d’énergie 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E</a:t>
            </a:r>
            <a:r>
              <a:rPr lang="fr-FR" sz="2200" b="1" baseline="-30000" dirty="0" smtClean="0">
                <a:cs typeface="Arial" pitchFamily="34" charset="0"/>
                <a:sym typeface="Wingdings 2" pitchFamily="18" charset="2"/>
              </a:rPr>
              <a:t>F</a:t>
            </a:r>
            <a:r>
              <a:rPr lang="fr-FR" sz="2200" b="1" dirty="0" smtClean="0">
                <a:cs typeface="Arial" pitchFamily="34" charset="0"/>
                <a:sym typeface="Wingdings 2" pitchFamily="18" charset="2"/>
              </a:rPr>
              <a:t> 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tels que :</a:t>
            </a:r>
          </a:p>
          <a:p>
            <a:pPr algn="just" eaLnBrk="0" hangingPunct="0">
              <a:defRPr/>
            </a:pPr>
            <a:endParaRPr lang="fr-FR" sz="12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Chaque </a:t>
            </a:r>
            <a:r>
              <a:rPr lang="fr-FR" sz="2200" u="sng" dirty="0" smtClean="0">
                <a:cs typeface="Arial" pitchFamily="34" charset="0"/>
                <a:sym typeface="Wingdings 2" pitchFamily="18" charset="2"/>
              </a:rPr>
              <a:t>transition électronique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 s’accompagne de</a:t>
            </a:r>
            <a:endParaRPr lang="fr-FR" sz="1100" dirty="0">
              <a:latin typeface="Calibri" pitchFamily="34" charset="0"/>
              <a:sym typeface="Wingdings 2" pitchFamily="18" charset="2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755576" y="2924944"/>
            <a:ext cx="0" cy="14401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/>
          <p:nvPr/>
        </p:nvSpPr>
        <p:spPr>
          <a:xfrm>
            <a:off x="827584" y="3546376"/>
            <a:ext cx="863600" cy="215900"/>
          </a:xfrm>
          <a:custGeom>
            <a:avLst/>
            <a:gdLst>
              <a:gd name="connsiteX0" fmla="*/ 0 w 825191"/>
              <a:gd name="connsiteY0" fmla="*/ 126380 h 150542"/>
              <a:gd name="connsiteX1" fmla="*/ 89210 w 825191"/>
              <a:gd name="connsiteY1" fmla="*/ 3717 h 150542"/>
              <a:gd name="connsiteX2" fmla="*/ 133815 w 825191"/>
              <a:gd name="connsiteY2" fmla="*/ 126380 h 150542"/>
              <a:gd name="connsiteX3" fmla="*/ 223025 w 825191"/>
              <a:gd name="connsiteY3" fmla="*/ 3717 h 150542"/>
              <a:gd name="connsiteX4" fmla="*/ 278781 w 825191"/>
              <a:gd name="connsiteY4" fmla="*/ 148683 h 150542"/>
              <a:gd name="connsiteX5" fmla="*/ 356839 w 825191"/>
              <a:gd name="connsiteY5" fmla="*/ 14868 h 150542"/>
              <a:gd name="connsiteX6" fmla="*/ 423747 w 825191"/>
              <a:gd name="connsiteY6" fmla="*/ 126380 h 150542"/>
              <a:gd name="connsiteX7" fmla="*/ 490654 w 825191"/>
              <a:gd name="connsiteY7" fmla="*/ 26019 h 150542"/>
              <a:gd name="connsiteX8" fmla="*/ 557561 w 825191"/>
              <a:gd name="connsiteY8" fmla="*/ 137531 h 150542"/>
              <a:gd name="connsiteX9" fmla="*/ 624469 w 825191"/>
              <a:gd name="connsiteY9" fmla="*/ 26019 h 150542"/>
              <a:gd name="connsiteX10" fmla="*/ 691376 w 825191"/>
              <a:gd name="connsiteY10" fmla="*/ 104078 h 150542"/>
              <a:gd name="connsiteX11" fmla="*/ 825191 w 825191"/>
              <a:gd name="connsiteY11" fmla="*/ 126380 h 150542"/>
              <a:gd name="connsiteX0" fmla="*/ 0 w 952159"/>
              <a:gd name="connsiteY0" fmla="*/ 126380 h 150542"/>
              <a:gd name="connsiteX1" fmla="*/ 89210 w 952159"/>
              <a:gd name="connsiteY1" fmla="*/ 3717 h 150542"/>
              <a:gd name="connsiteX2" fmla="*/ 133815 w 952159"/>
              <a:gd name="connsiteY2" fmla="*/ 126380 h 150542"/>
              <a:gd name="connsiteX3" fmla="*/ 223025 w 952159"/>
              <a:gd name="connsiteY3" fmla="*/ 3717 h 150542"/>
              <a:gd name="connsiteX4" fmla="*/ 278781 w 952159"/>
              <a:gd name="connsiteY4" fmla="*/ 148683 h 150542"/>
              <a:gd name="connsiteX5" fmla="*/ 356839 w 952159"/>
              <a:gd name="connsiteY5" fmla="*/ 14868 h 150542"/>
              <a:gd name="connsiteX6" fmla="*/ 423747 w 952159"/>
              <a:gd name="connsiteY6" fmla="*/ 126380 h 150542"/>
              <a:gd name="connsiteX7" fmla="*/ 490654 w 952159"/>
              <a:gd name="connsiteY7" fmla="*/ 26019 h 150542"/>
              <a:gd name="connsiteX8" fmla="*/ 557561 w 952159"/>
              <a:gd name="connsiteY8" fmla="*/ 137531 h 150542"/>
              <a:gd name="connsiteX9" fmla="*/ 624469 w 952159"/>
              <a:gd name="connsiteY9" fmla="*/ 26019 h 150542"/>
              <a:gd name="connsiteX10" fmla="*/ 691376 w 952159"/>
              <a:gd name="connsiteY10" fmla="*/ 104078 h 150542"/>
              <a:gd name="connsiteX11" fmla="*/ 952159 w 952159"/>
              <a:gd name="connsiteY11" fmla="*/ 114171 h 1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159" h="150542">
                <a:moveTo>
                  <a:pt x="0" y="126380"/>
                </a:moveTo>
                <a:cubicBezTo>
                  <a:pt x="33454" y="65048"/>
                  <a:pt x="66908" y="3717"/>
                  <a:pt x="89210" y="3717"/>
                </a:cubicBezTo>
                <a:cubicBezTo>
                  <a:pt x="111512" y="3717"/>
                  <a:pt x="111513" y="126380"/>
                  <a:pt x="133815" y="126380"/>
                </a:cubicBezTo>
                <a:cubicBezTo>
                  <a:pt x="156117" y="126380"/>
                  <a:pt x="198864" y="0"/>
                  <a:pt x="223025" y="3717"/>
                </a:cubicBezTo>
                <a:cubicBezTo>
                  <a:pt x="247186" y="7434"/>
                  <a:pt x="256479" y="146824"/>
                  <a:pt x="278781" y="148683"/>
                </a:cubicBezTo>
                <a:cubicBezTo>
                  <a:pt x="301083" y="150542"/>
                  <a:pt x="332678" y="18585"/>
                  <a:pt x="356839" y="14868"/>
                </a:cubicBezTo>
                <a:cubicBezTo>
                  <a:pt x="381000" y="11151"/>
                  <a:pt x="401445" y="124522"/>
                  <a:pt x="423747" y="126380"/>
                </a:cubicBezTo>
                <a:cubicBezTo>
                  <a:pt x="446049" y="128238"/>
                  <a:pt x="468352" y="24160"/>
                  <a:pt x="490654" y="26019"/>
                </a:cubicBezTo>
                <a:cubicBezTo>
                  <a:pt x="512956" y="27878"/>
                  <a:pt x="535259" y="137531"/>
                  <a:pt x="557561" y="137531"/>
                </a:cubicBezTo>
                <a:cubicBezTo>
                  <a:pt x="579863" y="137531"/>
                  <a:pt x="602166" y="31595"/>
                  <a:pt x="624469" y="26019"/>
                </a:cubicBezTo>
                <a:cubicBezTo>
                  <a:pt x="646772" y="20443"/>
                  <a:pt x="636761" y="89386"/>
                  <a:pt x="691376" y="104078"/>
                </a:cubicBezTo>
                <a:cubicBezTo>
                  <a:pt x="745991" y="118770"/>
                  <a:pt x="901978" y="111383"/>
                  <a:pt x="952159" y="1141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07504" y="4077072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107504" y="263691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2145556"/>
            <a:ext cx="8964488" cy="35156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971650" y="3140968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331640" y="5733256"/>
            <a:ext cx="6516687" cy="922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650979" y="40855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5670029" y="451781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sz="24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5663679" y="4495591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03648" y="4254167"/>
            <a:ext cx="427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photon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E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868144" y="4005064"/>
            <a:ext cx="288032" cy="21602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24128" y="364921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Célérité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de la lumière dans  </a:t>
            </a:r>
          </a:p>
          <a:p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le vide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3,00.10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8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m.s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5940152" y="4581128"/>
            <a:ext cx="360040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228184" y="4365104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Longueur d’onde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m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5220072" y="4653136"/>
            <a:ext cx="288032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63480" y="5229200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Constante de Planck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6,63.10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34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J.s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3851920" y="4653136"/>
            <a:ext cx="864096" cy="50405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051720" y="4941168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Fréquence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Hz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1115616" y="4509120"/>
            <a:ext cx="432048" cy="21602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-36512" y="4676378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Energie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J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5318452" y="278092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&lt;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7676852" y="3297684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l’émis-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1835696" y="3645024"/>
            <a:ext cx="3780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sion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d’un PHOTON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d’énergie :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/>
      <p:bldP spid="39" grpId="0"/>
      <p:bldP spid="40" grpId="0"/>
      <p:bldP spid="16" grpId="0" animBg="1"/>
      <p:bldP spid="22" grpId="0"/>
      <p:bldP spid="23" grpId="0" animBg="1"/>
      <p:bldP spid="24" grpId="0"/>
      <p:bldP spid="25" grpId="0"/>
      <p:bldP spid="27" grpId="0"/>
      <p:bldP spid="45" grpId="0"/>
      <p:bldP spid="47" grpId="0"/>
      <p:bldP spid="52" grpId="0"/>
      <p:bldP spid="55" grpId="0"/>
      <p:bldP spid="63" grpId="0"/>
      <p:bldP spid="42" grpId="0"/>
      <p:bldP spid="44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7504" y="44624"/>
            <a:ext cx="8964488" cy="23762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7504" y="2526804"/>
            <a:ext cx="89289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29093"/>
            <a:ext cx="4319588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6968"/>
            <a:ext cx="3240931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6084168" y="5733256"/>
            <a:ext cx="431800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A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948264" y="4869160"/>
            <a:ext cx="4318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B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812360" y="4149080"/>
            <a:ext cx="431800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0" y="5257466"/>
            <a:ext cx="4235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écarts d’énergies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95536" y="556864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petites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331640" y="5845105"/>
            <a:ext cx="2797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5536" y="6150114"/>
            <a:ext cx="4107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Paschen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série de Balmer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5656" y="920914"/>
            <a:ext cx="4536504" cy="782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536679" y="8351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536679" y="129917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sz="20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5536679" y="1299175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65548" y="1056928"/>
            <a:ext cx="427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photon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E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5724128" y="764704"/>
            <a:ext cx="216024" cy="22821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824711" y="48886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Célérité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de la lumière dans </a:t>
            </a:r>
          </a:p>
          <a:p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le vide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3,00.10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8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m.s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5796136" y="1424970"/>
            <a:ext cx="360040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156176" y="1195229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Longueur d’onde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m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220072" y="1424970"/>
            <a:ext cx="216024" cy="63587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63480" y="200103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Constante de Planck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6,63.10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34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J.s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3851920" y="1412776"/>
            <a:ext cx="792088" cy="51625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051720" y="171300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Fréquence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Hz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827584" y="1268760"/>
            <a:ext cx="720080" cy="288032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-17462" y="1445543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Energie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J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788024" y="630932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- 13,6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860032" y="5301208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- 3,39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860032" y="450912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- 1,51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860032" y="3933056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- 0,85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860032" y="3573016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- 0,54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292080" y="3284984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0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763688" y="17210"/>
            <a:ext cx="72009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Chaque </a:t>
            </a:r>
            <a:r>
              <a:rPr lang="fr-FR" sz="2200" u="sng" dirty="0" smtClean="0">
                <a:cs typeface="Arial" pitchFamily="34" charset="0"/>
                <a:sym typeface="Wingdings 2" pitchFamily="18" charset="2"/>
              </a:rPr>
              <a:t>transition électronique</a:t>
            </a:r>
            <a:r>
              <a:rPr lang="fr-FR" sz="2200" dirty="0" smtClean="0">
                <a:cs typeface="Arial" pitchFamily="34" charset="0"/>
                <a:sym typeface="Wingdings 2" pitchFamily="18" charset="2"/>
              </a:rPr>
              <a:t> s’accompagne de</a:t>
            </a:r>
            <a:endParaRPr lang="fr-FR" sz="1100" dirty="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676852" y="17254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l’émis-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1835696" y="364594"/>
            <a:ext cx="3780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sion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d’un PHOTON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d’énergie :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37" grpId="0"/>
      <p:bldP spid="38" grpId="0"/>
      <p:bldP spid="39" grpId="0"/>
      <p:bldP spid="40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4624"/>
            <a:ext cx="4319588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3634928" y="4230613"/>
            <a:ext cx="1081088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79512" y="3933056"/>
            <a:ext cx="229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7784" y="3717032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411760" y="4149080"/>
            <a:ext cx="10801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39752" y="4221088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18695" y="393305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06727" y="3717032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3806727" y="4149080"/>
            <a:ext cx="792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07904" y="4221088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70302" y="393293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0112" y="3717032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6,63.10 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34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3,00.10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148064" y="4148832"/>
            <a:ext cx="3527549" cy="2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91187" y="4221857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(13,6 – 3,39)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512" y="5013176"/>
            <a:ext cx="44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D’où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4174629" y="4662413"/>
            <a:ext cx="325438" cy="257175"/>
          </a:xfrm>
          <a:prstGeom prst="straightConnector1">
            <a:avLst/>
          </a:prstGeom>
          <a:ln w="381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4499992" y="4653136"/>
            <a:ext cx="467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Attention à convertir </a:t>
            </a:r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en Joules 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!!!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804248" y="4221088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1,60.10 </a:t>
            </a:r>
            <a:r>
              <a:rPr lang="fr-FR" sz="2000" b="1" baseline="30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0" y="558924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2)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d’ABSORPTION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99992" y="5024751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nm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3992"/>
            <a:ext cx="3240931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084168" y="2520280"/>
            <a:ext cx="431800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A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948264" y="1656184"/>
            <a:ext cx="4318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B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812360" y="936104"/>
            <a:ext cx="431800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0" y="2044490"/>
            <a:ext cx="4235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écarts d’énergies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95536" y="2355672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petites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331640" y="2632129"/>
            <a:ext cx="2797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95536" y="2937138"/>
            <a:ext cx="4107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Paschen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série de Balmer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88024" y="309634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- 13,6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860032" y="2088232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- 3,39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860032" y="129614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- 1,51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860032" y="72008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- 0,85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860032" y="36004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- 0,54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292080" y="72008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0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3" grpId="0"/>
      <p:bldP spid="34" grpId="0"/>
      <p:bldP spid="35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0" y="4149080"/>
            <a:ext cx="9036496" cy="2520280"/>
            <a:chOff x="0" y="4149080"/>
            <a:chExt cx="9036496" cy="2520280"/>
          </a:xfrm>
        </p:grpSpPr>
        <p:sp>
          <p:nvSpPr>
            <p:cNvPr id="34" name="Rectangle 33"/>
            <p:cNvSpPr/>
            <p:nvPr/>
          </p:nvSpPr>
          <p:spPr>
            <a:xfrm>
              <a:off x="72008" y="4149080"/>
              <a:ext cx="8964488" cy="25202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pic>
          <p:nvPicPr>
            <p:cNvPr id="39" name="Image 1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4264" y="4224586"/>
              <a:ext cx="680224" cy="230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0" y="4149080"/>
              <a:ext cx="198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Observations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918" y="5189130"/>
              <a:ext cx="2083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Interprétation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79512" y="188640"/>
            <a:ext cx="229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17911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2)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d’ABSORPTION</a:t>
            </a:r>
          </a:p>
        </p:txBody>
      </p:sp>
      <p:pic>
        <p:nvPicPr>
          <p:cNvPr id="33" name="Image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968552" cy="18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76872"/>
            <a:ext cx="31939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107504" y="416009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NOIRES sur fond COLO-RE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d’absorption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ayant la même valeur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d’émission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9587" y="5169220"/>
            <a:ext cx="7632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Chaque raie d’absorption traduit le passage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d’un électron d’un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initial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à 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final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tels que : ______ , s’accompagnant de ________________________________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8716312" y="4869160"/>
            <a:ext cx="0" cy="13716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7996232" y="4509120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7996232" y="6021288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7780208" y="5157192"/>
            <a:ext cx="863600" cy="647948"/>
            <a:chOff x="7668344" y="5013176"/>
            <a:chExt cx="863600" cy="647948"/>
          </a:xfrm>
        </p:grpSpPr>
        <p:sp>
          <p:nvSpPr>
            <p:cNvPr id="47" name="Forme libre 46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40352" y="5013176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634928" y="494985"/>
            <a:ext cx="1081088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27784" y="-18596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2411760" y="413452"/>
            <a:ext cx="10801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339752" y="485460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18695" y="19742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06727" y="-18596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3806727" y="413452"/>
            <a:ext cx="792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707904" y="48546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70302" y="19730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80112" y="-18596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6,63.10 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34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3,00.10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5148064" y="413204"/>
            <a:ext cx="3527549" cy="2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91187" y="48622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(13,6 – 3,39)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4174629" y="926785"/>
            <a:ext cx="325438" cy="257175"/>
          </a:xfrm>
          <a:prstGeom prst="straightConnector1">
            <a:avLst/>
          </a:prstGeom>
          <a:ln w="381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4499992" y="917508"/>
            <a:ext cx="467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Attention à convertir </a:t>
            </a:r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en Joules 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!!!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804248" y="485460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1,60.10 </a:t>
            </a:r>
            <a:r>
              <a:rPr lang="fr-FR" sz="2000" b="1" baseline="30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9512" y="1217115"/>
            <a:ext cx="44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D’où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99992" y="1228690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nm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49914" y="578323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&gt;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7544" y="6214483"/>
            <a:ext cx="4554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l’absorption d’un PHOTON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d’énergie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0724" grpId="0"/>
      <p:bldP spid="48" grpId="1"/>
      <p:bldP spid="49" grpId="1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9587" y="1046346"/>
            <a:ext cx="7632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Chaque raie d’absorption traduit le passage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d’un électron d’un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initial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err="1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à un </a:t>
            </a:r>
            <a:r>
              <a:rPr kumimoji="0" lang="fr-FR" sz="2200" b="0" i="0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niveau électronique final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d’énergie 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tels que : ______ , s’accompagnant de ________________________________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44624"/>
            <a:ext cx="8964488" cy="33843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20130"/>
            <a:ext cx="680224" cy="23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8604448" y="764704"/>
            <a:ext cx="0" cy="13716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/>
        </p:nvSpPr>
        <p:spPr>
          <a:xfrm>
            <a:off x="7668344" y="1484784"/>
            <a:ext cx="863600" cy="215900"/>
          </a:xfrm>
          <a:custGeom>
            <a:avLst/>
            <a:gdLst>
              <a:gd name="connsiteX0" fmla="*/ 0 w 825191"/>
              <a:gd name="connsiteY0" fmla="*/ 126380 h 150542"/>
              <a:gd name="connsiteX1" fmla="*/ 89210 w 825191"/>
              <a:gd name="connsiteY1" fmla="*/ 3717 h 150542"/>
              <a:gd name="connsiteX2" fmla="*/ 133815 w 825191"/>
              <a:gd name="connsiteY2" fmla="*/ 126380 h 150542"/>
              <a:gd name="connsiteX3" fmla="*/ 223025 w 825191"/>
              <a:gd name="connsiteY3" fmla="*/ 3717 h 150542"/>
              <a:gd name="connsiteX4" fmla="*/ 278781 w 825191"/>
              <a:gd name="connsiteY4" fmla="*/ 148683 h 150542"/>
              <a:gd name="connsiteX5" fmla="*/ 356839 w 825191"/>
              <a:gd name="connsiteY5" fmla="*/ 14868 h 150542"/>
              <a:gd name="connsiteX6" fmla="*/ 423747 w 825191"/>
              <a:gd name="connsiteY6" fmla="*/ 126380 h 150542"/>
              <a:gd name="connsiteX7" fmla="*/ 490654 w 825191"/>
              <a:gd name="connsiteY7" fmla="*/ 26019 h 150542"/>
              <a:gd name="connsiteX8" fmla="*/ 557561 w 825191"/>
              <a:gd name="connsiteY8" fmla="*/ 137531 h 150542"/>
              <a:gd name="connsiteX9" fmla="*/ 624469 w 825191"/>
              <a:gd name="connsiteY9" fmla="*/ 26019 h 150542"/>
              <a:gd name="connsiteX10" fmla="*/ 691376 w 825191"/>
              <a:gd name="connsiteY10" fmla="*/ 104078 h 150542"/>
              <a:gd name="connsiteX11" fmla="*/ 825191 w 825191"/>
              <a:gd name="connsiteY11" fmla="*/ 126380 h 150542"/>
              <a:gd name="connsiteX0" fmla="*/ 0 w 952159"/>
              <a:gd name="connsiteY0" fmla="*/ 126380 h 150542"/>
              <a:gd name="connsiteX1" fmla="*/ 89210 w 952159"/>
              <a:gd name="connsiteY1" fmla="*/ 3717 h 150542"/>
              <a:gd name="connsiteX2" fmla="*/ 133815 w 952159"/>
              <a:gd name="connsiteY2" fmla="*/ 126380 h 150542"/>
              <a:gd name="connsiteX3" fmla="*/ 223025 w 952159"/>
              <a:gd name="connsiteY3" fmla="*/ 3717 h 150542"/>
              <a:gd name="connsiteX4" fmla="*/ 278781 w 952159"/>
              <a:gd name="connsiteY4" fmla="*/ 148683 h 150542"/>
              <a:gd name="connsiteX5" fmla="*/ 356839 w 952159"/>
              <a:gd name="connsiteY5" fmla="*/ 14868 h 150542"/>
              <a:gd name="connsiteX6" fmla="*/ 423747 w 952159"/>
              <a:gd name="connsiteY6" fmla="*/ 126380 h 150542"/>
              <a:gd name="connsiteX7" fmla="*/ 490654 w 952159"/>
              <a:gd name="connsiteY7" fmla="*/ 26019 h 150542"/>
              <a:gd name="connsiteX8" fmla="*/ 557561 w 952159"/>
              <a:gd name="connsiteY8" fmla="*/ 137531 h 150542"/>
              <a:gd name="connsiteX9" fmla="*/ 624469 w 952159"/>
              <a:gd name="connsiteY9" fmla="*/ 26019 h 150542"/>
              <a:gd name="connsiteX10" fmla="*/ 691376 w 952159"/>
              <a:gd name="connsiteY10" fmla="*/ 104078 h 150542"/>
              <a:gd name="connsiteX11" fmla="*/ 952159 w 952159"/>
              <a:gd name="connsiteY11" fmla="*/ 114171 h 1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159" h="150542">
                <a:moveTo>
                  <a:pt x="0" y="126380"/>
                </a:moveTo>
                <a:cubicBezTo>
                  <a:pt x="33454" y="65048"/>
                  <a:pt x="66908" y="3717"/>
                  <a:pt x="89210" y="3717"/>
                </a:cubicBezTo>
                <a:cubicBezTo>
                  <a:pt x="111512" y="3717"/>
                  <a:pt x="111513" y="126380"/>
                  <a:pt x="133815" y="126380"/>
                </a:cubicBezTo>
                <a:cubicBezTo>
                  <a:pt x="156117" y="126380"/>
                  <a:pt x="198864" y="0"/>
                  <a:pt x="223025" y="3717"/>
                </a:cubicBezTo>
                <a:cubicBezTo>
                  <a:pt x="247186" y="7434"/>
                  <a:pt x="256479" y="146824"/>
                  <a:pt x="278781" y="148683"/>
                </a:cubicBezTo>
                <a:cubicBezTo>
                  <a:pt x="301083" y="150542"/>
                  <a:pt x="332678" y="18585"/>
                  <a:pt x="356839" y="14868"/>
                </a:cubicBezTo>
                <a:cubicBezTo>
                  <a:pt x="381000" y="11151"/>
                  <a:pt x="401445" y="124522"/>
                  <a:pt x="423747" y="126380"/>
                </a:cubicBezTo>
                <a:cubicBezTo>
                  <a:pt x="446049" y="128238"/>
                  <a:pt x="468352" y="24160"/>
                  <a:pt x="490654" y="26019"/>
                </a:cubicBezTo>
                <a:cubicBezTo>
                  <a:pt x="512956" y="27878"/>
                  <a:pt x="535259" y="137531"/>
                  <a:pt x="557561" y="137531"/>
                </a:cubicBezTo>
                <a:cubicBezTo>
                  <a:pt x="579863" y="137531"/>
                  <a:pt x="602166" y="31595"/>
                  <a:pt x="624469" y="26019"/>
                </a:cubicBezTo>
                <a:cubicBezTo>
                  <a:pt x="646772" y="20443"/>
                  <a:pt x="636761" y="89386"/>
                  <a:pt x="691376" y="104078"/>
                </a:cubicBezTo>
                <a:cubicBezTo>
                  <a:pt x="745991" y="118770"/>
                  <a:pt x="901978" y="111383"/>
                  <a:pt x="952159" y="1141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884368" y="404664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884368" y="191683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0352" y="105273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563971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III- </a:t>
            </a:r>
            <a:r>
              <a:rPr lang="fr-FR" sz="2000" b="1" i="1" u="sng" dirty="0" smtClean="0">
                <a:latin typeface="Bookman Old Style" pitchFamily="18" charset="0"/>
              </a:rPr>
              <a:t>Notion d’orbitale atomique</a:t>
            </a:r>
            <a:endParaRPr lang="fr-FR" sz="2000" b="1" i="1" dirty="0" smtClean="0">
              <a:latin typeface="Bookman Old Style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9240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Une autre façon de décrire le comportement des électrons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5025370"/>
            <a:ext cx="12255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Modèle de Bohr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 rot="14756972">
            <a:off x="1790781" y="4655687"/>
            <a:ext cx="287736" cy="719138"/>
          </a:xfrm>
          <a:prstGeom prst="downArrow">
            <a:avLst>
              <a:gd name="adj1" fmla="val 46730"/>
              <a:gd name="adj2" fmla="val 99651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83768" y="4449306"/>
            <a:ext cx="64087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interpréter les spectres de raies d’émission des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polyélectroniques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35696" y="6309320"/>
            <a:ext cx="698477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décrire l’état des électrons d’une autre manière !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>
          <a:xfrm rot="17281807">
            <a:off x="1790237" y="5201929"/>
            <a:ext cx="287736" cy="719138"/>
          </a:xfrm>
          <a:prstGeom prst="downArrow">
            <a:avLst>
              <a:gd name="adj1" fmla="val 46730"/>
              <a:gd name="adj2" fmla="val 99651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83768" y="5457418"/>
            <a:ext cx="64087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CONTRADICTION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principe d’incertitude d’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Heinsenberg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Virage 24"/>
          <p:cNvSpPr/>
          <p:nvPr/>
        </p:nvSpPr>
        <p:spPr>
          <a:xfrm flipV="1">
            <a:off x="971600" y="5949280"/>
            <a:ext cx="720080" cy="720080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5736" y="2490663"/>
            <a:ext cx="475252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2274802" y="2418655"/>
            <a:ext cx="4601454" cy="1010345"/>
            <a:chOff x="3282914" y="6093296"/>
            <a:chExt cx="4601454" cy="1010345"/>
          </a:xfrm>
        </p:grpSpPr>
        <p:sp>
          <p:nvSpPr>
            <p:cNvPr id="30" name="Rectangle 29"/>
            <p:cNvSpPr/>
            <p:nvPr/>
          </p:nvSpPr>
          <p:spPr>
            <a:xfrm>
              <a:off x="3282914" y="6381328"/>
              <a:ext cx="4176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</a:t>
              </a:r>
              <a:r>
                <a:rPr lang="fr-FR" sz="2400" b="1" baseline="-25000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photon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E</a:t>
              </a:r>
              <a:r>
                <a:rPr lang="fr-FR" sz="2400" b="1" baseline="-300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– </a:t>
              </a:r>
              <a:r>
                <a:rPr lang="fr-FR" sz="24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</a:t>
              </a:r>
              <a:r>
                <a:rPr lang="fr-FR" sz="2400" b="1" baseline="-30000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h </a:t>
              </a:r>
              <a:r>
                <a:rPr lang="fr-FR" sz="2400" b="1" dirty="0" smtClean="0">
                  <a:latin typeface="Arial"/>
                  <a:ea typeface="Arial Unicode MS" pitchFamily="34" charset="-128"/>
                  <a:cs typeface="Arial"/>
                </a:rPr>
                <a:t>×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Symbol" pitchFamily="18" charset="2"/>
                  <a:ea typeface="Arial Unicode MS" pitchFamily="34" charset="-128"/>
                  <a:cs typeface="Arial" pitchFamily="34" charset="0"/>
                </a:rPr>
                <a:t>n</a:t>
              </a:r>
              <a:r>
                <a:rPr lang="fr-FR" sz="2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h </a:t>
              </a:r>
              <a:r>
                <a:rPr lang="fr-FR" sz="2400" b="1" dirty="0" smtClean="0">
                  <a:latin typeface="Arial"/>
                  <a:ea typeface="Arial Unicode MS" pitchFamily="34" charset="-128"/>
                  <a:cs typeface="Arial"/>
                </a:rPr>
                <a:t>×</a:t>
              </a:r>
              <a:endParaRPr lang="fr-FR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4328" y="609329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 2" pitchFamily="18" charset="2"/>
                </a:rPr>
                <a:t>c</a:t>
              </a:r>
              <a:endParaRPr lang="fr-FR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31386" y="6641976"/>
              <a:ext cx="3529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Symbol" pitchFamily="18" charset="2"/>
                  <a:cs typeface="Arial" pitchFamily="34" charset="0"/>
                  <a:sym typeface="Wingdings 2" pitchFamily="18" charset="2"/>
                </a:rPr>
                <a:t>l</a:t>
              </a:r>
              <a:endParaRPr lang="fr-FR" sz="20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7452320" y="6597352"/>
              <a:ext cx="432048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07504" y="37223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NOIRES sur fond COLO-RE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d’absorption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ayant la même valeur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d’émission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26206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12918" y="1066256"/>
            <a:ext cx="208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4649914" y="1660356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&gt;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7544" y="2091609"/>
            <a:ext cx="4554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l’absorption d’un PHOTON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d’énergie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-2738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III- </a:t>
            </a:r>
            <a:r>
              <a:rPr lang="fr-FR" sz="2000" b="1" i="1" u="sng" dirty="0" smtClean="0">
                <a:latin typeface="Bookman Old Style" pitchFamily="18" charset="0"/>
              </a:rPr>
              <a:t>Notion d’orbitale atomique</a:t>
            </a:r>
            <a:endParaRPr lang="fr-FR" sz="2000" b="1" i="1" dirty="0" smtClean="0">
              <a:latin typeface="Bookman Old Style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Une autre façon de décrire le comportement des électrons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1124744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A chaque électron d’un atome, on associe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fonction mathématique appelée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FONCTION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(x, y, z)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dépend des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coor-données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spatiales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l’électron.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107504" y="2420888"/>
            <a:ext cx="5832648" cy="1584176"/>
            <a:chOff x="107504" y="2420888"/>
            <a:chExt cx="5832648" cy="1584176"/>
          </a:xfrm>
        </p:grpSpPr>
        <p:sp>
          <p:nvSpPr>
            <p:cNvPr id="41" name="Rectangle 40"/>
            <p:cNvSpPr/>
            <p:nvPr/>
          </p:nvSpPr>
          <p:spPr>
            <a:xfrm>
              <a:off x="2771801" y="3573016"/>
              <a:ext cx="1296143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107504" y="2420888"/>
              <a:ext cx="583264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La probabilité de trouver un électron (= </a:t>
              </a:r>
              <a:r>
                <a:rPr lang="fr-FR" sz="20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PRO-BABILITE DE PRESENCE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 dans un petit volume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fr-FR" sz="28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autour du point de coordonnées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(x, y, z)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 donnée par le produit :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y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|² </a:t>
              </a:r>
              <a:r>
                <a:rPr lang="fr-FR" sz="2000" b="1" dirty="0" smtClean="0"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</a:t>
              </a:r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t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07504" y="764704"/>
            <a:ext cx="8964488" cy="3312368"/>
            <a:chOff x="107504" y="764704"/>
            <a:chExt cx="8964488" cy="3312368"/>
          </a:xfrm>
        </p:grpSpPr>
        <p:sp>
          <p:nvSpPr>
            <p:cNvPr id="26" name="Rectangle 25"/>
            <p:cNvSpPr/>
            <p:nvPr/>
          </p:nvSpPr>
          <p:spPr>
            <a:xfrm>
              <a:off x="107504" y="764704"/>
              <a:ext cx="8964488" cy="33123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504" y="764704"/>
              <a:ext cx="62008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Application de la mécanique quantique aux électrons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</p:grpSp>
      <p:pic>
        <p:nvPicPr>
          <p:cNvPr id="30" name="Image 2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908720"/>
            <a:ext cx="3036531" cy="280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12373" y="1509167"/>
            <a:ext cx="791492" cy="698053"/>
            <a:chOff x="5888" y="6958"/>
            <a:chExt cx="1594" cy="1376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5888" y="7198"/>
              <a:ext cx="1154" cy="11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2772" name="AutoShape 4"/>
            <p:cNvCxnSpPr>
              <a:cxnSpLocks noChangeShapeType="1"/>
            </p:cNvCxnSpPr>
            <p:nvPr/>
          </p:nvCxnSpPr>
          <p:spPr bwMode="auto">
            <a:xfrm>
              <a:off x="6328" y="6958"/>
              <a:ext cx="0" cy="11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3" name="AutoShape 5"/>
            <p:cNvCxnSpPr>
              <a:cxnSpLocks noChangeShapeType="1"/>
            </p:cNvCxnSpPr>
            <p:nvPr/>
          </p:nvCxnSpPr>
          <p:spPr bwMode="auto">
            <a:xfrm>
              <a:off x="6328" y="8094"/>
              <a:ext cx="115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4" name="AutoShape 6"/>
            <p:cNvCxnSpPr>
              <a:cxnSpLocks noChangeShapeType="1"/>
            </p:cNvCxnSpPr>
            <p:nvPr/>
          </p:nvCxnSpPr>
          <p:spPr bwMode="auto">
            <a:xfrm flipV="1">
              <a:off x="5888" y="8094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 flipV="1">
              <a:off x="5888" y="6958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6" name="AutoShape 8"/>
            <p:cNvCxnSpPr>
              <a:cxnSpLocks noChangeShapeType="1"/>
            </p:cNvCxnSpPr>
            <p:nvPr/>
          </p:nvCxnSpPr>
          <p:spPr bwMode="auto">
            <a:xfrm flipV="1">
              <a:off x="7042" y="8094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7" name="AutoShape 9"/>
            <p:cNvCxnSpPr>
              <a:cxnSpLocks noChangeShapeType="1"/>
            </p:cNvCxnSpPr>
            <p:nvPr/>
          </p:nvCxnSpPr>
          <p:spPr bwMode="auto">
            <a:xfrm flipV="1">
              <a:off x="7042" y="6958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8" name="AutoShape 10"/>
            <p:cNvCxnSpPr>
              <a:cxnSpLocks noChangeShapeType="1"/>
            </p:cNvCxnSpPr>
            <p:nvPr/>
          </p:nvCxnSpPr>
          <p:spPr bwMode="auto">
            <a:xfrm flipV="1">
              <a:off x="7482" y="6958"/>
              <a:ext cx="0" cy="11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9" name="AutoShape 11"/>
            <p:cNvCxnSpPr>
              <a:cxnSpLocks noChangeShapeType="1"/>
            </p:cNvCxnSpPr>
            <p:nvPr/>
          </p:nvCxnSpPr>
          <p:spPr bwMode="auto">
            <a:xfrm>
              <a:off x="6328" y="6958"/>
              <a:ext cx="115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956376" y="1772816"/>
            <a:ext cx="183232" cy="1919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465633" y="1124744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1619250" y="4149080"/>
            <a:ext cx="75247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i="1" dirty="0" smtClean="0">
                <a:cs typeface="Calibri" pitchFamily="34" charset="0"/>
              </a:rPr>
              <a:t>- Fonction d’onde = </a:t>
            </a:r>
            <a:r>
              <a:rPr lang="fr-FR" b="1" i="1" u="sng" dirty="0" smtClean="0">
                <a:cs typeface="Calibri" pitchFamily="34" charset="0"/>
              </a:rPr>
              <a:t>orbitale atomique </a:t>
            </a:r>
            <a:r>
              <a:rPr lang="fr-FR" b="1" u="sng" dirty="0" smtClean="0">
                <a:cs typeface="Calibri" pitchFamily="34" charset="0"/>
              </a:rPr>
              <a:t>(OA) </a:t>
            </a:r>
            <a:r>
              <a:rPr lang="fr-FR" i="1" dirty="0" smtClean="0">
                <a:cs typeface="Calibri" pitchFamily="34" charset="0"/>
              </a:rPr>
              <a:t>;</a:t>
            </a:r>
          </a:p>
          <a:p>
            <a:pPr eaLnBrk="0" hangingPunct="0"/>
            <a:r>
              <a:rPr lang="fr-FR" i="1" dirty="0" smtClean="0">
                <a:cs typeface="Calibri" pitchFamily="34" charset="0"/>
              </a:rPr>
              <a:t>- Position de l’électron pas connue avec précision, contrairement à son énergie.</a:t>
            </a:r>
            <a:endParaRPr lang="fr-FR" dirty="0"/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105925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8691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différentes orbitales atomiques possibles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 cstate="print"/>
          <a:srcRect l="2835" t="38639" r="2194" b="50724"/>
          <a:stretch>
            <a:fillRect/>
          </a:stretch>
        </p:blipFill>
        <p:spPr bwMode="auto">
          <a:xfrm>
            <a:off x="0" y="5301208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6" t="49121" r="16860" b="38088"/>
          <a:stretch>
            <a:fillRect/>
          </a:stretch>
        </p:blipFill>
        <p:spPr bwMode="auto">
          <a:xfrm>
            <a:off x="134312" y="5867747"/>
            <a:ext cx="897158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780" grpId="0" animBg="1"/>
      <p:bldP spid="42" grpId="0"/>
      <p:bldP spid="43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771800" y="1187227"/>
            <a:ext cx="129614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2008" y="44624"/>
            <a:ext cx="8964488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504" y="44624"/>
            <a:ext cx="58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La probabilité de trouver un électron (=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PRO-BABILITE DE PRESENCE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dans un petit volume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autour du point de coordonnées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(x, y, z)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donnée par le produit :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|²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Symbol" pitchFamily="18" charset="2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19888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différentes orbitales atomiques</a:t>
            </a:r>
          </a:p>
          <a:p>
            <a:pPr indent="449263" algn="just"/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possibles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6" t="49121" r="16860" b="38088"/>
          <a:stretch>
            <a:fillRect/>
          </a:stretch>
        </p:blipFill>
        <p:spPr bwMode="auto">
          <a:xfrm>
            <a:off x="124427" y="3068960"/>
            <a:ext cx="8964488" cy="97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e 31"/>
          <p:cNvGrpSpPr/>
          <p:nvPr/>
        </p:nvGrpSpPr>
        <p:grpSpPr>
          <a:xfrm>
            <a:off x="6072688" y="70024"/>
            <a:ext cx="2951108" cy="2696300"/>
            <a:chOff x="6012160" y="188640"/>
            <a:chExt cx="2951108" cy="26963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6382" t="24360" r="3851" b="26081"/>
            <a:stretch>
              <a:fillRect/>
            </a:stretch>
          </p:blipFill>
          <p:spPr bwMode="auto">
            <a:xfrm>
              <a:off x="6084168" y="188640"/>
              <a:ext cx="2879100" cy="269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012160" y="18864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446401" y="4005064"/>
            <a:ext cx="972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ea typeface="Arial Unicode MS" pitchFamily="34" charset="-128"/>
                <a:cs typeface="Arial" pitchFamily="34" charset="0"/>
              </a:rPr>
              <a:t>Notation simplifiée</a:t>
            </a:r>
            <a:r>
              <a:rPr lang="fr-FR" sz="2000" dirty="0" smtClean="0">
                <a:ea typeface="Arial Unicode MS" pitchFamily="34" charset="-128"/>
                <a:cs typeface="Arial" pitchFamily="34" charset="0"/>
              </a:rPr>
              <a:t> :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Association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 chiffre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et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une lettre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 3"/>
              </a:rPr>
              <a:t> 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  <a:sym typeface="Wingdings 3"/>
              </a:rPr>
              <a:t>4 catégories d’OA</a:t>
            </a:r>
            <a:endParaRPr kumimoji="0" lang="fr-FR" sz="2800" b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7089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Expression mathématique de la plus simple des orbitales atomiques :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755576" y="502931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Appelé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quantique principal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1 et 7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laquelle se trouve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72008" y="5013177"/>
            <a:ext cx="8964488" cy="1656183"/>
            <a:chOff x="72008" y="4683829"/>
            <a:chExt cx="8964488" cy="2088232"/>
          </a:xfrm>
        </p:grpSpPr>
        <p:sp>
          <p:nvSpPr>
            <p:cNvPr id="34" name="Rectangle 33"/>
            <p:cNvSpPr/>
            <p:nvPr/>
          </p:nvSpPr>
          <p:spPr>
            <a:xfrm>
              <a:off x="72008" y="4683829"/>
              <a:ext cx="8964488" cy="20882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504" y="4715300"/>
              <a:ext cx="1558632" cy="42974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Chiffre n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39752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ns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1880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err="1" smtClean="0">
                <a:solidFill>
                  <a:srgbClr val="7030A0"/>
                </a:solidFill>
              </a:rPr>
              <a:t>np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008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err="1" smtClean="0">
                <a:solidFill>
                  <a:srgbClr val="7030A0"/>
                </a:solidFill>
              </a:rPr>
              <a:t>nd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6136" y="4390812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nf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71600" y="5877272"/>
            <a:ext cx="792088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 « 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» est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plus la probabilité de trouver l’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électron loin du noyau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 grande.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rtrait - Démocrite - Collections des musé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 l="11091" t="7355" r="9526" b="8422"/>
          <a:stretch>
            <a:fillRect/>
          </a:stretch>
        </p:blipFill>
        <p:spPr bwMode="auto">
          <a:xfrm>
            <a:off x="251520" y="188640"/>
            <a:ext cx="1800200" cy="2160240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496" y="2420888"/>
            <a:ext cx="223224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DEMOCRITE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460 ; - 370 )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987824" y="116632"/>
            <a:ext cx="3744416" cy="1224136"/>
            <a:chOff x="2987824" y="116632"/>
            <a:chExt cx="3744416" cy="1224136"/>
          </a:xfrm>
        </p:grpSpPr>
        <p:sp>
          <p:nvSpPr>
            <p:cNvPr id="14" name="Pensées 13"/>
            <p:cNvSpPr/>
            <p:nvPr/>
          </p:nvSpPr>
          <p:spPr>
            <a:xfrm>
              <a:off x="2987824" y="116632"/>
              <a:ext cx="3744416" cy="1224136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75856" y="260648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Matière = petites particules « </a:t>
              </a:r>
              <a:r>
                <a:rPr lang="fr-FR" sz="2200" dirty="0" err="1" smtClean="0">
                  <a:latin typeface="Arial" pitchFamily="34" charset="0"/>
                  <a:cs typeface="Arial" pitchFamily="34" charset="0"/>
                </a:rPr>
                <a:t>atomos</a:t>
              </a:r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 »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2" name="Picture 4" descr="http://upload.wikimedia.org/wikipedia/commons/thumb/d/d4/John_Dalton_by_Charles_Turner.jpg/220px-John_Dalton_by_Charles_Turner.jpg"/>
          <p:cNvPicPr>
            <a:picLocks noChangeAspect="1" noChangeArrowheads="1"/>
          </p:cNvPicPr>
          <p:nvPr/>
        </p:nvPicPr>
        <p:blipFill>
          <a:blip r:embed="rId3" cstate="print"/>
          <a:srcRect l="24054" t="11117" r="17528" b="33295"/>
          <a:stretch>
            <a:fillRect/>
          </a:stretch>
        </p:blipFill>
        <p:spPr bwMode="auto">
          <a:xfrm>
            <a:off x="7092280" y="980728"/>
            <a:ext cx="1728192" cy="2033167"/>
          </a:xfrm>
          <a:prstGeom prst="rect">
            <a:avLst/>
          </a:prstGeom>
          <a:noFill/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76256" y="3068960"/>
            <a:ext cx="223224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John DALTON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( 1766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; 1844 )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555776" y="1772816"/>
            <a:ext cx="3744416" cy="1440160"/>
            <a:chOff x="2555776" y="1772816"/>
            <a:chExt cx="3744416" cy="1440160"/>
          </a:xfrm>
        </p:grpSpPr>
        <p:sp>
          <p:nvSpPr>
            <p:cNvPr id="19" name="Pensées 18"/>
            <p:cNvSpPr/>
            <p:nvPr/>
          </p:nvSpPr>
          <p:spPr>
            <a:xfrm>
              <a:off x="2555776" y="1772816"/>
              <a:ext cx="3744416" cy="1440160"/>
            </a:xfrm>
            <a:prstGeom prst="cloudCallout">
              <a:avLst>
                <a:gd name="adj1" fmla="val 68193"/>
                <a:gd name="adj2" fmla="val -320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43808" y="1916832"/>
              <a:ext cx="3168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Matière = atomes indivisibles de différentes masses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http://www.larousse.fr/encyclopedie/data/images/1004603-Sir_Joseph_John_Thom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51722"/>
            <a:ext cx="1512168" cy="2009526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5733256"/>
            <a:ext cx="252028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Joseph THOMSON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aseline="0" dirty="0" smtClean="0">
                <a:latin typeface="Comic Sans MS" pitchFamily="66" charset="0"/>
                <a:cs typeface="Arial" pitchFamily="34" charset="0"/>
              </a:rPr>
              <a:t>( 1856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; 1940)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843808" y="3861048"/>
            <a:ext cx="3240360" cy="1296144"/>
            <a:chOff x="2843808" y="3861048"/>
            <a:chExt cx="3240360" cy="1296144"/>
          </a:xfrm>
        </p:grpSpPr>
        <p:sp>
          <p:nvSpPr>
            <p:cNvPr id="13" name="Pensées 12"/>
            <p:cNvSpPr/>
            <p:nvPr/>
          </p:nvSpPr>
          <p:spPr>
            <a:xfrm>
              <a:off x="2843808" y="3861048"/>
              <a:ext cx="3168352" cy="1296144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15816" y="4077072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Théorie du « pain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aux raisins »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6" name="Picture 4" descr="http://www.clg-nenuphars-breval.ac-versailles.fr/local/cache-vignettes/L151xH155/atome_thompson-e202c.jpg?1590426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2232248" cy="229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161742" y="-27384"/>
            <a:ext cx="7666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Pour simplifier,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on note les OA en associant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 chiffre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une lettre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008" y="313606"/>
            <a:ext cx="8964488" cy="64277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04946" y="332656"/>
            <a:ext cx="158673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Chiffre 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899592" y="332656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Appelé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quantique principal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1 et 7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laquelle se trouve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504" y="1628800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Lettre s, p, d, 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71600" y="1628800"/>
            <a:ext cx="81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Elle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284984"/>
            <a:ext cx="9519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z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251520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2411760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4716016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6867239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755576" y="4293096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879082" y="4427587"/>
            <a:ext cx="1303982" cy="419447"/>
            <a:chOff x="5707" y="12509"/>
            <a:chExt cx="1714" cy="433"/>
          </a:xfrm>
        </p:grpSpPr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822" name="Group 6"/>
          <p:cNvGrpSpPr>
            <a:grpSpLocks/>
          </p:cNvGrpSpPr>
          <p:nvPr/>
        </p:nvGrpSpPr>
        <p:grpSpPr bwMode="auto">
          <a:xfrm rot="5400000">
            <a:off x="7118436" y="4473947"/>
            <a:ext cx="1153789" cy="360040"/>
            <a:chOff x="5707" y="12509"/>
            <a:chExt cx="1714" cy="433"/>
          </a:xfrm>
        </p:grpSpPr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825" name="Group 9"/>
          <p:cNvGrpSpPr>
            <a:grpSpLocks/>
          </p:cNvGrpSpPr>
          <p:nvPr/>
        </p:nvGrpSpPr>
        <p:grpSpPr bwMode="auto">
          <a:xfrm rot="8032602">
            <a:off x="2700931" y="4474737"/>
            <a:ext cx="1101083" cy="339803"/>
            <a:chOff x="5707" y="12509"/>
            <a:chExt cx="1714" cy="433"/>
          </a:xfrm>
        </p:grpSpPr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79512" y="530120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(sphère centrée sur le noyau)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11760" y="530120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(deux sous-volumes de symétrie cylindrique le long d’une direction particulière)</a:t>
            </a:r>
            <a:endParaRPr lang="fr-FR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9552" y="594928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valeur de </a:t>
            </a:r>
            <a:r>
              <a:rPr lang="fr-FR" sz="24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donnée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il existe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3284984"/>
            <a:ext cx="878497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971600" y="980728"/>
            <a:ext cx="792088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Plus « n » est </a:t>
            </a:r>
            <a:r>
              <a:rPr lang="fr-FR" sz="20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grand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, plus la probabilité de trouver l’</a:t>
            </a:r>
            <a:r>
              <a:rPr lang="fr-FR" sz="20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électron loin du noyau 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est grande.</a:t>
            </a:r>
            <a:endParaRPr lang="fr-FR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971600" y="2276872"/>
            <a:ext cx="792088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</a:rPr>
              <a:t>Chaque SOUS-COUCHE est représentée par une forme autour du noyau, délimitant </a:t>
            </a:r>
            <a:r>
              <a:rPr lang="fr-FR" sz="2000" b="1" i="1" dirty="0" smtClean="0">
                <a:solidFill>
                  <a:schemeClr val="tx1"/>
                </a:solidFill>
                <a:latin typeface="Bookman Old Style" pitchFamily="18" charset="0"/>
              </a:rPr>
              <a:t>un </a:t>
            </a:r>
            <a:r>
              <a:rPr lang="fr-FR" sz="2000" b="1" i="1" u="sng" dirty="0" smtClean="0">
                <a:solidFill>
                  <a:schemeClr val="tx1"/>
                </a:solidFill>
                <a:latin typeface="Bookman Old Style" pitchFamily="18" charset="0"/>
              </a:rPr>
              <a:t>volume dans lequel on a une </a:t>
            </a:r>
            <a:r>
              <a:rPr lang="fr-FR" sz="2000" b="1" i="1" u="sng" dirty="0" err="1" smtClean="0">
                <a:solidFill>
                  <a:schemeClr val="tx1"/>
                </a:solidFill>
                <a:latin typeface="Bookman Old Style" pitchFamily="18" charset="0"/>
              </a:rPr>
              <a:t>cer-taine</a:t>
            </a:r>
            <a:r>
              <a:rPr lang="fr-FR" sz="2000" b="1" i="1" u="sng" dirty="0" smtClean="0">
                <a:solidFill>
                  <a:schemeClr val="tx1"/>
                </a:solidFill>
                <a:latin typeface="Bookman Old Style" pitchFamily="18" charset="0"/>
              </a:rPr>
              <a:t> probabilité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</a:rPr>
              <a:t>, par exemple 95%, </a:t>
            </a:r>
            <a:r>
              <a:rPr lang="fr-FR" sz="2000" b="1" i="1" u="sng" dirty="0" smtClean="0">
                <a:solidFill>
                  <a:schemeClr val="tx1"/>
                </a:solidFill>
                <a:latin typeface="Bookman Old Style" pitchFamily="18" charset="0"/>
              </a:rPr>
              <a:t>de trouver l’électron</a:t>
            </a:r>
            <a:r>
              <a:rPr lang="fr-FR" sz="2000" i="1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fr-FR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34817" grpId="0"/>
      <p:bldP spid="24" grpId="0" animBg="1"/>
      <p:bldP spid="34828" grpId="0"/>
      <p:bldP spid="39" grpId="0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94564" y="4236564"/>
            <a:ext cx="1944216" cy="25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2008" y="79349"/>
            <a:ext cx="8964488" cy="4104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07504" y="44624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Lettre s, p, d, 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75656" y="44624"/>
            <a:ext cx="7668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Elle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628800"/>
            <a:ext cx="9519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z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4248139"/>
            <a:ext cx="68042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 différentes associations « chiffre » / « lettre » possibles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4608179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outes les associations ne sont pas possibles ; en particulier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300" y="492191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existent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_____________________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185896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Ainsi, les seules OA qui existent sont celles mentionnées dans le tableau ci-contre.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89715" y="4921919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toutes les couches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880999" y="5243859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889507" y="5541416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807403" y="5866531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7452322" y="4273369"/>
            <a:ext cx="504054" cy="340661"/>
            <a:chOff x="7452322" y="4273369"/>
            <a:chExt cx="504054" cy="340661"/>
          </a:xfrm>
        </p:grpSpPr>
        <p:cxnSp>
          <p:nvCxnSpPr>
            <p:cNvPr id="45" name="Connecteur droit 44"/>
            <p:cNvCxnSpPr/>
            <p:nvPr/>
          </p:nvCxnSpPr>
          <p:spPr>
            <a:xfrm flipV="1">
              <a:off x="7502784" y="4273369"/>
              <a:ext cx="393160" cy="34066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 flipV="1">
              <a:off x="7452322" y="4293096"/>
              <a:ext cx="504054" cy="28803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8002676" y="4250697"/>
            <a:ext cx="477527" cy="331952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8506732" y="4250697"/>
            <a:ext cx="477527" cy="331952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8002676" y="4645462"/>
            <a:ext cx="477527" cy="331952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8483582" y="4622312"/>
            <a:ext cx="477527" cy="331952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/>
          <p:nvPr/>
        </p:nvGrpSpPr>
        <p:grpSpPr>
          <a:xfrm>
            <a:off x="8462990" y="5005502"/>
            <a:ext cx="477527" cy="331952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2680" t="51239" r="59692" b="24401"/>
          <a:stretch>
            <a:fillRect/>
          </a:stretch>
        </p:blipFill>
        <p:spPr bwMode="auto">
          <a:xfrm>
            <a:off x="179512" y="1988840"/>
            <a:ext cx="1944216" cy="1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 l="40308" t="51239" r="5501" b="24401"/>
          <a:stretch>
            <a:fillRect/>
          </a:stretch>
        </p:blipFill>
        <p:spPr bwMode="auto">
          <a:xfrm>
            <a:off x="2699792" y="1988840"/>
            <a:ext cx="5976664" cy="1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395536" y="342900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valeur de </a:t>
            </a:r>
            <a:r>
              <a:rPr lang="fr-FR" sz="24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donnée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il existe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79512" y="1628800"/>
            <a:ext cx="8784976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043608" y="692696"/>
            <a:ext cx="7920880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Chaque SOUS-COUCHE est représentée par une forme autour du </a:t>
            </a:r>
            <a:r>
              <a:rPr lang="fr-FR" i="1" dirty="0" err="1" smtClean="0">
                <a:solidFill>
                  <a:schemeClr val="tx1"/>
                </a:solidFill>
                <a:latin typeface="Bookman Old Style" pitchFamily="18" charset="0"/>
              </a:rPr>
              <a:t>no-yau</a:t>
            </a:r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, délimitant </a:t>
            </a:r>
            <a:r>
              <a:rPr lang="fr-FR" b="1" i="1" dirty="0" smtClean="0">
                <a:solidFill>
                  <a:schemeClr val="tx1"/>
                </a:solidFill>
                <a:latin typeface="Bookman Old Style" pitchFamily="18" charset="0"/>
              </a:rPr>
              <a:t>un </a:t>
            </a:r>
            <a:r>
              <a:rPr lang="fr-FR" b="1" i="1" u="sng" dirty="0" smtClean="0">
                <a:solidFill>
                  <a:schemeClr val="tx1"/>
                </a:solidFill>
                <a:latin typeface="Bookman Old Style" pitchFamily="18" charset="0"/>
              </a:rPr>
              <a:t>volume dans lequel on a une certaine </a:t>
            </a:r>
            <a:r>
              <a:rPr lang="fr-FR" b="1" i="1" u="sng" dirty="0" err="1" smtClean="0">
                <a:solidFill>
                  <a:schemeClr val="tx1"/>
                </a:solidFill>
                <a:latin typeface="Bookman Old Style" pitchFamily="18" charset="0"/>
              </a:rPr>
              <a:t>proba-bilité</a:t>
            </a:r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, par exemple 95%, </a:t>
            </a:r>
            <a:r>
              <a:rPr lang="fr-FR" b="1" i="1" u="sng" dirty="0" smtClean="0">
                <a:solidFill>
                  <a:schemeClr val="tx1"/>
                </a:solidFill>
                <a:latin typeface="Bookman Old Style" pitchFamily="18" charset="0"/>
              </a:rPr>
              <a:t>de trouver l’électron</a:t>
            </a:r>
            <a:r>
              <a:rPr lang="fr-FR" i="1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fr-F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8" grpId="0"/>
      <p:bldP spid="35850" grpId="0"/>
      <p:bldP spid="40" grpId="0"/>
      <p:bldP spid="35842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-27384"/>
            <a:ext cx="68042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 différentes associations « chiffre » / « lettre » possibles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32656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outes les associations ne sont pas possibles ;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69269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existent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_____________________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060848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Ainsi, les seules OA qui existent sont celles mentionnées dans le tableau ci-contre.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31840" y="692696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toutes les couches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823124" y="1014636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831632" y="1312193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749528" y="1637308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48264" y="-27384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1"/>
          <p:cNvGrpSpPr/>
          <p:nvPr/>
        </p:nvGrpSpPr>
        <p:grpSpPr>
          <a:xfrm>
            <a:off x="7984951" y="38100"/>
            <a:ext cx="504056" cy="360040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4"/>
          <p:cNvGrpSpPr/>
          <p:nvPr/>
        </p:nvGrpSpPr>
        <p:grpSpPr>
          <a:xfrm>
            <a:off x="8489007" y="38100"/>
            <a:ext cx="504056" cy="360040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57"/>
          <p:cNvGrpSpPr/>
          <p:nvPr/>
        </p:nvGrpSpPr>
        <p:grpSpPr>
          <a:xfrm>
            <a:off x="7984951" y="398140"/>
            <a:ext cx="504056" cy="360040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60"/>
          <p:cNvGrpSpPr/>
          <p:nvPr/>
        </p:nvGrpSpPr>
        <p:grpSpPr>
          <a:xfrm>
            <a:off x="8489007" y="398140"/>
            <a:ext cx="504056" cy="360040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63"/>
          <p:cNvGrpSpPr/>
          <p:nvPr/>
        </p:nvGrpSpPr>
        <p:grpSpPr>
          <a:xfrm>
            <a:off x="8561015" y="758180"/>
            <a:ext cx="504056" cy="360040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51"/>
          <p:cNvGrpSpPr/>
          <p:nvPr/>
        </p:nvGrpSpPr>
        <p:grpSpPr>
          <a:xfrm>
            <a:off x="7452320" y="0"/>
            <a:ext cx="504056" cy="360040"/>
            <a:chOff x="7452320" y="4005064"/>
            <a:chExt cx="522058" cy="432048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Nombre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maximum</a:t>
            </a:r>
            <a:r>
              <a:rPr kumimoji="0" lang="fr-FR" sz="16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d’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électrons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dans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sous-couches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»,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»,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3569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Une OA ne peut contenir que ________________________. Mais comme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il existe respectivement 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 OA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3 OA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5 OA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et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7 OA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dans une sous-couche  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 </a:t>
            </a:r>
            <a:r>
              <a:rPr lang="fr-FR" sz="2000" b="1" i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 </a:t>
            </a:r>
            <a:r>
              <a:rPr lang="fr-FR" sz="2000" b="1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et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r>
              <a:rPr lang="fr-FR" sz="2000" b="1" i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on en déduit le nombre maximum d’électrons possibles dans chaque sous-couche :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329196" y="3338324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électrons au maximum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5415607"/>
            <a:ext cx="442798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Ordre énergétique des sous-couches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7454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sous-couches sont données par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ordre croissant d’énergie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si on suit le trajet indiqué par les flèches tracées sur le tableau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>
            <a:off x="6732240" y="0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6732240" y="404664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6732240" y="404664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732240" y="768896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732240" y="764704"/>
            <a:ext cx="180020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6732240" y="1196752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732240" y="1196752"/>
            <a:ext cx="223224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72200" y="260648"/>
            <a:ext cx="6031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</a:t>
            </a: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5375662" y="6058571"/>
            <a:ext cx="4044024" cy="4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1s, 2s, 2p, 3s, 3p, 4s, 3d, 4p,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2555776" y="4365104"/>
            <a:ext cx="6460474" cy="936104"/>
            <a:chOff x="683568" y="4653136"/>
            <a:chExt cx="7839677" cy="936104"/>
          </a:xfrm>
        </p:grpSpPr>
        <p:sp>
          <p:nvSpPr>
            <p:cNvPr id="61" name="Rectangle 60"/>
            <p:cNvSpPr/>
            <p:nvPr/>
          </p:nvSpPr>
          <p:spPr>
            <a:xfrm>
              <a:off x="683568" y="4653136"/>
              <a:ext cx="7776864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5576" y="4725144"/>
              <a:ext cx="37851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# 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Sous-couche « </a:t>
              </a:r>
              <a:r>
                <a:rPr lang="fr-FR" sz="2000" b="1" i="1" u="sng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ns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» </a:t>
              </a:r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 ____ </a:t>
              </a:r>
              <a:endParaRPr lang="fr-FR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36969" y="5085184"/>
              <a:ext cx="3820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# 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Sous-couche « </a:t>
              </a:r>
              <a:r>
                <a:rPr lang="fr-FR" sz="2000" b="1" i="1" u="sng" dirty="0" err="1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np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» </a:t>
              </a:r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 ____ </a:t>
              </a:r>
              <a:endParaRPr lang="fr-FR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03071" y="4725144"/>
              <a:ext cx="3820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# 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Sous-couche « </a:t>
              </a:r>
              <a:r>
                <a:rPr lang="fr-FR" sz="2000" b="1" i="1" u="sng" dirty="0" err="1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nd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» </a:t>
              </a:r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 ____ </a:t>
              </a:r>
              <a:endParaRPr lang="fr-FR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03071" y="5085184"/>
              <a:ext cx="37676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# 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Sous-couche « </a:t>
              </a:r>
              <a:r>
                <a:rPr lang="fr-FR" sz="2000" b="1" i="1" u="sng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nf</a:t>
              </a:r>
              <a:r>
                <a:rPr lang="fr-FR" sz="2000" u="sng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» </a:t>
              </a:r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 ____ </a:t>
              </a:r>
              <a:endParaRPr lang="fr-FR" dirty="0"/>
            </a:p>
          </p:txBody>
        </p:sp>
      </p:grp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5037099" y="4437112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5076056" y="4797152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8172400" y="4437112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8172400" y="4797152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14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5364088" y="6391226"/>
            <a:ext cx="4044024" cy="4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5s, 4d, 5p, 6s, 4f, 5d, 6p, 7s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  <p:bldP spid="55" grpId="0"/>
      <p:bldP spid="58" grpId="0"/>
      <p:bldP spid="69" grpId="0" animBg="1"/>
      <p:bldP spid="36867" grpId="0"/>
      <p:bldP spid="83" grpId="0"/>
      <p:bldP spid="70" grpId="0"/>
      <p:bldP spid="82" grpId="0"/>
      <p:bldP spid="86" grpId="0"/>
      <p:bldP spid="87" grpId="0"/>
      <p:bldP spid="88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48264" y="-27384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51"/>
          <p:cNvGrpSpPr/>
          <p:nvPr/>
        </p:nvGrpSpPr>
        <p:grpSpPr>
          <a:xfrm>
            <a:off x="7984951" y="38100"/>
            <a:ext cx="504056" cy="360040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4"/>
          <p:cNvGrpSpPr/>
          <p:nvPr/>
        </p:nvGrpSpPr>
        <p:grpSpPr>
          <a:xfrm>
            <a:off x="8489007" y="38100"/>
            <a:ext cx="504056" cy="360040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57"/>
          <p:cNvGrpSpPr/>
          <p:nvPr/>
        </p:nvGrpSpPr>
        <p:grpSpPr>
          <a:xfrm>
            <a:off x="7984951" y="398140"/>
            <a:ext cx="504056" cy="360040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60"/>
          <p:cNvGrpSpPr/>
          <p:nvPr/>
        </p:nvGrpSpPr>
        <p:grpSpPr>
          <a:xfrm>
            <a:off x="8489007" y="398140"/>
            <a:ext cx="504056" cy="360040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63"/>
          <p:cNvGrpSpPr/>
          <p:nvPr/>
        </p:nvGrpSpPr>
        <p:grpSpPr>
          <a:xfrm>
            <a:off x="8561015" y="758180"/>
            <a:ext cx="504056" cy="360040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1"/>
          <p:cNvGrpSpPr/>
          <p:nvPr/>
        </p:nvGrpSpPr>
        <p:grpSpPr>
          <a:xfrm>
            <a:off x="7452320" y="0"/>
            <a:ext cx="504056" cy="360040"/>
            <a:chOff x="7452320" y="4005064"/>
            <a:chExt cx="522058" cy="432048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615617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Nombre d’électrons maximum présents dans les sous-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couches « ns », «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», «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» et « nf 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692696"/>
            <a:ext cx="630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Une OA ne peut contenir que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_______________________.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Mais comme il existe respectivement 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 OA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3 OA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5 OA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et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7 OA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dans une sous-couche  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 </a:t>
            </a:r>
            <a:r>
              <a:rPr lang="fr-FR" sz="2000" b="1" i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 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« </a:t>
            </a:r>
            <a:r>
              <a:rPr lang="fr-FR" sz="2000" b="1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et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« </a:t>
            </a:r>
            <a:r>
              <a:rPr lang="fr-FR" sz="2000" b="1" i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on en déduit le nombre maximum d’électrons possibles dans chaque sous-couche 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4499992" y="692696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au maximum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3700904"/>
            <a:ext cx="442798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Ordre énergétique des sous-couches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>
            <a:off x="6732240" y="0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6732240" y="404664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6732240" y="404664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732240" y="768896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732240" y="764704"/>
            <a:ext cx="180020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6732240" y="1196752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732240" y="1196752"/>
            <a:ext cx="223224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72200" y="260648"/>
            <a:ext cx="6031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</a:t>
            </a: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31840" y="692696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électrons</a:t>
            </a:r>
            <a:endParaRPr lang="fr-FR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429309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Configuration électronique d’un atome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672296"/>
            <a:ext cx="601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Règles de remplissage des sous-couches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50323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Établir la configuration électronique d’un atome consiste à indiquer la répartition des électrons dans les différentes sous-couches 1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p</a:t>
            </a:r>
            <a:r>
              <a:rPr lang="fr-FR" sz="2000" dirty="0" smtClean="0"/>
              <a:t>, 3</a:t>
            </a:r>
            <a:r>
              <a:rPr lang="fr-FR" sz="2000" i="1" dirty="0" smtClean="0"/>
              <a:t>s</a:t>
            </a:r>
            <a:r>
              <a:rPr lang="fr-FR" sz="2000" dirty="0" smtClean="0"/>
              <a:t>, … le nombre d’électrons étant noté en exposant (</a:t>
            </a:r>
            <a:r>
              <a:rPr lang="fr-FR" sz="2000" i="1" u="sng" dirty="0" smtClean="0"/>
              <a:t>exemple</a:t>
            </a:r>
            <a:r>
              <a:rPr lang="fr-FR" sz="2000" dirty="0" smtClean="0"/>
              <a:t> :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400" b="1" baseline="30000" dirty="0" smtClean="0">
                <a:solidFill>
                  <a:srgbClr val="00B0F0"/>
                </a:solidFill>
              </a:rPr>
              <a:t>2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signifie que </a:t>
            </a:r>
            <a:r>
              <a:rPr lang="fr-FR" sz="2000" b="1" dirty="0" smtClean="0">
                <a:solidFill>
                  <a:srgbClr val="00B0F0"/>
                </a:solidFill>
              </a:rPr>
              <a:t>2 électrons </a:t>
            </a:r>
            <a:r>
              <a:rPr lang="fr-FR" sz="2000" b="1" dirty="0" smtClean="0"/>
              <a:t>occupent la sous-couche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000" dirty="0" smtClean="0"/>
              <a:t>). On se limitera à écrire la </a:t>
            </a:r>
            <a:r>
              <a:rPr lang="fr-FR" sz="2000" b="1" dirty="0" smtClean="0">
                <a:solidFill>
                  <a:srgbClr val="008000"/>
                </a:solidFill>
              </a:rPr>
              <a:t>configuration électronique d’un atome dans son </a:t>
            </a:r>
            <a:r>
              <a:rPr lang="fr-FR" sz="2000" b="1" u="sng" dirty="0" smtClean="0">
                <a:solidFill>
                  <a:srgbClr val="008000"/>
                </a:solidFill>
              </a:rPr>
              <a:t>ETAT FONDAMENTAL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5079616" y="3671527"/>
            <a:ext cx="4044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1s, 2s, 2p, 3s, 3p, 4s, 3d, 4p,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43608" y="2276872"/>
            <a:ext cx="35283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15616" y="2282778"/>
            <a:ext cx="33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1097009" y="2587733"/>
            <a:ext cx="34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1115616" y="2908816"/>
            <a:ext cx="34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84" name="Rectangle 83"/>
          <p:cNvSpPr/>
          <p:nvPr/>
        </p:nvSpPr>
        <p:spPr>
          <a:xfrm>
            <a:off x="1115616" y="3224788"/>
            <a:ext cx="33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3615546" y="2276872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3654503" y="2581827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3563888" y="2908816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3563888" y="3224788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14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5099976" y="3933056"/>
            <a:ext cx="4044024" cy="4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5s, 4d, 5p, 6s, 4f, 5d, 6p, 7s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1000" r="8303" b="41730"/>
          <a:stretch>
            <a:fillRect/>
          </a:stretch>
        </p:blipFill>
        <p:spPr bwMode="auto">
          <a:xfrm>
            <a:off x="0" y="4509120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-27384"/>
            <a:ext cx="6084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Règles de remplissage des sous-couches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Établir la configuration électronique d’un atome consiste à indiquer la répartition des électrons dans les différentes sous-couches 1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p</a:t>
            </a:r>
            <a:r>
              <a:rPr lang="fr-FR" sz="2000" dirty="0" smtClean="0"/>
              <a:t>, 3</a:t>
            </a:r>
            <a:r>
              <a:rPr lang="fr-FR" sz="2000" i="1" dirty="0" smtClean="0"/>
              <a:t>s</a:t>
            </a:r>
            <a:r>
              <a:rPr lang="fr-FR" sz="2000" dirty="0" smtClean="0"/>
              <a:t>, … le nombre d’électrons étant noté en exposant (</a:t>
            </a:r>
            <a:r>
              <a:rPr lang="fr-FR" sz="2000" i="1" u="sng" dirty="0" smtClean="0"/>
              <a:t>exemple</a:t>
            </a:r>
            <a:r>
              <a:rPr lang="fr-FR" sz="2000" dirty="0" smtClean="0"/>
              <a:t> :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400" b="1" baseline="30000" dirty="0" smtClean="0">
                <a:solidFill>
                  <a:srgbClr val="00B0F0"/>
                </a:solidFill>
              </a:rPr>
              <a:t>2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signifie que </a:t>
            </a:r>
            <a:r>
              <a:rPr lang="fr-FR" sz="2000" b="1" dirty="0" smtClean="0">
                <a:solidFill>
                  <a:srgbClr val="00B0F0"/>
                </a:solidFill>
              </a:rPr>
              <a:t>2 électrons </a:t>
            </a:r>
            <a:r>
              <a:rPr lang="fr-FR" sz="2000" b="1" dirty="0" smtClean="0"/>
              <a:t>occupent la sous-couche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1s</a:t>
            </a:r>
            <a:r>
              <a:rPr lang="fr-FR" sz="2000" dirty="0" smtClean="0"/>
              <a:t>). On se limitera à écrire la </a:t>
            </a:r>
            <a:r>
              <a:rPr lang="fr-FR" sz="2000" b="1" dirty="0" smtClean="0">
                <a:solidFill>
                  <a:srgbClr val="008000"/>
                </a:solidFill>
              </a:rPr>
              <a:t>configuration électronique d’un atome dans son </a:t>
            </a:r>
            <a:r>
              <a:rPr lang="fr-FR" sz="2000" b="1" u="sng" dirty="0" smtClean="0">
                <a:solidFill>
                  <a:srgbClr val="008000"/>
                </a:solidFill>
              </a:rPr>
              <a:t>ETAT FONDAMENTAL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2132856"/>
            <a:ext cx="9036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atome est dans son </a:t>
            </a:r>
            <a:r>
              <a:rPr kumimoji="0" lang="fr-FR" sz="2000" b="1" i="1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état fondamental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s’il est dans son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état le plus stable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celui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plus basse 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Pour cela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Les électrons remplissent les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sous-couches par ordre d’énergie croissant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On ne passe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suivante que si la précédente est remplie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(= saturée).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008" y="2099010"/>
            <a:ext cx="8964488" cy="1690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0" y="37890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Ecrire la configuration électronique des atomes ci-dessous dans leur état fondamental 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9632" y="5085184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59632" y="5517232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259632" y="5949280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59632" y="6341258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72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9149"/>
          <a:stretch>
            <a:fillRect/>
          </a:stretch>
        </p:blipFill>
        <p:spPr bwMode="auto">
          <a:xfrm>
            <a:off x="0" y="2360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59632" y="959708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1391756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1795229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2215782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261589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3047940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3479988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3871966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3208" y="4344084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15816" y="1808117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4323" y="221775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3848" y="261589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7250" y="3479988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9952" y="3859078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5085184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55172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propriétés chimiques des atomes sont déterminées par les électrons situés loin du noyau et donc peu liés à celui-ci : ces électrons, sensibles  aux perturbations extérieures, sont appelés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électrons de </a:t>
            </a:r>
            <a:r>
              <a:rPr lang="fr-FR" sz="20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33" grpId="0"/>
      <p:bldP spid="34" grpId="0"/>
      <p:bldP spid="36" grpId="0"/>
      <p:bldP spid="37" grpId="0"/>
      <p:bldP spid="38" grpId="0"/>
      <p:bldP spid="39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63728" r="10722" b="9149"/>
          <a:stretch>
            <a:fillRect/>
          </a:stretch>
        </p:blipFill>
        <p:spPr bwMode="auto">
          <a:xfrm>
            <a:off x="0" y="65644"/>
            <a:ext cx="9144000" cy="17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259632" y="7656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50861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940658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3208" y="1340768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7250" y="50861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9952" y="927770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1981289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234132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propriétés chimiques des atomes sont déterminées par les électrons situés loin du noyau et donc peu liés à celui-ci : ces électrons, sensibles  aux perturbations extérieures, sont appelés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0992" y="3429001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 sont ceux présents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les sous-couches dont le nombre quantique principal est le plus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ainsi que ceux présents dans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sous-couches non saturées ayant un nombre quantique principal inférieur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96" y="3429000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-36512" y="477810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opposition,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électrons sont qualifiés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d’électrons de COEUR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(ou électrons internes) et sont peu engagés dans la réactivité chimique car fortement liés au noyau.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5930230"/>
            <a:ext cx="823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Compléter les deux dernières colonnes du tableau précédent.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70992" y="351707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 sont ceux présents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les sous-couches dont le nombre quantique principal est le plus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ainsi que ceux présents dans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sous-couches non saturées ayant un nombre quantique principal inférieur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51706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36512" y="170080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opposition,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électrons sont qualifiés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d’électrons de COEUR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(ou électrons internes) et sont peu engagés dans la réactivité chimique car fortement liés au noyau.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52936"/>
            <a:ext cx="823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Compléter les deux dernières colonnes du tableau précédent.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28862"/>
          <a:stretch>
            <a:fillRect/>
          </a:stretch>
        </p:blipFill>
        <p:spPr bwMode="auto">
          <a:xfrm>
            <a:off x="0" y="3281954"/>
            <a:ext cx="9144000" cy="34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03648" y="4149080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3648" y="4581128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3648" y="4984601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03648" y="5405154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648" y="5805264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3648" y="623731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59832" y="499748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38339" y="540712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7864" y="580526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20272" y="41490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44408" y="41490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0272" y="45811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44408" y="45811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0272" y="50131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50131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272" y="54452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44408" y="54452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20272" y="5877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44408" y="5877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20272" y="6309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44408" y="6309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339752" y="414908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483768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843808" y="501317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771800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03848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771800" y="58052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275856" y="58052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915816" y="623731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347864" y="623731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483768" y="623731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39752" y="580526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39752" y="544522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411760" y="501317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9149"/>
          <a:stretch>
            <a:fillRect/>
          </a:stretch>
        </p:blipFill>
        <p:spPr bwMode="auto">
          <a:xfrm>
            <a:off x="36512" y="-2738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40160" y="839742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0160" y="1271790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0160" y="1675263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0160" y="2095816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0160" y="2495926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0160" y="2927974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6344" y="1688151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74851" y="209778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84376" y="249592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6784" y="8397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80920" y="8397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6784" y="12717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80920" y="12717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56784" y="1703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80920" y="1703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56784" y="21358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80920" y="21358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56784" y="256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80920" y="256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56784" y="29999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80920" y="29999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376264" y="83974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520280" y="127179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880320" y="170383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808312" y="206387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40360" y="206387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808312" y="24959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312368" y="24959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952328" y="292797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384376" y="292797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520280" y="292797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76264" y="249592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76264" y="213588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448272" y="170383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408164" y="338893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8164" y="3780908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6156" y="4253026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8444" y="338893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8484" y="3768020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52978" y="338893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7114" y="338893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2978" y="38209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77114" y="382097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2978" y="42530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77114" y="425302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987824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851920" y="342900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555776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19872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771800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635896" y="378904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39752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03848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843808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707904" y="422108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411760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275856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139952" y="378904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211960" y="422108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5536" y="47251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Configuration électronique d’un ion monoatomique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50851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éléments chimiques ne sont pas stables sous forme d’atomes ; ils peuvent alors perdre ou gagner un ou plusieurs électrons pour former respectivement des cations et des anions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"/>
          <p:cNvSpPr txBox="1">
            <a:spLocks noChangeArrowheads="1"/>
          </p:cNvSpPr>
          <p:nvPr/>
        </p:nvSpPr>
        <p:spPr bwMode="auto">
          <a:xfrm>
            <a:off x="179512" y="6093296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arracha-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d’énergie la plus élevée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oupe 95"/>
          <p:cNvGrpSpPr/>
          <p:nvPr/>
        </p:nvGrpSpPr>
        <p:grpSpPr>
          <a:xfrm>
            <a:off x="35496" y="6093296"/>
            <a:ext cx="8964488" cy="1368152"/>
            <a:chOff x="35496" y="6093296"/>
            <a:chExt cx="8964488" cy="1368152"/>
          </a:xfrm>
        </p:grpSpPr>
        <p:sp>
          <p:nvSpPr>
            <p:cNvPr id="94" name="Rectangle 93"/>
            <p:cNvSpPr/>
            <p:nvPr/>
          </p:nvSpPr>
          <p:spPr>
            <a:xfrm>
              <a:off x="35496" y="6093296"/>
              <a:ext cx="8964488" cy="13681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496" y="6093296"/>
              <a:ext cx="2251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"/>
                </a:rPr>
                <a:t>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Cas des CATIONS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28676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69994" r="10722" b="9149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1408164" y="44624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8164" y="436602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6156" y="908720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8444" y="44624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8484" y="423714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52978" y="446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7114" y="44624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2978" y="4766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77114" y="47667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2978" y="9087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77114" y="90872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987824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851920" y="8469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555776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19872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771800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635896" y="4447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39752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03848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843808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707904" y="87678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411760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275856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139952" y="4447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211960" y="87678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5536" y="13407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Configuration électronique d’un ion monoatomique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79512" y="2492896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arracha-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d’énergie la plus élevée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7728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éléments chimiques ne sont pas stables sous forme d’atomes ; ils peuvent alors perdre ou gagner un ou plusieurs électrons en formant cations ou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anions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496" y="2492896"/>
            <a:ext cx="89644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35496" y="2492896"/>
            <a:ext cx="225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Cas des CATIONS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7" name="Rectangle 96"/>
          <p:cNvSpPr/>
          <p:nvPr/>
        </p:nvSpPr>
        <p:spPr>
          <a:xfrm>
            <a:off x="35496" y="3140968"/>
            <a:ext cx="217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Cas des ANIONS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8" name="Text Box 1"/>
          <p:cNvSpPr txBox="1">
            <a:spLocks noChangeArrowheads="1"/>
          </p:cNvSpPr>
          <p:nvPr/>
        </p:nvSpPr>
        <p:spPr bwMode="auto">
          <a:xfrm>
            <a:off x="179512" y="3140968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L’anion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 lui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rajou-tant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0" y="38209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Ecrire la configuration électronique des ions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2+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3 –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099298" y="4628753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104631" y="5017680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76056" y="5431507"/>
            <a:ext cx="3312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372200" y="4253026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384504" y="4619228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499945" y="5021872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272891" y="5431507"/>
            <a:ext cx="9076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[Ar]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"/>
          <p:cNvSpPr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Ces ions sont tous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ISOELECTRONIQUES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gaz noble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qu’ils ont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configuration électronique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que lui. Cela justifie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leur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stabilité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0" y="4253026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[Li]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0" y="4613066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[O]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525" y="5021872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[Mg]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5433637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619672" y="42530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2051720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1596522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2697742" y="502187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2915816" y="545055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483768" y="545055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1979712" y="4420857"/>
            <a:ext cx="3096344" cy="144016"/>
          </a:xfrm>
          <a:prstGeom prst="rightArrow">
            <a:avLst>
              <a:gd name="adj1" fmla="val 50000"/>
              <a:gd name="adj2" fmla="val 199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lèche droite 62"/>
          <p:cNvSpPr/>
          <p:nvPr/>
        </p:nvSpPr>
        <p:spPr>
          <a:xfrm>
            <a:off x="2339752" y="4797152"/>
            <a:ext cx="2736304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droite 63"/>
          <p:cNvSpPr/>
          <p:nvPr/>
        </p:nvSpPr>
        <p:spPr>
          <a:xfrm>
            <a:off x="2997349" y="5165888"/>
            <a:ext cx="2088232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3203848" y="5594573"/>
            <a:ext cx="1872208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5104631" y="4253026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"/>
          <p:cNvSpPr txBox="1">
            <a:spLocks noChangeArrowheads="1"/>
          </p:cNvSpPr>
          <p:nvPr/>
        </p:nvSpPr>
        <p:spPr bwMode="auto">
          <a:xfrm>
            <a:off x="2808312" y="4133393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1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1"/>
          <p:cNvSpPr txBox="1">
            <a:spLocks noChangeArrowheads="1"/>
          </p:cNvSpPr>
          <p:nvPr/>
        </p:nvSpPr>
        <p:spPr bwMode="auto">
          <a:xfrm>
            <a:off x="3059832" y="4509120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"/>
          <p:cNvSpPr txBox="1">
            <a:spLocks noChangeArrowheads="1"/>
          </p:cNvSpPr>
          <p:nvPr/>
        </p:nvSpPr>
        <p:spPr bwMode="auto">
          <a:xfrm>
            <a:off x="3275856" y="4874493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"/>
          <p:cNvSpPr txBox="1">
            <a:spLocks noChangeArrowheads="1"/>
          </p:cNvSpPr>
          <p:nvPr/>
        </p:nvSpPr>
        <p:spPr bwMode="auto">
          <a:xfrm>
            <a:off x="3491880" y="5306541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à coins arrondis 121"/>
          <p:cNvSpPr/>
          <p:nvPr/>
        </p:nvSpPr>
        <p:spPr>
          <a:xfrm>
            <a:off x="57150" y="5911180"/>
            <a:ext cx="9036496" cy="908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80392" y="5877272"/>
            <a:ext cx="269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Que constate-t-on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1" grpId="0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62" grpId="0" animBg="1"/>
      <p:bldP spid="63" grpId="0" animBg="1"/>
      <p:bldP spid="64" grpId="0" animBg="1"/>
      <p:bldP spid="65" grpId="0" animBg="1"/>
      <p:bldP spid="66" grpId="0"/>
      <p:bldP spid="93" grpId="0"/>
      <p:bldP spid="96" grpId="0"/>
      <p:bldP spid="119" grpId="0"/>
      <p:bldP spid="120" grpId="0"/>
      <p:bldP spid="122" grpId="0" animBg="1"/>
      <p:bldP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els Bohr —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539688" cy="2165715"/>
          </a:xfrm>
          <a:prstGeom prst="rect">
            <a:avLst/>
          </a:prstGeom>
          <a:noFill/>
        </p:spPr>
      </p:pic>
      <p:pic>
        <p:nvPicPr>
          <p:cNvPr id="2054" name="Picture 6" descr="http://www.clg-nenuphars-breval.ac-versailles.fr/local/cache-vignettes/L191xH177/atome_bohr-45f68.jpg?15904261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5E7"/>
              </a:clrFrom>
              <a:clrTo>
                <a:srgbClr val="E5E5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852936"/>
            <a:ext cx="1944216" cy="180171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21" y="1891124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Ernest RUTHERFORD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( 1871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1937 )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215423" y="81907"/>
            <a:ext cx="3228785" cy="1042837"/>
            <a:chOff x="3215423" y="81907"/>
            <a:chExt cx="3228785" cy="1042837"/>
          </a:xfrm>
        </p:grpSpPr>
        <p:sp>
          <p:nvSpPr>
            <p:cNvPr id="2" name="Pensées 1"/>
            <p:cNvSpPr/>
            <p:nvPr/>
          </p:nvSpPr>
          <p:spPr>
            <a:xfrm>
              <a:off x="3254049" y="81907"/>
              <a:ext cx="3190159" cy="1042837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15423" y="202773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Modèle planétaire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de l’atome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http://www.clg-nenuphars-breval.ac-versailles.fr/local/cache-vignettes/L161xH143/rutherford-e035a.jpg?1590426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1945727" cy="1728192"/>
          </a:xfrm>
          <a:prstGeom prst="rect">
            <a:avLst/>
          </a:prstGeom>
          <a:noFill/>
        </p:spPr>
      </p:pic>
      <p:pic>
        <p:nvPicPr>
          <p:cNvPr id="2052" name="Picture 4" descr="http://www.clg-nenuphars-breval.ac-versailles.fr/local/cache-vignettes/L168xH168/atome_rutherford-a13ec.jpg?1590426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6632"/>
            <a:ext cx="1656184" cy="165618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32240" y="4221088"/>
            <a:ext cx="214866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Niels BOHR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( 1885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1962 )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275856" y="1556792"/>
            <a:ext cx="3312368" cy="1417010"/>
            <a:chOff x="3275856" y="1556792"/>
            <a:chExt cx="3312368" cy="1417010"/>
          </a:xfrm>
        </p:grpSpPr>
        <p:sp>
          <p:nvSpPr>
            <p:cNvPr id="10" name="Pensées 9"/>
            <p:cNvSpPr/>
            <p:nvPr/>
          </p:nvSpPr>
          <p:spPr>
            <a:xfrm>
              <a:off x="3275856" y="1556792"/>
              <a:ext cx="3190159" cy="1417010"/>
            </a:xfrm>
            <a:prstGeom prst="cloudCallout">
              <a:avLst>
                <a:gd name="adj1" fmla="val 65915"/>
                <a:gd name="adj2" fmla="val 46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19872" y="1700808"/>
              <a:ext cx="3168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Différentes couches possibles pour les électrons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6" name="Picture 8" descr="Erwin Schrödinger — Wikipé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210" y="3717032"/>
            <a:ext cx="1440160" cy="2038380"/>
          </a:xfrm>
          <a:prstGeom prst="rect">
            <a:avLst/>
          </a:prstGeo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0146" y="5877272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Erwin SCHRÖDINGER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( 1887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1961 )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098458" y="4797152"/>
            <a:ext cx="3417758" cy="1200986"/>
            <a:chOff x="3098458" y="4797152"/>
            <a:chExt cx="3417758" cy="1200986"/>
          </a:xfrm>
        </p:grpSpPr>
        <p:sp>
          <p:nvSpPr>
            <p:cNvPr id="15" name="Pensées 14"/>
            <p:cNvSpPr/>
            <p:nvPr/>
          </p:nvSpPr>
          <p:spPr>
            <a:xfrm>
              <a:off x="3098458" y="4797152"/>
              <a:ext cx="3417758" cy="1200986"/>
            </a:xfrm>
            <a:prstGeom prst="cloudCallout">
              <a:avLst>
                <a:gd name="adj1" fmla="val -70870"/>
                <a:gd name="adj2" fmla="val -348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182041" y="4999043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Modèle quantique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de l’atome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852936"/>
            <a:ext cx="8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Vocabulaire : ENERGIE DE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 IONISATION d’un atome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107504" y="3212976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C’est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minimale qu’il faut fournir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l’état gazeux et dans son état fondamental pour lui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arracher 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le bilan 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08" y="3212976"/>
            <a:ext cx="71642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0" y="4581128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ci-contre les énergies des orbitales atomiques du sodium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(Z= 11).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949280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65437" y="5555332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99298" y="420351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04631" y="809278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76056" y="1223105"/>
            <a:ext cx="3312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72200" y="44624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84504" y="410826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99945" y="813470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72891" y="1223105"/>
            <a:ext cx="9076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[Ar]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19417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Ces ions sont tous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ISOELECTRONIQUES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gaz noble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qu’ils ont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configuration électronique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que lui. Cela justifie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leur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stabilité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44624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[Li]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404664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[O]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25" y="813470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[Mg]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225235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619672" y="4462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051720" y="3727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596522" y="3727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697742" y="81347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915816" y="124215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483768" y="124215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droite 57"/>
          <p:cNvSpPr/>
          <p:nvPr/>
        </p:nvSpPr>
        <p:spPr>
          <a:xfrm>
            <a:off x="1979712" y="212455"/>
            <a:ext cx="3096344" cy="144016"/>
          </a:xfrm>
          <a:prstGeom prst="rightArrow">
            <a:avLst>
              <a:gd name="adj1" fmla="val 50000"/>
              <a:gd name="adj2" fmla="val 199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Flèche droite 58"/>
          <p:cNvSpPr/>
          <p:nvPr/>
        </p:nvSpPr>
        <p:spPr>
          <a:xfrm>
            <a:off x="2339752" y="588750"/>
            <a:ext cx="2736304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droite 59"/>
          <p:cNvSpPr/>
          <p:nvPr/>
        </p:nvSpPr>
        <p:spPr>
          <a:xfrm>
            <a:off x="2997349" y="957486"/>
            <a:ext cx="2088232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3203848" y="1386171"/>
            <a:ext cx="1872208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104631" y="44624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"/>
          <p:cNvSpPr txBox="1">
            <a:spLocks noChangeArrowheads="1"/>
          </p:cNvSpPr>
          <p:nvPr/>
        </p:nvSpPr>
        <p:spPr bwMode="auto">
          <a:xfrm>
            <a:off x="2808312" y="-75009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1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1"/>
          <p:cNvSpPr txBox="1">
            <a:spLocks noChangeArrowheads="1"/>
          </p:cNvSpPr>
          <p:nvPr/>
        </p:nvSpPr>
        <p:spPr bwMode="auto">
          <a:xfrm>
            <a:off x="3059832" y="300718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1"/>
          <p:cNvSpPr txBox="1">
            <a:spLocks noChangeArrowheads="1"/>
          </p:cNvSpPr>
          <p:nvPr/>
        </p:nvSpPr>
        <p:spPr bwMode="auto">
          <a:xfrm>
            <a:off x="3275856" y="666091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3491880" y="109813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57150" y="1702778"/>
            <a:ext cx="9036496" cy="908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80392" y="1668870"/>
            <a:ext cx="269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Que constate-t-on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16994"/>
            <a:ext cx="2195736" cy="3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Connecteur droit avec flèche 68"/>
          <p:cNvCxnSpPr/>
          <p:nvPr/>
        </p:nvCxnSpPr>
        <p:spPr>
          <a:xfrm flipV="1">
            <a:off x="8532440" y="4005064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7740352" y="3971156"/>
            <a:ext cx="719584" cy="609848"/>
            <a:chOff x="7668344" y="5051276"/>
            <a:chExt cx="863600" cy="609848"/>
          </a:xfrm>
        </p:grpSpPr>
        <p:sp>
          <p:nvSpPr>
            <p:cNvPr id="71" name="Forme libre 70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31803" y="5051276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" grpId="0"/>
      <p:bldP spid="36" grpId="0" animBg="1"/>
      <p:bldP spid="37" grpId="0"/>
      <p:bldP spid="34818" grpId="0"/>
      <p:bldP spid="348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71600" y="1340768"/>
            <a:ext cx="44299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 de grandeur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l’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électron-volt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11560" y="3861048"/>
            <a:ext cx="9025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 électron passe de l’énergie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5,0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(état ionisé) :</a:t>
            </a: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487235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Lien avec le tableau périodique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50825" y="6020643"/>
            <a:ext cx="8785225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18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 19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20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</a:t>
            </a:r>
          </a:p>
        </p:txBody>
      </p:sp>
      <p:sp>
        <p:nvSpPr>
          <p:cNvPr id="49" name="Légende encadrée 1 48"/>
          <p:cNvSpPr/>
          <p:nvPr/>
        </p:nvSpPr>
        <p:spPr>
          <a:xfrm>
            <a:off x="3708400" y="537301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 éléments connus</a:t>
            </a:r>
          </a:p>
        </p:txBody>
      </p:sp>
      <p:sp>
        <p:nvSpPr>
          <p:cNvPr id="50" name="Légende encadrée 1 49"/>
          <p:cNvSpPr/>
          <p:nvPr/>
        </p:nvSpPr>
        <p:spPr>
          <a:xfrm>
            <a:off x="1979613" y="5373018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 éléments connus</a:t>
            </a:r>
          </a:p>
        </p:txBody>
      </p:sp>
      <p:sp>
        <p:nvSpPr>
          <p:cNvPr id="51" name="Légende encadrée 1 50"/>
          <p:cNvSpPr/>
          <p:nvPr/>
        </p:nvSpPr>
        <p:spPr>
          <a:xfrm>
            <a:off x="179388" y="5373018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éléments connus</a:t>
            </a:r>
          </a:p>
        </p:txBody>
      </p:sp>
      <p:sp>
        <p:nvSpPr>
          <p:cNvPr id="52" name="Légende encadrée 1 51"/>
          <p:cNvSpPr/>
          <p:nvPr/>
        </p:nvSpPr>
        <p:spPr>
          <a:xfrm>
            <a:off x="7019925" y="537301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118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connus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5838" y="4239444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 d’ionisation = 5,0 eV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44624"/>
            <a:ext cx="8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Vocabulaire : ENERGIE DE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 IONISATION d’un atome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404664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minimale qu’il faut fournir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l’état gazeux et dans son état fondamental pour lui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arracher 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le bilan 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404664"/>
            <a:ext cx="71642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0" y="1772816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ci-contre les énergies des orbitales atomiques du sodium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(Z= 11).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3140968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065437" y="2747020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08682"/>
            <a:ext cx="2195736" cy="3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cteur droit avec flèche 44"/>
          <p:cNvCxnSpPr/>
          <p:nvPr/>
        </p:nvCxnSpPr>
        <p:spPr>
          <a:xfrm flipV="1">
            <a:off x="8532440" y="1196752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7740352" y="1162844"/>
            <a:ext cx="719584" cy="609848"/>
            <a:chOff x="7668344" y="5051276"/>
            <a:chExt cx="863600" cy="609848"/>
          </a:xfrm>
        </p:grpSpPr>
        <p:sp>
          <p:nvSpPr>
            <p:cNvPr id="55" name="Forme libre 54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31803" y="5051276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4" descr="http://www.elementschimiques.fr/www/elements/files/discovery/Dmitri-Mendeleiev.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621290"/>
            <a:ext cx="1584102" cy="22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égende encadrée 1 18"/>
          <p:cNvSpPr/>
          <p:nvPr/>
        </p:nvSpPr>
        <p:spPr>
          <a:xfrm>
            <a:off x="3491880" y="4797152"/>
            <a:ext cx="2177763" cy="363863"/>
          </a:xfrm>
          <a:prstGeom prst="borderCallout1">
            <a:avLst>
              <a:gd name="adj1" fmla="val -3076"/>
              <a:gd name="adj2" fmla="val 50562"/>
              <a:gd name="adj3" fmla="val -56423"/>
              <a:gd name="adj4" fmla="val 501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Théorie des triades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1938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dans le tableau ci-dessous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les énergies des orbitales atomiques du sodium. 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Lien avec le tableau périodique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50825" y="4037470"/>
            <a:ext cx="8785225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18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 19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20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</a:t>
            </a:r>
          </a:p>
        </p:txBody>
      </p:sp>
      <p:sp>
        <p:nvSpPr>
          <p:cNvPr id="49" name="Légende encadrée 1 48"/>
          <p:cNvSpPr/>
          <p:nvPr/>
        </p:nvSpPr>
        <p:spPr>
          <a:xfrm>
            <a:off x="3708400" y="3406621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 éléments connus</a:t>
            </a:r>
          </a:p>
        </p:txBody>
      </p:sp>
      <p:sp>
        <p:nvSpPr>
          <p:cNvPr id="50" name="Légende encadrée 1 49"/>
          <p:cNvSpPr/>
          <p:nvPr/>
        </p:nvSpPr>
        <p:spPr>
          <a:xfrm>
            <a:off x="1979613" y="3406621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 éléments connus</a:t>
            </a:r>
          </a:p>
        </p:txBody>
      </p:sp>
      <p:sp>
        <p:nvSpPr>
          <p:cNvPr id="51" name="Légende encadrée 1 50"/>
          <p:cNvSpPr/>
          <p:nvPr/>
        </p:nvSpPr>
        <p:spPr>
          <a:xfrm>
            <a:off x="179388" y="3406621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éléments connus</a:t>
            </a:r>
          </a:p>
        </p:txBody>
      </p:sp>
      <p:sp>
        <p:nvSpPr>
          <p:cNvPr id="52" name="Légende encadrée 1 51"/>
          <p:cNvSpPr/>
          <p:nvPr/>
        </p:nvSpPr>
        <p:spPr>
          <a:xfrm>
            <a:off x="7019925" y="3406819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118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connus</a:t>
            </a:r>
          </a:p>
        </p:txBody>
      </p:sp>
      <p:sp>
        <p:nvSpPr>
          <p:cNvPr id="20" name="Légende encadrée 1 19"/>
          <p:cNvSpPr/>
          <p:nvPr/>
        </p:nvSpPr>
        <p:spPr>
          <a:xfrm>
            <a:off x="3491880" y="5373216"/>
            <a:ext cx="4427530" cy="363863"/>
          </a:xfrm>
          <a:prstGeom prst="borderCallout1">
            <a:avLst>
              <a:gd name="adj1" fmla="val 18"/>
              <a:gd name="adj2" fmla="val 24668"/>
              <a:gd name="adj3" fmla="val -59451"/>
              <a:gd name="adj4" fmla="val 245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Classement par masse atomique croissante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Légende encadrée 1 20"/>
          <p:cNvSpPr/>
          <p:nvPr/>
        </p:nvSpPr>
        <p:spPr>
          <a:xfrm>
            <a:off x="3492500" y="5947989"/>
            <a:ext cx="5661221" cy="799855"/>
          </a:xfrm>
          <a:prstGeom prst="borderCallout1">
            <a:avLst>
              <a:gd name="adj1" fmla="val -1668"/>
              <a:gd name="adj2" fmla="val 20185"/>
              <a:gd name="adj3" fmla="val -27234"/>
              <a:gd name="adj4" fmla="val 2013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1869 - Tableau périodique de DIMITRI MENDELEÏEV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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Inversion de quelques éléments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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Prévision de nouveaux éléments et de leurs propriétés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1560" y="2094756"/>
            <a:ext cx="9025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 électron passe de l’énergie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5,0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(état ionisé) 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87824" y="2492896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 d’ionisation = 5,0 eV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1374676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65437" y="980728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-27384"/>
            <a:ext cx="2195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/>
          <p:nvPr/>
        </p:nvCxnSpPr>
        <p:spPr>
          <a:xfrm flipV="1">
            <a:off x="8532440" y="620688"/>
            <a:ext cx="0" cy="5760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6804247" y="508610"/>
            <a:ext cx="1655688" cy="616134"/>
            <a:chOff x="6544890" y="5044990"/>
            <a:chExt cx="1987054" cy="616134"/>
          </a:xfrm>
        </p:grpSpPr>
        <p:sp>
          <p:nvSpPr>
            <p:cNvPr id="30" name="Forme libre 29"/>
            <p:cNvSpPr/>
            <p:nvPr/>
          </p:nvSpPr>
          <p:spPr>
            <a:xfrm>
              <a:off x="6544890" y="5445224"/>
              <a:ext cx="1987054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31311" y="5044990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l="25611" t="32555" r="5606" b="46841"/>
          <a:stretch>
            <a:fillRect/>
          </a:stretch>
        </p:blipFill>
        <p:spPr bwMode="auto">
          <a:xfrm>
            <a:off x="2267744" y="5157192"/>
            <a:ext cx="6876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008" y="5013176"/>
            <a:ext cx="8964488" cy="16561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260648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7664" y="-27384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l’élément chimique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l’élément chimique et son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</a:t>
            </a:r>
            <a:endParaRPr lang="fr-F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7647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Configuration électronique de valence </a:t>
            </a:r>
            <a:r>
              <a:rPr lang="fr-FR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théorique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de chaque atome dans son état fondamental</a:t>
            </a:r>
            <a:endParaRPr lang="fr-FR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899592" y="188640"/>
            <a:ext cx="72008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27584" y="548680"/>
            <a:ext cx="93610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27584" y="764704"/>
            <a:ext cx="1152128" cy="21602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581128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5013176"/>
            <a:ext cx="8856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gauche à droite et de haut en bas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numéro atomique Z croissant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tableau est décomposé 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lignes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colonnes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chimiques 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famille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6" grpId="0"/>
      <p:bldP spid="7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404664"/>
            <a:ext cx="8856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gauche à droite et de haut en bas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numéro atomique Z croissant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tableau est décomposé 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lignes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colonnes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chimiques 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famille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8" y="404664"/>
            <a:ext cx="8964488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32248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Lien avec la configuration électronique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2636912"/>
            <a:ext cx="5436096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+mj-lt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configuration électronique de valence =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</a:t>
            </a:r>
            <a:endParaRPr lang="fr-FR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636912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87164" y="264504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51260" y="264504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255116" y="264504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119212" y="264504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055316" y="264504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996952"/>
            <a:ext cx="2340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008000"/>
                </a:solidFill>
                <a:cs typeface="Arial" pitchFamily="34" charset="0"/>
              </a:rPr>
              <a:t>cœur</a:t>
            </a:r>
            <a:r>
              <a:rPr lang="fr-FR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39752" y="299695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FF0000"/>
                </a:solidFill>
                <a:cs typeface="Arial" pitchFamily="34" charset="0"/>
              </a:rPr>
              <a:t>valence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est remarquable que la classification périodique des éléments fait apparaître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correspondance directe et systématique entre la place d’un élément chimique et l’ordre de remplissage théorique de ses niveaux électroniques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! On peut pour cela décomposer la classification périodique en blocs.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327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177020"/>
            <a:ext cx="8964488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57478" y="479715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177020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premières colonnes +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s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177020"/>
            <a:ext cx="1430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s</a:t>
            </a:r>
            <a:r>
              <a:rPr lang="fr-FR" sz="2000" dirty="0" smtClean="0"/>
              <a:t> : 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6306098" y="505724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551723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Strontium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7105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dernières colonnes sauf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p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30813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p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197921" y="5504583"/>
            <a:ext cx="4498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colonne du bloc s)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85371" y="5467258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3" grpId="0"/>
      <p:bldP spid="14" grpId="0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166003"/>
            <a:ext cx="8964488" cy="1711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57478" y="473105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154986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dernières colonnes sauf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p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143969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p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6350166" y="499114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578" y="545113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Bismuth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5942677"/>
            <a:ext cx="8964488" cy="7986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5945346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5967759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009858" y="545113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p)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8304" y="5412173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8" grpId="0"/>
      <p:bldP spid="19" grpId="0" animBg="1"/>
      <p:bldP spid="20" grpId="0"/>
      <p:bldP spid="21" grpId="0"/>
      <p:bldP spid="15" grpId="0" animBg="1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221088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57478" y="479715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221088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221088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6355277" y="5052133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76" y="5517232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le Fer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710555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Bloc situé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entre bloc s et bloc 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53226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699792" y="5517232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d)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7221" y="5478275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8" grpId="0"/>
      <p:bldP spid="19" grpId="0" animBg="1"/>
      <p:bldP spid="20" grpId="0"/>
      <p:bldP spid="21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008" y="116632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116632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116632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5379122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latin typeface="+mj-lt"/>
                <a:cs typeface="Arial" pitchFamily="34" charset="0"/>
              </a:rPr>
              <a:t>Bloc situé </a:t>
            </a:r>
            <a:r>
              <a:rPr lang="fr-FR" sz="2000" b="1" dirty="0" smtClean="0">
                <a:latin typeface="+mj-lt"/>
                <a:cs typeface="Arial" pitchFamily="34" charset="0"/>
              </a:rPr>
              <a:t>entre bloc s et bloc d</a:t>
            </a:r>
            <a:r>
              <a:rPr lang="fr-FR" sz="2000" dirty="0" smtClean="0">
                <a:latin typeface="+mj-lt"/>
                <a:cs typeface="Arial" pitchFamily="34" charset="0"/>
              </a:rPr>
              <a:t>: une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996" y="5379122"/>
            <a:ext cx="1351652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5" name="Image 24"/>
          <p:cNvPicPr/>
          <p:nvPr/>
        </p:nvPicPr>
        <p:blipFill>
          <a:blip r:embed="rId4" cstate="print"/>
          <a:srcRect l="25611" t="32555" r="5606" b="46841"/>
          <a:stretch>
            <a:fillRect/>
          </a:stretch>
        </p:blipFill>
        <p:spPr bwMode="auto">
          <a:xfrm>
            <a:off x="2267744" y="4221088"/>
            <a:ext cx="6876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339752" y="4221088"/>
            <a:ext cx="6804248" cy="1224136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600988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Un élément chimique appartenant à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n-ième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période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colonne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ce bloc a une configuration électronique de valence théorique du type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(n – 2)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444" y="70371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3243" y="958694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542" y="1423793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le Fer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77758" y="1423793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d)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65187" y="138483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2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401705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Evolution de quelques propriétés atomiques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    On peut assimiler le </a:t>
            </a:r>
            <a:r>
              <a:rPr lang="fr-FR" sz="2000" b="1" i="1" dirty="0" smtClean="0"/>
              <a:t>rayon atomique</a:t>
            </a:r>
            <a:r>
              <a:rPr lang="fr-FR" sz="2000" dirty="0" smtClean="0"/>
              <a:t> au rayon de ____________________________ (celle de nombre quantique principal le plus grand) : ce rayon représente la distance la plus probable entre le noyau et les électrons de valence.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72008" y="44624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44624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1850730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latin typeface="+mj-lt"/>
                <a:cs typeface="Arial" pitchFamily="34" charset="0"/>
              </a:rPr>
              <a:t>Bloc situé </a:t>
            </a:r>
            <a:r>
              <a:rPr lang="fr-FR" sz="2000" b="1" dirty="0" smtClean="0">
                <a:latin typeface="+mj-lt"/>
                <a:cs typeface="Arial" pitchFamily="34" charset="0"/>
              </a:rPr>
              <a:t>entre bloc s et bloc d</a:t>
            </a:r>
            <a:r>
              <a:rPr lang="fr-FR" sz="2000" dirty="0" smtClean="0">
                <a:latin typeface="+mj-lt"/>
                <a:cs typeface="Arial" pitchFamily="34" charset="0"/>
              </a:rPr>
              <a:t>: une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96" y="1850730"/>
            <a:ext cx="1351652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49250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Un élément chimique appartenant à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n-ième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période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colonne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ce bloc a une configuration électronique de valence théorique du type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(n – 2)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9217" t="22680" r="38576" b="68080"/>
          <a:stretch>
            <a:fillRect/>
          </a:stretch>
        </p:blipFill>
        <p:spPr bwMode="auto">
          <a:xfrm>
            <a:off x="3131840" y="3789040"/>
            <a:ext cx="2520280" cy="5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64088" y="4365104"/>
            <a:ext cx="406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l’OA la plus éloignée du noyau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307" t="57959" r="1721" b="18521"/>
          <a:stretch>
            <a:fillRect/>
          </a:stretch>
        </p:blipFill>
        <p:spPr bwMode="auto">
          <a:xfrm>
            <a:off x="43433" y="5407124"/>
            <a:ext cx="9036496" cy="1374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0581" y="631705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Un élément chimique appartenant à la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-ième</a:t>
            </a:r>
            <a:r>
              <a:rPr lang="fr-F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période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et la </a:t>
            </a:r>
            <a:r>
              <a:rPr lang="fr-FR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ième</a:t>
            </a:r>
            <a:r>
              <a:rPr lang="fr-FR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colonne 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de ce bloc a la configuration électronique de valence théorique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8380" y="88668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3200" b="1" i="1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679" y="135178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le Fer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2895" y="1351785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 du bloc d)</a:t>
            </a:r>
            <a:endParaRPr lang="fr-FR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0324" y="131282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4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4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56960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u="sng" dirty="0">
                <a:ea typeface="Calibri" pitchFamily="34" charset="0"/>
                <a:sym typeface="Wingdings 2" pitchFamily="18" charset="2"/>
              </a:rPr>
              <a:t>Ordres de grandeurs supplémentaires à connaître :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		</a:t>
            </a: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" pitchFamily="2" charset="2"/>
              </a:rPr>
              <a:t>		</a:t>
            </a:r>
            <a:r>
              <a:rPr lang="fr-FR" sz="2000" dirty="0">
                <a:ea typeface="Calibri" pitchFamily="34" charset="0"/>
              </a:rPr>
              <a:t> Taille du noyau atomique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	____________				</a:t>
            </a:r>
            <a:r>
              <a:rPr lang="fr-FR" sz="2000" dirty="0" smtClean="0">
                <a:ea typeface="Calibri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Taille de l’atome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 ____________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920"/>
            <a:ext cx="76882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4"/>
          <p:cNvSpPr txBox="1">
            <a:spLocks noChangeArrowheads="1"/>
          </p:cNvSpPr>
          <p:nvPr/>
        </p:nvSpPr>
        <p:spPr bwMode="auto">
          <a:xfrm>
            <a:off x="2557463" y="2996952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9,11.10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31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219700" y="2996952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1,60.10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 = e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                 </a:t>
            </a:r>
            <a:r>
              <a:rPr lang="fr-FR" sz="2200" b="1" dirty="0" smtClean="0">
                <a:latin typeface="Calibri" pitchFamily="34" charset="0"/>
              </a:rPr>
              <a:t>0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élémentaire</a:t>
            </a:r>
            <a:endParaRPr lang="fr-FR" sz="2200" b="1" dirty="0">
              <a:latin typeface="Calibri" pitchFamily="34" charset="0"/>
            </a:endParaRPr>
          </a:p>
          <a:p>
            <a:r>
              <a:rPr lang="fr-FR" sz="2200" b="1" dirty="0">
                <a:latin typeface="Calibri" pitchFamily="34" charset="0"/>
              </a:rPr>
              <a:t>– 1,60.10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19</a:t>
            </a:r>
            <a:r>
              <a:rPr lang="fr-FR" sz="2200" b="1" dirty="0">
                <a:latin typeface="Calibri" pitchFamily="34" charset="0"/>
              </a:rPr>
              <a:t> C</a:t>
            </a:r>
            <a:r>
              <a:rPr lang="fr-FR" b="1" dirty="0">
                <a:latin typeface="Calibri" pitchFamily="34" charset="0"/>
              </a:rPr>
              <a:t> = – 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3068960"/>
            <a:ext cx="1079500" cy="649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84213" y="3716660"/>
            <a:ext cx="0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ZoneTexte 12"/>
          <p:cNvSpPr txBox="1">
            <a:spLocks noChangeArrowheads="1"/>
          </p:cNvSpPr>
          <p:nvPr/>
        </p:nvSpPr>
        <p:spPr bwMode="auto">
          <a:xfrm>
            <a:off x="468313" y="4292923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Nucléons</a:t>
            </a:r>
          </a:p>
        </p:txBody>
      </p:sp>
      <p:sp>
        <p:nvSpPr>
          <p:cNvPr id="14" name="Ellipse 13"/>
          <p:cNvSpPr/>
          <p:nvPr/>
        </p:nvSpPr>
        <p:spPr>
          <a:xfrm>
            <a:off x="2411413" y="3717280"/>
            <a:ext cx="2016125" cy="4318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Connecteur droit avec flèche 15"/>
          <p:cNvCxnSpPr>
            <a:stCxn id="14" idx="4"/>
          </p:cNvCxnSpPr>
          <p:nvPr/>
        </p:nvCxnSpPr>
        <p:spPr>
          <a:xfrm>
            <a:off x="3419475" y="4149080"/>
            <a:ext cx="217488" cy="2571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ZoneTexte 16"/>
          <p:cNvSpPr txBox="1">
            <a:spLocks noChangeArrowheads="1"/>
          </p:cNvSpPr>
          <p:nvPr/>
        </p:nvSpPr>
        <p:spPr bwMode="auto">
          <a:xfrm>
            <a:off x="2555777" y="4293096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fois plus légers que les nucléons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435103" y="6023738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67944" y="6309320"/>
            <a:ext cx="360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100 pm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63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I- Structure de la matière</a:t>
            </a:r>
            <a:endParaRPr lang="fr-FR" sz="2000" b="1" i="1" dirty="0">
              <a:latin typeface="Bookman Old Style" pitchFamily="18" charset="0"/>
            </a:endParaRPr>
          </a:p>
          <a:p>
            <a:pPr indent="449263" algn="just" eaLnBrk="0" hangingPunct="0">
              <a:defRPr/>
            </a:pPr>
            <a:endParaRPr lang="fr-FR" sz="800" dirty="0">
              <a:ea typeface="Calibri" pitchFamily="34" charset="0"/>
              <a:sym typeface="Wingdings 2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Un atome est constitué d’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un noyau central 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composé de particules appelées nucléons (les protons et les neutrons) atour duquel gravite(nt) un (ou plusieurs) électron(s) : on parle de 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cortège électronique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.</a:t>
            </a:r>
          </a:p>
          <a:p>
            <a:pPr indent="449263" algn="just" eaLnBrk="0" hangingPunct="0">
              <a:defRPr/>
            </a:pPr>
            <a:endParaRPr lang="fr-FR" sz="2000" dirty="0">
              <a:sym typeface="Wingdings 2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Les caractéristiques principales des protons, neutrons et électrons sont rappelées ci-dessous.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619250" y="4906029"/>
            <a:ext cx="75247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i="1" dirty="0">
                <a:cs typeface="Calibri" pitchFamily="34" charset="0"/>
              </a:rPr>
              <a:t>Les électrons sont des </a:t>
            </a:r>
            <a:r>
              <a:rPr lang="fr-FR" b="1" i="1" dirty="0">
                <a:cs typeface="Calibri" pitchFamily="34" charset="0"/>
              </a:rPr>
              <a:t>particules élémentaires</a:t>
            </a:r>
            <a:r>
              <a:rPr lang="fr-FR" i="1" dirty="0">
                <a:cs typeface="Calibri" pitchFamily="34" charset="0"/>
              </a:rPr>
              <a:t> </a:t>
            </a:r>
            <a:r>
              <a:rPr lang="fr-FR" i="1" dirty="0" smtClean="0">
                <a:cs typeface="Calibri" pitchFamily="34" charset="0"/>
              </a:rPr>
              <a:t>(non </a:t>
            </a:r>
            <a:r>
              <a:rPr lang="fr-FR" i="1" dirty="0">
                <a:cs typeface="Calibri" pitchFamily="34" charset="0"/>
              </a:rPr>
              <a:t>dissociables en plus petites </a:t>
            </a:r>
            <a:r>
              <a:rPr lang="fr-FR" i="1" dirty="0" smtClean="0">
                <a:cs typeface="Calibri" pitchFamily="34" charset="0"/>
              </a:rPr>
              <a:t>particules), mais pas les nucléons </a:t>
            </a:r>
            <a:r>
              <a:rPr lang="fr-FR" i="1" dirty="0">
                <a:cs typeface="Calibri" pitchFamily="34" charset="0"/>
              </a:rPr>
              <a:t>qui sont décomposables en </a:t>
            </a:r>
            <a:r>
              <a:rPr lang="fr-FR" b="1" i="1" dirty="0">
                <a:cs typeface="Calibri" pitchFamily="34" charset="0"/>
              </a:rPr>
              <a:t>quarks</a:t>
            </a:r>
            <a:r>
              <a:rPr lang="fr-FR" i="1" dirty="0">
                <a:cs typeface="Calibri" pitchFamily="34" charset="0"/>
              </a:rPr>
              <a:t>.</a:t>
            </a:r>
            <a:endParaRPr lang="fr-FR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24375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0"/>
            <a:ext cx="24482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avec flèche 18"/>
          <p:cNvCxnSpPr/>
          <p:nvPr/>
        </p:nvCxnSpPr>
        <p:spPr>
          <a:xfrm flipV="1">
            <a:off x="6876256" y="2492896"/>
            <a:ext cx="72008" cy="36004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6300192" y="2176924"/>
            <a:ext cx="1647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COULOMB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" grpId="0" animBg="1" autoUpdateAnimBg="0"/>
      <p:bldP spid="3079" grpId="0" autoUpdateAnimBg="0"/>
      <p:bldP spid="14" grpId="0" animBg="1" autoUpdateAnimBg="0"/>
      <p:bldP spid="3082" grpId="0" autoUpdateAnimBg="0"/>
      <p:bldP spid="13" grpId="0" autoUpdateAnimBg="0"/>
      <p:bldP spid="15" grpId="0" autoUpdateAnimBg="0"/>
      <p:bldP spid="7183" grpId="0"/>
      <p:bldP spid="7185" grpId="0" animBg="1"/>
      <p:bldP spid="2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    On peut assimiler le </a:t>
            </a:r>
            <a:r>
              <a:rPr lang="fr-FR" sz="2000" b="1" i="1" dirty="0" smtClean="0"/>
              <a:t>rayon atomique</a:t>
            </a:r>
            <a:r>
              <a:rPr lang="fr-FR" sz="2000" dirty="0" smtClean="0"/>
              <a:t> au rayon de ____________________________ (celle de nombre quantique principal le plus grand) : ce rayon représente la distance la plus probable entre le noyau et les électrons de valence.</a:t>
            </a:r>
            <a:endParaRPr lang="fr-FR" sz="20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9217" t="22680" r="38576" b="68080"/>
          <a:stretch>
            <a:fillRect/>
          </a:stretch>
        </p:blipFill>
        <p:spPr bwMode="auto">
          <a:xfrm>
            <a:off x="3131840" y="-27384"/>
            <a:ext cx="2520280" cy="5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64088" y="548680"/>
            <a:ext cx="406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l’OA la plus éloignée du noyau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307" t="57959" r="1721" b="18521"/>
          <a:stretch>
            <a:fillRect/>
          </a:stretch>
        </p:blipFill>
        <p:spPr bwMode="auto">
          <a:xfrm>
            <a:off x="43433" y="1590700"/>
            <a:ext cx="9036496" cy="1374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16024" y="3068960"/>
            <a:ext cx="89644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atome possède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couche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électro-nique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plus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placé au-dessus de lui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augmente dans une colonne).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augmente quand on descend dans une colonne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3068960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008" y="3068960"/>
            <a:ext cx="3849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COLONNE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107504" y="4437112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PERIODE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9512" y="4435921"/>
            <a:ext cx="90730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Dans une ligne, les 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valence sont sur la même couche mais de gauche à droite,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charge du noyau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électrons de valence subissent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d’attraction croissante de la part du noyau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les fait se rapprocher de celui-ci.</a:t>
            </a:r>
          </a:p>
          <a:p>
            <a:r>
              <a:rPr lang="fr-FR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       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une ligne, le rayon atomique diminue de gauche à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16024" y="44624"/>
            <a:ext cx="8964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atome possède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couche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électro-nique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plus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placé au-dessus de lui (n augmente dans une colonne).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augmente quand on descend dans une colonne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44624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2958" y="38462"/>
            <a:ext cx="384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COLONNE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88454" y="1406614"/>
            <a:ext cx="374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PERIODE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70992" y="1412776"/>
            <a:ext cx="90730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Dans une ligne, les 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valence sont sur la même couche mais de gauche à droite,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charge du noyau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électrons de valence subissent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d’attraction croissante de la part du noyau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les fait se rapprocher de celui-ci.</a:t>
            </a:r>
          </a:p>
          <a:p>
            <a:r>
              <a:rPr lang="fr-FR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       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une ligne, le rayon atomique diminue de gauche à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2525" t="57959" r="37158" b="32801"/>
          <a:stretch>
            <a:fillRect/>
          </a:stretch>
        </p:blipFill>
        <p:spPr bwMode="auto">
          <a:xfrm>
            <a:off x="3275856" y="3716139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4319587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36421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51520" y="4364211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0" y="5520134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5536009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859338" y="5520134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2525" t="57959" r="37158" b="32801"/>
          <a:stretch>
            <a:fillRect/>
          </a:stretch>
        </p:blipFill>
        <p:spPr bwMode="auto">
          <a:xfrm>
            <a:off x="3275856" y="44624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648072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692696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51520" y="692696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772816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1788691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859338" y="1772816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29249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Il existe de nombreuses </a:t>
            </a:r>
            <a:r>
              <a:rPr lang="fr-FR" sz="2000" b="1" i="1" dirty="0" smtClean="0"/>
              <a:t>échelles d’électronégativité </a:t>
            </a:r>
            <a:r>
              <a:rPr lang="fr-FR" sz="2000" dirty="0" smtClean="0"/>
              <a:t>: échelle de </a:t>
            </a:r>
            <a:r>
              <a:rPr lang="fr-FR" sz="2000" u="sng" dirty="0" smtClean="0"/>
              <a:t>Pauling</a:t>
            </a:r>
            <a:r>
              <a:rPr lang="fr-FR" sz="2000" dirty="0" smtClean="0"/>
              <a:t>, échelle d’</a:t>
            </a:r>
            <a:r>
              <a:rPr lang="fr-FR" sz="2000" u="sng" dirty="0" err="1" smtClean="0"/>
              <a:t>Allred</a:t>
            </a:r>
            <a:r>
              <a:rPr lang="fr-FR" sz="2000" u="sng" dirty="0" smtClean="0"/>
              <a:t> et </a:t>
            </a:r>
            <a:r>
              <a:rPr lang="fr-FR" sz="2000" u="sng" dirty="0" err="1" smtClean="0"/>
              <a:t>Rochow</a:t>
            </a:r>
            <a:r>
              <a:rPr lang="fr-FR" sz="2000" dirty="0" smtClean="0"/>
              <a:t>, échelle de </a:t>
            </a:r>
            <a:r>
              <a:rPr lang="fr-FR" sz="2000" u="sng" dirty="0" smtClean="0"/>
              <a:t>Mulliken</a:t>
            </a:r>
            <a:r>
              <a:rPr lang="fr-FR" sz="2000" dirty="0" smtClean="0"/>
              <a:t> …</a:t>
            </a:r>
            <a:endParaRPr lang="fr-FR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l="6142" t="26880" r="3139" b="20680"/>
          <a:stretch>
            <a:fillRect/>
          </a:stretch>
        </p:blipFill>
        <p:spPr bwMode="auto">
          <a:xfrm>
            <a:off x="179512" y="3789040"/>
            <a:ext cx="8858325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19672" y="3861048"/>
            <a:ext cx="4334841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sym typeface="Wingdings"/>
              </a:rPr>
              <a:t>ELECTRONEGATIVITE DE PAULING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914453"/>
            <a:ext cx="8964488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914453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850067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865942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788024" y="850067"/>
            <a:ext cx="25923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 l="6142" t="26880" r="3139" b="20680"/>
          <a:stretch>
            <a:fillRect/>
          </a:stretch>
        </p:blipFill>
        <p:spPr bwMode="auto">
          <a:xfrm>
            <a:off x="107504" y="1962125"/>
            <a:ext cx="8928992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403648" y="2106141"/>
            <a:ext cx="4334841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sym typeface="Wingdings"/>
              </a:rPr>
              <a:t>ELECTRONEGATIVITE DE PAULING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5274493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L’électronégativité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gauche à droite dans une période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just" eaLnBrk="0" hangingPunct="0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	 	  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bas en haut dans une colonne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fr-FR" sz="105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l’élément le plus électronégatif ;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francium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le moins électronégatif.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42525" t="57959" r="37158" b="32801"/>
          <a:stretch>
            <a:fillRect/>
          </a:stretch>
        </p:blipFill>
        <p:spPr bwMode="auto">
          <a:xfrm>
            <a:off x="3275856" y="101561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4624"/>
            <a:ext cx="8964488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4624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179512" y="404664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L’électronégativité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gauche à droite dans une période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just" eaLnBrk="0" hangingPunct="0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	 	  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bas en haut dans une colonne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fr-FR" sz="105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l’élément le plus électronégatif ;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francium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le moins électronégatif.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58589" t="21840" r="22039" b="68080"/>
          <a:stretch>
            <a:fillRect/>
          </a:stretch>
        </p:blipFill>
        <p:spPr bwMode="auto">
          <a:xfrm>
            <a:off x="3419872" y="2210782"/>
            <a:ext cx="1944216" cy="5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2008" y="2781513"/>
            <a:ext cx="8964488" cy="7974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7504" y="2826137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79512" y="2826137"/>
            <a:ext cx="9001000" cy="8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La polarisabilité d’un atome,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qui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tra-duit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qu’a son nuage électronique à se déformer facilement</a:t>
            </a:r>
            <a:r>
              <a:rPr lang="fr-FR" sz="2000" dirty="0" smtClean="0"/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 l="3307" t="23520" r="1721" b="58840"/>
          <a:stretch>
            <a:fillRect/>
          </a:stretch>
        </p:blipFill>
        <p:spPr bwMode="auto">
          <a:xfrm>
            <a:off x="0" y="4082990"/>
            <a:ext cx="9144000" cy="9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971600" y="3650942"/>
            <a:ext cx="7598555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POLARISABILITE DE QUELQUES ATOMES (x 10 </a:t>
            </a:r>
            <a:r>
              <a:rPr lang="fr-FR" b="1" u="sng" baseline="30000" dirty="0" smtClean="0">
                <a:latin typeface="Comic Sans MS" pitchFamily="66" charset="0"/>
              </a:rPr>
              <a:t>40</a:t>
            </a:r>
            <a:r>
              <a:rPr lang="fr-FR" b="1" u="sng" dirty="0" smtClean="0">
                <a:latin typeface="Comic Sans MS" pitchFamily="66" charset="0"/>
              </a:rPr>
              <a:t> C².</a:t>
            </a:r>
            <a:r>
              <a:rPr lang="fr-FR" b="1" u="sng" dirty="0" err="1" smtClean="0">
                <a:latin typeface="Comic Sans MS" pitchFamily="66" charset="0"/>
              </a:rPr>
              <a:t>m².J</a:t>
            </a:r>
            <a:r>
              <a:rPr lang="fr-FR" b="1" u="sng" baseline="30000" dirty="0" smtClean="0">
                <a:latin typeface="Comic Sans MS" pitchFamily="66" charset="0"/>
              </a:rPr>
              <a:t> – 1</a:t>
            </a:r>
            <a:r>
              <a:rPr lang="fr-FR" b="1" u="sng" dirty="0" smtClean="0">
                <a:latin typeface="Comic Sans MS" pitchFamily="66" charset="0"/>
              </a:rPr>
              <a:t>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5103093"/>
            <a:ext cx="8964488" cy="16382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07504" y="5109011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179512" y="511015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atome est d’autant plus 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son nuage électronique subit peu l’influence de son noyau,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l’atome est volumineux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polarisabilité d’un atome augmente donc quand on descend dans une colonne et quand on se déplace vers la gauche dans une ligne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6" grpId="0"/>
      <p:bldP spid="28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00192" y="5805264"/>
            <a:ext cx="2376264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6962"/>
            <a:ext cx="9056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83568" y="5080992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protons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 = nombre de charge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(les protons sont les seules particules chargées du noyau).</a:t>
            </a:r>
            <a:endParaRPr lang="fr-FR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6512" y="5837275"/>
            <a:ext cx="8711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calculer la charge électrique du noyau :    </a:t>
            </a:r>
            <a:r>
              <a:rPr lang="fr-FR" sz="2400" b="1" dirty="0" err="1" smtClean="0">
                <a:latin typeface="Arial Black" pitchFamily="34" charset="0"/>
                <a:cs typeface="Arial" pitchFamily="34" charset="0"/>
              </a:rPr>
              <a:t>q</a:t>
            </a:r>
            <a:r>
              <a:rPr lang="fr-FR" sz="2400" b="1" baseline="-25000" dirty="0" err="1" smtClean="0">
                <a:latin typeface="Arial Black" pitchFamily="34" charset="0"/>
                <a:cs typeface="Arial" pitchFamily="34" charset="0"/>
              </a:rPr>
              <a:t>noyau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= Z </a:t>
            </a:r>
            <a:r>
              <a:rPr lang="fr-FR" sz="2400" b="1" dirty="0">
                <a:latin typeface="Arial Black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e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22048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u="sng" dirty="0">
                <a:ea typeface="Calibri" pitchFamily="34" charset="0"/>
                <a:sym typeface="Wingdings 2" pitchFamily="18" charset="2"/>
              </a:rPr>
              <a:t>Ordres de grandeurs supplémentaires à connaître :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		</a:t>
            </a: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" pitchFamily="2" charset="2"/>
              </a:rPr>
              <a:t>		</a:t>
            </a:r>
            <a:r>
              <a:rPr lang="fr-FR" sz="2000" dirty="0">
                <a:ea typeface="Calibri" pitchFamily="34" charset="0"/>
              </a:rPr>
              <a:t> Taille du noyau atomique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	____________				</a:t>
            </a:r>
            <a:r>
              <a:rPr lang="fr-FR" sz="2000" dirty="0" smtClean="0">
                <a:ea typeface="Calibri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Taille de l’atome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 ____________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5435103" y="2532514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067944" y="2818096"/>
            <a:ext cx="360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100 pm</a:t>
            </a: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62"/>
            <a:ext cx="76882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4"/>
          <p:cNvSpPr txBox="1">
            <a:spLocks noChangeArrowheads="1"/>
          </p:cNvSpPr>
          <p:nvPr/>
        </p:nvSpPr>
        <p:spPr bwMode="auto">
          <a:xfrm>
            <a:off x="2557463" y="364594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9,11.10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31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19700" y="364594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1,60.10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 = e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                 </a:t>
            </a:r>
            <a:r>
              <a:rPr lang="fr-FR" sz="2200" b="1" dirty="0" smtClean="0">
                <a:latin typeface="Calibri" pitchFamily="34" charset="0"/>
              </a:rPr>
              <a:t>0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élémentaire</a:t>
            </a:r>
            <a:endParaRPr lang="fr-FR" sz="2200" b="1" dirty="0">
              <a:latin typeface="Calibri" pitchFamily="34" charset="0"/>
            </a:endParaRPr>
          </a:p>
          <a:p>
            <a:r>
              <a:rPr lang="fr-FR" sz="2200" b="1" dirty="0">
                <a:latin typeface="Calibri" pitchFamily="34" charset="0"/>
              </a:rPr>
              <a:t>– 1,60.10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19</a:t>
            </a:r>
            <a:r>
              <a:rPr lang="fr-FR" sz="2200" b="1" dirty="0">
                <a:latin typeface="Calibri" pitchFamily="34" charset="0"/>
              </a:rPr>
              <a:t> C</a:t>
            </a:r>
            <a:r>
              <a:rPr lang="fr-FR" b="1" dirty="0">
                <a:latin typeface="Calibri" pitchFamily="34" charset="0"/>
              </a:rPr>
              <a:t> = – 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4213" y="436602"/>
            <a:ext cx="1079500" cy="649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84213" y="1084302"/>
            <a:ext cx="0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2"/>
          <p:cNvSpPr txBox="1">
            <a:spLocks noChangeArrowheads="1"/>
          </p:cNvSpPr>
          <p:nvPr/>
        </p:nvSpPr>
        <p:spPr bwMode="auto">
          <a:xfrm>
            <a:off x="468313" y="1660565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Nucléons</a:t>
            </a:r>
          </a:p>
        </p:txBody>
      </p:sp>
      <p:sp>
        <p:nvSpPr>
          <p:cNvPr id="31" name="Ellipse 30"/>
          <p:cNvSpPr/>
          <p:nvPr/>
        </p:nvSpPr>
        <p:spPr>
          <a:xfrm>
            <a:off x="2411413" y="1084922"/>
            <a:ext cx="2016125" cy="4318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onnecteur droit avec flèche 31"/>
          <p:cNvCxnSpPr>
            <a:stCxn id="31" idx="4"/>
          </p:cNvCxnSpPr>
          <p:nvPr/>
        </p:nvCxnSpPr>
        <p:spPr>
          <a:xfrm>
            <a:off x="3419475" y="1516722"/>
            <a:ext cx="217488" cy="2571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2555777" y="1660738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fois plus légers que les nucléons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08" y="5085184"/>
            <a:ext cx="89644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7504" y="5085184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53584" y="2031256"/>
            <a:ext cx="2448272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4"/>
            <a:ext cx="9056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8520" y="13727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de protons dans le noyau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 = nombre de charge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(les protons sont les seules particules chargées du noyau).</a:t>
            </a:r>
            <a:endParaRPr lang="fr-FR" sz="2000" dirty="0" smtClean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08520" y="20608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calculer la charge électrique du noyau :    </a:t>
            </a:r>
            <a:r>
              <a:rPr lang="fr-FR" sz="2400" b="1" dirty="0" err="1" smtClean="0">
                <a:latin typeface="Arial Black" pitchFamily="34" charset="0"/>
                <a:cs typeface="Arial" pitchFamily="34" charset="0"/>
              </a:rPr>
              <a:t>q</a:t>
            </a:r>
            <a:r>
              <a:rPr lang="fr-FR" sz="2400" b="1" baseline="-25000" dirty="0" err="1" smtClean="0">
                <a:latin typeface="Arial Black" pitchFamily="34" charset="0"/>
                <a:cs typeface="Arial" pitchFamily="34" charset="0"/>
              </a:rPr>
              <a:t>noyau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 = Z 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 e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3655476"/>
            <a:ext cx="489654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8520" y="26157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Nombre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de nucléons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de masse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(les nucléons étant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bien plus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lourds que les électrons, ces derniers ne contribuent que de façon négligeable à la masse de l’atome).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08633" y="3698448"/>
            <a:ext cx="62826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donc     </a:t>
            </a:r>
            <a:r>
              <a:rPr lang="fr-FR" sz="2400" b="1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400" b="1" baseline="-25000" dirty="0" err="1">
                <a:latin typeface="Arial Black" pitchFamily="34" charset="0"/>
                <a:cs typeface="Arial" pitchFamily="34" charset="0"/>
              </a:rPr>
              <a:t>atome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 Black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400" b="1" baseline="-25000" dirty="0" err="1">
                <a:latin typeface="Arial Black" pitchFamily="34" charset="0"/>
                <a:cs typeface="Arial" pitchFamily="34" charset="0"/>
              </a:rPr>
              <a:t>noyau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= A </a:t>
            </a:r>
            <a:r>
              <a:rPr lang="fr-FR" sz="2400" b="1" dirty="0">
                <a:latin typeface="Arial Black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 Black" pitchFamily="34" charset="0"/>
                <a:cs typeface="Arial" pitchFamily="34" charset="0"/>
              </a:rPr>
              <a:t>m</a:t>
            </a:r>
            <a:r>
              <a:rPr lang="fr-FR" sz="2400" b="1" baseline="-25000" dirty="0" err="1">
                <a:latin typeface="Arial Black" pitchFamily="34" charset="0"/>
                <a:cs typeface="Arial" pitchFamily="34" charset="0"/>
              </a:rPr>
              <a:t>nucléon</a:t>
            </a:r>
            <a:endParaRPr lang="fr-FR" sz="2000" dirty="0">
              <a:latin typeface="Arial Black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008" y="4301728"/>
            <a:ext cx="558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Comment obtenir le nombre de neutrons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8520" y="473695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dirty="0"/>
              <a:t>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92733" y="4733776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Symbole de l’élément chimique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constitué de 1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lettres, la première étant écrite en majuscule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l’éventuelle suivante en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4272111"/>
            <a:ext cx="1570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A – Z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1340768"/>
            <a:ext cx="8964488" cy="4104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7504" y="2609611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: </a:t>
            </a:r>
            <a:endParaRPr lang="fr-F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34440" r="9754" b="52120"/>
          <a:stretch>
            <a:fillRect/>
          </a:stretch>
        </p:blipFill>
        <p:spPr bwMode="auto">
          <a:xfrm>
            <a:off x="0" y="558924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7236296" y="5826472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4" grpId="0"/>
      <p:bldP spid="2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34440" r="9754" b="52120"/>
          <a:stretch>
            <a:fillRect/>
          </a:stretch>
        </p:blipFill>
        <p:spPr bwMode="auto">
          <a:xfrm>
            <a:off x="0" y="1349285"/>
            <a:ext cx="9144000" cy="8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0" y="2060848"/>
            <a:ext cx="9144000" cy="792088"/>
            <a:chOff x="0" y="2060848"/>
            <a:chExt cx="9144000" cy="79208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2145050"/>
              <a:ext cx="914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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Un noyau isotope du chlore possède 2 neutrons de plus que le noyau         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. Quel est son symbole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?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</p:txBody>
        </p:sp>
        <p:graphicFrame>
          <p:nvGraphicFramePr>
            <p:cNvPr id="2049" name="Object 1"/>
            <p:cNvGraphicFramePr>
              <a:graphicFrameLocks noChangeAspect="1"/>
            </p:cNvGraphicFramePr>
            <p:nvPr/>
          </p:nvGraphicFramePr>
          <p:xfrm>
            <a:off x="7452320" y="2060848"/>
            <a:ext cx="687349" cy="504056"/>
          </p:xfrm>
          <a:graphic>
            <a:graphicData uri="http://schemas.openxmlformats.org/presentationml/2006/ole">
              <p:oleObj spid="_x0000_s2049" r:id="rId4" imgW="317225" imgH="241091" progId="">
                <p:embed/>
              </p:oleObj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0" y="2812866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noyau possède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protons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+ 2 = 37 nucléons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4992" y="289078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11683" y="257959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71449" y="27236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2789716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5515" t="31080" r="12116" b="20201"/>
          <a:stretch>
            <a:fillRect/>
          </a:stretch>
        </p:blipFill>
        <p:spPr bwMode="auto">
          <a:xfrm>
            <a:off x="1259632" y="3933056"/>
            <a:ext cx="67190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9717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trouve dans les tables des données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abondance isotopique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elles précisent les pourcentages des isotopes d’un élément donné tels qu’ils sont à l’état naturel.          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1180" y="1491322"/>
            <a:ext cx="175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4624"/>
            <a:ext cx="558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Comment obtenir le nombre de neutrons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9204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dirty="0"/>
              <a:t>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213" y="488866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Symbole de l’élément chimique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constitué de 1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lettres, la première étant écrite en majuscule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l’éventuelle suivante en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4624"/>
            <a:ext cx="1339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A – Z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8" y="72008"/>
            <a:ext cx="8964488" cy="11247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15672" y="4941168"/>
            <a:ext cx="115212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85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 noyau isotope du chlore possède 2 neutrons de plus que le noyau             . Quel est son symbole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524328" y="-27384"/>
          <a:ext cx="687349" cy="504056"/>
        </p:xfrm>
        <a:graphic>
          <a:graphicData uri="http://schemas.openxmlformats.org/presentationml/2006/ole">
            <p:oleObj spid="_x0000_s21506" r:id="rId3" imgW="317225" imgH="24109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812204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noyau possède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protons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+ 2 = 37 nucléons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3975" y="97937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00666" y="66818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60432" y="8122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812204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endParaRPr lang="fr-FR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 nuage électronique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4117" y="1863901"/>
            <a:ext cx="8999662" cy="17543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36804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Calculer le rapport ci-dessous pour 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chlore dont le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noyau 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                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puis conclure.</a:t>
            </a:r>
            <a:endParaRPr lang="fr-FR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8357617" y="3598540"/>
          <a:ext cx="750887" cy="576262"/>
        </p:xfrm>
        <a:graphic>
          <a:graphicData uri="http://schemas.openxmlformats.org/presentationml/2006/ole">
            <p:oleObj spid="_x0000_s21508" name="Équation" r:id="rId4" imgW="317225" imgH="241091" progId="">
              <p:embed/>
            </p:oleObj>
          </a:graphicData>
        </a:graphic>
      </p:graphicFrame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9512" y="4869160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réelle de l’atome 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092280" y="4581128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2,65.10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63888" y="4869160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+ 35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5536" y="4365104"/>
            <a:ext cx="4104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des électrons 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355976" y="4365104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99592" y="5373216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cet atome, les électrons ne contribuent à la masse de l’atome qu’à hauteur de 0,0265 % !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2008" y="1898626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isolé (non engagé dans un édifice chimique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polyatomique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électriquement neutre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 électrique d’un électron étant exactement l’opposée de celle d’un proton,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atome isolé contient autant d’électrons que de protons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à dire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électrons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351522" y="4941168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0,0265 %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79512" y="4797152"/>
            <a:ext cx="3024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5856" y="458112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635896" y="4797152"/>
            <a:ext cx="33843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  <p:bldP spid="30" grpId="0"/>
      <p:bldP spid="31" grpId="0"/>
      <p:bldP spid="32" grpId="0"/>
      <p:bldP spid="33" grpId="0"/>
      <p:bldP spid="3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915672" y="1243360"/>
            <a:ext cx="115212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250197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II- L’apport des spectres de raies atomiques</a:t>
            </a:r>
            <a:endParaRPr lang="fr-FR" sz="2000" b="1" i="1" dirty="0">
              <a:latin typeface="Bookman Old Style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28362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1)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d’EMISSION</a:t>
            </a:r>
            <a:endParaRPr lang="fr-FR" sz="200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</a:rPr>
              <a:t>a/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Observations 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:</a:t>
            </a:r>
            <a:r>
              <a:rPr lang="fr-FR" sz="2000" dirty="0" smtClean="0">
                <a:ea typeface="Calibri" pitchFamily="34" charset="0"/>
              </a:rPr>
              <a:t> </a:t>
            </a:r>
            <a:endParaRPr lang="fr-FR" sz="2000" dirty="0"/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 l="42982"/>
          <a:stretch>
            <a:fillRect/>
          </a:stretch>
        </p:blipFill>
        <p:spPr bwMode="auto">
          <a:xfrm>
            <a:off x="4860032" y="3501008"/>
            <a:ext cx="4283968" cy="223224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50100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72008" y="5733256"/>
            <a:ext cx="8964488" cy="792088"/>
            <a:chOff x="72008" y="5661248"/>
            <a:chExt cx="8964488" cy="1124744"/>
          </a:xfrm>
        </p:grpSpPr>
        <p:sp>
          <p:nvSpPr>
            <p:cNvPr id="37" name="Rectangle 36"/>
            <p:cNvSpPr/>
            <p:nvPr/>
          </p:nvSpPr>
          <p:spPr>
            <a:xfrm>
              <a:off x="72008" y="5661248"/>
              <a:ext cx="8964488" cy="1124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7504" y="5661248"/>
              <a:ext cx="198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Observations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979712" y="573744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un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Calculer le rapport ci-dessous pour 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chlore dont le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noyau 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                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puis conclure.</a:t>
            </a:r>
            <a:endParaRPr lang="fr-FR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9512" y="1161357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réelle de l’atome 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092280" y="873325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2,65.10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63888" y="1161357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+ 35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95536" y="657301"/>
            <a:ext cx="4104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Masse des électrons 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55976" y="657301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99592" y="1665413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cet atome, les électrons ne contribuent à la masse de l’atome qu’à hauteur de 0,0265 % !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351522" y="1233365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0,0265 %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179512" y="1089349"/>
            <a:ext cx="30243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275856" y="8733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3635896" y="1089349"/>
            <a:ext cx="33843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8357617" y="-99268"/>
          <a:ext cx="750887" cy="576262"/>
        </p:xfrm>
        <a:graphic>
          <a:graphicData uri="http://schemas.openxmlformats.org/presentationml/2006/ole">
            <p:oleObj spid="_x0000_s22533" name="Équation" r:id="rId5" imgW="317225" imgH="2410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4887</Words>
  <Application>Microsoft Office PowerPoint</Application>
  <PresentationFormat>Affichage à l'écran (4:3)</PresentationFormat>
  <Paragraphs>756</Paragraphs>
  <Slides>44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172</cp:revision>
  <dcterms:created xsi:type="dcterms:W3CDTF">2021-08-19T05:42:38Z</dcterms:created>
  <dcterms:modified xsi:type="dcterms:W3CDTF">2024-09-20T13:26:04Z</dcterms:modified>
</cp:coreProperties>
</file>