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66" r:id="rId12"/>
    <p:sldId id="267" r:id="rId13"/>
    <p:sldId id="297" r:id="rId14"/>
    <p:sldId id="268" r:id="rId15"/>
    <p:sldId id="269" r:id="rId16"/>
    <p:sldId id="298" r:id="rId17"/>
    <p:sldId id="270" r:id="rId18"/>
    <p:sldId id="271" r:id="rId19"/>
    <p:sldId id="272" r:id="rId20"/>
    <p:sldId id="273" r:id="rId21"/>
    <p:sldId id="274" r:id="rId22"/>
    <p:sldId id="275" r:id="rId23"/>
    <p:sldId id="312" r:id="rId24"/>
    <p:sldId id="276" r:id="rId25"/>
    <p:sldId id="277" r:id="rId26"/>
    <p:sldId id="313" r:id="rId27"/>
    <p:sldId id="278" r:id="rId28"/>
    <p:sldId id="280" r:id="rId29"/>
    <p:sldId id="281" r:id="rId30"/>
    <p:sldId id="314" r:id="rId31"/>
    <p:sldId id="282" r:id="rId32"/>
    <p:sldId id="283" r:id="rId33"/>
    <p:sldId id="315" r:id="rId34"/>
    <p:sldId id="284" r:id="rId35"/>
    <p:sldId id="285" r:id="rId36"/>
    <p:sldId id="286" r:id="rId37"/>
    <p:sldId id="316" r:id="rId38"/>
    <p:sldId id="287" r:id="rId39"/>
    <p:sldId id="308" r:id="rId40"/>
    <p:sldId id="309" r:id="rId41"/>
    <p:sldId id="310" r:id="rId42"/>
    <p:sldId id="311" r:id="rId43"/>
    <p:sldId id="306" r:id="rId44"/>
    <p:sldId id="288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996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894E-7317-42DF-AFD9-6F04128AFB85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B2720-306A-487D-B9BE-2B0B6487F7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E88682-97D0-4336-85C8-049E4FE1AFE3}" type="slidenum">
              <a:rPr lang="fr-FR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4274-A622-422A-9770-622E34D5EF46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980729"/>
          <a:ext cx="9144000" cy="587727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99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latin typeface="Calibri"/>
                          <a:ea typeface="Calibri"/>
                          <a:cs typeface="Times New Roman"/>
                        </a:rPr>
                        <a:t>Notions et contenus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>
                          <a:latin typeface="Calibri"/>
                          <a:ea typeface="Calibri"/>
                          <a:cs typeface="Times New Roman"/>
                        </a:rPr>
                        <a:t>Capacités exigibles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Couple acide-base.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Constante d’acidité K</a:t>
                      </a:r>
                      <a:r>
                        <a:rPr lang="fr-FR" sz="1100" i="1" baseline="-25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d’un couple, constantes d’acidité des deux couples acide-base de l’eau.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Reconnaître un couple acide-base.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Écrire l’équation de la réaction associée à la constante d’acidité d’un couple donné.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pH, diagramme de prédominance, diagramme de distribution : tracé et exploitation.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Application aux acides aminés, point isoélectrique.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Extraire les valeurs de constantes d’acidité de courbes de distribution et de diagrammes de prédominance.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225" indent="-22225" algn="just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(Capacité numérique)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Tracer, à l’aide d’un langage de </a:t>
                      </a:r>
                      <a:r>
                        <a:rPr lang="fr-FR" sz="1100" b="1" i="1" dirty="0" err="1">
                          <a:latin typeface="Arial"/>
                          <a:ea typeface="Calibri"/>
                          <a:cs typeface="Times New Roman"/>
                        </a:rPr>
                        <a:t>programma-tion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, le diagramme de distribution des espèces d’un ou plusieurs couple(s) acide-base, et déterminer la valeur du point isoélectrique d’un acide aminé.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Réaction acide-base ; relation entre la constante thermodynamique d’équilibre et les constantes d’acidité des couples mis en jeu.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Reconnaître une réaction acide-base à partir de son équation.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Écrire l’équation de la réaction acide-base modélisant une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transforma-tion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en solution aqueuse et déterminer la valeur de sa constante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thermo-dynamique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d’équilibre.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Mise en solution et réaction d’un acide ou d’une base dans l’eau, modèle des acides et bases forts, des acides et bases faibles.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Exemples usuels d’acides et de bases : nom, formule et caractère – faible ou fort – des acides sulfurique, nitrique, chlorhydrique, phospho-rique, éthanoïque, du dioxyde de carbone aqueux, de la soude, la potasse, l’ion hydrogénocarbonate, l’ion carbonate, l’ammoniac.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le caractère fort ou faible d’un acide ou d’une base à partir d’informations fournies (pH d’une solution de concentration donnée, espèces présentes dans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, constante d’acidité K</a:t>
                      </a:r>
                      <a:r>
                        <a:rPr lang="fr-FR" sz="1100" i="1" baseline="-25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).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Citer l’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inﬂuence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de la constante d’acidité K</a:t>
                      </a:r>
                      <a:r>
                        <a:rPr lang="fr-FR" sz="1100" i="1" baseline="-25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et de la concentration de l’acide ou de la base sur le taux d’avancement de la réaction d’un acide ou d’une base avec l’eau.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100" b="1" i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Exploitation de diagrammes de prédominance et état ﬁnal d’un système.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Extraire les données thermodynamiques pertinentes de tables pour étudier un système en solution aqueuse.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Utiliser les diagrammes de prédominance pour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des espèces incompatibles ou prévoir la nature des espèces majoritaires.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Déterminer la composition du système dans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pour une transformation modélisée par une réaction chimique unique, en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simpliﬁant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éventuellement les calculs à l’aide d’hypothèses adaptées.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Mettre en œuvre une réaction acide-base pour réaliser une analyse qualitative ou quantitative en solution aqueuse.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Solutions tampons.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Citer les propriétés d’une solution tampon et les relier à sa composition.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Citer des couples acide-base jouant un rôle de tampon dans des systèmes biologiques et géologiques.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46299" y="23150"/>
            <a:ext cx="9071733" cy="980728"/>
            <a:chOff x="46299" y="23150"/>
            <a:chExt cx="9071733" cy="980728"/>
          </a:xfrm>
        </p:grpSpPr>
        <p:grpSp>
          <p:nvGrpSpPr>
            <p:cNvPr id="8" name="Groupe 7"/>
            <p:cNvGrpSpPr/>
            <p:nvPr/>
          </p:nvGrpSpPr>
          <p:grpSpPr>
            <a:xfrm>
              <a:off x="46299" y="23150"/>
              <a:ext cx="9071733" cy="980728"/>
              <a:chOff x="46299" y="23150"/>
              <a:chExt cx="9071733" cy="98072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615" t="31920" r="5974" b="51280"/>
              <a:stretch>
                <a:fillRect/>
              </a:stretch>
            </p:blipFill>
            <p:spPr bwMode="auto">
              <a:xfrm>
                <a:off x="46299" y="23150"/>
                <a:ext cx="9071733" cy="980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028570" y="125413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933412" y="35607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Bookman Old Style" pitchFamily="18" charset="0"/>
                </a:rPr>
                <a:t>05</a:t>
              </a:r>
              <a:endParaRPr lang="fr-FR" sz="24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08396" y="404664"/>
            <a:ext cx="8928100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5496" y="1628800"/>
            <a:ext cx="560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Constante d’équilibre = Constante d’acidité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580112" y="1628800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341996" y="1412776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6444208" y="1916832"/>
            <a:ext cx="208823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6588224" y="1916832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1412776"/>
            <a:ext cx="3096344" cy="100811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395536" y="54868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-27384"/>
            <a:ext cx="458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faibles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faibles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7020272" y="44624"/>
            <a:ext cx="1944216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Acide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63688" y="836712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049600" y="2458171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   ;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10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pKa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2659" y="2492896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924944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l’acide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éthanoïque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COO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l’ion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hydrogénosulfate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HSO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HSO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l’ion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hydrogénocarbonate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le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dioxyde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de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carbone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aqueux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+ 2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l’acide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phosphorique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 (l)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8396" y="404664"/>
            <a:ext cx="8928100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5496" y="1628800"/>
            <a:ext cx="560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Constante d’équilibre = Constante d’acidité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580112" y="1628800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341996" y="1412776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6444208" y="1916832"/>
            <a:ext cx="208823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588224" y="1916832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1412776"/>
            <a:ext cx="3096344" cy="100811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95536" y="54868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27384"/>
            <a:ext cx="458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faibles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faibles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7020272" y="44624"/>
            <a:ext cx="1944216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Acide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763688" y="836712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3049600" y="2458171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   ;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10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pKa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2659" y="2492896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1409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n fonction de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acide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8879" r="33378" b="32801"/>
          <a:stretch>
            <a:fillRect/>
          </a:stretch>
        </p:blipFill>
        <p:spPr bwMode="auto">
          <a:xfrm>
            <a:off x="827584" y="3861048"/>
            <a:ext cx="7560840" cy="28042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acide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8879" r="33378" b="32801"/>
          <a:stretch>
            <a:fillRect/>
          </a:stretch>
        </p:blipFill>
        <p:spPr bwMode="auto">
          <a:xfrm>
            <a:off x="827584" y="692696"/>
            <a:ext cx="7560840" cy="28042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9767" t="28560" r="12116" b="32801"/>
          <a:stretch>
            <a:fillRect/>
          </a:stretch>
        </p:blipFill>
        <p:spPr bwMode="auto">
          <a:xfrm>
            <a:off x="827584" y="3789040"/>
            <a:ext cx="7560840" cy="28276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107504" y="4100222"/>
            <a:ext cx="8928100" cy="1345002"/>
            <a:chOff x="107504" y="4100222"/>
            <a:chExt cx="8928100" cy="1345002"/>
          </a:xfrm>
        </p:grpSpPr>
        <p:sp>
          <p:nvSpPr>
            <p:cNvPr id="9" name="Text Box 1"/>
            <p:cNvSpPr txBox="1">
              <a:spLocks noChangeArrowheads="1"/>
            </p:cNvSpPr>
            <p:nvPr/>
          </p:nvSpPr>
          <p:spPr bwMode="auto">
            <a:xfrm>
              <a:off x="107504" y="4437112"/>
              <a:ext cx="8928100" cy="10081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4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6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</p:txBody>
        </p: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7187438" y="4100222"/>
              <a:ext cx="180020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Base FAIBLE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95536" y="4581128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acide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8879" r="33378" b="32801"/>
          <a:stretch>
            <a:fillRect/>
          </a:stretch>
        </p:blipFill>
        <p:spPr bwMode="auto">
          <a:xfrm>
            <a:off x="179512" y="692696"/>
            <a:ext cx="44654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9767" t="28560" r="12116" b="32801"/>
          <a:stretch>
            <a:fillRect/>
          </a:stretch>
        </p:blipFill>
        <p:spPr bwMode="auto">
          <a:xfrm>
            <a:off x="4716016" y="692696"/>
            <a:ext cx="442849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8396" y="2420888"/>
            <a:ext cx="8928100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331640" y="2420888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acides faibles les plus « forts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ceux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faibles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331640" y="3212976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 acide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(loi de la dilution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OSTWALD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907704" y="4869160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417929"/>
            <a:ext cx="92642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l’ammoniaque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l’ion hydrogénocarbonate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,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l’ion carbonate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7" grpId="0"/>
      <p:bldP spid="8" grpId="0"/>
      <p:bldP spid="10" grpId="0"/>
      <p:bldP spid="25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381514"/>
            <a:ext cx="8928100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4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6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95536" y="52553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187438" y="44624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Base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362331"/>
            <a:ext cx="92642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l’ammoniaque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l’ion hydrogénocarbonate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,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l’ion carbonate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907704" y="807095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1409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 l="3780" t="31920" r="38103" b="29441"/>
          <a:stretch>
            <a:fillRect/>
          </a:stretch>
        </p:blipFill>
        <p:spPr bwMode="auto">
          <a:xfrm>
            <a:off x="971600" y="3933055"/>
            <a:ext cx="7344816" cy="27468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3780" t="31920" r="38103" b="29441"/>
          <a:stretch>
            <a:fillRect/>
          </a:stretch>
        </p:blipFill>
        <p:spPr bwMode="auto">
          <a:xfrm>
            <a:off x="971600" y="792087"/>
            <a:ext cx="7344816" cy="27468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 l="29767" t="32280" r="12589" b="29080"/>
          <a:stretch>
            <a:fillRect/>
          </a:stretch>
        </p:blipFill>
        <p:spPr bwMode="auto">
          <a:xfrm>
            <a:off x="1043608" y="3789040"/>
            <a:ext cx="7272808" cy="2742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3780" t="31920" r="38103" b="29441"/>
          <a:stretch>
            <a:fillRect/>
          </a:stretch>
        </p:blipFill>
        <p:spPr bwMode="auto">
          <a:xfrm>
            <a:off x="0" y="692696"/>
            <a:ext cx="5583751" cy="20882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 l="29767" t="32280" r="12589" b="29080"/>
          <a:stretch>
            <a:fillRect/>
          </a:stretch>
        </p:blipFill>
        <p:spPr bwMode="auto">
          <a:xfrm>
            <a:off x="3419872" y="2924944"/>
            <a:ext cx="5529007" cy="20847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8396" y="5056918"/>
            <a:ext cx="8928100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331640" y="5056918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bases faibles les plus « fortes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celles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forts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331640" y="5849006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une base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(loi de la dilution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OSTWALD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8396" y="692696"/>
            <a:ext cx="8928100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331640" y="692696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bases faibles les plus « fortes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celles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forts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331640" y="1484784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une base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(loi de la dilution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OSTWALD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899592" y="2880767"/>
            <a:ext cx="7272808" cy="3977233"/>
            <a:chOff x="720" y="2710"/>
            <a:chExt cx="10537" cy="634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3" y="2710"/>
              <a:ext cx="3137" cy="6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AutoShape 4"/>
            <p:cNvCxnSpPr>
              <a:cxnSpLocks noChangeShapeType="1"/>
            </p:cNvCxnSpPr>
            <p:nvPr/>
          </p:nvCxnSpPr>
          <p:spPr bwMode="auto">
            <a:xfrm>
              <a:off x="770" y="443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" name="AutoShape 5"/>
            <p:cNvCxnSpPr>
              <a:cxnSpLocks noChangeShapeType="1"/>
            </p:cNvCxnSpPr>
            <p:nvPr/>
          </p:nvCxnSpPr>
          <p:spPr bwMode="auto">
            <a:xfrm>
              <a:off x="6780" y="4430"/>
              <a:ext cx="447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0" name="AutoShape 6"/>
            <p:cNvCxnSpPr>
              <a:cxnSpLocks noChangeShapeType="1"/>
            </p:cNvCxnSpPr>
            <p:nvPr/>
          </p:nvCxnSpPr>
          <p:spPr bwMode="auto">
            <a:xfrm>
              <a:off x="720" y="754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1" name="AutoShape 7"/>
            <p:cNvCxnSpPr>
              <a:cxnSpLocks noChangeShapeType="1"/>
            </p:cNvCxnSpPr>
            <p:nvPr/>
          </p:nvCxnSpPr>
          <p:spPr bwMode="auto">
            <a:xfrm>
              <a:off x="6890" y="7540"/>
              <a:ext cx="436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835696" y="2492896"/>
            <a:ext cx="540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Classification </a:t>
            </a: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sur une échelle d’acidité :</a:t>
            </a:r>
            <a:endParaRPr lang="fr-F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6200000">
            <a:off x="319609" y="4260429"/>
            <a:ext cx="852488" cy="485775"/>
          </a:xfrm>
          <a:prstGeom prst="rightArrow">
            <a:avLst>
              <a:gd name="adj1" fmla="val 50000"/>
              <a:gd name="adj2" fmla="val 60065"/>
            </a:avLst>
          </a:prstGeom>
          <a:gradFill rotWithShape="0">
            <a:gsLst>
              <a:gs pos="0">
                <a:srgbClr val="7F7F7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4" name="ZoneTexte 13"/>
          <p:cNvSpPr txBox="1"/>
          <p:nvPr/>
        </p:nvSpPr>
        <p:spPr>
          <a:xfrm>
            <a:off x="1259632" y="2852936"/>
            <a:ext cx="2233612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fortes nivelées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–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59632" y="4653136"/>
            <a:ext cx="223361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faibles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59632" y="6093296"/>
            <a:ext cx="223361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indifférentes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79115" y="4940673"/>
            <a:ext cx="1152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bases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 rot="5400000">
            <a:off x="8061325" y="5052815"/>
            <a:ext cx="852487" cy="487362"/>
          </a:xfrm>
          <a:prstGeom prst="rightArrow">
            <a:avLst>
              <a:gd name="adj1" fmla="val 50000"/>
              <a:gd name="adj2" fmla="val 59869"/>
            </a:avLst>
          </a:prstGeom>
          <a:gradFill rotWithShape="1">
            <a:gsLst>
              <a:gs pos="0">
                <a:srgbClr val="7F7F7F"/>
              </a:gs>
              <a:gs pos="100000">
                <a:srgbClr val="FFFFFF"/>
              </a:gs>
            </a:gsLst>
            <a:lin ang="108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7885113" y="4005064"/>
            <a:ext cx="1150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acides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80112" y="5949280"/>
            <a:ext cx="2232025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forts nivelés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</a:t>
            </a:r>
            <a:r>
              <a:rPr lang="fr-FR" sz="2000" b="1" baseline="-25000" dirty="0">
                <a:solidFill>
                  <a:srgbClr val="FF0000"/>
                </a:solidFill>
                <a:latin typeface="+mn-lt"/>
                <a:cs typeface="Arial" charset="0"/>
              </a:rPr>
              <a:t>3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+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580112" y="4653136"/>
            <a:ext cx="223202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faibles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580063" y="3168104"/>
            <a:ext cx="223202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indifférents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107504" y="5373216"/>
            <a:ext cx="8928100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59632" y="4903006"/>
            <a:ext cx="5926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 du pH d’une solution aqueuse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443018"/>
            <a:ext cx="884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Répartition des espèces acido-basiques selon le pH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99592" y="387871"/>
            <a:ext cx="7272808" cy="3977233"/>
            <a:chOff x="720" y="2710"/>
            <a:chExt cx="10537" cy="634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3" y="2710"/>
              <a:ext cx="3137" cy="6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>
              <a:off x="770" y="443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>
              <a:off x="6780" y="4430"/>
              <a:ext cx="447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>
              <a:off x="720" y="754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" name="AutoShape 7"/>
            <p:cNvCxnSpPr>
              <a:cxnSpLocks noChangeShapeType="1"/>
            </p:cNvCxnSpPr>
            <p:nvPr/>
          </p:nvCxnSpPr>
          <p:spPr bwMode="auto">
            <a:xfrm>
              <a:off x="6890" y="7540"/>
              <a:ext cx="436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35696" y="0"/>
            <a:ext cx="540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Classification </a:t>
            </a: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sur une échelle d’acidité :</a:t>
            </a:r>
            <a:endParaRPr lang="fr-F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6200000">
            <a:off x="319609" y="1767533"/>
            <a:ext cx="852488" cy="485775"/>
          </a:xfrm>
          <a:prstGeom prst="rightArrow">
            <a:avLst>
              <a:gd name="adj1" fmla="val 50000"/>
              <a:gd name="adj2" fmla="val 60065"/>
            </a:avLst>
          </a:prstGeom>
          <a:gradFill rotWithShape="0">
            <a:gsLst>
              <a:gs pos="0">
                <a:srgbClr val="7F7F7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2" name="ZoneTexte 11"/>
          <p:cNvSpPr txBox="1"/>
          <p:nvPr/>
        </p:nvSpPr>
        <p:spPr>
          <a:xfrm>
            <a:off x="1259632" y="360040"/>
            <a:ext cx="2233612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fortes nivelées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–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59632" y="2160240"/>
            <a:ext cx="223361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faibles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59632" y="3600400"/>
            <a:ext cx="223361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indifférentes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79115" y="2447777"/>
            <a:ext cx="1152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bases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5400000">
            <a:off x="8061325" y="2559919"/>
            <a:ext cx="852487" cy="487362"/>
          </a:xfrm>
          <a:prstGeom prst="rightArrow">
            <a:avLst>
              <a:gd name="adj1" fmla="val 50000"/>
              <a:gd name="adj2" fmla="val 59869"/>
            </a:avLst>
          </a:prstGeom>
          <a:gradFill rotWithShape="1">
            <a:gsLst>
              <a:gs pos="0">
                <a:srgbClr val="7F7F7F"/>
              </a:gs>
              <a:gs pos="100000">
                <a:srgbClr val="FFFFFF"/>
              </a:gs>
            </a:gsLst>
            <a:lin ang="108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7885113" y="1512168"/>
            <a:ext cx="1150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acides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580112" y="3456384"/>
            <a:ext cx="2232025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forts nivelés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</a:t>
            </a:r>
            <a:r>
              <a:rPr lang="fr-FR" sz="2000" b="1" baseline="-25000" dirty="0">
                <a:solidFill>
                  <a:srgbClr val="FF0000"/>
                </a:solidFill>
                <a:latin typeface="+mn-lt"/>
                <a:cs typeface="Arial" charset="0"/>
              </a:rPr>
              <a:t>3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+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580112" y="2160240"/>
            <a:ext cx="223202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faibles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80063" y="675208"/>
            <a:ext cx="223202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indifférents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08360" y="5684077"/>
            <a:ext cx="5687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des solutions diluées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5684077"/>
            <a:ext cx="215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7727719" y="5450311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7884368" y="5972109"/>
            <a:ext cx="100811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100392" y="6008492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8184" y="5468053"/>
            <a:ext cx="2736304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H="1" flipV="1">
            <a:off x="5940152" y="5586361"/>
            <a:ext cx="504056" cy="2160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52320" y="4819981"/>
            <a:ext cx="1170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ol.L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 flipV="1">
            <a:off x="8100392" y="5171236"/>
            <a:ext cx="144016" cy="4320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436096" y="5298329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72200" y="6457890"/>
            <a:ext cx="1383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34" name="Connecteur droit 33"/>
          <p:cNvCxnSpPr>
            <a:stCxn id="33" idx="3"/>
          </p:cNvCxnSpPr>
          <p:nvPr/>
        </p:nvCxnSpPr>
        <p:spPr>
          <a:xfrm flipV="1">
            <a:off x="7756105" y="6260141"/>
            <a:ext cx="416295" cy="3978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" grpId="0"/>
      <p:bldP spid="21" grpId="0"/>
      <p:bldP spid="24" grpId="0"/>
      <p:bldP spid="25" grpId="0"/>
      <p:bldP spid="27" grpId="0"/>
      <p:bldP spid="28" grpId="0" animBg="1"/>
      <p:bldP spid="30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1412776"/>
            <a:ext cx="8928100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980728"/>
            <a:ext cx="5926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 du pH d’une solution aqueuse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76672"/>
            <a:ext cx="884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Répartition des espèces acido-basiques selon le pH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360" y="1772816"/>
            <a:ext cx="5687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des solutions diluées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28" y="1772816"/>
            <a:ext cx="215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7727719" y="1539050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7884368" y="2060848"/>
            <a:ext cx="100811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8100392" y="2097231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1556792"/>
            <a:ext cx="2736304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79512" y="2495454"/>
            <a:ext cx="2505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Formule associée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7234" y="2437579"/>
            <a:ext cx="309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C° × 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pH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9792" y="2420888"/>
            <a:ext cx="3024336" cy="5040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5940152" y="1628800"/>
            <a:ext cx="504056" cy="2160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52320" y="862420"/>
            <a:ext cx="1170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ol.L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8100392" y="1213675"/>
            <a:ext cx="144016" cy="4320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36096" y="1340768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8224" y="2564904"/>
            <a:ext cx="1383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7884368" y="2420888"/>
            <a:ext cx="288032" cy="36004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3045877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 pH dépend donc de la concentration molaire en ion oxonium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de la solution. Selon sa valeur, on pourra alors dire qu’une solution est acide, basique ou neutre. Par exemple,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à 25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une solution sera 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ACIDE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NEUTRE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BASIQUE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19672" y="4166882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&gt;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&lt;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35696" y="4587355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=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68695" y="501094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&lt;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&gt;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47664" y="5589240"/>
            <a:ext cx="7596336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L’estimation du pH d’une solution aqueuse peut se faire en utilisant du </a:t>
            </a:r>
            <a:r>
              <a:rPr lang="fr-FR" sz="2000" b="1" i="1" dirty="0" smtClean="0"/>
              <a:t>papier-pH</a:t>
            </a:r>
            <a:r>
              <a:rPr lang="fr-FR" sz="2000" i="1" dirty="0" smtClean="0"/>
              <a:t> mais une mesure précise nécessite l’utilisation d’un </a:t>
            </a:r>
            <a:r>
              <a:rPr lang="fr-FR" sz="2000" b="1" i="1" dirty="0" smtClean="0"/>
              <a:t>pH-mètre</a:t>
            </a:r>
            <a:endParaRPr lang="fr-FR" sz="2000" dirty="0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589240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51201" grpId="0"/>
      <p:bldP spid="24" grpId="0"/>
      <p:bldP spid="25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107504" y="476672"/>
            <a:ext cx="8928100" cy="2088232"/>
            <a:chOff x="107504" y="476672"/>
            <a:chExt cx="8928100" cy="2088232"/>
          </a:xfrm>
        </p:grpSpPr>
        <p:sp>
          <p:nvSpPr>
            <p:cNvPr id="3" name="Text Box 1"/>
            <p:cNvSpPr txBox="1">
              <a:spLocks noChangeArrowheads="1"/>
            </p:cNvSpPr>
            <p:nvPr/>
          </p:nvSpPr>
          <p:spPr bwMode="auto">
            <a:xfrm>
              <a:off x="107504" y="764704"/>
              <a:ext cx="8928100" cy="1800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3923928" y="476672"/>
              <a:ext cx="504056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ACIDE de </a:t>
              </a:r>
              <a:r>
                <a:rPr kumimoji="0" lang="fr-FR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Brönsted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,  BASE de </a:t>
              </a:r>
              <a:r>
                <a:rPr kumimoji="0" lang="fr-FR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Brönsted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733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I- Théorie de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Brönsted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des acides et des bases (1923)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1052736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ACIDE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Brönsted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espèce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chimique capable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 perdre un (ou plusieurs) proton(s) H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1772816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BASE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Brönsted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espèce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chimique capable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 gagner un (ou plusieurs) proton(s) H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595469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 acide : en quelle espèce chimique est-il susceptible de se transformer ?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une base : en quelle espèce chimique est-elle susceptible de se transformer 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 triacide : en quelles espèces chimiques est-il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transfor-mer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lang="fr-FR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dibase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en quelles espèces chimiques est-elle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trans-former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7056" y="3530404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acide éthanoïque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COO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éthanoate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056" y="4287190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ammoniaque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ammonium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7932" y="5009521"/>
            <a:ext cx="825655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acide phosphorique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puis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enfin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3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phosphate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92249" y="6057129"/>
            <a:ext cx="8496944" cy="7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ion 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hydrogénocarbonate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puis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identique à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dioxyde de carbone aqueux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  <p:bldP spid="6" grpId="0"/>
      <p:bldP spid="2051" grpId="0"/>
      <p:bldP spid="8" grpId="0"/>
      <p:bldP spid="9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7504" y="2564904"/>
            <a:ext cx="8928100" cy="410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932040" y="3861048"/>
            <a:ext cx="7200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3995936" y="3861048"/>
            <a:ext cx="648072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3851920" y="2852936"/>
            <a:ext cx="129614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7092280" y="2636912"/>
            <a:ext cx="187220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Par exemple, à 25 °C, une solution sera 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ACIDE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NEUTRE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BASIQUE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9712" y="40466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&gt;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&lt;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825137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=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1259743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&lt;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&gt;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184482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204864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09716" y="2852936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971600" y="2636912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1073812" y="3140968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217828" y="3140968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47864" y="292494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51920" y="2895327"/>
            <a:ext cx="15872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 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64088" y="2852936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92280" y="2852936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6228184" y="3140968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7956376" y="3140968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812360" y="2636912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8100392" y="3212976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156176" y="2636912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170309" y="3183359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347864" y="390343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971548" y="3861048"/>
            <a:ext cx="276069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 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+  log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693692" y="4149080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6621684" y="3645024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6635817" y="4191471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23928" y="3717032"/>
            <a:ext cx="3672408" cy="936104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611560" y="4797152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cs typeface="Arial" pitchFamily="34" charset="0"/>
              </a:rPr>
              <a:t> –</a:t>
            </a:r>
            <a:r>
              <a:rPr lang="fr-FR" sz="2400" b="1" u="sng" dirty="0">
                <a:cs typeface="Arial" pitchFamily="34" charset="0"/>
              </a:rPr>
              <a:t>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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4716017" y="4797152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latin typeface="+mj-lt"/>
                <a:cs typeface="Arial" pitchFamily="34" charset="0"/>
              </a:rPr>
              <a:t>A</a:t>
            </a:r>
            <a:r>
              <a:rPr lang="fr-FR" sz="2400" b="1" u="sng" baseline="30000" dirty="0">
                <a:latin typeface="+mj-lt"/>
                <a:cs typeface="Arial" pitchFamily="34" charset="0"/>
              </a:rPr>
              <a:t> – </a:t>
            </a:r>
            <a:r>
              <a:rPr lang="fr-FR" sz="2400" b="1" u="sng" dirty="0">
                <a:latin typeface="+mj-lt"/>
                <a:cs typeface="Arial" pitchFamily="34" charset="0"/>
              </a:rPr>
              <a:t>prédomine sur AH si</a:t>
            </a:r>
            <a:r>
              <a:rPr lang="fr-FR" sz="2400" b="1" dirty="0">
                <a:latin typeface="+mj-lt"/>
                <a:cs typeface="Arial" pitchFamily="34" charset="0"/>
              </a:rPr>
              <a:t> </a:t>
            </a:r>
            <a:r>
              <a:rPr lang="fr-FR" sz="2400" b="1" dirty="0" smtClean="0">
                <a:latin typeface="+mj-lt"/>
                <a:cs typeface="Arial" pitchFamily="34" charset="0"/>
              </a:rPr>
              <a:t>:</a:t>
            </a:r>
            <a:endParaRPr lang="fr-FR" sz="2400" b="1" dirty="0">
              <a:latin typeface="+mj-lt"/>
              <a:cs typeface="Arial" pitchFamily="34" charset="0"/>
            </a:endParaRPr>
          </a:p>
          <a:p>
            <a:r>
              <a:rPr lang="fr-FR" sz="2400" b="1" dirty="0">
                <a:latin typeface="+mj-lt"/>
                <a:cs typeface="Arial" pitchFamily="34" charset="0"/>
              </a:rPr>
              <a:t>[A</a:t>
            </a:r>
            <a:r>
              <a:rPr lang="fr-FR" sz="2400" b="1" baseline="30000" dirty="0">
                <a:latin typeface="+mj-lt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+mj-lt"/>
                <a:cs typeface="Arial" pitchFamily="34" charset="0"/>
              </a:rPr>
              <a:t>–</a:t>
            </a:r>
            <a:r>
              <a:rPr lang="fr-FR" sz="2400" b="1" dirty="0" smtClean="0">
                <a:latin typeface="+mj-lt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</a:rPr>
              <a:t>&gt; [</a:t>
            </a:r>
            <a:r>
              <a:rPr lang="fr-FR" sz="2400" b="1" dirty="0" smtClean="0">
                <a:latin typeface="+mj-lt"/>
                <a:cs typeface="Arial" pitchFamily="34" charset="0"/>
              </a:rPr>
              <a:t>AH]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  <a:sym typeface="Wingdings 3" pitchFamily="18" charset="2"/>
              </a:rPr>
              <a:t> 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11188" y="6207695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284663" y="5558978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316416" y="5991671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067944" y="6207695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95536" y="5703440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427538" y="5703440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40352" y="220486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4283968" y="2444038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39359" y="5148175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400" dirty="0"/>
          </a:p>
        </p:txBody>
      </p:sp>
      <p:sp>
        <p:nvSpPr>
          <p:cNvPr id="48" name="Rectangle 47"/>
          <p:cNvSpPr/>
          <p:nvPr/>
        </p:nvSpPr>
        <p:spPr>
          <a:xfrm>
            <a:off x="6729682" y="5134042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673" y="4331258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Relation de Henderson</a:t>
            </a:r>
            <a:endParaRPr lang="fr-F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00"/>
                            </p:stCondLst>
                            <p:childTnLst>
                              <p:par>
                                <p:cTn id="1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4" grpId="0" animBg="1"/>
      <p:bldP spid="26" grpId="0" animBg="1"/>
      <p:bldP spid="27" grpId="0" animBg="1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8" grpId="0"/>
      <p:bldP spid="29" grpId="0"/>
      <p:bldP spid="31" grpId="0"/>
      <p:bldP spid="32" grpId="0"/>
      <p:bldP spid="35" grpId="0" animBg="1"/>
      <p:bldP spid="36" grpId="0"/>
      <p:bldP spid="37" grpId="0"/>
      <p:bldP spid="40" grpId="0"/>
      <p:bldP spid="41" grpId="0"/>
      <p:bldP spid="42" grpId="0" animBg="1"/>
      <p:bldP spid="43" grpId="0" animBg="1"/>
      <p:bldP spid="44" grpId="0"/>
      <p:bldP spid="46" grpId="0"/>
      <p:bldP spid="47" grpId="0"/>
      <p:bldP spid="48" grpId="0"/>
      <p:bldP spid="4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92696"/>
            <a:ext cx="8928100" cy="40324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932040" y="1988840"/>
            <a:ext cx="7200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995936" y="1988840"/>
            <a:ext cx="648072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851920" y="980728"/>
            <a:ext cx="129614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092280" y="764704"/>
            <a:ext cx="187220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-2738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09716" y="980728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971600" y="764704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1073812" y="1268760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217828" y="1268760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47864" y="10527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51920" y="1023119"/>
            <a:ext cx="15872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 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64088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092280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6228184" y="1268760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7956376" y="1268760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812360" y="764704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8100392" y="134076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156176" y="764704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0309" y="1311151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47864" y="203123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71548" y="1988840"/>
            <a:ext cx="276069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 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+  log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6693692" y="2276872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621684" y="1772816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635817" y="2319263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3928" y="1844824"/>
            <a:ext cx="3672408" cy="936104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11560" y="2924944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latin typeface="+mj-lt"/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latin typeface="+mj-lt"/>
                <a:cs typeface="Arial" pitchFamily="34" charset="0"/>
              </a:rPr>
              <a:t> –</a:t>
            </a:r>
            <a:r>
              <a:rPr lang="fr-FR" sz="2400" b="1" u="sng" dirty="0">
                <a:latin typeface="+mj-lt"/>
                <a:cs typeface="Arial" pitchFamily="34" charset="0"/>
              </a:rPr>
              <a:t> si</a:t>
            </a:r>
            <a:r>
              <a:rPr lang="fr-FR" sz="2400" b="1" dirty="0">
                <a:latin typeface="+mj-lt"/>
                <a:cs typeface="Arial" pitchFamily="34" charset="0"/>
              </a:rPr>
              <a:t> </a:t>
            </a:r>
            <a:r>
              <a:rPr lang="fr-FR" sz="2400" b="1" dirty="0" smtClean="0">
                <a:latin typeface="+mj-lt"/>
                <a:cs typeface="Arial" pitchFamily="34" charset="0"/>
              </a:rPr>
              <a:t>:</a:t>
            </a:r>
            <a:endParaRPr lang="fr-FR" sz="2400" b="1" dirty="0">
              <a:latin typeface="+mj-lt"/>
              <a:cs typeface="Arial" pitchFamily="34" charset="0"/>
            </a:endParaRPr>
          </a:p>
          <a:p>
            <a:r>
              <a:rPr lang="fr-FR" sz="2400" b="1" dirty="0">
                <a:latin typeface="+mj-lt"/>
                <a:cs typeface="Arial" pitchFamily="34" charset="0"/>
              </a:rPr>
              <a:t>[</a:t>
            </a:r>
            <a:r>
              <a:rPr lang="fr-FR" sz="2400" b="1" dirty="0" smtClean="0">
                <a:latin typeface="+mj-lt"/>
                <a:cs typeface="Arial" pitchFamily="34" charset="0"/>
              </a:rPr>
              <a:t>AH]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</a:rPr>
              <a:t>&gt; [A</a:t>
            </a:r>
            <a:r>
              <a:rPr lang="fr-FR" sz="2400" b="1" baseline="30000" dirty="0">
                <a:latin typeface="+mj-lt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+mj-lt"/>
                <a:cs typeface="Arial" pitchFamily="34" charset="0"/>
              </a:rPr>
              <a:t>–</a:t>
            </a:r>
            <a:r>
              <a:rPr lang="fr-FR" sz="2400" b="1" dirty="0" smtClean="0">
                <a:latin typeface="+mj-lt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716017" y="2924944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latin typeface="+mj-lt"/>
                <a:cs typeface="Arial" pitchFamily="34" charset="0"/>
              </a:rPr>
              <a:t>A</a:t>
            </a:r>
            <a:r>
              <a:rPr lang="fr-FR" sz="2400" b="1" u="sng" baseline="30000" dirty="0">
                <a:latin typeface="+mj-lt"/>
                <a:cs typeface="Arial" pitchFamily="34" charset="0"/>
              </a:rPr>
              <a:t> – </a:t>
            </a:r>
            <a:r>
              <a:rPr lang="fr-FR" sz="2400" b="1" u="sng" dirty="0">
                <a:latin typeface="+mj-lt"/>
                <a:cs typeface="Arial" pitchFamily="34" charset="0"/>
              </a:rPr>
              <a:t>prédomine sur AH si</a:t>
            </a:r>
            <a:r>
              <a:rPr lang="fr-FR" sz="2400" b="1" dirty="0">
                <a:latin typeface="+mj-lt"/>
                <a:cs typeface="Arial" pitchFamily="34" charset="0"/>
              </a:rPr>
              <a:t> </a:t>
            </a:r>
            <a:r>
              <a:rPr lang="fr-FR" sz="2400" b="1" dirty="0" smtClean="0">
                <a:latin typeface="+mj-lt"/>
                <a:cs typeface="Arial" pitchFamily="34" charset="0"/>
              </a:rPr>
              <a:t>:</a:t>
            </a:r>
            <a:endParaRPr lang="fr-FR" sz="2400" b="1" dirty="0">
              <a:latin typeface="+mj-lt"/>
              <a:cs typeface="Arial" pitchFamily="34" charset="0"/>
            </a:endParaRPr>
          </a:p>
          <a:p>
            <a:r>
              <a:rPr lang="fr-FR" sz="2400" b="1" dirty="0">
                <a:latin typeface="+mj-lt"/>
                <a:cs typeface="Arial" pitchFamily="34" charset="0"/>
              </a:rPr>
              <a:t>[A</a:t>
            </a:r>
            <a:r>
              <a:rPr lang="fr-FR" sz="2400" b="1" baseline="30000" dirty="0">
                <a:latin typeface="+mj-lt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+mj-lt"/>
                <a:cs typeface="Arial" pitchFamily="34" charset="0"/>
              </a:rPr>
              <a:t>–</a:t>
            </a:r>
            <a:r>
              <a:rPr lang="fr-FR" sz="2400" b="1" dirty="0" smtClean="0">
                <a:latin typeface="+mj-lt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</a:rPr>
              <a:t>&gt; [</a:t>
            </a:r>
            <a:r>
              <a:rPr lang="fr-FR" sz="2400" b="1" dirty="0" smtClean="0">
                <a:latin typeface="+mj-lt"/>
                <a:cs typeface="Arial" pitchFamily="34" charset="0"/>
              </a:rPr>
              <a:t>AH]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11188" y="4267388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284663" y="3618671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16416" y="4051364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67944" y="4267388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5536" y="3763133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427538" y="3763133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1170701" y="4797502"/>
            <a:ext cx="7740650" cy="22467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i="1" dirty="0"/>
              <a:t>Il existe des </a:t>
            </a:r>
            <a:r>
              <a:rPr lang="fr-FR" sz="2000" b="1" i="1" dirty="0"/>
              <a:t>diagrammes de prédominance à 10 %</a:t>
            </a:r>
            <a:r>
              <a:rPr lang="fr-FR" sz="2000" i="1" dirty="0"/>
              <a:t> </a:t>
            </a:r>
            <a:r>
              <a:rPr lang="fr-FR" sz="2000" i="1" dirty="0" smtClean="0"/>
              <a:t>comme ci-dessous :</a:t>
            </a:r>
          </a:p>
          <a:p>
            <a:endParaRPr lang="fr-FR" sz="2000" i="1" dirty="0" smtClean="0"/>
          </a:p>
          <a:p>
            <a:endParaRPr lang="fr-FR" sz="2000" i="1" dirty="0" smtClean="0"/>
          </a:p>
          <a:p>
            <a:endParaRPr lang="fr-FR" sz="2000" i="1" dirty="0" smtClean="0"/>
          </a:p>
          <a:p>
            <a:endParaRPr lang="fr-FR" sz="2000" i="1" dirty="0" smtClean="0"/>
          </a:p>
          <a:p>
            <a:endParaRPr lang="fr-FR" sz="2000" i="1" dirty="0" smtClean="0"/>
          </a:p>
          <a:p>
            <a:endParaRPr lang="fr-FR" sz="2000" dirty="0"/>
          </a:p>
        </p:txBody>
      </p:sp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43" y="4813057"/>
            <a:ext cx="5143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e 41"/>
          <p:cNvGrpSpPr/>
          <p:nvPr/>
        </p:nvGrpSpPr>
        <p:grpSpPr>
          <a:xfrm>
            <a:off x="1406206" y="5214577"/>
            <a:ext cx="7164958" cy="1562398"/>
            <a:chOff x="1799530" y="5295602"/>
            <a:chExt cx="6116638" cy="1301750"/>
          </a:xfrm>
        </p:grpSpPr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9530" y="5295602"/>
              <a:ext cx="6116638" cy="130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39"/>
            <p:cNvSpPr/>
            <p:nvPr/>
          </p:nvSpPr>
          <p:spPr>
            <a:xfrm>
              <a:off x="1878905" y="5387677"/>
              <a:ext cx="1873250" cy="720725"/>
            </a:xfrm>
            <a:prstGeom prst="rect">
              <a:avLst/>
            </a:prstGeom>
            <a:solidFill>
              <a:srgbClr val="BFBFB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88905" y="5387677"/>
              <a:ext cx="1871663" cy="720725"/>
            </a:xfrm>
            <a:prstGeom prst="rect">
              <a:avLst/>
            </a:prstGeom>
            <a:solidFill>
              <a:srgbClr val="BFBFB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7668344" y="33521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4211960" y="574388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673" y="2464956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Relation de Henderson</a:t>
            </a:r>
            <a:endParaRPr lang="fr-F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92696"/>
            <a:ext cx="8928100" cy="410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932040" y="1988840"/>
            <a:ext cx="7200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995936" y="1988840"/>
            <a:ext cx="648072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851920" y="980728"/>
            <a:ext cx="129614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092280" y="764704"/>
            <a:ext cx="187220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-2738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09716" y="980728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971600" y="764704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1073812" y="1268760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217828" y="1268760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47864" y="10527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51920" y="1023119"/>
            <a:ext cx="15872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 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64088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092280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6228184" y="1268760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7956376" y="1268760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812360" y="764704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8100392" y="134076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156176" y="764704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0309" y="1311151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47864" y="203123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71548" y="1988840"/>
            <a:ext cx="276069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 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+  log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6693692" y="2276872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621684" y="1772816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635817" y="2319263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3928" y="1844824"/>
            <a:ext cx="3672408" cy="936104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11560" y="2924944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cs typeface="Arial" pitchFamily="34" charset="0"/>
              </a:rPr>
              <a:t> –</a:t>
            </a:r>
            <a:r>
              <a:rPr lang="fr-FR" sz="2400" b="1" u="sng" dirty="0">
                <a:cs typeface="Arial" pitchFamily="34" charset="0"/>
              </a:rPr>
              <a:t>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716017" y="2924944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</a:t>
            </a:r>
            <a:r>
              <a:rPr lang="fr-FR" sz="2400" b="1" u="sng" baseline="30000" dirty="0">
                <a:cs typeface="Arial" pitchFamily="34" charset="0"/>
              </a:rPr>
              <a:t> – </a:t>
            </a:r>
            <a:r>
              <a:rPr lang="fr-FR" sz="2400" b="1" u="sng" dirty="0">
                <a:cs typeface="Arial" pitchFamily="34" charset="0"/>
              </a:rPr>
              <a:t>prédomine sur AH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11188" y="4365749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284663" y="3717032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16416" y="4149725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67944" y="4365749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5536" y="3861494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427538" y="3861494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49510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du couple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 / 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000" i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qui est un monoacide caractérisé par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4,6</a:t>
            </a:r>
            <a:r>
              <a:rPr lang="fr-FR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467172" y="6423719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140647" y="5775002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172400" y="6207695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923928" y="6423719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4,6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259632" y="5949280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004048" y="5949280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40352" y="35580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4283968" y="594980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0673" y="2464956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Relation de Henderson</a:t>
            </a:r>
            <a:endParaRPr lang="fr-F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40" grpId="0"/>
      <p:bldP spid="41" grpId="0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92696"/>
            <a:ext cx="8928100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-2738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11560" y="692696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cs typeface="Arial" pitchFamily="34" charset="0"/>
              </a:rPr>
              <a:t> –</a:t>
            </a:r>
            <a:r>
              <a:rPr lang="fr-FR" sz="2400" b="1" u="sng" dirty="0">
                <a:cs typeface="Arial" pitchFamily="34" charset="0"/>
              </a:rPr>
              <a:t>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716017" y="692696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</a:t>
            </a:r>
            <a:r>
              <a:rPr lang="fr-FR" sz="2400" b="1" u="sng" baseline="30000" dirty="0">
                <a:cs typeface="Arial" pitchFamily="34" charset="0"/>
              </a:rPr>
              <a:t> – </a:t>
            </a:r>
            <a:r>
              <a:rPr lang="fr-FR" sz="2400" b="1" u="sng" dirty="0">
                <a:cs typeface="Arial" pitchFamily="34" charset="0"/>
              </a:rPr>
              <a:t>prédomine sur AH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11188" y="2133501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284663" y="1484784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16416" y="1917477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67944" y="2133501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5536" y="1629246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427538" y="1629246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56490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du couple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 / 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4,6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puis celui de l’acide oxalique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qui est un diacide caractérisé par deux valeurs de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(pK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1,2 ; 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4,3)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467172" y="4191471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140647" y="3542754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172400" y="3975447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923928" y="4191471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4,6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259632" y="3717032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004048" y="3717032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0" y="473501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5-bis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de l’acide oxalique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qui est un diacide avec deux valeurs de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(pK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1,2 ; 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4,3)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467544" y="6279703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172772" y="6063679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771800" y="6279703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1,2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67544" y="5775647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131840" y="5775647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5580112" y="5631631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364088" y="6279703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724128" y="5775647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2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V="1">
            <a:off x="2987824" y="5638569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 animBg="1"/>
      <p:bldP spid="52" grpId="0" animBg="1"/>
      <p:bldP spid="54" grpId="0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467172" y="843263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V="1">
            <a:off x="4140647" y="194546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72400" y="627239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23928" y="843263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4,6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5616" y="368824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88024" y="368824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467544" y="1978618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987824" y="1330546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72772" y="1762594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71800" y="1978618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1,2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7544" y="1474562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31840" y="1474562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5580112" y="1330546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64088" y="1978618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24128" y="1474562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2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2564904"/>
            <a:ext cx="463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Application aux acides aminés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79512" y="3119729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groupes </a:t>
            </a:r>
            <a:r>
              <a:rPr lang="fr-FR" sz="2200" b="1" dirty="0" smtClean="0">
                <a:solidFill>
                  <a:srgbClr val="FF0000"/>
                </a:solidFill>
              </a:rPr>
              <a:t>CARBOXYLE</a:t>
            </a:r>
            <a:r>
              <a:rPr lang="fr-FR" sz="2200" b="1" dirty="0" smtClean="0">
                <a:solidFill>
                  <a:schemeClr val="tx1"/>
                </a:solidFill>
              </a:rPr>
              <a:t> et </a:t>
            </a:r>
            <a:r>
              <a:rPr lang="fr-FR" sz="2200" b="1" dirty="0" smtClean="0">
                <a:solidFill>
                  <a:srgbClr val="006600"/>
                </a:solidFill>
              </a:rPr>
              <a:t>AMINO</a:t>
            </a:r>
            <a:r>
              <a:rPr lang="fr-FR" sz="2200" b="1" dirty="0" smtClean="0">
                <a:solidFill>
                  <a:schemeClr val="tx1"/>
                </a:solidFill>
              </a:rPr>
              <a:t> ayant des propriétés acido-basiques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 rot="20561479">
            <a:off x="3599513" y="315740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884761">
            <a:off x="3596665" y="3718663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4572000" y="2543665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groupe </a:t>
            </a:r>
            <a:r>
              <a:rPr lang="fr-FR" sz="2200" b="1" u="sng" dirty="0" smtClean="0">
                <a:solidFill>
                  <a:srgbClr val="FF0000"/>
                </a:solidFill>
              </a:rPr>
              <a:t>CARBOXYLE</a:t>
            </a:r>
            <a:r>
              <a:rPr lang="fr-FR" sz="2200" b="1" u="sng" dirty="0" smtClean="0">
                <a:solidFill>
                  <a:schemeClr val="tx1"/>
                </a:solidFill>
              </a:rPr>
              <a:t> = acide faible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pK</a:t>
            </a:r>
            <a:r>
              <a:rPr lang="fr-FR" sz="2800" b="1" baseline="-25000" dirty="0" err="1" smtClean="0">
                <a:solidFill>
                  <a:srgbClr val="FF0000"/>
                </a:solidFill>
              </a:rPr>
              <a:t>A</a:t>
            </a:r>
            <a:r>
              <a:rPr lang="fr-FR" sz="2800" b="1" dirty="0" smtClean="0">
                <a:solidFill>
                  <a:srgbClr val="FF0000"/>
                </a:solidFill>
              </a:rPr>
              <a:t> (RCOOH / RCOO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–</a:t>
            </a:r>
            <a:r>
              <a:rPr lang="fr-FR" sz="2800" b="1" dirty="0" smtClean="0">
                <a:solidFill>
                  <a:srgbClr val="FF0000"/>
                </a:solidFill>
              </a:rPr>
              <a:t>) ≈ 1-4</a:t>
            </a:r>
            <a:r>
              <a:rPr lang="fr-FR" sz="2400" dirty="0" smtClean="0">
                <a:solidFill>
                  <a:srgbClr val="FF0000"/>
                </a:solidFill>
              </a:rPr>
              <a:t> 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572000" y="3695793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groupe </a:t>
            </a:r>
            <a:r>
              <a:rPr lang="fr-FR" sz="2200" b="1" u="sng" dirty="0" smtClean="0">
                <a:solidFill>
                  <a:srgbClr val="006600"/>
                </a:solidFill>
              </a:rPr>
              <a:t>AMINO</a:t>
            </a:r>
            <a:r>
              <a:rPr lang="fr-FR" sz="2200" b="1" u="sng" dirty="0" smtClean="0">
                <a:solidFill>
                  <a:schemeClr val="tx1"/>
                </a:solidFill>
              </a:rPr>
              <a:t> = base faible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006600"/>
                </a:solidFill>
              </a:rPr>
              <a:t>pK</a:t>
            </a:r>
            <a:r>
              <a:rPr lang="fr-FR" sz="2800" b="1" baseline="-25000" dirty="0" err="1" smtClean="0">
                <a:solidFill>
                  <a:srgbClr val="006600"/>
                </a:solidFill>
              </a:rPr>
              <a:t>A</a:t>
            </a:r>
            <a:r>
              <a:rPr lang="fr-FR" sz="2800" b="1" dirty="0" smtClean="0">
                <a:solidFill>
                  <a:srgbClr val="006600"/>
                </a:solidFill>
              </a:rPr>
              <a:t> (RNH</a:t>
            </a:r>
            <a:r>
              <a:rPr lang="fr-FR" sz="2800" b="1" baseline="-25000" dirty="0" smtClean="0">
                <a:solidFill>
                  <a:srgbClr val="006600"/>
                </a:solidFill>
              </a:rPr>
              <a:t>3</a:t>
            </a:r>
            <a:r>
              <a:rPr lang="fr-FR" sz="2800" b="1" baseline="30000" dirty="0" smtClean="0">
                <a:solidFill>
                  <a:srgbClr val="006600"/>
                </a:solidFill>
              </a:rPr>
              <a:t>+</a:t>
            </a:r>
            <a:r>
              <a:rPr lang="fr-FR" sz="2800" b="1" dirty="0" smtClean="0">
                <a:solidFill>
                  <a:srgbClr val="006600"/>
                </a:solidFill>
              </a:rPr>
              <a:t> / RNH</a:t>
            </a:r>
            <a:r>
              <a:rPr lang="fr-FR" sz="2800" b="1" baseline="-25000" dirty="0" smtClean="0">
                <a:solidFill>
                  <a:srgbClr val="006600"/>
                </a:solidFill>
              </a:rPr>
              <a:t>2</a:t>
            </a:r>
            <a:r>
              <a:rPr lang="fr-FR" sz="2800" b="1" dirty="0" smtClean="0">
                <a:solidFill>
                  <a:srgbClr val="006600"/>
                </a:solidFill>
              </a:rPr>
              <a:t>) ≈ 8-11</a:t>
            </a:r>
            <a:r>
              <a:rPr lang="fr-FR" sz="2400" dirty="0" smtClean="0">
                <a:solidFill>
                  <a:srgbClr val="006600"/>
                </a:solidFill>
              </a:rPr>
              <a:t> </a:t>
            </a:r>
            <a:endParaRPr lang="fr-FR" sz="2200" b="1" dirty="0">
              <a:solidFill>
                <a:srgbClr val="006600"/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8089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de l’alanine de formule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N–CH(CH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)–COOH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dont les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valent respectivement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2,3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9,6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1086582"/>
            <a:ext cx="2555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5-bis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179514" y="6401920"/>
            <a:ext cx="8424934" cy="1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117707" y="5537824"/>
            <a:ext cx="0" cy="936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604448" y="6372303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771800" y="6372303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6300" y="5546841"/>
            <a:ext cx="2987824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</a:t>
            </a:r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940417" y="6401920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</a:rPr>
              <a:t>9,6</a:t>
            </a:r>
            <a:endParaRPr lang="fr-FR" sz="2400" dirty="0">
              <a:solidFill>
                <a:srgbClr val="0066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189715" y="5537824"/>
            <a:ext cx="2952328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300192" y="5537824"/>
            <a:ext cx="2808312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6216609" y="5517232"/>
            <a:ext cx="0" cy="93675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55564" y="6473928"/>
            <a:ext cx="973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92280" y="6473928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90199" y="6473928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+/-)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47105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179514" y="1217344"/>
            <a:ext cx="8424934" cy="1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117707" y="353248"/>
            <a:ext cx="0" cy="936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04448" y="1187727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71800" y="1187727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300" y="362265"/>
            <a:ext cx="2987824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</a:t>
            </a:r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940417" y="1217344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</a:rPr>
              <a:t>9,6</a:t>
            </a:r>
            <a:endParaRPr lang="fr-FR" sz="2400" dirty="0">
              <a:solidFill>
                <a:srgbClr val="0066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189715" y="353248"/>
            <a:ext cx="2952328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00192" y="353248"/>
            <a:ext cx="2808312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6216609" y="332656"/>
            <a:ext cx="0" cy="93675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 droite 28"/>
          <p:cNvSpPr/>
          <p:nvPr/>
        </p:nvSpPr>
        <p:spPr>
          <a:xfrm rot="5400000">
            <a:off x="4258260" y="1714057"/>
            <a:ext cx="411456" cy="21602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0" y="1933755"/>
            <a:ext cx="9371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ZWITTERION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(espèce possédant des charges mais globalement neutre)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55564" y="1289352"/>
            <a:ext cx="973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92280" y="1289352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90199" y="1289352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+/-)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287362" y="2531853"/>
            <a:ext cx="785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Diagramme de DISTRIBUTION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2891893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79512" y="3251933"/>
            <a:ext cx="8784976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But = connaître les </a:t>
            </a:r>
            <a:r>
              <a:rPr lang="fr-FR" sz="2200" b="1" u="sng" dirty="0" smtClean="0">
                <a:solidFill>
                  <a:srgbClr val="FF0000"/>
                </a:solidFill>
              </a:rPr>
              <a:t>proportions exactes d’un acide et de sa base conjuguée</a:t>
            </a:r>
            <a:r>
              <a:rPr lang="fr-FR" sz="2200" b="1" dirty="0" smtClean="0">
                <a:solidFill>
                  <a:schemeClr val="tx1"/>
                </a:solidFill>
              </a:rPr>
              <a:t> pour une solution de pH donné</a:t>
            </a:r>
            <a:endParaRPr lang="fr-FR" sz="2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217" t="41159" r="28886" b="45401"/>
          <a:stretch>
            <a:fillRect/>
          </a:stretch>
        </p:blipFill>
        <p:spPr bwMode="auto">
          <a:xfrm>
            <a:off x="0" y="4077072"/>
            <a:ext cx="89644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9217" t="56598" r="58963" b="32482"/>
          <a:stretch>
            <a:fillRect/>
          </a:stretch>
        </p:blipFill>
        <p:spPr bwMode="auto">
          <a:xfrm>
            <a:off x="827584" y="5013176"/>
            <a:ext cx="4608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 l="41534" t="56598" r="3522" b="32482"/>
          <a:stretch>
            <a:fillRect/>
          </a:stretch>
        </p:blipFill>
        <p:spPr bwMode="auto">
          <a:xfrm>
            <a:off x="827584" y="5949280"/>
            <a:ext cx="79573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4" grpId="0"/>
      <p:bldP spid="25" grpId="0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87362" y="-27384"/>
            <a:ext cx="785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Diagramme de DISTRIBUTION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217" t="41159" r="28886" b="45401"/>
          <a:stretch>
            <a:fillRect/>
          </a:stretch>
        </p:blipFill>
        <p:spPr bwMode="auto">
          <a:xfrm>
            <a:off x="0" y="692696"/>
            <a:ext cx="89644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9217" t="56598" r="58963" b="32482"/>
          <a:stretch>
            <a:fillRect/>
          </a:stretch>
        </p:blipFill>
        <p:spPr bwMode="auto">
          <a:xfrm>
            <a:off x="827584" y="1551681"/>
            <a:ext cx="4608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1534" t="56598" r="3522" b="32482"/>
          <a:stretch>
            <a:fillRect/>
          </a:stretch>
        </p:blipFill>
        <p:spPr bwMode="auto">
          <a:xfrm>
            <a:off x="827584" y="2420888"/>
            <a:ext cx="79573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16164"/>
            <a:ext cx="341987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 flipH="1">
            <a:off x="5868144" y="4036889"/>
            <a:ext cx="3025030" cy="2265362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7380312" y="5157192"/>
            <a:ext cx="0" cy="1152525"/>
          </a:xfrm>
          <a:prstGeom prst="line">
            <a:avLst/>
          </a:pr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777996" y="6413376"/>
            <a:ext cx="1088696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pH = </a:t>
            </a:r>
            <a:r>
              <a:rPr lang="fr-FR" sz="2000" b="1" dirty="0" err="1"/>
              <a:t>pK</a:t>
            </a:r>
            <a:r>
              <a:rPr lang="fr-FR" sz="2000" b="1" baseline="-25000" dirty="0" err="1"/>
              <a:t>a</a:t>
            </a:r>
            <a:endParaRPr lang="fr-FR" sz="2000" baseline="-25000" dirty="0"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136252" y="3845808"/>
            <a:ext cx="819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100 </a:t>
            </a:r>
            <a:r>
              <a:rPr lang="fr-FR" sz="2000" b="1" dirty="0">
                <a:solidFill>
                  <a:srgbClr val="0070C0"/>
                </a:solidFill>
              </a:rPr>
              <a:t>%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1205" t="72558" r="59958" b="17362"/>
          <a:stretch>
            <a:fillRect/>
          </a:stretch>
        </p:blipFill>
        <p:spPr bwMode="auto">
          <a:xfrm>
            <a:off x="611560" y="3429000"/>
            <a:ext cx="41764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 l="9450" t="29400" r="49210" b="60520"/>
          <a:stretch>
            <a:fillRect/>
          </a:stretch>
        </p:blipFill>
        <p:spPr bwMode="auto">
          <a:xfrm>
            <a:off x="179512" y="4869160"/>
            <a:ext cx="55446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 l="23625" t="56279" r="48498" b="32801"/>
          <a:stretch>
            <a:fillRect/>
          </a:stretch>
        </p:blipFill>
        <p:spPr bwMode="auto">
          <a:xfrm>
            <a:off x="683568" y="5733256"/>
            <a:ext cx="41044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4437112"/>
            <a:ext cx="1569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400" i="1" u="sng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De même</a:t>
            </a:r>
            <a:r>
              <a:rPr lang="fr-FR" sz="2400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:</a:t>
            </a:r>
            <a:endParaRPr lang="fr-FR" sz="2400" i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5868144" y="4020145"/>
            <a:ext cx="3021856" cy="2289175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2" cstate="print"/>
          <a:srcRect t="61791"/>
          <a:stretch>
            <a:fillRect/>
          </a:stretch>
        </p:blipFill>
        <p:spPr bwMode="auto">
          <a:xfrm>
            <a:off x="5724128" y="581624"/>
            <a:ext cx="3419872" cy="120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 b="73408"/>
          <a:stretch>
            <a:fillRect/>
          </a:stretch>
        </p:blipFill>
        <p:spPr bwMode="auto">
          <a:xfrm>
            <a:off x="5724128" y="0"/>
            <a:ext cx="34198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rme libre 9"/>
          <p:cNvSpPr/>
          <p:nvPr/>
        </p:nvSpPr>
        <p:spPr>
          <a:xfrm flipH="1">
            <a:off x="5868144" y="310622"/>
            <a:ext cx="3025030" cy="1296144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7424380" y="998446"/>
            <a:ext cx="1" cy="648072"/>
          </a:xfrm>
          <a:prstGeom prst="line">
            <a:avLst/>
          </a:pr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876256" y="1646518"/>
            <a:ext cx="1088696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pH = </a:t>
            </a:r>
            <a:r>
              <a:rPr lang="fr-FR" sz="2000" b="1" dirty="0" err="1"/>
              <a:t>pK</a:t>
            </a:r>
            <a:r>
              <a:rPr lang="fr-FR" sz="2000" b="1" baseline="-25000" dirty="0" err="1"/>
              <a:t>a</a:t>
            </a:r>
            <a:endParaRPr lang="fr-FR" sz="2000" baseline="-25000" dirty="0">
              <a:latin typeface="Calibri" pitchFamily="34" charset="0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5940152" y="299605"/>
            <a:ext cx="3021856" cy="1296144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153970" y="150478"/>
            <a:ext cx="756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100 </a:t>
            </a:r>
            <a:r>
              <a:rPr lang="fr-FR" b="1" dirty="0">
                <a:solidFill>
                  <a:srgbClr val="0070C0"/>
                </a:solidFill>
              </a:rPr>
              <a:t>%</a:t>
            </a: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49974" y="49178"/>
            <a:ext cx="5170098" cy="17625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Quelle grandeur peut-on relever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?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16923" y="443621"/>
            <a:ext cx="52565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détermine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valeur du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couple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 / A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repérant la valeur de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l’abscisse du point de croisement entre les courbes représentatives de AH et de A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2071070"/>
            <a:ext cx="463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Application aux acides aminés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107504" y="2420888"/>
            <a:ext cx="4451394" cy="4393045"/>
            <a:chOff x="107504" y="2420888"/>
            <a:chExt cx="4451394" cy="4393045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6305" t="38639" r="34323" b="35321"/>
            <a:stretch>
              <a:fillRect/>
            </a:stretch>
          </p:blipFill>
          <p:spPr bwMode="auto">
            <a:xfrm>
              <a:off x="2843808" y="2420888"/>
              <a:ext cx="1584176" cy="1197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1" y="3960996"/>
              <a:ext cx="4379387" cy="285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2680" t="48719" r="64090" b="43721"/>
            <a:stretch>
              <a:fillRect/>
            </a:stretch>
          </p:blipFill>
          <p:spPr bwMode="auto">
            <a:xfrm>
              <a:off x="1403648" y="2708920"/>
              <a:ext cx="1299435" cy="41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9767" t="66359" r="28180" b="18521"/>
            <a:stretch>
              <a:fillRect/>
            </a:stretch>
          </p:blipFill>
          <p:spPr bwMode="auto">
            <a:xfrm>
              <a:off x="107504" y="3295206"/>
              <a:ext cx="3240360" cy="655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e 26"/>
          <p:cNvGrpSpPr/>
          <p:nvPr/>
        </p:nvGrpSpPr>
        <p:grpSpPr>
          <a:xfrm>
            <a:off x="4649119" y="2060847"/>
            <a:ext cx="4392488" cy="4791486"/>
            <a:chOff x="4572000" y="2060847"/>
            <a:chExt cx="4392488" cy="479148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24097" t="66040" r="19204" b="18840"/>
            <a:stretch>
              <a:fillRect/>
            </a:stretch>
          </p:blipFill>
          <p:spPr bwMode="auto">
            <a:xfrm>
              <a:off x="4572000" y="3284984"/>
              <a:ext cx="4392488" cy="65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50144" t="36851" r="14925" b="38637"/>
            <a:stretch>
              <a:fillRect/>
            </a:stretch>
          </p:blipFill>
          <p:spPr bwMode="auto">
            <a:xfrm>
              <a:off x="5868144" y="2060847"/>
              <a:ext cx="3024336" cy="119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18300" y="3933056"/>
              <a:ext cx="4320480" cy="291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à coins arrondis 33"/>
            <p:cNvSpPr/>
            <p:nvPr/>
          </p:nvSpPr>
          <p:spPr>
            <a:xfrm>
              <a:off x="7380312" y="3611157"/>
              <a:ext cx="1368152" cy="360040"/>
            </a:xfrm>
            <a:prstGeom prst="round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5868144" y="2348880"/>
              <a:ext cx="720080" cy="504056"/>
            </a:xfrm>
            <a:prstGeom prst="round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37168" t="44831" r="50882" b="46998"/>
            <a:stretch>
              <a:fillRect/>
            </a:stretch>
          </p:blipFill>
          <p:spPr bwMode="auto">
            <a:xfrm>
              <a:off x="4621974" y="2420888"/>
              <a:ext cx="1224136" cy="470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5236894"/>
            <a:ext cx="914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charge globale que portent les acides aminés diffère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donc 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50" dirty="0" smtClean="0"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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selon le pH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pour un acide aminé donné 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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selon l’acide aminé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considéré pour un pH donné . </a:t>
            </a:r>
            <a:endParaRPr kumimoji="0" lang="fr-FR" sz="44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097" t="66040" r="19204" b="18840"/>
          <a:stretch>
            <a:fillRect/>
          </a:stretch>
        </p:blipFill>
        <p:spPr bwMode="auto">
          <a:xfrm>
            <a:off x="4572000" y="1517835"/>
            <a:ext cx="4392488" cy="65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 l="46305" t="38639" r="34323" b="35321"/>
          <a:stretch>
            <a:fillRect/>
          </a:stretch>
        </p:blipFill>
        <p:spPr bwMode="auto">
          <a:xfrm>
            <a:off x="2987824" y="663961"/>
            <a:ext cx="1368152" cy="103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303921"/>
            <a:ext cx="463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Application aux acides aminés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2193847"/>
            <a:ext cx="4379387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 l="22680" t="48719" r="64090" b="43721"/>
          <a:stretch>
            <a:fillRect/>
          </a:stretch>
        </p:blipFill>
        <p:spPr bwMode="auto">
          <a:xfrm>
            <a:off x="1579869" y="869763"/>
            <a:ext cx="1299435" cy="4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9767" t="66359" r="28180" b="18521"/>
          <a:stretch>
            <a:fillRect/>
          </a:stretch>
        </p:blipFill>
        <p:spPr bwMode="auto">
          <a:xfrm>
            <a:off x="107504" y="1528057"/>
            <a:ext cx="3240360" cy="65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 l="50144" t="36851" r="14925" b="38637"/>
          <a:stretch>
            <a:fillRect/>
          </a:stretch>
        </p:blipFill>
        <p:spPr bwMode="auto">
          <a:xfrm>
            <a:off x="6407696" y="365707"/>
            <a:ext cx="27363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8300" y="2165907"/>
            <a:ext cx="4320480" cy="29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à coins arrondis 26"/>
          <p:cNvSpPr/>
          <p:nvPr/>
        </p:nvSpPr>
        <p:spPr>
          <a:xfrm>
            <a:off x="7380312" y="1844008"/>
            <a:ext cx="1368152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6372200" y="581731"/>
            <a:ext cx="72008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 l="37168" t="44831" r="50882" b="46998"/>
          <a:stretch>
            <a:fillRect/>
          </a:stretch>
        </p:blipFill>
        <p:spPr bwMode="auto">
          <a:xfrm>
            <a:off x="5076057" y="653739"/>
            <a:ext cx="1224136" cy="47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55776" y="0"/>
            <a:ext cx="4464496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Application = l’</a:t>
            </a:r>
            <a:r>
              <a:rPr lang="fr-FR" sz="2200" b="1" u="sng" dirty="0" smtClean="0">
                <a:solidFill>
                  <a:srgbClr val="FF0000"/>
                </a:solidFill>
              </a:rPr>
              <a:t>ELECTROPHORESE</a:t>
            </a:r>
            <a:endParaRPr lang="fr-FR" sz="2200" b="1" u="sng" dirty="0">
              <a:solidFill>
                <a:srgbClr val="FF0000"/>
              </a:solidFill>
            </a:endParaRPr>
          </a:p>
        </p:txBody>
      </p:sp>
      <p:pic>
        <p:nvPicPr>
          <p:cNvPr id="8" name="Image 7" descr="Electrophorèse.jpg"/>
          <p:cNvPicPr/>
          <p:nvPr/>
        </p:nvPicPr>
        <p:blipFill>
          <a:blip r:embed="rId2" cstate="print">
            <a:lum bright="-36000" contrast="62000"/>
          </a:blip>
          <a:srcRect l="35546" t="11979" r="49279" b="81400"/>
          <a:stretch>
            <a:fillRect/>
          </a:stretch>
        </p:blipFill>
        <p:spPr bwMode="auto">
          <a:xfrm>
            <a:off x="7668344" y="5085184"/>
            <a:ext cx="122413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Electrophorèse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2000"/>
          </a:blip>
          <a:srcRect l="15335" t="11979" r="67099" b="81403"/>
          <a:stretch>
            <a:fillRect/>
          </a:stretch>
        </p:blipFill>
        <p:spPr bwMode="auto">
          <a:xfrm>
            <a:off x="7524328" y="4725144"/>
            <a:ext cx="136815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4578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Interpréter les résultats d’électrophorèse ci-dessus.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0" name="Imag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60121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097" t="66040" r="19204" b="26456"/>
          <a:stretch>
            <a:fillRect/>
          </a:stretch>
        </p:blipFill>
        <p:spPr bwMode="auto">
          <a:xfrm>
            <a:off x="4644008" y="620688"/>
            <a:ext cx="4392488" cy="32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980728"/>
            <a:ext cx="4379387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9767" t="66359" r="28180" b="26333"/>
          <a:stretch>
            <a:fillRect/>
          </a:stretch>
        </p:blipFill>
        <p:spPr bwMode="auto">
          <a:xfrm>
            <a:off x="755576" y="620688"/>
            <a:ext cx="3240360" cy="31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980728"/>
            <a:ext cx="4320480" cy="29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4048800" y="4127046"/>
            <a:ext cx="867545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endParaRPr lang="fr-FR" sz="2000" dirty="0"/>
          </a:p>
        </p:txBody>
      </p:sp>
      <p:sp>
        <p:nvSpPr>
          <p:cNvPr id="34" name="Rectangle 33"/>
          <p:cNvSpPr/>
          <p:nvPr/>
        </p:nvSpPr>
        <p:spPr>
          <a:xfrm>
            <a:off x="4051048" y="4437112"/>
            <a:ext cx="901337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Lys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–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51223" y="4941168"/>
            <a:ext cx="1273105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 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6244860" y="5368105"/>
            <a:ext cx="1188274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Lys + 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"/>
                            </p:stCondLst>
                            <p:childTnLst>
                              <p:par>
                                <p:cTn id="5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482" grpId="0"/>
      <p:bldP spid="32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 triacide : en quelles espèces chimiques est-il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transfor-mer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lang="fr-FR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dibase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en quelles espèces chimiques est-elle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trans-former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7932" y="332656"/>
            <a:ext cx="825655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acide phosphorique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puis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enfin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3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phosphate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5300" y="1266202"/>
            <a:ext cx="849694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ion 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hydrogénocarbonate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puis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identique à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dioxyde de carbone aqueux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07504" y="2060848"/>
            <a:ext cx="8928100" cy="2088232"/>
            <a:chOff x="107504" y="2060848"/>
            <a:chExt cx="8928100" cy="2088232"/>
          </a:xfrm>
        </p:grpSpPr>
        <p:sp>
          <p:nvSpPr>
            <p:cNvPr id="5" name="Text Box 1"/>
            <p:cNvSpPr txBox="1">
              <a:spLocks noChangeArrowheads="1"/>
            </p:cNvSpPr>
            <p:nvPr/>
          </p:nvSpPr>
          <p:spPr bwMode="auto">
            <a:xfrm>
              <a:off x="107504" y="2348880"/>
              <a:ext cx="8928100" cy="1800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467544" y="2634354"/>
              <a:ext cx="849694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Quand un acide perd un proton, il se transforme en sa </a:t>
              </a:r>
              <a:r>
                <a:rPr lang="fr-FR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base conjuguée</a:t>
              </a:r>
              <a:r>
                <a:rPr lang="fr-FR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et inversement, quand une base gagne un proton, elle se transforme en son </a:t>
              </a:r>
              <a:r>
                <a:rPr lang="fr-FR" sz="20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acide conjugué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 Si on note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AH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l’acide et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sa base conjuguée, l’écriture </a:t>
              </a:r>
              <a:r>
                <a:rPr lang="fr-FR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AH</a:t>
              </a:r>
              <a:r>
                <a:rPr lang="fr-FR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 A</a:t>
              </a:r>
              <a:r>
                <a:rPr lang="fr-FR" sz="28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80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est appelée 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COUPLE </a:t>
              </a:r>
              <a:r>
                <a:rPr lang="fr-FR" sz="2800" b="1" u="sng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Acide</a:t>
              </a:r>
              <a:r>
                <a:rPr lang="fr-FR" sz="2800" b="1" u="sng" dirty="0" smtClean="0">
                  <a:latin typeface="Arial" pitchFamily="34" charset="0"/>
                  <a:cs typeface="Arial" pitchFamily="34" charset="0"/>
                </a:rPr>
                <a:t>/</a:t>
              </a:r>
              <a:r>
                <a:rPr lang="fr-FR" sz="28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Base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6228184" y="2060848"/>
              <a:ext cx="2736304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COUPLE</a:t>
              </a:r>
              <a:r>
                <a:rPr kumimoji="0" lang="fr-FR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 Acide/Base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2210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différents couples acide/base associés aux espèces chimiques de l’Application 1.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4869160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COOH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860032" y="4869160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79512" y="5373216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131840" y="5373216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516216" y="5373216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67544" y="5949280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067944" y="5949280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lectrophorèse.jpg"/>
          <p:cNvPicPr/>
          <p:nvPr/>
        </p:nvPicPr>
        <p:blipFill>
          <a:blip r:embed="rId2" cstate="print">
            <a:lum bright="-36000" contrast="62000"/>
          </a:blip>
          <a:srcRect l="35546" t="11979" r="49279" b="81400"/>
          <a:stretch>
            <a:fillRect/>
          </a:stretch>
        </p:blipFill>
        <p:spPr bwMode="auto">
          <a:xfrm>
            <a:off x="7668344" y="1837273"/>
            <a:ext cx="122413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Electrophorèse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2000"/>
          </a:blip>
          <a:srcRect l="15335" t="11979" r="67099" b="81403"/>
          <a:stretch>
            <a:fillRect/>
          </a:stretch>
        </p:blipFill>
        <p:spPr bwMode="auto">
          <a:xfrm>
            <a:off x="7524328" y="1477233"/>
            <a:ext cx="136815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20997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Interpréter les résultats d’électrophorèse ci-dessus.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85145"/>
            <a:ext cx="60121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48800" y="879135"/>
            <a:ext cx="867545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4051048" y="1189201"/>
            <a:ext cx="901337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Lys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–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1223" y="1693257"/>
            <a:ext cx="1273105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 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6244860" y="2120194"/>
            <a:ext cx="1188274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Lys +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0" y="356546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acides aminés chargés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déplacent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vers l’électrode négative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ceux chargés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négativement vers l’électrode positive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ceux qui sont sous leur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forme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zwitterion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ne se déplacent pas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79715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tables de données concernant les acides aminés mentionnent un pH particulier appelé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point ISOELECTRIQUE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»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8396" y="5517232"/>
            <a:ext cx="8928100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79512" y="5491524"/>
            <a:ext cx="8964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point isoélectrique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acide aminé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pH pour lequel cet acide aminé est immobile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il est soumis à un champ électrique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555776" y="66102"/>
            <a:ext cx="4464496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Application = l’</a:t>
            </a:r>
            <a:r>
              <a:rPr lang="fr-FR" sz="2200" b="1" u="sng" dirty="0" smtClean="0">
                <a:solidFill>
                  <a:srgbClr val="FF0000"/>
                </a:solidFill>
              </a:rPr>
              <a:t>ELECTROPHORESE</a:t>
            </a:r>
            <a:endParaRPr lang="fr-FR" sz="2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79512" y="4149080"/>
            <a:ext cx="4076093" cy="2592288"/>
            <a:chOff x="179512" y="4149080"/>
            <a:chExt cx="4076093" cy="259228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4149080"/>
              <a:ext cx="3788061" cy="2592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17" name="ZoneTexte 16"/>
            <p:cNvSpPr txBox="1"/>
            <p:nvPr/>
          </p:nvSpPr>
          <p:spPr>
            <a:xfrm>
              <a:off x="179512" y="5157192"/>
              <a:ext cx="113524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ALANINE</a:t>
              </a:r>
              <a:endParaRPr lang="fr-FR" sz="2000" b="1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860032" y="4149080"/>
            <a:ext cx="4052825" cy="2708920"/>
            <a:chOff x="4860032" y="4149080"/>
            <a:chExt cx="4052825" cy="270892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4149080"/>
              <a:ext cx="3862963" cy="27089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19" name="ZoneTexte 18"/>
            <p:cNvSpPr txBox="1"/>
            <p:nvPr/>
          </p:nvSpPr>
          <p:spPr>
            <a:xfrm>
              <a:off x="8028384" y="5157192"/>
              <a:ext cx="88447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LYSINE</a:t>
              </a:r>
              <a:endParaRPr lang="fr-FR" sz="2000" b="1" dirty="0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Interpréter les résultats d’électrophorèse ci-dessus.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36004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acides aminés chargés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déplacent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vers l’électrode négative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ceux chargés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négativement vers l’électrode positive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ceux qui sont sous leur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forme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zwitterion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ne se déplacent pas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4847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tables de données concernant les acides aminés mentionnent un pH particulier appelé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point ISOELECTRIQUE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»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8396" y="2204864"/>
            <a:ext cx="8928100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79512" y="2179156"/>
            <a:ext cx="8964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point isoélectrique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acide aminé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pH pour lequel cet acide aminé est immobile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il est soumis à un champ électrique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06896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le point isoélectrique de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alanine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lysine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valent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respective-ment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6,0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et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9,7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Repérer ces valeurs sur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les diagrammes de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distribution et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ex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pliquer qualitativement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où ce situent ces pH particuliers.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256727" y="4293096"/>
            <a:ext cx="0" cy="219329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6858000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pour lequel le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sa proportion maximale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195736" y="6486387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507405" y="658554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7568396" y="4941169"/>
            <a:ext cx="0" cy="1656183"/>
          </a:xfrm>
          <a:prstGeom prst="line">
            <a:avLst/>
          </a:pr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275857" y="4941168"/>
            <a:ext cx="122413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/>
              </a:rPr>
              <a:t>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 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5973203" y="5107218"/>
            <a:ext cx="1241939" cy="830997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/>
              </a:rPr>
              <a:t>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HLys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8" grpId="0"/>
      <p:bldP spid="15" grpId="0" animBg="1"/>
      <p:bldP spid="15" grpId="1" animBg="1"/>
      <p:bldP spid="15" grpId="2" animBg="1"/>
      <p:bldP spid="15" grpId="3" animBg="1"/>
      <p:bldP spid="15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592" y="3748970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pour lequel le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sa proportion maximale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4397042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peut montrer que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5295" y="418101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5295" y="468507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419872" y="4613066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79912" y="4397042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×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5117122"/>
            <a:ext cx="8129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 deux couples où le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intervient  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2771800" y="4181018"/>
            <a:ext cx="3024336" cy="8640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552072"/>
            <a:ext cx="7268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Dans quel sens se déplacent les acides aminés 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pH &lt;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≈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9952" y="5865812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– (car ils sont chargés +)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188810" y="6165419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+ (car ils sont chargés -)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39952" y="6488176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ne bougent pas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179512" y="1052736"/>
            <a:ext cx="4076093" cy="2592288"/>
            <a:chOff x="179512" y="4149080"/>
            <a:chExt cx="4076093" cy="2592288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4149080"/>
              <a:ext cx="3788061" cy="2592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25" name="ZoneTexte 24"/>
            <p:cNvSpPr txBox="1"/>
            <p:nvPr/>
          </p:nvSpPr>
          <p:spPr>
            <a:xfrm>
              <a:off x="179512" y="5157192"/>
              <a:ext cx="113524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ALANINE</a:t>
              </a:r>
              <a:endParaRPr lang="fr-FR" sz="2000" b="1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860032" y="1052736"/>
            <a:ext cx="4052825" cy="2708920"/>
            <a:chOff x="4860032" y="4149080"/>
            <a:chExt cx="4052825" cy="270892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4149080"/>
              <a:ext cx="3862963" cy="27089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28" name="ZoneTexte 27"/>
            <p:cNvSpPr txBox="1"/>
            <p:nvPr/>
          </p:nvSpPr>
          <p:spPr>
            <a:xfrm>
              <a:off x="8028384" y="5157192"/>
              <a:ext cx="88447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LYSINE</a:t>
              </a:r>
              <a:endParaRPr lang="fr-FR" sz="2000" b="1" dirty="0"/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le point isoélectrique de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alanine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lysine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valent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respective-ment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6,0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et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9,7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Repérer ces valeurs sur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les diagrammes de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distribution et </a:t>
            </a:r>
            <a:r>
              <a:rPr lang="fr-FR" sz="2000" i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ex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pliquer qualitativement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où ce situent ces pH particuliers.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2256727" y="1174718"/>
            <a:ext cx="0" cy="219329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2195736" y="3390043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507405" y="3501008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 flipH="1" flipV="1">
            <a:off x="7568396" y="1822790"/>
            <a:ext cx="4168" cy="1677275"/>
          </a:xfrm>
          <a:prstGeom prst="line">
            <a:avLst/>
          </a:pr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275857" y="1844824"/>
            <a:ext cx="122413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/>
              </a:rPr>
              <a:t>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 </a:t>
            </a:r>
            <a:endParaRPr lang="fr-FR" sz="2000" dirty="0"/>
          </a:p>
        </p:txBody>
      </p:sp>
      <p:sp>
        <p:nvSpPr>
          <p:cNvPr id="35" name="Rectangle 34"/>
          <p:cNvSpPr/>
          <p:nvPr/>
        </p:nvSpPr>
        <p:spPr>
          <a:xfrm>
            <a:off x="5973203" y="2010874"/>
            <a:ext cx="1241939" cy="830997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/>
              </a:rPr>
              <a:t>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HLys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 animBg="1"/>
      <p:bldP spid="18433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576" y="332656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pour lequel le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sa proportion maximale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576" y="91380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peut montrer que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9351" y="69778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19351" y="120183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923928" y="1129830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83968" y="913806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×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576" y="1568081"/>
            <a:ext cx="8129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 deux couples où le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intervient  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3275856" y="697782"/>
            <a:ext cx="3024336" cy="8640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973277"/>
            <a:ext cx="7268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Dans quel sens se déplacent les acides aminés 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pH &lt;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≈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9952" y="2287017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– (car ils sont chargés +)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188810" y="2586624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+ (car ils sont chargés -)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39952" y="2909381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ne bougent pas</a:t>
            </a:r>
            <a:endParaRPr lang="fr-FR" dirty="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: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907704" y="3856774"/>
            <a:ext cx="2741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Aspect qualitatif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0" y="3454319"/>
            <a:ext cx="5160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Composition d’un état final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4209799"/>
            <a:ext cx="6603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Utilisation des diagrammes de prédominance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179512" y="5157192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On mélange un acide et une base …</a:t>
            </a:r>
          </a:p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Y a-t-il réaction ?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 rot="20561479">
            <a:off x="3599513" y="5194863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droite 40"/>
          <p:cNvSpPr/>
          <p:nvPr/>
        </p:nvSpPr>
        <p:spPr>
          <a:xfrm rot="884761">
            <a:off x="3596665" y="575612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4499992" y="4581128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Le DP de l’acide et DP de la base ont une </a:t>
            </a:r>
            <a:r>
              <a:rPr lang="fr-FR" sz="2200" b="1" u="sng" dirty="0" smtClean="0">
                <a:solidFill>
                  <a:srgbClr val="006600"/>
                </a:solidFill>
              </a:rPr>
              <a:t>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Pas de 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4499992" y="5733256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Le DP de l’acide et DP de la base ont n’ont </a:t>
            </a:r>
            <a:r>
              <a:rPr lang="fr-FR" sz="2200" b="1" u="sng" dirty="0" smtClean="0">
                <a:solidFill>
                  <a:srgbClr val="006600"/>
                </a:solidFill>
              </a:rPr>
              <a:t>pas de 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7268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Dans quel sens se déplacent les acides aminés 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pH &lt;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≈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2" y="286356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– (car ils sont chargés +)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188810" y="585963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+ (car ils sont chargés -)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139952" y="908720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ne bougent pas</a:t>
            </a: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7704" y="1916832"/>
            <a:ext cx="2741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Aspect qualitatif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412776"/>
            <a:ext cx="5160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Composition d’un état final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348880"/>
            <a:ext cx="6603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Utilisation des diagrammes de prédominance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3284984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On mélange un acide et une base …</a:t>
            </a:r>
          </a:p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Y a-t-il réaction ?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 rot="20561479">
            <a:off x="3599513" y="3322655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884761">
            <a:off x="3596665" y="388391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4499992" y="2708920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Le DP de l’acide et </a:t>
            </a:r>
            <a:r>
              <a:rPr lang="fr-FR" sz="2200" b="1" u="sng" dirty="0" smtClean="0">
                <a:solidFill>
                  <a:schemeClr val="tx1"/>
                </a:solidFill>
              </a:rPr>
              <a:t>le DP </a:t>
            </a:r>
            <a:r>
              <a:rPr lang="fr-FR" sz="2200" b="1" u="sng" dirty="0" smtClean="0">
                <a:solidFill>
                  <a:schemeClr val="tx1"/>
                </a:solidFill>
              </a:rPr>
              <a:t>de la base ont une </a:t>
            </a:r>
            <a:r>
              <a:rPr lang="fr-FR" sz="2200" b="1" u="sng" dirty="0" smtClean="0">
                <a:solidFill>
                  <a:srgbClr val="006600"/>
                </a:solidFill>
              </a:rPr>
              <a:t>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Pas de 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99992" y="3861048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Le DP de l’acide et </a:t>
            </a:r>
            <a:r>
              <a:rPr lang="fr-FR" sz="2200" b="1" u="sng" dirty="0" smtClean="0">
                <a:solidFill>
                  <a:schemeClr val="tx1"/>
                </a:solidFill>
              </a:rPr>
              <a:t>le DP </a:t>
            </a:r>
            <a:r>
              <a:rPr lang="fr-FR" sz="2200" b="1" u="sng" dirty="0" smtClean="0">
                <a:solidFill>
                  <a:schemeClr val="tx1"/>
                </a:solidFill>
              </a:rPr>
              <a:t>de la base ont n’ont </a:t>
            </a:r>
            <a:r>
              <a:rPr lang="fr-FR" sz="2200" b="1" u="sng" dirty="0" smtClean="0">
                <a:solidFill>
                  <a:srgbClr val="006600"/>
                </a:solidFill>
              </a:rPr>
              <a:t>pas de 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5013176"/>
            <a:ext cx="360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4941168"/>
            <a:ext cx="5508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</a:t>
            </a:r>
            <a:r>
              <a:rPr lang="fr-FR" sz="2000" b="1" u="sng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10</a:t>
            </a:r>
            <a:r>
              <a:rPr lang="fr-FR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mélange contenant de l’acide éthanoïque et de l’ammoniac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évoluera-t-il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508625" y="5086201"/>
            <a:ext cx="1150938" cy="2889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7740650" y="5878364"/>
            <a:ext cx="576263" cy="288925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0" y="5301208"/>
            <a:ext cx="1979712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2555776" y="5301208"/>
            <a:ext cx="1296144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23" name="Connecteur droit 22"/>
          <p:cNvCxnSpPr>
            <a:endCxn id="19" idx="2"/>
          </p:cNvCxnSpPr>
          <p:nvPr/>
        </p:nvCxnSpPr>
        <p:spPr>
          <a:xfrm flipV="1">
            <a:off x="5436096" y="5375126"/>
            <a:ext cx="647998" cy="430138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25" idx="3"/>
          </p:cNvCxnSpPr>
          <p:nvPr/>
        </p:nvCxnSpPr>
        <p:spPr>
          <a:xfrm>
            <a:off x="5668731" y="5933311"/>
            <a:ext cx="2071919" cy="89516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16"/>
          <p:cNvSpPr txBox="1">
            <a:spLocks noChangeArrowheads="1"/>
          </p:cNvSpPr>
          <p:nvPr/>
        </p:nvSpPr>
        <p:spPr bwMode="auto">
          <a:xfrm>
            <a:off x="0" y="5733256"/>
            <a:ext cx="5668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DP de 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 et de NH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disjoints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6093296"/>
            <a:ext cx="661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Le mélange va évoluer selon l’équation chimique :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1403648" y="6413266"/>
            <a:ext cx="2901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2109" y="6412497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5" grpId="0"/>
      <p:bldP spid="26" grpId="0"/>
      <p:bldP spid="29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à coins arrondis 27"/>
          <p:cNvSpPr/>
          <p:nvPr/>
        </p:nvSpPr>
        <p:spPr>
          <a:xfrm>
            <a:off x="6228184" y="4941168"/>
            <a:ext cx="936104" cy="864096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44624"/>
            <a:ext cx="360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27384"/>
            <a:ext cx="5508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</a:t>
            </a:r>
            <a:r>
              <a:rPr lang="fr-FR" sz="2000" b="1" u="sng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10</a:t>
            </a:r>
            <a:r>
              <a:rPr lang="fr-FR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mélange contenant de l’acide éthanoïque et de l’ammoniac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évoluera-t-il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508625" y="117649"/>
            <a:ext cx="1150938" cy="2889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740650" y="909812"/>
            <a:ext cx="576263" cy="288925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0" y="332656"/>
            <a:ext cx="1979712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555776" y="332656"/>
            <a:ext cx="1296144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8" name="Connecteur droit 7"/>
          <p:cNvCxnSpPr>
            <a:endCxn id="4" idx="2"/>
          </p:cNvCxnSpPr>
          <p:nvPr/>
        </p:nvCxnSpPr>
        <p:spPr>
          <a:xfrm flipV="1">
            <a:off x="5436096" y="406574"/>
            <a:ext cx="647998" cy="430138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0" idx="3"/>
          </p:cNvCxnSpPr>
          <p:nvPr/>
        </p:nvCxnSpPr>
        <p:spPr>
          <a:xfrm>
            <a:off x="5668731" y="964759"/>
            <a:ext cx="2071919" cy="89516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0" y="764704"/>
            <a:ext cx="5668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DP de 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 et de NH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disjoints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1124744"/>
            <a:ext cx="661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Le mélange va évoluer selon l’équation chimique :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403648" y="1444714"/>
            <a:ext cx="2901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988840"/>
            <a:ext cx="5150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Calcul d’une constante d’équilibre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51520" y="2348880"/>
            <a:ext cx="8640960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b="1" u="sng" dirty="0" smtClean="0">
                <a:solidFill>
                  <a:schemeClr val="tx1"/>
                </a:solidFill>
              </a:rPr>
              <a:t>Rappels du Cours de Chimie 04 </a:t>
            </a:r>
            <a:r>
              <a:rPr lang="fr-FR" sz="22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fr-FR" sz="2200" b="1" dirty="0" smtClean="0">
                <a:solidFill>
                  <a:schemeClr val="tx1"/>
                </a:solidFill>
              </a:rPr>
              <a:t> 	- Si </a:t>
            </a:r>
            <a:r>
              <a:rPr lang="fr-FR" sz="2200" b="1" dirty="0" smtClean="0">
                <a:solidFill>
                  <a:srgbClr val="FF0000"/>
                </a:solidFill>
              </a:rPr>
              <a:t>K° &gt; 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3</a:t>
            </a:r>
            <a:r>
              <a:rPr lang="fr-FR" sz="2200" b="1" dirty="0" smtClean="0">
                <a:solidFill>
                  <a:schemeClr val="tx1"/>
                </a:solidFill>
              </a:rPr>
              <a:t>, la réaction est </a:t>
            </a:r>
            <a:r>
              <a:rPr lang="fr-FR" sz="2200" b="1" dirty="0" smtClean="0">
                <a:solidFill>
                  <a:srgbClr val="FF0000"/>
                </a:solidFill>
              </a:rPr>
              <a:t>très avancée</a:t>
            </a:r>
            <a:r>
              <a:rPr lang="fr-FR" sz="2200" b="1" dirty="0" smtClean="0">
                <a:solidFill>
                  <a:schemeClr val="tx1"/>
                </a:solidFill>
              </a:rPr>
              <a:t> et </a:t>
            </a:r>
            <a:r>
              <a:rPr lang="fr-FR" sz="2200" b="1" dirty="0" smtClean="0">
                <a:solidFill>
                  <a:srgbClr val="FF0000"/>
                </a:solidFill>
              </a:rPr>
              <a:t>quasi-totale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b="1" dirty="0" smtClean="0">
                <a:solidFill>
                  <a:schemeClr val="tx1"/>
                </a:solidFill>
              </a:rPr>
              <a:t>	- Si </a:t>
            </a:r>
            <a:r>
              <a:rPr lang="fr-FR" sz="2200" b="1" dirty="0" smtClean="0">
                <a:solidFill>
                  <a:srgbClr val="FF0000"/>
                </a:solidFill>
              </a:rPr>
              <a:t>K° &lt; 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 – 3 </a:t>
            </a:r>
            <a:r>
              <a:rPr lang="fr-FR" sz="2200" b="1" dirty="0" smtClean="0">
                <a:solidFill>
                  <a:schemeClr val="tx1"/>
                </a:solidFill>
              </a:rPr>
              <a:t>, la réaction est </a:t>
            </a:r>
            <a:r>
              <a:rPr lang="fr-FR" sz="2200" b="1" dirty="0" smtClean="0">
                <a:solidFill>
                  <a:srgbClr val="FF0000"/>
                </a:solidFill>
              </a:rPr>
              <a:t>très peu avancée</a:t>
            </a:r>
            <a:r>
              <a:rPr lang="fr-FR" sz="2200" b="1" dirty="0" smtClean="0">
                <a:solidFill>
                  <a:schemeClr val="tx1"/>
                </a:solidFill>
              </a:rPr>
              <a:t> et </a:t>
            </a:r>
            <a:r>
              <a:rPr lang="fr-FR" sz="2200" b="1" dirty="0" smtClean="0">
                <a:solidFill>
                  <a:srgbClr val="FF0000"/>
                </a:solidFill>
              </a:rPr>
              <a:t>très limitée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b="1" dirty="0" smtClean="0">
                <a:solidFill>
                  <a:schemeClr val="tx1"/>
                </a:solidFill>
              </a:rPr>
              <a:t>	- Si </a:t>
            </a:r>
            <a:r>
              <a:rPr lang="fr-FR" sz="2200" b="1" dirty="0" smtClean="0">
                <a:solidFill>
                  <a:srgbClr val="FF0000"/>
                </a:solidFill>
              </a:rPr>
              <a:t>10 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– 3 </a:t>
            </a:r>
            <a:r>
              <a:rPr lang="fr-FR" sz="2200" b="1" dirty="0" smtClean="0">
                <a:solidFill>
                  <a:srgbClr val="FF0000"/>
                </a:solidFill>
              </a:rPr>
              <a:t>&lt; K° &lt; 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3</a:t>
            </a:r>
            <a:r>
              <a:rPr lang="fr-FR" sz="2200" b="1" dirty="0" smtClean="0">
                <a:solidFill>
                  <a:schemeClr val="tx1"/>
                </a:solidFill>
              </a:rPr>
              <a:t>, la réaction est </a:t>
            </a:r>
            <a:r>
              <a:rPr lang="fr-FR" sz="2200" b="1" dirty="0" smtClean="0">
                <a:solidFill>
                  <a:srgbClr val="FF0000"/>
                </a:solidFill>
              </a:rPr>
              <a:t>entre les deux</a:t>
            </a:r>
            <a:endParaRPr lang="fr-FR" sz="2200" b="1" dirty="0">
              <a:solidFill>
                <a:schemeClr val="tx1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09120"/>
            <a:ext cx="2428294" cy="205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395536" y="5085184"/>
            <a:ext cx="503238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547664" y="5949280"/>
            <a:ext cx="1008112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411760" y="4581128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8104" y="4581128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932040" y="4941168"/>
            <a:ext cx="936104" cy="93610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472360" y="5157614"/>
            <a:ext cx="659155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059832" y="4941168"/>
            <a:ext cx="2781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3132138" y="5373514"/>
            <a:ext cx="2735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203575" y="5444951"/>
            <a:ext cx="2702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940425" y="5157614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6227763" y="5373514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7524328" y="5013176"/>
            <a:ext cx="1008062" cy="79208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2423411" y="6037566"/>
            <a:ext cx="150051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0032" y="6049228"/>
            <a:ext cx="2160240" cy="361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660369" y="5821666"/>
            <a:ext cx="839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3801000" y="6243941"/>
            <a:ext cx="5032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3801000" y="6303341"/>
            <a:ext cx="945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4499992" y="6049228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(pKa2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pKa1)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4499992" y="6411590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2,5.10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28184" y="4941168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7596336" y="5373216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3131840" y="4941168"/>
            <a:ext cx="1656184" cy="86283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308477" y="5157192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H="1">
            <a:off x="7595815" y="5373092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444208" y="5445224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44" name="Rectangle 43"/>
          <p:cNvSpPr/>
          <p:nvPr/>
        </p:nvSpPr>
        <p:spPr>
          <a:xfrm>
            <a:off x="7884368" y="5003884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87324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la constante d’équilibre de la réaction entre l’acide éthanoïque et l’ammoniaque en fonction des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ces deux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couples.</a:t>
            </a:r>
            <a:endParaRPr kumimoji="0" lang="fr-FR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18832" y="6237312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15616" y="5301208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4212109" y="1484784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/>
      <p:bldP spid="14" grpId="0" animBg="1"/>
      <p:bldP spid="16" grpId="0" animBg="1"/>
      <p:bldP spid="17" grpId="0" animBg="1"/>
      <p:bldP spid="18" grpId="0"/>
      <p:bldP spid="19" grpId="0"/>
      <p:bldP spid="20" grpId="0" animBg="1"/>
      <p:bldP spid="22" grpId="0"/>
      <p:bldP spid="23" grpId="0"/>
      <p:bldP spid="25" grpId="0"/>
      <p:bldP spid="26" grpId="0"/>
      <p:bldP spid="29" grpId="0" animBg="1"/>
      <p:bldP spid="30" grpId="0"/>
      <p:bldP spid="31" grpId="0" animBg="1"/>
      <p:bldP spid="32" grpId="0"/>
      <p:bldP spid="34" grpId="0"/>
      <p:bldP spid="35" grpId="0"/>
      <p:bldP spid="36" grpId="0"/>
      <p:bldP spid="38" grpId="0"/>
      <p:bldP spid="39" grpId="0"/>
      <p:bldP spid="40" grpId="0" animBg="1"/>
      <p:bldP spid="41" grpId="1"/>
      <p:bldP spid="43" grpId="0"/>
      <p:bldP spid="44" grpId="0"/>
      <p:bldP spid="16385" grpId="0"/>
      <p:bldP spid="46" grpId="0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2364"/>
            <a:ext cx="2428294" cy="205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395536" y="1198428"/>
            <a:ext cx="503238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547664" y="2062524"/>
            <a:ext cx="1008112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411760" y="694372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104" y="694372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59832" y="1054412"/>
            <a:ext cx="2781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3132138" y="1486758"/>
            <a:ext cx="2735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203575" y="1558195"/>
            <a:ext cx="2702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0425" y="1269182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277042" y="1101594"/>
            <a:ext cx="936104" cy="79208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783451" y="2132732"/>
            <a:ext cx="150051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021" y="2131701"/>
            <a:ext cx="2232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020409" y="1916832"/>
            <a:ext cx="839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4161040" y="2339107"/>
            <a:ext cx="5032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161040" y="2398507"/>
            <a:ext cx="945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60032" y="2133377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(pKa2 – pKa1)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860032" y="2506756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2,5.10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8184" y="1054412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7596336" y="1558468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3203848" y="1054412"/>
            <a:ext cx="1512168" cy="86283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08477" y="1268760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7595815" y="1486336"/>
            <a:ext cx="9366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44208" y="1558468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7884368" y="1117128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-135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la constante d’équilibre de la réaction entre l’acide éthanoïque et l’ammoniaque en fonction des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ces deux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couples.</a:t>
            </a:r>
            <a:endParaRPr kumimoji="0" lang="fr-FR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8832" y="2350556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5616" y="1414452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4932040" y="1052736"/>
            <a:ext cx="936104" cy="93610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227763" y="1485082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7596336" y="1124744"/>
            <a:ext cx="1008062" cy="79208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45351"/>
            <a:ext cx="2447826" cy="20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>
            <a:off x="1619672" y="4258507"/>
            <a:ext cx="57626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179512" y="5194611"/>
            <a:ext cx="864171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6030647" y="3570365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55875" y="3595974"/>
            <a:ext cx="3613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 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424278" y="4289712"/>
            <a:ext cx="7537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860032" y="4941168"/>
            <a:ext cx="381642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(pKa1 – pKa2)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4860032" y="5301208"/>
            <a:ext cx="360040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4,0.10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 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3158620" y="4473862"/>
            <a:ext cx="2781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3131840" y="4485970"/>
            <a:ext cx="273685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3203848" y="4042483"/>
            <a:ext cx="26324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20072" y="4941169"/>
            <a:ext cx="2232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0" y="292494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la constante d’équilibre de la réaction entre les ions éthanoate et les ions ammonium en fonction des </a:t>
            </a:r>
            <a:r>
              <a:rPr lang="fr-FR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fr-FR" sz="20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ces deux couples.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1190840" y="5415189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87624" y="4479085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6156176" y="4258507"/>
            <a:ext cx="151216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96336" y="40424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dirty="0"/>
          </a:p>
        </p:txBody>
      </p:sp>
      <p:cxnSp>
        <p:nvCxnSpPr>
          <p:cNvPr id="57" name="Connecteur droit 56"/>
          <p:cNvCxnSpPr/>
          <p:nvPr/>
        </p:nvCxnSpPr>
        <p:spPr>
          <a:xfrm flipH="1" flipV="1">
            <a:off x="7596336" y="4474531"/>
            <a:ext cx="432048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596336" y="4546539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83568" y="5877272"/>
            <a:ext cx="80650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>
            <a:spLocks noChangeArrowheads="1"/>
          </p:cNvSpPr>
          <p:nvPr/>
        </p:nvSpPr>
        <p:spPr bwMode="auto">
          <a:xfrm>
            <a:off x="2272141" y="6062170"/>
            <a:ext cx="1223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°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755576" y="6093296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>
            <a:spLocks noChangeArrowheads="1"/>
          </p:cNvSpPr>
          <p:nvPr/>
        </p:nvSpPr>
        <p:spPr bwMode="auto">
          <a:xfrm>
            <a:off x="3347864" y="5850420"/>
            <a:ext cx="5466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baseline="30000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baseline="30000" dirty="0" smtClean="0">
                <a:latin typeface="Arial" pitchFamily="34" charset="0"/>
                <a:cs typeface="Arial" pitchFamily="34" charset="0"/>
              </a:rPr>
              <a:t>(réactif BASE) – </a:t>
            </a:r>
            <a:r>
              <a:rPr lang="fr-FR" sz="3200" b="1" baseline="30000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baseline="30000" dirty="0" smtClean="0">
                <a:latin typeface="Arial" pitchFamily="34" charset="0"/>
                <a:cs typeface="Arial" pitchFamily="34" charset="0"/>
              </a:rPr>
              <a:t> (réactif ACIDE)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2472360" y="1268760"/>
            <a:ext cx="659155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7" grpId="0"/>
      <p:bldP spid="40" grpId="0"/>
      <p:bldP spid="45" grpId="0"/>
      <p:bldP spid="46" grpId="0"/>
      <p:bldP spid="47" grpId="0"/>
      <p:bldP spid="49" grpId="0"/>
      <p:bldP spid="51" grpId="0" animBg="1"/>
      <p:bldP spid="52" grpId="0"/>
      <p:bldP spid="53" grpId="0"/>
      <p:bldP spid="54" grpId="0"/>
      <p:bldP spid="55" grpId="0"/>
      <p:bldP spid="56" grpId="0"/>
      <p:bldP spid="62" grpId="0"/>
      <p:bldP spid="65" grpId="0" animBg="1"/>
      <p:bldP spid="66" grpId="0"/>
      <p:bldP spid="67" grpId="0"/>
      <p:bldP spid="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64594"/>
            <a:ext cx="2428294" cy="205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395536" y="940658"/>
            <a:ext cx="503238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547664" y="1804754"/>
            <a:ext cx="1008112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411760" y="436602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104" y="436602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59832" y="796642"/>
            <a:ext cx="2781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3132138" y="1228988"/>
            <a:ext cx="2735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203575" y="1300425"/>
            <a:ext cx="2702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0425" y="1011412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277042" y="843824"/>
            <a:ext cx="936104" cy="79208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783451" y="1901375"/>
            <a:ext cx="150051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021" y="1888892"/>
            <a:ext cx="2232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020409" y="1685475"/>
            <a:ext cx="839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4161040" y="2107750"/>
            <a:ext cx="5032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161040" y="2167150"/>
            <a:ext cx="945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60032" y="1902020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(pKa2 – pKa1)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860032" y="2275399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2,5.10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8184" y="796642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7596336" y="1311103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3203848" y="796642"/>
            <a:ext cx="1512168" cy="86283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08477" y="1010990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7595815" y="1238971"/>
            <a:ext cx="9366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44208" y="1300698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7884368" y="869763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8832" y="2092786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5616" y="1156682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4932040" y="794966"/>
            <a:ext cx="936104" cy="93610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227763" y="1227312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7596336" y="908720"/>
            <a:ext cx="1008062" cy="79208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55914"/>
            <a:ext cx="2447826" cy="20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>
            <a:off x="1619672" y="3469070"/>
            <a:ext cx="57626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179512" y="4405174"/>
            <a:ext cx="864171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6030647" y="2780928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55875" y="2806537"/>
            <a:ext cx="3613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 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424278" y="3500275"/>
            <a:ext cx="7537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860032" y="4151731"/>
            <a:ext cx="381642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(pKa1 – pKa2)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4860032" y="4511771"/>
            <a:ext cx="360040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4,0.10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 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3158620" y="3684425"/>
            <a:ext cx="2781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3131840" y="3696533"/>
            <a:ext cx="273685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3203848" y="3253046"/>
            <a:ext cx="26324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20072" y="4151732"/>
            <a:ext cx="2232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1190840" y="4625752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87624" y="3689648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6156176" y="3469070"/>
            <a:ext cx="151216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96336" y="325304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dirty="0"/>
          </a:p>
        </p:txBody>
      </p:sp>
      <p:cxnSp>
        <p:nvCxnSpPr>
          <p:cNvPr id="57" name="Connecteur droit 56"/>
          <p:cNvCxnSpPr/>
          <p:nvPr/>
        </p:nvCxnSpPr>
        <p:spPr>
          <a:xfrm flipH="1" flipV="1">
            <a:off x="7596336" y="3685094"/>
            <a:ext cx="432048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596336" y="3757102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</a:t>
            </a:r>
            <a:endParaRPr lang="fr-FR" dirty="0"/>
          </a:p>
        </p:txBody>
      </p:sp>
      <p:sp>
        <p:nvSpPr>
          <p:cNvPr id="68" name="Forme libre 67"/>
          <p:cNvSpPr/>
          <p:nvPr/>
        </p:nvSpPr>
        <p:spPr>
          <a:xfrm>
            <a:off x="827584" y="1155006"/>
            <a:ext cx="648073" cy="936104"/>
          </a:xfrm>
          <a:custGeom>
            <a:avLst/>
            <a:gdLst>
              <a:gd name="connsiteX0" fmla="*/ 374650 w 946150"/>
              <a:gd name="connsiteY0" fmla="*/ 123825 h 1131887"/>
              <a:gd name="connsiteX1" fmla="*/ 793750 w 946150"/>
              <a:gd name="connsiteY1" fmla="*/ 409575 h 1131887"/>
              <a:gd name="connsiteX2" fmla="*/ 946150 w 946150"/>
              <a:gd name="connsiteY2" fmla="*/ 723900 h 1131887"/>
              <a:gd name="connsiteX3" fmla="*/ 793750 w 946150"/>
              <a:gd name="connsiteY3" fmla="*/ 1028700 h 1131887"/>
              <a:gd name="connsiteX4" fmla="*/ 279400 w 946150"/>
              <a:gd name="connsiteY4" fmla="*/ 1066800 h 1131887"/>
              <a:gd name="connsiteX5" fmla="*/ 107950 w 946150"/>
              <a:gd name="connsiteY5" fmla="*/ 638175 h 1131887"/>
              <a:gd name="connsiteX6" fmla="*/ 927100 w 946150"/>
              <a:gd name="connsiteY6" fmla="*/ 0 h 1131887"/>
              <a:gd name="connsiteX0" fmla="*/ 253057 w 824557"/>
              <a:gd name="connsiteY0" fmla="*/ 123825 h 1154935"/>
              <a:gd name="connsiteX1" fmla="*/ 672157 w 824557"/>
              <a:gd name="connsiteY1" fmla="*/ 409575 h 1154935"/>
              <a:gd name="connsiteX2" fmla="*/ 824557 w 824557"/>
              <a:gd name="connsiteY2" fmla="*/ 723900 h 1154935"/>
              <a:gd name="connsiteX3" fmla="*/ 672157 w 824557"/>
              <a:gd name="connsiteY3" fmla="*/ 1028700 h 1154935"/>
              <a:gd name="connsiteX4" fmla="*/ 157807 w 824557"/>
              <a:gd name="connsiteY4" fmla="*/ 1066800 h 1154935"/>
              <a:gd name="connsiteX5" fmla="*/ 107950 w 824557"/>
              <a:gd name="connsiteY5" fmla="*/ 499889 h 1154935"/>
              <a:gd name="connsiteX6" fmla="*/ 805507 w 824557"/>
              <a:gd name="connsiteY6" fmla="*/ 0 h 1154935"/>
              <a:gd name="connsiteX0" fmla="*/ 261366 w 832866"/>
              <a:gd name="connsiteY0" fmla="*/ 123825 h 1092080"/>
              <a:gd name="connsiteX1" fmla="*/ 680466 w 832866"/>
              <a:gd name="connsiteY1" fmla="*/ 409575 h 1092080"/>
              <a:gd name="connsiteX2" fmla="*/ 832866 w 832866"/>
              <a:gd name="connsiteY2" fmla="*/ 723900 h 1092080"/>
              <a:gd name="connsiteX3" fmla="*/ 680466 w 832866"/>
              <a:gd name="connsiteY3" fmla="*/ 1028700 h 1092080"/>
              <a:gd name="connsiteX4" fmla="*/ 116259 w 832866"/>
              <a:gd name="connsiteY4" fmla="*/ 1003945 h 1092080"/>
              <a:gd name="connsiteX5" fmla="*/ 116259 w 832866"/>
              <a:gd name="connsiteY5" fmla="*/ 499889 h 1092080"/>
              <a:gd name="connsiteX6" fmla="*/ 813816 w 832866"/>
              <a:gd name="connsiteY6" fmla="*/ 0 h 1092080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4842"/>
              <a:gd name="connsiteY0" fmla="*/ 123825 h 1159962"/>
              <a:gd name="connsiteX1" fmla="*/ 680466 w 834842"/>
              <a:gd name="connsiteY1" fmla="*/ 409575 h 1159962"/>
              <a:gd name="connsiteX2" fmla="*/ 832866 w 834842"/>
              <a:gd name="connsiteY2" fmla="*/ 723900 h 1159962"/>
              <a:gd name="connsiteX3" fmla="*/ 692323 w 834842"/>
              <a:gd name="connsiteY3" fmla="*/ 1075953 h 1159962"/>
              <a:gd name="connsiteX4" fmla="*/ 476299 w 834842"/>
              <a:gd name="connsiteY4" fmla="*/ 1147961 h 1159962"/>
              <a:gd name="connsiteX5" fmla="*/ 116259 w 834842"/>
              <a:gd name="connsiteY5" fmla="*/ 1003945 h 1159962"/>
              <a:gd name="connsiteX6" fmla="*/ 116259 w 834842"/>
              <a:gd name="connsiteY6" fmla="*/ 499889 h 1159962"/>
              <a:gd name="connsiteX7" fmla="*/ 813816 w 834842"/>
              <a:gd name="connsiteY7" fmla="*/ 0 h 1159962"/>
              <a:gd name="connsiteX0" fmla="*/ 116259 w 834842"/>
              <a:gd name="connsiteY0" fmla="*/ 0 h 1164130"/>
              <a:gd name="connsiteX1" fmla="*/ 680466 w 834842"/>
              <a:gd name="connsiteY1" fmla="*/ 413743 h 1164130"/>
              <a:gd name="connsiteX2" fmla="*/ 832866 w 834842"/>
              <a:gd name="connsiteY2" fmla="*/ 728068 h 1164130"/>
              <a:gd name="connsiteX3" fmla="*/ 692323 w 834842"/>
              <a:gd name="connsiteY3" fmla="*/ 1080121 h 1164130"/>
              <a:gd name="connsiteX4" fmla="*/ 476299 w 834842"/>
              <a:gd name="connsiteY4" fmla="*/ 1152129 h 1164130"/>
              <a:gd name="connsiteX5" fmla="*/ 116259 w 834842"/>
              <a:gd name="connsiteY5" fmla="*/ 1008113 h 1164130"/>
              <a:gd name="connsiteX6" fmla="*/ 116259 w 834842"/>
              <a:gd name="connsiteY6" fmla="*/ 504057 h 1164130"/>
              <a:gd name="connsiteX7" fmla="*/ 813816 w 834842"/>
              <a:gd name="connsiteY7" fmla="*/ 4168 h 11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842" h="1164130">
                <a:moveTo>
                  <a:pt x="116259" y="0"/>
                </a:moveTo>
                <a:cubicBezTo>
                  <a:pt x="278184" y="92869"/>
                  <a:pt x="561032" y="292398"/>
                  <a:pt x="680466" y="413743"/>
                </a:cubicBezTo>
                <a:cubicBezTo>
                  <a:pt x="799900" y="535088"/>
                  <a:pt x="830890" y="617005"/>
                  <a:pt x="832866" y="728068"/>
                </a:cubicBezTo>
                <a:cubicBezTo>
                  <a:pt x="834842" y="839131"/>
                  <a:pt x="751751" y="1009444"/>
                  <a:pt x="692323" y="1080121"/>
                </a:cubicBezTo>
                <a:cubicBezTo>
                  <a:pt x="632895" y="1150798"/>
                  <a:pt x="572310" y="1164130"/>
                  <a:pt x="476299" y="1152129"/>
                </a:cubicBezTo>
                <a:cubicBezTo>
                  <a:pt x="380288" y="1140128"/>
                  <a:pt x="176266" y="1116125"/>
                  <a:pt x="116259" y="1008113"/>
                </a:cubicBezTo>
                <a:cubicBezTo>
                  <a:pt x="56252" y="900101"/>
                  <a:pt x="0" y="671381"/>
                  <a:pt x="116259" y="504057"/>
                </a:cubicBezTo>
                <a:cubicBezTo>
                  <a:pt x="232518" y="336733"/>
                  <a:pt x="458216" y="234355"/>
                  <a:pt x="813816" y="4168"/>
                </a:cubicBezTo>
              </a:path>
            </a:pathLst>
          </a:custGeom>
          <a:ln w="762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9" name="Forme libre 68"/>
          <p:cNvSpPr/>
          <p:nvPr/>
        </p:nvSpPr>
        <p:spPr>
          <a:xfrm flipH="1">
            <a:off x="971598" y="3791691"/>
            <a:ext cx="648073" cy="864096"/>
          </a:xfrm>
          <a:custGeom>
            <a:avLst/>
            <a:gdLst>
              <a:gd name="connsiteX0" fmla="*/ 374650 w 946150"/>
              <a:gd name="connsiteY0" fmla="*/ 123825 h 1131887"/>
              <a:gd name="connsiteX1" fmla="*/ 793750 w 946150"/>
              <a:gd name="connsiteY1" fmla="*/ 409575 h 1131887"/>
              <a:gd name="connsiteX2" fmla="*/ 946150 w 946150"/>
              <a:gd name="connsiteY2" fmla="*/ 723900 h 1131887"/>
              <a:gd name="connsiteX3" fmla="*/ 793750 w 946150"/>
              <a:gd name="connsiteY3" fmla="*/ 1028700 h 1131887"/>
              <a:gd name="connsiteX4" fmla="*/ 279400 w 946150"/>
              <a:gd name="connsiteY4" fmla="*/ 1066800 h 1131887"/>
              <a:gd name="connsiteX5" fmla="*/ 107950 w 946150"/>
              <a:gd name="connsiteY5" fmla="*/ 638175 h 1131887"/>
              <a:gd name="connsiteX6" fmla="*/ 927100 w 946150"/>
              <a:gd name="connsiteY6" fmla="*/ 0 h 1131887"/>
              <a:gd name="connsiteX0" fmla="*/ 253057 w 824557"/>
              <a:gd name="connsiteY0" fmla="*/ 123825 h 1154935"/>
              <a:gd name="connsiteX1" fmla="*/ 672157 w 824557"/>
              <a:gd name="connsiteY1" fmla="*/ 409575 h 1154935"/>
              <a:gd name="connsiteX2" fmla="*/ 824557 w 824557"/>
              <a:gd name="connsiteY2" fmla="*/ 723900 h 1154935"/>
              <a:gd name="connsiteX3" fmla="*/ 672157 w 824557"/>
              <a:gd name="connsiteY3" fmla="*/ 1028700 h 1154935"/>
              <a:gd name="connsiteX4" fmla="*/ 157807 w 824557"/>
              <a:gd name="connsiteY4" fmla="*/ 1066800 h 1154935"/>
              <a:gd name="connsiteX5" fmla="*/ 107950 w 824557"/>
              <a:gd name="connsiteY5" fmla="*/ 499889 h 1154935"/>
              <a:gd name="connsiteX6" fmla="*/ 805507 w 824557"/>
              <a:gd name="connsiteY6" fmla="*/ 0 h 1154935"/>
              <a:gd name="connsiteX0" fmla="*/ 261366 w 832866"/>
              <a:gd name="connsiteY0" fmla="*/ 123825 h 1092080"/>
              <a:gd name="connsiteX1" fmla="*/ 680466 w 832866"/>
              <a:gd name="connsiteY1" fmla="*/ 409575 h 1092080"/>
              <a:gd name="connsiteX2" fmla="*/ 832866 w 832866"/>
              <a:gd name="connsiteY2" fmla="*/ 723900 h 1092080"/>
              <a:gd name="connsiteX3" fmla="*/ 680466 w 832866"/>
              <a:gd name="connsiteY3" fmla="*/ 1028700 h 1092080"/>
              <a:gd name="connsiteX4" fmla="*/ 116259 w 832866"/>
              <a:gd name="connsiteY4" fmla="*/ 1003945 h 1092080"/>
              <a:gd name="connsiteX5" fmla="*/ 116259 w 832866"/>
              <a:gd name="connsiteY5" fmla="*/ 499889 h 1092080"/>
              <a:gd name="connsiteX6" fmla="*/ 813816 w 832866"/>
              <a:gd name="connsiteY6" fmla="*/ 0 h 1092080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4842"/>
              <a:gd name="connsiteY0" fmla="*/ 123825 h 1159962"/>
              <a:gd name="connsiteX1" fmla="*/ 680466 w 834842"/>
              <a:gd name="connsiteY1" fmla="*/ 409575 h 1159962"/>
              <a:gd name="connsiteX2" fmla="*/ 832866 w 834842"/>
              <a:gd name="connsiteY2" fmla="*/ 723900 h 1159962"/>
              <a:gd name="connsiteX3" fmla="*/ 692323 w 834842"/>
              <a:gd name="connsiteY3" fmla="*/ 1075953 h 1159962"/>
              <a:gd name="connsiteX4" fmla="*/ 476299 w 834842"/>
              <a:gd name="connsiteY4" fmla="*/ 1147961 h 1159962"/>
              <a:gd name="connsiteX5" fmla="*/ 116259 w 834842"/>
              <a:gd name="connsiteY5" fmla="*/ 1003945 h 1159962"/>
              <a:gd name="connsiteX6" fmla="*/ 116259 w 834842"/>
              <a:gd name="connsiteY6" fmla="*/ 499889 h 1159962"/>
              <a:gd name="connsiteX7" fmla="*/ 813816 w 834842"/>
              <a:gd name="connsiteY7" fmla="*/ 0 h 1159962"/>
              <a:gd name="connsiteX0" fmla="*/ 116259 w 834842"/>
              <a:gd name="connsiteY0" fmla="*/ 0 h 1164130"/>
              <a:gd name="connsiteX1" fmla="*/ 680466 w 834842"/>
              <a:gd name="connsiteY1" fmla="*/ 413743 h 1164130"/>
              <a:gd name="connsiteX2" fmla="*/ 832866 w 834842"/>
              <a:gd name="connsiteY2" fmla="*/ 728068 h 1164130"/>
              <a:gd name="connsiteX3" fmla="*/ 692323 w 834842"/>
              <a:gd name="connsiteY3" fmla="*/ 1080121 h 1164130"/>
              <a:gd name="connsiteX4" fmla="*/ 476299 w 834842"/>
              <a:gd name="connsiteY4" fmla="*/ 1152129 h 1164130"/>
              <a:gd name="connsiteX5" fmla="*/ 116259 w 834842"/>
              <a:gd name="connsiteY5" fmla="*/ 1008113 h 1164130"/>
              <a:gd name="connsiteX6" fmla="*/ 116259 w 834842"/>
              <a:gd name="connsiteY6" fmla="*/ 504057 h 1164130"/>
              <a:gd name="connsiteX7" fmla="*/ 813816 w 834842"/>
              <a:gd name="connsiteY7" fmla="*/ 4168 h 11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842" h="1164130">
                <a:moveTo>
                  <a:pt x="116259" y="0"/>
                </a:moveTo>
                <a:cubicBezTo>
                  <a:pt x="278184" y="92869"/>
                  <a:pt x="561032" y="292398"/>
                  <a:pt x="680466" y="413743"/>
                </a:cubicBezTo>
                <a:cubicBezTo>
                  <a:pt x="799900" y="535088"/>
                  <a:pt x="830890" y="617005"/>
                  <a:pt x="832866" y="728068"/>
                </a:cubicBezTo>
                <a:cubicBezTo>
                  <a:pt x="834842" y="839131"/>
                  <a:pt x="751751" y="1009444"/>
                  <a:pt x="692323" y="1080121"/>
                </a:cubicBezTo>
                <a:cubicBezTo>
                  <a:pt x="632895" y="1150798"/>
                  <a:pt x="572310" y="1164130"/>
                  <a:pt x="476299" y="1152129"/>
                </a:cubicBezTo>
                <a:cubicBezTo>
                  <a:pt x="380288" y="1140128"/>
                  <a:pt x="176266" y="1116125"/>
                  <a:pt x="116259" y="1008113"/>
                </a:cubicBezTo>
                <a:cubicBezTo>
                  <a:pt x="56252" y="900101"/>
                  <a:pt x="0" y="671381"/>
                  <a:pt x="116259" y="504057"/>
                </a:cubicBezTo>
                <a:cubicBezTo>
                  <a:pt x="232518" y="336733"/>
                  <a:pt x="458216" y="234355"/>
                  <a:pt x="813816" y="4168"/>
                </a:cubicBezTo>
              </a:path>
            </a:pathLst>
          </a:custGeom>
          <a:ln w="762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683568" y="5112036"/>
            <a:ext cx="80650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>
            <a:spLocks noChangeArrowheads="1"/>
          </p:cNvSpPr>
          <p:nvPr/>
        </p:nvSpPr>
        <p:spPr bwMode="auto">
          <a:xfrm>
            <a:off x="2272141" y="5296934"/>
            <a:ext cx="1223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°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55576" y="5328060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3347864" y="5085184"/>
            <a:ext cx="5466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baseline="30000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baseline="30000" dirty="0" smtClean="0">
                <a:latin typeface="Arial" pitchFamily="34" charset="0"/>
                <a:cs typeface="Arial" pitchFamily="34" charset="0"/>
              </a:rPr>
              <a:t>(réactif BASE) – </a:t>
            </a:r>
            <a:r>
              <a:rPr lang="fr-FR" sz="3200" b="1" baseline="30000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baseline="30000" dirty="0" smtClean="0">
                <a:latin typeface="Arial" pitchFamily="34" charset="0"/>
                <a:cs typeface="Arial" pitchFamily="34" charset="0"/>
              </a:rPr>
              <a:t> (réactif ACIDE)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2051720" y="5805264"/>
            <a:ext cx="7092280" cy="1052736"/>
            <a:chOff x="2051720" y="5805264"/>
            <a:chExt cx="7092280" cy="1052736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2699792" y="5805264"/>
              <a:ext cx="6444208" cy="40011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Règle du GAMMA : </a:t>
              </a:r>
            </a:p>
          </p:txBody>
        </p:sp>
        <p:sp>
          <p:nvSpPr>
            <p:cNvPr id="66" name="ZoneTexte 65"/>
            <p:cNvSpPr txBox="1">
              <a:spLocks noChangeArrowheads="1"/>
            </p:cNvSpPr>
            <p:nvPr/>
          </p:nvSpPr>
          <p:spPr bwMode="auto">
            <a:xfrm>
              <a:off x="2699792" y="6191151"/>
              <a:ext cx="6444208" cy="666849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dirty="0">
                  <a:latin typeface="Arial" pitchFamily="34" charset="0"/>
                  <a:cs typeface="Arial" pitchFamily="34" charset="0"/>
                </a:rPr>
                <a:t>Sens des aiguilles d’une montre </a:t>
              </a:r>
              <a:r>
                <a:rPr lang="fr-FR" dirty="0">
                  <a:latin typeface="Arial" pitchFamily="34" charset="0"/>
                  <a:cs typeface="Arial" pitchFamily="34" charset="0"/>
                  <a:sym typeface="Wingdings 3" pitchFamily="18" charset="2"/>
                </a:rPr>
                <a:t> </a:t>
              </a:r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K° </a:t>
              </a:r>
              <a:r>
                <a:rPr lang="fr-FR" b="1" dirty="0">
                  <a:latin typeface="Arial" pitchFamily="34" charset="0"/>
                  <a:cs typeface="Arial" pitchFamily="34" charset="0"/>
                </a:rPr>
                <a:t>= 10 </a:t>
              </a:r>
              <a:r>
                <a:rPr lang="fr-FR" sz="2800" b="1" baseline="30000" dirty="0">
                  <a:latin typeface="Arial" pitchFamily="34" charset="0"/>
                  <a:cs typeface="Arial" pitchFamily="34" charset="0"/>
                </a:rPr>
                <a:t>|</a:t>
              </a:r>
              <a:r>
                <a:rPr lang="fr-FR" sz="2800" b="1" baseline="30000" dirty="0" err="1"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800" b="1" baseline="30000" dirty="0" err="1">
                  <a:latin typeface="Arial" pitchFamily="34" charset="0"/>
                  <a:cs typeface="Arial" pitchFamily="34" charset="0"/>
                </a:rPr>
                <a:t>pKa</a:t>
              </a:r>
              <a:r>
                <a:rPr lang="fr-FR" sz="2800" b="1" baseline="30000" dirty="0">
                  <a:latin typeface="Arial" pitchFamily="34" charset="0"/>
                  <a:cs typeface="Arial" pitchFamily="34" charset="0"/>
                </a:rPr>
                <a:t>|</a:t>
              </a:r>
              <a:endParaRPr lang="fr-FR" b="1" baseline="30000" dirty="0">
                <a:latin typeface="Arial" pitchFamily="34" charset="0"/>
                <a:cs typeface="Arial" pitchFamily="34" charset="0"/>
              </a:endParaRPr>
            </a:p>
            <a:p>
              <a:r>
                <a:rPr lang="fr-FR" dirty="0">
                  <a:latin typeface="Arial" pitchFamily="34" charset="0"/>
                  <a:cs typeface="Arial" pitchFamily="34" charset="0"/>
                </a:rPr>
                <a:t>Sens inverse des aiguilles d’une montre </a:t>
              </a:r>
              <a:r>
                <a:rPr lang="fr-FR" dirty="0">
                  <a:latin typeface="Arial" pitchFamily="34" charset="0"/>
                  <a:cs typeface="Arial" pitchFamily="34" charset="0"/>
                  <a:sym typeface="Wingdings 3" pitchFamily="18" charset="2"/>
                </a:rPr>
                <a:t> </a:t>
              </a:r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K° </a:t>
              </a:r>
              <a:r>
                <a:rPr lang="fr-FR" b="1" dirty="0">
                  <a:latin typeface="Arial" pitchFamily="34" charset="0"/>
                  <a:cs typeface="Arial" pitchFamily="34" charset="0"/>
                </a:rPr>
                <a:t>= 10</a:t>
              </a:r>
              <a:r>
                <a:rPr lang="fr-FR" b="1" baseline="30000" dirty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fr-FR" sz="2800" b="1" baseline="30000" dirty="0">
                  <a:latin typeface="Arial" pitchFamily="34" charset="0"/>
                  <a:cs typeface="Arial" pitchFamily="34" charset="0"/>
                </a:rPr>
                <a:t>|</a:t>
              </a:r>
              <a:r>
                <a:rPr lang="fr-FR" sz="2800" b="1" baseline="30000" dirty="0" err="1"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800" b="1" baseline="30000" dirty="0" err="1">
                  <a:latin typeface="Arial" pitchFamily="34" charset="0"/>
                  <a:cs typeface="Arial" pitchFamily="34" charset="0"/>
                </a:rPr>
                <a:t>pKa</a:t>
              </a:r>
              <a:r>
                <a:rPr lang="fr-FR" sz="2800" b="1" baseline="30000" dirty="0">
                  <a:latin typeface="Arial" pitchFamily="34" charset="0"/>
                  <a:cs typeface="Arial" pitchFamily="34" charset="0"/>
                </a:rPr>
                <a:t>|</a:t>
              </a:r>
            </a:p>
          </p:txBody>
        </p:sp>
        <p:pic>
          <p:nvPicPr>
            <p:cNvPr id="63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5877272"/>
              <a:ext cx="5143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2303" y="0"/>
            <a:ext cx="2948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Aspect quantitatif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l="1890" t="19000" r="19676" b="10441"/>
          <a:stretch>
            <a:fillRect/>
          </a:stretch>
        </p:blipFill>
        <p:spPr bwMode="auto">
          <a:xfrm>
            <a:off x="0" y="404664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4905161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la valeur du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des solutions suivantes.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d’acide éthanoïque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de sulfure de sodium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(2 Na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pK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(HS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S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67544" y="2564904"/>
            <a:ext cx="84249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51520" y="2852936"/>
            <a:ext cx="86409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3140968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3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la valeur du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des solutions suivantes.</a:t>
            </a: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d’acide éthanoïque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8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980728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prépondérante à envisager est :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1412776"/>
            <a:ext cx="729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COOH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CH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1412776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1916832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1916832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91683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227687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92080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308304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19872" y="191683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19872" y="227687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2276872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20072" y="227687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259130" y="224725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1484784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différents couples acide/base associés aux espèces chimiques de l’Application 1.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620688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COOH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60032" y="620688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1124744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31840" y="1124744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516216" y="1124744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7544" y="170080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67944" y="170080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107504" y="2276872"/>
            <a:ext cx="8964488" cy="2088232"/>
            <a:chOff x="107504" y="2276872"/>
            <a:chExt cx="8964488" cy="2088232"/>
          </a:xfrm>
        </p:grpSpPr>
        <p:sp>
          <p:nvSpPr>
            <p:cNvPr id="10" name="Text Box 1"/>
            <p:cNvSpPr txBox="1">
              <a:spLocks noChangeArrowheads="1"/>
            </p:cNvSpPr>
            <p:nvPr/>
          </p:nvSpPr>
          <p:spPr bwMode="auto">
            <a:xfrm>
              <a:off x="107504" y="2564904"/>
              <a:ext cx="8928100" cy="1800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6156176" y="2276872"/>
              <a:ext cx="2808312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Espèce AMPHOTERE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323528" y="2876426"/>
              <a:ext cx="874846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Certaines espèces chimiques ont la </a:t>
              </a:r>
              <a:r>
                <a:rPr lang="fr-FR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particularité</a:t>
              </a:r>
              <a:r>
                <a:rPr lang="fr-FR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d’intervenir dans deux couples Acide/Base différents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 ; dans le premier, en tant qu’acide, et dans le second, en tant que base. On dit de cette espèce qu’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elle est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25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AMPHO-TERE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(adjectif) ou que c’est </a:t>
              </a:r>
              <a:r>
                <a:rPr lang="fr-FR" sz="225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UN AMPHOLYTE</a:t>
              </a:r>
              <a:r>
                <a:rPr lang="fr-FR" sz="225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(nom commun).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1" y="4365104"/>
            <a:ext cx="91449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L’eau est une espèce amphotère. Ecrire les deux couples acide/base mis en jeu.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espèces amphotères parmi celles écrites dans l’Application 2.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5536" y="5085184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308304" y="5085184"/>
            <a:ext cx="216024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1259632" y="5085184"/>
            <a:ext cx="3492706" cy="432048"/>
            <a:chOff x="1259632" y="5085184"/>
            <a:chExt cx="3492706" cy="432048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1259632" y="5085184"/>
              <a:ext cx="792088" cy="432048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avec flèche 17"/>
            <p:cNvCxnSpPr>
              <a:stCxn id="16" idx="3"/>
            </p:cNvCxnSpPr>
            <p:nvPr/>
          </p:nvCxnSpPr>
          <p:spPr>
            <a:xfrm>
              <a:off x="2051720" y="5301208"/>
              <a:ext cx="504056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483768" y="5085184"/>
              <a:ext cx="22685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Ion HYDROXYDE</a:t>
              </a:r>
              <a:endParaRPr lang="fr-FR" sz="20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939635" y="5085184"/>
            <a:ext cx="3160757" cy="432048"/>
            <a:chOff x="4939635" y="5085184"/>
            <a:chExt cx="3160757" cy="432048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7308304" y="5085184"/>
              <a:ext cx="792088" cy="432048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H="1">
              <a:off x="6732240" y="5301208"/>
              <a:ext cx="576064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939635" y="5085184"/>
              <a:ext cx="18646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Ion OXONIUM</a:t>
              </a:r>
              <a:endParaRPr lang="fr-FR" sz="2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475656" y="602128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419872" y="6021288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508104" y="602128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4" grpId="0"/>
      <p:bldP spid="15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la valeur du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des solutions suivantes.</a:t>
            </a: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de sulfure de sodium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(2 Na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S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 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980728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prépondérante à envisager est :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1412776"/>
            <a:ext cx="685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+    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HO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1412776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1916832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1916832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91683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227687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92080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308304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19872" y="191683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19872" y="227687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2276872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20072" y="227687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259130" y="224725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1484784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8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79512" y="980728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prépondérante à envisager est :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1412776"/>
            <a:ext cx="6800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2 HCO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1412776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1916832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1916832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91683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227687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355976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372200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2276872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283968" y="227687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323026" y="224725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@"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la valeur du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des solutions suivantes.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/>
              <a:buChar char="@"/>
            </a:pP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c)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d’hydrogénocarbonate de sodium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  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A3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H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HCO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6,4    ;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A4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10,4 ;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1484784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79512" y="980728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prépondérante à envisager est :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1412776"/>
            <a:ext cx="943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 NH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1412776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1916832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191683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91683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227687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96136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812360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2276872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24128" y="227687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40352" y="227687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32452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/>
              <a:buChar char="@"/>
            </a:pP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-d)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Mélange de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50,0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d’acide éthanoïque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1,0.10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105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avec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50,0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solution d’ammoniaque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    ;    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A5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(NH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NH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9,2 ;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07904" y="191683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63888" y="2276872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1484784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15" grpId="0"/>
      <p:bldP spid="21" grpId="0"/>
      <p:bldP spid="22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843064"/>
            <a:ext cx="9144000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de la solution tampon obtenue si on mélange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50,0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d’ammoniaque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concentration molaire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avec un volume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80,0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chlorure d’ammonium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concentration molaire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Données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(NH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/ 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) = 9,2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un tableau d’avancement (en mol), montrer que le mélange 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50,0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d’ammoniaque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concentration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avec un volume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30,0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d’acide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chlorhydrique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concentration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permet d’obtenir une solution tampon de pH quasiment équivalent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celui de l’Application 14a).</a:t>
            </a:r>
            <a:endParaRPr lang="fr-FR" sz="105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6013" y="26392"/>
            <a:ext cx="6375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Un mélange particulier : les solutions tampons :</a:t>
            </a:r>
            <a:endParaRPr lang="fr-FR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04" y="404664"/>
            <a:ext cx="8928100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000" dirty="0" smtClean="0">
                <a:ea typeface="Calibri" pitchFamily="34" charset="0"/>
                <a:cs typeface="Times New Roman" pitchFamily="18" charset="0"/>
                <a:sym typeface="Wingdings" pitchFamily="2" charset="2"/>
              </a:rPr>
              <a:t>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  <a:p>
            <a:pPr>
              <a:spcAft>
                <a:spcPts val="1000"/>
              </a:spcAft>
            </a:pPr>
            <a:endParaRPr lang="fr-FR" sz="1200" dirty="0" smtClean="0"/>
          </a:p>
          <a:p>
            <a:pPr>
              <a:spcAft>
                <a:spcPts val="1000"/>
              </a:spcAft>
            </a:pPr>
            <a:r>
              <a:rPr lang="fr-FR" sz="2000" dirty="0" smtClean="0">
                <a:ea typeface="Calibri" pitchFamily="34" charset="0"/>
                <a:cs typeface="Times New Roman" pitchFamily="18" charset="0"/>
                <a:sym typeface="Wingdings" pitchFamily="2" charset="2"/>
              </a:rPr>
              <a:t>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Composition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  <a:endParaRPr lang="fr-FR" sz="2000" dirty="0" smtClean="0"/>
          </a:p>
          <a:p>
            <a:pPr>
              <a:spcAft>
                <a:spcPts val="1000"/>
              </a:spcAft>
            </a:pPr>
            <a:endParaRPr lang="fr-FR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404664"/>
            <a:ext cx="83495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tampon est une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 dont le pH varie peu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addition modérée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d’eau, d’acide ou de base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2925" y="1484784"/>
            <a:ext cx="8601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Ces solutions sont constituées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mélange d’un acide faible AH et de sa base conjuguée A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des proportions comparables.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pH de cette solution varie le moins pour des proportions équimolaires 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ce cas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couple).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Les solutions tampon en milieu biologique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52936"/>
            <a:ext cx="9144000" cy="213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fr-FR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endParaRPr lang="fr-FR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Dans le sang,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–] = 2,7.10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mol. L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= 1,36.10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Calculer le pH du sang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Donnée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HCO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6,1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37 °C).</a:t>
            </a: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Déterminer la valeur du rapport 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[HPO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/ [H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fr-FR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 ce couple contribue </a:t>
            </a:r>
            <a:r>
              <a:rPr lang="fr-FR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effec-tivement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tamponner le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 artériel dont le pH est voisin de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7,4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fr-FR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Donnée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37 °C,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HPO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6,8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404664"/>
            <a:ext cx="878497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Nécessité de </a:t>
            </a:r>
            <a:r>
              <a:rPr lang="fr-FR" sz="2200" b="1" dirty="0" smtClean="0">
                <a:solidFill>
                  <a:srgbClr val="FF0000"/>
                </a:solidFill>
              </a:rPr>
              <a:t>maintenir le pH</a:t>
            </a:r>
            <a:r>
              <a:rPr lang="fr-FR" sz="2200" b="1" dirty="0" smtClean="0">
                <a:solidFill>
                  <a:schemeClr val="tx1"/>
                </a:solidFill>
              </a:rPr>
              <a:t> d’un milieu biologique </a:t>
            </a:r>
            <a:r>
              <a:rPr lang="fr-FR" sz="2200" b="1" dirty="0" smtClean="0">
                <a:solidFill>
                  <a:srgbClr val="FF0000"/>
                </a:solidFill>
              </a:rPr>
              <a:t>à une valeur précise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16200000">
            <a:off x="4211960" y="98072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0" y="1484784"/>
            <a:ext cx="8999984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rgbClr val="FF0000"/>
                </a:solidFill>
              </a:rPr>
              <a:t>2 Systèmes TAMPON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/>
              </a:rPr>
              <a:t>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Phosphate</a:t>
            </a:r>
            <a:r>
              <a:rPr lang="fr-FR" sz="2100" b="1" dirty="0" smtClean="0">
                <a:solidFill>
                  <a:schemeClr val="tx1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: H</a:t>
            </a:r>
            <a:r>
              <a:rPr lang="fr-FR" sz="2100" baseline="-25000" dirty="0" smtClean="0">
                <a:solidFill>
                  <a:schemeClr val="tx1"/>
                </a:solidFill>
              </a:rPr>
              <a:t>2</a:t>
            </a:r>
            <a:r>
              <a:rPr lang="fr-FR" sz="2100" dirty="0" smtClean="0">
                <a:solidFill>
                  <a:schemeClr val="tx1"/>
                </a:solidFill>
              </a:rPr>
              <a:t>PO</a:t>
            </a:r>
            <a:r>
              <a:rPr lang="fr-FR" sz="2100" baseline="-25000" dirty="0" smtClean="0">
                <a:solidFill>
                  <a:schemeClr val="tx1"/>
                </a:solidFill>
              </a:rPr>
              <a:t>4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30000" dirty="0" smtClean="0">
                <a:solidFill>
                  <a:schemeClr val="tx1"/>
                </a:solidFill>
              </a:rPr>
              <a:t>–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 </a:t>
            </a:r>
            <a:r>
              <a:rPr lang="fr-FR" sz="2100" dirty="0" smtClean="0">
                <a:solidFill>
                  <a:schemeClr val="tx1"/>
                </a:solidFill>
              </a:rPr>
              <a:t>/ HPO</a:t>
            </a:r>
            <a:r>
              <a:rPr lang="fr-FR" sz="2100" baseline="-25000" dirty="0" smtClean="0">
                <a:solidFill>
                  <a:schemeClr val="tx1"/>
                </a:solidFill>
              </a:rPr>
              <a:t>4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30000" dirty="0" smtClean="0">
                <a:solidFill>
                  <a:schemeClr val="tx1"/>
                </a:solidFill>
              </a:rPr>
              <a:t>2 –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/>
              </a:rPr>
              <a:t>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Dioxyde de carbone dissous</a:t>
            </a:r>
            <a:r>
              <a:rPr lang="fr-FR" b="1" u="sng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/</a:t>
            </a:r>
            <a:r>
              <a:rPr lang="fr-FR" b="1" u="sng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Ion hydrogénocarbonate</a:t>
            </a:r>
            <a:r>
              <a:rPr lang="fr-FR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: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CO</a:t>
            </a:r>
            <a:r>
              <a:rPr lang="fr-FR" sz="2100" baseline="-25000" dirty="0" smtClean="0">
                <a:solidFill>
                  <a:schemeClr val="tx1"/>
                </a:solidFill>
              </a:rPr>
              <a:t>2(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</a:t>
            </a:r>
            <a:r>
              <a:rPr lang="fr-FR" sz="2100" dirty="0" smtClean="0">
                <a:solidFill>
                  <a:schemeClr val="tx1"/>
                </a:solidFill>
              </a:rPr>
              <a:t>, H</a:t>
            </a:r>
            <a:r>
              <a:rPr lang="fr-FR" sz="2100" baseline="-25000" dirty="0" smtClean="0">
                <a:solidFill>
                  <a:schemeClr val="tx1"/>
                </a:solidFill>
              </a:rPr>
              <a:t>2</a:t>
            </a:r>
            <a:r>
              <a:rPr lang="fr-FR" sz="2100" dirty="0" smtClean="0">
                <a:solidFill>
                  <a:schemeClr val="tx1"/>
                </a:solidFill>
              </a:rPr>
              <a:t>O</a:t>
            </a:r>
            <a:r>
              <a:rPr lang="fr-FR" sz="2100" baseline="-25000" dirty="0" smtClean="0">
                <a:solidFill>
                  <a:schemeClr val="tx1"/>
                </a:solidFill>
              </a:rPr>
              <a:t>(l)</a:t>
            </a:r>
            <a:r>
              <a:rPr lang="fr-FR" sz="2100" dirty="0" smtClean="0">
                <a:solidFill>
                  <a:schemeClr val="tx1"/>
                </a:solidFill>
              </a:rPr>
              <a:t> / HCO</a:t>
            </a:r>
            <a:r>
              <a:rPr lang="fr-FR" sz="2100" baseline="-25000" dirty="0" smtClean="0">
                <a:solidFill>
                  <a:schemeClr val="tx1"/>
                </a:solidFill>
              </a:rPr>
              <a:t>3</a:t>
            </a:r>
            <a:r>
              <a:rPr lang="fr-FR" sz="2100" baseline="30000" dirty="0" smtClean="0">
                <a:solidFill>
                  <a:schemeClr val="tx1"/>
                </a:solidFill>
              </a:rPr>
              <a:t>–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 </a:t>
            </a:r>
            <a:endParaRPr lang="fr-FR" sz="21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" y="140122"/>
            <a:ext cx="91449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L’eau est une espèce amphotère. Ecrire les deux couples acide/base mis en jeu.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espèces amphotères parmi celles écrites dans l’Application 2.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908720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308304" y="908720"/>
            <a:ext cx="216024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908720"/>
            <a:ext cx="792088" cy="43204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5" idx="3"/>
          </p:cNvCxnSpPr>
          <p:nvPr/>
        </p:nvCxnSpPr>
        <p:spPr>
          <a:xfrm>
            <a:off x="2051720" y="1124744"/>
            <a:ext cx="504056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83768" y="908720"/>
            <a:ext cx="2268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Ion HYDROXYDE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308304" y="908720"/>
            <a:ext cx="792088" cy="43204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732240" y="1124744"/>
            <a:ext cx="576064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39635" y="908720"/>
            <a:ext cx="186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Ion OXONIUM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75656" y="1796306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419872" y="1796306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508104" y="1796306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07504" y="2420888"/>
            <a:ext cx="8964488" cy="2304256"/>
            <a:chOff x="107504" y="2276872"/>
            <a:chExt cx="8964488" cy="2513734"/>
          </a:xfrm>
        </p:grpSpPr>
        <p:sp>
          <p:nvSpPr>
            <p:cNvPr id="14" name="Text Box 1"/>
            <p:cNvSpPr txBox="1">
              <a:spLocks noChangeArrowheads="1"/>
            </p:cNvSpPr>
            <p:nvPr/>
          </p:nvSpPr>
          <p:spPr bwMode="auto">
            <a:xfrm>
              <a:off x="107504" y="2564904"/>
              <a:ext cx="8928100" cy="222570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5580112" y="2276872"/>
              <a:ext cx="3384376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REACTION acido-basique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323528" y="2876426"/>
              <a:ext cx="874846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 Une REACTION acido-basique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 est une réaction chimique au cours de laquelle l’acide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d’un couple 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 / 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cède un proton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à la base  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baseline="30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 d’un couple 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H / 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baseline="30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endParaRPr lang="fr-FR" sz="105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fr-FR" sz="2000" b="1" i="1" u="sng" dirty="0" smtClean="0">
                  <a:latin typeface="Arial" pitchFamily="34" charset="0"/>
                  <a:cs typeface="Arial" pitchFamily="34" charset="0"/>
                </a:rPr>
                <a:t>Equation chimique</a:t>
              </a:r>
              <a:r>
                <a:rPr lang="fr-FR" sz="20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baseline="30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  <a:sym typeface="Wingdings 3"/>
                </a:rPr>
                <a:t>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79794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4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Ecrire l’équation chimique relative à la transformation chimique se produisant entre l’acide éthanoïque et l’ammoniaque.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5724053"/>
            <a:ext cx="2808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 / 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188" y="6155853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0" y="5724053"/>
            <a:ext cx="1403648" cy="360363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475656" y="6165304"/>
            <a:ext cx="503237" cy="3603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1763688" y="5157987"/>
            <a:ext cx="2016224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995936" y="5157987"/>
            <a:ext cx="1584176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5" name="Accolade fermante 24"/>
          <p:cNvSpPr/>
          <p:nvPr/>
        </p:nvSpPr>
        <p:spPr>
          <a:xfrm>
            <a:off x="2699792" y="5805264"/>
            <a:ext cx="215900" cy="7207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796136" y="5877272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2987675" y="5877272"/>
            <a:ext cx="2901756" cy="432048"/>
            <a:chOff x="2987675" y="5877272"/>
            <a:chExt cx="2901756" cy="432048"/>
          </a:xfrm>
        </p:grpSpPr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987675" y="5878041"/>
              <a:ext cx="29017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CH</a:t>
              </a:r>
              <a:r>
                <a:rPr lang="en-US" sz="2000" b="1" baseline="-30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3</a:t>
              </a:r>
              <a:r>
                <a:rPr lang="en-US" sz="2000" b="1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COOH</a:t>
              </a:r>
              <a:r>
                <a:rPr lang="en-US" sz="2000" b="1" baseline="-25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 (</a:t>
              </a:r>
              <a:r>
                <a:rPr lang="en-US" sz="2000" b="1" baseline="-25000" dirty="0" err="1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aq</a:t>
              </a:r>
              <a:r>
                <a:rPr lang="en-US" sz="2000" b="1" baseline="-25000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)</a:t>
              </a:r>
              <a:r>
                <a:rPr lang="en-US" sz="20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 + NH</a:t>
              </a:r>
              <a:r>
                <a:rPr lang="en-US" sz="2000" b="1" baseline="-30000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3 </a:t>
              </a:r>
              <a:r>
                <a:rPr lang="en-US" sz="2000" b="1" baseline="-30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(</a:t>
              </a:r>
              <a:r>
                <a:rPr lang="en-US" sz="2000" b="1" baseline="-30000" dirty="0" err="1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aq</a:t>
              </a:r>
              <a:r>
                <a:rPr lang="en-US" sz="2000" b="1" baseline="-30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)</a:t>
              </a:r>
              <a:endParaRPr lang="fr-FR" sz="2000" dirty="0"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2987824" y="5877272"/>
              <a:ext cx="1728341" cy="431279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C0000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4932040" y="5877272"/>
              <a:ext cx="864096" cy="432048"/>
            </a:xfrm>
            <a:prstGeom prst="roundRect">
              <a:avLst/>
            </a:prstGeom>
            <a:solidFill>
              <a:srgbClr val="7030A0">
                <a:alpha val="40000"/>
              </a:srgbClr>
            </a:solidFill>
            <a:ln>
              <a:solidFill>
                <a:srgbClr val="7030A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107504" y="2636912"/>
            <a:ext cx="8964488" cy="4104456"/>
            <a:chOff x="107504" y="1916832"/>
            <a:chExt cx="8964488" cy="4104456"/>
          </a:xfrm>
        </p:grpSpPr>
        <p:grpSp>
          <p:nvGrpSpPr>
            <p:cNvPr id="36" name="Groupe 35"/>
            <p:cNvGrpSpPr/>
            <p:nvPr/>
          </p:nvGrpSpPr>
          <p:grpSpPr>
            <a:xfrm>
              <a:off x="107504" y="1916832"/>
              <a:ext cx="8928100" cy="4104456"/>
              <a:chOff x="107504" y="1916832"/>
              <a:chExt cx="8928100" cy="4104456"/>
            </a:xfrm>
          </p:grpSpPr>
          <p:sp>
            <p:nvSpPr>
              <p:cNvPr id="14" name="Text Box 1"/>
              <p:cNvSpPr txBox="1">
                <a:spLocks noChangeArrowheads="1"/>
              </p:cNvSpPr>
              <p:nvPr/>
            </p:nvSpPr>
            <p:spPr bwMode="auto">
              <a:xfrm>
                <a:off x="107504" y="2204864"/>
                <a:ext cx="8928100" cy="38164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12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fr-FR" sz="2000" dirty="0" smtClean="0">
                    <a:latin typeface="Comic Sans MS" pitchFamily="66" charset="0"/>
                    <a:cs typeface="Arial" pitchFamily="34" charset="0"/>
                    <a:sym typeface="Wingdings 2" pitchFamily="18" charset="2"/>
                  </a:rPr>
                  <a:t></a:t>
                </a:r>
                <a:endParaRPr lang="fr-F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105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200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AutoShape 2"/>
              <p:cNvSpPr>
                <a:spLocks noChangeArrowheads="1"/>
              </p:cNvSpPr>
              <p:nvPr/>
            </p:nvSpPr>
            <p:spPr bwMode="auto">
              <a:xfrm>
                <a:off x="5508104" y="1916832"/>
                <a:ext cx="3456384" cy="50405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AUTOPROTOLYSE de l’eau</a:t>
                </a:r>
                <a:endParaRPr kumimoji="0" lang="fr-FR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323528" y="2516386"/>
              <a:ext cx="874846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L’autoprotolyse de l’eau est une </a:t>
              </a:r>
              <a:r>
                <a:rPr lang="fr-FR" sz="20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réaction chimique particulière se </a:t>
              </a:r>
              <a:r>
                <a:rPr lang="fr-FR" sz="2000" b="1" i="1" u="sng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pro-duisant</a:t>
              </a:r>
              <a:r>
                <a:rPr lang="fr-FR" sz="20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dans n’importe quelle solution aqueuse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 L’eau étant une espèce amphotère, certaines molécules d’eau (acides de </a:t>
              </a:r>
              <a:r>
                <a:rPr lang="fr-FR" sz="2000" dirty="0" err="1" smtClean="0">
                  <a:latin typeface="Arial" pitchFamily="34" charset="0"/>
                  <a:cs typeface="Arial" pitchFamily="34" charset="0"/>
                </a:rPr>
                <a:t>Brönsted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) peuvent perdre un proton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qui sera récupéré par d’autres molécules d’eau (base de </a:t>
              </a:r>
              <a:r>
                <a:rPr lang="fr-FR" sz="2000" dirty="0" err="1" smtClean="0">
                  <a:latin typeface="Arial" pitchFamily="34" charset="0"/>
                  <a:cs typeface="Arial" pitchFamily="34" charset="0"/>
                </a:rPr>
                <a:t>Brönsted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) selon l’équation chimique :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à coins arrondis 20"/>
          <p:cNvSpPr/>
          <p:nvPr/>
        </p:nvSpPr>
        <p:spPr>
          <a:xfrm>
            <a:off x="1907704" y="5085184"/>
            <a:ext cx="935038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835696" y="5084539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 H</a:t>
            </a:r>
            <a:r>
              <a:rPr lang="en-US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(l)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87810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4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Ecrire l’équation chimique relative à la transformation chimique se produisant entre l’acide éthanoïque et l’ammoniaque.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0" y="1660986"/>
            <a:ext cx="2808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 / 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188" y="2092786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0" y="1660986"/>
            <a:ext cx="1403648" cy="360363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2102237"/>
            <a:ext cx="503237" cy="3603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763688" y="1238141"/>
            <a:ext cx="2016224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995936" y="1238141"/>
            <a:ext cx="1584176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Accolade fermante 8"/>
          <p:cNvSpPr/>
          <p:nvPr/>
        </p:nvSpPr>
        <p:spPr>
          <a:xfrm>
            <a:off x="2699792" y="1742197"/>
            <a:ext cx="215900" cy="7207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987675" y="1814974"/>
            <a:ext cx="2901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1814205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987824" y="1814205"/>
            <a:ext cx="1728341" cy="431279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932040" y="1814205"/>
            <a:ext cx="864096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07950" y="4941044"/>
            <a:ext cx="1583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9512" y="5333146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/ HO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51520" y="5373216"/>
            <a:ext cx="504825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843808" y="5085184"/>
            <a:ext cx="2768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043608" y="4941168"/>
            <a:ext cx="503237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724128" y="4575222"/>
            <a:ext cx="2961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Constante d’équilibre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5580112" y="5949280"/>
            <a:ext cx="3563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Produit ionique de l’eau</a:t>
            </a:r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 » 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5868144" y="6309320"/>
            <a:ext cx="3491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25 °C,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854924" y="5949280"/>
            <a:ext cx="25091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10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pKe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79512" y="5943374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30" name="Accolade fermante 29"/>
          <p:cNvSpPr/>
          <p:nvPr/>
        </p:nvSpPr>
        <p:spPr>
          <a:xfrm>
            <a:off x="1547664" y="4940523"/>
            <a:ext cx="216024" cy="79273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652120" y="5127575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6300192" y="4911551"/>
            <a:ext cx="2565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[HO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6444208" y="5415607"/>
            <a:ext cx="22322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7092280" y="5415607"/>
            <a:ext cx="838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(C°)²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52120" y="4941168"/>
            <a:ext cx="3168352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  <p:bldP spid="17" grpId="0"/>
      <p:bldP spid="18" grpId="0"/>
      <p:bldP spid="19" grpId="0" animBg="1"/>
      <p:bldP spid="20" grpId="0"/>
      <p:bldP spid="22" grpId="0" animBg="1"/>
      <p:bldP spid="23" grpId="0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107504" y="4149080"/>
            <a:ext cx="8928100" cy="2304256"/>
            <a:chOff x="107504" y="4149080"/>
            <a:chExt cx="8928100" cy="2304256"/>
          </a:xfrm>
        </p:grpSpPr>
        <p:sp>
          <p:nvSpPr>
            <p:cNvPr id="31" name="Text Box 1"/>
            <p:cNvSpPr txBox="1">
              <a:spLocks noChangeArrowheads="1"/>
            </p:cNvSpPr>
            <p:nvPr/>
          </p:nvSpPr>
          <p:spPr bwMode="auto">
            <a:xfrm>
              <a:off x="107504" y="4437112"/>
              <a:ext cx="8928100" cy="20162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4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Propriété</a:t>
              </a: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 :</a:t>
              </a: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 </a:t>
              </a:r>
              <a:endParaRPr lang="fr-FR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AutoShape 2"/>
            <p:cNvSpPr>
              <a:spLocks noChangeArrowheads="1"/>
            </p:cNvSpPr>
            <p:nvPr/>
          </p:nvSpPr>
          <p:spPr bwMode="auto">
            <a:xfrm>
              <a:off x="7164288" y="4149080"/>
              <a:ext cx="180020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Acide FORT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75850" y="3244914"/>
            <a:ext cx="44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Force des acides et des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bases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95536" y="4725144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fort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676962"/>
            <a:ext cx="4118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forts 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835696" y="5085184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932040" y="5157192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203848" y="3789040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INDIFFERENTE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capter des protons)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7504" y="188640"/>
            <a:ext cx="8928100" cy="2232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23528" y="0"/>
            <a:ext cx="3456384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AUTOPROTOLYSE de l’eau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7950" y="620564"/>
            <a:ext cx="1583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1012666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/ HO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51520" y="1052736"/>
            <a:ext cx="504825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843808" y="764704"/>
            <a:ext cx="2768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907704" y="764704"/>
            <a:ext cx="935038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043608" y="620688"/>
            <a:ext cx="503237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580112" y="260648"/>
            <a:ext cx="2961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Constante d’équilibre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580112" y="1628800"/>
            <a:ext cx="3563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Produit ionique de l’eau</a:t>
            </a:r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 »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868144" y="1988840"/>
            <a:ext cx="3491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25 °C,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843808" y="1584732"/>
            <a:ext cx="2448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10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pKe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79512" y="1628800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3" name="Accolade fermante 22"/>
          <p:cNvSpPr/>
          <p:nvPr/>
        </p:nvSpPr>
        <p:spPr>
          <a:xfrm>
            <a:off x="1547664" y="620043"/>
            <a:ext cx="216024" cy="79273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652120" y="807095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300192" y="591071"/>
            <a:ext cx="2565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[HO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6444208" y="1095127"/>
            <a:ext cx="22322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7092280" y="1095127"/>
            <a:ext cx="838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(C°)²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2120" y="620688"/>
            <a:ext cx="3168352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847271" y="764704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 H</a:t>
            </a:r>
            <a:r>
              <a:rPr lang="en-US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(l)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0" y="2740858"/>
            <a:ext cx="6673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Classification des acides et des bases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>
            <a:stCxn id="7" idx="0"/>
          </p:cNvCxnSpPr>
          <p:nvPr/>
        </p:nvCxnSpPr>
        <p:spPr>
          <a:xfrm flipH="1" flipV="1">
            <a:off x="5364088" y="4509120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1331640" y="5661248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d’acide fort à la concentration molaire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contient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la concentration molaire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/>
      <p:bldP spid="30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107504" y="5157192"/>
            <a:ext cx="8928100" cy="1584176"/>
            <a:chOff x="107504" y="5157192"/>
            <a:chExt cx="8928100" cy="1584176"/>
          </a:xfrm>
        </p:grpSpPr>
        <p:sp>
          <p:nvSpPr>
            <p:cNvPr id="14" name="Text Box 1"/>
            <p:cNvSpPr txBox="1">
              <a:spLocks noChangeArrowheads="1"/>
            </p:cNvSpPr>
            <p:nvPr/>
          </p:nvSpPr>
          <p:spPr bwMode="auto">
            <a:xfrm>
              <a:off x="107504" y="5445224"/>
              <a:ext cx="8928100" cy="12961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4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</p:txBody>
        </p:sp>
        <p:sp>
          <p:nvSpPr>
            <p:cNvPr id="18" name="AutoShape 2"/>
            <p:cNvSpPr>
              <a:spLocks noChangeArrowheads="1"/>
            </p:cNvSpPr>
            <p:nvPr/>
          </p:nvSpPr>
          <p:spPr bwMode="auto">
            <a:xfrm>
              <a:off x="7164288" y="5157192"/>
              <a:ext cx="180020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Base FORTE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835696" y="6093296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780928"/>
            <a:ext cx="9144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r>
              <a:rPr lang="fr-FR" sz="800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Le chlorure d’hydrogène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(g)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Cl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700" dirty="0"/>
          </a:p>
          <a:p>
            <a:pPr>
              <a:buFontTx/>
              <a:buChar char="-"/>
            </a:pP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l’acide nitrique 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HNO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 (l)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HNO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NO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700" dirty="0"/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l’acide sulfurique 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HSO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7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fr-FR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seule la 1</a:t>
            </a:r>
            <a:r>
              <a:rPr lang="fr-FR" sz="2000" b="1" i="1" baseline="30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acidité est forte).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732766"/>
            <a:ext cx="8928100" cy="2016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4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95536" y="1020798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fort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27384"/>
            <a:ext cx="4118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forts 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835696" y="1380838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932040" y="1452846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203848" y="84694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INDIFFERENTE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capter des protons)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164288" y="444734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Acide FORT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avec flèche 9"/>
          <p:cNvCxnSpPr>
            <a:stCxn id="7" idx="0"/>
          </p:cNvCxnSpPr>
          <p:nvPr/>
        </p:nvCxnSpPr>
        <p:spPr>
          <a:xfrm flipH="1" flipV="1">
            <a:off x="5364088" y="804774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331640" y="1956902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d’acide fort à la concentration molaire C contient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la concentration molaire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24128" y="3212976"/>
            <a:ext cx="2304256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5111552" y="2780928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Solution d’acide chlorhydrique</a:t>
            </a:r>
            <a:endParaRPr lang="fr-F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95536" y="5733256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forte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788024" y="6165304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3203848" y="4797152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perdre 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 protons)</a:t>
            </a:r>
          </a:p>
        </p:txBody>
      </p:sp>
      <p:cxnSp>
        <p:nvCxnSpPr>
          <p:cNvPr id="19" name="Connecteur droit avec flèche 18"/>
          <p:cNvCxnSpPr>
            <a:stCxn id="16" idx="0"/>
          </p:cNvCxnSpPr>
          <p:nvPr/>
        </p:nvCxnSpPr>
        <p:spPr>
          <a:xfrm flipH="1" flipV="1">
            <a:off x="5220072" y="5517232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 animBg="1"/>
      <p:bldP spid="13" grpId="0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108396" y="5085184"/>
            <a:ext cx="8928100" cy="1656184"/>
            <a:chOff x="108396" y="5085184"/>
            <a:chExt cx="8928100" cy="1656184"/>
          </a:xfrm>
        </p:grpSpPr>
        <p:sp>
          <p:nvSpPr>
            <p:cNvPr id="13" name="Text Box 1"/>
            <p:cNvSpPr txBox="1">
              <a:spLocks noChangeArrowheads="1"/>
            </p:cNvSpPr>
            <p:nvPr/>
          </p:nvSpPr>
          <p:spPr bwMode="auto">
            <a:xfrm>
              <a:off x="108396" y="5445224"/>
              <a:ext cx="8928100" cy="12961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 </a:t>
              </a:r>
              <a:endParaRPr lang="fr-FR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2"/>
            <p:cNvSpPr>
              <a:spLocks noChangeArrowheads="1"/>
            </p:cNvSpPr>
            <p:nvPr/>
          </p:nvSpPr>
          <p:spPr bwMode="auto">
            <a:xfrm>
              <a:off x="7020272" y="5085184"/>
              <a:ext cx="1944216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Acide FAIBLE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20688"/>
            <a:ext cx="8928100" cy="2016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6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835696" y="1268760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95536" y="90872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forte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788024" y="1340768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3203848" y="-27384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perdre 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 protons)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164288" y="332656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Base FORTE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avec flèche 7"/>
          <p:cNvCxnSpPr>
            <a:stCxn id="5" idx="0"/>
          </p:cNvCxnSpPr>
          <p:nvPr/>
        </p:nvCxnSpPr>
        <p:spPr>
          <a:xfrm flipH="1" flipV="1">
            <a:off x="5220072" y="692696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308490" y="1887452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de base forte à la concentration molaire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contient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HO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la concentration molaire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2636912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r>
              <a:rPr lang="fr-FR" sz="600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l’ion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amidure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l’ion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éthanolate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OH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77072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547813" y="4077072"/>
            <a:ext cx="75961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Les solutions de </a:t>
            </a:r>
            <a:r>
              <a:rPr lang="fr-FR" sz="2000" b="1" u="sng" dirty="0" smtClean="0">
                <a:ea typeface="Calibri" pitchFamily="34" charset="0"/>
                <a:cs typeface="Times New Roman" pitchFamily="18" charset="0"/>
              </a:rPr>
              <a:t>soude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(Na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+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, HO 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et de </a:t>
            </a:r>
            <a:r>
              <a:rPr lang="fr-FR" sz="2000" b="1" u="sng" dirty="0" smtClean="0">
                <a:ea typeface="Calibri" pitchFamily="34" charset="0"/>
                <a:cs typeface="Times New Roman" pitchFamily="18" charset="0"/>
              </a:rPr>
              <a:t>potasse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(K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+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, HO 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sont des solutions de bases fortes couramment utilisées en chimie.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95536" y="574545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faible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5013176"/>
            <a:ext cx="458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faibles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faibles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763688" y="5991671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4276</Words>
  <Application>Microsoft Office PowerPoint</Application>
  <PresentationFormat>Affichage à l'écran (4:3)</PresentationFormat>
  <Paragraphs>830</Paragraphs>
  <Slides>44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109</cp:revision>
  <dcterms:created xsi:type="dcterms:W3CDTF">2021-12-07T12:27:27Z</dcterms:created>
  <dcterms:modified xsi:type="dcterms:W3CDTF">2024-12-12T16:27:44Z</dcterms:modified>
</cp:coreProperties>
</file>