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5" r:id="rId14"/>
    <p:sldId id="268" r:id="rId15"/>
    <p:sldId id="298" r:id="rId16"/>
    <p:sldId id="286" r:id="rId17"/>
    <p:sldId id="269" r:id="rId18"/>
    <p:sldId id="270" r:id="rId19"/>
    <p:sldId id="273" r:id="rId20"/>
    <p:sldId id="299" r:id="rId21"/>
    <p:sldId id="274" r:id="rId22"/>
    <p:sldId id="275" r:id="rId23"/>
    <p:sldId id="278" r:id="rId24"/>
    <p:sldId id="301" r:id="rId25"/>
    <p:sldId id="302" r:id="rId26"/>
    <p:sldId id="279" r:id="rId27"/>
    <p:sldId id="303" r:id="rId28"/>
    <p:sldId id="281" r:id="rId29"/>
    <p:sldId id="304" r:id="rId30"/>
    <p:sldId id="292" r:id="rId31"/>
    <p:sldId id="293" r:id="rId32"/>
    <p:sldId id="294" r:id="rId33"/>
    <p:sldId id="295" r:id="rId34"/>
    <p:sldId id="283" r:id="rId35"/>
    <p:sldId id="296" r:id="rId36"/>
    <p:sldId id="297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9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02/04/2024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02/04/2024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02/04/2024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02/04/2024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02/04/2024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02/04/2024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02/04/2024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02/04/2024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02/04/2024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02/04/2024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02/04/2024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FAB2A-8C49-4C81-806C-47F055337339}" type="datetimeFigureOut">
              <a:rPr lang="fr-FR" smtClean="0"/>
              <a:pPr/>
              <a:t>02/04/2024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png"/><Relationship Id="rId7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6.png"/><Relationship Id="rId7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6.pn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8.png"/><Relationship Id="rId10" Type="http://schemas.openxmlformats.org/officeDocument/2006/relationships/image" Target="../media/image65.png"/><Relationship Id="rId4" Type="http://schemas.openxmlformats.org/officeDocument/2006/relationships/image" Target="../media/image67.png"/><Relationship Id="rId9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8.png"/><Relationship Id="rId10" Type="http://schemas.openxmlformats.org/officeDocument/2006/relationships/image" Target="../media/image64.png"/><Relationship Id="rId4" Type="http://schemas.openxmlformats.org/officeDocument/2006/relationships/image" Target="../media/image67.png"/><Relationship Id="rId9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12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5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79512" y="1124744"/>
          <a:ext cx="8856984" cy="4358248"/>
        </p:xfrm>
        <a:graphic>
          <a:graphicData uri="http://schemas.openxmlformats.org/drawingml/2006/table">
            <a:tbl>
              <a:tblPr/>
              <a:tblGrid>
                <a:gridCol w="4428492"/>
                <a:gridCol w="4428492"/>
              </a:tblGrid>
              <a:tr h="171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rgbClr val="FFFFFF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Notions et contenus</a:t>
                      </a:r>
                      <a:endParaRPr lang="fr-FR" sz="11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971" marR="6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rgbClr val="FFFFFF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Capacités exigibles</a:t>
                      </a:r>
                      <a:endParaRPr lang="fr-FR" sz="11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971" marR="6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6208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b="1" i="1" dirty="0">
                          <a:latin typeface="Arial"/>
                          <a:ea typeface="Arial Unicode MS"/>
                          <a:cs typeface="Times New Roman"/>
                        </a:rPr>
                        <a:t>Repérage dans l’espace et dans le temps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Espace et temps classiques. Notion de référentiel. Caractère relatif du mouvement.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Choisir un référentiel adapté à la description du </a:t>
                      </a:r>
                      <a:r>
                        <a:rPr lang="fr-FR" sz="13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mou-vement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étudié.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b="1" i="1" dirty="0">
                          <a:latin typeface="Arial"/>
                          <a:ea typeface="Arial Unicode MS"/>
                          <a:cs typeface="Times New Roman"/>
                        </a:rPr>
                        <a:t>Cinématique du point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Description du mouvement d’un système par celui d’un point. Vecteurs position, vitesse et accélération.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Système des coordonnées cartésiennes.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Exprimer, à partir d’un schéma, le déplacement </a:t>
                      </a:r>
                      <a:r>
                        <a:rPr lang="fr-FR" sz="13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élémen-taire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et en 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déduire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géométriquement les 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composantes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du vecteur vitesse en 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coordonnées cartésiennes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Établir les expressions des composantes des 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vecteurs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position, 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déplacement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élémentaire, vitesse et 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accélération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en coordonnées 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cartésiennes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>
                          <a:latin typeface="Arial"/>
                          <a:ea typeface="Arial Unicode MS"/>
                          <a:cs typeface="Times New Roman"/>
                        </a:rPr>
                        <a:t>- Mouvement rectiligne uniformément accéléré.</a:t>
                      </a:r>
                      <a:endParaRPr lang="fr-FR" sz="13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Caractériser le vecteur accélération pour les </a:t>
                      </a:r>
                      <a:r>
                        <a:rPr lang="fr-FR" sz="13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mouve-ments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suivants : rectiligne, rectiligne uniforme, 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rectiligne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uniformément accéléré.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2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>
                          <a:latin typeface="Arial"/>
                          <a:ea typeface="Arial Unicode MS"/>
                          <a:cs typeface="Times New Roman"/>
                        </a:rPr>
                        <a:t>- Mouvement de vecteur accélération constant. </a:t>
                      </a:r>
                      <a:endParaRPr lang="fr-FR" sz="13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Établir l’expression de la vitesse et de la position en fonction du temps.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Déterminer la vitesse en une position donnée.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Obtenir l’équation de la trajectoire en coordonnées </a:t>
                      </a:r>
                      <a:r>
                        <a:rPr lang="fr-FR" sz="13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carté-siennes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b="1" i="1" dirty="0">
                          <a:latin typeface="Arial"/>
                          <a:ea typeface="Arial Unicode MS"/>
                          <a:cs typeface="Times New Roman"/>
                        </a:rPr>
                        <a:t>- </a:t>
                      </a:r>
                      <a:r>
                        <a:rPr lang="fr-FR" sz="1300" b="1" dirty="0">
                          <a:latin typeface="Arial"/>
                          <a:ea typeface="Arial Unicode MS"/>
                          <a:cs typeface="Times New Roman"/>
                        </a:rPr>
                        <a:t>(TP)</a:t>
                      </a:r>
                      <a:r>
                        <a:rPr lang="fr-FR" sz="1300" b="1" i="1" dirty="0">
                          <a:latin typeface="Arial"/>
                          <a:ea typeface="Arial Unicode MS"/>
                          <a:cs typeface="Times New Roman"/>
                        </a:rPr>
                        <a:t> Réaliser et exploiter quantitativement un </a:t>
                      </a:r>
                      <a:r>
                        <a:rPr lang="fr-FR" sz="1300" b="1" i="1" dirty="0" err="1" smtClean="0">
                          <a:latin typeface="Arial"/>
                          <a:ea typeface="Arial Unicode MS"/>
                          <a:cs typeface="Times New Roman"/>
                        </a:rPr>
                        <a:t>enre-gistrement</a:t>
                      </a:r>
                      <a:r>
                        <a:rPr lang="fr-FR" sz="1300" b="1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300" b="1" i="1" dirty="0">
                          <a:latin typeface="Arial"/>
                          <a:ea typeface="Arial Unicode MS"/>
                          <a:cs typeface="Times New Roman"/>
                        </a:rPr>
                        <a:t>vidéo d’un mouvement : évolution temporelle des vecteurs vitesse et accélération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 rot="20920962">
            <a:off x="418479" y="5860458"/>
            <a:ext cx="20882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b="1" i="1" dirty="0" smtClean="0"/>
              <a:t>Mécanique</a:t>
            </a:r>
            <a:endParaRPr lang="fr-FR" sz="3200" b="1" i="1" dirty="0"/>
          </a:p>
        </p:txBody>
      </p:sp>
      <p:sp>
        <p:nvSpPr>
          <p:cNvPr id="8" name="ZoneTexte 7"/>
          <p:cNvSpPr txBox="1"/>
          <p:nvPr/>
        </p:nvSpPr>
        <p:spPr>
          <a:xfrm rot="20858782">
            <a:off x="6116650" y="5860346"/>
            <a:ext cx="25976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b="1" i="1" dirty="0" smtClean="0"/>
              <a:t>Point matériel</a:t>
            </a:r>
            <a:endParaRPr lang="fr-FR" sz="3200" b="1" i="1" dirty="0"/>
          </a:p>
        </p:txBody>
      </p:sp>
      <p:sp>
        <p:nvSpPr>
          <p:cNvPr id="9" name="ZoneTexte 8"/>
          <p:cNvSpPr txBox="1"/>
          <p:nvPr/>
        </p:nvSpPr>
        <p:spPr>
          <a:xfrm rot="20998353">
            <a:off x="3150726" y="5860704"/>
            <a:ext cx="234230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b="1" i="1" dirty="0" smtClean="0"/>
              <a:t>Cinématique</a:t>
            </a:r>
            <a:endParaRPr lang="fr-FR" sz="3200" b="1" i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670" t="31920" r="5501" b="52120"/>
          <a:stretch>
            <a:fillRect/>
          </a:stretch>
        </p:blipFill>
        <p:spPr bwMode="auto">
          <a:xfrm>
            <a:off x="0" y="116632"/>
            <a:ext cx="9144001" cy="101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/>
          <p:cNvGrpSpPr/>
          <p:nvPr/>
        </p:nvGrpSpPr>
        <p:grpSpPr>
          <a:xfrm>
            <a:off x="0" y="3270851"/>
            <a:ext cx="5201688" cy="2835749"/>
            <a:chOff x="0" y="3270851"/>
            <a:chExt cx="5201688" cy="2835749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4414" t="26880" r="6919" b="33641"/>
            <a:stretch>
              <a:fillRect/>
            </a:stretch>
          </p:blipFill>
          <p:spPr bwMode="auto">
            <a:xfrm>
              <a:off x="467544" y="3474242"/>
              <a:ext cx="4734144" cy="21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4" name="Groupe 53"/>
            <p:cNvGrpSpPr/>
            <p:nvPr/>
          </p:nvGrpSpPr>
          <p:grpSpPr>
            <a:xfrm>
              <a:off x="323528" y="3618258"/>
              <a:ext cx="4536504" cy="2088232"/>
              <a:chOff x="323528" y="3717032"/>
              <a:chExt cx="4536504" cy="2088232"/>
            </a:xfrm>
          </p:grpSpPr>
          <p:cxnSp>
            <p:nvCxnSpPr>
              <p:cNvPr id="46" name="Connecteur droit avec flèche 45"/>
              <p:cNvCxnSpPr/>
              <p:nvPr/>
            </p:nvCxnSpPr>
            <p:spPr>
              <a:xfrm flipV="1">
                <a:off x="395536" y="3717032"/>
                <a:ext cx="0" cy="208823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avec flèche 46"/>
              <p:cNvCxnSpPr/>
              <p:nvPr/>
            </p:nvCxnSpPr>
            <p:spPr>
              <a:xfrm>
                <a:off x="323528" y="5733256"/>
                <a:ext cx="453650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ZoneTexte 54"/>
            <p:cNvSpPr txBox="1"/>
            <p:nvPr/>
          </p:nvSpPr>
          <p:spPr>
            <a:xfrm>
              <a:off x="0" y="3270851"/>
              <a:ext cx="5950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latin typeface="Arial Narrow" pitchFamily="34" charset="0"/>
                  <a:cs typeface="Arial" pitchFamily="34" charset="0"/>
                </a:rPr>
                <a:t>(Oz)</a:t>
              </a:r>
              <a:endParaRPr lang="fr-FR" sz="2000" b="1" dirty="0"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4499992" y="5706490"/>
              <a:ext cx="6062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latin typeface="Arial Narrow" pitchFamily="34" charset="0"/>
                  <a:cs typeface="Arial" pitchFamily="34" charset="0"/>
                </a:rPr>
                <a:t>(</a:t>
              </a:r>
              <a:r>
                <a:rPr lang="fr-FR" sz="2000" b="1" dirty="0" err="1" smtClean="0">
                  <a:latin typeface="Arial Narrow" pitchFamily="34" charset="0"/>
                  <a:cs typeface="Arial" pitchFamily="34" charset="0"/>
                </a:rPr>
                <a:t>Oy</a:t>
              </a:r>
              <a:r>
                <a:rPr lang="fr-FR" sz="2000" b="1" dirty="0" smtClean="0">
                  <a:latin typeface="Arial Narrow" pitchFamily="34" charset="0"/>
                  <a:cs typeface="Arial" pitchFamily="34" charset="0"/>
                </a:rPr>
                <a:t>)</a:t>
              </a:r>
              <a:endParaRPr lang="fr-FR" sz="2000" b="1" dirty="0"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120130" y="5538724"/>
              <a:ext cx="348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latin typeface="Arial Narrow" pitchFamily="34" charset="0"/>
                  <a:cs typeface="Arial" pitchFamily="34" charset="0"/>
                </a:rPr>
                <a:t>O</a:t>
              </a:r>
              <a:endParaRPr lang="fr-FR" sz="2000" b="1" dirty="0">
                <a:latin typeface="Arial Narrow" pitchFamily="34" charset="0"/>
                <a:cs typeface="Arial" pitchFamily="34" charset="0"/>
              </a:endParaRPr>
            </a:p>
          </p:txBody>
        </p:sp>
      </p:grp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3" cstate="print"/>
          <a:srcRect l="4252" t="46199" r="22039" b="23561"/>
          <a:stretch>
            <a:fillRect/>
          </a:stretch>
        </p:blipFill>
        <p:spPr bwMode="auto">
          <a:xfrm>
            <a:off x="0" y="0"/>
            <a:ext cx="904900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1619672" y="93610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028384" y="93610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275856" y="93610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444208" y="93610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860032" y="93610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619672" y="129614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275856" y="129614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860032" y="129614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444208" y="129614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028384" y="129614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619672" y="165618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275856" y="165618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860032" y="165618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444208" y="165618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028384" y="165618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172" t="19320" r="7391" b="10121"/>
          <a:stretch>
            <a:fillRect/>
          </a:stretch>
        </p:blipFill>
        <p:spPr bwMode="auto">
          <a:xfrm>
            <a:off x="4860033" y="2060847"/>
            <a:ext cx="4283968" cy="4798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Ellipse 34"/>
          <p:cNvSpPr/>
          <p:nvPr/>
        </p:nvSpPr>
        <p:spPr>
          <a:xfrm>
            <a:off x="5902869" y="51571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6360625" y="3751757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6804248" y="328498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7259446" y="374018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7717202" y="51571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5461804" y="472770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M</a:t>
            </a:r>
            <a:r>
              <a:rPr lang="fr-FR" sz="2400" b="1" baseline="-25000" dirty="0" smtClean="0">
                <a:latin typeface="Arial Black" pitchFamily="34" charset="0"/>
              </a:rPr>
              <a:t>0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5928577" y="3284984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M</a:t>
            </a:r>
            <a:r>
              <a:rPr lang="fr-FR" sz="2400" b="1" baseline="-25000" dirty="0" smtClean="0">
                <a:latin typeface="Arial Black" pitchFamily="34" charset="0"/>
              </a:rPr>
              <a:t>1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360625" y="2852936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M</a:t>
            </a:r>
            <a:r>
              <a:rPr lang="fr-FR" sz="2400" b="1" baseline="-25000" dirty="0" smtClean="0">
                <a:latin typeface="Arial Black" pitchFamily="34" charset="0"/>
              </a:rPr>
              <a:t>2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7247871" y="3331284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M</a:t>
            </a:r>
            <a:r>
              <a:rPr lang="fr-FR" sz="2400" b="1" baseline="-25000" dirty="0" smtClean="0">
                <a:latin typeface="Arial Black" pitchFamily="34" charset="0"/>
              </a:rPr>
              <a:t>3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91494" y="4748294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M</a:t>
            </a:r>
            <a:r>
              <a:rPr lang="fr-FR" sz="2400" b="1" baseline="-25000" dirty="0" smtClean="0">
                <a:latin typeface="Arial Black" pitchFamily="34" charset="0"/>
              </a:rPr>
              <a:t>4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7544" y="234888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 vecteur « déplacement » et le vecteur « déplacement élémentaire »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 rot="806497">
            <a:off x="1234419" y="3990242"/>
            <a:ext cx="20681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  <a:latin typeface="Bookman Old Style" pitchFamily="18" charset="0"/>
              </a:rPr>
              <a:t>vecteur </a:t>
            </a:r>
          </a:p>
          <a:p>
            <a:r>
              <a:rPr lang="fr-FR" b="1" u="sng" dirty="0" smtClean="0">
                <a:solidFill>
                  <a:srgbClr val="FF0000"/>
                </a:solidFill>
                <a:latin typeface="Bookman Old Style" pitchFamily="18" charset="0"/>
              </a:rPr>
              <a:t>« déplacement »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57" name="Connecteur droit avec flèche 56"/>
          <p:cNvCxnSpPr/>
          <p:nvPr/>
        </p:nvCxnSpPr>
        <p:spPr>
          <a:xfrm flipV="1">
            <a:off x="395536" y="4338338"/>
            <a:ext cx="648072" cy="1296144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 flipV="1">
            <a:off x="395536" y="5274443"/>
            <a:ext cx="3960440" cy="360039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H="1">
            <a:off x="3707904" y="5274442"/>
            <a:ext cx="648072" cy="1296144"/>
          </a:xfrm>
          <a:prstGeom prst="straightConnector1">
            <a:avLst/>
          </a:prstGeom>
          <a:ln w="57150">
            <a:solidFill>
              <a:srgbClr val="00B0F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e 70"/>
          <p:cNvGrpSpPr/>
          <p:nvPr/>
        </p:nvGrpSpPr>
        <p:grpSpPr>
          <a:xfrm rot="21346741">
            <a:off x="1674475" y="5012102"/>
            <a:ext cx="1728192" cy="461665"/>
            <a:chOff x="1259632" y="5157192"/>
            <a:chExt cx="1728192" cy="461665"/>
          </a:xfrm>
        </p:grpSpPr>
        <p:sp>
          <p:nvSpPr>
            <p:cNvPr id="67" name="ZoneTexte 66"/>
            <p:cNvSpPr txBox="1"/>
            <p:nvPr/>
          </p:nvSpPr>
          <p:spPr>
            <a:xfrm>
              <a:off x="1259632" y="5157192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7030A0"/>
                  </a:solidFill>
                  <a:latin typeface="Arial Narrow" pitchFamily="34" charset="0"/>
                </a:rPr>
                <a:t>OM(t+</a:t>
              </a:r>
              <a:r>
                <a:rPr lang="fr-FR" sz="2400" b="1" dirty="0" err="1" smtClean="0">
                  <a:solidFill>
                    <a:srgbClr val="7030A0"/>
                  </a:solidFill>
                  <a:latin typeface="Symbol" pitchFamily="18" charset="2"/>
                </a:rPr>
                <a:t>D</a:t>
              </a:r>
              <a:r>
                <a:rPr lang="fr-FR" sz="2400" b="1" dirty="0" err="1" smtClean="0">
                  <a:solidFill>
                    <a:srgbClr val="7030A0"/>
                  </a:solidFill>
                  <a:latin typeface="Arial Narrow" pitchFamily="34" charset="0"/>
                </a:rPr>
                <a:t>t</a:t>
              </a:r>
              <a:r>
                <a:rPr lang="fr-FR" sz="2400" b="1" dirty="0" smtClean="0">
                  <a:solidFill>
                    <a:srgbClr val="7030A0"/>
                  </a:solidFill>
                  <a:latin typeface="Arial Narrow" pitchFamily="34" charset="0"/>
                </a:rPr>
                <a:t>)</a:t>
              </a:r>
              <a:endParaRPr lang="fr-FR" sz="2400" b="1" dirty="0">
                <a:solidFill>
                  <a:srgbClr val="7030A0"/>
                </a:solidFill>
                <a:latin typeface="Arial Narrow" pitchFamily="34" charset="0"/>
              </a:endParaRPr>
            </a:p>
          </p:txBody>
        </p:sp>
        <p:cxnSp>
          <p:nvCxnSpPr>
            <p:cNvPr id="69" name="Connecteur droit avec flèche 68"/>
            <p:cNvCxnSpPr/>
            <p:nvPr/>
          </p:nvCxnSpPr>
          <p:spPr>
            <a:xfrm>
              <a:off x="1368023" y="5169067"/>
              <a:ext cx="432048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e 74"/>
          <p:cNvGrpSpPr/>
          <p:nvPr/>
        </p:nvGrpSpPr>
        <p:grpSpPr>
          <a:xfrm>
            <a:off x="683568" y="4839543"/>
            <a:ext cx="864096" cy="461665"/>
            <a:chOff x="1031733" y="6365844"/>
            <a:chExt cx="864096" cy="461665"/>
          </a:xfrm>
        </p:grpSpPr>
        <p:sp>
          <p:nvSpPr>
            <p:cNvPr id="73" name="ZoneTexte 72"/>
            <p:cNvSpPr txBox="1"/>
            <p:nvPr/>
          </p:nvSpPr>
          <p:spPr>
            <a:xfrm>
              <a:off x="1031733" y="6365844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00B0F0"/>
                  </a:solidFill>
                  <a:latin typeface="Arial Narrow" pitchFamily="34" charset="0"/>
                </a:rPr>
                <a:t>OM(t)</a:t>
              </a:r>
              <a:endParaRPr lang="fr-FR" sz="2400" b="1" dirty="0">
                <a:solidFill>
                  <a:srgbClr val="00B0F0"/>
                </a:solidFill>
                <a:latin typeface="Arial Narrow" pitchFamily="34" charset="0"/>
              </a:endParaRPr>
            </a:p>
          </p:txBody>
        </p:sp>
        <p:cxnSp>
          <p:nvCxnSpPr>
            <p:cNvPr id="74" name="Connecteur droit avec flèche 73"/>
            <p:cNvCxnSpPr/>
            <p:nvPr/>
          </p:nvCxnSpPr>
          <p:spPr>
            <a:xfrm>
              <a:off x="1219182" y="6414511"/>
              <a:ext cx="432048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Connecteur droit avec flèche 47"/>
          <p:cNvCxnSpPr/>
          <p:nvPr/>
        </p:nvCxnSpPr>
        <p:spPr>
          <a:xfrm>
            <a:off x="1043608" y="4338338"/>
            <a:ext cx="3384376" cy="9361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/>
          <p:nvPr/>
        </p:nvCxnSpPr>
        <p:spPr>
          <a:xfrm>
            <a:off x="395536" y="5634482"/>
            <a:ext cx="3384376" cy="9361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e 83"/>
          <p:cNvGrpSpPr/>
          <p:nvPr/>
        </p:nvGrpSpPr>
        <p:grpSpPr>
          <a:xfrm rot="912835">
            <a:off x="205220" y="6181811"/>
            <a:ext cx="3888432" cy="461665"/>
            <a:chOff x="251520" y="6396335"/>
            <a:chExt cx="3888432" cy="461665"/>
          </a:xfrm>
        </p:grpSpPr>
        <p:sp>
          <p:nvSpPr>
            <p:cNvPr id="80" name="ZoneTexte 79"/>
            <p:cNvSpPr txBox="1"/>
            <p:nvPr/>
          </p:nvSpPr>
          <p:spPr>
            <a:xfrm>
              <a:off x="251520" y="6396335"/>
              <a:ext cx="38884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fr-FR" sz="2400" b="1" dirty="0" smtClean="0">
                  <a:solidFill>
                    <a:srgbClr val="FF0000"/>
                  </a:solidFill>
                  <a:latin typeface="Arial Narrow" pitchFamily="34" charset="0"/>
                </a:rPr>
                <a:t>OM</a:t>
              </a:r>
              <a:r>
                <a:rPr lang="fr-FR" sz="2400" b="1" dirty="0" smtClean="0">
                  <a:solidFill>
                    <a:srgbClr val="00B0F0"/>
                  </a:solidFill>
                  <a:latin typeface="Arial Narrow" pitchFamily="34" charset="0"/>
                </a:rPr>
                <a:t> </a:t>
              </a:r>
              <a:r>
                <a:rPr lang="fr-FR" sz="2400" b="1" dirty="0" smtClean="0">
                  <a:latin typeface="Arial Narrow" pitchFamily="34" charset="0"/>
                </a:rPr>
                <a:t>=</a:t>
              </a:r>
              <a:r>
                <a:rPr lang="fr-FR" sz="2400" b="1" dirty="0" smtClean="0">
                  <a:solidFill>
                    <a:srgbClr val="00B0F0"/>
                  </a:solidFill>
                  <a:latin typeface="Arial Narrow" pitchFamily="34" charset="0"/>
                </a:rPr>
                <a:t> </a:t>
              </a:r>
              <a:r>
                <a:rPr lang="fr-FR" sz="2400" b="1" dirty="0" smtClean="0">
                  <a:solidFill>
                    <a:srgbClr val="7030A0"/>
                  </a:solidFill>
                  <a:latin typeface="Arial Narrow" pitchFamily="34" charset="0"/>
                </a:rPr>
                <a:t>OM(t+</a:t>
              </a:r>
              <a:r>
                <a:rPr lang="fr-FR" sz="2400" b="1" dirty="0" err="1" smtClean="0">
                  <a:solidFill>
                    <a:srgbClr val="7030A0"/>
                  </a:solidFill>
                  <a:latin typeface="Symbol" pitchFamily="18" charset="2"/>
                </a:rPr>
                <a:t>D</a:t>
              </a:r>
              <a:r>
                <a:rPr lang="fr-FR" sz="2400" b="1" dirty="0" err="1" smtClean="0">
                  <a:solidFill>
                    <a:srgbClr val="7030A0"/>
                  </a:solidFill>
                  <a:latin typeface="Arial Narrow" pitchFamily="34" charset="0"/>
                </a:rPr>
                <a:t>t</a:t>
              </a:r>
              <a:r>
                <a:rPr lang="fr-FR" sz="2400" b="1" dirty="0" smtClean="0">
                  <a:solidFill>
                    <a:srgbClr val="7030A0"/>
                  </a:solidFill>
                  <a:latin typeface="Arial Narrow" pitchFamily="34" charset="0"/>
                </a:rPr>
                <a:t>)</a:t>
              </a:r>
              <a:r>
                <a:rPr lang="fr-FR" sz="2400" b="1" dirty="0" smtClean="0">
                  <a:solidFill>
                    <a:srgbClr val="00B0F0"/>
                  </a:solidFill>
                  <a:latin typeface="Arial Narrow" pitchFamily="34" charset="0"/>
                </a:rPr>
                <a:t> </a:t>
              </a:r>
              <a:r>
                <a:rPr lang="fr-FR" sz="2400" b="1" dirty="0" smtClean="0">
                  <a:latin typeface="Arial Narrow" pitchFamily="34" charset="0"/>
                </a:rPr>
                <a:t>–</a:t>
              </a:r>
              <a:r>
                <a:rPr lang="fr-FR" sz="2400" b="1" dirty="0" smtClean="0">
                  <a:solidFill>
                    <a:srgbClr val="00B0F0"/>
                  </a:solidFill>
                  <a:latin typeface="Arial Narrow" pitchFamily="34" charset="0"/>
                </a:rPr>
                <a:t> OM(t)</a:t>
              </a:r>
              <a:endParaRPr lang="fr-FR" sz="2400" b="1" dirty="0">
                <a:solidFill>
                  <a:srgbClr val="00B0F0"/>
                </a:solidFill>
                <a:latin typeface="Arial Narrow" pitchFamily="34" charset="0"/>
              </a:endParaRPr>
            </a:p>
          </p:txBody>
        </p:sp>
        <p:cxnSp>
          <p:nvCxnSpPr>
            <p:cNvPr id="81" name="Connecteur droit avec flèche 80"/>
            <p:cNvCxnSpPr/>
            <p:nvPr/>
          </p:nvCxnSpPr>
          <p:spPr>
            <a:xfrm>
              <a:off x="2627784" y="6453336"/>
              <a:ext cx="432048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avec flèche 81"/>
            <p:cNvCxnSpPr/>
            <p:nvPr/>
          </p:nvCxnSpPr>
          <p:spPr>
            <a:xfrm>
              <a:off x="1187624" y="6453336"/>
              <a:ext cx="432048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avec flèche 82"/>
            <p:cNvCxnSpPr/>
            <p:nvPr/>
          </p:nvCxnSpPr>
          <p:spPr>
            <a:xfrm>
              <a:off x="539552" y="6453336"/>
              <a:ext cx="43204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e 84"/>
          <p:cNvGrpSpPr/>
          <p:nvPr/>
        </p:nvGrpSpPr>
        <p:grpSpPr>
          <a:xfrm>
            <a:off x="3094557" y="4509120"/>
            <a:ext cx="882239" cy="461665"/>
            <a:chOff x="-1891538" y="2024502"/>
            <a:chExt cx="882239" cy="461665"/>
          </a:xfrm>
        </p:grpSpPr>
        <p:sp>
          <p:nvSpPr>
            <p:cNvPr id="86" name="ZoneTexte 85"/>
            <p:cNvSpPr txBox="1"/>
            <p:nvPr/>
          </p:nvSpPr>
          <p:spPr>
            <a:xfrm rot="912835">
              <a:off x="-1891538" y="2024502"/>
              <a:ext cx="8822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fr-FR" sz="2400" b="1" dirty="0" smtClean="0">
                  <a:solidFill>
                    <a:srgbClr val="FF0000"/>
                  </a:solidFill>
                  <a:latin typeface="Arial Narrow" pitchFamily="34" charset="0"/>
                </a:rPr>
                <a:t>OM</a:t>
              </a:r>
              <a:endParaRPr lang="fr-FR" sz="2400" b="1" dirty="0">
                <a:solidFill>
                  <a:srgbClr val="00B0F0"/>
                </a:solidFill>
                <a:latin typeface="Arial Narrow" pitchFamily="34" charset="0"/>
              </a:endParaRPr>
            </a:p>
          </p:txBody>
        </p:sp>
        <p:cxnSp>
          <p:nvCxnSpPr>
            <p:cNvPr id="87" name="Connecteur droit avec flèche 86"/>
            <p:cNvCxnSpPr/>
            <p:nvPr/>
          </p:nvCxnSpPr>
          <p:spPr>
            <a:xfrm rot="912835">
              <a:off x="-1560094" y="2104111"/>
              <a:ext cx="43204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e 63"/>
          <p:cNvGrpSpPr/>
          <p:nvPr/>
        </p:nvGrpSpPr>
        <p:grpSpPr>
          <a:xfrm>
            <a:off x="2915816" y="5733256"/>
            <a:ext cx="1080120" cy="461665"/>
            <a:chOff x="2915816" y="5733256"/>
            <a:chExt cx="1080120" cy="461665"/>
          </a:xfrm>
        </p:grpSpPr>
        <p:sp>
          <p:nvSpPr>
            <p:cNvPr id="62" name="ZoneTexte 61"/>
            <p:cNvSpPr txBox="1"/>
            <p:nvPr/>
          </p:nvSpPr>
          <p:spPr>
            <a:xfrm>
              <a:off x="2915816" y="5733256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00B0F0"/>
                  </a:solidFill>
                  <a:latin typeface="Arial Narrow" pitchFamily="34" charset="0"/>
                </a:rPr>
                <a:t>– OM(t)</a:t>
              </a:r>
              <a:endParaRPr lang="fr-FR" sz="2400" b="1" dirty="0">
                <a:solidFill>
                  <a:srgbClr val="00B0F0"/>
                </a:solidFill>
                <a:latin typeface="Arial Narrow" pitchFamily="34" charset="0"/>
              </a:endParaRPr>
            </a:p>
          </p:txBody>
        </p:sp>
        <p:cxnSp>
          <p:nvCxnSpPr>
            <p:cNvPr id="63" name="Connecteur droit avec flèche 62"/>
            <p:cNvCxnSpPr/>
            <p:nvPr/>
          </p:nvCxnSpPr>
          <p:spPr>
            <a:xfrm>
              <a:off x="3262139" y="5781923"/>
              <a:ext cx="432048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576" y="3645024"/>
            <a:ext cx="7920880" cy="72008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37079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 vecteur </a:t>
            </a:r>
          </a:p>
          <a:p>
            <a:r>
              <a:rPr lang="fr-FR" sz="2200" b="1" u="sng" dirty="0" smtClean="0">
                <a:latin typeface="Bookman Old Style" pitchFamily="18" charset="0"/>
              </a:rPr>
              <a:t>« déplacement » et le vecteur « déplacement élémentaire »</a:t>
            </a:r>
            <a:endParaRPr lang="fr-FR" sz="2200" dirty="0">
              <a:latin typeface="Bookman Old Style" pitchFamily="18" charset="0"/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 l="3307" t="57959" r="18259" b="31121"/>
          <a:stretch>
            <a:fillRect/>
          </a:stretch>
        </p:blipFill>
        <p:spPr bwMode="auto">
          <a:xfrm>
            <a:off x="899592" y="3717032"/>
            <a:ext cx="7560840" cy="59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e 21"/>
          <p:cNvGrpSpPr/>
          <p:nvPr/>
        </p:nvGrpSpPr>
        <p:grpSpPr>
          <a:xfrm>
            <a:off x="1331640" y="4509120"/>
            <a:ext cx="7130157" cy="936104"/>
            <a:chOff x="1331640" y="3538291"/>
            <a:chExt cx="7130157" cy="936104"/>
          </a:xfrm>
        </p:grpSpPr>
        <p:sp>
          <p:nvSpPr>
            <p:cNvPr id="12" name="Flèche vers le bas 11"/>
            <p:cNvSpPr/>
            <p:nvPr/>
          </p:nvSpPr>
          <p:spPr>
            <a:xfrm>
              <a:off x="1331640" y="3538291"/>
              <a:ext cx="288032" cy="93610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19672" y="3573016"/>
              <a:ext cx="6842125" cy="83099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fr-FR" sz="2400" dirty="0" smtClean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Lorsque la durée </a:t>
              </a:r>
              <a:r>
                <a:rPr lang="fr-FR" sz="2400" b="1" dirty="0" err="1" smtClean="0">
                  <a:solidFill>
                    <a:prstClr val="black"/>
                  </a:solidFill>
                  <a:latin typeface="Symbol" pitchFamily="18" charset="2"/>
                  <a:ea typeface="Arial Unicode MS" pitchFamily="34" charset="-128"/>
                  <a:cs typeface="Calibri" pitchFamily="34" charset="0"/>
                </a:rPr>
                <a:t>D</a:t>
              </a:r>
              <a:r>
                <a:rPr lang="fr-FR" sz="2400" b="1" dirty="0" err="1" smtClean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t</a:t>
              </a:r>
              <a:r>
                <a:rPr lang="fr-FR" sz="2400" dirty="0" smtClean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devient très faible, on la note </a:t>
              </a:r>
              <a:r>
                <a:rPr lang="fr-FR" sz="2400" b="1" dirty="0" err="1" smtClean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dt</a:t>
              </a:r>
              <a:r>
                <a:rPr lang="fr-FR" sz="2400" dirty="0" smtClean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et la variation du vecteur position s’écrit alors </a:t>
              </a:r>
              <a:r>
                <a:rPr lang="fr-FR" sz="2400" b="1" dirty="0" err="1" smtClean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dOM</a:t>
              </a:r>
              <a:r>
                <a:rPr lang="fr-FR" sz="2400" dirty="0" smtClean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: </a:t>
              </a:r>
              <a:endParaRPr lang="fr-FR" dirty="0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7452320" y="4007622"/>
              <a:ext cx="57606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107504" y="5661248"/>
            <a:ext cx="8928992" cy="10801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/>
          <a:srcRect l="24097" t="45040" r="7391" b="46560"/>
          <a:stretch>
            <a:fillRect/>
          </a:stretch>
        </p:blipFill>
        <p:spPr bwMode="auto">
          <a:xfrm>
            <a:off x="971600" y="5785962"/>
            <a:ext cx="7416824" cy="51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6972" y="6276945"/>
            <a:ext cx="55531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Orientation du vecteur déplacement élémentaire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411603" y="6287231"/>
            <a:ext cx="3817938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tangent à la trajectoire 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M(t)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 l="44414" t="26880" r="6919" b="33641"/>
          <a:stretch>
            <a:fillRect/>
          </a:stretch>
        </p:blipFill>
        <p:spPr bwMode="auto">
          <a:xfrm>
            <a:off x="4374360" y="115116"/>
            <a:ext cx="473414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 rot="806497">
            <a:off x="5425164" y="642691"/>
            <a:ext cx="20681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  <a:latin typeface="Bookman Old Style" pitchFamily="18" charset="0"/>
              </a:rPr>
              <a:t>vecteur </a:t>
            </a:r>
          </a:p>
          <a:p>
            <a:r>
              <a:rPr lang="fr-FR" b="1" u="sng" dirty="0" smtClean="0">
                <a:solidFill>
                  <a:srgbClr val="FF0000"/>
                </a:solidFill>
                <a:latin typeface="Bookman Old Style" pitchFamily="18" charset="0"/>
              </a:rPr>
              <a:t>« déplacement »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4230344" y="259132"/>
            <a:ext cx="4536504" cy="2088232"/>
            <a:chOff x="323528" y="3717032"/>
            <a:chExt cx="4536504" cy="2088232"/>
          </a:xfrm>
        </p:grpSpPr>
        <p:cxnSp>
          <p:nvCxnSpPr>
            <p:cNvPr id="27" name="Connecteur droit avec flèche 26"/>
            <p:cNvCxnSpPr/>
            <p:nvPr/>
          </p:nvCxnSpPr>
          <p:spPr>
            <a:xfrm flipV="1">
              <a:off x="395536" y="3717032"/>
              <a:ext cx="0" cy="20882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>
              <a:off x="323528" y="5733256"/>
              <a:ext cx="453650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oneTexte 29"/>
          <p:cNvSpPr txBox="1"/>
          <p:nvPr/>
        </p:nvSpPr>
        <p:spPr>
          <a:xfrm>
            <a:off x="3906816" y="-88275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Arial Narrow" pitchFamily="34" charset="0"/>
                <a:cs typeface="Arial" pitchFamily="34" charset="0"/>
              </a:rPr>
              <a:t>(Oz)</a:t>
            </a:r>
            <a:endParaRPr lang="fr-FR" sz="2000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8406808" y="2347364"/>
            <a:ext cx="606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Arial Narrow" pitchFamily="34" charset="0"/>
                <a:cs typeface="Arial" pitchFamily="34" charset="0"/>
              </a:rPr>
              <a:t>(</a:t>
            </a:r>
            <a:r>
              <a:rPr lang="fr-FR" sz="2000" b="1" dirty="0" err="1" smtClean="0">
                <a:latin typeface="Arial Narrow" pitchFamily="34" charset="0"/>
                <a:cs typeface="Arial" pitchFamily="34" charset="0"/>
              </a:rPr>
              <a:t>Oy</a:t>
            </a:r>
            <a:r>
              <a:rPr lang="fr-FR" sz="2000" b="1" dirty="0" smtClean="0">
                <a:latin typeface="Arial Narrow" pitchFamily="34" charset="0"/>
                <a:cs typeface="Arial" pitchFamily="34" charset="0"/>
              </a:rPr>
              <a:t>)</a:t>
            </a:r>
            <a:endParaRPr lang="fr-FR" sz="2000" b="1" dirty="0">
              <a:latin typeface="Arial Narrow" pitchFamily="34" charset="0"/>
              <a:cs typeface="Arial" pitchFamily="34" charset="0"/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 flipV="1">
            <a:off x="4302352" y="979212"/>
            <a:ext cx="648072" cy="1296144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4026946" y="2179598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Arial Narrow" pitchFamily="34" charset="0"/>
                <a:cs typeface="Arial" pitchFamily="34" charset="0"/>
              </a:rPr>
              <a:t>O</a:t>
            </a:r>
            <a:endParaRPr lang="fr-FR" sz="2000" b="1" dirty="0">
              <a:latin typeface="Arial Narrow" pitchFamily="34" charset="0"/>
              <a:cs typeface="Arial" pitchFamily="34" charset="0"/>
            </a:endParaRPr>
          </a:p>
        </p:txBody>
      </p:sp>
      <p:cxnSp>
        <p:nvCxnSpPr>
          <p:cNvPr id="34" name="Connecteur droit avec flèche 33"/>
          <p:cNvCxnSpPr/>
          <p:nvPr/>
        </p:nvCxnSpPr>
        <p:spPr>
          <a:xfrm flipV="1">
            <a:off x="4302352" y="1915317"/>
            <a:ext cx="3960440" cy="360039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H="1">
            <a:off x="7614720" y="1915316"/>
            <a:ext cx="648072" cy="1296144"/>
          </a:xfrm>
          <a:prstGeom prst="straightConnector1">
            <a:avLst/>
          </a:prstGeom>
          <a:ln w="57150">
            <a:solidFill>
              <a:srgbClr val="00B0F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/>
          <p:cNvGrpSpPr/>
          <p:nvPr/>
        </p:nvGrpSpPr>
        <p:grpSpPr>
          <a:xfrm rot="21346741">
            <a:off x="5581291" y="1652976"/>
            <a:ext cx="1728192" cy="461665"/>
            <a:chOff x="1259632" y="5157192"/>
            <a:chExt cx="1728192" cy="461665"/>
          </a:xfrm>
        </p:grpSpPr>
        <p:sp>
          <p:nvSpPr>
            <p:cNvPr id="37" name="ZoneTexte 36"/>
            <p:cNvSpPr txBox="1"/>
            <p:nvPr/>
          </p:nvSpPr>
          <p:spPr>
            <a:xfrm>
              <a:off x="1259632" y="5157192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7030A0"/>
                  </a:solidFill>
                  <a:latin typeface="Arial Narrow" pitchFamily="34" charset="0"/>
                </a:rPr>
                <a:t>OM(t+</a:t>
              </a:r>
              <a:r>
                <a:rPr lang="fr-FR" sz="2400" b="1" dirty="0" err="1" smtClean="0">
                  <a:solidFill>
                    <a:srgbClr val="7030A0"/>
                  </a:solidFill>
                  <a:latin typeface="Symbol" pitchFamily="18" charset="2"/>
                </a:rPr>
                <a:t>D</a:t>
              </a:r>
              <a:r>
                <a:rPr lang="fr-FR" sz="2400" b="1" dirty="0" err="1" smtClean="0">
                  <a:solidFill>
                    <a:srgbClr val="7030A0"/>
                  </a:solidFill>
                  <a:latin typeface="Arial Narrow" pitchFamily="34" charset="0"/>
                </a:rPr>
                <a:t>t</a:t>
              </a:r>
              <a:r>
                <a:rPr lang="fr-FR" sz="2400" b="1" dirty="0" smtClean="0">
                  <a:solidFill>
                    <a:srgbClr val="7030A0"/>
                  </a:solidFill>
                  <a:latin typeface="Arial Narrow" pitchFamily="34" charset="0"/>
                </a:rPr>
                <a:t>)</a:t>
              </a:r>
              <a:endParaRPr lang="fr-FR" sz="2400" b="1" dirty="0">
                <a:solidFill>
                  <a:srgbClr val="7030A0"/>
                </a:solidFill>
                <a:latin typeface="Arial Narrow" pitchFamily="34" charset="0"/>
              </a:endParaRPr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>
              <a:off x="1368023" y="5169067"/>
              <a:ext cx="432048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e 38"/>
          <p:cNvGrpSpPr/>
          <p:nvPr/>
        </p:nvGrpSpPr>
        <p:grpSpPr>
          <a:xfrm>
            <a:off x="4746275" y="1279877"/>
            <a:ext cx="864096" cy="461665"/>
            <a:chOff x="1187624" y="6165304"/>
            <a:chExt cx="864096" cy="461665"/>
          </a:xfrm>
        </p:grpSpPr>
        <p:sp>
          <p:nvSpPr>
            <p:cNvPr id="40" name="ZoneTexte 39"/>
            <p:cNvSpPr txBox="1"/>
            <p:nvPr/>
          </p:nvSpPr>
          <p:spPr>
            <a:xfrm>
              <a:off x="1187624" y="6165304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00B0F0"/>
                  </a:solidFill>
                  <a:latin typeface="Arial Narrow" pitchFamily="34" charset="0"/>
                </a:rPr>
                <a:t>OM(t)</a:t>
              </a:r>
              <a:endParaRPr lang="fr-FR" sz="2400" b="1" dirty="0">
                <a:solidFill>
                  <a:srgbClr val="00B0F0"/>
                </a:solidFill>
                <a:latin typeface="Arial Narrow" pitchFamily="34" charset="0"/>
              </a:endParaRPr>
            </a:p>
          </p:txBody>
        </p:sp>
        <p:cxnSp>
          <p:nvCxnSpPr>
            <p:cNvPr id="41" name="Connecteur droit avec flèche 40"/>
            <p:cNvCxnSpPr/>
            <p:nvPr/>
          </p:nvCxnSpPr>
          <p:spPr>
            <a:xfrm>
              <a:off x="1319765" y="6200929"/>
              <a:ext cx="432048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cteur droit avec flèche 41"/>
          <p:cNvCxnSpPr/>
          <p:nvPr/>
        </p:nvCxnSpPr>
        <p:spPr>
          <a:xfrm>
            <a:off x="4950424" y="979212"/>
            <a:ext cx="3384376" cy="9361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302352" y="2275356"/>
            <a:ext cx="3384376" cy="9361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e 43"/>
          <p:cNvGrpSpPr/>
          <p:nvPr/>
        </p:nvGrpSpPr>
        <p:grpSpPr>
          <a:xfrm rot="912835">
            <a:off x="4112036" y="2822685"/>
            <a:ext cx="3888432" cy="461665"/>
            <a:chOff x="251520" y="6396335"/>
            <a:chExt cx="3888432" cy="461665"/>
          </a:xfrm>
        </p:grpSpPr>
        <p:sp>
          <p:nvSpPr>
            <p:cNvPr id="45" name="ZoneTexte 44"/>
            <p:cNvSpPr txBox="1"/>
            <p:nvPr/>
          </p:nvSpPr>
          <p:spPr>
            <a:xfrm>
              <a:off x="251520" y="6396335"/>
              <a:ext cx="38884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fr-FR" sz="2400" b="1" dirty="0" smtClean="0">
                  <a:solidFill>
                    <a:srgbClr val="FF0000"/>
                  </a:solidFill>
                  <a:latin typeface="Arial Narrow" pitchFamily="34" charset="0"/>
                </a:rPr>
                <a:t>OM</a:t>
              </a:r>
              <a:r>
                <a:rPr lang="fr-FR" sz="2400" b="1" dirty="0" smtClean="0">
                  <a:solidFill>
                    <a:srgbClr val="00B0F0"/>
                  </a:solidFill>
                  <a:latin typeface="Arial Narrow" pitchFamily="34" charset="0"/>
                </a:rPr>
                <a:t> </a:t>
              </a:r>
              <a:r>
                <a:rPr lang="fr-FR" sz="2400" b="1" dirty="0" smtClean="0">
                  <a:latin typeface="Arial Narrow" pitchFamily="34" charset="0"/>
                </a:rPr>
                <a:t>=</a:t>
              </a:r>
              <a:r>
                <a:rPr lang="fr-FR" sz="2400" b="1" dirty="0" smtClean="0">
                  <a:solidFill>
                    <a:srgbClr val="00B0F0"/>
                  </a:solidFill>
                  <a:latin typeface="Arial Narrow" pitchFamily="34" charset="0"/>
                </a:rPr>
                <a:t> </a:t>
              </a:r>
              <a:r>
                <a:rPr lang="fr-FR" sz="2400" b="1" dirty="0" smtClean="0">
                  <a:solidFill>
                    <a:srgbClr val="7030A0"/>
                  </a:solidFill>
                  <a:latin typeface="Arial Narrow" pitchFamily="34" charset="0"/>
                </a:rPr>
                <a:t>OM(t+</a:t>
              </a:r>
              <a:r>
                <a:rPr lang="fr-FR" sz="2400" b="1" dirty="0" err="1" smtClean="0">
                  <a:solidFill>
                    <a:srgbClr val="7030A0"/>
                  </a:solidFill>
                  <a:latin typeface="Symbol" pitchFamily="18" charset="2"/>
                </a:rPr>
                <a:t>D</a:t>
              </a:r>
              <a:r>
                <a:rPr lang="fr-FR" sz="2400" b="1" dirty="0" err="1" smtClean="0">
                  <a:solidFill>
                    <a:srgbClr val="7030A0"/>
                  </a:solidFill>
                  <a:latin typeface="Arial Narrow" pitchFamily="34" charset="0"/>
                </a:rPr>
                <a:t>t</a:t>
              </a:r>
              <a:r>
                <a:rPr lang="fr-FR" sz="2400" b="1" dirty="0" smtClean="0">
                  <a:solidFill>
                    <a:srgbClr val="7030A0"/>
                  </a:solidFill>
                  <a:latin typeface="Arial Narrow" pitchFamily="34" charset="0"/>
                </a:rPr>
                <a:t>)</a:t>
              </a:r>
              <a:r>
                <a:rPr lang="fr-FR" sz="2400" b="1" dirty="0" smtClean="0">
                  <a:solidFill>
                    <a:srgbClr val="00B0F0"/>
                  </a:solidFill>
                  <a:latin typeface="Arial Narrow" pitchFamily="34" charset="0"/>
                </a:rPr>
                <a:t> </a:t>
              </a:r>
              <a:r>
                <a:rPr lang="fr-FR" sz="2400" b="1" dirty="0" smtClean="0">
                  <a:latin typeface="Arial Narrow" pitchFamily="34" charset="0"/>
                </a:rPr>
                <a:t>–</a:t>
              </a:r>
              <a:r>
                <a:rPr lang="fr-FR" sz="2400" b="1" dirty="0" smtClean="0">
                  <a:solidFill>
                    <a:srgbClr val="00B0F0"/>
                  </a:solidFill>
                  <a:latin typeface="Arial Narrow" pitchFamily="34" charset="0"/>
                </a:rPr>
                <a:t> OM(t)</a:t>
              </a:r>
              <a:endParaRPr lang="fr-FR" sz="2400" b="1" dirty="0">
                <a:solidFill>
                  <a:srgbClr val="00B0F0"/>
                </a:solidFill>
                <a:latin typeface="Arial Narrow" pitchFamily="34" charset="0"/>
              </a:endParaRPr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>
              <a:off x="2627784" y="6453336"/>
              <a:ext cx="432048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>
              <a:off x="1187624" y="6453336"/>
              <a:ext cx="432048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>
              <a:off x="539552" y="6453336"/>
              <a:ext cx="43204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necteur droit avec flèche 18"/>
          <p:cNvCxnSpPr/>
          <p:nvPr/>
        </p:nvCxnSpPr>
        <p:spPr>
          <a:xfrm flipV="1">
            <a:off x="5004048" y="620688"/>
            <a:ext cx="360040" cy="360040"/>
          </a:xfrm>
          <a:prstGeom prst="straightConnector1">
            <a:avLst/>
          </a:prstGeom>
          <a:ln w="76200">
            <a:solidFill>
              <a:srgbClr val="008000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094" t="43679" r="23456" b="48761"/>
          <a:stretch>
            <a:fillRect/>
          </a:stretch>
        </p:blipFill>
        <p:spPr bwMode="auto">
          <a:xfrm>
            <a:off x="5254797" y="107615"/>
            <a:ext cx="1080120" cy="48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7524328" y="260648"/>
            <a:ext cx="122413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6732240" y="0"/>
            <a:ext cx="2411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u="sng" dirty="0" smtClean="0">
                <a:solidFill>
                  <a:srgbClr val="008000"/>
                </a:solidFill>
                <a:latin typeface="Bookman Old Style" pitchFamily="18" charset="0"/>
              </a:rPr>
              <a:t>vecteur </a:t>
            </a:r>
          </a:p>
          <a:p>
            <a:pPr algn="ctr"/>
            <a:r>
              <a:rPr lang="fr-FR" b="1" u="sng" dirty="0" smtClean="0">
                <a:solidFill>
                  <a:srgbClr val="008000"/>
                </a:solidFill>
                <a:latin typeface="Bookman Old Style" pitchFamily="18" charset="0"/>
              </a:rPr>
              <a:t>« déplacement </a:t>
            </a:r>
          </a:p>
          <a:p>
            <a:pPr algn="ctr"/>
            <a:r>
              <a:rPr lang="fr-FR" b="1" u="sng" dirty="0" smtClean="0">
                <a:solidFill>
                  <a:srgbClr val="008000"/>
                </a:solidFill>
                <a:latin typeface="Bookman Old Style" pitchFamily="18" charset="0"/>
              </a:rPr>
              <a:t>élémentaire»</a:t>
            </a:r>
            <a:endParaRPr lang="fr-FR" dirty="0">
              <a:solidFill>
                <a:srgbClr val="008000"/>
              </a:solidFill>
            </a:endParaRPr>
          </a:p>
        </p:txBody>
      </p:sp>
      <p:grpSp>
        <p:nvGrpSpPr>
          <p:cNvPr id="56" name="Groupe 55"/>
          <p:cNvGrpSpPr/>
          <p:nvPr/>
        </p:nvGrpSpPr>
        <p:grpSpPr>
          <a:xfrm>
            <a:off x="7294171" y="1138877"/>
            <a:ext cx="882239" cy="461665"/>
            <a:chOff x="-1891538" y="2024502"/>
            <a:chExt cx="882239" cy="461665"/>
          </a:xfrm>
        </p:grpSpPr>
        <p:sp>
          <p:nvSpPr>
            <p:cNvPr id="52" name="ZoneTexte 51"/>
            <p:cNvSpPr txBox="1"/>
            <p:nvPr/>
          </p:nvSpPr>
          <p:spPr>
            <a:xfrm rot="912835">
              <a:off x="-1891538" y="2024502"/>
              <a:ext cx="8822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fr-FR" sz="2400" b="1" dirty="0" smtClean="0">
                  <a:solidFill>
                    <a:srgbClr val="FF0000"/>
                  </a:solidFill>
                  <a:latin typeface="Arial Narrow" pitchFamily="34" charset="0"/>
                </a:rPr>
                <a:t>OM</a:t>
              </a:r>
              <a:endParaRPr lang="fr-FR" sz="2400" b="1" dirty="0">
                <a:solidFill>
                  <a:srgbClr val="00B0F0"/>
                </a:solidFill>
                <a:latin typeface="Arial Narrow" pitchFamily="34" charset="0"/>
              </a:endParaRPr>
            </a:p>
          </p:txBody>
        </p:sp>
        <p:cxnSp>
          <p:nvCxnSpPr>
            <p:cNvPr id="55" name="Connecteur droit avec flèche 54"/>
            <p:cNvCxnSpPr/>
            <p:nvPr/>
          </p:nvCxnSpPr>
          <p:spPr>
            <a:xfrm rot="912835">
              <a:off x="-1560094" y="2104111"/>
              <a:ext cx="43204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ZoneTexte 50"/>
          <p:cNvSpPr txBox="1"/>
          <p:nvPr/>
        </p:nvSpPr>
        <p:spPr>
          <a:xfrm>
            <a:off x="6876256" y="234888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B0F0"/>
                </a:solidFill>
                <a:latin typeface="Arial Narrow" pitchFamily="34" charset="0"/>
              </a:rPr>
              <a:t>– OM(t)</a:t>
            </a:r>
            <a:endParaRPr lang="fr-FR" sz="24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cxnSp>
        <p:nvCxnSpPr>
          <p:cNvPr id="53" name="Connecteur droit avec flèche 52"/>
          <p:cNvCxnSpPr/>
          <p:nvPr/>
        </p:nvCxnSpPr>
        <p:spPr>
          <a:xfrm>
            <a:off x="7222579" y="2397547"/>
            <a:ext cx="432048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18440" grpId="0"/>
      <p:bldP spid="1844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340768"/>
            <a:ext cx="8928992" cy="5400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 l="24097" t="45040" r="7391" b="46560"/>
          <a:stretch>
            <a:fillRect/>
          </a:stretch>
        </p:blipFill>
        <p:spPr bwMode="auto">
          <a:xfrm>
            <a:off x="971600" y="1412776"/>
            <a:ext cx="7416824" cy="51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6972" y="1903759"/>
            <a:ext cx="55531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Orientation du vecteur déplacement élémentaire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411603" y="1914045"/>
            <a:ext cx="3817938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tangent à la trajectoire 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M(t)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7594" y="2276872"/>
            <a:ext cx="73195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sz="1950" b="1" i="1" u="sng" dirty="0" smtClean="0">
                <a:latin typeface="Times New Roman" pitchFamily="18" charset="0"/>
                <a:cs typeface="Times New Roman" pitchFamily="18" charset="0"/>
              </a:rPr>
              <a:t>Coordonnées cartésiennes du vecteur déplacement élémentaire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/>
          <a:srcRect l="18427" t="32760" r="25346" b="57669"/>
          <a:stretch>
            <a:fillRect/>
          </a:stretch>
        </p:blipFill>
        <p:spPr bwMode="auto">
          <a:xfrm>
            <a:off x="596794" y="2636912"/>
            <a:ext cx="676875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356992"/>
            <a:ext cx="4421646" cy="334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5" cstate="print"/>
          <a:srcRect l="8505" t="51239" r="39993" b="40361"/>
          <a:stretch>
            <a:fillRect/>
          </a:stretch>
        </p:blipFill>
        <p:spPr bwMode="auto">
          <a:xfrm>
            <a:off x="251520" y="3861048"/>
            <a:ext cx="5688632" cy="52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 l="16328" t="59352" r="43253" b="20945"/>
          <a:stretch>
            <a:fillRect/>
          </a:stretch>
        </p:blipFill>
        <p:spPr bwMode="auto">
          <a:xfrm>
            <a:off x="467544" y="4437112"/>
            <a:ext cx="446449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094" t="43679" r="23456" b="48761"/>
          <a:stretch>
            <a:fillRect/>
          </a:stretch>
        </p:blipFill>
        <p:spPr bwMode="auto">
          <a:xfrm>
            <a:off x="7524328" y="4509120"/>
            <a:ext cx="1080120" cy="48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cteur droit avec flèche 11"/>
          <p:cNvCxnSpPr/>
          <p:nvPr/>
        </p:nvCxnSpPr>
        <p:spPr>
          <a:xfrm flipV="1">
            <a:off x="7020272" y="4509120"/>
            <a:ext cx="432048" cy="189021"/>
          </a:xfrm>
          <a:prstGeom prst="straightConnector1">
            <a:avLst/>
          </a:prstGeom>
          <a:ln w="57150">
            <a:solidFill>
              <a:srgbClr val="008000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3" cstate="print"/>
          <a:srcRect l="18427" t="42207" r="68483" b="53540"/>
          <a:stretch>
            <a:fillRect/>
          </a:stretch>
        </p:blipFill>
        <p:spPr bwMode="auto">
          <a:xfrm>
            <a:off x="7343029" y="2962227"/>
            <a:ext cx="157579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619672" y="260648"/>
            <a:ext cx="684212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Lorsque la durée </a:t>
            </a:r>
            <a:r>
              <a:rPr lang="fr-FR" sz="2400" b="1" dirty="0" err="1" smtClean="0">
                <a:solidFill>
                  <a:prstClr val="black"/>
                </a:solidFill>
                <a:latin typeface="Symbol" pitchFamily="18" charset="2"/>
                <a:ea typeface="Arial Unicode MS" pitchFamily="34" charset="-128"/>
                <a:cs typeface="Calibri" pitchFamily="34" charset="0"/>
              </a:rPr>
              <a:t>D</a:t>
            </a:r>
            <a:r>
              <a:rPr lang="fr-FR" sz="2400" b="1" dirty="0" err="1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t</a:t>
            </a:r>
            <a:r>
              <a:rPr lang="fr-FR" sz="2400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devient très faible, on la note </a:t>
            </a:r>
            <a:r>
              <a:rPr lang="fr-FR" sz="2400" b="1" dirty="0" err="1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dt</a:t>
            </a:r>
            <a:r>
              <a:rPr lang="fr-FR" sz="2400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et la variation du vecteur position s’écrit alors </a:t>
            </a:r>
            <a:r>
              <a:rPr lang="fr-FR" sz="2400" b="1" dirty="0" err="1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dOM</a:t>
            </a:r>
            <a:r>
              <a:rPr lang="fr-FR" sz="2400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: </a:t>
            </a:r>
            <a:endParaRPr lang="fr-FR" dirty="0"/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7452320" y="695254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èche vers le bas 18"/>
          <p:cNvSpPr/>
          <p:nvPr/>
        </p:nvSpPr>
        <p:spPr>
          <a:xfrm>
            <a:off x="1331640" y="260648"/>
            <a:ext cx="288032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4624"/>
            <a:ext cx="8928992" cy="403244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6972" y="-1391"/>
            <a:ext cx="55531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Orientation du vecteur déplacement élémentaire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411603" y="8895"/>
            <a:ext cx="3817938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tangent à la trajectoire 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M(t)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7594" y="404664"/>
            <a:ext cx="73195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sz="1950" b="1" i="1" u="sng" dirty="0" smtClean="0">
                <a:latin typeface="Times New Roman" pitchFamily="18" charset="0"/>
                <a:cs typeface="Times New Roman" pitchFamily="18" charset="0"/>
              </a:rPr>
              <a:t>Coordonnées cartésiennes du vecteur déplacement élémentaire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pic>
        <p:nvPicPr>
          <p:cNvPr id="8" name="Image 7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731762"/>
            <a:ext cx="4421646" cy="334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 l="8505" t="51239" r="39993" b="40361"/>
          <a:stretch>
            <a:fillRect/>
          </a:stretch>
        </p:blipFill>
        <p:spPr bwMode="auto">
          <a:xfrm>
            <a:off x="251520" y="1163810"/>
            <a:ext cx="5688632" cy="52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 l="16328" t="59352" r="43253" b="20945"/>
          <a:stretch>
            <a:fillRect/>
          </a:stretch>
        </p:blipFill>
        <p:spPr bwMode="auto">
          <a:xfrm>
            <a:off x="467544" y="1955898"/>
            <a:ext cx="446449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094" t="43679" r="23456" b="48761"/>
          <a:stretch>
            <a:fillRect/>
          </a:stretch>
        </p:blipFill>
        <p:spPr bwMode="auto">
          <a:xfrm>
            <a:off x="7452320" y="1955898"/>
            <a:ext cx="1080120" cy="48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cteur droit avec flèche 11"/>
          <p:cNvCxnSpPr/>
          <p:nvPr/>
        </p:nvCxnSpPr>
        <p:spPr>
          <a:xfrm flipV="1">
            <a:off x="7020272" y="1883890"/>
            <a:ext cx="432048" cy="189021"/>
          </a:xfrm>
          <a:prstGeom prst="straightConnector1">
            <a:avLst/>
          </a:prstGeom>
          <a:ln w="57150">
            <a:solidFill>
              <a:srgbClr val="008000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907704" y="414908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Le vecteur « vitesse »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504" y="4581128"/>
            <a:ext cx="8928992" cy="223224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107504" y="4521753"/>
            <a:ext cx="16562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Définition</a:t>
            </a:r>
            <a:r>
              <a:rPr kumimoji="0" lang="fr-FR" sz="1950" b="1" i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635600" y="4509120"/>
            <a:ext cx="75805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#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M(t) =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position du point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à l’instant de date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 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#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M(t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dt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) =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position du point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à l’instant de date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t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;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 cstate="print"/>
          <a:srcRect l="9689" t="49559" r="10932" b="18181"/>
          <a:stretch>
            <a:fillRect/>
          </a:stretch>
        </p:blipFill>
        <p:spPr bwMode="auto">
          <a:xfrm>
            <a:off x="169153" y="5420715"/>
            <a:ext cx="5904656" cy="134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6156176" y="5445224"/>
            <a:ext cx="2736304" cy="122413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0817" y="5548915"/>
            <a:ext cx="2548866" cy="100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Connecteur droit 17"/>
          <p:cNvCxnSpPr/>
          <p:nvPr/>
        </p:nvCxnSpPr>
        <p:spPr>
          <a:xfrm flipH="1" flipV="1">
            <a:off x="7452320" y="5661248"/>
            <a:ext cx="432048" cy="7200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7668344" y="6381328"/>
            <a:ext cx="360040" cy="14401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5940152" y="6309320"/>
            <a:ext cx="432048" cy="28803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860032" y="6396335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m.s</a:t>
            </a:r>
            <a:r>
              <a:rPr lang="fr-FR" sz="2400" b="1" baseline="30000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– 1 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20272" y="5373216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66179" y="6283612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</a:t>
            </a:r>
            <a:endParaRPr lang="fr-FR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29697" grpId="0"/>
      <p:bldP spid="29703" grpId="0" animBg="1"/>
      <p:bldP spid="21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404664"/>
            <a:ext cx="8928992" cy="63367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7" name="Groupe 46"/>
          <p:cNvGrpSpPr/>
          <p:nvPr/>
        </p:nvGrpSpPr>
        <p:grpSpPr>
          <a:xfrm>
            <a:off x="1933412" y="6211665"/>
            <a:ext cx="4726820" cy="457695"/>
            <a:chOff x="1933412" y="6211665"/>
            <a:chExt cx="4726820" cy="457695"/>
          </a:xfrm>
        </p:grpSpPr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27343" t="68039" r="37158" b="24533"/>
            <a:stretch>
              <a:fillRect/>
            </a:stretch>
          </p:blipFill>
          <p:spPr bwMode="auto">
            <a:xfrm>
              <a:off x="2771800" y="6211665"/>
              <a:ext cx="3888432" cy="45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33412" y="6272037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Rectangle 1"/>
          <p:cNvSpPr/>
          <p:nvPr/>
        </p:nvSpPr>
        <p:spPr>
          <a:xfrm>
            <a:off x="1907704" y="-2738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Le vecteur « vitesse »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3730" y="2582277"/>
            <a:ext cx="513634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Lien entre vecteur vitesse et vecteur</a:t>
            </a:r>
            <a:r>
              <a:rPr kumimoji="0" lang="fr-FR" sz="195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position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81049" y="3236126"/>
            <a:ext cx="366158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Orientation du vecteur vitesse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59557" y="3934217"/>
            <a:ext cx="52325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Coordonnées cartésiennes du vecteur vitesse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512" y="4294257"/>
            <a:ext cx="49558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/>
              <a:t>On rappelle que dans le repère cartésien, </a:t>
            </a:r>
            <a:endParaRPr lang="fr-FR" sz="2200" dirty="0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4" cstate="print"/>
          <a:srcRect l="8505" t="51239" r="39993" b="40361"/>
          <a:stretch>
            <a:fillRect/>
          </a:stretch>
        </p:blipFill>
        <p:spPr bwMode="auto">
          <a:xfrm>
            <a:off x="5004048" y="4327288"/>
            <a:ext cx="3960440" cy="36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92600" y="4896669"/>
            <a:ext cx="849283" cy="27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Donc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21637" y="5554515"/>
            <a:ext cx="2235101" cy="27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C'est-à-dire :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Flèche vers le bas 24"/>
          <p:cNvSpPr/>
          <p:nvPr/>
        </p:nvSpPr>
        <p:spPr>
          <a:xfrm flipH="1">
            <a:off x="3203848" y="6093296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vers le bas 25"/>
          <p:cNvSpPr/>
          <p:nvPr/>
        </p:nvSpPr>
        <p:spPr>
          <a:xfrm flipH="1">
            <a:off x="4572000" y="6093296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vers le bas 26"/>
          <p:cNvSpPr/>
          <p:nvPr/>
        </p:nvSpPr>
        <p:spPr>
          <a:xfrm flipH="1">
            <a:off x="5940152" y="6093296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5" cstate="print"/>
          <a:srcRect l="9689" t="49559" r="10932" b="18181"/>
          <a:stretch>
            <a:fillRect/>
          </a:stretch>
        </p:blipFill>
        <p:spPr bwMode="auto">
          <a:xfrm>
            <a:off x="179512" y="1147894"/>
            <a:ext cx="5904656" cy="134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6228184" y="1219902"/>
            <a:ext cx="2736304" cy="122413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1323593"/>
            <a:ext cx="2548866" cy="100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107504" y="345289"/>
            <a:ext cx="16562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Définition</a:t>
            </a:r>
            <a:r>
              <a:rPr kumimoji="0" lang="fr-FR" sz="1950" b="1" i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1635600" y="332656"/>
            <a:ext cx="75805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#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M(t) =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position du point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à l’instant de date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 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#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M(t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dt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) =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position du point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à l’instant de date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t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;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40" name="Groupe 39"/>
          <p:cNvGrpSpPr/>
          <p:nvPr/>
        </p:nvGrpSpPr>
        <p:grpSpPr>
          <a:xfrm>
            <a:off x="291361" y="2575818"/>
            <a:ext cx="8855968" cy="671883"/>
            <a:chOff x="291361" y="2575818"/>
            <a:chExt cx="8855968" cy="671883"/>
          </a:xfrm>
        </p:grpSpPr>
        <p:grpSp>
          <p:nvGrpSpPr>
            <p:cNvPr id="35" name="Groupe 34"/>
            <p:cNvGrpSpPr/>
            <p:nvPr/>
          </p:nvGrpSpPr>
          <p:grpSpPr>
            <a:xfrm>
              <a:off x="291361" y="2575818"/>
              <a:ext cx="8855968" cy="671883"/>
              <a:chOff x="291361" y="2575818"/>
              <a:chExt cx="8855968" cy="671883"/>
            </a:xfrm>
          </p:grpSpPr>
          <p:sp>
            <p:nvSpPr>
              <p:cNvPr id="8" name="Text Box 8"/>
              <p:cNvSpPr txBox="1">
                <a:spLocks noChangeArrowheads="1"/>
              </p:cNvSpPr>
              <p:nvPr/>
            </p:nvSpPr>
            <p:spPr bwMode="auto">
              <a:xfrm>
                <a:off x="291361" y="2575818"/>
                <a:ext cx="8855968" cy="565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                                                         Le vecteur </a:t>
                </a:r>
                <a:r>
                  <a:rPr kumimoji="0" lang="fr-FR" sz="2000" b="0" i="0" u="none" strike="noStrike" cap="none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du point 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M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 à l’instant de date 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t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est </a:t>
                </a:r>
                <a:r>
                  <a:rPr kumimoji="0" lang="fr-FR" sz="2000" b="1" i="0" u="sng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cs typeface="Arial" pitchFamily="34" charset="0"/>
                  </a:rPr>
                  <a:t>la dérivée du vecteur position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à cette date.</a:t>
                </a:r>
                <a:endParaRPr kumimoji="0" lang="fr-FR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0" name="Picture 10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2447" t="71399" r="43301" b="22721"/>
              <a:stretch>
                <a:fillRect/>
              </a:stretch>
            </p:blipFill>
            <p:spPr bwMode="auto">
              <a:xfrm>
                <a:off x="6444208" y="2887661"/>
                <a:ext cx="462909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867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32633" y="2599629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e 40"/>
          <p:cNvGrpSpPr/>
          <p:nvPr/>
        </p:nvGrpSpPr>
        <p:grpSpPr>
          <a:xfrm>
            <a:off x="323528" y="3236126"/>
            <a:ext cx="8820472" cy="699915"/>
            <a:chOff x="323528" y="3236126"/>
            <a:chExt cx="8820472" cy="699915"/>
          </a:xfrm>
        </p:grpSpPr>
        <p:grpSp>
          <p:nvGrpSpPr>
            <p:cNvPr id="29" name="Groupe 28"/>
            <p:cNvGrpSpPr/>
            <p:nvPr/>
          </p:nvGrpSpPr>
          <p:grpSpPr>
            <a:xfrm>
              <a:off x="323528" y="3236126"/>
              <a:ext cx="8820472" cy="576064"/>
              <a:chOff x="323528" y="1844824"/>
              <a:chExt cx="8820472" cy="576064"/>
            </a:xfrm>
          </p:grpSpPr>
          <p:sp>
            <p:nvSpPr>
              <p:cNvPr id="16385" name="Text Box 1"/>
              <p:cNvSpPr txBox="1">
                <a:spLocks noChangeArrowheads="1"/>
              </p:cNvSpPr>
              <p:nvPr/>
            </p:nvSpPr>
            <p:spPr bwMode="auto">
              <a:xfrm>
                <a:off x="323528" y="1854151"/>
                <a:ext cx="8820472" cy="566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                                   </a:t>
                </a:r>
                <a:r>
                  <a:rPr lang="fr-FR" sz="2000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l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es vecteurs 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effectLst/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et </a:t>
                </a:r>
                <a:r>
                  <a:rPr kumimoji="0" lang="fr-FR" sz="2000" b="0" i="0" u="none" strike="noStrike" cap="none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 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sont colinéaires et de même sens. Donc               </a:t>
                </a:r>
                <a:r>
                  <a:rPr kumimoji="0" lang="fr-FR" sz="2000" b="1" i="0" u="sng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est tangent à la trajectoire en M(t)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.</a:t>
                </a:r>
                <a:endParaRPr kumimoji="0" lang="fr-FR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52447" t="71399" r="43301" b="22721"/>
              <a:stretch>
                <a:fillRect/>
              </a:stretch>
            </p:blipFill>
            <p:spPr bwMode="auto">
              <a:xfrm>
                <a:off x="5268930" y="1844824"/>
                <a:ext cx="462909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8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176" y="3284984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3848" y="3607741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5" name="Groupe 44"/>
          <p:cNvGrpSpPr/>
          <p:nvPr/>
        </p:nvGrpSpPr>
        <p:grpSpPr>
          <a:xfrm>
            <a:off x="1259632" y="4680645"/>
            <a:ext cx="4248472" cy="764579"/>
            <a:chOff x="1259632" y="4680645"/>
            <a:chExt cx="4248472" cy="764579"/>
          </a:xfrm>
        </p:grpSpPr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21630" t="37480" r="45663" b="49920"/>
            <a:stretch>
              <a:fillRect/>
            </a:stretch>
          </p:blipFill>
          <p:spPr bwMode="auto">
            <a:xfrm>
              <a:off x="1979712" y="4680645"/>
              <a:ext cx="3528392" cy="764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4941168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" name="Groupe 45"/>
          <p:cNvGrpSpPr/>
          <p:nvPr/>
        </p:nvGrpSpPr>
        <p:grpSpPr>
          <a:xfrm>
            <a:off x="1835696" y="5445224"/>
            <a:ext cx="4824536" cy="600535"/>
            <a:chOff x="1835696" y="5445224"/>
            <a:chExt cx="4824536" cy="600535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26395" t="52600" r="36213" b="37320"/>
            <a:stretch>
              <a:fillRect/>
            </a:stretch>
          </p:blipFill>
          <p:spPr bwMode="auto">
            <a:xfrm>
              <a:off x="2699792" y="5445224"/>
              <a:ext cx="3960440" cy="600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5696" y="5589240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8" name="Connecteur droit 47"/>
          <p:cNvCxnSpPr/>
          <p:nvPr/>
        </p:nvCxnSpPr>
        <p:spPr>
          <a:xfrm flipH="1" flipV="1">
            <a:off x="7524328" y="1484784"/>
            <a:ext cx="432048" cy="7200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flipV="1">
            <a:off x="7740352" y="2158564"/>
            <a:ext cx="360040" cy="14401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flipH="1">
            <a:off x="6012160" y="2132856"/>
            <a:ext cx="432048" cy="28803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932040" y="2219871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m.s</a:t>
            </a:r>
            <a:r>
              <a:rPr lang="fr-FR" sz="2400" b="1" baseline="30000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– 1 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092280" y="1196752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438187" y="206084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</a:t>
            </a:r>
            <a:endParaRPr lang="fr-FR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7" grpId="0"/>
      <p:bldP spid="16386" grpId="0"/>
      <p:bldP spid="16387" grpId="0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04175" y="46300"/>
            <a:ext cx="8928992" cy="525490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1933412" y="3547308"/>
            <a:ext cx="4726820" cy="457695"/>
            <a:chOff x="1933412" y="6211665"/>
            <a:chExt cx="4726820" cy="457695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27343" t="68039" r="37158" b="24533"/>
            <a:stretch>
              <a:fillRect/>
            </a:stretch>
          </p:blipFill>
          <p:spPr bwMode="auto">
            <a:xfrm>
              <a:off x="2771800" y="6211665"/>
              <a:ext cx="3888432" cy="45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33412" y="6272037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3730" y="-4234"/>
            <a:ext cx="513634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Lien entre vecteur vitesse et vecteur</a:t>
            </a:r>
            <a:r>
              <a:rPr kumimoji="0" lang="fr-FR" sz="195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position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81049" y="649615"/>
            <a:ext cx="366158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Orientation du vecteur vitesse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9557" y="1347706"/>
            <a:ext cx="52325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Coordonnées cartésiennes du vecteur vitesse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1707746"/>
            <a:ext cx="49558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/>
              <a:t>On rappelle que dans le repère cartésien, </a:t>
            </a:r>
            <a:endParaRPr lang="fr-FR" sz="2200" dirty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 l="8505" t="51239" r="39993" b="40361"/>
          <a:stretch>
            <a:fillRect/>
          </a:stretch>
        </p:blipFill>
        <p:spPr bwMode="auto">
          <a:xfrm>
            <a:off x="5004048" y="1738219"/>
            <a:ext cx="3960440" cy="36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92600" y="2276872"/>
            <a:ext cx="849283" cy="27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Donc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21637" y="2890219"/>
            <a:ext cx="2235101" cy="27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C'est-à-dire :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lèche vers le bas 13"/>
          <p:cNvSpPr/>
          <p:nvPr/>
        </p:nvSpPr>
        <p:spPr>
          <a:xfrm flipH="1">
            <a:off x="3203848" y="3429000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/>
          <p:cNvSpPr/>
          <p:nvPr/>
        </p:nvSpPr>
        <p:spPr>
          <a:xfrm flipH="1">
            <a:off x="4572000" y="3429000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vers le bas 15"/>
          <p:cNvSpPr/>
          <p:nvPr/>
        </p:nvSpPr>
        <p:spPr>
          <a:xfrm flipH="1">
            <a:off x="5940152" y="3429000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291361" y="67774"/>
            <a:ext cx="8855968" cy="671883"/>
            <a:chOff x="291361" y="2575818"/>
            <a:chExt cx="8855968" cy="671883"/>
          </a:xfrm>
        </p:grpSpPr>
        <p:grpSp>
          <p:nvGrpSpPr>
            <p:cNvPr id="18" name="Groupe 34"/>
            <p:cNvGrpSpPr/>
            <p:nvPr/>
          </p:nvGrpSpPr>
          <p:grpSpPr>
            <a:xfrm>
              <a:off x="291361" y="2575818"/>
              <a:ext cx="8855968" cy="671883"/>
              <a:chOff x="291361" y="2575818"/>
              <a:chExt cx="8855968" cy="671883"/>
            </a:xfrm>
          </p:grpSpPr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291361" y="2575818"/>
                <a:ext cx="8855968" cy="565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                                                         Le vecteur </a:t>
                </a:r>
                <a:r>
                  <a:rPr kumimoji="0" lang="fr-FR" sz="2000" b="0" i="0" u="none" strike="noStrike" cap="none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du point 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M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 à l’instant de date 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t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est </a:t>
                </a:r>
                <a:r>
                  <a:rPr kumimoji="0" lang="fr-FR" sz="2000" b="1" i="0" u="sng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cs typeface="Arial" pitchFamily="34" charset="0"/>
                  </a:rPr>
                  <a:t>la dérivée du vecteur position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à cette date.</a:t>
                </a:r>
                <a:endParaRPr kumimoji="0" lang="fr-FR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21" name="Picture 10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2447" t="71399" r="43301" b="22721"/>
              <a:stretch>
                <a:fillRect/>
              </a:stretch>
            </p:blipFill>
            <p:spPr bwMode="auto">
              <a:xfrm>
                <a:off x="6444208" y="2887661"/>
                <a:ext cx="462909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32633" y="2599629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oupe 21"/>
          <p:cNvGrpSpPr/>
          <p:nvPr/>
        </p:nvGrpSpPr>
        <p:grpSpPr>
          <a:xfrm>
            <a:off x="323528" y="728082"/>
            <a:ext cx="8820472" cy="699915"/>
            <a:chOff x="323528" y="3236126"/>
            <a:chExt cx="8820472" cy="699915"/>
          </a:xfrm>
        </p:grpSpPr>
        <p:grpSp>
          <p:nvGrpSpPr>
            <p:cNvPr id="23" name="Groupe 28"/>
            <p:cNvGrpSpPr/>
            <p:nvPr/>
          </p:nvGrpSpPr>
          <p:grpSpPr>
            <a:xfrm>
              <a:off x="323528" y="3236126"/>
              <a:ext cx="8820472" cy="576064"/>
              <a:chOff x="323528" y="1844824"/>
              <a:chExt cx="8820472" cy="576064"/>
            </a:xfrm>
          </p:grpSpPr>
          <p:sp>
            <p:nvSpPr>
              <p:cNvPr id="26" name="Text Box 1"/>
              <p:cNvSpPr txBox="1">
                <a:spLocks noChangeArrowheads="1"/>
              </p:cNvSpPr>
              <p:nvPr/>
            </p:nvSpPr>
            <p:spPr bwMode="auto">
              <a:xfrm>
                <a:off x="323528" y="1854151"/>
                <a:ext cx="8820472" cy="566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                                   </a:t>
                </a:r>
                <a:r>
                  <a:rPr lang="fr-FR" sz="2000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l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es vecteurs 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effectLst/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et </a:t>
                </a:r>
                <a:r>
                  <a:rPr kumimoji="0" lang="fr-FR" sz="2000" b="0" i="0" u="none" strike="noStrike" cap="none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 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sont colinéaires et de même sens. Donc               </a:t>
                </a:r>
                <a:r>
                  <a:rPr kumimoji="0" lang="fr-FR" sz="2000" b="1" i="0" u="sng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est tangent à la trajectoire en M(t)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.</a:t>
                </a:r>
                <a:endParaRPr kumimoji="0" lang="fr-FR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27" name="Picture 1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52447" t="71399" r="43301" b="22721"/>
              <a:stretch>
                <a:fillRect/>
              </a:stretch>
            </p:blipFill>
            <p:spPr bwMode="auto">
              <a:xfrm>
                <a:off x="5268930" y="1844824"/>
                <a:ext cx="462909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176" y="3284984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3848" y="3607741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oupe 27"/>
          <p:cNvGrpSpPr/>
          <p:nvPr/>
        </p:nvGrpSpPr>
        <p:grpSpPr>
          <a:xfrm>
            <a:off x="1259632" y="2060848"/>
            <a:ext cx="4248472" cy="764579"/>
            <a:chOff x="1259632" y="4680645"/>
            <a:chExt cx="4248472" cy="764579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21630" t="37480" r="45663" b="49920"/>
            <a:stretch>
              <a:fillRect/>
            </a:stretch>
          </p:blipFill>
          <p:spPr bwMode="auto">
            <a:xfrm>
              <a:off x="1979712" y="4680645"/>
              <a:ext cx="3528392" cy="764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4941168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Groupe 30"/>
          <p:cNvGrpSpPr/>
          <p:nvPr/>
        </p:nvGrpSpPr>
        <p:grpSpPr>
          <a:xfrm>
            <a:off x="1835696" y="2780928"/>
            <a:ext cx="4824536" cy="600535"/>
            <a:chOff x="1835696" y="5445224"/>
            <a:chExt cx="4824536" cy="600535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26395" t="52600" r="36213" b="37320"/>
            <a:stretch>
              <a:fillRect/>
            </a:stretch>
          </p:blipFill>
          <p:spPr bwMode="auto">
            <a:xfrm>
              <a:off x="2699792" y="5445224"/>
              <a:ext cx="3960440" cy="600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5696" y="5589240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052" t="38639" r="13534" b="22721"/>
          <a:stretch>
            <a:fillRect/>
          </a:stretch>
        </p:blipFill>
        <p:spPr bwMode="auto">
          <a:xfrm>
            <a:off x="4932040" y="3284984"/>
            <a:ext cx="397296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179512" y="3944630"/>
            <a:ext cx="475252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sont les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coordonnées du vecteur vitesse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le repère cartésien : ce sont les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dérivées des coordonnées du vecteur position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5197" t="43095" r="45663" b="51281"/>
          <a:stretch>
            <a:fillRect/>
          </a:stretch>
        </p:blipFill>
        <p:spPr bwMode="auto">
          <a:xfrm>
            <a:off x="0" y="5373215"/>
            <a:ext cx="5652120" cy="36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9922" t="26880" r="6919" b="54640"/>
          <a:stretch>
            <a:fillRect/>
          </a:stretch>
        </p:blipFill>
        <p:spPr bwMode="auto">
          <a:xfrm>
            <a:off x="0" y="5733256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44624"/>
            <a:ext cx="8928992" cy="252028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052" t="38639" r="13534" b="22721"/>
          <a:stretch>
            <a:fillRect/>
          </a:stretch>
        </p:blipFill>
        <p:spPr bwMode="auto">
          <a:xfrm>
            <a:off x="5001490" y="548680"/>
            <a:ext cx="397296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21637" y="171949"/>
            <a:ext cx="2235101" cy="27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C'est-à-dire :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/>
          <a:srcRect l="17010" t="52600" r="36213" b="37320"/>
          <a:stretch>
            <a:fillRect/>
          </a:stretch>
        </p:blipFill>
        <p:spPr bwMode="auto">
          <a:xfrm>
            <a:off x="1705813" y="62658"/>
            <a:ext cx="4954419" cy="600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/>
          <a:srcRect l="17482" t="68039" r="37158" b="24721"/>
          <a:stretch>
            <a:fillRect/>
          </a:stretch>
        </p:blipFill>
        <p:spPr bwMode="auto">
          <a:xfrm>
            <a:off x="1691680" y="829099"/>
            <a:ext cx="4968552" cy="44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Flèche vers le bas 24"/>
          <p:cNvSpPr/>
          <p:nvPr/>
        </p:nvSpPr>
        <p:spPr>
          <a:xfrm flipH="1">
            <a:off x="3203848" y="710730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vers le bas 25"/>
          <p:cNvSpPr/>
          <p:nvPr/>
        </p:nvSpPr>
        <p:spPr>
          <a:xfrm flipH="1">
            <a:off x="4572000" y="710730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vers le bas 26"/>
          <p:cNvSpPr/>
          <p:nvPr/>
        </p:nvSpPr>
        <p:spPr>
          <a:xfrm flipH="1">
            <a:off x="5940152" y="710730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179512" y="1286794"/>
            <a:ext cx="475252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sont les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coordonnées du vecteur vitesse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le repère cartésien : ce sont les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dérivées des coordonnées du vecteur position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5197" t="43095" r="45663" b="51281"/>
          <a:stretch>
            <a:fillRect/>
          </a:stretch>
        </p:blipFill>
        <p:spPr bwMode="auto">
          <a:xfrm>
            <a:off x="0" y="2636912"/>
            <a:ext cx="5688632" cy="36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9922" t="26880" r="6919" b="54640"/>
          <a:stretch>
            <a:fillRect/>
          </a:stretch>
        </p:blipFill>
        <p:spPr bwMode="auto">
          <a:xfrm>
            <a:off x="0" y="2996953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0" y="4191471"/>
            <a:ext cx="4644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 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Les coordonnées 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v</a:t>
            </a:r>
            <a:r>
              <a:rPr kumimoji="0" lang="fr-FR" sz="2400" b="1" i="0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x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</a:t>
            </a:r>
            <a:r>
              <a:rPr kumimoji="0" lang="fr-FR" sz="24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v</a:t>
            </a:r>
            <a:r>
              <a:rPr kumimoji="0" lang="fr-FR" sz="2400" b="1" i="0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y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et </a:t>
            </a:r>
            <a:r>
              <a:rPr kumimoji="0" lang="fr-FR" sz="24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v</a:t>
            </a:r>
            <a:r>
              <a:rPr kumimoji="0" lang="fr-FR" sz="2400" b="1" i="0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z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: </a:t>
            </a:r>
            <a:endParaRPr kumimoji="0" lang="fr-F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1763688" y="4623519"/>
            <a:ext cx="7128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- </a:t>
            </a:r>
            <a:r>
              <a:rPr lang="fr-FR" sz="2400" u="sng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p</a:t>
            </a:r>
            <a:r>
              <a:rPr kumimoji="0" lang="fr-FR" sz="24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euvent prendre n’importe quelle valeur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;</a:t>
            </a:r>
            <a:endParaRPr kumimoji="0" lang="fr-F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1763688" y="5055567"/>
            <a:ext cx="7128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- ont une </a:t>
            </a:r>
            <a:r>
              <a:rPr lang="fr-FR" sz="2400" u="sng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valeur qui dépend du temps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;</a:t>
            </a:r>
            <a:endParaRPr kumimoji="0" lang="fr-F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55776" y="5445224"/>
            <a:ext cx="621824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EQUATIONS</a:t>
            </a:r>
            <a:r>
              <a:rPr kumimoji="0" lang="fr-FR" sz="2800" b="1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HORAIRES</a:t>
            </a:r>
            <a:r>
              <a:rPr kumimoji="0" lang="fr-FR" sz="280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v</a:t>
            </a:r>
            <a:r>
              <a:rPr kumimoji="0" lang="fr-FR" sz="2800" b="1" i="0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x</a:t>
            </a:r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(t)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</a:t>
            </a:r>
            <a:r>
              <a:rPr kumimoji="0" lang="fr-FR" sz="28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v</a:t>
            </a:r>
            <a:r>
              <a:rPr kumimoji="0" lang="fr-FR" sz="2800" b="1" i="0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y</a:t>
            </a:r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(t)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et </a:t>
            </a:r>
            <a:r>
              <a:rPr kumimoji="0" lang="fr-FR" sz="28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v</a:t>
            </a:r>
            <a:r>
              <a:rPr kumimoji="0" lang="fr-FR" sz="2800" b="1" i="0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z</a:t>
            </a:r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(t)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endParaRPr lang="fr-FR" sz="2800" dirty="0"/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5949280"/>
            <a:ext cx="5762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62"/>
          <p:cNvSpPr>
            <a:spLocks noChangeArrowheads="1"/>
          </p:cNvSpPr>
          <p:nvPr/>
        </p:nvSpPr>
        <p:spPr bwMode="auto">
          <a:xfrm>
            <a:off x="2339752" y="6021288"/>
            <a:ext cx="6804248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i="1" dirty="0" smtClean="0"/>
              <a:t>Un vecteur vitesse ayant les coordonnées</a:t>
            </a:r>
          </a:p>
          <a:p>
            <a:r>
              <a:rPr lang="fr-FR" sz="2000" b="1" dirty="0" smtClean="0"/>
              <a:t>v</a:t>
            </a:r>
            <a:r>
              <a:rPr lang="fr-FR" sz="2000" b="1" baseline="-25000" dirty="0" smtClean="0"/>
              <a:t>x</a:t>
            </a:r>
            <a:r>
              <a:rPr lang="fr-FR" sz="2000" i="1" dirty="0" smtClean="0"/>
              <a:t>, </a:t>
            </a:r>
            <a:r>
              <a:rPr lang="fr-FR" sz="2000" b="1" dirty="0" err="1" smtClean="0"/>
              <a:t>v</a:t>
            </a:r>
            <a:r>
              <a:rPr lang="fr-FR" sz="2000" b="1" baseline="-25000" dirty="0" err="1" smtClean="0"/>
              <a:t>y</a:t>
            </a:r>
            <a:r>
              <a:rPr lang="fr-FR" sz="2000" i="1" dirty="0" smtClean="0"/>
              <a:t> et </a:t>
            </a:r>
            <a:r>
              <a:rPr lang="fr-FR" sz="2000" b="1" dirty="0" err="1" smtClean="0"/>
              <a:t>v</a:t>
            </a:r>
            <a:r>
              <a:rPr lang="fr-FR" sz="2000" b="1" baseline="-25000" dirty="0" err="1" smtClean="0"/>
              <a:t>z</a:t>
            </a:r>
            <a:r>
              <a:rPr lang="fr-FR" sz="2000" i="1" dirty="0" smtClean="0"/>
              <a:t> a une norme </a:t>
            </a:r>
            <a:r>
              <a:rPr lang="fr-FR" sz="2000" b="1" dirty="0" smtClean="0"/>
              <a:t>v </a:t>
            </a:r>
            <a:r>
              <a:rPr lang="fr-FR" sz="2000" i="1" dirty="0" smtClean="0"/>
              <a:t>telle que : </a:t>
            </a:r>
            <a:endParaRPr lang="fr-FR" sz="2000" dirty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FC000">
                <a:tint val="45000"/>
                <a:satMod val="400000"/>
              </a:srgbClr>
            </a:duotone>
          </a:blip>
          <a:srcRect l="60000" t="35280" r="19916" b="55480"/>
          <a:stretch>
            <a:fillRect/>
          </a:stretch>
        </p:blipFill>
        <p:spPr bwMode="auto">
          <a:xfrm>
            <a:off x="6774194" y="6070147"/>
            <a:ext cx="2286747" cy="59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14133"/>
            <a:ext cx="5762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2"/>
          <p:cNvSpPr>
            <a:spLocks noChangeArrowheads="1"/>
          </p:cNvSpPr>
          <p:nvPr/>
        </p:nvSpPr>
        <p:spPr bwMode="auto">
          <a:xfrm>
            <a:off x="2339752" y="0"/>
            <a:ext cx="6804248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i="1" dirty="0" smtClean="0"/>
              <a:t>Un vecteur vitesse ayant les coordonnées</a:t>
            </a:r>
          </a:p>
          <a:p>
            <a:r>
              <a:rPr lang="fr-FR" sz="2000" b="1" dirty="0" smtClean="0"/>
              <a:t>v</a:t>
            </a:r>
            <a:r>
              <a:rPr lang="fr-FR" sz="2000" b="1" baseline="-25000" dirty="0" smtClean="0"/>
              <a:t>x</a:t>
            </a:r>
            <a:r>
              <a:rPr lang="fr-FR" sz="2000" i="1" dirty="0" smtClean="0"/>
              <a:t>, </a:t>
            </a:r>
            <a:r>
              <a:rPr lang="fr-FR" sz="2000" b="1" dirty="0" err="1" smtClean="0"/>
              <a:t>v</a:t>
            </a:r>
            <a:r>
              <a:rPr lang="fr-FR" sz="2000" b="1" baseline="-25000" dirty="0" err="1" smtClean="0"/>
              <a:t>y</a:t>
            </a:r>
            <a:r>
              <a:rPr lang="fr-FR" sz="2000" i="1" dirty="0" smtClean="0"/>
              <a:t> et </a:t>
            </a:r>
            <a:r>
              <a:rPr lang="fr-FR" sz="2000" b="1" dirty="0" err="1" smtClean="0"/>
              <a:t>v</a:t>
            </a:r>
            <a:r>
              <a:rPr lang="fr-FR" sz="2000" b="1" baseline="-25000" dirty="0" err="1" smtClean="0"/>
              <a:t>z</a:t>
            </a:r>
            <a:r>
              <a:rPr lang="fr-FR" sz="2000" i="1" dirty="0" smtClean="0"/>
              <a:t> a une norme </a:t>
            </a:r>
            <a:r>
              <a:rPr lang="fr-FR" sz="2000" b="1" dirty="0" smtClean="0"/>
              <a:t>v </a:t>
            </a:r>
            <a:r>
              <a:rPr lang="fr-FR" sz="2000" i="1" dirty="0" smtClean="0"/>
              <a:t>telle que : </a:t>
            </a:r>
            <a:endParaRPr lang="fr-FR" sz="2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C000">
                <a:tint val="45000"/>
                <a:satMod val="400000"/>
              </a:srgbClr>
            </a:duotone>
          </a:blip>
          <a:srcRect l="60000" t="35280" r="19916" b="55480"/>
          <a:stretch>
            <a:fillRect/>
          </a:stretch>
        </p:blipFill>
        <p:spPr bwMode="auto">
          <a:xfrm>
            <a:off x="6774194" y="48859"/>
            <a:ext cx="2286747" cy="59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 cstate="print"/>
          <a:srcRect l="2835" t="20160" r="17786" b="48761"/>
          <a:stretch>
            <a:fillRect/>
          </a:stretch>
        </p:blipFill>
        <p:spPr bwMode="auto">
          <a:xfrm>
            <a:off x="0" y="836711"/>
            <a:ext cx="9144000" cy="201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 l="61897" t="21000" r="6919" b="37001"/>
          <a:stretch>
            <a:fillRect/>
          </a:stretch>
        </p:blipFill>
        <p:spPr bwMode="auto">
          <a:xfrm>
            <a:off x="0" y="3833664"/>
            <a:ext cx="39921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966800" y="2613762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dx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dt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66800" y="3045810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dy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dt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1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66800" y="3477858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dz/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dt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– 2 t + 4 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7862" y="3068960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(t)</a:t>
            </a:r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1258295" y="3115260"/>
            <a:ext cx="231922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ccolade ouvrante 15"/>
          <p:cNvSpPr/>
          <p:nvPr/>
        </p:nvSpPr>
        <p:spPr>
          <a:xfrm>
            <a:off x="1773926" y="2636912"/>
            <a:ext cx="216024" cy="1152128"/>
          </a:xfrm>
          <a:prstGeom prst="leftBrace">
            <a:avLst>
              <a:gd name="adj1" fmla="val 56556"/>
              <a:gd name="adj2" fmla="val 51005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237763" y="2564904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237763" y="2996952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237763" y="3429000"/>
            <a:ext cx="3140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–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/>
                <a:cs typeface="Arial"/>
              </a:rPr>
              <a:t>×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fr-F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m.s</a:t>
            </a:r>
            <a:r>
              <a:rPr lang="fr-FR" sz="20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55976" y="3020102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</a:t>
            </a:r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 (t = 1 s)</a:t>
            </a:r>
            <a:endParaRPr lang="fr-FR" dirty="0"/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5004048" y="3068960"/>
            <a:ext cx="231922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ccolade ouvrante 21"/>
          <p:cNvSpPr/>
          <p:nvPr/>
        </p:nvSpPr>
        <p:spPr>
          <a:xfrm>
            <a:off x="6084168" y="2636912"/>
            <a:ext cx="216024" cy="1152128"/>
          </a:xfrm>
          <a:prstGeom prst="leftBrace">
            <a:avLst>
              <a:gd name="adj1" fmla="val 56556"/>
              <a:gd name="adj2" fmla="val 51005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3923928" y="4509120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</a:t>
            </a:r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 (t = 1 s) = </a:t>
            </a:r>
            <a:endParaRPr lang="fr-FR" dirty="0"/>
          </a:p>
        </p:txBody>
      </p:sp>
      <p:grpSp>
        <p:nvGrpSpPr>
          <p:cNvPr id="34" name="Groupe 33"/>
          <p:cNvGrpSpPr/>
          <p:nvPr/>
        </p:nvGrpSpPr>
        <p:grpSpPr>
          <a:xfrm>
            <a:off x="5868144" y="4437112"/>
            <a:ext cx="2016224" cy="432048"/>
            <a:chOff x="5868144" y="4365104"/>
            <a:chExt cx="2376264" cy="432048"/>
          </a:xfrm>
        </p:grpSpPr>
        <p:cxnSp>
          <p:nvCxnSpPr>
            <p:cNvPr id="25" name="Connecteur droit 24"/>
            <p:cNvCxnSpPr/>
            <p:nvPr/>
          </p:nvCxnSpPr>
          <p:spPr>
            <a:xfrm>
              <a:off x="5868144" y="4509120"/>
              <a:ext cx="72008" cy="28803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H="1">
              <a:off x="5940152" y="4365104"/>
              <a:ext cx="72008" cy="43204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6012160" y="4365104"/>
              <a:ext cx="2232248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/>
          <p:nvPr/>
        </p:nvSpPr>
        <p:spPr>
          <a:xfrm>
            <a:off x="6084168" y="4474395"/>
            <a:ext cx="1721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² + 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² + 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²</a:t>
            </a:r>
            <a:endParaRPr lang="fr-FR" sz="2000" b="1" dirty="0"/>
          </a:p>
        </p:txBody>
      </p:sp>
      <p:sp>
        <p:nvSpPr>
          <p:cNvPr id="36" name="Rectangle 35"/>
          <p:cNvSpPr/>
          <p:nvPr/>
        </p:nvSpPr>
        <p:spPr>
          <a:xfrm>
            <a:off x="3923928" y="501317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(t = 1 s) = </a:t>
            </a:r>
            <a:endParaRPr lang="fr-FR" dirty="0"/>
          </a:p>
        </p:txBody>
      </p:sp>
      <p:grpSp>
        <p:nvGrpSpPr>
          <p:cNvPr id="37" name="Groupe 36"/>
          <p:cNvGrpSpPr/>
          <p:nvPr/>
        </p:nvGrpSpPr>
        <p:grpSpPr>
          <a:xfrm>
            <a:off x="5868144" y="4941168"/>
            <a:ext cx="2016224" cy="432048"/>
            <a:chOff x="5868144" y="4365104"/>
            <a:chExt cx="2376264" cy="432048"/>
          </a:xfrm>
        </p:grpSpPr>
        <p:cxnSp>
          <p:nvCxnSpPr>
            <p:cNvPr id="38" name="Connecteur droit 37"/>
            <p:cNvCxnSpPr/>
            <p:nvPr/>
          </p:nvCxnSpPr>
          <p:spPr>
            <a:xfrm>
              <a:off x="5868144" y="4509120"/>
              <a:ext cx="72008" cy="28803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H="1">
              <a:off x="5940152" y="4365104"/>
              <a:ext cx="72008" cy="43204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6012160" y="4365104"/>
              <a:ext cx="2232248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6084168" y="4978451"/>
            <a:ext cx="1659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 ² + 1 ² + 2 ²</a:t>
            </a:r>
            <a:endParaRPr lang="fr-FR" sz="2000" b="1" dirty="0"/>
          </a:p>
        </p:txBody>
      </p:sp>
      <p:sp>
        <p:nvSpPr>
          <p:cNvPr id="42" name="Rectangle 41"/>
          <p:cNvSpPr/>
          <p:nvPr/>
        </p:nvSpPr>
        <p:spPr>
          <a:xfrm>
            <a:off x="3923928" y="551723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(t = 1 s) = </a:t>
            </a:r>
            <a:endParaRPr lang="fr-FR" dirty="0"/>
          </a:p>
        </p:txBody>
      </p:sp>
      <p:grpSp>
        <p:nvGrpSpPr>
          <p:cNvPr id="49" name="Groupe 48"/>
          <p:cNvGrpSpPr/>
          <p:nvPr/>
        </p:nvGrpSpPr>
        <p:grpSpPr>
          <a:xfrm>
            <a:off x="5868144" y="5445224"/>
            <a:ext cx="576064" cy="432048"/>
            <a:chOff x="5868144" y="5445224"/>
            <a:chExt cx="576064" cy="432048"/>
          </a:xfrm>
        </p:grpSpPr>
        <p:cxnSp>
          <p:nvCxnSpPr>
            <p:cNvPr id="44" name="Connecteur droit 43"/>
            <p:cNvCxnSpPr/>
            <p:nvPr/>
          </p:nvCxnSpPr>
          <p:spPr>
            <a:xfrm>
              <a:off x="5868144" y="5589240"/>
              <a:ext cx="61098" cy="28803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flipH="1">
              <a:off x="5929242" y="5445224"/>
              <a:ext cx="61098" cy="43204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5990339" y="5445224"/>
              <a:ext cx="453869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/>
          <p:cNvSpPr/>
          <p:nvPr/>
        </p:nvSpPr>
        <p:spPr>
          <a:xfrm>
            <a:off x="6012160" y="5482507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fr-FR" sz="2000" b="1" dirty="0"/>
          </a:p>
        </p:txBody>
      </p:sp>
      <p:sp>
        <p:nvSpPr>
          <p:cNvPr id="50" name="Rectangle 49"/>
          <p:cNvSpPr/>
          <p:nvPr/>
        </p:nvSpPr>
        <p:spPr>
          <a:xfrm>
            <a:off x="3923928" y="5911997"/>
            <a:ext cx="31133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(t = 1 s) = 2,2 </a:t>
            </a:r>
            <a:r>
              <a:rPr lang="fr-FR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m.s</a:t>
            </a:r>
            <a:r>
              <a:rPr lang="fr-FR" b="1" u="sng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b="1" dirty="0" smtClean="0"/>
          </a:p>
          <a:p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/>
          </a:p>
        </p:txBody>
      </p:sp>
      <p:cxnSp>
        <p:nvCxnSpPr>
          <p:cNvPr id="53" name="Connecteur droit 52"/>
          <p:cNvCxnSpPr/>
          <p:nvPr/>
        </p:nvCxnSpPr>
        <p:spPr>
          <a:xfrm>
            <a:off x="2123728" y="4964318"/>
            <a:ext cx="576064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2627784" y="3933056"/>
            <a:ext cx="0" cy="100811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flipV="1">
            <a:off x="2051720" y="3933056"/>
            <a:ext cx="576064" cy="1008113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1115616" y="4221088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(t = 1 s)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62" name="Connecteur droit avec flèche 61"/>
          <p:cNvCxnSpPr/>
          <p:nvPr/>
        </p:nvCxnSpPr>
        <p:spPr>
          <a:xfrm>
            <a:off x="1187624" y="4281521"/>
            <a:ext cx="23192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orme libre 62"/>
          <p:cNvSpPr/>
          <p:nvPr/>
        </p:nvSpPr>
        <p:spPr>
          <a:xfrm>
            <a:off x="2411759" y="3284984"/>
            <a:ext cx="3960442" cy="2410410"/>
          </a:xfrm>
          <a:custGeom>
            <a:avLst/>
            <a:gdLst>
              <a:gd name="connsiteX0" fmla="*/ 4739832 w 5154592"/>
              <a:gd name="connsiteY0" fmla="*/ 0 h 2542572"/>
              <a:gd name="connsiteX1" fmla="*/ 4959751 w 5154592"/>
              <a:gd name="connsiteY1" fmla="*/ 208344 h 2542572"/>
              <a:gd name="connsiteX2" fmla="*/ 3570789 w 5154592"/>
              <a:gd name="connsiteY2" fmla="*/ 266218 h 2542572"/>
              <a:gd name="connsiteX3" fmla="*/ 1487346 w 5154592"/>
              <a:gd name="connsiteY3" fmla="*/ 1273215 h 2542572"/>
              <a:gd name="connsiteX4" fmla="*/ 711843 w 5154592"/>
              <a:gd name="connsiteY4" fmla="*/ 2407534 h 2542572"/>
              <a:gd name="connsiteX5" fmla="*/ 109959 w 5154592"/>
              <a:gd name="connsiteY5" fmla="*/ 2083443 h 2542572"/>
              <a:gd name="connsiteX6" fmla="*/ 52086 w 5154592"/>
              <a:gd name="connsiteY6" fmla="*/ 1863524 h 2542572"/>
              <a:gd name="connsiteX0" fmla="*/ 4629873 w 5044633"/>
              <a:gd name="connsiteY0" fmla="*/ 0 h 2542572"/>
              <a:gd name="connsiteX1" fmla="*/ 4849792 w 5044633"/>
              <a:gd name="connsiteY1" fmla="*/ 208344 h 2542572"/>
              <a:gd name="connsiteX2" fmla="*/ 3460830 w 5044633"/>
              <a:gd name="connsiteY2" fmla="*/ 266218 h 2542572"/>
              <a:gd name="connsiteX3" fmla="*/ 1377387 w 5044633"/>
              <a:gd name="connsiteY3" fmla="*/ 1273215 h 2542572"/>
              <a:gd name="connsiteX4" fmla="*/ 601884 w 5044633"/>
              <a:gd name="connsiteY4" fmla="*/ 2407534 h 2542572"/>
              <a:gd name="connsiteX5" fmla="*/ 0 w 5044633"/>
              <a:gd name="connsiteY5" fmla="*/ 2083443 h 2542572"/>
              <a:gd name="connsiteX0" fmla="*/ 4706670 w 5121430"/>
              <a:gd name="connsiteY0" fmla="*/ 0 h 2512356"/>
              <a:gd name="connsiteX1" fmla="*/ 4926589 w 5121430"/>
              <a:gd name="connsiteY1" fmla="*/ 208344 h 2512356"/>
              <a:gd name="connsiteX2" fmla="*/ 3537627 w 5121430"/>
              <a:gd name="connsiteY2" fmla="*/ 266218 h 2512356"/>
              <a:gd name="connsiteX3" fmla="*/ 1454184 w 5121430"/>
              <a:gd name="connsiteY3" fmla="*/ 1273215 h 2512356"/>
              <a:gd name="connsiteX4" fmla="*/ 678681 w 5121430"/>
              <a:gd name="connsiteY4" fmla="*/ 2407534 h 2512356"/>
              <a:gd name="connsiteX5" fmla="*/ 0 w 5121430"/>
              <a:gd name="connsiteY5" fmla="*/ 1902146 h 2512356"/>
              <a:gd name="connsiteX0" fmla="*/ 4706670 w 4947369"/>
              <a:gd name="connsiteY0" fmla="*/ 0 h 2512356"/>
              <a:gd name="connsiteX1" fmla="*/ 4752528 w 4947369"/>
              <a:gd name="connsiteY1" fmla="*/ 173954 h 2512356"/>
              <a:gd name="connsiteX2" fmla="*/ 3537627 w 4947369"/>
              <a:gd name="connsiteY2" fmla="*/ 266218 h 2512356"/>
              <a:gd name="connsiteX3" fmla="*/ 1454184 w 4947369"/>
              <a:gd name="connsiteY3" fmla="*/ 1273215 h 2512356"/>
              <a:gd name="connsiteX4" fmla="*/ 678681 w 4947369"/>
              <a:gd name="connsiteY4" fmla="*/ 2407534 h 2512356"/>
              <a:gd name="connsiteX5" fmla="*/ 0 w 4947369"/>
              <a:gd name="connsiteY5" fmla="*/ 1902146 h 2512356"/>
              <a:gd name="connsiteX0" fmla="*/ 4680521 w 4943010"/>
              <a:gd name="connsiteY0" fmla="*/ 0 h 2482418"/>
              <a:gd name="connsiteX1" fmla="*/ 4752528 w 4943010"/>
              <a:gd name="connsiteY1" fmla="*/ 144016 h 2482418"/>
              <a:gd name="connsiteX2" fmla="*/ 3537627 w 4943010"/>
              <a:gd name="connsiteY2" fmla="*/ 236280 h 2482418"/>
              <a:gd name="connsiteX3" fmla="*/ 1454184 w 4943010"/>
              <a:gd name="connsiteY3" fmla="*/ 1243277 h 2482418"/>
              <a:gd name="connsiteX4" fmla="*/ 678681 w 4943010"/>
              <a:gd name="connsiteY4" fmla="*/ 2377596 h 2482418"/>
              <a:gd name="connsiteX5" fmla="*/ 0 w 4943010"/>
              <a:gd name="connsiteY5" fmla="*/ 1872208 h 2482418"/>
              <a:gd name="connsiteX0" fmla="*/ 4752528 w 4752528"/>
              <a:gd name="connsiteY0" fmla="*/ 90946 h 2429348"/>
              <a:gd name="connsiteX1" fmla="*/ 3537627 w 4752528"/>
              <a:gd name="connsiteY1" fmla="*/ 183210 h 2429348"/>
              <a:gd name="connsiteX2" fmla="*/ 1454184 w 4752528"/>
              <a:gd name="connsiteY2" fmla="*/ 1190207 h 2429348"/>
              <a:gd name="connsiteX3" fmla="*/ 678681 w 4752528"/>
              <a:gd name="connsiteY3" fmla="*/ 2324526 h 2429348"/>
              <a:gd name="connsiteX4" fmla="*/ 0 w 4752528"/>
              <a:gd name="connsiteY4" fmla="*/ 1819138 h 2429348"/>
              <a:gd name="connsiteX0" fmla="*/ 3537627 w 3537627"/>
              <a:gd name="connsiteY0" fmla="*/ 0 h 2246138"/>
              <a:gd name="connsiteX1" fmla="*/ 1454184 w 3537627"/>
              <a:gd name="connsiteY1" fmla="*/ 1006997 h 2246138"/>
              <a:gd name="connsiteX2" fmla="*/ 678681 w 3537627"/>
              <a:gd name="connsiteY2" fmla="*/ 2141316 h 2246138"/>
              <a:gd name="connsiteX3" fmla="*/ 0 w 3537627"/>
              <a:gd name="connsiteY3" fmla="*/ 1635928 h 2246138"/>
              <a:gd name="connsiteX0" fmla="*/ 3960442 w 3960442"/>
              <a:gd name="connsiteY0" fmla="*/ 0 h 2410410"/>
              <a:gd name="connsiteX1" fmla="*/ 1454184 w 3960442"/>
              <a:gd name="connsiteY1" fmla="*/ 1171269 h 2410410"/>
              <a:gd name="connsiteX2" fmla="*/ 678681 w 3960442"/>
              <a:gd name="connsiteY2" fmla="*/ 2305588 h 2410410"/>
              <a:gd name="connsiteX3" fmla="*/ 0 w 3960442"/>
              <a:gd name="connsiteY3" fmla="*/ 1800200 h 241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442" h="2410410">
                <a:moveTo>
                  <a:pt x="3960442" y="0"/>
                </a:moveTo>
                <a:cubicBezTo>
                  <a:pt x="3410718" y="183210"/>
                  <a:pt x="2001144" y="787004"/>
                  <a:pt x="1454184" y="1171269"/>
                </a:cubicBezTo>
                <a:cubicBezTo>
                  <a:pt x="907224" y="1555534"/>
                  <a:pt x="921045" y="2200766"/>
                  <a:pt x="678681" y="2305588"/>
                </a:cubicBezTo>
                <a:cubicBezTo>
                  <a:pt x="436317" y="2410410"/>
                  <a:pt x="109959" y="1890868"/>
                  <a:pt x="0" y="1800200"/>
                </a:cubicBezTo>
              </a:path>
            </a:pathLst>
          </a:cu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Forme libre 63"/>
          <p:cNvSpPr/>
          <p:nvPr/>
        </p:nvSpPr>
        <p:spPr>
          <a:xfrm>
            <a:off x="2699792" y="3717031"/>
            <a:ext cx="3600402" cy="924103"/>
          </a:xfrm>
          <a:custGeom>
            <a:avLst/>
            <a:gdLst>
              <a:gd name="connsiteX0" fmla="*/ 4739832 w 5154592"/>
              <a:gd name="connsiteY0" fmla="*/ 0 h 2542572"/>
              <a:gd name="connsiteX1" fmla="*/ 4959751 w 5154592"/>
              <a:gd name="connsiteY1" fmla="*/ 208344 h 2542572"/>
              <a:gd name="connsiteX2" fmla="*/ 3570789 w 5154592"/>
              <a:gd name="connsiteY2" fmla="*/ 266218 h 2542572"/>
              <a:gd name="connsiteX3" fmla="*/ 1487346 w 5154592"/>
              <a:gd name="connsiteY3" fmla="*/ 1273215 h 2542572"/>
              <a:gd name="connsiteX4" fmla="*/ 711843 w 5154592"/>
              <a:gd name="connsiteY4" fmla="*/ 2407534 h 2542572"/>
              <a:gd name="connsiteX5" fmla="*/ 109959 w 5154592"/>
              <a:gd name="connsiteY5" fmla="*/ 2083443 h 2542572"/>
              <a:gd name="connsiteX6" fmla="*/ 52086 w 5154592"/>
              <a:gd name="connsiteY6" fmla="*/ 1863524 h 2542572"/>
              <a:gd name="connsiteX0" fmla="*/ 4629873 w 5044633"/>
              <a:gd name="connsiteY0" fmla="*/ 0 h 2542572"/>
              <a:gd name="connsiteX1" fmla="*/ 4849792 w 5044633"/>
              <a:gd name="connsiteY1" fmla="*/ 208344 h 2542572"/>
              <a:gd name="connsiteX2" fmla="*/ 3460830 w 5044633"/>
              <a:gd name="connsiteY2" fmla="*/ 266218 h 2542572"/>
              <a:gd name="connsiteX3" fmla="*/ 1377387 w 5044633"/>
              <a:gd name="connsiteY3" fmla="*/ 1273215 h 2542572"/>
              <a:gd name="connsiteX4" fmla="*/ 601884 w 5044633"/>
              <a:gd name="connsiteY4" fmla="*/ 2407534 h 2542572"/>
              <a:gd name="connsiteX5" fmla="*/ 0 w 5044633"/>
              <a:gd name="connsiteY5" fmla="*/ 2083443 h 2542572"/>
              <a:gd name="connsiteX0" fmla="*/ 4706670 w 5121430"/>
              <a:gd name="connsiteY0" fmla="*/ 0 h 2512356"/>
              <a:gd name="connsiteX1" fmla="*/ 4926589 w 5121430"/>
              <a:gd name="connsiteY1" fmla="*/ 208344 h 2512356"/>
              <a:gd name="connsiteX2" fmla="*/ 3537627 w 5121430"/>
              <a:gd name="connsiteY2" fmla="*/ 266218 h 2512356"/>
              <a:gd name="connsiteX3" fmla="*/ 1454184 w 5121430"/>
              <a:gd name="connsiteY3" fmla="*/ 1273215 h 2512356"/>
              <a:gd name="connsiteX4" fmla="*/ 678681 w 5121430"/>
              <a:gd name="connsiteY4" fmla="*/ 2407534 h 2512356"/>
              <a:gd name="connsiteX5" fmla="*/ 0 w 5121430"/>
              <a:gd name="connsiteY5" fmla="*/ 1902146 h 2512356"/>
              <a:gd name="connsiteX0" fmla="*/ 4706670 w 4947369"/>
              <a:gd name="connsiteY0" fmla="*/ 0 h 2512356"/>
              <a:gd name="connsiteX1" fmla="*/ 4752528 w 4947369"/>
              <a:gd name="connsiteY1" fmla="*/ 173954 h 2512356"/>
              <a:gd name="connsiteX2" fmla="*/ 3537627 w 4947369"/>
              <a:gd name="connsiteY2" fmla="*/ 266218 h 2512356"/>
              <a:gd name="connsiteX3" fmla="*/ 1454184 w 4947369"/>
              <a:gd name="connsiteY3" fmla="*/ 1273215 h 2512356"/>
              <a:gd name="connsiteX4" fmla="*/ 678681 w 4947369"/>
              <a:gd name="connsiteY4" fmla="*/ 2407534 h 2512356"/>
              <a:gd name="connsiteX5" fmla="*/ 0 w 4947369"/>
              <a:gd name="connsiteY5" fmla="*/ 1902146 h 2512356"/>
              <a:gd name="connsiteX0" fmla="*/ 4680521 w 4943010"/>
              <a:gd name="connsiteY0" fmla="*/ 0 h 2482418"/>
              <a:gd name="connsiteX1" fmla="*/ 4752528 w 4943010"/>
              <a:gd name="connsiteY1" fmla="*/ 144016 h 2482418"/>
              <a:gd name="connsiteX2" fmla="*/ 3537627 w 4943010"/>
              <a:gd name="connsiteY2" fmla="*/ 236280 h 2482418"/>
              <a:gd name="connsiteX3" fmla="*/ 1454184 w 4943010"/>
              <a:gd name="connsiteY3" fmla="*/ 1243277 h 2482418"/>
              <a:gd name="connsiteX4" fmla="*/ 678681 w 4943010"/>
              <a:gd name="connsiteY4" fmla="*/ 2377596 h 2482418"/>
              <a:gd name="connsiteX5" fmla="*/ 0 w 4943010"/>
              <a:gd name="connsiteY5" fmla="*/ 1872208 h 2482418"/>
              <a:gd name="connsiteX0" fmla="*/ 4752528 w 4752528"/>
              <a:gd name="connsiteY0" fmla="*/ 90946 h 2429348"/>
              <a:gd name="connsiteX1" fmla="*/ 3537627 w 4752528"/>
              <a:gd name="connsiteY1" fmla="*/ 183210 h 2429348"/>
              <a:gd name="connsiteX2" fmla="*/ 1454184 w 4752528"/>
              <a:gd name="connsiteY2" fmla="*/ 1190207 h 2429348"/>
              <a:gd name="connsiteX3" fmla="*/ 678681 w 4752528"/>
              <a:gd name="connsiteY3" fmla="*/ 2324526 h 2429348"/>
              <a:gd name="connsiteX4" fmla="*/ 0 w 4752528"/>
              <a:gd name="connsiteY4" fmla="*/ 1819138 h 2429348"/>
              <a:gd name="connsiteX0" fmla="*/ 3537627 w 3537627"/>
              <a:gd name="connsiteY0" fmla="*/ 0 h 2246138"/>
              <a:gd name="connsiteX1" fmla="*/ 1454184 w 3537627"/>
              <a:gd name="connsiteY1" fmla="*/ 1006997 h 2246138"/>
              <a:gd name="connsiteX2" fmla="*/ 678681 w 3537627"/>
              <a:gd name="connsiteY2" fmla="*/ 2141316 h 2246138"/>
              <a:gd name="connsiteX3" fmla="*/ 0 w 3537627"/>
              <a:gd name="connsiteY3" fmla="*/ 1635928 h 2246138"/>
              <a:gd name="connsiteX0" fmla="*/ 3960442 w 3960442"/>
              <a:gd name="connsiteY0" fmla="*/ 0 h 2410410"/>
              <a:gd name="connsiteX1" fmla="*/ 1454184 w 3960442"/>
              <a:gd name="connsiteY1" fmla="*/ 1171269 h 2410410"/>
              <a:gd name="connsiteX2" fmla="*/ 678681 w 3960442"/>
              <a:gd name="connsiteY2" fmla="*/ 2305588 h 2410410"/>
              <a:gd name="connsiteX3" fmla="*/ 0 w 3960442"/>
              <a:gd name="connsiteY3" fmla="*/ 1800200 h 2410410"/>
              <a:gd name="connsiteX0" fmla="*/ 3960442 w 3960442"/>
              <a:gd name="connsiteY0" fmla="*/ 0 h 2473607"/>
              <a:gd name="connsiteX1" fmla="*/ 1296144 w 3960442"/>
              <a:gd name="connsiteY1" fmla="*/ 792088 h 2473607"/>
              <a:gd name="connsiteX2" fmla="*/ 678681 w 3960442"/>
              <a:gd name="connsiteY2" fmla="*/ 2305588 h 2473607"/>
              <a:gd name="connsiteX3" fmla="*/ 0 w 3960442"/>
              <a:gd name="connsiteY3" fmla="*/ 1800200 h 2473607"/>
              <a:gd name="connsiteX0" fmla="*/ 3960442 w 3960442"/>
              <a:gd name="connsiteY0" fmla="*/ 0 h 1800200"/>
              <a:gd name="connsiteX1" fmla="*/ 1296144 w 3960442"/>
              <a:gd name="connsiteY1" fmla="*/ 792088 h 1800200"/>
              <a:gd name="connsiteX2" fmla="*/ 0 w 3960442"/>
              <a:gd name="connsiteY2" fmla="*/ 1800200 h 1800200"/>
              <a:gd name="connsiteX0" fmla="*/ 3600402 w 3600402"/>
              <a:gd name="connsiteY0" fmla="*/ 0 h 924103"/>
              <a:gd name="connsiteX1" fmla="*/ 936104 w 3600402"/>
              <a:gd name="connsiteY1" fmla="*/ 792088 h 924103"/>
              <a:gd name="connsiteX2" fmla="*/ 0 w 3600402"/>
              <a:gd name="connsiteY2" fmla="*/ 792088 h 92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00402" h="924103">
                <a:moveTo>
                  <a:pt x="3600402" y="0"/>
                </a:moveTo>
                <a:cubicBezTo>
                  <a:pt x="3050678" y="183210"/>
                  <a:pt x="1536171" y="660073"/>
                  <a:pt x="936104" y="792088"/>
                </a:cubicBezTo>
                <a:cubicBezTo>
                  <a:pt x="336037" y="924103"/>
                  <a:pt x="270030" y="582065"/>
                  <a:pt x="0" y="792088"/>
                </a:cubicBezTo>
              </a:path>
            </a:pathLst>
          </a:cu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6" grpId="0" animBg="1"/>
      <p:bldP spid="17" grpId="0"/>
      <p:bldP spid="18" grpId="0"/>
      <p:bldP spid="19" grpId="0"/>
      <p:bldP spid="20" grpId="0"/>
      <p:bldP spid="22" grpId="0" animBg="1"/>
      <p:bldP spid="23" grpId="0"/>
      <p:bldP spid="35" grpId="0"/>
      <p:bldP spid="36" grpId="0"/>
      <p:bldP spid="41" grpId="0"/>
      <p:bldP spid="42" grpId="0"/>
      <p:bldP spid="47" grpId="0"/>
      <p:bldP spid="50" grpId="0"/>
      <p:bldP spid="61" grpId="0"/>
      <p:bldP spid="63" grpId="0" animBg="1"/>
      <p:bldP spid="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897" t="21000" r="6919" b="37001"/>
          <a:stretch>
            <a:fillRect/>
          </a:stretch>
        </p:blipFill>
        <p:spPr bwMode="auto">
          <a:xfrm>
            <a:off x="0" y="-27384"/>
            <a:ext cx="39921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842903" y="1598374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</a:t>
            </a:r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 (t = 1 s) = </a:t>
            </a:r>
            <a:endParaRPr lang="fr-FR" dirty="0"/>
          </a:p>
        </p:txBody>
      </p:sp>
      <p:grpSp>
        <p:nvGrpSpPr>
          <p:cNvPr id="16" name="Groupe 15"/>
          <p:cNvGrpSpPr/>
          <p:nvPr/>
        </p:nvGrpSpPr>
        <p:grpSpPr>
          <a:xfrm>
            <a:off x="5787119" y="1526366"/>
            <a:ext cx="2016224" cy="432048"/>
            <a:chOff x="5868144" y="4365104"/>
            <a:chExt cx="2376264" cy="432048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5868144" y="4509120"/>
              <a:ext cx="72008" cy="28803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H="1">
              <a:off x="5940152" y="4365104"/>
              <a:ext cx="72008" cy="43204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6012160" y="4365104"/>
              <a:ext cx="2232248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6003143" y="1563649"/>
            <a:ext cx="1721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² + 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² + 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²</a:t>
            </a:r>
            <a:endParaRPr lang="fr-FR" sz="2000" b="1" dirty="0"/>
          </a:p>
        </p:txBody>
      </p:sp>
      <p:sp>
        <p:nvSpPr>
          <p:cNvPr id="21" name="Rectangle 20"/>
          <p:cNvSpPr/>
          <p:nvPr/>
        </p:nvSpPr>
        <p:spPr>
          <a:xfrm>
            <a:off x="3842903" y="206770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(t = 1 s) = </a:t>
            </a:r>
            <a:endParaRPr lang="fr-FR" dirty="0"/>
          </a:p>
        </p:txBody>
      </p:sp>
      <p:grpSp>
        <p:nvGrpSpPr>
          <p:cNvPr id="22" name="Groupe 21"/>
          <p:cNvGrpSpPr/>
          <p:nvPr/>
        </p:nvGrpSpPr>
        <p:grpSpPr>
          <a:xfrm>
            <a:off x="5787119" y="1995697"/>
            <a:ext cx="2016224" cy="432048"/>
            <a:chOff x="5868144" y="4365104"/>
            <a:chExt cx="2376264" cy="432048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5868144" y="4509120"/>
              <a:ext cx="72008" cy="28803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flipH="1">
              <a:off x="5940152" y="4365104"/>
              <a:ext cx="72008" cy="43204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6012160" y="4365104"/>
              <a:ext cx="2232248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6003143" y="2032980"/>
            <a:ext cx="1659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 ² + 1 ² + 2 ²</a:t>
            </a:r>
            <a:endParaRPr lang="fr-FR" sz="2000" b="1" dirty="0"/>
          </a:p>
        </p:txBody>
      </p:sp>
      <p:sp>
        <p:nvSpPr>
          <p:cNvPr id="27" name="Rectangle 26"/>
          <p:cNvSpPr/>
          <p:nvPr/>
        </p:nvSpPr>
        <p:spPr>
          <a:xfrm>
            <a:off x="3842903" y="253703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(t = 1 s) = </a:t>
            </a:r>
            <a:endParaRPr lang="fr-FR" dirty="0"/>
          </a:p>
        </p:txBody>
      </p:sp>
      <p:grpSp>
        <p:nvGrpSpPr>
          <p:cNvPr id="28" name="Groupe 27"/>
          <p:cNvGrpSpPr/>
          <p:nvPr/>
        </p:nvGrpSpPr>
        <p:grpSpPr>
          <a:xfrm>
            <a:off x="5787119" y="2465028"/>
            <a:ext cx="576064" cy="432048"/>
            <a:chOff x="5868144" y="5445224"/>
            <a:chExt cx="576064" cy="432048"/>
          </a:xfrm>
        </p:grpSpPr>
        <p:cxnSp>
          <p:nvCxnSpPr>
            <p:cNvPr id="29" name="Connecteur droit 28"/>
            <p:cNvCxnSpPr/>
            <p:nvPr/>
          </p:nvCxnSpPr>
          <p:spPr>
            <a:xfrm>
              <a:off x="5868144" y="5589240"/>
              <a:ext cx="61098" cy="28803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H="1">
              <a:off x="5929242" y="5445224"/>
              <a:ext cx="61098" cy="43204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5990339" y="5445224"/>
              <a:ext cx="453869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5931135" y="2502311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fr-FR" sz="2000" b="1" dirty="0"/>
          </a:p>
        </p:txBody>
      </p:sp>
      <p:sp>
        <p:nvSpPr>
          <p:cNvPr id="33" name="Rectangle 32"/>
          <p:cNvSpPr/>
          <p:nvPr/>
        </p:nvSpPr>
        <p:spPr>
          <a:xfrm>
            <a:off x="6162317" y="2527621"/>
            <a:ext cx="31133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(t = 1 s) = 2,2 </a:t>
            </a:r>
            <a:r>
              <a:rPr lang="fr-FR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m.s</a:t>
            </a:r>
            <a:r>
              <a:rPr lang="fr-FR" b="1" u="sng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b="1" dirty="0" smtClean="0"/>
          </a:p>
          <a:p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/>
          </a:p>
        </p:txBody>
      </p:sp>
      <p:cxnSp>
        <p:nvCxnSpPr>
          <p:cNvPr id="34" name="Connecteur droit 33"/>
          <p:cNvCxnSpPr/>
          <p:nvPr/>
        </p:nvCxnSpPr>
        <p:spPr>
          <a:xfrm>
            <a:off x="2123728" y="1103270"/>
            <a:ext cx="576064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2627784" y="72008"/>
            <a:ext cx="0" cy="100811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2051720" y="72008"/>
            <a:ext cx="576064" cy="1008113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115616" y="360040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(t = 1 s)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1187624" y="404664"/>
            <a:ext cx="23192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6093747" y="44624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6093747" y="476672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6093747" y="908720"/>
            <a:ext cx="3140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–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/>
                <a:cs typeface="Arial"/>
              </a:rPr>
              <a:t>×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fr-F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m.s</a:t>
            </a:r>
            <a:r>
              <a:rPr lang="fr-FR" sz="20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211960" y="499822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</a:t>
            </a:r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 (t = 1 s)</a:t>
            </a:r>
            <a:endParaRPr lang="fr-FR" dirty="0"/>
          </a:p>
        </p:txBody>
      </p:sp>
      <p:sp>
        <p:nvSpPr>
          <p:cNvPr id="63" name="Accolade ouvrante 62"/>
          <p:cNvSpPr/>
          <p:nvPr/>
        </p:nvSpPr>
        <p:spPr>
          <a:xfrm>
            <a:off x="5940152" y="116632"/>
            <a:ext cx="216024" cy="1152128"/>
          </a:xfrm>
          <a:prstGeom prst="leftBrace">
            <a:avLst>
              <a:gd name="adj1" fmla="val 56556"/>
              <a:gd name="adj2" fmla="val 51005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Forme libre 63"/>
          <p:cNvSpPr/>
          <p:nvPr/>
        </p:nvSpPr>
        <p:spPr>
          <a:xfrm>
            <a:off x="2495344" y="790412"/>
            <a:ext cx="3850554" cy="1165185"/>
          </a:xfrm>
          <a:custGeom>
            <a:avLst/>
            <a:gdLst>
              <a:gd name="connsiteX0" fmla="*/ 3773347 w 3773347"/>
              <a:gd name="connsiteY0" fmla="*/ 0 h 1165185"/>
              <a:gd name="connsiteX1" fmla="*/ 1840375 w 3773347"/>
              <a:gd name="connsiteY1" fmla="*/ 486137 h 1165185"/>
              <a:gd name="connsiteX2" fmla="*/ 381965 w 3773347"/>
              <a:gd name="connsiteY2" fmla="*/ 1145894 h 1165185"/>
              <a:gd name="connsiteX3" fmla="*/ 0 w 3773347"/>
              <a:gd name="connsiteY3" fmla="*/ 370390 h 1165185"/>
              <a:gd name="connsiteX0" fmla="*/ 3773347 w 3850554"/>
              <a:gd name="connsiteY0" fmla="*/ 0 h 1165185"/>
              <a:gd name="connsiteX1" fmla="*/ 3528392 w 3850554"/>
              <a:gd name="connsiteY1" fmla="*/ 216024 h 1165185"/>
              <a:gd name="connsiteX2" fmla="*/ 1840375 w 3850554"/>
              <a:gd name="connsiteY2" fmla="*/ 486137 h 1165185"/>
              <a:gd name="connsiteX3" fmla="*/ 381965 w 3850554"/>
              <a:gd name="connsiteY3" fmla="*/ 1145894 h 1165185"/>
              <a:gd name="connsiteX4" fmla="*/ 0 w 3850554"/>
              <a:gd name="connsiteY4" fmla="*/ 370390 h 116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0554" h="1165185">
                <a:moveTo>
                  <a:pt x="3773347" y="0"/>
                </a:moveTo>
                <a:cubicBezTo>
                  <a:pt x="3727846" y="9090"/>
                  <a:pt x="3850554" y="135001"/>
                  <a:pt x="3528392" y="216024"/>
                </a:cubicBezTo>
                <a:cubicBezTo>
                  <a:pt x="3206230" y="297047"/>
                  <a:pt x="2364779" y="331159"/>
                  <a:pt x="1840375" y="486137"/>
                </a:cubicBezTo>
                <a:cubicBezTo>
                  <a:pt x="1315971" y="641115"/>
                  <a:pt x="688694" y="1165185"/>
                  <a:pt x="381965" y="1145894"/>
                </a:cubicBezTo>
                <a:cubicBezTo>
                  <a:pt x="75236" y="1126603"/>
                  <a:pt x="37618" y="748496"/>
                  <a:pt x="0" y="370390"/>
                </a:cubicBezTo>
              </a:path>
            </a:pathLst>
          </a:cu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Forme libre 64"/>
          <p:cNvSpPr/>
          <p:nvPr/>
        </p:nvSpPr>
        <p:spPr>
          <a:xfrm>
            <a:off x="2699792" y="176638"/>
            <a:ext cx="3761239" cy="1260141"/>
          </a:xfrm>
          <a:custGeom>
            <a:avLst/>
            <a:gdLst>
              <a:gd name="connsiteX0" fmla="*/ 3773347 w 3773347"/>
              <a:gd name="connsiteY0" fmla="*/ 0 h 1165185"/>
              <a:gd name="connsiteX1" fmla="*/ 1840375 w 3773347"/>
              <a:gd name="connsiteY1" fmla="*/ 486137 h 1165185"/>
              <a:gd name="connsiteX2" fmla="*/ 381965 w 3773347"/>
              <a:gd name="connsiteY2" fmla="*/ 1145894 h 1165185"/>
              <a:gd name="connsiteX3" fmla="*/ 0 w 3773347"/>
              <a:gd name="connsiteY3" fmla="*/ 370390 h 1165185"/>
              <a:gd name="connsiteX0" fmla="*/ 3773347 w 3773347"/>
              <a:gd name="connsiteY0" fmla="*/ 334998 h 1566626"/>
              <a:gd name="connsiteX1" fmla="*/ 1512168 w 3773347"/>
              <a:gd name="connsiteY1" fmla="*/ 190982 h 1566626"/>
              <a:gd name="connsiteX2" fmla="*/ 381965 w 3773347"/>
              <a:gd name="connsiteY2" fmla="*/ 1480892 h 1566626"/>
              <a:gd name="connsiteX3" fmla="*/ 0 w 3773347"/>
              <a:gd name="connsiteY3" fmla="*/ 705388 h 1566626"/>
              <a:gd name="connsiteX0" fmla="*/ 3773347 w 3773347"/>
              <a:gd name="connsiteY0" fmla="*/ 1093847 h 1842343"/>
              <a:gd name="connsiteX1" fmla="*/ 1512168 w 3773347"/>
              <a:gd name="connsiteY1" fmla="*/ 949831 h 1842343"/>
              <a:gd name="connsiteX2" fmla="*/ 936104 w 3773347"/>
              <a:gd name="connsiteY2" fmla="*/ 85734 h 1842343"/>
              <a:gd name="connsiteX3" fmla="*/ 0 w 3773347"/>
              <a:gd name="connsiteY3" fmla="*/ 1464237 h 1842343"/>
              <a:gd name="connsiteX0" fmla="*/ 3629331 w 3629331"/>
              <a:gd name="connsiteY0" fmla="*/ 1092122 h 1239699"/>
              <a:gd name="connsiteX1" fmla="*/ 1368152 w 3629331"/>
              <a:gd name="connsiteY1" fmla="*/ 948106 h 1239699"/>
              <a:gd name="connsiteX2" fmla="*/ 792088 w 3629331"/>
              <a:gd name="connsiteY2" fmla="*/ 84009 h 1239699"/>
              <a:gd name="connsiteX3" fmla="*/ 0 w 3629331"/>
              <a:gd name="connsiteY3" fmla="*/ 444050 h 1239699"/>
              <a:gd name="connsiteX0" fmla="*/ 3629331 w 3629331"/>
              <a:gd name="connsiteY0" fmla="*/ 1092122 h 1239699"/>
              <a:gd name="connsiteX1" fmla="*/ 1368152 w 3629331"/>
              <a:gd name="connsiteY1" fmla="*/ 948106 h 1239699"/>
              <a:gd name="connsiteX2" fmla="*/ 792088 w 3629331"/>
              <a:gd name="connsiteY2" fmla="*/ 84009 h 1239699"/>
              <a:gd name="connsiteX3" fmla="*/ 0 w 3629331"/>
              <a:gd name="connsiteY3" fmla="*/ 444050 h 1239699"/>
              <a:gd name="connsiteX0" fmla="*/ 3629331 w 3761239"/>
              <a:gd name="connsiteY0" fmla="*/ 1092122 h 1260141"/>
              <a:gd name="connsiteX1" fmla="*/ 3384376 w 3761239"/>
              <a:gd name="connsiteY1" fmla="*/ 1236138 h 1260141"/>
              <a:gd name="connsiteX2" fmla="*/ 1368152 w 3761239"/>
              <a:gd name="connsiteY2" fmla="*/ 948106 h 1260141"/>
              <a:gd name="connsiteX3" fmla="*/ 792088 w 3761239"/>
              <a:gd name="connsiteY3" fmla="*/ 84009 h 1260141"/>
              <a:gd name="connsiteX4" fmla="*/ 0 w 3761239"/>
              <a:gd name="connsiteY4" fmla="*/ 444050 h 126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1239" h="1260141">
                <a:moveTo>
                  <a:pt x="3629331" y="1092122"/>
                </a:moveTo>
                <a:cubicBezTo>
                  <a:pt x="3562184" y="1098652"/>
                  <a:pt x="3761239" y="1260141"/>
                  <a:pt x="3384376" y="1236138"/>
                </a:cubicBezTo>
                <a:cubicBezTo>
                  <a:pt x="3007513" y="1212135"/>
                  <a:pt x="1800200" y="1140127"/>
                  <a:pt x="1368152" y="948106"/>
                </a:cubicBezTo>
                <a:cubicBezTo>
                  <a:pt x="936104" y="756085"/>
                  <a:pt x="1020113" y="168018"/>
                  <a:pt x="792088" y="84009"/>
                </a:cubicBezTo>
                <a:cubicBezTo>
                  <a:pt x="564063" y="0"/>
                  <a:pt x="356259" y="466461"/>
                  <a:pt x="0" y="444050"/>
                </a:cubicBezTo>
              </a:path>
            </a:pathLst>
          </a:cu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/>
          <p:cNvSpPr/>
          <p:nvPr/>
        </p:nvSpPr>
        <p:spPr>
          <a:xfrm>
            <a:off x="107504" y="3789040"/>
            <a:ext cx="8928992" cy="30243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/>
          <p:cNvSpPr/>
          <p:nvPr/>
        </p:nvSpPr>
        <p:spPr>
          <a:xfrm>
            <a:off x="1979712" y="335699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4) </a:t>
            </a:r>
            <a:r>
              <a:rPr lang="fr-FR" sz="2200" b="1" u="sng" dirty="0" smtClean="0">
                <a:latin typeface="Bookman Old Style" pitchFamily="18" charset="0"/>
              </a:rPr>
              <a:t>Le vecteur « accélération »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91" name="Rectangle 8"/>
          <p:cNvSpPr>
            <a:spLocks noChangeArrowheads="1"/>
          </p:cNvSpPr>
          <p:nvPr/>
        </p:nvSpPr>
        <p:spPr bwMode="auto">
          <a:xfrm>
            <a:off x="92600" y="5805264"/>
            <a:ext cx="5578771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Lien entre vecteur accélération et vecteur</a:t>
            </a:r>
            <a:r>
              <a:rPr kumimoji="0" lang="fr-FR" sz="195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vitesse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pic>
        <p:nvPicPr>
          <p:cNvPr id="92" name="Picture 1"/>
          <p:cNvPicPr>
            <a:picLocks noChangeAspect="1" noChangeArrowheads="1"/>
          </p:cNvPicPr>
          <p:nvPr/>
        </p:nvPicPr>
        <p:blipFill>
          <a:blip r:embed="rId3" cstate="print"/>
          <a:srcRect l="4252" t="43679" r="31016" b="30281"/>
          <a:stretch>
            <a:fillRect/>
          </a:stretch>
        </p:blipFill>
        <p:spPr bwMode="auto">
          <a:xfrm>
            <a:off x="179512" y="4221088"/>
            <a:ext cx="6048672" cy="136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Rectangle 7"/>
          <p:cNvSpPr>
            <a:spLocks noChangeArrowheads="1"/>
          </p:cNvSpPr>
          <p:nvPr/>
        </p:nvSpPr>
        <p:spPr bwMode="auto">
          <a:xfrm>
            <a:off x="6516216" y="4293096"/>
            <a:ext cx="2448272" cy="122413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4" name="Rectangle 8"/>
          <p:cNvSpPr>
            <a:spLocks noChangeArrowheads="1"/>
          </p:cNvSpPr>
          <p:nvPr/>
        </p:nvSpPr>
        <p:spPr bwMode="auto">
          <a:xfrm>
            <a:off x="105709" y="3775965"/>
            <a:ext cx="16562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Définition</a:t>
            </a:r>
            <a:r>
              <a:rPr kumimoji="0" lang="fr-FR" sz="1950" b="1" i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grpSp>
        <p:nvGrpSpPr>
          <p:cNvPr id="95" name="Groupe 94"/>
          <p:cNvGrpSpPr/>
          <p:nvPr/>
        </p:nvGrpSpPr>
        <p:grpSpPr>
          <a:xfrm>
            <a:off x="6795496" y="4411404"/>
            <a:ext cx="1952968" cy="992617"/>
            <a:chOff x="6660232" y="4365104"/>
            <a:chExt cx="1952968" cy="992617"/>
          </a:xfrm>
        </p:grpSpPr>
        <p:grpSp>
          <p:nvGrpSpPr>
            <p:cNvPr id="96" name="Groupe 51"/>
            <p:cNvGrpSpPr/>
            <p:nvPr/>
          </p:nvGrpSpPr>
          <p:grpSpPr>
            <a:xfrm>
              <a:off x="6660232" y="4365104"/>
              <a:ext cx="1816968" cy="992617"/>
              <a:chOff x="7092280" y="3804535"/>
              <a:chExt cx="1816968" cy="992617"/>
            </a:xfrm>
          </p:grpSpPr>
          <p:pic>
            <p:nvPicPr>
              <p:cNvPr id="98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757" t="49944" r="83911" b="43178"/>
              <a:stretch>
                <a:fillRect/>
              </a:stretch>
            </p:blipFill>
            <p:spPr bwMode="auto">
              <a:xfrm>
                <a:off x="7092280" y="4102780"/>
                <a:ext cx="372061" cy="432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9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79864" t="45359" r="12589" b="39521"/>
              <a:stretch>
                <a:fillRect/>
              </a:stretch>
            </p:blipFill>
            <p:spPr bwMode="auto">
              <a:xfrm>
                <a:off x="8028384" y="3804535"/>
                <a:ext cx="880864" cy="992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0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8855" t="50480" r="76754" b="44036"/>
              <a:stretch>
                <a:fillRect/>
              </a:stretch>
            </p:blipFill>
            <p:spPr bwMode="auto">
              <a:xfrm>
                <a:off x="7490420" y="4121448"/>
                <a:ext cx="512440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7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t="-16345" r="45454" b="-18470"/>
            <a:stretch>
              <a:fillRect/>
            </a:stretch>
          </p:blipFill>
          <p:spPr bwMode="auto">
            <a:xfrm>
              <a:off x="8191448" y="4422826"/>
              <a:ext cx="421752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1" name="Groupe 100"/>
          <p:cNvGrpSpPr/>
          <p:nvPr/>
        </p:nvGrpSpPr>
        <p:grpSpPr>
          <a:xfrm>
            <a:off x="167937" y="5819187"/>
            <a:ext cx="8964488" cy="1015663"/>
            <a:chOff x="167937" y="5819187"/>
            <a:chExt cx="8964488" cy="1015663"/>
          </a:xfrm>
        </p:grpSpPr>
        <p:sp>
          <p:nvSpPr>
            <p:cNvPr id="102" name="Rectangle 5"/>
            <p:cNvSpPr>
              <a:spLocks noChangeArrowheads="1"/>
            </p:cNvSpPr>
            <p:nvPr/>
          </p:nvSpPr>
          <p:spPr bwMode="auto">
            <a:xfrm>
              <a:off x="167937" y="5819187"/>
              <a:ext cx="896448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                                                                            Le vecteur</a:t>
              </a:r>
              <a:r>
                <a:rPr kumimoji="0" lang="fr-FR" sz="2000" b="0" i="0" u="none" strike="noStrike" cap="none" normalizeH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 accélération          du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 point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M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 à l’instant de date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 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est </a:t>
              </a:r>
              <a:r>
                <a:rPr kumimoji="0" lang="fr-FR" sz="2000" b="1" i="0" u="sng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la dérivée du vecteur vitesse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    </a:t>
              </a:r>
              <a:r>
                <a:rPr kumimoji="0" lang="fr-FR" sz="2000" b="1" i="0" u="none" strike="noStrike" cap="none" normalizeH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  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 </a:t>
              </a:r>
              <a:r>
                <a:rPr kumimoji="0" lang="fr-FR" sz="200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à</a:t>
              </a:r>
              <a:r>
                <a:rPr kumimoji="0" lang="fr-FR" sz="2000" i="0" u="none" strike="noStrike" cap="none" normalizeH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 cette 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date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.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3" name="Groupe 59"/>
            <p:cNvGrpSpPr/>
            <p:nvPr/>
          </p:nvGrpSpPr>
          <p:grpSpPr>
            <a:xfrm>
              <a:off x="8302870" y="5854122"/>
              <a:ext cx="731068" cy="360040"/>
              <a:chOff x="6660232" y="3295197"/>
              <a:chExt cx="910580" cy="432048"/>
            </a:xfrm>
          </p:grpSpPr>
          <p:pic>
            <p:nvPicPr>
              <p:cNvPr id="105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757" t="49944" r="83911" b="43178"/>
              <a:stretch>
                <a:fillRect/>
              </a:stretch>
            </p:blipFill>
            <p:spPr bwMode="auto">
              <a:xfrm>
                <a:off x="6660232" y="3295197"/>
                <a:ext cx="372061" cy="432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6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8855" t="50480" r="76754" b="44036"/>
              <a:stretch>
                <a:fillRect/>
              </a:stretch>
            </p:blipFill>
            <p:spPr bwMode="auto">
              <a:xfrm>
                <a:off x="7058372" y="3313865"/>
                <a:ext cx="512440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4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t="-16345" r="45454" b="-18470"/>
            <a:stretch>
              <a:fillRect/>
            </a:stretch>
          </p:blipFill>
          <p:spPr bwMode="auto">
            <a:xfrm>
              <a:off x="7645194" y="6116446"/>
              <a:ext cx="421752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07" name="Connecteur droit 106"/>
          <p:cNvCxnSpPr/>
          <p:nvPr/>
        </p:nvCxnSpPr>
        <p:spPr>
          <a:xfrm flipV="1">
            <a:off x="8388424" y="4149080"/>
            <a:ext cx="144016" cy="3600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 flipV="1">
            <a:off x="8244408" y="5301208"/>
            <a:ext cx="144016" cy="3600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 flipH="1" flipV="1">
            <a:off x="6804248" y="4149080"/>
            <a:ext cx="144016" cy="5760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6372200" y="3789040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m.s</a:t>
            </a:r>
            <a:r>
              <a:rPr lang="fr-FR" sz="2400" b="1" baseline="30000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– 2 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8027989" y="3789040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m.s</a:t>
            </a:r>
            <a:r>
              <a:rPr lang="fr-FR" sz="2400" b="1" baseline="30000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– 1 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7956376" y="5517232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</a:t>
            </a:r>
            <a:endParaRPr lang="fr-FR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  <p:bldP spid="91" grpId="0"/>
      <p:bldP spid="93" grpId="0" animBg="1"/>
      <p:bldP spid="94" grpId="0"/>
      <p:bldP spid="110" grpId="0"/>
      <p:bldP spid="111" grpId="0"/>
      <p:bldP spid="1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04664"/>
            <a:ext cx="8928992" cy="63367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979712" y="-2738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4) </a:t>
            </a:r>
            <a:r>
              <a:rPr lang="fr-FR" sz="2200" b="1" u="sng" dirty="0" smtClean="0">
                <a:latin typeface="Bookman Old Style" pitchFamily="18" charset="0"/>
              </a:rPr>
              <a:t>Le vecteur « accélération »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54112" y="3426374"/>
            <a:ext cx="367240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Lien entre vecteur</a:t>
            </a:r>
            <a:r>
              <a:rPr kumimoji="0" lang="fr-FR" sz="195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accélération et vecteur position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 cstate="print"/>
          <a:srcRect l="57269" t="62159" r="23553" b="12641"/>
          <a:stretch>
            <a:fillRect/>
          </a:stretch>
        </p:blipFill>
        <p:spPr bwMode="auto">
          <a:xfrm>
            <a:off x="5940152" y="2966743"/>
            <a:ext cx="165618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 cstate="print"/>
          <a:srcRect l="78017" t="70708" r="8336" b="12641"/>
          <a:stretch>
            <a:fillRect/>
          </a:stretch>
        </p:blipFill>
        <p:spPr bwMode="auto">
          <a:xfrm>
            <a:off x="7740352" y="3326783"/>
            <a:ext cx="1178497" cy="80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07504" y="2297464"/>
            <a:ext cx="5578771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Lien entre vecteur accélération et vecteur</a:t>
            </a:r>
            <a:r>
              <a:rPr kumimoji="0" lang="fr-FR" sz="195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vitesse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01822" y="4967158"/>
            <a:ext cx="576632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Coordonnées cartésiennes du vecteur accélération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0" y="5327198"/>
            <a:ext cx="49558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/>
              <a:t>On rappelle que dans le repère cartésien, </a:t>
            </a:r>
            <a:endParaRPr lang="fr-FR" sz="2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37327" t="45359" r="26291" b="47081"/>
          <a:stretch>
            <a:fillRect/>
          </a:stretch>
        </p:blipFill>
        <p:spPr bwMode="auto">
          <a:xfrm>
            <a:off x="5076056" y="5343007"/>
            <a:ext cx="3816424" cy="42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88900" y="6003779"/>
            <a:ext cx="849283" cy="27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Donc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4" cstate="print"/>
          <a:srcRect l="4252" t="43679" r="31016" b="30281"/>
          <a:stretch>
            <a:fillRect/>
          </a:stretch>
        </p:blipFill>
        <p:spPr bwMode="auto">
          <a:xfrm>
            <a:off x="251520" y="764704"/>
            <a:ext cx="6048672" cy="136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6516216" y="908720"/>
            <a:ext cx="2448272" cy="106704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107504" y="404664"/>
            <a:ext cx="16562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Définition</a:t>
            </a:r>
            <a:r>
              <a:rPr kumimoji="0" lang="fr-FR" sz="1950" b="1" i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6804248" y="980728"/>
            <a:ext cx="1952968" cy="992617"/>
            <a:chOff x="6660232" y="4365104"/>
            <a:chExt cx="1952968" cy="992617"/>
          </a:xfrm>
        </p:grpSpPr>
        <p:grpSp>
          <p:nvGrpSpPr>
            <p:cNvPr id="29" name="Groupe 51"/>
            <p:cNvGrpSpPr/>
            <p:nvPr/>
          </p:nvGrpSpPr>
          <p:grpSpPr>
            <a:xfrm>
              <a:off x="6660232" y="4365104"/>
              <a:ext cx="1816968" cy="992617"/>
              <a:chOff x="7092280" y="3804535"/>
              <a:chExt cx="1816968" cy="992617"/>
            </a:xfrm>
          </p:grpSpPr>
          <p:pic>
            <p:nvPicPr>
              <p:cNvPr id="31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2757" t="49944" r="83911" b="43178"/>
              <a:stretch>
                <a:fillRect/>
              </a:stretch>
            </p:blipFill>
            <p:spPr bwMode="auto">
              <a:xfrm>
                <a:off x="7092280" y="4102780"/>
                <a:ext cx="372061" cy="432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79864" t="45359" r="12589" b="39521"/>
              <a:stretch>
                <a:fillRect/>
              </a:stretch>
            </p:blipFill>
            <p:spPr bwMode="auto">
              <a:xfrm>
                <a:off x="8028384" y="3804535"/>
                <a:ext cx="880864" cy="992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8855" t="50480" r="76754" b="44036"/>
              <a:stretch>
                <a:fillRect/>
              </a:stretch>
            </p:blipFill>
            <p:spPr bwMode="auto">
              <a:xfrm>
                <a:off x="7490420" y="4121448"/>
                <a:ext cx="512440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0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t="-16345" r="45454" b="-18470"/>
            <a:stretch>
              <a:fillRect/>
            </a:stretch>
          </p:blipFill>
          <p:spPr bwMode="auto">
            <a:xfrm>
              <a:off x="8191448" y="4422826"/>
              <a:ext cx="421752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4" name="Connecteur droit 33"/>
          <p:cNvCxnSpPr/>
          <p:nvPr/>
        </p:nvCxnSpPr>
        <p:spPr>
          <a:xfrm flipV="1">
            <a:off x="8388424" y="692696"/>
            <a:ext cx="144016" cy="3600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V="1">
            <a:off x="8244408" y="1844824"/>
            <a:ext cx="144016" cy="3600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 flipV="1">
            <a:off x="6804248" y="692696"/>
            <a:ext cx="144016" cy="5760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372200" y="332656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m.s</a:t>
            </a:r>
            <a:r>
              <a:rPr lang="fr-FR" sz="2400" b="1" baseline="30000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– 2 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027989" y="332656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m.s</a:t>
            </a:r>
            <a:r>
              <a:rPr lang="fr-FR" sz="2400" b="1" baseline="30000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– 1 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956376" y="206084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167937" y="2318179"/>
            <a:ext cx="89644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                                                                         Le vecteur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accélération          du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point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M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à l’instant de date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t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est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la dérivée du vecteur vitesse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à</a:t>
            </a:r>
            <a:r>
              <a:rPr kumimoji="0" lang="fr-FR" sz="200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cette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date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5" cstate="print"/>
          <a:srcRect l="12757" t="49944" r="83911" b="43178"/>
          <a:stretch>
            <a:fillRect/>
          </a:stretch>
        </p:blipFill>
        <p:spPr bwMode="auto">
          <a:xfrm>
            <a:off x="8302870" y="2348880"/>
            <a:ext cx="2987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5" cstate="print"/>
          <a:srcRect l="18855" t="50480" r="76754" b="44036"/>
          <a:stretch>
            <a:fillRect/>
          </a:stretch>
        </p:blipFill>
        <p:spPr bwMode="auto">
          <a:xfrm>
            <a:off x="8622521" y="2364437"/>
            <a:ext cx="411417" cy="30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6" cstate="print"/>
          <a:srcRect t="-16345" r="45454" b="-18470"/>
          <a:stretch>
            <a:fillRect/>
          </a:stretch>
        </p:blipFill>
        <p:spPr bwMode="auto">
          <a:xfrm>
            <a:off x="7645194" y="2611204"/>
            <a:ext cx="4217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e 45"/>
          <p:cNvGrpSpPr/>
          <p:nvPr/>
        </p:nvGrpSpPr>
        <p:grpSpPr>
          <a:xfrm>
            <a:off x="179512" y="4233282"/>
            <a:ext cx="8964488" cy="707886"/>
            <a:chOff x="179512" y="4190879"/>
            <a:chExt cx="8964488" cy="707886"/>
          </a:xfrm>
        </p:grpSpPr>
        <p:grpSp>
          <p:nvGrpSpPr>
            <p:cNvPr id="24" name="Groupe 23"/>
            <p:cNvGrpSpPr/>
            <p:nvPr/>
          </p:nvGrpSpPr>
          <p:grpSpPr>
            <a:xfrm>
              <a:off x="179512" y="4190879"/>
              <a:ext cx="8964488" cy="707886"/>
              <a:chOff x="179512" y="3284984"/>
              <a:chExt cx="8964488" cy="707886"/>
            </a:xfrm>
          </p:grpSpPr>
          <p:sp>
            <p:nvSpPr>
              <p:cNvPr id="16" name="Rectangle 5"/>
              <p:cNvSpPr>
                <a:spLocks noChangeArrowheads="1"/>
              </p:cNvSpPr>
              <p:nvPr/>
            </p:nvSpPr>
            <p:spPr bwMode="auto">
              <a:xfrm>
                <a:off x="179512" y="3284984"/>
                <a:ext cx="8964488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2000" dirty="0" smtClean="0">
                    <a:solidFill>
                      <a:srgbClr val="002060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 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Le vecteur</a:t>
                </a:r>
                <a:r>
                  <a:rPr kumimoji="0" lang="fr-FR" sz="2000" b="0" i="0" u="none" strike="noStrike" cap="none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accélération            du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point 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à l’instant de date 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t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est </a:t>
                </a:r>
                <a:r>
                  <a:rPr kumimoji="0" lang="fr-FR" sz="2000" b="1" i="0" u="sng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la dérivée </a:t>
                </a:r>
                <a:r>
                  <a:rPr lang="fr-FR" sz="2000" b="1" u="sng" dirty="0" smtClean="0">
                    <a:solidFill>
                      <a:srgbClr val="FF0000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seconde </a:t>
                </a:r>
                <a:r>
                  <a:rPr kumimoji="0" lang="fr-FR" sz="2000" b="1" i="0" u="sng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du vecteur position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     </a:t>
                </a:r>
                <a:r>
                  <a:rPr kumimoji="0" lang="fr-FR" sz="2000" b="1" i="0" u="none" strike="noStrike" cap="none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r>
                  <a:rPr kumimoji="0" lang="fr-FR" sz="200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à</a:t>
                </a:r>
                <a:r>
                  <a:rPr kumimoji="0" lang="fr-FR" sz="2000" i="0" u="none" strike="noStrike" cap="none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cette </a:t>
                </a:r>
                <a:r>
                  <a:rPr lang="fr-FR" sz="2000" dirty="0" smtClean="0">
                    <a:solidFill>
                      <a:srgbClr val="002060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date </a:t>
                </a:r>
                <a:r>
                  <a:rPr lang="fr-FR" sz="2000" b="1" dirty="0" smtClean="0">
                    <a:solidFill>
                      <a:srgbClr val="002060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t</a:t>
                </a:r>
                <a:r>
                  <a:rPr lang="fr-FR" sz="2000" dirty="0" smtClean="0">
                    <a:solidFill>
                      <a:srgbClr val="002060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.</a:t>
                </a:r>
                <a:r>
                  <a:rPr lang="fr-FR" sz="2000" b="1" dirty="0" smtClean="0">
                    <a:solidFill>
                      <a:srgbClr val="002060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endPara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8" name="Picture 10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2447" t="71399" r="43301" b="22721"/>
              <a:stretch>
                <a:fillRect/>
              </a:stretch>
            </p:blipFill>
            <p:spPr bwMode="auto">
              <a:xfrm>
                <a:off x="3741812" y="3594224"/>
                <a:ext cx="462909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4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l="12757" t="49944" r="83911" b="43178"/>
            <a:stretch>
              <a:fillRect/>
            </a:stretch>
          </p:blipFill>
          <p:spPr bwMode="auto">
            <a:xfrm>
              <a:off x="3131840" y="4221088"/>
              <a:ext cx="298713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l="18855" t="50480" r="76754" b="44036"/>
            <a:stretch>
              <a:fillRect/>
            </a:stretch>
          </p:blipFill>
          <p:spPr bwMode="auto">
            <a:xfrm>
              <a:off x="3419872" y="4221088"/>
              <a:ext cx="411417" cy="300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" name="Groupe 46"/>
          <p:cNvGrpSpPr/>
          <p:nvPr/>
        </p:nvGrpSpPr>
        <p:grpSpPr>
          <a:xfrm>
            <a:off x="3995936" y="3319709"/>
            <a:ext cx="1952968" cy="992617"/>
            <a:chOff x="6660232" y="4365104"/>
            <a:chExt cx="1952968" cy="992617"/>
          </a:xfrm>
        </p:grpSpPr>
        <p:grpSp>
          <p:nvGrpSpPr>
            <p:cNvPr id="48" name="Groupe 51"/>
            <p:cNvGrpSpPr/>
            <p:nvPr/>
          </p:nvGrpSpPr>
          <p:grpSpPr>
            <a:xfrm>
              <a:off x="6660232" y="4365104"/>
              <a:ext cx="1816968" cy="992617"/>
              <a:chOff x="7092280" y="3804535"/>
              <a:chExt cx="1816968" cy="992617"/>
            </a:xfrm>
          </p:grpSpPr>
          <p:pic>
            <p:nvPicPr>
              <p:cNvPr id="50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2757" t="49944" r="83911" b="43178"/>
              <a:stretch>
                <a:fillRect/>
              </a:stretch>
            </p:blipFill>
            <p:spPr bwMode="auto">
              <a:xfrm>
                <a:off x="7092280" y="4102780"/>
                <a:ext cx="372061" cy="432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79864" t="45359" r="12589" b="39521"/>
              <a:stretch>
                <a:fillRect/>
              </a:stretch>
            </p:blipFill>
            <p:spPr bwMode="auto">
              <a:xfrm>
                <a:off x="8028384" y="3804535"/>
                <a:ext cx="880864" cy="992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8855" t="50480" r="76754" b="44036"/>
              <a:stretch>
                <a:fillRect/>
              </a:stretch>
            </p:blipFill>
            <p:spPr bwMode="auto">
              <a:xfrm>
                <a:off x="7490420" y="4121448"/>
                <a:ext cx="512440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9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t="-16345" r="45454" b="-18470"/>
            <a:stretch>
              <a:fillRect/>
            </a:stretch>
          </p:blipFill>
          <p:spPr bwMode="auto">
            <a:xfrm>
              <a:off x="8191448" y="4422826"/>
              <a:ext cx="421752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" name="Groupe 55"/>
          <p:cNvGrpSpPr/>
          <p:nvPr/>
        </p:nvGrpSpPr>
        <p:grpSpPr>
          <a:xfrm>
            <a:off x="1115616" y="5813155"/>
            <a:ext cx="3651200" cy="784197"/>
            <a:chOff x="1115616" y="5813155"/>
            <a:chExt cx="3651200" cy="784197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 l="26019" t="39479" r="49443" b="47921"/>
            <a:stretch>
              <a:fillRect/>
            </a:stretch>
          </p:blipFill>
          <p:spPr bwMode="auto">
            <a:xfrm>
              <a:off x="2051720" y="5813155"/>
              <a:ext cx="2715096" cy="784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5" name="Groupe 54"/>
            <p:cNvGrpSpPr/>
            <p:nvPr/>
          </p:nvGrpSpPr>
          <p:grpSpPr>
            <a:xfrm>
              <a:off x="1115616" y="6021288"/>
              <a:ext cx="864096" cy="432048"/>
              <a:chOff x="5724128" y="6021288"/>
              <a:chExt cx="699449" cy="360040"/>
            </a:xfrm>
          </p:grpSpPr>
          <p:pic>
            <p:nvPicPr>
              <p:cNvPr id="53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2757" t="49944" r="83911" b="43178"/>
              <a:stretch>
                <a:fillRect/>
              </a:stretch>
            </p:blipFill>
            <p:spPr bwMode="auto">
              <a:xfrm>
                <a:off x="5724128" y="6021288"/>
                <a:ext cx="298713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8855" t="50480" r="76754" b="44036"/>
              <a:stretch>
                <a:fillRect/>
              </a:stretch>
            </p:blipFill>
            <p:spPr bwMode="auto">
              <a:xfrm>
                <a:off x="6012160" y="6021288"/>
                <a:ext cx="411417" cy="300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79512" y="4653136"/>
            <a:ext cx="8784976" cy="100811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Conclusion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 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0"/>
            <a:ext cx="9144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I- Repérage de la position d’un point matériel dans l’</a:t>
            </a:r>
            <a:r>
              <a:rPr kumimoji="0" lang="fr-FR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es-pace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 et dans le temps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7664" y="908720"/>
            <a:ext cx="36150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>
                <a:latin typeface="Bookman Old Style" pitchFamily="18" charset="0"/>
              </a:rPr>
              <a:t>Notion de </a:t>
            </a:r>
            <a:r>
              <a:rPr lang="fr-FR" sz="2200" b="1" u="sng" dirty="0" smtClean="0">
                <a:latin typeface="Bookman Old Style" pitchFamily="18" charset="0"/>
              </a:rPr>
              <a:t>référentiel</a:t>
            </a:r>
            <a:endParaRPr lang="fr-FR" sz="2200" dirty="0">
              <a:latin typeface="Bookman Old Style" pitchFamily="18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3419872" y="1412776"/>
            <a:ext cx="5472608" cy="3168352"/>
            <a:chOff x="3419872" y="1412776"/>
            <a:chExt cx="5472608" cy="3168352"/>
          </a:xfrm>
        </p:grpSpPr>
        <p:pic>
          <p:nvPicPr>
            <p:cNvPr id="4" name="Image 3"/>
            <p:cNvPicPr/>
            <p:nvPr/>
          </p:nvPicPr>
          <p:blipFill>
            <a:blip r:embed="rId2" cstate="print">
              <a:clrChange>
                <a:clrFrom>
                  <a:srgbClr val="00A2E8"/>
                </a:clrFrom>
                <a:clrTo>
                  <a:srgbClr val="00A2E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19872" y="1412776"/>
              <a:ext cx="5472608" cy="316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Image 4" descr="Arbustes Verts De Jardin. Dessin Vectoriel Arbuste Et Buisson Isolé Vecteur Premium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59" t="15505" r="59603" b="48258"/>
            <a:stretch>
              <a:fillRect/>
            </a:stretch>
          </p:blipFill>
          <p:spPr bwMode="auto">
            <a:xfrm>
              <a:off x="6948264" y="2132856"/>
              <a:ext cx="900050" cy="623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Image 5" descr="Arbustes Verts De Jardin. Dessin Vectoriel Arbuste Et Buisson Isolé Vecteur Premium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59" t="15505" r="59603" b="48258"/>
            <a:stretch>
              <a:fillRect/>
            </a:stretch>
          </p:blipFill>
          <p:spPr bwMode="auto">
            <a:xfrm>
              <a:off x="6948264" y="3957975"/>
              <a:ext cx="900050" cy="623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79512" y="1484784"/>
            <a:ext cx="3096344" cy="302433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Définition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 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907704" y="4669494"/>
            <a:ext cx="7056784" cy="96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 mouvement d’un point matériel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dépend du référentiel dans lequel on se place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pour l’étudier : on dit que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le mouvement est RELATIF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51520" y="1844824"/>
            <a:ext cx="295232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 référentiel est un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objet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défini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arbitraire-ment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comme fixe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rapport auquel sont repérées les positions du 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dont on étudie le mouvement.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080" y="5733256"/>
            <a:ext cx="5762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1547664" y="5747389"/>
            <a:ext cx="7416800" cy="10156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i="1" dirty="0"/>
              <a:t>En </a:t>
            </a:r>
            <a:r>
              <a:rPr lang="fr-FR" sz="2000" i="1" dirty="0" smtClean="0"/>
              <a:t>mécanique classique, </a:t>
            </a:r>
            <a:r>
              <a:rPr lang="fr-FR" sz="2000" b="1" i="1" dirty="0"/>
              <a:t>le mouvement est </a:t>
            </a:r>
            <a:r>
              <a:rPr lang="fr-FR" sz="2000" b="1" i="1" u="sng" dirty="0"/>
              <a:t>RELATIF</a:t>
            </a:r>
            <a:r>
              <a:rPr lang="fr-FR" sz="2000" i="1" dirty="0"/>
              <a:t>, mais </a:t>
            </a:r>
            <a:r>
              <a:rPr lang="fr-FR" sz="2000" b="1" i="1" dirty="0"/>
              <a:t>le temps est </a:t>
            </a:r>
            <a:r>
              <a:rPr lang="fr-FR" sz="2000" b="1" i="1" u="sng" dirty="0"/>
              <a:t>ABSOLU</a:t>
            </a:r>
            <a:r>
              <a:rPr lang="fr-FR" sz="2000" i="1" dirty="0"/>
              <a:t>, c'est-à-dire qu’il a la même valeur quel que soit le référentiel d’étude. Ce n’est plus le cas en mécanique relativiste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673" grpId="0"/>
      <p:bldP spid="3" grpId="0"/>
      <p:bldP spid="28674" grpId="0" animBg="1"/>
      <p:bldP spid="28675" grpId="0"/>
      <p:bldP spid="28676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4624"/>
            <a:ext cx="8928992" cy="669674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54112" y="1152819"/>
            <a:ext cx="367240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Lien entre vecteur</a:t>
            </a:r>
            <a:r>
              <a:rPr kumimoji="0" lang="fr-FR" sz="195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accélération et vecteur position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 cstate="print"/>
          <a:srcRect l="57269" t="62159" r="23553" b="12641"/>
          <a:stretch>
            <a:fillRect/>
          </a:stretch>
        </p:blipFill>
        <p:spPr bwMode="auto">
          <a:xfrm>
            <a:off x="5940152" y="693188"/>
            <a:ext cx="165618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 cstate="print"/>
          <a:srcRect l="78017" t="70708" r="8336" b="12641"/>
          <a:stretch>
            <a:fillRect/>
          </a:stretch>
        </p:blipFill>
        <p:spPr bwMode="auto">
          <a:xfrm>
            <a:off x="7740352" y="1053228"/>
            <a:ext cx="1178497" cy="80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07504" y="35399"/>
            <a:ext cx="5578771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Lien entre vecteur accélération et vecteur</a:t>
            </a:r>
            <a:r>
              <a:rPr kumimoji="0" lang="fr-FR" sz="195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vitesse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01822" y="2693603"/>
            <a:ext cx="576632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Coordonnées cartésiennes du vecteur accélération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0" y="3053643"/>
            <a:ext cx="49558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/>
              <a:t>On rappelle que dans le repère cartésien, </a:t>
            </a:r>
            <a:endParaRPr lang="fr-FR" sz="2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37327" t="45359" r="26291" b="47081"/>
          <a:stretch>
            <a:fillRect/>
          </a:stretch>
        </p:blipFill>
        <p:spPr bwMode="auto">
          <a:xfrm>
            <a:off x="5076056" y="3069452"/>
            <a:ext cx="3816424" cy="42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88900" y="3730224"/>
            <a:ext cx="849283" cy="27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Donc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167937" y="44624"/>
            <a:ext cx="89644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                                                                         Le vecteur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accélération          du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point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M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à l’instant de date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t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est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la dérivée du vecteur vitesse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à</a:t>
            </a:r>
            <a:r>
              <a:rPr kumimoji="0" lang="fr-FR" sz="200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cette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date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4" cstate="print"/>
          <a:srcRect l="12757" t="49944" r="83911" b="43178"/>
          <a:stretch>
            <a:fillRect/>
          </a:stretch>
        </p:blipFill>
        <p:spPr bwMode="auto">
          <a:xfrm>
            <a:off x="8302870" y="75325"/>
            <a:ext cx="2987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4" cstate="print"/>
          <a:srcRect l="18855" t="50480" r="76754" b="44036"/>
          <a:stretch>
            <a:fillRect/>
          </a:stretch>
        </p:blipFill>
        <p:spPr bwMode="auto">
          <a:xfrm>
            <a:off x="8622521" y="90882"/>
            <a:ext cx="411417" cy="30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5" cstate="print"/>
          <a:srcRect t="-16345" r="45454" b="-18470"/>
          <a:stretch>
            <a:fillRect/>
          </a:stretch>
        </p:blipFill>
        <p:spPr bwMode="auto">
          <a:xfrm>
            <a:off x="7645194" y="337649"/>
            <a:ext cx="4217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 45"/>
          <p:cNvGrpSpPr/>
          <p:nvPr/>
        </p:nvGrpSpPr>
        <p:grpSpPr>
          <a:xfrm>
            <a:off x="179512" y="1959727"/>
            <a:ext cx="8964488" cy="707886"/>
            <a:chOff x="179512" y="4190879"/>
            <a:chExt cx="8964488" cy="707886"/>
          </a:xfrm>
        </p:grpSpPr>
        <p:grpSp>
          <p:nvGrpSpPr>
            <p:cNvPr id="8" name="Groupe 23"/>
            <p:cNvGrpSpPr/>
            <p:nvPr/>
          </p:nvGrpSpPr>
          <p:grpSpPr>
            <a:xfrm>
              <a:off x="179512" y="4190879"/>
              <a:ext cx="8964488" cy="707886"/>
              <a:chOff x="179512" y="3284984"/>
              <a:chExt cx="8964488" cy="707886"/>
            </a:xfrm>
          </p:grpSpPr>
          <p:sp>
            <p:nvSpPr>
              <p:cNvPr id="16" name="Rectangle 5"/>
              <p:cNvSpPr>
                <a:spLocks noChangeArrowheads="1"/>
              </p:cNvSpPr>
              <p:nvPr/>
            </p:nvSpPr>
            <p:spPr bwMode="auto">
              <a:xfrm>
                <a:off x="179512" y="3284984"/>
                <a:ext cx="8964488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2000" dirty="0" smtClean="0">
                    <a:solidFill>
                      <a:srgbClr val="002060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 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Le vecteur</a:t>
                </a:r>
                <a:r>
                  <a:rPr kumimoji="0" lang="fr-FR" sz="2000" b="0" i="0" u="none" strike="noStrike" cap="none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accélération            du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point 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à l’instant de date 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t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est </a:t>
                </a:r>
                <a:r>
                  <a:rPr kumimoji="0" lang="fr-FR" sz="2000" b="1" i="0" u="sng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la dérivée </a:t>
                </a:r>
                <a:r>
                  <a:rPr lang="fr-FR" sz="2000" b="1" u="sng" dirty="0" smtClean="0">
                    <a:solidFill>
                      <a:srgbClr val="FF0000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seconde </a:t>
                </a:r>
                <a:r>
                  <a:rPr kumimoji="0" lang="fr-FR" sz="2000" b="1" i="0" u="sng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du vecteur position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     </a:t>
                </a:r>
                <a:r>
                  <a:rPr kumimoji="0" lang="fr-FR" sz="2000" b="1" i="0" u="none" strike="noStrike" cap="none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r>
                  <a:rPr kumimoji="0" lang="fr-FR" sz="200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à</a:t>
                </a:r>
                <a:r>
                  <a:rPr kumimoji="0" lang="fr-FR" sz="2000" i="0" u="none" strike="noStrike" cap="none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cette </a:t>
                </a:r>
                <a:r>
                  <a:rPr lang="fr-FR" sz="2000" dirty="0" smtClean="0">
                    <a:solidFill>
                      <a:srgbClr val="002060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date </a:t>
                </a:r>
                <a:r>
                  <a:rPr lang="fr-FR" sz="2000" b="1" dirty="0" smtClean="0">
                    <a:solidFill>
                      <a:srgbClr val="002060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t </a:t>
                </a:r>
                <a:endPara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8" name="Picture 10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2447" t="71399" r="43301" b="22721"/>
              <a:stretch>
                <a:fillRect/>
              </a:stretch>
            </p:blipFill>
            <p:spPr bwMode="auto">
              <a:xfrm>
                <a:off x="3741812" y="3594224"/>
                <a:ext cx="462909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4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12757" t="49944" r="83911" b="43178"/>
            <a:stretch>
              <a:fillRect/>
            </a:stretch>
          </p:blipFill>
          <p:spPr bwMode="auto">
            <a:xfrm>
              <a:off x="3131840" y="4221088"/>
              <a:ext cx="298713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18855" t="50480" r="76754" b="44036"/>
            <a:stretch>
              <a:fillRect/>
            </a:stretch>
          </p:blipFill>
          <p:spPr bwMode="auto">
            <a:xfrm>
              <a:off x="3419872" y="4221088"/>
              <a:ext cx="411417" cy="300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e 46"/>
          <p:cNvGrpSpPr/>
          <p:nvPr/>
        </p:nvGrpSpPr>
        <p:grpSpPr>
          <a:xfrm>
            <a:off x="3995936" y="1046154"/>
            <a:ext cx="1952968" cy="992617"/>
            <a:chOff x="6660232" y="4365104"/>
            <a:chExt cx="1952968" cy="992617"/>
          </a:xfrm>
        </p:grpSpPr>
        <p:grpSp>
          <p:nvGrpSpPr>
            <p:cNvPr id="10" name="Groupe 51"/>
            <p:cNvGrpSpPr/>
            <p:nvPr/>
          </p:nvGrpSpPr>
          <p:grpSpPr>
            <a:xfrm>
              <a:off x="6660232" y="4365104"/>
              <a:ext cx="1816968" cy="992617"/>
              <a:chOff x="7092280" y="3804535"/>
              <a:chExt cx="1816968" cy="992617"/>
            </a:xfrm>
          </p:grpSpPr>
          <p:pic>
            <p:nvPicPr>
              <p:cNvPr id="50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757" t="49944" r="83911" b="43178"/>
              <a:stretch>
                <a:fillRect/>
              </a:stretch>
            </p:blipFill>
            <p:spPr bwMode="auto">
              <a:xfrm>
                <a:off x="7092280" y="4102780"/>
                <a:ext cx="372061" cy="432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79864" t="45359" r="12589" b="39521"/>
              <a:stretch>
                <a:fillRect/>
              </a:stretch>
            </p:blipFill>
            <p:spPr bwMode="auto">
              <a:xfrm>
                <a:off x="8028384" y="3804535"/>
                <a:ext cx="880864" cy="992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8855" t="50480" r="76754" b="44036"/>
              <a:stretch>
                <a:fillRect/>
              </a:stretch>
            </p:blipFill>
            <p:spPr bwMode="auto">
              <a:xfrm>
                <a:off x="7490420" y="4121448"/>
                <a:ext cx="512440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9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t="-16345" r="45454" b="-18470"/>
            <a:stretch>
              <a:fillRect/>
            </a:stretch>
          </p:blipFill>
          <p:spPr bwMode="auto">
            <a:xfrm>
              <a:off x="8191448" y="4422826"/>
              <a:ext cx="421752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e 55"/>
          <p:cNvGrpSpPr/>
          <p:nvPr/>
        </p:nvGrpSpPr>
        <p:grpSpPr>
          <a:xfrm>
            <a:off x="1115616" y="3539600"/>
            <a:ext cx="3651200" cy="784197"/>
            <a:chOff x="1115616" y="5813155"/>
            <a:chExt cx="3651200" cy="784197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l="26019" t="39479" r="49443" b="47921"/>
            <a:stretch>
              <a:fillRect/>
            </a:stretch>
          </p:blipFill>
          <p:spPr bwMode="auto">
            <a:xfrm>
              <a:off x="2051720" y="5813155"/>
              <a:ext cx="2715096" cy="784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e 54"/>
            <p:cNvGrpSpPr/>
            <p:nvPr/>
          </p:nvGrpSpPr>
          <p:grpSpPr>
            <a:xfrm>
              <a:off x="1115616" y="6021288"/>
              <a:ext cx="864096" cy="432048"/>
              <a:chOff x="5724128" y="6021288"/>
              <a:chExt cx="699449" cy="360040"/>
            </a:xfrm>
          </p:grpSpPr>
          <p:pic>
            <p:nvPicPr>
              <p:cNvPr id="53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757" t="49944" r="83911" b="43178"/>
              <a:stretch>
                <a:fillRect/>
              </a:stretch>
            </p:blipFill>
            <p:spPr bwMode="auto">
              <a:xfrm>
                <a:off x="5724128" y="6021288"/>
                <a:ext cx="298713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8855" t="50480" r="76754" b="44036"/>
              <a:stretch>
                <a:fillRect/>
              </a:stretch>
            </p:blipFill>
            <p:spPr bwMode="auto">
              <a:xfrm>
                <a:off x="6012160" y="6021288"/>
                <a:ext cx="411417" cy="300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8" cstate="print"/>
          <a:srcRect l="13516" t="33600" r="4084" b="52960"/>
          <a:stretch>
            <a:fillRect/>
          </a:stretch>
        </p:blipFill>
        <p:spPr bwMode="auto">
          <a:xfrm>
            <a:off x="1187624" y="4365104"/>
            <a:ext cx="7776864" cy="71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1"/>
          <p:cNvSpPr>
            <a:spLocks noChangeArrowheads="1"/>
          </p:cNvSpPr>
          <p:nvPr/>
        </p:nvSpPr>
        <p:spPr bwMode="auto">
          <a:xfrm>
            <a:off x="2051720" y="5301208"/>
            <a:ext cx="691276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Nuls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car ces vecteurs sont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fixes dans le référentiel choisi</a:t>
            </a:r>
            <a:endParaRPr kumimoji="0" lang="fr-FR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6" name="Groupe 55"/>
          <p:cNvGrpSpPr/>
          <p:nvPr/>
        </p:nvGrpSpPr>
        <p:grpSpPr>
          <a:xfrm>
            <a:off x="3347864" y="4365104"/>
            <a:ext cx="432048" cy="1008112"/>
            <a:chOff x="3347864" y="2060848"/>
            <a:chExt cx="432048" cy="1008112"/>
          </a:xfrm>
        </p:grpSpPr>
        <p:sp>
          <p:nvSpPr>
            <p:cNvPr id="57" name="Rectangle à coins arrondis 56"/>
            <p:cNvSpPr/>
            <p:nvPr/>
          </p:nvSpPr>
          <p:spPr>
            <a:xfrm>
              <a:off x="3347864" y="2060848"/>
              <a:ext cx="432048" cy="72008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8" name="Connecteur droit avec flèche 57"/>
            <p:cNvCxnSpPr>
              <a:stCxn id="57" idx="2"/>
            </p:cNvCxnSpPr>
            <p:nvPr/>
          </p:nvCxnSpPr>
          <p:spPr>
            <a:xfrm>
              <a:off x="3563888" y="2780928"/>
              <a:ext cx="0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/>
          <p:cNvGrpSpPr/>
          <p:nvPr/>
        </p:nvGrpSpPr>
        <p:grpSpPr>
          <a:xfrm>
            <a:off x="5940152" y="4365104"/>
            <a:ext cx="432048" cy="1008112"/>
            <a:chOff x="3347864" y="2060848"/>
            <a:chExt cx="432048" cy="1008112"/>
          </a:xfrm>
        </p:grpSpPr>
        <p:sp>
          <p:nvSpPr>
            <p:cNvPr id="60" name="Rectangle à coins arrondis 59"/>
            <p:cNvSpPr/>
            <p:nvPr/>
          </p:nvSpPr>
          <p:spPr>
            <a:xfrm>
              <a:off x="3347864" y="2060848"/>
              <a:ext cx="432048" cy="72008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1" name="Connecteur droit avec flèche 60"/>
            <p:cNvCxnSpPr>
              <a:stCxn id="60" idx="2"/>
            </p:cNvCxnSpPr>
            <p:nvPr/>
          </p:nvCxnSpPr>
          <p:spPr>
            <a:xfrm>
              <a:off x="3563888" y="2780928"/>
              <a:ext cx="0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/>
          <p:cNvGrpSpPr/>
          <p:nvPr/>
        </p:nvGrpSpPr>
        <p:grpSpPr>
          <a:xfrm>
            <a:off x="8583240" y="4365104"/>
            <a:ext cx="432048" cy="1008112"/>
            <a:chOff x="3347864" y="2060848"/>
            <a:chExt cx="432048" cy="1008112"/>
          </a:xfrm>
        </p:grpSpPr>
        <p:sp>
          <p:nvSpPr>
            <p:cNvPr id="63" name="Rectangle à coins arrondis 62"/>
            <p:cNvSpPr/>
            <p:nvPr/>
          </p:nvSpPr>
          <p:spPr>
            <a:xfrm>
              <a:off x="3347864" y="2060848"/>
              <a:ext cx="432048" cy="72008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4" name="Connecteur droit avec flèche 63"/>
            <p:cNvCxnSpPr>
              <a:stCxn id="63" idx="2"/>
            </p:cNvCxnSpPr>
            <p:nvPr/>
          </p:nvCxnSpPr>
          <p:spPr>
            <a:xfrm>
              <a:off x="3563888" y="2780928"/>
              <a:ext cx="0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9" cstate="print"/>
          <a:srcRect l="20013" t="31920" r="31488" b="54640"/>
          <a:stretch>
            <a:fillRect/>
          </a:stretch>
        </p:blipFill>
        <p:spPr bwMode="auto">
          <a:xfrm>
            <a:off x="1259632" y="5805264"/>
            <a:ext cx="4248472" cy="7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1"/>
          <p:cNvPicPr>
            <a:picLocks noChangeAspect="1" noChangeArrowheads="1"/>
          </p:cNvPicPr>
          <p:nvPr/>
        </p:nvPicPr>
        <p:blipFill>
          <a:blip r:embed="rId4" cstate="print"/>
          <a:srcRect l="12757" t="49944" r="83911" b="43178"/>
          <a:stretch>
            <a:fillRect/>
          </a:stretch>
        </p:blipFill>
        <p:spPr bwMode="auto">
          <a:xfrm>
            <a:off x="327735" y="4581128"/>
            <a:ext cx="36902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1"/>
          <p:cNvPicPr>
            <a:picLocks noChangeAspect="1" noChangeArrowheads="1"/>
          </p:cNvPicPr>
          <p:nvPr/>
        </p:nvPicPr>
        <p:blipFill>
          <a:blip r:embed="rId4" cstate="print"/>
          <a:srcRect l="18855" t="50480" r="76754" b="44036"/>
          <a:stretch>
            <a:fillRect/>
          </a:stretch>
        </p:blipFill>
        <p:spPr bwMode="auto">
          <a:xfrm>
            <a:off x="683568" y="4581128"/>
            <a:ext cx="50826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1"/>
          <p:cNvPicPr>
            <a:picLocks noChangeAspect="1" noChangeArrowheads="1"/>
          </p:cNvPicPr>
          <p:nvPr/>
        </p:nvPicPr>
        <p:blipFill>
          <a:blip r:embed="rId4" cstate="print"/>
          <a:srcRect l="12757" t="49944" r="83911" b="43178"/>
          <a:stretch>
            <a:fillRect/>
          </a:stretch>
        </p:blipFill>
        <p:spPr bwMode="auto">
          <a:xfrm>
            <a:off x="399743" y="6021288"/>
            <a:ext cx="36902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1"/>
          <p:cNvPicPr>
            <a:picLocks noChangeAspect="1" noChangeArrowheads="1"/>
          </p:cNvPicPr>
          <p:nvPr/>
        </p:nvPicPr>
        <p:blipFill>
          <a:blip r:embed="rId4" cstate="print"/>
          <a:srcRect l="18855" t="50480" r="76754" b="44036"/>
          <a:stretch>
            <a:fillRect/>
          </a:stretch>
        </p:blipFill>
        <p:spPr bwMode="auto">
          <a:xfrm>
            <a:off x="755576" y="6021288"/>
            <a:ext cx="50826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04664"/>
            <a:ext cx="8928992" cy="63367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979712" y="-2738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4) </a:t>
            </a:r>
            <a:r>
              <a:rPr lang="fr-FR" sz="2200" b="1" u="sng" dirty="0" smtClean="0">
                <a:latin typeface="Bookman Old Style" pitchFamily="18" charset="0"/>
              </a:rPr>
              <a:t>Le vecteur « accélération »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101822" y="381545"/>
            <a:ext cx="576632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Coordonnées cartésiennes du vecteur accélération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20" y="741585"/>
            <a:ext cx="49558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/>
              <a:t>On rappelle que dans le repère cartésien, </a:t>
            </a:r>
            <a:endParaRPr lang="fr-FR" sz="22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 l="37327" t="45359" r="26291" b="47081"/>
          <a:stretch>
            <a:fillRect/>
          </a:stretch>
        </p:blipFill>
        <p:spPr bwMode="auto">
          <a:xfrm>
            <a:off x="5076056" y="757394"/>
            <a:ext cx="3816424" cy="42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8900" y="1418166"/>
            <a:ext cx="849283" cy="27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Donc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 l="16065" t="39479" r="49443" b="47921"/>
          <a:stretch>
            <a:fillRect/>
          </a:stretch>
        </p:blipFill>
        <p:spPr bwMode="auto">
          <a:xfrm>
            <a:off x="950392" y="1227542"/>
            <a:ext cx="3816424" cy="78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/>
          <a:srcRect l="13516" t="33600" r="4084" b="52960"/>
          <a:stretch>
            <a:fillRect/>
          </a:stretch>
        </p:blipFill>
        <p:spPr bwMode="auto">
          <a:xfrm>
            <a:off x="1187624" y="2060848"/>
            <a:ext cx="7776864" cy="71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051720" y="2996952"/>
            <a:ext cx="691276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Nuls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car ces vecteurs sont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fixes dans le référentiel choisi</a:t>
            </a:r>
            <a:endParaRPr kumimoji="0" lang="fr-FR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3347864" y="2060848"/>
            <a:ext cx="432048" cy="1008112"/>
            <a:chOff x="3347864" y="2060848"/>
            <a:chExt cx="432048" cy="1008112"/>
          </a:xfrm>
        </p:grpSpPr>
        <p:sp>
          <p:nvSpPr>
            <p:cNvPr id="25" name="Rectangle à coins arrondis 24"/>
            <p:cNvSpPr/>
            <p:nvPr/>
          </p:nvSpPr>
          <p:spPr>
            <a:xfrm>
              <a:off x="3347864" y="2060848"/>
              <a:ext cx="432048" cy="72008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avec flèche 26"/>
            <p:cNvCxnSpPr>
              <a:stCxn id="25" idx="2"/>
            </p:cNvCxnSpPr>
            <p:nvPr/>
          </p:nvCxnSpPr>
          <p:spPr>
            <a:xfrm>
              <a:off x="3563888" y="2780928"/>
              <a:ext cx="0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/>
          <p:cNvGrpSpPr/>
          <p:nvPr/>
        </p:nvGrpSpPr>
        <p:grpSpPr>
          <a:xfrm>
            <a:off x="5940152" y="2060848"/>
            <a:ext cx="432048" cy="1008112"/>
            <a:chOff x="3347864" y="2060848"/>
            <a:chExt cx="432048" cy="1008112"/>
          </a:xfrm>
        </p:grpSpPr>
        <p:sp>
          <p:nvSpPr>
            <p:cNvPr id="31" name="Rectangle à coins arrondis 30"/>
            <p:cNvSpPr/>
            <p:nvPr/>
          </p:nvSpPr>
          <p:spPr>
            <a:xfrm>
              <a:off x="3347864" y="2060848"/>
              <a:ext cx="432048" cy="72008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avec flèche 31"/>
            <p:cNvCxnSpPr>
              <a:stCxn id="31" idx="2"/>
            </p:cNvCxnSpPr>
            <p:nvPr/>
          </p:nvCxnSpPr>
          <p:spPr>
            <a:xfrm>
              <a:off x="3563888" y="2780928"/>
              <a:ext cx="0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8583240" y="2060848"/>
            <a:ext cx="432048" cy="1008112"/>
            <a:chOff x="3347864" y="2060848"/>
            <a:chExt cx="432048" cy="1008112"/>
          </a:xfrm>
        </p:grpSpPr>
        <p:sp>
          <p:nvSpPr>
            <p:cNvPr id="34" name="Rectangle à coins arrondis 33"/>
            <p:cNvSpPr/>
            <p:nvPr/>
          </p:nvSpPr>
          <p:spPr>
            <a:xfrm>
              <a:off x="3347864" y="2060848"/>
              <a:ext cx="432048" cy="72008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5" name="Connecteur droit avec flèche 34"/>
            <p:cNvCxnSpPr>
              <a:stCxn id="34" idx="2"/>
            </p:cNvCxnSpPr>
            <p:nvPr/>
          </p:nvCxnSpPr>
          <p:spPr>
            <a:xfrm>
              <a:off x="3563888" y="2780928"/>
              <a:ext cx="0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 l="20013" t="31920" r="31488" b="54640"/>
          <a:stretch>
            <a:fillRect/>
          </a:stretch>
        </p:blipFill>
        <p:spPr bwMode="auto">
          <a:xfrm>
            <a:off x="1259632" y="3501008"/>
            <a:ext cx="4248472" cy="7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/>
          <a:srcRect l="20506" t="50909" r="31488" b="38423"/>
          <a:stretch>
            <a:fillRect/>
          </a:stretch>
        </p:blipFill>
        <p:spPr bwMode="auto">
          <a:xfrm>
            <a:off x="1331640" y="4365104"/>
            <a:ext cx="460851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Flèche vers le bas 37"/>
          <p:cNvSpPr/>
          <p:nvPr/>
        </p:nvSpPr>
        <p:spPr>
          <a:xfrm flipH="1">
            <a:off x="1835696" y="4293096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 vers le bas 38"/>
          <p:cNvSpPr/>
          <p:nvPr/>
        </p:nvSpPr>
        <p:spPr>
          <a:xfrm flipH="1">
            <a:off x="3275856" y="4293096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 vers le bas 39"/>
          <p:cNvSpPr/>
          <p:nvPr/>
        </p:nvSpPr>
        <p:spPr>
          <a:xfrm flipH="1">
            <a:off x="4716016" y="4293096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26988" y="4941168"/>
            <a:ext cx="381642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sont les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coordonnées du vecteur accélération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le repère cartésien : ce sont les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dérivées des coordonnées du vecteur vitesse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52" t="32760" r="13534" b="20201"/>
          <a:stretch>
            <a:fillRect/>
          </a:stretch>
        </p:blipFill>
        <p:spPr bwMode="auto">
          <a:xfrm>
            <a:off x="3779912" y="4437112"/>
            <a:ext cx="522829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e 40"/>
          <p:cNvGrpSpPr/>
          <p:nvPr/>
        </p:nvGrpSpPr>
        <p:grpSpPr>
          <a:xfrm>
            <a:off x="395536" y="2276872"/>
            <a:ext cx="864096" cy="432048"/>
            <a:chOff x="399743" y="6021288"/>
            <a:chExt cx="864096" cy="432048"/>
          </a:xfrm>
        </p:grpSpPr>
        <p:pic>
          <p:nvPicPr>
            <p:cNvPr id="28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 l="12757" t="49944" r="83911" b="43178"/>
            <a:stretch>
              <a:fillRect/>
            </a:stretch>
          </p:blipFill>
          <p:spPr bwMode="auto">
            <a:xfrm>
              <a:off x="399743" y="6021288"/>
              <a:ext cx="369029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 l="18855" t="50480" r="76754" b="44036"/>
            <a:stretch>
              <a:fillRect/>
            </a:stretch>
          </p:blipFill>
          <p:spPr bwMode="auto">
            <a:xfrm>
              <a:off x="755576" y="6021288"/>
              <a:ext cx="508263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2" name="Groupe 41"/>
          <p:cNvGrpSpPr/>
          <p:nvPr/>
        </p:nvGrpSpPr>
        <p:grpSpPr>
          <a:xfrm>
            <a:off x="395536" y="3645024"/>
            <a:ext cx="864096" cy="432048"/>
            <a:chOff x="399743" y="6021288"/>
            <a:chExt cx="864096" cy="432048"/>
          </a:xfrm>
        </p:grpSpPr>
        <p:pic>
          <p:nvPicPr>
            <p:cNvPr id="43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 l="12757" t="49944" r="83911" b="43178"/>
            <a:stretch>
              <a:fillRect/>
            </a:stretch>
          </p:blipFill>
          <p:spPr bwMode="auto">
            <a:xfrm>
              <a:off x="399743" y="6021288"/>
              <a:ext cx="369029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 l="18855" t="50480" r="76754" b="44036"/>
            <a:stretch>
              <a:fillRect/>
            </a:stretch>
          </p:blipFill>
          <p:spPr bwMode="auto">
            <a:xfrm>
              <a:off x="755576" y="6021288"/>
              <a:ext cx="508263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" name="Groupe 45"/>
          <p:cNvGrpSpPr/>
          <p:nvPr/>
        </p:nvGrpSpPr>
        <p:grpSpPr>
          <a:xfrm>
            <a:off x="467544" y="4437112"/>
            <a:ext cx="864096" cy="432048"/>
            <a:chOff x="399743" y="6021288"/>
            <a:chExt cx="864096" cy="432048"/>
          </a:xfrm>
        </p:grpSpPr>
        <p:pic>
          <p:nvPicPr>
            <p:cNvPr id="47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 l="12757" t="49944" r="83911" b="43178"/>
            <a:stretch>
              <a:fillRect/>
            </a:stretch>
          </p:blipFill>
          <p:spPr bwMode="auto">
            <a:xfrm>
              <a:off x="399743" y="6021288"/>
              <a:ext cx="369029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 l="18855" t="50480" r="76754" b="44036"/>
            <a:stretch>
              <a:fillRect/>
            </a:stretch>
          </p:blipFill>
          <p:spPr bwMode="auto">
            <a:xfrm>
              <a:off x="755576" y="6021288"/>
              <a:ext cx="508263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4624"/>
            <a:ext cx="8928992" cy="23762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9756" t="50909" r="31488" b="38423"/>
          <a:stretch>
            <a:fillRect/>
          </a:stretch>
        </p:blipFill>
        <p:spPr bwMode="auto">
          <a:xfrm>
            <a:off x="1259632" y="116632"/>
            <a:ext cx="468052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6988" y="692696"/>
            <a:ext cx="381642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sont les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coordonnées du vecteur accélération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le repère cartésien : ce sont les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dérivées des coordonnées du vecteur vitesse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52" t="32760" r="13534" b="20201"/>
          <a:stretch>
            <a:fillRect/>
          </a:stretch>
        </p:blipFill>
        <p:spPr bwMode="auto">
          <a:xfrm>
            <a:off x="3779912" y="188640"/>
            <a:ext cx="522829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2418854"/>
            <a:ext cx="464400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 </a:t>
            </a:r>
            <a:r>
              <a:rPr kumimoji="0" lang="fr-FR" sz="22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Les coordonnées </a:t>
            </a:r>
            <a:r>
              <a:rPr kumimoji="0" lang="fr-FR" sz="22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</a:t>
            </a:r>
            <a:r>
              <a:rPr kumimoji="0" lang="fr-FR" sz="2200" b="1" i="0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x</a:t>
            </a:r>
            <a:r>
              <a:rPr kumimoji="0" lang="fr-FR" sz="22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</a:t>
            </a: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</a:t>
            </a:r>
            <a:r>
              <a:rPr kumimoji="0" lang="fr-FR" sz="2200" b="1" i="0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y</a:t>
            </a:r>
            <a:r>
              <a:rPr kumimoji="0" lang="fr-FR" sz="22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et </a:t>
            </a:r>
            <a:r>
              <a:rPr kumimoji="0" lang="fr-FR" sz="22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</a:t>
            </a:r>
            <a:r>
              <a:rPr kumimoji="0" lang="fr-FR" sz="2200" b="1" i="0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z</a:t>
            </a:r>
            <a:r>
              <a:rPr kumimoji="0" lang="fr-FR" sz="22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: </a:t>
            </a:r>
            <a:endParaRPr kumimoji="0" lang="fr-FR" sz="22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139952" y="2420888"/>
            <a:ext cx="712879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200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- </a:t>
            </a:r>
            <a:r>
              <a:rPr lang="fr-FR" sz="2200" u="sng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p</a:t>
            </a:r>
            <a:r>
              <a:rPr kumimoji="0" lang="fr-FR" sz="22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euvent prendre n’importe quelle valeur</a:t>
            </a:r>
            <a:r>
              <a:rPr kumimoji="0" lang="fr-FR" sz="22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;</a:t>
            </a:r>
            <a:endParaRPr kumimoji="0" lang="fr-FR" sz="22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139952" y="2780928"/>
            <a:ext cx="712879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200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- ont une </a:t>
            </a:r>
            <a:r>
              <a:rPr lang="fr-FR" sz="2200" u="sng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valeur qui dépend du temps</a:t>
            </a:r>
            <a:r>
              <a:rPr kumimoji="0" lang="fr-FR" sz="22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;</a:t>
            </a:r>
            <a:endParaRPr kumimoji="0" lang="fr-FR" sz="22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84554" y="3178251"/>
            <a:ext cx="536294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EQUATIONS</a:t>
            </a:r>
            <a:r>
              <a:rPr kumimoji="0" lang="fr-FR" sz="2400" b="1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HORAIRES</a:t>
            </a:r>
            <a:r>
              <a:rPr kumimoji="0" lang="fr-FR" sz="240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</a:t>
            </a:r>
            <a:r>
              <a:rPr kumimoji="0" lang="fr-FR" sz="2400" b="1" i="0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x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(t)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</a:t>
            </a:r>
            <a:r>
              <a:rPr kumimoji="0" lang="fr-FR" sz="2400" b="1" i="0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y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(t)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et </a:t>
            </a:r>
            <a:r>
              <a:rPr kumimoji="0" lang="fr-FR" sz="24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</a:t>
            </a:r>
            <a:r>
              <a:rPr kumimoji="0" lang="fr-FR" sz="2400" b="1" i="0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z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(t)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endParaRPr lang="fr-FR" sz="24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696440"/>
            <a:ext cx="5762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1763688" y="3708634"/>
            <a:ext cx="7380312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i="1" dirty="0" smtClean="0"/>
              <a:t>Un vecteur accélération ayant les coordonnées</a:t>
            </a:r>
          </a:p>
          <a:p>
            <a:r>
              <a:rPr lang="fr-FR" sz="2000" b="1" dirty="0" err="1" smtClean="0"/>
              <a:t>a</a:t>
            </a:r>
            <a:r>
              <a:rPr lang="fr-FR" sz="2000" b="1" baseline="-25000" dirty="0" err="1" smtClean="0"/>
              <a:t>x</a:t>
            </a:r>
            <a:r>
              <a:rPr lang="fr-FR" sz="2000" i="1" dirty="0" smtClean="0"/>
              <a:t>, </a:t>
            </a:r>
            <a:r>
              <a:rPr lang="fr-FR" sz="2000" b="1" dirty="0" smtClean="0"/>
              <a:t>a</a:t>
            </a:r>
            <a:r>
              <a:rPr lang="fr-FR" sz="2000" b="1" baseline="-25000" dirty="0" smtClean="0"/>
              <a:t>y</a:t>
            </a:r>
            <a:r>
              <a:rPr lang="fr-FR" sz="2000" i="1" dirty="0" smtClean="0"/>
              <a:t> et </a:t>
            </a:r>
            <a:r>
              <a:rPr lang="fr-FR" sz="2000" b="1" dirty="0" err="1" smtClean="0"/>
              <a:t>a</a:t>
            </a:r>
            <a:r>
              <a:rPr lang="fr-FR" sz="2000" b="1" baseline="-25000" dirty="0" err="1" smtClean="0"/>
              <a:t>z</a:t>
            </a:r>
            <a:r>
              <a:rPr lang="fr-FR" sz="2000" i="1" dirty="0" smtClean="0"/>
              <a:t> a une norme </a:t>
            </a:r>
            <a:r>
              <a:rPr lang="fr-FR" sz="2000" b="1" dirty="0" smtClean="0"/>
              <a:t>a </a:t>
            </a:r>
            <a:r>
              <a:rPr lang="fr-FR" sz="2000" i="1" dirty="0" smtClean="0"/>
              <a:t>telle que : </a:t>
            </a:r>
            <a:endParaRPr lang="fr-FR" sz="20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C000">
                <a:tint val="45000"/>
                <a:satMod val="400000"/>
              </a:srgbClr>
            </a:duotone>
          </a:blip>
          <a:srcRect l="56932" t="38816" r="20388" b="50760"/>
          <a:stretch>
            <a:fillRect/>
          </a:stretch>
        </p:blipFill>
        <p:spPr bwMode="auto">
          <a:xfrm>
            <a:off x="6732240" y="3838517"/>
            <a:ext cx="222829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e 14"/>
          <p:cNvGrpSpPr/>
          <p:nvPr/>
        </p:nvGrpSpPr>
        <p:grpSpPr>
          <a:xfrm>
            <a:off x="395536" y="214040"/>
            <a:ext cx="864096" cy="432048"/>
            <a:chOff x="399743" y="6021288"/>
            <a:chExt cx="864096" cy="432048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l="12757" t="49944" r="83911" b="43178"/>
            <a:stretch>
              <a:fillRect/>
            </a:stretch>
          </p:blipFill>
          <p:spPr bwMode="auto">
            <a:xfrm>
              <a:off x="399743" y="6021288"/>
              <a:ext cx="369029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l="18855" t="50480" r="76754" b="44036"/>
            <a:stretch>
              <a:fillRect/>
            </a:stretch>
          </p:blipFill>
          <p:spPr bwMode="auto">
            <a:xfrm>
              <a:off x="755576" y="6021288"/>
              <a:ext cx="508263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-1" y="4555420"/>
            <a:ext cx="91440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III- Etude de mouvements particuliers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47664" y="4941168"/>
            <a:ext cx="46842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Les mouvements rectilignes</a:t>
            </a:r>
            <a:endParaRPr lang="fr-FR" sz="2200" dirty="0">
              <a:latin typeface="Bookman Old Style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/>
          <a:srcRect l="30239" t="21839" r="11644" b="57161"/>
          <a:stretch>
            <a:fillRect/>
          </a:stretch>
        </p:blipFill>
        <p:spPr bwMode="auto">
          <a:xfrm>
            <a:off x="4427984" y="5517232"/>
            <a:ext cx="4501008" cy="91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/>
          <a:srcRect l="12990" t="45359" r="78033" b="47081"/>
          <a:stretch>
            <a:fillRect/>
          </a:stretch>
        </p:blipFill>
        <p:spPr bwMode="auto">
          <a:xfrm>
            <a:off x="227278" y="5301208"/>
            <a:ext cx="864096" cy="40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/>
          <a:srcRect l="42701" t="45359" r="51157" b="47081"/>
          <a:stretch>
            <a:fillRect/>
          </a:stretch>
        </p:blipFill>
        <p:spPr bwMode="auto">
          <a:xfrm>
            <a:off x="179512" y="5692289"/>
            <a:ext cx="591224" cy="40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 cstate="print"/>
          <a:srcRect l="88003" t="45359" r="5855" b="47081"/>
          <a:stretch>
            <a:fillRect/>
          </a:stretch>
        </p:blipFill>
        <p:spPr bwMode="auto">
          <a:xfrm>
            <a:off x="251520" y="6290270"/>
            <a:ext cx="591224" cy="40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9" cstate="print"/>
          <a:srcRect l="18900" t="46199" r="73068" b="47921"/>
          <a:stretch>
            <a:fillRect/>
          </a:stretch>
        </p:blipFill>
        <p:spPr bwMode="auto">
          <a:xfrm>
            <a:off x="1148524" y="5372692"/>
            <a:ext cx="677647" cy="27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303" t="42741" r="28238" b="43819"/>
          <a:stretch>
            <a:fillRect/>
          </a:stretch>
        </p:blipFill>
        <p:spPr bwMode="auto">
          <a:xfrm>
            <a:off x="774625" y="5554516"/>
            <a:ext cx="2450939" cy="70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217" t="43679" r="22039" b="43721"/>
          <a:stretch>
            <a:fillRect/>
          </a:stretch>
        </p:blipFill>
        <p:spPr bwMode="auto">
          <a:xfrm>
            <a:off x="827584" y="6165305"/>
            <a:ext cx="3578458" cy="65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1" grpId="0" animBg="1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7504" y="3212976"/>
            <a:ext cx="8928992" cy="23042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47664" y="-27384"/>
            <a:ext cx="46842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Les mouvements rectilignes</a:t>
            </a:r>
            <a:endParaRPr lang="fr-FR" sz="2200" dirty="0">
              <a:latin typeface="Bookman Old Style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0239" t="21839" r="11644" b="57161"/>
          <a:stretch>
            <a:fillRect/>
          </a:stretch>
        </p:blipFill>
        <p:spPr bwMode="auto">
          <a:xfrm>
            <a:off x="4427984" y="548680"/>
            <a:ext cx="4501008" cy="91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2990" t="45359" r="78033" b="47081"/>
          <a:stretch>
            <a:fillRect/>
          </a:stretch>
        </p:blipFill>
        <p:spPr bwMode="auto">
          <a:xfrm>
            <a:off x="227278" y="332656"/>
            <a:ext cx="864096" cy="40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42701" t="45359" r="51157" b="47081"/>
          <a:stretch>
            <a:fillRect/>
          </a:stretch>
        </p:blipFill>
        <p:spPr bwMode="auto">
          <a:xfrm>
            <a:off x="179512" y="770037"/>
            <a:ext cx="591224" cy="40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88003" t="45359" r="5855" b="47081"/>
          <a:stretch>
            <a:fillRect/>
          </a:stretch>
        </p:blipFill>
        <p:spPr bwMode="auto">
          <a:xfrm>
            <a:off x="251520" y="1321718"/>
            <a:ext cx="591224" cy="40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8900" t="46199" r="73068" b="47921"/>
          <a:stretch>
            <a:fillRect/>
          </a:stretch>
        </p:blipFill>
        <p:spPr bwMode="auto">
          <a:xfrm>
            <a:off x="1148524" y="404140"/>
            <a:ext cx="677647" cy="27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45303" t="42741" r="28238" b="43819"/>
          <a:stretch>
            <a:fillRect/>
          </a:stretch>
        </p:blipFill>
        <p:spPr bwMode="auto">
          <a:xfrm>
            <a:off x="774626" y="683171"/>
            <a:ext cx="2232248" cy="63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217" t="43679" r="22039" b="43721"/>
          <a:stretch>
            <a:fillRect/>
          </a:stretch>
        </p:blipFill>
        <p:spPr bwMode="auto">
          <a:xfrm>
            <a:off x="827584" y="1245427"/>
            <a:ext cx="3312368" cy="60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2060848"/>
            <a:ext cx="5450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Bookman Old Style" pitchFamily="18" charset="0"/>
              </a:rPr>
              <a:t>a/ </a:t>
            </a:r>
            <a:r>
              <a:rPr lang="fr-FR" sz="2000" b="1" u="sng" dirty="0" smtClean="0">
                <a:latin typeface="Bookman Old Style" pitchFamily="18" charset="0"/>
              </a:rPr>
              <a:t>Le mouvement rectiligne </a:t>
            </a:r>
            <a:r>
              <a:rPr lang="fr-FR" sz="2000" b="1" i="1" u="sng" dirty="0" smtClean="0">
                <a:latin typeface="Bookman Old Style" pitchFamily="18" charset="0"/>
              </a:rPr>
              <a:t>UNIFORME</a:t>
            </a:r>
            <a:endParaRPr lang="fr-FR" sz="2000" dirty="0"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l="2362" t="25200" r="3139" b="62200"/>
          <a:stretch>
            <a:fillRect/>
          </a:stretch>
        </p:blipFill>
        <p:spPr bwMode="auto">
          <a:xfrm>
            <a:off x="0" y="2492896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019553" y="4240129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 chaque instant,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683568" y="4797152"/>
            <a:ext cx="81369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ebdings" pitchFamily="18" charset="2"/>
              </a:rPr>
              <a:t>  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 mouvement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RECTILIGNE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UNIFORME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caractérisé par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vecteur accélération nul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	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504" y="3212976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Un mouvement est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RECTILIGNE UNIFORME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 le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vecteur vitesse est constant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c’est-à-dire qu’à chaque instant, il a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direction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sens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valeur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179512" y="4225996"/>
            <a:ext cx="19768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Conséquence</a:t>
            </a:r>
            <a:r>
              <a:rPr kumimoji="0" lang="fr-FR" sz="1950" b="1" i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4102669" y="3921481"/>
            <a:ext cx="1952968" cy="992617"/>
            <a:chOff x="6660232" y="4365104"/>
            <a:chExt cx="1952968" cy="992617"/>
          </a:xfrm>
        </p:grpSpPr>
        <p:grpSp>
          <p:nvGrpSpPr>
            <p:cNvPr id="33" name="Groupe 51"/>
            <p:cNvGrpSpPr/>
            <p:nvPr/>
          </p:nvGrpSpPr>
          <p:grpSpPr>
            <a:xfrm>
              <a:off x="6660232" y="4365104"/>
              <a:ext cx="1816968" cy="992617"/>
              <a:chOff x="7092280" y="3804535"/>
              <a:chExt cx="1816968" cy="992617"/>
            </a:xfrm>
          </p:grpSpPr>
          <p:pic>
            <p:nvPicPr>
              <p:cNvPr id="35" name="Picture 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2757" t="49944" r="83911" b="43178"/>
              <a:stretch>
                <a:fillRect/>
              </a:stretch>
            </p:blipFill>
            <p:spPr bwMode="auto">
              <a:xfrm>
                <a:off x="7092280" y="4102780"/>
                <a:ext cx="372061" cy="432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79864" t="45359" r="12589" b="39521"/>
              <a:stretch>
                <a:fillRect/>
              </a:stretch>
            </p:blipFill>
            <p:spPr bwMode="auto">
              <a:xfrm>
                <a:off x="8028384" y="3804535"/>
                <a:ext cx="880864" cy="992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8855" t="50480" r="76754" b="44036"/>
              <a:stretch>
                <a:fillRect/>
              </a:stretch>
            </p:blipFill>
            <p:spPr bwMode="auto">
              <a:xfrm>
                <a:off x="7490420" y="4121448"/>
                <a:ext cx="512440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4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 t="-16345" r="45454" b="-18470"/>
            <a:stretch>
              <a:fillRect/>
            </a:stretch>
          </p:blipFill>
          <p:spPr bwMode="auto">
            <a:xfrm>
              <a:off x="8191448" y="4422826"/>
              <a:ext cx="421752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e 40"/>
          <p:cNvGrpSpPr/>
          <p:nvPr/>
        </p:nvGrpSpPr>
        <p:grpSpPr>
          <a:xfrm>
            <a:off x="5940152" y="4206955"/>
            <a:ext cx="720080" cy="461665"/>
            <a:chOff x="6012160" y="4062939"/>
            <a:chExt cx="720080" cy="461665"/>
          </a:xfrm>
        </p:grpSpPr>
        <p:sp>
          <p:nvSpPr>
            <p:cNvPr id="38" name="Rectangle 37"/>
            <p:cNvSpPr/>
            <p:nvPr/>
          </p:nvSpPr>
          <p:spPr>
            <a:xfrm>
              <a:off x="6012160" y="4062939"/>
              <a:ext cx="7200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2400" dirty="0" smtClean="0">
                  <a:latin typeface="Arial" pitchFamily="34" charset="0"/>
                  <a:cs typeface="Arial" pitchFamily="34" charset="0"/>
                </a:rPr>
                <a:t>= </a:t>
              </a:r>
              <a:r>
                <a:rPr lang="fr-FR" sz="2400" b="1" dirty="0" smtClean="0">
                  <a:latin typeface="Arial" pitchFamily="34" charset="0"/>
                  <a:cs typeface="Arial" pitchFamily="34" charset="0"/>
                </a:rPr>
                <a:t>0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>
              <a:off x="6300192" y="4100222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e 44"/>
          <p:cNvGrpSpPr/>
          <p:nvPr/>
        </p:nvGrpSpPr>
        <p:grpSpPr>
          <a:xfrm>
            <a:off x="6637082" y="4195380"/>
            <a:ext cx="4680520" cy="290512"/>
            <a:chOff x="6637082" y="4051364"/>
            <a:chExt cx="4680520" cy="290512"/>
          </a:xfrm>
        </p:grpSpPr>
        <p:sp>
          <p:nvSpPr>
            <p:cNvPr id="42" name="Rectangle 8"/>
            <p:cNvSpPr>
              <a:spLocks noChangeArrowheads="1"/>
            </p:cNvSpPr>
            <p:nvPr/>
          </p:nvSpPr>
          <p:spPr bwMode="auto">
            <a:xfrm>
              <a:off x="6637082" y="4051364"/>
              <a:ext cx="4680520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car 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v  =  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C</a:t>
              </a:r>
              <a:r>
                <a:rPr kumimoji="0" lang="fr-FR" sz="2400" b="1" i="0" u="none" strike="noStrike" cap="none" normalizeH="0" baseline="30000" dirty="0" err="1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te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 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	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3" name="Connecteur droit avec flèche 42"/>
            <p:cNvCxnSpPr/>
            <p:nvPr/>
          </p:nvCxnSpPr>
          <p:spPr>
            <a:xfrm>
              <a:off x="7164288" y="4149080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>
              <a:off x="7800785" y="4100222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0" y="566124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7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  <a:r>
              <a:rPr lang="fr-FR" sz="2000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 = 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v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Donner 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’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expression de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i="1" baseline="-3000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et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" pitchFamily="34" charset="0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251520" y="6237312"/>
            <a:ext cx="49685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Pour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un mouvement </a:t>
            </a:r>
            <a:r>
              <a:rPr kumimoji="0" lang="fr-FR" sz="2000" b="0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rectiligne uniforme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Groupe 38"/>
          <p:cNvGrpSpPr/>
          <p:nvPr/>
        </p:nvGrpSpPr>
        <p:grpSpPr>
          <a:xfrm>
            <a:off x="5041331" y="6179437"/>
            <a:ext cx="936104" cy="504056"/>
            <a:chOff x="5041331" y="6179437"/>
            <a:chExt cx="936104" cy="504056"/>
          </a:xfrm>
        </p:grpSpPr>
        <p:sp>
          <p:nvSpPr>
            <p:cNvPr id="48" name="Rectangle 8"/>
            <p:cNvSpPr>
              <a:spLocks noChangeArrowheads="1"/>
            </p:cNvSpPr>
            <p:nvPr/>
          </p:nvSpPr>
          <p:spPr bwMode="auto">
            <a:xfrm>
              <a:off x="5041331" y="6179437"/>
              <a:ext cx="93610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a </a:t>
              </a:r>
              <a:r>
                <a:rPr kumimoji="0" lang="fr-FR" sz="2400" b="1" i="0" u="none" strike="noStrike" cap="none" normalizeH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=  0 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	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9" name="Connecteur droit avec flèche 48"/>
            <p:cNvCxnSpPr/>
            <p:nvPr/>
          </p:nvCxnSpPr>
          <p:spPr>
            <a:xfrm>
              <a:off x="5640545" y="6214162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/>
            <p:nvPr/>
          </p:nvCxnSpPr>
          <p:spPr>
            <a:xfrm>
              <a:off x="5076056" y="6272037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8"/>
          <p:cNvSpPr>
            <a:spLocks noChangeArrowheads="1"/>
          </p:cNvSpPr>
          <p:nvPr/>
        </p:nvSpPr>
        <p:spPr bwMode="auto">
          <a:xfrm>
            <a:off x="5972319" y="6179436"/>
            <a:ext cx="2113940" cy="63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1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732240" y="6225737"/>
            <a:ext cx="936104" cy="43204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1" grpId="0"/>
      <p:bldP spid="2054" grpId="0"/>
      <p:bldP spid="2057" grpId="0"/>
      <p:bldP spid="30" grpId="0"/>
      <p:bldP spid="31" grpId="0"/>
      <p:bldP spid="46" grpId="0"/>
      <p:bldP spid="47" grpId="0"/>
      <p:bldP spid="51" grpId="0"/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3"/>
          <p:cNvSpPr>
            <a:spLocks noChangeArrowheads="1"/>
          </p:cNvSpPr>
          <p:nvPr/>
        </p:nvSpPr>
        <p:spPr bwMode="auto">
          <a:xfrm>
            <a:off x="504827" y="4713569"/>
            <a:ext cx="860444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 un mouvement rectiligne uniforme, la valeur de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fr-FR" sz="2800" b="1" i="1" baseline="-25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est la même à chaque instant. On a donc :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803062" y="5324358"/>
            <a:ext cx="1093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v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dirty="0"/>
          </a:p>
        </p:txBody>
      </p:sp>
      <p:sp>
        <p:nvSpPr>
          <p:cNvPr id="57" name="Rectangle 56"/>
          <p:cNvSpPr/>
          <p:nvPr/>
        </p:nvSpPr>
        <p:spPr>
          <a:xfrm>
            <a:off x="3756762" y="5310225"/>
            <a:ext cx="1175278" cy="48992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107504" y="1512168"/>
            <a:ext cx="8928992" cy="23042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47664" y="-27384"/>
            <a:ext cx="46842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Les mouvements rectilignes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60040"/>
            <a:ext cx="5450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Bookman Old Style" pitchFamily="18" charset="0"/>
              </a:rPr>
              <a:t>a/ </a:t>
            </a:r>
            <a:r>
              <a:rPr lang="fr-FR" sz="2000" b="1" u="sng" dirty="0" smtClean="0">
                <a:latin typeface="Bookman Old Style" pitchFamily="18" charset="0"/>
              </a:rPr>
              <a:t>Le mouvement rectiligne </a:t>
            </a:r>
            <a:r>
              <a:rPr lang="fr-FR" sz="2000" b="1" i="1" u="sng" dirty="0" smtClean="0">
                <a:latin typeface="Bookman Old Style" pitchFamily="18" charset="0"/>
              </a:rPr>
              <a:t>UNIFORME</a:t>
            </a:r>
            <a:endParaRPr lang="fr-FR" sz="2000" dirty="0"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25200" r="3139" b="62200"/>
          <a:stretch>
            <a:fillRect/>
          </a:stretch>
        </p:blipFill>
        <p:spPr bwMode="auto">
          <a:xfrm>
            <a:off x="0" y="792088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019553" y="2539321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 chaque instant,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683568" y="3096344"/>
            <a:ext cx="81369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ebdings" pitchFamily="18" charset="2"/>
              </a:rPr>
              <a:t>  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 mouvement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RECTILIGNE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UNIFORME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caractérisé par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vecteur accélération nul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	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504" y="1512168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Un mouvement est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RECTILIGNE UNIFORME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 le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vecteur vitesse est constant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c’est-à-dire qu’à chaque instant, il a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direction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sens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valeur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179512" y="2525188"/>
            <a:ext cx="19768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Conséquence</a:t>
            </a:r>
            <a:r>
              <a:rPr kumimoji="0" lang="fr-FR" sz="1950" b="1" i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grpSp>
        <p:nvGrpSpPr>
          <p:cNvPr id="2" name="Groupe 31"/>
          <p:cNvGrpSpPr/>
          <p:nvPr/>
        </p:nvGrpSpPr>
        <p:grpSpPr>
          <a:xfrm>
            <a:off x="4102669" y="2220673"/>
            <a:ext cx="1952968" cy="992617"/>
            <a:chOff x="6660232" y="4365104"/>
            <a:chExt cx="1952968" cy="992617"/>
          </a:xfrm>
        </p:grpSpPr>
        <p:grpSp>
          <p:nvGrpSpPr>
            <p:cNvPr id="12" name="Groupe 51"/>
            <p:cNvGrpSpPr/>
            <p:nvPr/>
          </p:nvGrpSpPr>
          <p:grpSpPr>
            <a:xfrm>
              <a:off x="6660232" y="4365104"/>
              <a:ext cx="1816968" cy="992617"/>
              <a:chOff x="7092280" y="3804535"/>
              <a:chExt cx="1816968" cy="992617"/>
            </a:xfrm>
          </p:grpSpPr>
          <p:pic>
            <p:nvPicPr>
              <p:cNvPr id="35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2757" t="49944" r="83911" b="43178"/>
              <a:stretch>
                <a:fillRect/>
              </a:stretch>
            </p:blipFill>
            <p:spPr bwMode="auto">
              <a:xfrm>
                <a:off x="7092280" y="4102780"/>
                <a:ext cx="372061" cy="432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79864" t="45359" r="12589" b="39521"/>
              <a:stretch>
                <a:fillRect/>
              </a:stretch>
            </p:blipFill>
            <p:spPr bwMode="auto">
              <a:xfrm>
                <a:off x="8028384" y="3804535"/>
                <a:ext cx="880864" cy="992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8855" t="50480" r="76754" b="44036"/>
              <a:stretch>
                <a:fillRect/>
              </a:stretch>
            </p:blipFill>
            <p:spPr bwMode="auto">
              <a:xfrm>
                <a:off x="7490420" y="4121448"/>
                <a:ext cx="512440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4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t="-16345" r="45454" b="-18470"/>
            <a:stretch>
              <a:fillRect/>
            </a:stretch>
          </p:blipFill>
          <p:spPr bwMode="auto">
            <a:xfrm>
              <a:off x="8191448" y="4422826"/>
              <a:ext cx="421752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e 40"/>
          <p:cNvGrpSpPr/>
          <p:nvPr/>
        </p:nvGrpSpPr>
        <p:grpSpPr>
          <a:xfrm>
            <a:off x="5940152" y="2506147"/>
            <a:ext cx="720080" cy="461665"/>
            <a:chOff x="6012160" y="4062939"/>
            <a:chExt cx="720080" cy="461665"/>
          </a:xfrm>
        </p:grpSpPr>
        <p:sp>
          <p:nvSpPr>
            <p:cNvPr id="38" name="Rectangle 37"/>
            <p:cNvSpPr/>
            <p:nvPr/>
          </p:nvSpPr>
          <p:spPr>
            <a:xfrm>
              <a:off x="6012160" y="4062939"/>
              <a:ext cx="7200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2400" dirty="0" smtClean="0">
                  <a:latin typeface="Arial" pitchFamily="34" charset="0"/>
                  <a:cs typeface="Arial" pitchFamily="34" charset="0"/>
                </a:rPr>
                <a:t>= </a:t>
              </a:r>
              <a:r>
                <a:rPr lang="fr-FR" sz="2400" b="1" dirty="0" smtClean="0">
                  <a:latin typeface="Arial" pitchFamily="34" charset="0"/>
                  <a:cs typeface="Arial" pitchFamily="34" charset="0"/>
                </a:rPr>
                <a:t>0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>
              <a:off x="6300192" y="4100222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44"/>
          <p:cNvGrpSpPr/>
          <p:nvPr/>
        </p:nvGrpSpPr>
        <p:grpSpPr>
          <a:xfrm>
            <a:off x="6637082" y="2494572"/>
            <a:ext cx="4680520" cy="290512"/>
            <a:chOff x="6637082" y="4051364"/>
            <a:chExt cx="4680520" cy="290512"/>
          </a:xfrm>
        </p:grpSpPr>
        <p:sp>
          <p:nvSpPr>
            <p:cNvPr id="42" name="Rectangle 8"/>
            <p:cNvSpPr>
              <a:spLocks noChangeArrowheads="1"/>
            </p:cNvSpPr>
            <p:nvPr/>
          </p:nvSpPr>
          <p:spPr bwMode="auto">
            <a:xfrm>
              <a:off x="6637082" y="4051364"/>
              <a:ext cx="4680520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car 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v  =  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C</a:t>
              </a:r>
              <a:r>
                <a:rPr kumimoji="0" lang="fr-FR" sz="2400" b="1" i="0" u="none" strike="noStrike" cap="none" normalizeH="0" baseline="30000" dirty="0" err="1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te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 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	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3" name="Connecteur droit avec flèche 42"/>
            <p:cNvCxnSpPr/>
            <p:nvPr/>
          </p:nvCxnSpPr>
          <p:spPr>
            <a:xfrm>
              <a:off x="7164288" y="4149080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>
              <a:off x="7800785" y="4100222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0" y="386104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7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  <a:r>
              <a:rPr lang="fr-FR" sz="2000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 = 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v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Donner 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’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expression de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i="1" baseline="-3000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et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" pitchFamily="34" charset="0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251520" y="4367662"/>
            <a:ext cx="49685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Pour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un mouvement </a:t>
            </a:r>
            <a:r>
              <a:rPr kumimoji="0" lang="fr-FR" sz="2000" b="0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rectiligne uniforme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8"/>
          <p:cNvSpPr>
            <a:spLocks noChangeArrowheads="1"/>
          </p:cNvSpPr>
          <p:nvPr/>
        </p:nvSpPr>
        <p:spPr bwMode="auto">
          <a:xfrm>
            <a:off x="5041331" y="4309787"/>
            <a:ext cx="9361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a 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=  0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9" name="Connecteur droit avec flèche 48"/>
          <p:cNvCxnSpPr/>
          <p:nvPr/>
        </p:nvCxnSpPr>
        <p:spPr>
          <a:xfrm>
            <a:off x="5640545" y="4344512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5076056" y="4402387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8"/>
          <p:cNvSpPr>
            <a:spLocks noChangeArrowheads="1"/>
          </p:cNvSpPr>
          <p:nvPr/>
        </p:nvSpPr>
        <p:spPr bwMode="auto">
          <a:xfrm>
            <a:off x="5914444" y="4295654"/>
            <a:ext cx="2041932" cy="51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1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634524" y="4286636"/>
            <a:ext cx="1033820" cy="51563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277228" y="4894868"/>
            <a:ext cx="550356" cy="47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274670" y="6116446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0" name="Picture 1"/>
          <p:cNvPicPr>
            <a:picLocks noChangeAspect="1" noChangeArrowheads="1"/>
          </p:cNvPicPr>
          <p:nvPr/>
        </p:nvPicPr>
        <p:blipFill>
          <a:blip r:embed="rId5" cstate="print"/>
          <a:srcRect l="37010" t="69719" r="50000" b="16001"/>
          <a:stretch>
            <a:fillRect/>
          </a:stretch>
        </p:blipFill>
        <p:spPr bwMode="auto">
          <a:xfrm>
            <a:off x="2146878" y="5877272"/>
            <a:ext cx="128099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3454597" y="6070146"/>
            <a:ext cx="4311650" cy="52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on obtient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1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en intégrant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800" b="1" i="1" strike="noStrike" cap="none" normalizeH="0" baseline="-25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 animBg="1"/>
      <p:bldP spid="39" grpId="0"/>
      <p:bldP spid="59" grpId="0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1493801"/>
            <a:ext cx="8341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lang="fr-FR" sz="2000" dirty="0" smtClean="0">
                <a:solidFill>
                  <a:srgbClr val="000000"/>
                </a:solidFill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sz="2000" b="1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7</a:t>
            </a:r>
            <a:r>
              <a:rPr lang="fr-FR" sz="2000" dirty="0" smtClean="0">
                <a:solidFill>
                  <a:srgbClr val="000000"/>
                </a:solidFill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  <a:r>
              <a:rPr lang="fr-FR" sz="2000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 = 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v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Donner l</a:t>
            </a:r>
            <a:r>
              <a:rPr lang="fr-FR" sz="2000" i="1" dirty="0" smtClean="0">
                <a:solidFill>
                  <a:srgbClr val="000000"/>
                </a:solidFill>
                <a:latin typeface="Helvetica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’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expression de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i="1" baseline="-3000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et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lang="fr-FR" sz="2000" dirty="0" smtClean="0">
              <a:solidFill>
                <a:srgbClr val="000000"/>
              </a:solidFill>
              <a:latin typeface="Helvetica" pitchFamily="34" charset="0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11560" y="4302112"/>
            <a:ext cx="8532440" cy="49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D’où :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t + 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 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où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 une constante d’intégration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39552" y="4840893"/>
            <a:ext cx="2304256" cy="5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t =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11760" y="5370659"/>
            <a:ext cx="2608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     </a:t>
            </a:r>
            <a:r>
              <a:rPr lang="fr-F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v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× t + </a:t>
            </a:r>
            <a:r>
              <a:rPr lang="fr-F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dirty="0"/>
          </a:p>
        </p:txBody>
      </p:sp>
      <p:sp>
        <p:nvSpPr>
          <p:cNvPr id="19" name="Rectangle 18"/>
          <p:cNvSpPr/>
          <p:nvPr/>
        </p:nvSpPr>
        <p:spPr>
          <a:xfrm>
            <a:off x="2915816" y="5370658"/>
            <a:ext cx="2088232" cy="49248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610789" y="2280774"/>
            <a:ext cx="860444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 un mouvement rectiligne uniforme, la valeur de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fr-FR" sz="2800" b="1" i="1" baseline="-25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est la même à chaque instant. On a donc :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09024" y="2895327"/>
            <a:ext cx="1093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v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dirty="0"/>
          </a:p>
        </p:txBody>
      </p:sp>
      <p:sp>
        <p:nvSpPr>
          <p:cNvPr id="32" name="Rectangle 31"/>
          <p:cNvSpPr/>
          <p:nvPr/>
        </p:nvSpPr>
        <p:spPr>
          <a:xfrm>
            <a:off x="3862724" y="2877430"/>
            <a:ext cx="1175278" cy="48992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357482" y="1934867"/>
            <a:ext cx="49685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Pour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un mouvement </a:t>
            </a:r>
            <a:r>
              <a:rPr kumimoji="0" lang="fr-FR" sz="2000" b="0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rectiligne uniforme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5147293" y="1876992"/>
            <a:ext cx="9361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a 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=  0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Connecteur droit avec flèche 34"/>
          <p:cNvCxnSpPr/>
          <p:nvPr/>
        </p:nvCxnSpPr>
        <p:spPr>
          <a:xfrm>
            <a:off x="5746507" y="1911717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>
            <a:off x="5182018" y="1969592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6020406" y="1862859"/>
            <a:ext cx="2041932" cy="51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1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740486" y="1853841"/>
            <a:ext cx="1033820" cy="51563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349236" y="2481320"/>
            <a:ext cx="478348" cy="51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380632" y="3683651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2" cstate="print"/>
          <a:srcRect l="37010" t="69719" r="50000" b="16001"/>
          <a:stretch>
            <a:fillRect/>
          </a:stretch>
        </p:blipFill>
        <p:spPr bwMode="auto">
          <a:xfrm>
            <a:off x="2252840" y="3444477"/>
            <a:ext cx="128099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3560559" y="3637351"/>
            <a:ext cx="43116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on obtient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1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en intégrant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800" b="1" i="1" strike="noStrike" cap="none" normalizeH="0" baseline="-25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2146878" y="4839383"/>
            <a:ext cx="1909491" cy="54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0 + C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840345" y="4843452"/>
            <a:ext cx="7920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C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683568" y="5382233"/>
            <a:ext cx="187220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 =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Image 4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4725144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4713458" y="6200029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</a:t>
            </a:r>
            <a:r>
              <a:rPr lang="fr-FR" sz="20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u="sng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fr-FR" sz="20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positif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print"/>
          <a:srcRect l="2362" t="25200" r="3139" b="62200"/>
          <a:stretch>
            <a:fillRect/>
          </a:stretch>
        </p:blipFill>
        <p:spPr bwMode="auto">
          <a:xfrm>
            <a:off x="0" y="836712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1547664" y="-27384"/>
            <a:ext cx="46842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Les mouvements rectilignes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404664"/>
            <a:ext cx="5450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Bookman Old Style" pitchFamily="18" charset="0"/>
              </a:rPr>
              <a:t>a/ </a:t>
            </a:r>
            <a:r>
              <a:rPr lang="fr-FR" sz="2000" b="1" u="sng" dirty="0" smtClean="0">
                <a:latin typeface="Bookman Old Style" pitchFamily="18" charset="0"/>
              </a:rPr>
              <a:t>Le mouvement rectiligne </a:t>
            </a:r>
            <a:r>
              <a:rPr lang="fr-FR" sz="2000" b="1" i="1" u="sng" dirty="0" smtClean="0">
                <a:latin typeface="Bookman Old Style" pitchFamily="18" charset="0"/>
              </a:rPr>
              <a:t>UNIFORME</a:t>
            </a:r>
            <a:endParaRPr lang="fr-FR" sz="20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/>
      <p:bldP spid="16" grpId="0"/>
      <p:bldP spid="19" grpId="0" animBg="1"/>
      <p:bldP spid="43" grpId="0"/>
      <p:bldP spid="44" grpId="0"/>
      <p:bldP spid="45" grpId="0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504" y="3789040"/>
            <a:ext cx="8928992" cy="1008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11560" y="741554"/>
            <a:ext cx="853244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D’où :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t + 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 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où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 une constante d’intégration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85852" y="1164584"/>
            <a:ext cx="2304256" cy="5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t =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16602" y="1655723"/>
            <a:ext cx="2608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     </a:t>
            </a:r>
            <a:r>
              <a:rPr lang="fr-F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v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× t + </a:t>
            </a:r>
            <a:r>
              <a:rPr lang="fr-F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dirty="0"/>
          </a:p>
        </p:txBody>
      </p:sp>
      <p:sp>
        <p:nvSpPr>
          <p:cNvPr id="19" name="Rectangle 18"/>
          <p:cNvSpPr/>
          <p:nvPr/>
        </p:nvSpPr>
        <p:spPr>
          <a:xfrm>
            <a:off x="2820658" y="1655722"/>
            <a:ext cx="2088232" cy="49248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0" y="3353091"/>
            <a:ext cx="7720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Bookman Old Style" pitchFamily="18" charset="0"/>
              </a:rPr>
              <a:t>b/ </a:t>
            </a:r>
            <a:r>
              <a:rPr lang="fr-FR" sz="2000" b="1" u="sng" dirty="0" smtClean="0">
                <a:latin typeface="Bookman Old Style" pitchFamily="18" charset="0"/>
              </a:rPr>
              <a:t>Les mouvements rectilignes </a:t>
            </a:r>
            <a:r>
              <a:rPr lang="fr-FR" sz="2000" b="1" i="1" u="sng" dirty="0" smtClean="0">
                <a:latin typeface="Bookman Old Style" pitchFamily="18" charset="0"/>
              </a:rPr>
              <a:t>UNIFORMEMENT VARIES</a:t>
            </a:r>
            <a:endParaRPr lang="fr-FR" sz="2000" dirty="0">
              <a:latin typeface="Bookman Old Style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3763332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Un mouvement est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RECTILIGNE UNIFORMEMENT VARIE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 le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vecteur accélération est constant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c’est-à-dire qu’à chaque instant, il a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</a:t>
            </a:r>
            <a:r>
              <a:rPr lang="fr-FR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di-rection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sens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valeur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380632" y="211790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2" cstate="print"/>
          <a:srcRect l="37010" t="69719" r="50000" b="16001"/>
          <a:stretch>
            <a:fillRect/>
          </a:stretch>
        </p:blipFill>
        <p:spPr bwMode="auto">
          <a:xfrm>
            <a:off x="2252840" y="-27384"/>
            <a:ext cx="128099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3560559" y="165490"/>
            <a:ext cx="43116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on obtient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1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en intégrant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800" b="1" i="1" strike="noStrike" cap="none" normalizeH="0" baseline="-25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2193178" y="1163074"/>
            <a:ext cx="1909491" cy="54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0 + C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886645" y="1167143"/>
            <a:ext cx="7920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C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588410" y="1667297"/>
            <a:ext cx="187220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 =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Image 4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1124744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4644008" y="2636912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</a:t>
            </a:r>
            <a:r>
              <a:rPr lang="fr-FR" sz="20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u="sng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fr-FR" sz="20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positif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0" y="4941168"/>
            <a:ext cx="90721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8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  <a:r>
              <a:rPr lang="fr-FR" sz="2000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 = 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v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i="1" baseline="-3000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.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Donner 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’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expression de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i="1" baseline="-3000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kumimoji="0" lang="fr-FR" sz="2000" b="1" i="1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" pitchFamily="34" charset="0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193645" y="5494082"/>
            <a:ext cx="3370243" cy="40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 chaque instant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1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x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6"/>
          <p:cNvSpPr>
            <a:spLocks noChangeArrowheads="1"/>
          </p:cNvSpPr>
          <p:nvPr/>
        </p:nvSpPr>
        <p:spPr bwMode="auto">
          <a:xfrm>
            <a:off x="193645" y="6211604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3552313" y="6176879"/>
            <a:ext cx="5580112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 obtient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fr-FR" sz="3200" b="1" i="1" baseline="-25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intégrant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fr-FR" sz="3200" b="1" i="1" baseline="-25000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4" cstate="print"/>
          <a:srcRect l="36382" t="47039" r="49916" b="38681"/>
          <a:stretch>
            <a:fillRect/>
          </a:stretch>
        </p:blipFill>
        <p:spPr bwMode="auto">
          <a:xfrm>
            <a:off x="2089003" y="5969872"/>
            <a:ext cx="135120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ctangle 52"/>
          <p:cNvSpPr/>
          <p:nvPr/>
        </p:nvSpPr>
        <p:spPr>
          <a:xfrm>
            <a:off x="2483768" y="5470932"/>
            <a:ext cx="936104" cy="43204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3275856" y="5494082"/>
            <a:ext cx="5436096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car le mouvement est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rectiligne uniformément varié</a:t>
            </a:r>
            <a:endParaRPr kumimoji="0" lang="fr-FR" sz="2800" b="0" i="1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/>
      <p:bldP spid="22" grpId="0"/>
      <p:bldP spid="29" grpId="0"/>
      <p:bldP spid="49" grpId="0"/>
      <p:bldP spid="50" grpId="0"/>
      <p:bldP spid="51" grpId="0"/>
      <p:bldP spid="53" grpId="0" animBg="1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408565"/>
            <a:ext cx="8928992" cy="1008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-27384"/>
            <a:ext cx="7720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Bookman Old Style" pitchFamily="18" charset="0"/>
              </a:rPr>
              <a:t>b/ </a:t>
            </a:r>
            <a:r>
              <a:rPr lang="fr-FR" sz="2000" b="1" u="sng" dirty="0" smtClean="0">
                <a:latin typeface="Bookman Old Style" pitchFamily="18" charset="0"/>
              </a:rPr>
              <a:t>Les mouvements rectilignes </a:t>
            </a:r>
            <a:r>
              <a:rPr lang="fr-FR" sz="2000" b="1" i="1" u="sng" dirty="0" smtClean="0">
                <a:latin typeface="Bookman Old Style" pitchFamily="18" charset="0"/>
              </a:rPr>
              <a:t>UNIFORMEMENT VARIES</a:t>
            </a:r>
            <a:endParaRPr lang="fr-FR" sz="2000" dirty="0">
              <a:latin typeface="Bookman Old Style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382857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Un mouvement est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RECTILIGNE UNIFORMEMENT VARIE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 le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vecteur accélération est constant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c’est-à-dire qu’à chaque instant, il a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</a:t>
            </a:r>
            <a:r>
              <a:rPr lang="fr-FR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di-rection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sens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valeur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12776"/>
            <a:ext cx="90721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8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  <a:r>
              <a:rPr lang="fr-FR" sz="2000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 = 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v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i="1" baseline="-3000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.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Donner 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’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expression de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i="1" baseline="-3000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kumimoji="0" lang="fr-FR" sz="2000" b="1" i="1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" pitchFamily="34" charset="0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93645" y="1849940"/>
            <a:ext cx="3298235" cy="40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 chaque instant,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1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x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93645" y="2532737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552313" y="2498012"/>
            <a:ext cx="5580112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 obtient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fr-FR" sz="3200" b="1" i="1" baseline="-25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intégrant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fr-FR" sz="3200" b="1" i="1" baseline="-25000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 cstate="print"/>
          <a:srcRect l="36382" t="47039" r="49916" b="38681"/>
          <a:stretch>
            <a:fillRect/>
          </a:stretch>
        </p:blipFill>
        <p:spPr bwMode="auto">
          <a:xfrm>
            <a:off x="2089003" y="2291005"/>
            <a:ext cx="135120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483768" y="1844824"/>
            <a:ext cx="936104" cy="41401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275856" y="1873090"/>
            <a:ext cx="5436096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car le mouvement est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rectiligne uniformément varié</a:t>
            </a:r>
            <a:endParaRPr kumimoji="0" lang="fr-FR" sz="2800" b="0" i="1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95536" y="3524158"/>
            <a:ext cx="216024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t =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=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04048" y="3933056"/>
            <a:ext cx="4017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 finalement,   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8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a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× t + v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dirty="0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95536" y="3077849"/>
            <a:ext cx="7344816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D’où :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800" b="1" i="1" u="none" strike="noStrike" cap="none" normalizeH="0" baseline="-25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a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t + 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où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 une constante d’intégration.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2240" y="3933056"/>
            <a:ext cx="2232248" cy="50405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051720" y="3524158"/>
            <a:ext cx="194421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0 + C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779912" y="3524158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C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355976" y="3501008"/>
            <a:ext cx="172819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 =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34725" y="4509120"/>
            <a:ext cx="9074550" cy="1872208"/>
            <a:chOff x="34725" y="4725144"/>
            <a:chExt cx="9074550" cy="1872208"/>
          </a:xfrm>
        </p:grpSpPr>
        <p:sp>
          <p:nvSpPr>
            <p:cNvPr id="26" name="Rectangle 25"/>
            <p:cNvSpPr/>
            <p:nvPr/>
          </p:nvSpPr>
          <p:spPr>
            <a:xfrm>
              <a:off x="4609283" y="4725144"/>
              <a:ext cx="4499992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858" y="4725144"/>
              <a:ext cx="4595150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Image 21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443" t="32058" r="4793" b="22132"/>
            <a:stretch>
              <a:fillRect/>
            </a:stretch>
          </p:blipFill>
          <p:spPr bwMode="auto">
            <a:xfrm>
              <a:off x="34725" y="5001601"/>
              <a:ext cx="2051720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Image 22"/>
            <p:cNvPicPr/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483" t="31926" r="4645" b="21868"/>
            <a:stretch>
              <a:fillRect/>
            </a:stretch>
          </p:blipFill>
          <p:spPr bwMode="auto">
            <a:xfrm>
              <a:off x="7020272" y="4941168"/>
              <a:ext cx="1944216" cy="1537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ZoneTexte 23"/>
            <p:cNvSpPr txBox="1"/>
            <p:nvPr/>
          </p:nvSpPr>
          <p:spPr>
            <a:xfrm>
              <a:off x="971600" y="4774002"/>
              <a:ext cx="888385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dirty="0" smtClean="0"/>
                <a:t>a</a:t>
              </a:r>
              <a:r>
                <a:rPr lang="fr-FR" sz="2200" b="1" baseline="-25000" dirty="0" smtClean="0"/>
                <a:t>0</a:t>
              </a:r>
              <a:r>
                <a:rPr lang="fr-FR" sz="2200" b="1" dirty="0" smtClean="0"/>
                <a:t> &gt; 0</a:t>
              </a:r>
              <a:endParaRPr lang="fr-FR" sz="2200" b="1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956376" y="4797152"/>
              <a:ext cx="888385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dirty="0" smtClean="0"/>
                <a:t>a</a:t>
              </a:r>
              <a:r>
                <a:rPr lang="fr-FR" sz="2200" b="1" baseline="-25000" dirty="0" smtClean="0"/>
                <a:t>0</a:t>
              </a:r>
              <a:r>
                <a:rPr lang="fr-FR" sz="2200" b="1" dirty="0" smtClean="0"/>
                <a:t> &lt; 0</a:t>
              </a:r>
              <a:endParaRPr lang="fr-FR" sz="2200" b="1" dirty="0"/>
            </a:p>
          </p:txBody>
        </p:sp>
      </p:grp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123728" y="4620865"/>
            <a:ext cx="252028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</a:t>
            </a:r>
            <a:r>
              <a:rPr kumimoji="0" lang="fr-FR" sz="200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mouvement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est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uniformément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ACCELER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:  </a:t>
            </a:r>
          </a:p>
          <a:p>
            <a:pPr lvl="0" algn="ctr" fontAlgn="base">
              <a:spcBef>
                <a:spcPct val="0"/>
              </a:spcBef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vitesse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augmente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de façon affine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4716016" y="4620865"/>
            <a:ext cx="252028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</a:t>
            </a:r>
            <a:r>
              <a:rPr kumimoji="0" lang="fr-FR" sz="200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mouvement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est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uniformément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DECELERE</a:t>
            </a: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</a:p>
          <a:p>
            <a:pPr lvl="0" algn="ctr" fontAlgn="base">
              <a:spcBef>
                <a:spcPct val="0"/>
              </a:spcBef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vitesse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diminue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de façon affine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1043608" y="6453336"/>
            <a:ext cx="2736304" cy="347687"/>
            <a:chOff x="1043608" y="6453336"/>
            <a:chExt cx="2736304" cy="347687"/>
          </a:xfrm>
        </p:grpSpPr>
        <p:sp>
          <p:nvSpPr>
            <p:cNvPr id="29" name="Rectangle 2"/>
            <p:cNvSpPr>
              <a:spLocks noChangeArrowheads="1"/>
            </p:cNvSpPr>
            <p:nvPr/>
          </p:nvSpPr>
          <p:spPr bwMode="auto">
            <a:xfrm>
              <a:off x="1043608" y="6453336"/>
              <a:ext cx="2736304" cy="347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a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et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v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de même sens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>
              <a:off x="1187624" y="6525344"/>
              <a:ext cx="2160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/>
            <p:nvPr/>
          </p:nvCxnSpPr>
          <p:spPr>
            <a:xfrm>
              <a:off x="1691680" y="6525344"/>
              <a:ext cx="2160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40"/>
          <p:cNvGrpSpPr/>
          <p:nvPr/>
        </p:nvGrpSpPr>
        <p:grpSpPr>
          <a:xfrm>
            <a:off x="5364088" y="6453336"/>
            <a:ext cx="3096344" cy="347687"/>
            <a:chOff x="5364088" y="6453336"/>
            <a:chExt cx="3096344" cy="347687"/>
          </a:xfrm>
        </p:grpSpPr>
        <p:sp>
          <p:nvSpPr>
            <p:cNvPr id="31" name="Rectangle 2"/>
            <p:cNvSpPr>
              <a:spLocks noChangeArrowheads="1"/>
            </p:cNvSpPr>
            <p:nvPr/>
          </p:nvSpPr>
          <p:spPr bwMode="auto">
            <a:xfrm>
              <a:off x="5364088" y="6453336"/>
              <a:ext cx="3096344" cy="347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a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et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v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de sens opposés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>
              <a:off x="5580112" y="6525344"/>
              <a:ext cx="2160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>
              <a:off x="6084168" y="6525344"/>
              <a:ext cx="2160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19" grpId="0"/>
      <p:bldP spid="20" grpId="0"/>
      <p:bldP spid="21" grpId="0"/>
      <p:bldP spid="1026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93645" y="214348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3552313" y="179623"/>
            <a:ext cx="5580112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 obtient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fr-FR" sz="3200" b="1" i="1" baseline="-25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intégrant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fr-FR" sz="3200" b="1" i="1" baseline="-25000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2" cstate="print"/>
          <a:srcRect l="36382" t="47039" r="49916" b="38681"/>
          <a:stretch>
            <a:fillRect/>
          </a:stretch>
        </p:blipFill>
        <p:spPr bwMode="auto">
          <a:xfrm>
            <a:off x="2089003" y="-27384"/>
            <a:ext cx="135120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395536" y="1078444"/>
            <a:ext cx="237626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t =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04048" y="1441042"/>
            <a:ext cx="4017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 finalement,   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8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a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× t + v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dirty="0"/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395536" y="690010"/>
            <a:ext cx="7344816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D’où :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800" b="1" i="1" u="none" strike="noStrike" cap="none" normalizeH="0" baseline="-25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a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t + 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où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 une constante d’intégration.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732240" y="1441042"/>
            <a:ext cx="2232248" cy="50405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2051720" y="1078444"/>
            <a:ext cx="194421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a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0 + C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3779912" y="1078444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C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4355976" y="1055294"/>
            <a:ext cx="172819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 =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34725" y="2037698"/>
            <a:ext cx="9074550" cy="1679334"/>
            <a:chOff x="34725" y="4725144"/>
            <a:chExt cx="9074550" cy="1679334"/>
          </a:xfrm>
        </p:grpSpPr>
        <p:sp>
          <p:nvSpPr>
            <p:cNvPr id="39" name="Rectangle 38"/>
            <p:cNvSpPr/>
            <p:nvPr/>
          </p:nvSpPr>
          <p:spPr>
            <a:xfrm>
              <a:off x="4609283" y="4725144"/>
              <a:ext cx="4499992" cy="16793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858" y="4725144"/>
              <a:ext cx="4595150" cy="16793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Image 40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443" t="32058" r="4793" b="22132"/>
            <a:stretch>
              <a:fillRect/>
            </a:stretch>
          </p:blipFill>
          <p:spPr bwMode="auto">
            <a:xfrm>
              <a:off x="34725" y="4834435"/>
              <a:ext cx="2051720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Image 41"/>
            <p:cNvPicPr/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483" t="31926" r="4645" b="21868"/>
            <a:stretch>
              <a:fillRect/>
            </a:stretch>
          </p:blipFill>
          <p:spPr bwMode="auto">
            <a:xfrm>
              <a:off x="7020272" y="4759869"/>
              <a:ext cx="1944216" cy="1537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ZoneTexte 42"/>
            <p:cNvSpPr txBox="1"/>
            <p:nvPr/>
          </p:nvSpPr>
          <p:spPr>
            <a:xfrm>
              <a:off x="971600" y="4750852"/>
              <a:ext cx="888385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dirty="0" smtClean="0"/>
                <a:t>a</a:t>
              </a:r>
              <a:r>
                <a:rPr lang="fr-FR" sz="2200" b="1" baseline="-25000" dirty="0" smtClean="0"/>
                <a:t>0</a:t>
              </a:r>
              <a:r>
                <a:rPr lang="fr-FR" sz="2200" b="1" dirty="0" smtClean="0"/>
                <a:t> &gt; 0</a:t>
              </a:r>
              <a:endParaRPr lang="fr-FR" sz="2200" b="1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7956376" y="4762427"/>
              <a:ext cx="888385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dirty="0" smtClean="0"/>
                <a:t>a</a:t>
              </a:r>
              <a:r>
                <a:rPr lang="fr-FR" sz="2200" b="1" baseline="-25000" dirty="0" smtClean="0"/>
                <a:t>0</a:t>
              </a:r>
              <a:r>
                <a:rPr lang="fr-FR" sz="2200" b="1" dirty="0" smtClean="0"/>
                <a:t> &lt; 0</a:t>
              </a:r>
              <a:endParaRPr lang="fr-FR" sz="2200" b="1" dirty="0"/>
            </a:p>
          </p:txBody>
        </p:sp>
      </p:grpSp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2123728" y="2079993"/>
            <a:ext cx="252028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</a:t>
            </a:r>
            <a:r>
              <a:rPr kumimoji="0" lang="fr-FR" sz="200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mouvement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est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uniformément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ACCELER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:  </a:t>
            </a:r>
          </a:p>
          <a:p>
            <a:pPr lvl="0" algn="ctr" fontAlgn="base">
              <a:spcBef>
                <a:spcPct val="0"/>
              </a:spcBef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vitesse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augmente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de façon affine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4716016" y="2079993"/>
            <a:ext cx="252028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</a:t>
            </a:r>
            <a:r>
              <a:rPr kumimoji="0" lang="fr-FR" sz="200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mouvement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est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uniformément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DECELERE</a:t>
            </a: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</a:p>
          <a:p>
            <a:pPr lvl="0" algn="ctr" fontAlgn="base">
              <a:spcBef>
                <a:spcPct val="0"/>
              </a:spcBef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vitesse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diminue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de façon affine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51520" y="4363399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563888" y="4317099"/>
            <a:ext cx="5580112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 obtient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intégrant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fr-FR" sz="2800" b="1" i="1" baseline="-25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b="0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 l="19372" t="46199" r="69288" b="42041"/>
          <a:stretch>
            <a:fillRect/>
          </a:stretch>
        </p:blipFill>
        <p:spPr bwMode="auto">
          <a:xfrm>
            <a:off x="2123728" y="4112650"/>
            <a:ext cx="1440160" cy="84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67544" y="5641999"/>
            <a:ext cx="201622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t =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b="1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23953" y="5527677"/>
            <a:ext cx="1914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 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C’ = </a:t>
            </a:r>
            <a:r>
              <a:rPr lang="fr-FR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24128" y="6082446"/>
            <a:ext cx="3240360" cy="72008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2649147" y="5008060"/>
            <a:ext cx="694826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+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t + C’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où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C’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 une constante d’intégration.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4" name="Groupe 63"/>
          <p:cNvGrpSpPr/>
          <p:nvPr/>
        </p:nvGrpSpPr>
        <p:grpSpPr>
          <a:xfrm>
            <a:off x="430261" y="4778345"/>
            <a:ext cx="2171986" cy="893271"/>
            <a:chOff x="430261" y="4651020"/>
            <a:chExt cx="2171986" cy="893271"/>
          </a:xfrm>
        </p:grpSpPr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430261" y="4866602"/>
              <a:ext cx="183569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Soit </a:t>
              </a:r>
              <a:r>
                <a:rPr kumimoji="0" lang="fr-FR" sz="2400" b="1" i="1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 =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 a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0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 ×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194849" y="4651020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t²</a:t>
              </a:r>
              <a:endParaRPr lang="fr-FR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193949" y="5082626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/>
            </a:p>
          </p:txBody>
        </p:sp>
        <p:cxnSp>
          <p:nvCxnSpPr>
            <p:cNvPr id="51" name="Connecteur droit 50"/>
            <p:cNvCxnSpPr/>
            <p:nvPr/>
          </p:nvCxnSpPr>
          <p:spPr>
            <a:xfrm>
              <a:off x="2170199" y="5119009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"/>
          <p:cNvSpPr>
            <a:spLocks noChangeArrowheads="1"/>
          </p:cNvSpPr>
          <p:nvPr/>
        </p:nvSpPr>
        <p:spPr bwMode="auto">
          <a:xfrm>
            <a:off x="3490822" y="5627866"/>
            <a:ext cx="2675871" cy="49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+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0 + C’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5" name="Groupe 64"/>
          <p:cNvGrpSpPr/>
          <p:nvPr/>
        </p:nvGrpSpPr>
        <p:grpSpPr>
          <a:xfrm>
            <a:off x="2267744" y="5449125"/>
            <a:ext cx="1131502" cy="846971"/>
            <a:chOff x="2267744" y="5321800"/>
            <a:chExt cx="1131502" cy="846971"/>
          </a:xfrm>
        </p:grpSpPr>
        <p:sp>
          <p:nvSpPr>
            <p:cNvPr id="52" name="Rectangle 5"/>
            <p:cNvSpPr>
              <a:spLocks noChangeArrowheads="1"/>
            </p:cNvSpPr>
            <p:nvPr/>
          </p:nvSpPr>
          <p:spPr bwMode="auto">
            <a:xfrm>
              <a:off x="2267744" y="5514674"/>
              <a:ext cx="792088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a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0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 ×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940466" y="5321800"/>
              <a:ext cx="4587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0²</a:t>
              </a:r>
              <a:endParaRPr lang="fr-FR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974291" y="5707106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/>
            </a:p>
          </p:txBody>
        </p:sp>
        <p:cxnSp>
          <p:nvCxnSpPr>
            <p:cNvPr id="56" name="Connecteur droit 55"/>
            <p:cNvCxnSpPr/>
            <p:nvPr/>
          </p:nvCxnSpPr>
          <p:spPr>
            <a:xfrm>
              <a:off x="2950541" y="5743489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"/>
          <p:cNvSpPr>
            <a:spLocks noChangeArrowheads="1"/>
          </p:cNvSpPr>
          <p:nvPr/>
        </p:nvSpPr>
        <p:spPr bwMode="auto">
          <a:xfrm>
            <a:off x="5387238" y="5609832"/>
            <a:ext cx="795279" cy="49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C’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6" name="Groupe 65"/>
          <p:cNvGrpSpPr/>
          <p:nvPr/>
        </p:nvGrpSpPr>
        <p:grpSpPr>
          <a:xfrm>
            <a:off x="3851920" y="6023329"/>
            <a:ext cx="5436096" cy="846971"/>
            <a:chOff x="3851920" y="5977029"/>
            <a:chExt cx="5436096" cy="846971"/>
          </a:xfrm>
        </p:grpSpPr>
        <p:sp>
          <p:nvSpPr>
            <p:cNvPr id="5126" name="Rectangle 6"/>
            <p:cNvSpPr>
              <a:spLocks noChangeArrowheads="1"/>
            </p:cNvSpPr>
            <p:nvPr/>
          </p:nvSpPr>
          <p:spPr bwMode="auto">
            <a:xfrm>
              <a:off x="3851920" y="6113270"/>
              <a:ext cx="543609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Et finalement,     </a:t>
              </a:r>
              <a:r>
                <a:rPr kumimoji="0" lang="fr-FR" sz="24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=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a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r>
                <a:rPr kumimoji="0" lang="fr-FR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× </a:t>
              </a:r>
              <a:r>
                <a:rPr kumimoji="0" lang="fr-FR" sz="2400" b="1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   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+ v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r>
                <a:rPr kumimoji="0" lang="fr-FR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×</a:t>
              </a:r>
              <a:r>
                <a:rPr kumimoji="0" lang="fr-FR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t + </a:t>
              </a:r>
              <a:r>
                <a:rPr kumimoji="0" lang="fr-FR" sz="28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804248" y="5977029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t²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768623" y="63623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61" name="Connecteur droit 60"/>
            <p:cNvCxnSpPr/>
            <p:nvPr/>
          </p:nvCxnSpPr>
          <p:spPr>
            <a:xfrm>
              <a:off x="6804248" y="6396186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e 49"/>
          <p:cNvGrpSpPr/>
          <p:nvPr/>
        </p:nvGrpSpPr>
        <p:grpSpPr>
          <a:xfrm>
            <a:off x="1043608" y="3740182"/>
            <a:ext cx="2736304" cy="347687"/>
            <a:chOff x="1043608" y="6453336"/>
            <a:chExt cx="2736304" cy="347687"/>
          </a:xfrm>
        </p:grpSpPr>
        <p:sp>
          <p:nvSpPr>
            <p:cNvPr id="58" name="Rectangle 2"/>
            <p:cNvSpPr>
              <a:spLocks noChangeArrowheads="1"/>
            </p:cNvSpPr>
            <p:nvPr/>
          </p:nvSpPr>
          <p:spPr bwMode="auto">
            <a:xfrm>
              <a:off x="1043608" y="6453336"/>
              <a:ext cx="2736304" cy="347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a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et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v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de même sens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2" name="Connecteur droit avec flèche 61"/>
            <p:cNvCxnSpPr/>
            <p:nvPr/>
          </p:nvCxnSpPr>
          <p:spPr>
            <a:xfrm>
              <a:off x="1187624" y="6525344"/>
              <a:ext cx="2160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/>
            <p:cNvCxnSpPr/>
            <p:nvPr/>
          </p:nvCxnSpPr>
          <p:spPr>
            <a:xfrm>
              <a:off x="1691680" y="6525344"/>
              <a:ext cx="2160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e 66"/>
          <p:cNvGrpSpPr/>
          <p:nvPr/>
        </p:nvGrpSpPr>
        <p:grpSpPr>
          <a:xfrm>
            <a:off x="5364088" y="3740182"/>
            <a:ext cx="3096344" cy="347687"/>
            <a:chOff x="5364088" y="6453336"/>
            <a:chExt cx="3096344" cy="347687"/>
          </a:xfrm>
        </p:grpSpPr>
        <p:sp>
          <p:nvSpPr>
            <p:cNvPr id="68" name="Rectangle 2"/>
            <p:cNvSpPr>
              <a:spLocks noChangeArrowheads="1"/>
            </p:cNvSpPr>
            <p:nvPr/>
          </p:nvSpPr>
          <p:spPr bwMode="auto">
            <a:xfrm>
              <a:off x="5364088" y="6453336"/>
              <a:ext cx="3096344" cy="347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a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et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v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de sens opposés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9" name="Connecteur droit avec flèche 68"/>
            <p:cNvCxnSpPr/>
            <p:nvPr/>
          </p:nvCxnSpPr>
          <p:spPr>
            <a:xfrm>
              <a:off x="5580112" y="6525344"/>
              <a:ext cx="2160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/>
            <p:nvPr/>
          </p:nvCxnSpPr>
          <p:spPr>
            <a:xfrm>
              <a:off x="6084168" y="6525344"/>
              <a:ext cx="2160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5125" grpId="0"/>
      <p:bldP spid="23" grpId="0"/>
      <p:bldP spid="24" grpId="0" animBg="1"/>
      <p:bldP spid="47" grpId="0"/>
      <p:bldP spid="53" grpId="0"/>
      <p:bldP spid="5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 36"/>
          <p:cNvGrpSpPr/>
          <p:nvPr/>
        </p:nvGrpSpPr>
        <p:grpSpPr>
          <a:xfrm>
            <a:off x="29036" y="2924944"/>
            <a:ext cx="9080239" cy="2520280"/>
            <a:chOff x="29036" y="2924944"/>
            <a:chExt cx="9080239" cy="2520280"/>
          </a:xfrm>
        </p:grpSpPr>
        <p:grpSp>
          <p:nvGrpSpPr>
            <p:cNvPr id="26" name="Groupe 25"/>
            <p:cNvGrpSpPr/>
            <p:nvPr/>
          </p:nvGrpSpPr>
          <p:grpSpPr>
            <a:xfrm>
              <a:off x="48858" y="2924944"/>
              <a:ext cx="9060417" cy="2520280"/>
              <a:chOff x="48858" y="4725144"/>
              <a:chExt cx="9060417" cy="252028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499992" y="4725144"/>
                <a:ext cx="4609283" cy="2520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8858" y="4725144"/>
                <a:ext cx="4451134" cy="2520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755576" y="4797152"/>
                <a:ext cx="888385" cy="430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200" b="1" dirty="0" smtClean="0"/>
                  <a:t>a</a:t>
                </a:r>
                <a:r>
                  <a:rPr lang="fr-FR" sz="2200" b="1" baseline="-25000" dirty="0" smtClean="0"/>
                  <a:t>0</a:t>
                </a:r>
                <a:r>
                  <a:rPr lang="fr-FR" sz="2200" b="1" dirty="0" smtClean="0"/>
                  <a:t> &gt; 0</a:t>
                </a:r>
                <a:endParaRPr lang="fr-FR" sz="2200" b="1" dirty="0"/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7956376" y="4797152"/>
                <a:ext cx="888385" cy="430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200" b="1" dirty="0" smtClean="0"/>
                  <a:t>a</a:t>
                </a:r>
                <a:r>
                  <a:rPr lang="fr-FR" sz="2200" b="1" baseline="-25000" dirty="0" smtClean="0"/>
                  <a:t>0</a:t>
                </a:r>
                <a:r>
                  <a:rPr lang="fr-FR" sz="2200" b="1" dirty="0" smtClean="0"/>
                  <a:t> &lt; 0</a:t>
                </a:r>
                <a:endParaRPr lang="fr-FR" sz="2200" b="1" dirty="0"/>
              </a:p>
            </p:txBody>
          </p:sp>
        </p:grpSp>
        <p:pic>
          <p:nvPicPr>
            <p:cNvPr id="24" name="Image 23"/>
            <p:cNvPicPr/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3528" t="32322" r="4810" b="22164"/>
            <a:stretch>
              <a:fillRect/>
            </a:stretch>
          </p:blipFill>
          <p:spPr bwMode="auto">
            <a:xfrm>
              <a:off x="29036" y="3273409"/>
              <a:ext cx="1915263" cy="1474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Image 24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66572" y="3319709"/>
              <a:ext cx="2016224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Image 34"/>
            <p:cNvPicPr/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4354" y="4869160"/>
              <a:ext cx="4392488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Image 35"/>
            <p:cNvPicPr/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37275" y="4880735"/>
              <a:ext cx="4572000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0" y="247466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563888" y="201166"/>
            <a:ext cx="5580112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 obtient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intégrant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fr-FR" sz="2800" b="1" i="1" baseline="-25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b="0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 l="19372" t="46199" r="69288" b="42041"/>
          <a:stretch>
            <a:fillRect/>
          </a:stretch>
        </p:blipFill>
        <p:spPr bwMode="auto">
          <a:xfrm>
            <a:off x="2123728" y="-3283"/>
            <a:ext cx="1440160" cy="84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30261" y="895538"/>
            <a:ext cx="183569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a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67544" y="1543610"/>
            <a:ext cx="223224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t =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851920" y="2142206"/>
            <a:ext cx="5436096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finalement,    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× 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  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+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×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 + </a:t>
            </a:r>
            <a:r>
              <a:rPr kumimoji="0" lang="fr-FR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17492" y="1475588"/>
            <a:ext cx="1914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 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C’ = </a:t>
            </a:r>
            <a:r>
              <a:rPr lang="fr-FR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24128" y="2065082"/>
            <a:ext cx="3240360" cy="72008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649147" y="909671"/>
            <a:ext cx="694826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+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t + C’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où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C’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 une constante d’intégration.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29574" y="726256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t²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2193949" y="1111562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2170199" y="1147945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483768" y="1543610"/>
            <a:ext cx="108012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984361" y="1552627"/>
            <a:ext cx="2675871" cy="49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+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0 + C’ = C’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45580" y="1327586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0²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3456255" y="1712892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6804248" y="2005965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t²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68623" y="2391271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2" name="Connecteur droit 21"/>
          <p:cNvCxnSpPr/>
          <p:nvPr/>
        </p:nvCxnSpPr>
        <p:spPr>
          <a:xfrm>
            <a:off x="6804248" y="2425122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3419872" y="1772816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537275" y="3008527"/>
            <a:ext cx="2520280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Pour une durée donnée,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 système parcourt des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distances de + en + petites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884554" y="3005969"/>
            <a:ext cx="2546350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Pour une durée donnée,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 système parcourt des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distances de + en + grandes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512" y="69450"/>
            <a:ext cx="8784976" cy="100811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Conclusion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 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07704" y="85808"/>
            <a:ext cx="7056784" cy="96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 mouvement d’un point matériel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dépend du référentiel dans lequel on se place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pour l’étudier : on dit que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le mouvement est RELATIF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95536" y="1221578"/>
            <a:ext cx="7668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On munit le 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REFERENTIEL 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d’étude de 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2 REPERES</a:t>
            </a:r>
            <a:r>
              <a:rPr kumimoji="0" lang="fr-FR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 : </a:t>
            </a:r>
            <a:endParaRPr kumimoji="0" lang="fr-F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7584" y="1653626"/>
            <a:ext cx="300999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lvl="0"/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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un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repère d’ESPACE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4788024" y="1653626"/>
            <a:ext cx="310322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lvl="0"/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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un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repère de TEMPS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>
            <a:off x="3779912" y="2564904"/>
            <a:ext cx="3744416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REFERENTIEL </a:t>
            </a:r>
            <a:r>
              <a:rPr lang="fr-FR" sz="2800" b="1" dirty="0" smtClea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≠ </a:t>
            </a:r>
            <a:r>
              <a:rPr lang="fr-FR" sz="2800" b="1" dirty="0" smtClean="0">
                <a:solidFill>
                  <a:schemeClr val="bg1"/>
                </a:solidFill>
              </a:rPr>
              <a:t>REPERE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27650" name="Picture 2" descr="ob_1a4267_atten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204864"/>
            <a:ext cx="2254534" cy="1431827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3573016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 smtClean="0"/>
              <a:t>- Pour </a:t>
            </a:r>
            <a:r>
              <a:rPr lang="fr-FR" sz="2400" b="1" i="1" dirty="0"/>
              <a:t>un référentiel </a:t>
            </a:r>
            <a:r>
              <a:rPr lang="fr-FR" sz="2400" i="1" dirty="0"/>
              <a:t>donné, il existe </a:t>
            </a:r>
            <a:r>
              <a:rPr lang="fr-FR" sz="2400" b="1" i="1" dirty="0"/>
              <a:t>une</a:t>
            </a:r>
            <a:r>
              <a:rPr lang="fr-FR" sz="2400" i="1" dirty="0"/>
              <a:t> </a:t>
            </a:r>
            <a:r>
              <a:rPr lang="fr-FR" sz="2400" b="1" i="1" dirty="0"/>
              <a:t>infinité de repères </a:t>
            </a:r>
            <a:r>
              <a:rPr lang="fr-FR" sz="2400" i="1" dirty="0"/>
              <a:t>différents</a:t>
            </a:r>
            <a:r>
              <a:rPr lang="fr-FR" sz="2400" dirty="0"/>
              <a:t>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9512" y="4437112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 smtClean="0"/>
              <a:t>- Repère le plus simple = </a:t>
            </a:r>
            <a:r>
              <a:rPr lang="fr-FR" sz="2400" u="sng" dirty="0" smtClean="0"/>
              <a:t>repère </a:t>
            </a:r>
            <a:r>
              <a:rPr lang="fr-FR" sz="2400" b="1" u="sng" dirty="0" smtClean="0"/>
              <a:t>CARTESIEN</a:t>
            </a:r>
            <a:r>
              <a:rPr lang="fr-FR" sz="2400" dirty="0"/>
              <a:t>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9592" y="5445224"/>
            <a:ext cx="122413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Origine</a:t>
            </a:r>
            <a:endParaRPr lang="fr-FR" sz="2400" b="1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l="69929" t="33600" r="17786" b="58840"/>
          <a:stretch>
            <a:fillRect/>
          </a:stretch>
        </p:blipFill>
        <p:spPr bwMode="auto">
          <a:xfrm>
            <a:off x="3419872" y="4869160"/>
            <a:ext cx="1656184" cy="57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 l="60952" t="21000" r="11171" b="15161"/>
          <a:stretch>
            <a:fillRect/>
          </a:stretch>
        </p:blipFill>
        <p:spPr bwMode="auto">
          <a:xfrm>
            <a:off x="6156176" y="3140968"/>
            <a:ext cx="273914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907704" y="5935147"/>
            <a:ext cx="5328592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Base orthonormée directe</a:t>
            </a:r>
            <a:r>
              <a:rPr lang="fr-FR" sz="2400" dirty="0" smtClean="0"/>
              <a:t> de </a:t>
            </a:r>
          </a:p>
          <a:p>
            <a:pPr algn="ctr"/>
            <a:r>
              <a:rPr lang="fr-FR" sz="2400" b="1" u="sng" dirty="0" smtClean="0"/>
              <a:t>3 vecteurs</a:t>
            </a:r>
            <a:r>
              <a:rPr lang="fr-FR" sz="2400" dirty="0" smtClean="0"/>
              <a:t> pour </a:t>
            </a:r>
            <a:r>
              <a:rPr lang="fr-FR" sz="2400" b="1" dirty="0" smtClean="0"/>
              <a:t>3 axes (</a:t>
            </a:r>
            <a:r>
              <a:rPr lang="fr-FR" sz="2400" b="1" dirty="0" err="1" smtClean="0"/>
              <a:t>Ox</a:t>
            </a:r>
            <a:r>
              <a:rPr lang="fr-FR" sz="2400" b="1" dirty="0" smtClean="0"/>
              <a:t>)</a:t>
            </a:r>
            <a:r>
              <a:rPr lang="fr-FR" sz="2400" dirty="0" smtClean="0"/>
              <a:t>,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Oy</a:t>
            </a:r>
            <a:r>
              <a:rPr lang="fr-FR" sz="2400" b="1" dirty="0" smtClean="0"/>
              <a:t>)</a:t>
            </a:r>
            <a:r>
              <a:rPr lang="fr-FR" sz="2400" dirty="0" smtClean="0"/>
              <a:t> et </a:t>
            </a:r>
            <a:r>
              <a:rPr lang="fr-FR" sz="2400" b="1" dirty="0" smtClean="0"/>
              <a:t>(Oz)</a:t>
            </a:r>
            <a:endParaRPr lang="fr-FR" sz="2400" b="1" dirty="0"/>
          </a:p>
        </p:txBody>
      </p:sp>
      <p:sp>
        <p:nvSpPr>
          <p:cNvPr id="15" name="Forme libre 14"/>
          <p:cNvSpPr/>
          <p:nvPr/>
        </p:nvSpPr>
        <p:spPr>
          <a:xfrm>
            <a:off x="2118167" y="5382228"/>
            <a:ext cx="1574157" cy="351028"/>
          </a:xfrm>
          <a:custGeom>
            <a:avLst/>
            <a:gdLst>
              <a:gd name="connsiteX0" fmla="*/ 1574157 w 1574157"/>
              <a:gd name="connsiteY0" fmla="*/ 0 h 422476"/>
              <a:gd name="connsiteX1" fmla="*/ 1088020 w 1574157"/>
              <a:gd name="connsiteY1" fmla="*/ 358815 h 422476"/>
              <a:gd name="connsiteX2" fmla="*/ 0 w 1574157"/>
              <a:gd name="connsiteY2" fmla="*/ 381964 h 4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4157" h="422476">
                <a:moveTo>
                  <a:pt x="1574157" y="0"/>
                </a:moveTo>
                <a:cubicBezTo>
                  <a:pt x="1462268" y="147577"/>
                  <a:pt x="1350379" y="295154"/>
                  <a:pt x="1088020" y="358815"/>
                </a:cubicBezTo>
                <a:cubicBezTo>
                  <a:pt x="825661" y="422476"/>
                  <a:pt x="412830" y="402220"/>
                  <a:pt x="0" y="381964"/>
                </a:cubicBezTo>
              </a:path>
            </a:pathLst>
          </a:custGeom>
          <a:ln w="571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/>
          <p:cNvSpPr/>
          <p:nvPr/>
        </p:nvSpPr>
        <p:spPr>
          <a:xfrm>
            <a:off x="4283968" y="5445224"/>
            <a:ext cx="216024" cy="504056"/>
          </a:xfrm>
          <a:custGeom>
            <a:avLst/>
            <a:gdLst>
              <a:gd name="connsiteX0" fmla="*/ 1574157 w 1574157"/>
              <a:gd name="connsiteY0" fmla="*/ 0 h 422476"/>
              <a:gd name="connsiteX1" fmla="*/ 1088020 w 1574157"/>
              <a:gd name="connsiteY1" fmla="*/ 358815 h 422476"/>
              <a:gd name="connsiteX2" fmla="*/ 0 w 1574157"/>
              <a:gd name="connsiteY2" fmla="*/ 381964 h 422476"/>
              <a:gd name="connsiteX0" fmla="*/ 1574157 w 1574157"/>
              <a:gd name="connsiteY0" fmla="*/ 0 h 381964"/>
              <a:gd name="connsiteX1" fmla="*/ 0 w 1574157"/>
              <a:gd name="connsiteY1" fmla="*/ 381964 h 381964"/>
              <a:gd name="connsiteX0" fmla="*/ 133997 w 133997"/>
              <a:gd name="connsiteY0" fmla="*/ 0 h 432048"/>
              <a:gd name="connsiteX1" fmla="*/ 0 w 133997"/>
              <a:gd name="connsiteY1" fmla="*/ 432048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997" h="432048">
                <a:moveTo>
                  <a:pt x="133997" y="0"/>
                </a:moveTo>
                <a:lnTo>
                  <a:pt x="0" y="432048"/>
                </a:lnTo>
              </a:path>
            </a:pathLst>
          </a:custGeom>
          <a:ln w="57150">
            <a:solidFill>
              <a:srgbClr val="008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Parenthèse ouvrante 16"/>
          <p:cNvSpPr/>
          <p:nvPr/>
        </p:nvSpPr>
        <p:spPr>
          <a:xfrm rot="16200000">
            <a:off x="4427984" y="4869160"/>
            <a:ext cx="144016" cy="1008112"/>
          </a:xfrm>
          <a:prstGeom prst="leftBracket">
            <a:avLst>
              <a:gd name="adj" fmla="val 19049"/>
            </a:avLst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9" grpId="0"/>
      <p:bldP spid="10" grpId="0"/>
      <p:bldP spid="11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43608" y="4005064"/>
            <a:ext cx="46794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Les mouvements de vecteur</a:t>
            </a:r>
          </a:p>
          <a:p>
            <a:r>
              <a:rPr lang="fr-FR" sz="2200" b="1" u="sng" dirty="0" smtClean="0">
                <a:latin typeface="Bookman Old Style" pitchFamily="18" charset="0"/>
              </a:rPr>
              <a:t>accélération constant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15616" y="4797152"/>
            <a:ext cx="4464496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Vecteur accélération qui conserve la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DIRECTION</a:t>
            </a:r>
            <a:r>
              <a:rPr lang="fr-FR" sz="2400" dirty="0" smtClean="0"/>
              <a:t>, le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SENS</a:t>
            </a:r>
            <a:r>
              <a:rPr lang="fr-FR" sz="2400" dirty="0" smtClean="0"/>
              <a:t> et la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VALEUR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634" t="31080" r="10544" b="31961"/>
          <a:stretch>
            <a:fillRect/>
          </a:stretch>
        </p:blipFill>
        <p:spPr bwMode="auto">
          <a:xfrm>
            <a:off x="5369421" y="4040571"/>
            <a:ext cx="3707904" cy="267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e 19"/>
          <p:cNvGrpSpPr/>
          <p:nvPr/>
        </p:nvGrpSpPr>
        <p:grpSpPr>
          <a:xfrm>
            <a:off x="48858" y="1412776"/>
            <a:ext cx="9060417" cy="2304256"/>
            <a:chOff x="48858" y="4725144"/>
            <a:chExt cx="9060417" cy="2520280"/>
          </a:xfrm>
        </p:grpSpPr>
        <p:sp>
          <p:nvSpPr>
            <p:cNvPr id="21" name="Rectangle 20"/>
            <p:cNvSpPr/>
            <p:nvPr/>
          </p:nvSpPr>
          <p:spPr>
            <a:xfrm>
              <a:off x="4499992" y="4725144"/>
              <a:ext cx="4609283" cy="25202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858" y="4725144"/>
              <a:ext cx="4451134" cy="25202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755576" y="4797152"/>
              <a:ext cx="888385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dirty="0" smtClean="0"/>
                <a:t>a</a:t>
              </a:r>
              <a:r>
                <a:rPr lang="fr-FR" sz="2200" b="1" baseline="-25000" dirty="0" smtClean="0"/>
                <a:t>0</a:t>
              </a:r>
              <a:r>
                <a:rPr lang="fr-FR" sz="2200" b="1" dirty="0" smtClean="0"/>
                <a:t> &gt; 0</a:t>
              </a:r>
              <a:endParaRPr lang="fr-FR" sz="2200" b="1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7956376" y="4797152"/>
              <a:ext cx="888385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dirty="0" smtClean="0"/>
                <a:t>a</a:t>
              </a:r>
              <a:r>
                <a:rPr lang="fr-FR" sz="2200" b="1" baseline="-25000" dirty="0" smtClean="0"/>
                <a:t>0</a:t>
              </a:r>
              <a:r>
                <a:rPr lang="fr-FR" sz="2200" b="1" dirty="0" smtClean="0"/>
                <a:t> &lt; 0</a:t>
              </a:r>
              <a:endParaRPr lang="fr-FR" sz="2200" b="1" dirty="0"/>
            </a:p>
          </p:txBody>
        </p:sp>
      </p:grpSp>
      <p:pic>
        <p:nvPicPr>
          <p:cNvPr id="25" name="Image 24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528" t="32322" r="4810" b="22164"/>
          <a:stretch>
            <a:fillRect/>
          </a:stretch>
        </p:blipFill>
        <p:spPr bwMode="auto">
          <a:xfrm>
            <a:off x="29036" y="1738527"/>
            <a:ext cx="1915263" cy="147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25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66572" y="1700808"/>
            <a:ext cx="201622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4537275" y="1526109"/>
            <a:ext cx="2520280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Pour une durée donnée,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 système parcourt des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distances de + en + petites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1884554" y="1526109"/>
            <a:ext cx="2546350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Pour une durée donnée,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 système parcourt des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distances de + en + grandes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Image 28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354" y="3189826"/>
            <a:ext cx="43924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 29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37275" y="3201401"/>
            <a:ext cx="4572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467544" y="171224"/>
            <a:ext cx="223224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t =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3851920" y="665645"/>
            <a:ext cx="5436096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finalement,    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× 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  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+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×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 + </a:t>
            </a:r>
            <a:r>
              <a:rPr kumimoji="0" lang="fr-FR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17492" y="103202"/>
            <a:ext cx="1914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 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C’ = </a:t>
            </a:r>
            <a:r>
              <a:rPr lang="fr-FR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24128" y="588521"/>
            <a:ext cx="3240360" cy="72008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2483768" y="171224"/>
            <a:ext cx="108012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3984361" y="180241"/>
            <a:ext cx="2675871" cy="49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+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0 + C’ = C’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445580" y="-44800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0²</a:t>
            </a:r>
            <a:endParaRPr lang="fr-FR" dirty="0"/>
          </a:p>
        </p:txBody>
      </p:sp>
      <p:sp>
        <p:nvSpPr>
          <p:cNvPr id="38" name="Rectangle 37"/>
          <p:cNvSpPr/>
          <p:nvPr/>
        </p:nvSpPr>
        <p:spPr>
          <a:xfrm>
            <a:off x="3456255" y="34050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dirty="0"/>
          </a:p>
        </p:txBody>
      </p:sp>
      <p:cxnSp>
        <p:nvCxnSpPr>
          <p:cNvPr id="39" name="Connecteur droit 38"/>
          <p:cNvCxnSpPr/>
          <p:nvPr/>
        </p:nvCxnSpPr>
        <p:spPr>
          <a:xfrm>
            <a:off x="3419872" y="400430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815823" y="54868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t²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780198" y="93398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42" name="Connecteur droit 41"/>
          <p:cNvCxnSpPr/>
          <p:nvPr/>
        </p:nvCxnSpPr>
        <p:spPr>
          <a:xfrm>
            <a:off x="6815823" y="967837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28575" y="6261695"/>
            <a:ext cx="20298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9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</a:t>
            </a: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7" cstate="print"/>
          <a:srcRect l="48408" t="30435" r="35763" b="61891"/>
          <a:stretch>
            <a:fillRect/>
          </a:stretch>
        </p:blipFill>
        <p:spPr bwMode="auto">
          <a:xfrm>
            <a:off x="1936279" y="6234311"/>
            <a:ext cx="1656184" cy="45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48858" y="44624"/>
            <a:ext cx="9060417" cy="1656184"/>
            <a:chOff x="48858" y="4725144"/>
            <a:chExt cx="9060417" cy="2520280"/>
          </a:xfrm>
        </p:grpSpPr>
        <p:sp>
          <p:nvSpPr>
            <p:cNvPr id="24" name="Rectangle 23"/>
            <p:cNvSpPr/>
            <p:nvPr/>
          </p:nvSpPr>
          <p:spPr>
            <a:xfrm>
              <a:off x="4499992" y="4725144"/>
              <a:ext cx="4609283" cy="25202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858" y="4725144"/>
              <a:ext cx="4451134" cy="25202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611374" y="4764265"/>
              <a:ext cx="888385" cy="60324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dirty="0" smtClean="0"/>
                <a:t>a</a:t>
              </a:r>
              <a:r>
                <a:rPr lang="fr-FR" sz="2200" b="1" baseline="-25000" dirty="0" smtClean="0"/>
                <a:t>0</a:t>
              </a:r>
              <a:r>
                <a:rPr lang="fr-FR" sz="2200" b="1" dirty="0" smtClean="0"/>
                <a:t> &lt; 0</a:t>
              </a:r>
              <a:endParaRPr lang="fr-FR" sz="2200" b="1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547664" y="4764265"/>
              <a:ext cx="888385" cy="60324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dirty="0" smtClean="0"/>
                <a:t>a</a:t>
              </a:r>
              <a:r>
                <a:rPr lang="fr-FR" sz="2200" b="1" baseline="-25000" dirty="0" smtClean="0"/>
                <a:t>0</a:t>
              </a:r>
              <a:r>
                <a:rPr lang="fr-FR" sz="2200" b="1" dirty="0" smtClean="0"/>
                <a:t> &gt; 0</a:t>
              </a:r>
              <a:endParaRPr lang="fr-FR" sz="2200" b="1" dirty="0"/>
            </a:p>
          </p:txBody>
        </p:sp>
      </p:grpSp>
      <p:pic>
        <p:nvPicPr>
          <p:cNvPr id="28" name="Image 27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528" t="32322" r="4810" b="22164"/>
          <a:stretch>
            <a:fillRect/>
          </a:stretch>
        </p:blipFill>
        <p:spPr bwMode="auto">
          <a:xfrm>
            <a:off x="17461" y="184739"/>
            <a:ext cx="1915263" cy="147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73548" y="1872208"/>
            <a:ext cx="79704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Les mouvements de vecteur accélération constant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2420888"/>
            <a:ext cx="4608512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Vecteur accélération qui conserve la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DIRECTION</a:t>
            </a:r>
            <a:r>
              <a:rPr lang="fr-FR" sz="2400" dirty="0" smtClean="0"/>
              <a:t>, le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SENS</a:t>
            </a:r>
            <a:r>
              <a:rPr lang="fr-FR" sz="2400" dirty="0" smtClean="0"/>
              <a:t> et la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VALEUR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60634" t="31080" r="10544" b="31961"/>
          <a:stretch>
            <a:fillRect/>
          </a:stretch>
        </p:blipFill>
        <p:spPr bwMode="auto">
          <a:xfrm>
            <a:off x="5436096" y="2266614"/>
            <a:ext cx="3707904" cy="267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48408" t="30435" r="35763" b="61891"/>
          <a:stretch>
            <a:fillRect/>
          </a:stretch>
        </p:blipFill>
        <p:spPr bwMode="auto">
          <a:xfrm>
            <a:off x="1907705" y="3722328"/>
            <a:ext cx="1728191" cy="47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 l="12757" t="27720" r="74013" b="44561"/>
          <a:stretch>
            <a:fillRect/>
          </a:stretch>
        </p:blipFill>
        <p:spPr bwMode="auto">
          <a:xfrm>
            <a:off x="107504" y="5370645"/>
            <a:ext cx="1224136" cy="144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/>
          <a:srcRect l="25715" t="30085" r="61055" b="62997"/>
          <a:stretch>
            <a:fillRect/>
          </a:stretch>
        </p:blipFill>
        <p:spPr bwMode="auto">
          <a:xfrm>
            <a:off x="1403648" y="5374892"/>
            <a:ext cx="12241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/>
          <a:srcRect l="25715" t="38386" r="61055" b="51929"/>
          <a:stretch>
            <a:fillRect/>
          </a:stretch>
        </p:blipFill>
        <p:spPr bwMode="auto">
          <a:xfrm>
            <a:off x="1403648" y="5806940"/>
            <a:ext cx="12241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/>
          <a:srcRect l="25715" t="48071" r="61055" b="45010"/>
          <a:stretch>
            <a:fillRect/>
          </a:stretch>
        </p:blipFill>
        <p:spPr bwMode="auto">
          <a:xfrm>
            <a:off x="1403648" y="6383004"/>
            <a:ext cx="12241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3761606"/>
            <a:ext cx="20298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9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</a:t>
            </a:r>
          </a:p>
        </p:txBody>
      </p:sp>
      <p:pic>
        <p:nvPicPr>
          <p:cNvPr id="29" name="Image 28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66572" y="188640"/>
            <a:ext cx="201622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4537275" y="882"/>
            <a:ext cx="2520280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Pour une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durée donnée,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 système parcourt des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distances de + en + petites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1884554" y="-1676"/>
            <a:ext cx="2546350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Pour une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durée donnée,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 système parcourt des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distances de + en + grandes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" name="Groupe 48"/>
          <p:cNvGrpSpPr/>
          <p:nvPr/>
        </p:nvGrpSpPr>
        <p:grpSpPr>
          <a:xfrm>
            <a:off x="0" y="4211216"/>
            <a:ext cx="5364088" cy="1017984"/>
            <a:chOff x="0" y="4211216"/>
            <a:chExt cx="5364088" cy="1017984"/>
          </a:xfrm>
        </p:grpSpPr>
        <p:sp>
          <p:nvSpPr>
            <p:cNvPr id="6146" name="Rectangle 2"/>
            <p:cNvSpPr>
              <a:spLocks noChangeArrowheads="1"/>
            </p:cNvSpPr>
            <p:nvPr/>
          </p:nvSpPr>
          <p:spPr bwMode="auto">
            <a:xfrm>
              <a:off x="0" y="4211216"/>
              <a:ext cx="536408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a)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Donner les coordonnées du vecteur position initial    </a:t>
              </a:r>
              <a:r>
                <a:rPr kumimoji="0" lang="fr-FR" sz="2000" b="0" i="1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 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      en fonction de </a:t>
              </a:r>
              <a:r>
                <a:rPr kumimoji="0" lang="fr-FR" sz="2000" b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H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et celles du vecteur vitesse initial          en fonction de 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v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et </a:t>
              </a:r>
              <a:r>
                <a:rPr lang="fr-FR" sz="2000" b="1" dirty="0" smtClean="0">
                  <a:solidFill>
                    <a:srgbClr val="000000"/>
                  </a:solidFill>
                  <a:latin typeface="Symbol" pitchFamily="18" charset="2"/>
                  <a:ea typeface="Arial Unicode MS" pitchFamily="34" charset="-128"/>
                  <a:cs typeface="Times New Roman" pitchFamily="18" charset="0"/>
                </a:rPr>
                <a:t>a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. </a:t>
              </a:r>
              <a:endParaRPr kumimoji="0" lang="fr-FR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1424" t="33600" r="32434" b="59680"/>
            <a:stretch>
              <a:fillRect/>
            </a:stretch>
          </p:blipFill>
          <p:spPr bwMode="auto">
            <a:xfrm>
              <a:off x="755576" y="4437112"/>
              <a:ext cx="720080" cy="44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1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204" t="32760" r="31016" b="61360"/>
            <a:stretch>
              <a:fillRect/>
            </a:stretch>
          </p:blipFill>
          <p:spPr bwMode="auto">
            <a:xfrm>
              <a:off x="1510381" y="4869160"/>
              <a:ext cx="411474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3" name="Connecteur droit 32"/>
          <p:cNvCxnSpPr/>
          <p:nvPr/>
        </p:nvCxnSpPr>
        <p:spPr>
          <a:xfrm>
            <a:off x="6824840" y="3276273"/>
            <a:ext cx="1512168" cy="0"/>
          </a:xfrm>
          <a:prstGeom prst="line">
            <a:avLst/>
          </a:prstGeom>
          <a:ln w="762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8316416" y="2628201"/>
            <a:ext cx="0" cy="648072"/>
          </a:xfrm>
          <a:prstGeom prst="line">
            <a:avLst/>
          </a:prstGeom>
          <a:ln w="762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316416" y="2700209"/>
            <a:ext cx="623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v</a:t>
            </a:r>
            <a:r>
              <a:rPr lang="fr-FR" sz="3200" b="1" baseline="-25000" dirty="0" smtClean="0">
                <a:solidFill>
                  <a:srgbClr val="C00000"/>
                </a:solidFill>
              </a:rPr>
              <a:t>z0</a:t>
            </a:r>
            <a:endParaRPr lang="fr-FR" sz="2400" b="1" baseline="-25000" dirty="0">
              <a:solidFill>
                <a:srgbClr val="C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420153" y="3134815"/>
            <a:ext cx="650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v</a:t>
            </a:r>
            <a:r>
              <a:rPr lang="fr-FR" sz="3200" b="1" baseline="-25000" dirty="0" smtClean="0">
                <a:solidFill>
                  <a:srgbClr val="C00000"/>
                </a:solidFill>
              </a:rPr>
              <a:t>y0</a:t>
            </a:r>
            <a:endParaRPr lang="fr-FR" sz="2400" b="1" baseline="-25000" dirty="0">
              <a:solidFill>
                <a:srgbClr val="C00000"/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9" cstate="print"/>
          <a:srcRect l="43469" t="29400" r="45664" b="42881"/>
          <a:stretch>
            <a:fillRect/>
          </a:stretch>
        </p:blipFill>
        <p:spPr bwMode="auto">
          <a:xfrm>
            <a:off x="5580112" y="5366955"/>
            <a:ext cx="1008111" cy="144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9" cstate="print"/>
          <a:srcRect l="55022" t="29400" r="31783" b="63861"/>
          <a:stretch>
            <a:fillRect/>
          </a:stretch>
        </p:blipFill>
        <p:spPr bwMode="auto">
          <a:xfrm>
            <a:off x="6588224" y="5366955"/>
            <a:ext cx="1224136" cy="35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9" cstate="print"/>
          <a:srcRect l="55022" t="40118" r="17811" b="52982"/>
          <a:stretch>
            <a:fillRect/>
          </a:stretch>
        </p:blipFill>
        <p:spPr bwMode="auto">
          <a:xfrm>
            <a:off x="6588224" y="5882586"/>
            <a:ext cx="25202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 cstate="print"/>
          <a:srcRect l="55022" t="48237" r="17811" b="44863"/>
          <a:stretch>
            <a:fillRect/>
          </a:stretch>
        </p:blipFill>
        <p:spPr bwMode="auto">
          <a:xfrm>
            <a:off x="6588224" y="6375067"/>
            <a:ext cx="25202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3635896" y="5373216"/>
            <a:ext cx="129614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cos(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 = 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87441" y="5100042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y0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760599" y="5552023"/>
            <a:ext cx="47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dirty="0">
              <a:solidFill>
                <a:srgbClr val="008000"/>
              </a:solidFill>
            </a:endParaRPr>
          </a:p>
        </p:txBody>
      </p:sp>
      <p:cxnSp>
        <p:nvCxnSpPr>
          <p:cNvPr id="44" name="Connecteur droit 43"/>
          <p:cNvCxnSpPr/>
          <p:nvPr/>
        </p:nvCxnSpPr>
        <p:spPr>
          <a:xfrm>
            <a:off x="4762316" y="5602422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5"/>
          <p:cNvSpPr>
            <a:spLocks noChangeArrowheads="1"/>
          </p:cNvSpPr>
          <p:nvPr/>
        </p:nvSpPr>
        <p:spPr bwMode="auto">
          <a:xfrm>
            <a:off x="3635896" y="6217528"/>
            <a:ext cx="129614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sin(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 = 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687441" y="5944354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z0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760599" y="6396335"/>
            <a:ext cx="47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dirty="0">
              <a:solidFill>
                <a:srgbClr val="008000"/>
              </a:solidFill>
            </a:endParaRPr>
          </a:p>
        </p:txBody>
      </p:sp>
      <p:cxnSp>
        <p:nvCxnSpPr>
          <p:cNvPr id="48" name="Connecteur droit 47"/>
          <p:cNvCxnSpPr/>
          <p:nvPr/>
        </p:nvCxnSpPr>
        <p:spPr>
          <a:xfrm>
            <a:off x="4762316" y="6446734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1" grpId="0"/>
      <p:bldP spid="42" grpId="0"/>
      <p:bldP spid="43" grpId="0"/>
      <p:bldP spid="45" grpId="0"/>
      <p:bldP spid="46" grpId="0"/>
      <p:bldP spid="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3548" y="0"/>
            <a:ext cx="79704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Les mouvements de vecteur accélération constant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404664"/>
            <a:ext cx="4536504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Vecteur accélération qui conserve la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DIRECTION</a:t>
            </a:r>
            <a:r>
              <a:rPr lang="fr-FR" sz="2400" dirty="0" smtClean="0"/>
              <a:t>, le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SENS</a:t>
            </a:r>
            <a:r>
              <a:rPr lang="fr-FR" sz="2400" dirty="0" smtClean="0"/>
              <a:t> et la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VALEUR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0634" t="31080" r="10544" b="31961"/>
          <a:stretch>
            <a:fillRect/>
          </a:stretch>
        </p:blipFill>
        <p:spPr bwMode="auto">
          <a:xfrm>
            <a:off x="5436096" y="394406"/>
            <a:ext cx="3707904" cy="267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Connecteur droit 19"/>
          <p:cNvCxnSpPr/>
          <p:nvPr/>
        </p:nvCxnSpPr>
        <p:spPr>
          <a:xfrm>
            <a:off x="6732240" y="1412776"/>
            <a:ext cx="1512168" cy="0"/>
          </a:xfrm>
          <a:prstGeom prst="line">
            <a:avLst/>
          </a:prstGeom>
          <a:ln w="762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8316416" y="764704"/>
            <a:ext cx="0" cy="648072"/>
          </a:xfrm>
          <a:prstGeom prst="line">
            <a:avLst/>
          </a:prstGeom>
          <a:ln w="762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8316416" y="836712"/>
            <a:ext cx="623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v</a:t>
            </a:r>
            <a:r>
              <a:rPr lang="fr-FR" sz="3200" b="1" baseline="-25000" dirty="0" smtClean="0">
                <a:solidFill>
                  <a:srgbClr val="C00000"/>
                </a:solidFill>
              </a:rPr>
              <a:t>z0</a:t>
            </a:r>
            <a:endParaRPr lang="fr-FR" sz="2400" b="1" baseline="-25000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24328" y="1340768"/>
            <a:ext cx="650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v</a:t>
            </a:r>
            <a:r>
              <a:rPr lang="fr-FR" sz="3200" b="1" baseline="-25000" dirty="0" smtClean="0">
                <a:solidFill>
                  <a:srgbClr val="C00000"/>
                </a:solidFill>
              </a:rPr>
              <a:t>y0</a:t>
            </a:r>
            <a:endParaRPr lang="fr-FR" sz="2400" b="1" baseline="-25000" dirty="0">
              <a:solidFill>
                <a:srgbClr val="C00000"/>
              </a:solidFill>
            </a:endParaRPr>
          </a:p>
        </p:txBody>
      </p:sp>
      <p:grpSp>
        <p:nvGrpSpPr>
          <p:cNvPr id="39" name="Groupe 38"/>
          <p:cNvGrpSpPr/>
          <p:nvPr/>
        </p:nvGrpSpPr>
        <p:grpSpPr>
          <a:xfrm>
            <a:off x="0" y="5013176"/>
            <a:ext cx="9144000" cy="707886"/>
            <a:chOff x="0" y="5013176"/>
            <a:chExt cx="9144000" cy="707886"/>
          </a:xfrm>
        </p:grpSpPr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5013176"/>
              <a:ext cx="91440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b)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Donner les coordonnées du vecteur vitesse     </a:t>
              </a:r>
              <a:r>
                <a:rPr lang="fr-FR" sz="2000" dirty="0" smtClean="0">
                  <a:solidFill>
                    <a:srgbClr val="000000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en fonction de 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a</a:t>
              </a:r>
              <a:r>
                <a:rPr lang="fr-FR" sz="2000" b="1" baseline="-30000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, 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v</a:t>
              </a:r>
              <a:r>
                <a:rPr lang="fr-FR" sz="2000" b="1" baseline="-30000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, </a:t>
              </a:r>
              <a:r>
                <a:rPr lang="fr-FR" sz="2000" b="1" dirty="0" smtClean="0">
                  <a:solidFill>
                    <a:srgbClr val="000000"/>
                  </a:solidFill>
                  <a:latin typeface="Symbol" pitchFamily="18" charset="2"/>
                  <a:ea typeface="Arial Unicode MS" pitchFamily="34" charset="-128"/>
                  <a:cs typeface="Times New Roman" pitchFamily="18" charset="0"/>
                </a:rPr>
                <a:t>a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et 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t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.</a:t>
              </a:r>
              <a:endParaRPr lang="fr-FR" sz="4400" dirty="0" smtClean="0">
                <a:latin typeface="Arial" pitchFamily="34" charset="0"/>
                <a:cs typeface="Arial" pitchFamily="34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endParaRPr kumimoji="0" lang="fr-FR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60952" t="41159" r="37158" b="53801"/>
            <a:stretch>
              <a:fillRect/>
            </a:stretch>
          </p:blipFill>
          <p:spPr bwMode="auto">
            <a:xfrm>
              <a:off x="4785466" y="5038884"/>
              <a:ext cx="192021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/>
          <a:srcRect l="13230" t="44200" r="78269" b="27240"/>
          <a:stretch>
            <a:fillRect/>
          </a:stretch>
        </p:blipFill>
        <p:spPr bwMode="auto">
          <a:xfrm>
            <a:off x="69858" y="5445224"/>
            <a:ext cx="685718" cy="129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/>
          <a:srcRect l="21627" t="44200" r="61412" b="27240"/>
          <a:stretch>
            <a:fillRect/>
          </a:stretch>
        </p:blipFill>
        <p:spPr bwMode="auto">
          <a:xfrm>
            <a:off x="755576" y="5442666"/>
            <a:ext cx="1368152" cy="129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/>
          <a:srcRect l="42524" t="44519" r="41412" b="26921"/>
          <a:stretch>
            <a:fillRect/>
          </a:stretch>
        </p:blipFill>
        <p:spPr bwMode="auto">
          <a:xfrm>
            <a:off x="5508104" y="5373216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5" cstate="print"/>
          <a:srcRect l="59335" t="44519" r="34746" b="47965"/>
          <a:stretch>
            <a:fillRect/>
          </a:stretch>
        </p:blipFill>
        <p:spPr bwMode="auto">
          <a:xfrm>
            <a:off x="6948264" y="5373216"/>
            <a:ext cx="50405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5" cstate="print"/>
          <a:srcRect l="59335" t="53363" r="34845" b="39121"/>
          <a:stretch>
            <a:fillRect/>
          </a:stretch>
        </p:blipFill>
        <p:spPr bwMode="auto">
          <a:xfrm>
            <a:off x="6948264" y="5805264"/>
            <a:ext cx="49567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5" cstate="print"/>
          <a:srcRect l="59335" t="62207" r="16574" b="26921"/>
          <a:stretch>
            <a:fillRect/>
          </a:stretch>
        </p:blipFill>
        <p:spPr bwMode="auto">
          <a:xfrm>
            <a:off x="6948264" y="6188454"/>
            <a:ext cx="2051720" cy="52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e 39"/>
          <p:cNvGrpSpPr/>
          <p:nvPr/>
        </p:nvGrpSpPr>
        <p:grpSpPr>
          <a:xfrm>
            <a:off x="1979712" y="5373216"/>
            <a:ext cx="3456384" cy="1224136"/>
            <a:chOff x="1979712" y="5373216"/>
            <a:chExt cx="3456384" cy="1224136"/>
          </a:xfrm>
        </p:grpSpPr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>
              <a:off x="2267744" y="5373216"/>
              <a:ext cx="3024336" cy="122413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On intègre les </a:t>
              </a:r>
              <a:r>
                <a:rPr kumimoji="0" lang="fr-FR" sz="2000" b="0" i="0" u="none" strike="noStrike" cap="none" normalizeH="0" baseline="0" dirty="0" err="1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coordon-nées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 de      pour obtenir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celles de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lèche vers le bas 34"/>
            <p:cNvSpPr/>
            <p:nvPr/>
          </p:nvSpPr>
          <p:spPr>
            <a:xfrm rot="16200000" flipH="1">
              <a:off x="3635896" y="4365104"/>
              <a:ext cx="144016" cy="345638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408" t="30435" r="48354" b="61891"/>
            <a:stretch>
              <a:fillRect/>
            </a:stretch>
          </p:blipFill>
          <p:spPr bwMode="auto">
            <a:xfrm>
              <a:off x="3299006" y="5614948"/>
              <a:ext cx="378042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952" t="41159" r="37158" b="53801"/>
            <a:stretch>
              <a:fillRect/>
            </a:stretch>
          </p:blipFill>
          <p:spPr bwMode="auto">
            <a:xfrm>
              <a:off x="4344401" y="6119004"/>
              <a:ext cx="192021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0" y="2276872"/>
            <a:ext cx="53640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Donner les coordonnées du vecteur position initial    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en fonction de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H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celles du vecteur vitesse initial          en fonction de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</a:t>
            </a:r>
            <a:r>
              <a:rPr lang="fr-FR" sz="2000" b="1" baseline="-25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 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424" t="33600" r="32434" b="59680"/>
          <a:stretch>
            <a:fillRect/>
          </a:stretch>
        </p:blipFill>
        <p:spPr bwMode="auto">
          <a:xfrm>
            <a:off x="755576" y="2502768"/>
            <a:ext cx="720080" cy="4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8" cstate="print"/>
          <a:srcRect l="12757" t="27720" r="74013" b="44561"/>
          <a:stretch>
            <a:fillRect/>
          </a:stretch>
        </p:blipFill>
        <p:spPr bwMode="auto">
          <a:xfrm>
            <a:off x="107504" y="3436301"/>
            <a:ext cx="1224136" cy="144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8" cstate="print"/>
          <a:srcRect l="25715" t="30085" r="61055" b="62997"/>
          <a:stretch>
            <a:fillRect/>
          </a:stretch>
        </p:blipFill>
        <p:spPr bwMode="auto">
          <a:xfrm>
            <a:off x="1403648" y="3440548"/>
            <a:ext cx="12241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8" cstate="print"/>
          <a:srcRect l="25715" t="38386" r="61055" b="51929"/>
          <a:stretch>
            <a:fillRect/>
          </a:stretch>
        </p:blipFill>
        <p:spPr bwMode="auto">
          <a:xfrm>
            <a:off x="1403648" y="3872596"/>
            <a:ext cx="12241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8" cstate="print"/>
          <a:srcRect l="25715" t="48071" r="61055" b="45010"/>
          <a:stretch>
            <a:fillRect/>
          </a:stretch>
        </p:blipFill>
        <p:spPr bwMode="auto">
          <a:xfrm>
            <a:off x="1403648" y="4448660"/>
            <a:ext cx="12241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04" t="32760" r="31016" b="61360"/>
          <a:stretch>
            <a:fillRect/>
          </a:stretch>
        </p:blipFill>
        <p:spPr bwMode="auto">
          <a:xfrm>
            <a:off x="1510381" y="2934816"/>
            <a:ext cx="41147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0" cstate="print"/>
          <a:srcRect l="43469" t="29400" r="45664" b="42881"/>
          <a:stretch>
            <a:fillRect/>
          </a:stretch>
        </p:blipFill>
        <p:spPr bwMode="auto">
          <a:xfrm>
            <a:off x="5580112" y="3432611"/>
            <a:ext cx="1008111" cy="144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0" cstate="print"/>
          <a:srcRect l="55022" t="29400" r="31783" b="63861"/>
          <a:stretch>
            <a:fillRect/>
          </a:stretch>
        </p:blipFill>
        <p:spPr bwMode="auto">
          <a:xfrm>
            <a:off x="6588224" y="3432611"/>
            <a:ext cx="1224136" cy="35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0" cstate="print"/>
          <a:srcRect l="55022" t="40118" r="17811" b="52982"/>
          <a:stretch>
            <a:fillRect/>
          </a:stretch>
        </p:blipFill>
        <p:spPr bwMode="auto">
          <a:xfrm>
            <a:off x="6588224" y="3948242"/>
            <a:ext cx="25202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0" cstate="print"/>
          <a:srcRect l="55022" t="48237" r="17811" b="44863"/>
          <a:stretch>
            <a:fillRect/>
          </a:stretch>
        </p:blipFill>
        <p:spPr bwMode="auto">
          <a:xfrm>
            <a:off x="6588224" y="4440723"/>
            <a:ext cx="25202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"/>
          <p:cNvSpPr>
            <a:spLocks noChangeArrowheads="1"/>
          </p:cNvSpPr>
          <p:nvPr/>
        </p:nvSpPr>
        <p:spPr bwMode="auto">
          <a:xfrm>
            <a:off x="3635896" y="3438872"/>
            <a:ext cx="129614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cos(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 = 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687441" y="3165698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y0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760599" y="3617679"/>
            <a:ext cx="47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dirty="0">
              <a:solidFill>
                <a:srgbClr val="008000"/>
              </a:solidFill>
            </a:endParaRPr>
          </a:p>
        </p:txBody>
      </p:sp>
      <p:cxnSp>
        <p:nvCxnSpPr>
          <p:cNvPr id="55" name="Connecteur droit 54"/>
          <p:cNvCxnSpPr/>
          <p:nvPr/>
        </p:nvCxnSpPr>
        <p:spPr>
          <a:xfrm>
            <a:off x="4762316" y="3668078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3635896" y="4283184"/>
            <a:ext cx="129614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sin(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 = 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87441" y="4010010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z0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760599" y="4461991"/>
            <a:ext cx="47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dirty="0">
              <a:solidFill>
                <a:srgbClr val="008000"/>
              </a:solidFill>
            </a:endParaRPr>
          </a:p>
        </p:txBody>
      </p:sp>
      <p:cxnSp>
        <p:nvCxnSpPr>
          <p:cNvPr id="59" name="Connecteur droit 58"/>
          <p:cNvCxnSpPr/>
          <p:nvPr/>
        </p:nvCxnSpPr>
        <p:spPr>
          <a:xfrm>
            <a:off x="4762316" y="4512390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0" y="1772816"/>
            <a:ext cx="20298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9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</a:t>
            </a:r>
          </a:p>
        </p:txBody>
      </p:sp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6" cstate="print"/>
          <a:srcRect l="48408" t="30435" r="35763" b="61891"/>
          <a:stretch>
            <a:fillRect/>
          </a:stretch>
        </p:blipFill>
        <p:spPr bwMode="auto">
          <a:xfrm>
            <a:off x="1907704" y="1745432"/>
            <a:ext cx="1656184" cy="45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206084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Donner les coordonnées du vecteur vitesse     </a:t>
            </a:r>
            <a:r>
              <a:rPr lang="fr-FR" sz="2000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en fonction de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</a:t>
            </a:r>
            <a:endParaRPr lang="fr-FR" sz="4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47" t="55439" r="45663" b="18001"/>
          <a:stretch>
            <a:fillRect/>
          </a:stretch>
        </p:blipFill>
        <p:spPr bwMode="auto">
          <a:xfrm>
            <a:off x="2123728" y="4221088"/>
            <a:ext cx="3226193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2267744" y="2420888"/>
            <a:ext cx="3024336" cy="12241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On intègre les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coordon-nées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de      pour obtenir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celles de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 l="60952" t="41159" r="37158" b="53801"/>
          <a:stretch>
            <a:fillRect/>
          </a:stretch>
        </p:blipFill>
        <p:spPr bwMode="auto">
          <a:xfrm>
            <a:off x="4785466" y="2086556"/>
            <a:ext cx="19202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print"/>
          <a:srcRect l="13230" t="44200" r="78269" b="27240"/>
          <a:stretch>
            <a:fillRect/>
          </a:stretch>
        </p:blipFill>
        <p:spPr bwMode="auto">
          <a:xfrm>
            <a:off x="69858" y="2492896"/>
            <a:ext cx="685718" cy="129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print"/>
          <a:srcRect l="21627" t="44200" r="61412" b="27240"/>
          <a:stretch>
            <a:fillRect/>
          </a:stretch>
        </p:blipFill>
        <p:spPr bwMode="auto">
          <a:xfrm>
            <a:off x="755576" y="2490338"/>
            <a:ext cx="1368152" cy="129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 cstate="print"/>
          <a:srcRect l="42524" t="44519" r="41412" b="26921"/>
          <a:stretch>
            <a:fillRect/>
          </a:stretch>
        </p:blipFill>
        <p:spPr bwMode="auto">
          <a:xfrm>
            <a:off x="5508104" y="2420888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5" cstate="print"/>
          <a:srcRect l="59335" t="44519" r="34746" b="47965"/>
          <a:stretch>
            <a:fillRect/>
          </a:stretch>
        </p:blipFill>
        <p:spPr bwMode="auto">
          <a:xfrm>
            <a:off x="6948264" y="2420888"/>
            <a:ext cx="50405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5" cstate="print"/>
          <a:srcRect l="59335" t="53363" r="34845" b="39121"/>
          <a:stretch>
            <a:fillRect/>
          </a:stretch>
        </p:blipFill>
        <p:spPr bwMode="auto">
          <a:xfrm>
            <a:off x="6948264" y="2852936"/>
            <a:ext cx="49567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5" cstate="print"/>
          <a:srcRect l="59335" t="62207" r="16574" b="26921"/>
          <a:stretch>
            <a:fillRect/>
          </a:stretch>
        </p:blipFill>
        <p:spPr bwMode="auto">
          <a:xfrm>
            <a:off x="6948264" y="3236126"/>
            <a:ext cx="2051720" cy="52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lèche vers le bas 22"/>
          <p:cNvSpPr/>
          <p:nvPr/>
        </p:nvSpPr>
        <p:spPr>
          <a:xfrm rot="16200000" flipH="1">
            <a:off x="3635896" y="1412776"/>
            <a:ext cx="144016" cy="3456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408" t="30435" r="48354" b="61891"/>
          <a:stretch>
            <a:fillRect/>
          </a:stretch>
        </p:blipFill>
        <p:spPr bwMode="auto">
          <a:xfrm>
            <a:off x="3299006" y="2662620"/>
            <a:ext cx="37804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952" t="41159" r="37158" b="53801"/>
          <a:stretch>
            <a:fillRect/>
          </a:stretch>
        </p:blipFill>
        <p:spPr bwMode="auto">
          <a:xfrm>
            <a:off x="4344401" y="3166676"/>
            <a:ext cx="19202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e 32"/>
          <p:cNvGrpSpPr/>
          <p:nvPr/>
        </p:nvGrpSpPr>
        <p:grpSpPr>
          <a:xfrm>
            <a:off x="180528" y="3789040"/>
            <a:ext cx="9144000" cy="792088"/>
            <a:chOff x="180528" y="3789040"/>
            <a:chExt cx="9144000" cy="792088"/>
          </a:xfrm>
        </p:grpSpPr>
        <p:sp>
          <p:nvSpPr>
            <p:cNvPr id="4097" name="Rectangle 1"/>
            <p:cNvSpPr>
              <a:spLocks noChangeArrowheads="1"/>
            </p:cNvSpPr>
            <p:nvPr/>
          </p:nvSpPr>
          <p:spPr bwMode="auto">
            <a:xfrm>
              <a:off x="180528" y="3789040"/>
              <a:ext cx="9144000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000" b="1" i="0" u="none" strike="noStrike" cap="none" normalizeH="0" baseline="-2500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000" b="1" i="0" u="none" strike="noStrike" cap="none" normalizeH="0" baseline="-2500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et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000" b="1" i="0" u="none" strike="noStrike" cap="none" normalizeH="0" baseline="-2500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sont 3 constantes d’intégration obtenues grâce aux conditions initiales sur       .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952" t="41159" r="37158" b="53801"/>
            <a:stretch>
              <a:fillRect/>
            </a:stretch>
          </p:blipFill>
          <p:spPr bwMode="auto">
            <a:xfrm>
              <a:off x="1672431" y="4105338"/>
              <a:ext cx="192021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53" t="55439" r="11677" b="38707"/>
          <a:stretch>
            <a:fillRect/>
          </a:stretch>
        </p:blipFill>
        <p:spPr bwMode="auto">
          <a:xfrm>
            <a:off x="5508104" y="4293096"/>
            <a:ext cx="2808312" cy="27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53" t="64132" r="11677" b="28331"/>
          <a:stretch>
            <a:fillRect/>
          </a:stretch>
        </p:blipFill>
        <p:spPr bwMode="auto">
          <a:xfrm>
            <a:off x="5508104" y="4653136"/>
            <a:ext cx="280831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53" t="74509" r="11677" b="18001"/>
          <a:stretch>
            <a:fillRect/>
          </a:stretch>
        </p:blipFill>
        <p:spPr bwMode="auto">
          <a:xfrm>
            <a:off x="5508104" y="5099317"/>
            <a:ext cx="2808312" cy="35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 l="39217" t="35280" r="6919" b="35321"/>
          <a:stretch>
            <a:fillRect/>
          </a:stretch>
        </p:blipFill>
        <p:spPr bwMode="auto">
          <a:xfrm>
            <a:off x="3563888" y="5410100"/>
            <a:ext cx="4716016" cy="14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Donner les coordonnées du vecteur position initial    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en fonction de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H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celles du vecteur vitesse initial        en fonction de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</a:t>
            </a:r>
            <a:r>
              <a:rPr lang="fr-FR" sz="2000" b="1" baseline="-25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 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424" t="33600" r="32434" b="59680"/>
          <a:stretch>
            <a:fillRect/>
          </a:stretch>
        </p:blipFill>
        <p:spPr bwMode="auto">
          <a:xfrm>
            <a:off x="5652120" y="-57875"/>
            <a:ext cx="720080" cy="4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9" cstate="print"/>
          <a:srcRect l="12757" t="27720" r="74013" b="44561"/>
          <a:stretch>
            <a:fillRect/>
          </a:stretch>
        </p:blipFill>
        <p:spPr bwMode="auto">
          <a:xfrm>
            <a:off x="107504" y="645501"/>
            <a:ext cx="1224136" cy="144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9" cstate="print"/>
          <a:srcRect l="25715" t="30085" r="61055" b="62997"/>
          <a:stretch>
            <a:fillRect/>
          </a:stretch>
        </p:blipFill>
        <p:spPr bwMode="auto">
          <a:xfrm>
            <a:off x="1403648" y="649748"/>
            <a:ext cx="12241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9" cstate="print"/>
          <a:srcRect l="25715" t="38386" r="61055" b="51929"/>
          <a:stretch>
            <a:fillRect/>
          </a:stretch>
        </p:blipFill>
        <p:spPr bwMode="auto">
          <a:xfrm>
            <a:off x="1403648" y="1081796"/>
            <a:ext cx="12241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9" cstate="print"/>
          <a:srcRect l="25715" t="48071" r="61055" b="45010"/>
          <a:stretch>
            <a:fillRect/>
          </a:stretch>
        </p:blipFill>
        <p:spPr bwMode="auto">
          <a:xfrm>
            <a:off x="1403648" y="1657860"/>
            <a:ext cx="12241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04" t="32760" r="31016" b="61360"/>
          <a:stretch>
            <a:fillRect/>
          </a:stretch>
        </p:blipFill>
        <p:spPr bwMode="auto">
          <a:xfrm>
            <a:off x="2593059" y="332656"/>
            <a:ext cx="41147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1" cstate="print"/>
          <a:srcRect l="43469" t="29400" r="45664" b="42881"/>
          <a:stretch>
            <a:fillRect/>
          </a:stretch>
        </p:blipFill>
        <p:spPr bwMode="auto">
          <a:xfrm>
            <a:off x="5580112" y="641811"/>
            <a:ext cx="1008111" cy="144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1" cstate="print"/>
          <a:srcRect l="55022" t="29400" r="31783" b="63861"/>
          <a:stretch>
            <a:fillRect/>
          </a:stretch>
        </p:blipFill>
        <p:spPr bwMode="auto">
          <a:xfrm>
            <a:off x="6588224" y="641811"/>
            <a:ext cx="1224136" cy="35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1" cstate="print"/>
          <a:srcRect l="55022" t="40118" r="17811" b="52982"/>
          <a:stretch>
            <a:fillRect/>
          </a:stretch>
        </p:blipFill>
        <p:spPr bwMode="auto">
          <a:xfrm>
            <a:off x="6588224" y="1157442"/>
            <a:ext cx="25202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1" cstate="print"/>
          <a:srcRect l="55022" t="48237" r="17811" b="44863"/>
          <a:stretch>
            <a:fillRect/>
          </a:stretch>
        </p:blipFill>
        <p:spPr bwMode="auto">
          <a:xfrm>
            <a:off x="6588224" y="1649923"/>
            <a:ext cx="25202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3080657" y="772304"/>
            <a:ext cx="129614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cos(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 = 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132202" y="499130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y0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205360" y="951111"/>
            <a:ext cx="47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dirty="0">
              <a:solidFill>
                <a:srgbClr val="008000"/>
              </a:solidFill>
            </a:endParaRPr>
          </a:p>
        </p:txBody>
      </p:sp>
      <p:cxnSp>
        <p:nvCxnSpPr>
          <p:cNvPr id="50" name="Connecteur droit 49"/>
          <p:cNvCxnSpPr/>
          <p:nvPr/>
        </p:nvCxnSpPr>
        <p:spPr>
          <a:xfrm>
            <a:off x="4207077" y="1001510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"/>
          <p:cNvSpPr>
            <a:spLocks noChangeArrowheads="1"/>
          </p:cNvSpPr>
          <p:nvPr/>
        </p:nvSpPr>
        <p:spPr bwMode="auto">
          <a:xfrm>
            <a:off x="3884320" y="1434509"/>
            <a:ext cx="129614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sin(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 = 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935865" y="1161335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z0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009023" y="1613316"/>
            <a:ext cx="47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dirty="0">
              <a:solidFill>
                <a:srgbClr val="008000"/>
              </a:solidFill>
            </a:endParaRPr>
          </a:p>
        </p:txBody>
      </p:sp>
      <p:cxnSp>
        <p:nvCxnSpPr>
          <p:cNvPr id="54" name="Connecteur droit 53"/>
          <p:cNvCxnSpPr/>
          <p:nvPr/>
        </p:nvCxnSpPr>
        <p:spPr>
          <a:xfrm>
            <a:off x="5010740" y="1663715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790301" y="4653136"/>
            <a:ext cx="14756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t =</a:t>
            </a:r>
            <a:r>
              <a:rPr kumimoji="0" lang="fr-FR" sz="2000" b="0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827584" y="5949280"/>
            <a:ext cx="295232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On a donc finalement :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Donner les coordonnées du vecteur vitesse     </a:t>
            </a:r>
            <a:r>
              <a:rPr lang="fr-FR" sz="2000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en fonction de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60040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sont 3 constantes d’intégration obtenues grâce aux conditions initiales sur       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47" t="55439" r="45663" b="18001"/>
          <a:stretch>
            <a:fillRect/>
          </a:stretch>
        </p:blipFill>
        <p:spPr bwMode="auto">
          <a:xfrm>
            <a:off x="1979712" y="720080"/>
            <a:ext cx="3226193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952" t="41159" r="37158" b="53801"/>
          <a:stretch>
            <a:fillRect/>
          </a:stretch>
        </p:blipFill>
        <p:spPr bwMode="auto">
          <a:xfrm>
            <a:off x="1475656" y="673780"/>
            <a:ext cx="19202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53" t="55439" r="11677" b="38707"/>
          <a:stretch>
            <a:fillRect/>
          </a:stretch>
        </p:blipFill>
        <p:spPr bwMode="auto">
          <a:xfrm>
            <a:off x="5364088" y="792088"/>
            <a:ext cx="2808312" cy="27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53" t="64132" r="11677" b="28331"/>
          <a:stretch>
            <a:fillRect/>
          </a:stretch>
        </p:blipFill>
        <p:spPr bwMode="auto">
          <a:xfrm>
            <a:off x="5364088" y="1152128"/>
            <a:ext cx="280831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53" t="74509" r="11677" b="18001"/>
          <a:stretch>
            <a:fillRect/>
          </a:stretch>
        </p:blipFill>
        <p:spPr bwMode="auto">
          <a:xfrm>
            <a:off x="5364088" y="1598309"/>
            <a:ext cx="2808312" cy="35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39217" t="35280" r="6919" b="35321"/>
          <a:stretch>
            <a:fillRect/>
          </a:stretch>
        </p:blipFill>
        <p:spPr bwMode="auto">
          <a:xfrm>
            <a:off x="4427984" y="1909092"/>
            <a:ext cx="4716016" cy="14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952" t="41159" r="37158" b="53801"/>
          <a:stretch>
            <a:fillRect/>
          </a:stretch>
        </p:blipFill>
        <p:spPr bwMode="auto">
          <a:xfrm>
            <a:off x="4788024" y="0"/>
            <a:ext cx="19202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e 26"/>
          <p:cNvGrpSpPr/>
          <p:nvPr/>
        </p:nvGrpSpPr>
        <p:grpSpPr>
          <a:xfrm>
            <a:off x="0" y="2564904"/>
            <a:ext cx="4355976" cy="707886"/>
            <a:chOff x="0" y="2564904"/>
            <a:chExt cx="4355976" cy="707886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0" y="2564904"/>
              <a:ext cx="435597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c)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Donner les coordonnées du vecteur position</a:t>
              </a:r>
              <a:r>
                <a:rPr kumimoji="0" lang="fr-FR" sz="2000" b="0" i="1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 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    </a:t>
              </a:r>
              <a:r>
                <a:rPr lang="fr-FR" sz="2000" dirty="0" smtClean="0">
                  <a:solidFill>
                    <a:srgbClr val="000000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 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en fonction de 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a</a:t>
              </a:r>
              <a:r>
                <a:rPr lang="fr-FR" sz="2000" b="1" baseline="-30000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, 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v</a:t>
              </a:r>
              <a:r>
                <a:rPr lang="fr-FR" sz="2000" b="1" baseline="-30000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, </a:t>
              </a:r>
              <a:r>
                <a:rPr lang="fr-FR" sz="2000" b="1" dirty="0" smtClean="0">
                  <a:solidFill>
                    <a:srgbClr val="000000"/>
                  </a:solidFill>
                  <a:latin typeface="Symbol" pitchFamily="18" charset="2"/>
                  <a:ea typeface="Arial Unicode MS" pitchFamily="34" charset="-128"/>
                  <a:cs typeface="Times New Roman" pitchFamily="18" charset="0"/>
                </a:rPr>
                <a:t>a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et 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t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.</a:t>
              </a:r>
              <a:endParaRPr kumimoji="0" lang="fr-FR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7" t="64075" r="89628" b="26921"/>
            <a:stretch>
              <a:fillRect/>
            </a:stretch>
          </p:blipFill>
          <p:spPr bwMode="auto">
            <a:xfrm>
              <a:off x="934317" y="2887661"/>
              <a:ext cx="504056" cy="36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6" cstate="print"/>
          <a:srcRect l="10395" t="36959" r="72272" b="36161"/>
          <a:stretch>
            <a:fillRect/>
          </a:stretch>
        </p:blipFill>
        <p:spPr bwMode="auto">
          <a:xfrm>
            <a:off x="35496" y="3284984"/>
            <a:ext cx="1619672" cy="141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print"/>
          <a:srcRect l="27638" t="36959" r="66968" b="54981"/>
          <a:stretch>
            <a:fillRect/>
          </a:stretch>
        </p:blipFill>
        <p:spPr bwMode="auto">
          <a:xfrm>
            <a:off x="1655168" y="3284984"/>
            <a:ext cx="504056" cy="42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 cstate="print"/>
          <a:srcRect l="27638" t="47600" r="24585" b="45550"/>
          <a:stretch>
            <a:fillRect/>
          </a:stretch>
        </p:blipFill>
        <p:spPr bwMode="auto">
          <a:xfrm>
            <a:off x="1727176" y="3789040"/>
            <a:ext cx="44644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Groupe 31"/>
          <p:cNvGrpSpPr/>
          <p:nvPr/>
        </p:nvGrpSpPr>
        <p:grpSpPr>
          <a:xfrm>
            <a:off x="5868144" y="3356992"/>
            <a:ext cx="2952328" cy="1369476"/>
            <a:chOff x="5868144" y="3356992"/>
            <a:chExt cx="2952328" cy="1369476"/>
          </a:xfrm>
        </p:grpSpPr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6516216" y="3429000"/>
              <a:ext cx="2304256" cy="122413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On intègre les coordonnées de         pour obtenir  celles de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952" t="41159" r="37158" b="53801"/>
            <a:stretch>
              <a:fillRect/>
            </a:stretch>
          </p:blipFill>
          <p:spPr bwMode="auto">
            <a:xfrm>
              <a:off x="8627598" y="3742740"/>
              <a:ext cx="192021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7" t="64075" r="89628" b="26921"/>
            <a:stretch>
              <a:fillRect/>
            </a:stretch>
          </p:blipFill>
          <p:spPr bwMode="auto">
            <a:xfrm>
              <a:off x="8172400" y="4365104"/>
              <a:ext cx="504056" cy="36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Virage 22"/>
            <p:cNvSpPr/>
            <p:nvPr/>
          </p:nvSpPr>
          <p:spPr>
            <a:xfrm rot="10800000">
              <a:off x="5868144" y="3356992"/>
              <a:ext cx="864096" cy="936104"/>
            </a:xfrm>
            <a:prstGeom prst="bentArrow">
              <a:avLst>
                <a:gd name="adj1" fmla="val 10265"/>
                <a:gd name="adj2" fmla="val 14954"/>
                <a:gd name="adj3" fmla="val 25000"/>
                <a:gd name="adj4" fmla="val 4241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277800" y="4676286"/>
            <a:ext cx="9144000" cy="792088"/>
            <a:chOff x="277800" y="4676286"/>
            <a:chExt cx="9144000" cy="792088"/>
          </a:xfrm>
        </p:grpSpPr>
        <p:sp>
          <p:nvSpPr>
            <p:cNvPr id="25" name="Rectangle 1"/>
            <p:cNvSpPr>
              <a:spLocks noChangeArrowheads="1"/>
            </p:cNvSpPr>
            <p:nvPr/>
          </p:nvSpPr>
          <p:spPr bwMode="auto">
            <a:xfrm>
              <a:off x="277800" y="4676286"/>
              <a:ext cx="9144000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000" b="1" i="0" u="none" strike="noStrike" cap="none" normalizeH="0" baseline="-2500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000" b="1" i="0" u="none" strike="noStrike" cap="none" normalizeH="0" baseline="-2500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5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et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000" b="1" i="0" u="none" strike="noStrike" cap="none" normalizeH="0" baseline="-2500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6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sont 3 constantes d’intégration obtenues grâce aux conditions initiales sur       .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7" t="64075" r="89628" b="26921"/>
            <a:stretch>
              <a:fillRect/>
            </a:stretch>
          </p:blipFill>
          <p:spPr bwMode="auto">
            <a:xfrm>
              <a:off x="1642822" y="4987468"/>
              <a:ext cx="504056" cy="36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l="14522" t="46199" r="61931" b="28601"/>
          <a:stretch>
            <a:fillRect/>
          </a:stretch>
        </p:blipFill>
        <p:spPr bwMode="auto">
          <a:xfrm>
            <a:off x="1528936" y="5270717"/>
            <a:ext cx="2160240" cy="130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print"/>
          <a:srcRect l="38763" t="46199" r="54173" b="46824"/>
          <a:stretch>
            <a:fillRect/>
          </a:stretch>
        </p:blipFill>
        <p:spPr bwMode="auto">
          <a:xfrm>
            <a:off x="3830634" y="5270717"/>
            <a:ext cx="64807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/>
          <a:srcRect l="38763" t="57199" r="19764" b="36546"/>
          <a:stretch>
            <a:fillRect/>
          </a:stretch>
        </p:blipFill>
        <p:spPr bwMode="auto">
          <a:xfrm>
            <a:off x="3772759" y="5812056"/>
            <a:ext cx="3804849" cy="3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23409" y="1147894"/>
            <a:ext cx="14756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t =</a:t>
            </a:r>
            <a:r>
              <a:rPr kumimoji="0" lang="fr-FR" sz="2000" b="0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1800971" y="2276872"/>
            <a:ext cx="295232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On a donc finalement :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1690793" y="4028214"/>
            <a:ext cx="4174793" cy="846971"/>
            <a:chOff x="1690793" y="4005064"/>
            <a:chExt cx="4174793" cy="846971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l="27638" t="54290" r="61564" b="37956"/>
            <a:stretch>
              <a:fillRect/>
            </a:stretch>
          </p:blipFill>
          <p:spPr bwMode="auto">
            <a:xfrm>
              <a:off x="1690793" y="4173588"/>
              <a:ext cx="1008999" cy="407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l="46903" t="54290" r="24585" b="38860"/>
            <a:stretch>
              <a:fillRect/>
            </a:stretch>
          </p:blipFill>
          <p:spPr bwMode="auto">
            <a:xfrm>
              <a:off x="3201290" y="4186363"/>
              <a:ext cx="2664296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Rectangle 35"/>
            <p:cNvSpPr/>
            <p:nvPr/>
          </p:nvSpPr>
          <p:spPr>
            <a:xfrm>
              <a:off x="2699792" y="4005064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t²</a:t>
              </a:r>
              <a:endParaRPr lang="fr-FR" dirty="0">
                <a:solidFill>
                  <a:srgbClr val="00206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664167" y="4390370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>
                <a:solidFill>
                  <a:srgbClr val="002060"/>
                </a:solidFill>
              </a:endParaRPr>
            </a:p>
          </p:txBody>
        </p:sp>
        <p:cxnSp>
          <p:nvCxnSpPr>
            <p:cNvPr id="38" name="Connecteur droit 37"/>
            <p:cNvCxnSpPr/>
            <p:nvPr/>
          </p:nvCxnSpPr>
          <p:spPr>
            <a:xfrm>
              <a:off x="2640417" y="4426753"/>
              <a:ext cx="432048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225812" y="5751623"/>
            <a:ext cx="14756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t =</a:t>
            </a:r>
            <a:r>
              <a:rPr kumimoji="0" lang="fr-FR" sz="2000" b="0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3761184" y="6059005"/>
            <a:ext cx="5211688" cy="754371"/>
            <a:chOff x="3761184" y="6059005"/>
            <a:chExt cx="5211688" cy="754371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38763" t="64014" r="47690" b="29009"/>
            <a:stretch>
              <a:fillRect/>
            </a:stretch>
          </p:blipFill>
          <p:spPr bwMode="auto">
            <a:xfrm>
              <a:off x="3761184" y="6206821"/>
              <a:ext cx="1242864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59283" t="64014" r="2951" b="28307"/>
            <a:stretch>
              <a:fillRect/>
            </a:stretch>
          </p:blipFill>
          <p:spPr bwMode="auto">
            <a:xfrm>
              <a:off x="5508104" y="6206821"/>
              <a:ext cx="3464768" cy="39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Rectangle 40"/>
            <p:cNvSpPr/>
            <p:nvPr/>
          </p:nvSpPr>
          <p:spPr>
            <a:xfrm>
              <a:off x="5032314" y="6059005"/>
              <a:ext cx="4587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0²</a:t>
              </a:r>
              <a:endParaRPr lang="fr-FR" dirty="0">
                <a:solidFill>
                  <a:srgbClr val="00206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042989" y="6351711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>
                <a:solidFill>
                  <a:srgbClr val="002060"/>
                </a:solidFill>
              </a:endParaRPr>
            </a:p>
          </p:txBody>
        </p:sp>
        <p:cxnSp>
          <p:nvCxnSpPr>
            <p:cNvPr id="43" name="Connecteur droit 42"/>
            <p:cNvCxnSpPr/>
            <p:nvPr/>
          </p:nvCxnSpPr>
          <p:spPr>
            <a:xfrm>
              <a:off x="5030814" y="6422819"/>
              <a:ext cx="432048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Donner les coordonnées du vecteur position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</a:t>
            </a:r>
            <a:r>
              <a:rPr lang="fr-FR" sz="2000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en fonction de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512" y="1828876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sont 3 constantes d’intégration obtenues grâce aux conditions initiales sur       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07" t="64075" r="89628" b="26921"/>
          <a:stretch>
            <a:fillRect/>
          </a:stretch>
        </p:blipFill>
        <p:spPr bwMode="auto">
          <a:xfrm>
            <a:off x="1428585" y="2151633"/>
            <a:ext cx="504056" cy="36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2" t="46199" r="61931" b="28601"/>
          <a:stretch>
            <a:fillRect/>
          </a:stretch>
        </p:blipFill>
        <p:spPr bwMode="auto">
          <a:xfrm>
            <a:off x="1547664" y="2332932"/>
            <a:ext cx="2160240" cy="130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8763" t="46199" r="54173" b="46824"/>
          <a:stretch>
            <a:fillRect/>
          </a:stretch>
        </p:blipFill>
        <p:spPr bwMode="auto">
          <a:xfrm>
            <a:off x="3849362" y="2332932"/>
            <a:ext cx="64807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38763" t="57199" r="19764" b="36546"/>
          <a:stretch>
            <a:fillRect/>
          </a:stretch>
        </p:blipFill>
        <p:spPr bwMode="auto">
          <a:xfrm>
            <a:off x="3791487" y="2874271"/>
            <a:ext cx="3804849" cy="3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07" t="64075" r="89628" b="26921"/>
          <a:stretch>
            <a:fillRect/>
          </a:stretch>
        </p:blipFill>
        <p:spPr bwMode="auto">
          <a:xfrm>
            <a:off x="4860032" y="0"/>
            <a:ext cx="504056" cy="36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/>
          <a:srcRect l="10395" t="36959" r="72272" b="36161"/>
          <a:stretch>
            <a:fillRect/>
          </a:stretch>
        </p:blipFill>
        <p:spPr bwMode="auto">
          <a:xfrm>
            <a:off x="432048" y="332656"/>
            <a:ext cx="1619672" cy="141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 l="27638" t="36959" r="66968" b="54981"/>
          <a:stretch>
            <a:fillRect/>
          </a:stretch>
        </p:blipFill>
        <p:spPr bwMode="auto">
          <a:xfrm>
            <a:off x="2051720" y="332656"/>
            <a:ext cx="504056" cy="42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/>
          <a:srcRect l="27638" t="47600" r="24585" b="45550"/>
          <a:stretch>
            <a:fillRect/>
          </a:stretch>
        </p:blipFill>
        <p:spPr bwMode="auto">
          <a:xfrm>
            <a:off x="2123728" y="836712"/>
            <a:ext cx="44644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5496024"/>
            <a:ext cx="53160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Donner l’équation de la trajectoire du point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5" cstate="print"/>
          <a:srcRect l="5670" t="27720" r="48026" b="64720"/>
          <a:stretch>
            <a:fillRect/>
          </a:stretch>
        </p:blipFill>
        <p:spPr bwMode="auto">
          <a:xfrm>
            <a:off x="0" y="6093296"/>
            <a:ext cx="3816424" cy="35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6" cstate="print"/>
          <a:srcRect l="4252" t="36119" r="73068" b="42881"/>
          <a:stretch>
            <a:fillRect/>
          </a:stretch>
        </p:blipFill>
        <p:spPr bwMode="auto">
          <a:xfrm>
            <a:off x="3885828" y="5848695"/>
            <a:ext cx="1800200" cy="93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/>
          <a:srcRect l="27674" t="42047" r="36632" b="50487"/>
          <a:stretch>
            <a:fillRect/>
          </a:stretch>
        </p:blipFill>
        <p:spPr bwMode="auto">
          <a:xfrm>
            <a:off x="6084168" y="6093296"/>
            <a:ext cx="30598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/>
          <a:srcRect l="2835" t="66359" r="69760" b="26081"/>
          <a:stretch>
            <a:fillRect/>
          </a:stretch>
        </p:blipFill>
        <p:spPr bwMode="auto">
          <a:xfrm>
            <a:off x="6084168" y="6450778"/>
            <a:ext cx="2312712" cy="35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 l="27638" t="54290" r="61564" b="37956"/>
          <a:stretch>
            <a:fillRect/>
          </a:stretch>
        </p:blipFill>
        <p:spPr bwMode="auto">
          <a:xfrm>
            <a:off x="2065599" y="1221260"/>
            <a:ext cx="1008999" cy="40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 l="38763" t="64014" r="47690" b="29009"/>
          <a:stretch>
            <a:fillRect/>
          </a:stretch>
        </p:blipFill>
        <p:spPr bwMode="auto">
          <a:xfrm>
            <a:off x="3824808" y="3254493"/>
            <a:ext cx="12428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4" cstate="print"/>
          <a:srcRect l="46903" t="54290" r="24585" b="38860"/>
          <a:stretch>
            <a:fillRect/>
          </a:stretch>
        </p:blipFill>
        <p:spPr bwMode="auto">
          <a:xfrm>
            <a:off x="3587671" y="1222460"/>
            <a:ext cx="26642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3074598" y="1052736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t²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38973" y="1438042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27" name="Connecteur droit 26"/>
          <p:cNvCxnSpPr/>
          <p:nvPr/>
        </p:nvCxnSpPr>
        <p:spPr>
          <a:xfrm>
            <a:off x="3015223" y="1474425"/>
            <a:ext cx="43204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 l="59283" t="64014" r="2951" b="28307"/>
          <a:stretch>
            <a:fillRect/>
          </a:stretch>
        </p:blipFill>
        <p:spPr bwMode="auto">
          <a:xfrm>
            <a:off x="5571728" y="3254493"/>
            <a:ext cx="3464768" cy="39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5095938" y="3106677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0²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06613" y="3399383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31" name="Connecteur droit 30"/>
          <p:cNvCxnSpPr/>
          <p:nvPr/>
        </p:nvCxnSpPr>
        <p:spPr>
          <a:xfrm>
            <a:off x="5094438" y="3470491"/>
            <a:ext cx="43204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251520" y="2829786"/>
            <a:ext cx="14756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t =</a:t>
            </a:r>
            <a:r>
              <a:rPr kumimoji="0" lang="fr-FR" sz="2000" b="0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395536" y="4365104"/>
            <a:ext cx="18722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finalement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Groupe 38"/>
          <p:cNvGrpSpPr/>
          <p:nvPr/>
        </p:nvGrpSpPr>
        <p:grpSpPr>
          <a:xfrm>
            <a:off x="2123728" y="3786482"/>
            <a:ext cx="6408712" cy="1737217"/>
            <a:chOff x="2123728" y="3786482"/>
            <a:chExt cx="6408712" cy="173721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37799" t="45359" r="20149" b="34482"/>
            <a:stretch>
              <a:fillRect/>
            </a:stretch>
          </p:blipFill>
          <p:spPr bwMode="auto">
            <a:xfrm>
              <a:off x="2123728" y="3786482"/>
              <a:ext cx="6408712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Rectangle 33"/>
            <p:cNvSpPr/>
            <p:nvPr/>
          </p:nvSpPr>
          <p:spPr>
            <a:xfrm>
              <a:off x="4527180" y="4676728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t²</a:t>
              </a:r>
              <a:endParaRPr lang="fr-FR" dirty="0">
                <a:solidFill>
                  <a:srgbClr val="00206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491555" y="5062034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>
                <a:solidFill>
                  <a:srgbClr val="002060"/>
                </a:solidFill>
              </a:endParaRPr>
            </a:p>
          </p:txBody>
        </p:sp>
        <p:cxnSp>
          <p:nvCxnSpPr>
            <p:cNvPr id="36" name="Connecteur droit 35"/>
            <p:cNvCxnSpPr/>
            <p:nvPr/>
          </p:nvCxnSpPr>
          <p:spPr>
            <a:xfrm>
              <a:off x="4507612" y="5115664"/>
              <a:ext cx="360040" cy="1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772816"/>
            <a:ext cx="53160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Donner l’équation de la trajectoire du point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l="5670" t="27720" r="48026" b="64720"/>
          <a:stretch>
            <a:fillRect/>
          </a:stretch>
        </p:blipFill>
        <p:spPr bwMode="auto">
          <a:xfrm>
            <a:off x="0" y="2371004"/>
            <a:ext cx="3816424" cy="35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4252" t="36119" r="73068" b="42881"/>
          <a:stretch>
            <a:fillRect/>
          </a:stretch>
        </p:blipFill>
        <p:spPr bwMode="auto">
          <a:xfrm>
            <a:off x="3923928" y="2076795"/>
            <a:ext cx="1944216" cy="101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 l="27674" t="42047" r="36632" b="50487"/>
          <a:stretch>
            <a:fillRect/>
          </a:stretch>
        </p:blipFill>
        <p:spPr bwMode="auto">
          <a:xfrm>
            <a:off x="6084168" y="2371004"/>
            <a:ext cx="30598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/>
          <a:srcRect l="8032" t="57959" r="8336" b="16841"/>
          <a:stretch>
            <a:fillRect/>
          </a:stretch>
        </p:blipFill>
        <p:spPr bwMode="auto">
          <a:xfrm>
            <a:off x="899592" y="3140968"/>
            <a:ext cx="7920880" cy="134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5" cstate="print"/>
          <a:srcRect l="2835" t="66359" r="69760" b="26081"/>
          <a:stretch>
            <a:fillRect/>
          </a:stretch>
        </p:blipFill>
        <p:spPr bwMode="auto">
          <a:xfrm>
            <a:off x="6084168" y="2708920"/>
            <a:ext cx="2312712" cy="35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6" cstate="print"/>
          <a:srcRect l="6002" t="53759" r="3139" b="25241"/>
          <a:stretch>
            <a:fillRect/>
          </a:stretch>
        </p:blipFill>
        <p:spPr bwMode="auto">
          <a:xfrm>
            <a:off x="0" y="4581128"/>
            <a:ext cx="8964488" cy="116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0" y="5842337"/>
            <a:ext cx="759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u="sng" dirty="0" smtClean="0"/>
              <a:t>Equation du type</a:t>
            </a:r>
            <a:r>
              <a:rPr lang="fr-FR" sz="2800" dirty="0" smtClean="0"/>
              <a:t> : </a:t>
            </a:r>
            <a:r>
              <a:rPr lang="fr-FR" sz="3200" b="1" dirty="0" smtClean="0"/>
              <a:t>z = </a:t>
            </a:r>
            <a:r>
              <a:rPr lang="fr-FR" sz="3200" b="1" dirty="0" smtClean="0">
                <a:solidFill>
                  <a:srgbClr val="FF0000"/>
                </a:solidFill>
              </a:rPr>
              <a:t>A</a:t>
            </a:r>
            <a:r>
              <a:rPr lang="fr-FR" sz="3200" b="1" dirty="0" smtClean="0"/>
              <a:t> y² + </a:t>
            </a:r>
            <a:r>
              <a:rPr lang="fr-FR" sz="3200" b="1" dirty="0" smtClean="0">
                <a:solidFill>
                  <a:srgbClr val="008000"/>
                </a:solidFill>
              </a:rPr>
              <a:t>B</a:t>
            </a:r>
            <a:r>
              <a:rPr lang="fr-FR" sz="3200" b="1" dirty="0" smtClean="0"/>
              <a:t> y + </a:t>
            </a:r>
            <a:r>
              <a:rPr lang="fr-FR" sz="3200" b="1" dirty="0" smtClean="0">
                <a:solidFill>
                  <a:srgbClr val="00B0F0"/>
                </a:solidFill>
              </a:rPr>
              <a:t>C</a:t>
            </a:r>
            <a:r>
              <a:rPr lang="fr-FR" sz="3200" b="1" dirty="0" smtClean="0"/>
              <a:t> </a:t>
            </a:r>
            <a:r>
              <a:rPr lang="fr-FR" sz="2800" dirty="0" smtClean="0"/>
              <a:t>avec </a:t>
            </a:r>
            <a:r>
              <a:rPr lang="fr-FR" sz="2800" b="1" dirty="0" smtClean="0">
                <a:solidFill>
                  <a:srgbClr val="FF0000"/>
                </a:solidFill>
              </a:rPr>
              <a:t>A &lt; 0 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1403648" y="4509120"/>
            <a:ext cx="3096344" cy="129614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8532440" y="4869160"/>
            <a:ext cx="504056" cy="504056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4499992" y="5445224"/>
            <a:ext cx="402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A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6588224" y="5373216"/>
            <a:ext cx="386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008000"/>
                </a:solidFill>
              </a:rPr>
              <a:t>B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8590315" y="5373216"/>
            <a:ext cx="375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00B0F0"/>
                </a:solidFill>
              </a:rPr>
              <a:t>C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754664" y="6334780"/>
            <a:ext cx="3713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800" dirty="0" smtClean="0">
                <a:solidFill>
                  <a:prstClr val="black"/>
                </a:solidFill>
                <a:sym typeface="Wingdings 3"/>
              </a:rPr>
              <a:t> </a:t>
            </a:r>
            <a:r>
              <a:rPr lang="fr-FR" sz="2800" b="1" u="sng" dirty="0" smtClean="0">
                <a:solidFill>
                  <a:prstClr val="black"/>
                </a:solidFill>
              </a:rPr>
              <a:t>Parabole renversée</a:t>
            </a:r>
            <a:endParaRPr lang="fr-FR" sz="2800" b="1" u="sng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68144" y="4941168"/>
            <a:ext cx="43204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6228184" y="4869160"/>
            <a:ext cx="1152128" cy="504056"/>
          </a:xfrm>
          <a:prstGeom prst="round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 l="37799" t="45359" r="20149" b="34482"/>
          <a:stretch>
            <a:fillRect/>
          </a:stretch>
        </p:blipFill>
        <p:spPr bwMode="auto">
          <a:xfrm>
            <a:off x="2123728" y="35599"/>
            <a:ext cx="640871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4527180" y="925845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t²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91555" y="1311151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4507612" y="1364781"/>
            <a:ext cx="360040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395536" y="620688"/>
            <a:ext cx="18722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finalement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 flipV="1">
            <a:off x="4716016" y="3573016"/>
            <a:ext cx="432048" cy="432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6444208" y="4005064"/>
            <a:ext cx="432048" cy="3600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 animBg="1"/>
      <p:bldP spid="16" grpId="0"/>
      <p:bldP spid="17" grpId="0"/>
      <p:bldP spid="18" grpId="0"/>
      <p:bldP spid="19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-48399"/>
            <a:ext cx="210038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1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" pitchFamily="34" charset="0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332656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Sur la 1</a:t>
            </a:r>
            <a:r>
              <a:rPr kumimoji="0" lang="fr-FR" sz="20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ère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photo du bus qui roule (page précédente), dessiner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en rouge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2 repères différents associés au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référentiel « terrestre »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et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cs typeface="Times New Roman" pitchFamily="18" charset="0"/>
              </a:rPr>
              <a:t>en vert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2 repères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différents associés au </a:t>
            </a:r>
            <a:r>
              <a:rPr lang="fr-FR" sz="2000" i="1" u="sng" dirty="0" smtClean="0">
                <a:latin typeface="Times New Roman" pitchFamily="18" charset="0"/>
                <a:cs typeface="Times New Roman" pitchFamily="18" charset="0"/>
              </a:rPr>
              <a:t>référentiel « bus »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Indiquer où se situent ces repères sur la 2</a:t>
            </a:r>
            <a:r>
              <a:rPr kumimoji="0" lang="fr-FR" sz="20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ème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photo.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1403648" y="1700808"/>
            <a:ext cx="6408712" cy="3935521"/>
            <a:chOff x="1403648" y="1700808"/>
            <a:chExt cx="6408712" cy="3935521"/>
          </a:xfrm>
        </p:grpSpPr>
        <p:pic>
          <p:nvPicPr>
            <p:cNvPr id="5" name="Image 4"/>
            <p:cNvPicPr/>
            <p:nvPr/>
          </p:nvPicPr>
          <p:blipFill>
            <a:blip r:embed="rId2" cstate="print">
              <a:clrChange>
                <a:clrFrom>
                  <a:srgbClr val="00A2E8"/>
                </a:clrFrom>
                <a:clrTo>
                  <a:srgbClr val="00A2E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648" y="1700808"/>
              <a:ext cx="6408712" cy="3888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Image 5" descr="Arbustes Verts De Jardin. Dessin Vectoriel Arbuste Et Buisson Isolé Vecteur Premium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59" t="15505" r="59603" b="48258"/>
            <a:stretch>
              <a:fillRect/>
            </a:stretch>
          </p:blipFill>
          <p:spPr bwMode="auto">
            <a:xfrm>
              <a:off x="5508104" y="2564904"/>
              <a:ext cx="1224136" cy="767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 6" descr="Arbustes Verts De Jardin. Dessin Vectoriel Arbuste Et Buisson Isolé Vecteur Premium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59" t="15505" r="59603" b="48258"/>
            <a:stretch>
              <a:fillRect/>
            </a:stretch>
          </p:blipFill>
          <p:spPr bwMode="auto">
            <a:xfrm>
              <a:off x="5508104" y="4869160"/>
              <a:ext cx="1224136" cy="767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1115616" y="2636912"/>
            <a:ext cx="1009774" cy="915070"/>
            <a:chOff x="6847" y="9651"/>
            <a:chExt cx="687" cy="718"/>
          </a:xfrm>
        </p:grpSpPr>
        <p:cxnSp>
          <p:nvCxnSpPr>
            <p:cNvPr id="26629" name="AutoShape 5"/>
            <p:cNvCxnSpPr>
              <a:cxnSpLocks noChangeShapeType="1"/>
            </p:cNvCxnSpPr>
            <p:nvPr/>
          </p:nvCxnSpPr>
          <p:spPr bwMode="auto">
            <a:xfrm flipV="1">
              <a:off x="7105" y="9651"/>
              <a:ext cx="1" cy="477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26630" name="AutoShape 6"/>
            <p:cNvCxnSpPr>
              <a:cxnSpLocks noChangeShapeType="1"/>
            </p:cNvCxnSpPr>
            <p:nvPr/>
          </p:nvCxnSpPr>
          <p:spPr bwMode="auto">
            <a:xfrm>
              <a:off x="7106" y="10128"/>
              <a:ext cx="428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26631" name="AutoShape 7"/>
            <p:cNvCxnSpPr>
              <a:cxnSpLocks noChangeShapeType="1"/>
            </p:cNvCxnSpPr>
            <p:nvPr/>
          </p:nvCxnSpPr>
          <p:spPr bwMode="auto">
            <a:xfrm flipH="1">
              <a:off x="6847" y="10128"/>
              <a:ext cx="259" cy="241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1115616" y="4869160"/>
            <a:ext cx="1009774" cy="915070"/>
            <a:chOff x="6847" y="9651"/>
            <a:chExt cx="687" cy="718"/>
          </a:xfrm>
        </p:grpSpPr>
        <p:cxnSp>
          <p:nvCxnSpPr>
            <p:cNvPr id="18" name="AutoShape 5"/>
            <p:cNvCxnSpPr>
              <a:cxnSpLocks noChangeShapeType="1"/>
            </p:cNvCxnSpPr>
            <p:nvPr/>
          </p:nvCxnSpPr>
          <p:spPr bwMode="auto">
            <a:xfrm flipV="1">
              <a:off x="7105" y="9651"/>
              <a:ext cx="1" cy="477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6"/>
            <p:cNvCxnSpPr>
              <a:cxnSpLocks noChangeShapeType="1"/>
            </p:cNvCxnSpPr>
            <p:nvPr/>
          </p:nvCxnSpPr>
          <p:spPr bwMode="auto">
            <a:xfrm>
              <a:off x="7106" y="10128"/>
              <a:ext cx="428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7"/>
            <p:cNvCxnSpPr>
              <a:cxnSpLocks noChangeShapeType="1"/>
            </p:cNvCxnSpPr>
            <p:nvPr/>
          </p:nvCxnSpPr>
          <p:spPr bwMode="auto">
            <a:xfrm flipH="1">
              <a:off x="6847" y="10128"/>
              <a:ext cx="259" cy="241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6228184" y="2636912"/>
            <a:ext cx="1009774" cy="915070"/>
            <a:chOff x="6847" y="9651"/>
            <a:chExt cx="687" cy="718"/>
          </a:xfrm>
        </p:grpSpPr>
        <p:cxnSp>
          <p:nvCxnSpPr>
            <p:cNvPr id="22" name="AutoShape 5"/>
            <p:cNvCxnSpPr>
              <a:cxnSpLocks noChangeShapeType="1"/>
            </p:cNvCxnSpPr>
            <p:nvPr/>
          </p:nvCxnSpPr>
          <p:spPr bwMode="auto">
            <a:xfrm flipV="1">
              <a:off x="7105" y="9651"/>
              <a:ext cx="1" cy="477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23" name="AutoShape 6"/>
            <p:cNvCxnSpPr>
              <a:cxnSpLocks noChangeShapeType="1"/>
            </p:cNvCxnSpPr>
            <p:nvPr/>
          </p:nvCxnSpPr>
          <p:spPr bwMode="auto">
            <a:xfrm>
              <a:off x="7106" y="10128"/>
              <a:ext cx="428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24" name="AutoShape 7"/>
            <p:cNvCxnSpPr>
              <a:cxnSpLocks noChangeShapeType="1"/>
            </p:cNvCxnSpPr>
            <p:nvPr/>
          </p:nvCxnSpPr>
          <p:spPr bwMode="auto">
            <a:xfrm flipH="1">
              <a:off x="6847" y="10128"/>
              <a:ext cx="259" cy="241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</p:cxnSp>
      </p:grp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6300192" y="4941168"/>
            <a:ext cx="1009774" cy="915070"/>
            <a:chOff x="6847" y="9651"/>
            <a:chExt cx="687" cy="718"/>
          </a:xfrm>
        </p:grpSpPr>
        <p:cxnSp>
          <p:nvCxnSpPr>
            <p:cNvPr id="26" name="AutoShape 5"/>
            <p:cNvCxnSpPr>
              <a:cxnSpLocks noChangeShapeType="1"/>
            </p:cNvCxnSpPr>
            <p:nvPr/>
          </p:nvCxnSpPr>
          <p:spPr bwMode="auto">
            <a:xfrm flipV="1">
              <a:off x="7105" y="9651"/>
              <a:ext cx="1" cy="477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27" name="AutoShape 6"/>
            <p:cNvCxnSpPr>
              <a:cxnSpLocks noChangeShapeType="1"/>
            </p:cNvCxnSpPr>
            <p:nvPr/>
          </p:nvCxnSpPr>
          <p:spPr bwMode="auto">
            <a:xfrm>
              <a:off x="7106" y="10128"/>
              <a:ext cx="428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28" name="AutoShape 7"/>
            <p:cNvCxnSpPr>
              <a:cxnSpLocks noChangeShapeType="1"/>
            </p:cNvCxnSpPr>
            <p:nvPr/>
          </p:nvCxnSpPr>
          <p:spPr bwMode="auto">
            <a:xfrm flipH="1">
              <a:off x="6847" y="10128"/>
              <a:ext cx="259" cy="241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</p:cxnSp>
      </p:grpSp>
      <p:grpSp>
        <p:nvGrpSpPr>
          <p:cNvPr id="29" name="Group 4"/>
          <p:cNvGrpSpPr>
            <a:grpSpLocks/>
          </p:cNvGrpSpPr>
          <p:nvPr/>
        </p:nvGrpSpPr>
        <p:grpSpPr bwMode="auto">
          <a:xfrm>
            <a:off x="3635896" y="1556792"/>
            <a:ext cx="1009774" cy="915070"/>
            <a:chOff x="6847" y="9651"/>
            <a:chExt cx="687" cy="718"/>
          </a:xfrm>
        </p:grpSpPr>
        <p:cxnSp>
          <p:nvCxnSpPr>
            <p:cNvPr id="30" name="AutoShape 5"/>
            <p:cNvCxnSpPr>
              <a:cxnSpLocks noChangeShapeType="1"/>
            </p:cNvCxnSpPr>
            <p:nvPr/>
          </p:nvCxnSpPr>
          <p:spPr bwMode="auto">
            <a:xfrm flipV="1">
              <a:off x="7105" y="9651"/>
              <a:ext cx="1" cy="477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31" name="AutoShape 6"/>
            <p:cNvCxnSpPr>
              <a:cxnSpLocks noChangeShapeType="1"/>
            </p:cNvCxnSpPr>
            <p:nvPr/>
          </p:nvCxnSpPr>
          <p:spPr bwMode="auto">
            <a:xfrm>
              <a:off x="7106" y="10128"/>
              <a:ext cx="428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32" name="AutoShape 7"/>
            <p:cNvCxnSpPr>
              <a:cxnSpLocks noChangeShapeType="1"/>
            </p:cNvCxnSpPr>
            <p:nvPr/>
          </p:nvCxnSpPr>
          <p:spPr bwMode="auto">
            <a:xfrm flipH="1">
              <a:off x="6847" y="10128"/>
              <a:ext cx="259" cy="241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</p:cxnSp>
      </p:grp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5796136" y="3789040"/>
            <a:ext cx="1009774" cy="915070"/>
            <a:chOff x="6847" y="9651"/>
            <a:chExt cx="687" cy="718"/>
          </a:xfrm>
        </p:grpSpPr>
        <p:cxnSp>
          <p:nvCxnSpPr>
            <p:cNvPr id="34" name="AutoShape 5"/>
            <p:cNvCxnSpPr>
              <a:cxnSpLocks noChangeShapeType="1"/>
            </p:cNvCxnSpPr>
            <p:nvPr/>
          </p:nvCxnSpPr>
          <p:spPr bwMode="auto">
            <a:xfrm flipV="1">
              <a:off x="7105" y="9651"/>
              <a:ext cx="1" cy="477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35" name="AutoShape 6"/>
            <p:cNvCxnSpPr>
              <a:cxnSpLocks noChangeShapeType="1"/>
            </p:cNvCxnSpPr>
            <p:nvPr/>
          </p:nvCxnSpPr>
          <p:spPr bwMode="auto">
            <a:xfrm>
              <a:off x="7106" y="10128"/>
              <a:ext cx="428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36" name="AutoShape 7"/>
            <p:cNvCxnSpPr>
              <a:cxnSpLocks noChangeShapeType="1"/>
            </p:cNvCxnSpPr>
            <p:nvPr/>
          </p:nvCxnSpPr>
          <p:spPr bwMode="auto">
            <a:xfrm flipH="1">
              <a:off x="6847" y="10128"/>
              <a:ext cx="259" cy="241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</p:cxnSp>
      </p:grpSp>
      <p:grpSp>
        <p:nvGrpSpPr>
          <p:cNvPr id="37" name="Group 4"/>
          <p:cNvGrpSpPr>
            <a:grpSpLocks/>
          </p:cNvGrpSpPr>
          <p:nvPr/>
        </p:nvGrpSpPr>
        <p:grpSpPr bwMode="auto">
          <a:xfrm>
            <a:off x="5220072" y="1484784"/>
            <a:ext cx="1009774" cy="915070"/>
            <a:chOff x="6847" y="9651"/>
            <a:chExt cx="687" cy="718"/>
          </a:xfrm>
        </p:grpSpPr>
        <p:cxnSp>
          <p:nvCxnSpPr>
            <p:cNvPr id="38" name="AutoShape 5"/>
            <p:cNvCxnSpPr>
              <a:cxnSpLocks noChangeShapeType="1"/>
            </p:cNvCxnSpPr>
            <p:nvPr/>
          </p:nvCxnSpPr>
          <p:spPr bwMode="auto">
            <a:xfrm flipV="1">
              <a:off x="7105" y="9651"/>
              <a:ext cx="1" cy="477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39" name="AutoShape 6"/>
            <p:cNvCxnSpPr>
              <a:cxnSpLocks noChangeShapeType="1"/>
            </p:cNvCxnSpPr>
            <p:nvPr/>
          </p:nvCxnSpPr>
          <p:spPr bwMode="auto">
            <a:xfrm>
              <a:off x="7106" y="10128"/>
              <a:ext cx="428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40" name="AutoShape 7"/>
            <p:cNvCxnSpPr>
              <a:cxnSpLocks noChangeShapeType="1"/>
            </p:cNvCxnSpPr>
            <p:nvPr/>
          </p:nvCxnSpPr>
          <p:spPr bwMode="auto">
            <a:xfrm flipH="1">
              <a:off x="6847" y="10128"/>
              <a:ext cx="259" cy="241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7308304" y="3717032"/>
            <a:ext cx="1009774" cy="915070"/>
            <a:chOff x="6847" y="9651"/>
            <a:chExt cx="687" cy="718"/>
          </a:xfrm>
        </p:grpSpPr>
        <p:cxnSp>
          <p:nvCxnSpPr>
            <p:cNvPr id="42" name="AutoShape 5"/>
            <p:cNvCxnSpPr>
              <a:cxnSpLocks noChangeShapeType="1"/>
            </p:cNvCxnSpPr>
            <p:nvPr/>
          </p:nvCxnSpPr>
          <p:spPr bwMode="auto">
            <a:xfrm flipV="1">
              <a:off x="7105" y="9651"/>
              <a:ext cx="1" cy="477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6"/>
            <p:cNvCxnSpPr>
              <a:cxnSpLocks noChangeShapeType="1"/>
            </p:cNvCxnSpPr>
            <p:nvPr/>
          </p:nvCxnSpPr>
          <p:spPr bwMode="auto">
            <a:xfrm>
              <a:off x="7106" y="10128"/>
              <a:ext cx="428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7"/>
            <p:cNvCxnSpPr>
              <a:cxnSpLocks noChangeShapeType="1"/>
            </p:cNvCxnSpPr>
            <p:nvPr/>
          </p:nvCxnSpPr>
          <p:spPr bwMode="auto">
            <a:xfrm flipH="1">
              <a:off x="6847" y="10128"/>
              <a:ext cx="259" cy="241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46" name="Text Box 1"/>
          <p:cNvSpPr txBox="1">
            <a:spLocks noChangeArrowheads="1"/>
          </p:cNvSpPr>
          <p:nvPr/>
        </p:nvSpPr>
        <p:spPr bwMode="auto">
          <a:xfrm>
            <a:off x="0" y="5950068"/>
            <a:ext cx="9144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                                                                     Instant où l’avant du bus atteint le buisson,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instant o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ù le passager du bus atteint le buisson …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0" y="5949280"/>
            <a:ext cx="7524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Proposer deux origines des temps différentes.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27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0" y="788"/>
            <a:ext cx="9144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                                                                     Instant où l’avant du bus atteint le buisson,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instant o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ù le passager du bus atteint le buisson …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7524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Proposer deux origines des temps différentes.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1680" y="864096"/>
            <a:ext cx="38555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Les référentiels usuels</a:t>
            </a:r>
            <a:endParaRPr lang="fr-FR" sz="2200" dirty="0">
              <a:latin typeface="Bookman Old Style" pitchFamily="18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79512" y="1340768"/>
          <a:ext cx="8856984" cy="4572000"/>
        </p:xfrm>
        <a:graphic>
          <a:graphicData uri="http://schemas.openxmlformats.org/drawingml/2006/table">
            <a:tbl>
              <a:tblPr/>
              <a:tblGrid>
                <a:gridCol w="1440160"/>
                <a:gridCol w="3940426"/>
                <a:gridCol w="3476398"/>
              </a:tblGrid>
              <a:tr h="240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i="1" dirty="0">
                          <a:latin typeface="Times New Roman"/>
                          <a:ea typeface="Arial Unicode MS"/>
                          <a:cs typeface="Times New Roman"/>
                        </a:rPr>
                        <a:t>Référentiel</a:t>
                      </a: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i="1" dirty="0">
                          <a:latin typeface="Times New Roman"/>
                          <a:ea typeface="Arial Unicode MS"/>
                          <a:cs typeface="Times New Roman"/>
                        </a:rPr>
                        <a:t>Définition</a:t>
                      </a: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i="1" dirty="0">
                          <a:latin typeface="Times New Roman"/>
                          <a:ea typeface="Arial Unicode MS"/>
                          <a:cs typeface="Times New Roman"/>
                        </a:rPr>
                        <a:t>Propriétés</a:t>
                      </a: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Les repères associés ont une </a:t>
                      </a:r>
                      <a:r>
                        <a:rPr lang="fr-FR" sz="2000" b="1" u="sng" dirty="0">
                          <a:solidFill>
                            <a:srgbClr val="FF0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origine</a:t>
                      </a:r>
                      <a:r>
                        <a:rPr lang="fr-FR" sz="2000" b="1" dirty="0">
                          <a:solidFill>
                            <a:srgbClr val="FF0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 située en un point quelconque de la surface de la Terre</a:t>
                      </a:r>
                      <a:r>
                        <a:rPr lang="fr-FR" sz="2000" b="1" dirty="0">
                          <a:latin typeface="Calibri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et leurs </a:t>
                      </a:r>
                      <a:r>
                        <a:rPr lang="fr-FR" sz="2000" b="1" u="sng" dirty="0">
                          <a:solidFill>
                            <a:srgbClr val="008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axes</a:t>
                      </a:r>
                      <a:r>
                        <a:rPr lang="fr-FR" sz="2000" b="1" dirty="0">
                          <a:solidFill>
                            <a:srgbClr val="008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 sont ancrés au sol</a:t>
                      </a: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.</a:t>
                      </a: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2000">
                          <a:latin typeface="Calibri"/>
                          <a:ea typeface="Arial Unicode MS"/>
                          <a:cs typeface="Times New Roman"/>
                        </a:rPr>
                        <a:t>Les axes des repères liés à ce référentiel tournent en même temps que la Terre tourne sur elle-même. </a:t>
                      </a:r>
                      <a:endParaRPr lang="fr-FR" sz="20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0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Les repères associés ont une </a:t>
                      </a:r>
                      <a:r>
                        <a:rPr lang="fr-FR" sz="2000" b="1" u="sng" dirty="0">
                          <a:solidFill>
                            <a:srgbClr val="FF0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origine</a:t>
                      </a:r>
                      <a:r>
                        <a:rPr lang="fr-FR" sz="2000" b="1" dirty="0">
                          <a:solidFill>
                            <a:srgbClr val="FF0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 située au centre de la </a:t>
                      </a:r>
                      <a:r>
                        <a:rPr lang="fr-FR" sz="2000" b="1" dirty="0" smtClean="0">
                          <a:solidFill>
                            <a:srgbClr val="FF0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Terre</a:t>
                      </a:r>
                      <a:r>
                        <a:rPr lang="fr-FR" sz="2000" dirty="0" smtClean="0">
                          <a:latin typeface="Calibri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et </a:t>
                      </a:r>
                      <a:r>
                        <a:rPr lang="fr-FR" sz="2000" b="0" dirty="0" smtClean="0">
                          <a:solidFill>
                            <a:schemeClr val="tx1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les 3</a:t>
                      </a:r>
                      <a:r>
                        <a:rPr lang="fr-FR" sz="2000" b="1" dirty="0" smtClean="0">
                          <a:solidFill>
                            <a:srgbClr val="008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2000" b="1" u="sng" dirty="0" smtClean="0">
                          <a:solidFill>
                            <a:srgbClr val="008000"/>
                          </a:solidFill>
                          <a:latin typeface="+mn-lt"/>
                          <a:ea typeface="Arial Unicode MS"/>
                          <a:cs typeface="Times New Roman"/>
                        </a:rPr>
                        <a:t>axes</a:t>
                      </a:r>
                      <a:r>
                        <a:rPr lang="fr-FR" sz="2000" b="1" dirty="0" smtClean="0">
                          <a:solidFill>
                            <a:srgbClr val="008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 pointent vers 3 étoiles « fixes »</a:t>
                      </a:r>
                      <a:r>
                        <a:rPr lang="fr-FR" sz="2000" b="1" dirty="0" smtClean="0">
                          <a:latin typeface="Calibri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2000" dirty="0" smtClean="0">
                          <a:latin typeface="Calibri"/>
                          <a:ea typeface="Arial Unicode MS"/>
                          <a:cs typeface="Times New Roman"/>
                        </a:rPr>
                        <a:t>E1</a:t>
                      </a: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, E2, E3 (c'est-à-dire suffisamment lointaines pour nous paraître fixes sur la durée du problème).</a:t>
                      </a: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2000" dirty="0" smtClean="0">
                        <a:latin typeface="Calibri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2000" dirty="0" smtClean="0">
                        <a:latin typeface="Calibri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latin typeface="Calibri"/>
                          <a:ea typeface="Arial Unicode MS"/>
                          <a:cs typeface="Times New Roman"/>
                        </a:rPr>
                        <a:t>Les </a:t>
                      </a: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axes des repères liés à ce référentiel ne tournent pas en même temps que la Terre tourne sur elle-même ni en même temps que la Terre tourne autour du Soleil</a:t>
                      </a:r>
                      <a:r>
                        <a:rPr lang="fr-FR" sz="2000" dirty="0" smtClean="0">
                          <a:latin typeface="Calibri"/>
                          <a:ea typeface="Arial Unicode MS"/>
                          <a:cs typeface="Times New Roman"/>
                        </a:rPr>
                        <a:t>.</a:t>
                      </a: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0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Les repères associés ont une </a:t>
                      </a:r>
                      <a:r>
                        <a:rPr lang="fr-FR" sz="2000" b="1" u="sng" dirty="0">
                          <a:solidFill>
                            <a:srgbClr val="FF0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origine</a:t>
                      </a:r>
                      <a:r>
                        <a:rPr lang="fr-FR" sz="2000" b="1" dirty="0">
                          <a:solidFill>
                            <a:srgbClr val="FF0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 située au centre du Soleil</a:t>
                      </a: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 et </a:t>
                      </a:r>
                      <a:r>
                        <a:rPr lang="fr-FR" sz="2000" b="0" dirty="0">
                          <a:latin typeface="Calibri"/>
                          <a:ea typeface="Arial Unicode MS"/>
                          <a:cs typeface="Times New Roman"/>
                        </a:rPr>
                        <a:t>les 3</a:t>
                      </a:r>
                      <a:r>
                        <a:rPr lang="fr-FR" sz="2000" b="1" dirty="0">
                          <a:latin typeface="Calibri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2000" b="1" u="sng" dirty="0">
                          <a:solidFill>
                            <a:srgbClr val="008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axes</a:t>
                      </a:r>
                      <a:r>
                        <a:rPr lang="fr-FR" sz="2000" b="1" dirty="0">
                          <a:solidFill>
                            <a:srgbClr val="008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 pointent vers 3 étoiles « fixes </a:t>
                      </a:r>
                      <a:r>
                        <a:rPr lang="fr-FR" sz="2000" b="1" dirty="0">
                          <a:latin typeface="Calibri"/>
                          <a:ea typeface="Arial Unicode MS"/>
                          <a:cs typeface="Times New Roman"/>
                        </a:rPr>
                        <a:t>» </a:t>
                      </a: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E1, E2, E3.</a:t>
                      </a: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-63500" y="6350"/>
            <a:ext cx="9810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-184150" y="177800"/>
            <a:ext cx="13017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-214313" y="211138"/>
            <a:ext cx="1406526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6795" y="1988840"/>
            <a:ext cx="1361603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fr-FR" sz="2000" b="1" dirty="0">
                <a:solidFill>
                  <a:srgbClr val="002060"/>
                </a:solidFill>
                <a:latin typeface="Arial"/>
                <a:ea typeface="Arial Unicode MS"/>
                <a:cs typeface="Times New Roman"/>
              </a:rPr>
              <a:t>Terrestre</a:t>
            </a:r>
            <a:endParaRPr lang="fr-FR" sz="2000" b="1" dirty="0">
              <a:solidFill>
                <a:prstClr val="black"/>
              </a:solidFill>
              <a:latin typeface="Times New Roman"/>
              <a:ea typeface="Arial Unicode MS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3356992"/>
            <a:ext cx="1152128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>
                <a:solidFill>
                  <a:srgbClr val="002060"/>
                </a:solidFill>
                <a:latin typeface="Arial"/>
                <a:ea typeface="Arial Unicode MS"/>
                <a:cs typeface="Times New Roman"/>
              </a:rPr>
              <a:t>Géocentrique</a:t>
            </a:r>
            <a:endParaRPr lang="fr-FR" sz="2000" b="1" dirty="0">
              <a:solidFill>
                <a:prstClr val="black"/>
              </a:solidFill>
              <a:latin typeface="Times New Roman"/>
              <a:ea typeface="Arial Unicode MS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5013176"/>
            <a:ext cx="1305745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>
                <a:solidFill>
                  <a:srgbClr val="002060"/>
                </a:solidFill>
                <a:latin typeface="Arial"/>
                <a:ea typeface="Arial Unicode MS"/>
                <a:cs typeface="Times New Roman"/>
              </a:rPr>
              <a:t>Héliocentrique</a:t>
            </a:r>
            <a:endParaRPr lang="fr-FR" sz="2000" b="1" dirty="0">
              <a:solidFill>
                <a:prstClr val="black"/>
              </a:solidFill>
              <a:latin typeface="Times New Roman"/>
              <a:ea typeface="Arial Unicode MS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Sur la figure ci-dessous, surligner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en rouge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les repères associés au référentiel terrestre,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en vert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les repères associés au référentiel géocentrique et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en bleu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repère associé au référentiel héliocentrique.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1412"/>
            <a:ext cx="9144000" cy="395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/>
          <p:nvPr/>
        </p:nvPicPr>
        <p:blipFill>
          <a:blip r:embed="rId3" cstate="print"/>
          <a:srcRect l="36540" t="38846" r="17426" b="20252"/>
          <a:stretch>
            <a:fillRect/>
          </a:stretch>
        </p:blipFill>
        <p:spPr bwMode="auto">
          <a:xfrm>
            <a:off x="1691680" y="980728"/>
            <a:ext cx="28083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e 21"/>
          <p:cNvGrpSpPr/>
          <p:nvPr/>
        </p:nvGrpSpPr>
        <p:grpSpPr>
          <a:xfrm>
            <a:off x="2411760" y="1003878"/>
            <a:ext cx="1368152" cy="1417010"/>
            <a:chOff x="2411760" y="1003878"/>
            <a:chExt cx="1368152" cy="1417010"/>
          </a:xfrm>
        </p:grpSpPr>
        <p:cxnSp>
          <p:nvCxnSpPr>
            <p:cNvPr id="6" name="AutoShape 5"/>
            <p:cNvCxnSpPr>
              <a:cxnSpLocks noChangeShapeType="1"/>
            </p:cNvCxnSpPr>
            <p:nvPr/>
          </p:nvCxnSpPr>
          <p:spPr bwMode="auto">
            <a:xfrm flipV="1">
              <a:off x="3010974" y="1003878"/>
              <a:ext cx="0" cy="108012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6"/>
            <p:cNvCxnSpPr>
              <a:cxnSpLocks noChangeShapeType="1"/>
            </p:cNvCxnSpPr>
            <p:nvPr/>
          </p:nvCxnSpPr>
          <p:spPr bwMode="auto">
            <a:xfrm>
              <a:off x="2987824" y="2060848"/>
              <a:ext cx="792088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7"/>
            <p:cNvCxnSpPr>
              <a:cxnSpLocks noChangeShapeType="1"/>
            </p:cNvCxnSpPr>
            <p:nvPr/>
          </p:nvCxnSpPr>
          <p:spPr bwMode="auto">
            <a:xfrm flipH="1">
              <a:off x="2411760" y="2060848"/>
              <a:ext cx="613345" cy="36004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23" name="Groupe 22"/>
          <p:cNvGrpSpPr/>
          <p:nvPr/>
        </p:nvGrpSpPr>
        <p:grpSpPr>
          <a:xfrm>
            <a:off x="4367551" y="3394275"/>
            <a:ext cx="1428585" cy="1212561"/>
            <a:chOff x="2423335" y="1185177"/>
            <a:chExt cx="1428585" cy="1212561"/>
          </a:xfrm>
        </p:grpSpPr>
        <p:cxnSp>
          <p:nvCxnSpPr>
            <p:cNvPr id="24" name="AutoShape 5"/>
            <p:cNvCxnSpPr>
              <a:cxnSpLocks noChangeShapeType="1"/>
            </p:cNvCxnSpPr>
            <p:nvPr/>
          </p:nvCxnSpPr>
          <p:spPr bwMode="auto">
            <a:xfrm flipV="1">
              <a:off x="3036682" y="1185177"/>
              <a:ext cx="0" cy="864096"/>
            </a:xfrm>
            <a:prstGeom prst="straightConnector1">
              <a:avLst/>
            </a:prstGeom>
            <a:noFill/>
            <a:ln w="57150">
              <a:solidFill>
                <a:srgbClr val="00B0F0"/>
              </a:solidFill>
              <a:round/>
              <a:headEnd/>
              <a:tailEnd type="triangle" w="med" len="med"/>
            </a:ln>
          </p:spPr>
        </p:cxnSp>
        <p:cxnSp>
          <p:nvCxnSpPr>
            <p:cNvPr id="25" name="AutoShape 6"/>
            <p:cNvCxnSpPr>
              <a:cxnSpLocks noChangeShapeType="1"/>
            </p:cNvCxnSpPr>
            <p:nvPr/>
          </p:nvCxnSpPr>
          <p:spPr bwMode="auto">
            <a:xfrm>
              <a:off x="3059832" y="2026123"/>
              <a:ext cx="792088" cy="0"/>
            </a:xfrm>
            <a:prstGeom prst="straightConnector1">
              <a:avLst/>
            </a:prstGeom>
            <a:noFill/>
            <a:ln w="57150">
              <a:solidFill>
                <a:srgbClr val="00B0F0"/>
              </a:solidFill>
              <a:round/>
              <a:headEnd/>
              <a:tailEnd type="triangle" w="med" len="med"/>
            </a:ln>
          </p:spPr>
        </p:cxnSp>
        <p:cxnSp>
          <p:nvCxnSpPr>
            <p:cNvPr id="26" name="AutoShape 7"/>
            <p:cNvCxnSpPr>
              <a:cxnSpLocks noChangeShapeType="1"/>
            </p:cNvCxnSpPr>
            <p:nvPr/>
          </p:nvCxnSpPr>
          <p:spPr bwMode="auto">
            <a:xfrm flipH="1">
              <a:off x="2423335" y="2037698"/>
              <a:ext cx="613345" cy="360040"/>
            </a:xfrm>
            <a:prstGeom prst="straightConnector1">
              <a:avLst/>
            </a:prstGeom>
            <a:noFill/>
            <a:ln w="57150">
              <a:solidFill>
                <a:srgbClr val="00B0F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3" name="Groupe 62"/>
          <p:cNvGrpSpPr/>
          <p:nvPr/>
        </p:nvGrpSpPr>
        <p:grpSpPr>
          <a:xfrm>
            <a:off x="6084168" y="4509120"/>
            <a:ext cx="1512168" cy="1296144"/>
            <a:chOff x="6084168" y="4509120"/>
            <a:chExt cx="1512168" cy="1296144"/>
          </a:xfrm>
        </p:grpSpPr>
        <p:cxnSp>
          <p:nvCxnSpPr>
            <p:cNvPr id="33" name="AutoShape 5"/>
            <p:cNvCxnSpPr>
              <a:cxnSpLocks noChangeShapeType="1"/>
            </p:cNvCxnSpPr>
            <p:nvPr/>
          </p:nvCxnSpPr>
          <p:spPr bwMode="auto">
            <a:xfrm flipH="1" flipV="1">
              <a:off x="6732240" y="4509120"/>
              <a:ext cx="48858" cy="887246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34" name="AutoShape 6"/>
            <p:cNvCxnSpPr>
              <a:cxnSpLocks noChangeShapeType="1"/>
            </p:cNvCxnSpPr>
            <p:nvPr/>
          </p:nvCxnSpPr>
          <p:spPr bwMode="auto">
            <a:xfrm>
              <a:off x="6804248" y="5373216"/>
              <a:ext cx="792088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35" name="AutoShape 7"/>
            <p:cNvCxnSpPr>
              <a:cxnSpLocks noChangeShapeType="1"/>
            </p:cNvCxnSpPr>
            <p:nvPr/>
          </p:nvCxnSpPr>
          <p:spPr bwMode="auto">
            <a:xfrm flipH="1">
              <a:off x="6084168" y="5384791"/>
              <a:ext cx="696929" cy="420473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6" name="Groupe 45"/>
          <p:cNvGrpSpPr/>
          <p:nvPr/>
        </p:nvGrpSpPr>
        <p:grpSpPr>
          <a:xfrm>
            <a:off x="623135" y="3645024"/>
            <a:ext cx="1572601" cy="1272994"/>
            <a:chOff x="623135" y="3645024"/>
            <a:chExt cx="1572601" cy="1272994"/>
          </a:xfrm>
        </p:grpSpPr>
        <p:cxnSp>
          <p:nvCxnSpPr>
            <p:cNvPr id="39" name="AutoShape 5"/>
            <p:cNvCxnSpPr>
              <a:cxnSpLocks noChangeShapeType="1"/>
            </p:cNvCxnSpPr>
            <p:nvPr/>
          </p:nvCxnSpPr>
          <p:spPr bwMode="auto">
            <a:xfrm flipV="1">
              <a:off x="1320065" y="3645024"/>
              <a:ext cx="11575" cy="864096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40" name="AutoShape 6"/>
            <p:cNvCxnSpPr>
              <a:cxnSpLocks noChangeShapeType="1"/>
            </p:cNvCxnSpPr>
            <p:nvPr/>
          </p:nvCxnSpPr>
          <p:spPr bwMode="auto">
            <a:xfrm>
              <a:off x="1331640" y="4509120"/>
              <a:ext cx="864096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41" name="AutoShape 7"/>
            <p:cNvCxnSpPr>
              <a:cxnSpLocks noChangeShapeType="1"/>
            </p:cNvCxnSpPr>
            <p:nvPr/>
          </p:nvCxnSpPr>
          <p:spPr bwMode="auto">
            <a:xfrm flipH="1">
              <a:off x="623135" y="4497545"/>
              <a:ext cx="696929" cy="420473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54" name="Groupe 53"/>
          <p:cNvGrpSpPr/>
          <p:nvPr/>
        </p:nvGrpSpPr>
        <p:grpSpPr>
          <a:xfrm>
            <a:off x="755576" y="3861048"/>
            <a:ext cx="792088" cy="504056"/>
            <a:chOff x="755576" y="3861048"/>
            <a:chExt cx="792088" cy="504056"/>
          </a:xfrm>
        </p:grpSpPr>
        <p:cxnSp>
          <p:nvCxnSpPr>
            <p:cNvPr id="48" name="AutoShape 5"/>
            <p:cNvCxnSpPr>
              <a:cxnSpLocks noChangeShapeType="1"/>
            </p:cNvCxnSpPr>
            <p:nvPr/>
          </p:nvCxnSpPr>
          <p:spPr bwMode="auto">
            <a:xfrm flipV="1">
              <a:off x="1115616" y="3861048"/>
              <a:ext cx="72008" cy="43204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6"/>
            <p:cNvCxnSpPr>
              <a:cxnSpLocks noChangeShapeType="1"/>
            </p:cNvCxnSpPr>
            <p:nvPr/>
          </p:nvCxnSpPr>
          <p:spPr bwMode="auto">
            <a:xfrm>
              <a:off x="1043608" y="4293096"/>
              <a:ext cx="504056" cy="7200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50" name="AutoShape 7"/>
            <p:cNvCxnSpPr>
              <a:cxnSpLocks noChangeShapeType="1"/>
            </p:cNvCxnSpPr>
            <p:nvPr/>
          </p:nvCxnSpPr>
          <p:spPr bwMode="auto">
            <a:xfrm flipH="1" flipV="1">
              <a:off x="755576" y="4005064"/>
              <a:ext cx="325314" cy="288032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55" name="Groupe 54"/>
          <p:cNvGrpSpPr/>
          <p:nvPr/>
        </p:nvGrpSpPr>
        <p:grpSpPr>
          <a:xfrm>
            <a:off x="6876256" y="4797152"/>
            <a:ext cx="504056" cy="360040"/>
            <a:chOff x="971600" y="3933056"/>
            <a:chExt cx="504056" cy="360040"/>
          </a:xfrm>
        </p:grpSpPr>
        <p:cxnSp>
          <p:nvCxnSpPr>
            <p:cNvPr id="56" name="AutoShape 5"/>
            <p:cNvCxnSpPr>
              <a:cxnSpLocks noChangeShapeType="1"/>
            </p:cNvCxnSpPr>
            <p:nvPr/>
          </p:nvCxnSpPr>
          <p:spPr bwMode="auto">
            <a:xfrm flipV="1">
              <a:off x="1115616" y="3933056"/>
              <a:ext cx="216024" cy="36004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6"/>
            <p:cNvCxnSpPr>
              <a:cxnSpLocks noChangeShapeType="1"/>
            </p:cNvCxnSpPr>
            <p:nvPr/>
          </p:nvCxnSpPr>
          <p:spPr bwMode="auto">
            <a:xfrm>
              <a:off x="1043608" y="4293096"/>
              <a:ext cx="432048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58" name="AutoShape 7"/>
            <p:cNvCxnSpPr>
              <a:cxnSpLocks noChangeShapeType="1"/>
            </p:cNvCxnSpPr>
            <p:nvPr/>
          </p:nvCxnSpPr>
          <p:spPr bwMode="auto">
            <a:xfrm flipH="1" flipV="1">
              <a:off x="971600" y="3933056"/>
              <a:ext cx="72008" cy="36004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/>
          <p:cNvGrpSpPr/>
          <p:nvPr/>
        </p:nvGrpSpPr>
        <p:grpSpPr>
          <a:xfrm>
            <a:off x="4644008" y="3501008"/>
            <a:ext cx="4499992" cy="3356992"/>
            <a:chOff x="4644008" y="3501008"/>
            <a:chExt cx="4499992" cy="3356992"/>
          </a:xfrm>
        </p:grpSpPr>
        <p:pic>
          <p:nvPicPr>
            <p:cNvPr id="28" name="Image 27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44008" y="3501008"/>
              <a:ext cx="4499992" cy="335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254382" y="5877272"/>
              <a:ext cx="325730" cy="46166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x</a:t>
              </a:r>
              <a:endParaRPr lang="fr-FR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00392" y="5157192"/>
              <a:ext cx="330540" cy="46166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y</a:t>
              </a:r>
              <a:endParaRPr lang="fr-FR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56176" y="3861048"/>
              <a:ext cx="306494" cy="46166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z</a:t>
              </a:r>
              <a:endParaRPr lang="fr-FR" dirty="0"/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598288"/>
            <a:ext cx="9144000" cy="395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4331039" y="444575"/>
            <a:ext cx="1428585" cy="1212561"/>
            <a:chOff x="2423335" y="1185177"/>
            <a:chExt cx="1428585" cy="1212561"/>
          </a:xfrm>
        </p:grpSpPr>
        <p:cxnSp>
          <p:nvCxnSpPr>
            <p:cNvPr id="4" name="AutoShape 5"/>
            <p:cNvCxnSpPr>
              <a:cxnSpLocks noChangeShapeType="1"/>
            </p:cNvCxnSpPr>
            <p:nvPr/>
          </p:nvCxnSpPr>
          <p:spPr bwMode="auto">
            <a:xfrm flipV="1">
              <a:off x="3036682" y="1185177"/>
              <a:ext cx="0" cy="864096"/>
            </a:xfrm>
            <a:prstGeom prst="straightConnector1">
              <a:avLst/>
            </a:prstGeom>
            <a:noFill/>
            <a:ln w="57150">
              <a:solidFill>
                <a:srgbClr val="00B0F0"/>
              </a:solidFill>
              <a:round/>
              <a:headEnd/>
              <a:tailEnd type="triangle" w="med" len="med"/>
            </a:ln>
          </p:spPr>
        </p:cxnSp>
        <p:cxnSp>
          <p:nvCxnSpPr>
            <p:cNvPr id="5" name="AutoShape 6"/>
            <p:cNvCxnSpPr>
              <a:cxnSpLocks noChangeShapeType="1"/>
            </p:cNvCxnSpPr>
            <p:nvPr/>
          </p:nvCxnSpPr>
          <p:spPr bwMode="auto">
            <a:xfrm>
              <a:off x="3059832" y="2026123"/>
              <a:ext cx="792088" cy="0"/>
            </a:xfrm>
            <a:prstGeom prst="straightConnector1">
              <a:avLst/>
            </a:prstGeom>
            <a:noFill/>
            <a:ln w="57150">
              <a:solidFill>
                <a:srgbClr val="00B0F0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7"/>
            <p:cNvCxnSpPr>
              <a:cxnSpLocks noChangeShapeType="1"/>
            </p:cNvCxnSpPr>
            <p:nvPr/>
          </p:nvCxnSpPr>
          <p:spPr bwMode="auto">
            <a:xfrm flipH="1">
              <a:off x="2423335" y="2037698"/>
              <a:ext cx="613345" cy="360040"/>
            </a:xfrm>
            <a:prstGeom prst="straightConnector1">
              <a:avLst/>
            </a:prstGeom>
            <a:noFill/>
            <a:ln w="57150">
              <a:solidFill>
                <a:srgbClr val="00B0F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7" name="Groupe 6"/>
          <p:cNvGrpSpPr/>
          <p:nvPr/>
        </p:nvGrpSpPr>
        <p:grpSpPr>
          <a:xfrm>
            <a:off x="6047656" y="1559420"/>
            <a:ext cx="1512168" cy="1296144"/>
            <a:chOff x="6084168" y="4509120"/>
            <a:chExt cx="1512168" cy="1296144"/>
          </a:xfrm>
        </p:grpSpPr>
        <p:cxnSp>
          <p:nvCxnSpPr>
            <p:cNvPr id="8" name="AutoShape 5"/>
            <p:cNvCxnSpPr>
              <a:cxnSpLocks noChangeShapeType="1"/>
            </p:cNvCxnSpPr>
            <p:nvPr/>
          </p:nvCxnSpPr>
          <p:spPr bwMode="auto">
            <a:xfrm flipH="1" flipV="1">
              <a:off x="6732240" y="4509120"/>
              <a:ext cx="48858" cy="887246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6"/>
            <p:cNvCxnSpPr>
              <a:cxnSpLocks noChangeShapeType="1"/>
            </p:cNvCxnSpPr>
            <p:nvPr/>
          </p:nvCxnSpPr>
          <p:spPr bwMode="auto">
            <a:xfrm>
              <a:off x="6804248" y="5373216"/>
              <a:ext cx="792088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7"/>
            <p:cNvCxnSpPr>
              <a:cxnSpLocks noChangeShapeType="1"/>
            </p:cNvCxnSpPr>
            <p:nvPr/>
          </p:nvCxnSpPr>
          <p:spPr bwMode="auto">
            <a:xfrm flipH="1">
              <a:off x="6084168" y="5384791"/>
              <a:ext cx="696929" cy="420473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e 10"/>
          <p:cNvGrpSpPr/>
          <p:nvPr/>
        </p:nvGrpSpPr>
        <p:grpSpPr>
          <a:xfrm>
            <a:off x="586623" y="695324"/>
            <a:ext cx="1572601" cy="1272994"/>
            <a:chOff x="623135" y="3645024"/>
            <a:chExt cx="1572601" cy="1272994"/>
          </a:xfrm>
        </p:grpSpPr>
        <p:cxnSp>
          <p:nvCxnSpPr>
            <p:cNvPr id="12" name="AutoShape 5"/>
            <p:cNvCxnSpPr>
              <a:cxnSpLocks noChangeShapeType="1"/>
            </p:cNvCxnSpPr>
            <p:nvPr/>
          </p:nvCxnSpPr>
          <p:spPr bwMode="auto">
            <a:xfrm flipV="1">
              <a:off x="1320065" y="3645024"/>
              <a:ext cx="11575" cy="864096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13" name="AutoShape 6"/>
            <p:cNvCxnSpPr>
              <a:cxnSpLocks noChangeShapeType="1"/>
            </p:cNvCxnSpPr>
            <p:nvPr/>
          </p:nvCxnSpPr>
          <p:spPr bwMode="auto">
            <a:xfrm>
              <a:off x="1331640" y="4509120"/>
              <a:ext cx="864096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14" name="AutoShape 7"/>
            <p:cNvCxnSpPr>
              <a:cxnSpLocks noChangeShapeType="1"/>
            </p:cNvCxnSpPr>
            <p:nvPr/>
          </p:nvCxnSpPr>
          <p:spPr bwMode="auto">
            <a:xfrm flipH="1">
              <a:off x="623135" y="4497545"/>
              <a:ext cx="696929" cy="420473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5" name="Groupe 14"/>
          <p:cNvGrpSpPr/>
          <p:nvPr/>
        </p:nvGrpSpPr>
        <p:grpSpPr>
          <a:xfrm>
            <a:off x="719064" y="911348"/>
            <a:ext cx="792088" cy="504056"/>
            <a:chOff x="755576" y="3861048"/>
            <a:chExt cx="792088" cy="504056"/>
          </a:xfrm>
        </p:grpSpPr>
        <p:cxnSp>
          <p:nvCxnSpPr>
            <p:cNvPr id="16" name="AutoShape 5"/>
            <p:cNvCxnSpPr>
              <a:cxnSpLocks noChangeShapeType="1"/>
            </p:cNvCxnSpPr>
            <p:nvPr/>
          </p:nvCxnSpPr>
          <p:spPr bwMode="auto">
            <a:xfrm flipV="1">
              <a:off x="1115616" y="3861048"/>
              <a:ext cx="72008" cy="43204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6"/>
            <p:cNvCxnSpPr>
              <a:cxnSpLocks noChangeShapeType="1"/>
            </p:cNvCxnSpPr>
            <p:nvPr/>
          </p:nvCxnSpPr>
          <p:spPr bwMode="auto">
            <a:xfrm>
              <a:off x="1043608" y="4293096"/>
              <a:ext cx="504056" cy="7200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7"/>
            <p:cNvCxnSpPr>
              <a:cxnSpLocks noChangeShapeType="1"/>
            </p:cNvCxnSpPr>
            <p:nvPr/>
          </p:nvCxnSpPr>
          <p:spPr bwMode="auto">
            <a:xfrm flipH="1" flipV="1">
              <a:off x="755576" y="4005064"/>
              <a:ext cx="325314" cy="288032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9" name="Groupe 18"/>
          <p:cNvGrpSpPr/>
          <p:nvPr/>
        </p:nvGrpSpPr>
        <p:grpSpPr>
          <a:xfrm>
            <a:off x="6839744" y="1847452"/>
            <a:ext cx="504056" cy="360040"/>
            <a:chOff x="971600" y="3933056"/>
            <a:chExt cx="504056" cy="360040"/>
          </a:xfrm>
        </p:grpSpPr>
        <p:cxnSp>
          <p:nvCxnSpPr>
            <p:cNvPr id="20" name="AutoShape 5"/>
            <p:cNvCxnSpPr>
              <a:cxnSpLocks noChangeShapeType="1"/>
            </p:cNvCxnSpPr>
            <p:nvPr/>
          </p:nvCxnSpPr>
          <p:spPr bwMode="auto">
            <a:xfrm flipV="1">
              <a:off x="1115616" y="3933056"/>
              <a:ext cx="216024" cy="36004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6"/>
            <p:cNvCxnSpPr>
              <a:cxnSpLocks noChangeShapeType="1"/>
            </p:cNvCxnSpPr>
            <p:nvPr/>
          </p:nvCxnSpPr>
          <p:spPr bwMode="auto">
            <a:xfrm>
              <a:off x="1043608" y="4293096"/>
              <a:ext cx="432048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22" name="AutoShape 7"/>
            <p:cNvCxnSpPr>
              <a:cxnSpLocks noChangeShapeType="1"/>
            </p:cNvCxnSpPr>
            <p:nvPr/>
          </p:nvCxnSpPr>
          <p:spPr bwMode="auto">
            <a:xfrm flipH="1" flipV="1">
              <a:off x="971600" y="3933056"/>
              <a:ext cx="72008" cy="36004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-1" y="4438273"/>
            <a:ext cx="91440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II- Les vecteurs utilisés en cinématique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19672" y="4942329"/>
            <a:ext cx="34018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 vecteur position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23528" y="5445224"/>
            <a:ext cx="4211960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Coordonnées cartésiennes du point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notées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(x, y, z)</a:t>
            </a:r>
            <a:endParaRPr kumimoji="0" lang="fr-FR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Connecteur droit avec flèche 33"/>
          <p:cNvCxnSpPr/>
          <p:nvPr/>
        </p:nvCxnSpPr>
        <p:spPr>
          <a:xfrm flipV="1">
            <a:off x="6516216" y="4797152"/>
            <a:ext cx="864096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/>
          <a:srcRect l="68435" t="68879" r="24874" b="22721"/>
          <a:stretch>
            <a:fillRect/>
          </a:stretch>
        </p:blipFill>
        <p:spPr bwMode="auto">
          <a:xfrm>
            <a:off x="6876256" y="3898331"/>
            <a:ext cx="81575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35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51520" y="3356992"/>
            <a:ext cx="8640960" cy="12241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-27384"/>
            <a:ext cx="449999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" y="909881"/>
            <a:ext cx="91440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II- Les vecteurs utilisés en cinématique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9672" y="1413937"/>
            <a:ext cx="34018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 vecteur position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3528" y="1916832"/>
            <a:ext cx="4211960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Coordonnées cartésiennes du point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notées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(x, y, z)</a:t>
            </a:r>
            <a:endParaRPr kumimoji="0" lang="fr-FR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4382" y="2348880"/>
            <a:ext cx="325730" cy="4616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x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8100392" y="1628800"/>
            <a:ext cx="330540" cy="4616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y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6156176" y="332656"/>
            <a:ext cx="306494" cy="4616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z</a:t>
            </a:r>
            <a:endParaRPr lang="fr-FR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 l="55899" t="58494" r="3285" b="20575"/>
          <a:stretch>
            <a:fillRect/>
          </a:stretch>
        </p:blipFill>
        <p:spPr bwMode="auto">
          <a:xfrm>
            <a:off x="5076056" y="3429000"/>
            <a:ext cx="374441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 l="23625" t="47879" r="55113" b="46241"/>
          <a:stretch>
            <a:fillRect/>
          </a:stretch>
        </p:blipFill>
        <p:spPr bwMode="auto">
          <a:xfrm>
            <a:off x="179512" y="2996952"/>
            <a:ext cx="3240360" cy="50405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4797152"/>
            <a:ext cx="4211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 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Les coordonnées 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x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y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et 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z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: </a:t>
            </a:r>
            <a:endParaRPr kumimoji="0" lang="fr-F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63688" y="5229200"/>
            <a:ext cx="7128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- </a:t>
            </a:r>
            <a:r>
              <a:rPr lang="fr-FR" sz="2400" u="sng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p</a:t>
            </a:r>
            <a:r>
              <a:rPr kumimoji="0" lang="fr-FR" sz="24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euvent prendre n’importe quelle valeur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;</a:t>
            </a:r>
            <a:endParaRPr kumimoji="0" lang="fr-F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763688" y="5661248"/>
            <a:ext cx="7128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- ont une </a:t>
            </a:r>
            <a:r>
              <a:rPr lang="fr-FR" sz="2400" u="sng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valeur qui dépend du temps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:</a:t>
            </a:r>
            <a:endParaRPr kumimoji="0" lang="fr-F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99792" y="6165304"/>
            <a:ext cx="586769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EQUATIONS</a:t>
            </a:r>
            <a:r>
              <a:rPr kumimoji="0" lang="fr-FR" sz="2800" b="1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HORAIRES</a:t>
            </a:r>
            <a:r>
              <a:rPr kumimoji="0" lang="fr-FR" sz="280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x(t)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</a:t>
            </a:r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y(t)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et </a:t>
            </a:r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z(t)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endParaRPr lang="fr-FR" sz="2800" dirty="0"/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6516216" y="1268760"/>
            <a:ext cx="864096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 l="68435" t="68879" r="24874" b="22721"/>
          <a:stretch>
            <a:fillRect/>
          </a:stretch>
        </p:blipFill>
        <p:spPr bwMode="auto">
          <a:xfrm>
            <a:off x="6876256" y="404664"/>
            <a:ext cx="81575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e 25"/>
          <p:cNvGrpSpPr/>
          <p:nvPr/>
        </p:nvGrpSpPr>
        <p:grpSpPr>
          <a:xfrm>
            <a:off x="323528" y="3645024"/>
            <a:ext cx="4464496" cy="610483"/>
            <a:chOff x="323528" y="3645024"/>
            <a:chExt cx="4464496" cy="610483"/>
          </a:xfrm>
        </p:grpSpPr>
        <p:pic>
          <p:nvPicPr>
            <p:cNvPr id="2252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3307" t="62680" r="48026" b="26921"/>
            <a:stretch>
              <a:fillRect/>
            </a:stretch>
          </p:blipFill>
          <p:spPr bwMode="auto">
            <a:xfrm>
              <a:off x="323528" y="3645024"/>
              <a:ext cx="4464496" cy="536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368923" y="3659157"/>
              <a:ext cx="373820" cy="58477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sz="3200" b="1" dirty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x</a:t>
              </a:r>
              <a:endParaRPr lang="fr-FR" sz="2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27784" y="3670732"/>
              <a:ext cx="378630" cy="58477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sz="3200" b="1" dirty="0" smtClean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y</a:t>
              </a:r>
              <a:endParaRPr lang="fr-FR" sz="2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51920" y="3668174"/>
              <a:ext cx="348172" cy="58477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sz="3200" b="1" dirty="0" smtClean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z</a:t>
              </a:r>
              <a:endParaRPr lang="fr-FR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6" grpId="0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3095" y="441065"/>
            <a:ext cx="8640960" cy="12241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 l="3307" t="62680" r="48026" b="26921"/>
          <a:stretch>
            <a:fillRect/>
          </a:stretch>
        </p:blipFill>
        <p:spPr bwMode="auto">
          <a:xfrm>
            <a:off x="335103" y="729097"/>
            <a:ext cx="4464496" cy="53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 l="55899" t="58494" r="3285" b="20575"/>
          <a:stretch>
            <a:fillRect/>
          </a:stretch>
        </p:blipFill>
        <p:spPr bwMode="auto">
          <a:xfrm>
            <a:off x="5087631" y="513073"/>
            <a:ext cx="374441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3625" t="47879" r="55113" b="46241"/>
          <a:stretch>
            <a:fillRect/>
          </a:stretch>
        </p:blipFill>
        <p:spPr bwMode="auto">
          <a:xfrm>
            <a:off x="191087" y="81025"/>
            <a:ext cx="3240360" cy="50405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4" cstate="print"/>
          <a:srcRect l="1890" t="32760" r="24874" b="42041"/>
          <a:stretch>
            <a:fillRect/>
          </a:stretch>
        </p:blipFill>
        <p:spPr bwMode="auto">
          <a:xfrm>
            <a:off x="0" y="1772816"/>
            <a:ext cx="9036496" cy="174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5" cstate="print"/>
          <a:srcRect l="4252" t="46199" r="22039" b="23561"/>
          <a:stretch>
            <a:fillRect/>
          </a:stretch>
        </p:blipFill>
        <p:spPr bwMode="auto">
          <a:xfrm>
            <a:off x="0" y="3573016"/>
            <a:ext cx="904900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1619672" y="450912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028384" y="450912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275856" y="450912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444208" y="450912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860032" y="450912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619672" y="486916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275856" y="486916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860032" y="486916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444208" y="486916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028384" y="486916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619672" y="52292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275856" y="52292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860032" y="52292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444208" y="52292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028384" y="52292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440931" y="753129"/>
            <a:ext cx="37382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x</a:t>
            </a:r>
            <a:endParaRPr lang="fr-FR" sz="2400" dirty="0"/>
          </a:p>
        </p:txBody>
      </p:sp>
      <p:sp>
        <p:nvSpPr>
          <p:cNvPr id="31" name="Rectangle 30"/>
          <p:cNvSpPr/>
          <p:nvPr/>
        </p:nvSpPr>
        <p:spPr>
          <a:xfrm>
            <a:off x="2699792" y="764704"/>
            <a:ext cx="37863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y</a:t>
            </a:r>
            <a:endParaRPr lang="fr-FR" sz="2400" dirty="0"/>
          </a:p>
        </p:txBody>
      </p:sp>
      <p:sp>
        <p:nvSpPr>
          <p:cNvPr id="32" name="Rectangle 31"/>
          <p:cNvSpPr/>
          <p:nvPr/>
        </p:nvSpPr>
        <p:spPr>
          <a:xfrm>
            <a:off x="3923928" y="762146"/>
            <a:ext cx="348172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z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3219</Words>
  <Application>Microsoft Office PowerPoint</Application>
  <PresentationFormat>Affichage à l'écran (4:3)</PresentationFormat>
  <Paragraphs>507</Paragraphs>
  <Slides>36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Marty</dc:creator>
  <cp:lastModifiedBy>Marty</cp:lastModifiedBy>
  <cp:revision>126</cp:revision>
  <dcterms:created xsi:type="dcterms:W3CDTF">2022-03-21T16:04:35Z</dcterms:created>
  <dcterms:modified xsi:type="dcterms:W3CDTF">2024-04-02T06:26:15Z</dcterms:modified>
</cp:coreProperties>
</file>