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310" r:id="rId15"/>
    <p:sldId id="311" r:id="rId16"/>
    <p:sldId id="312" r:id="rId17"/>
    <p:sldId id="313" r:id="rId18"/>
    <p:sldId id="272" r:id="rId19"/>
    <p:sldId id="273" r:id="rId20"/>
    <p:sldId id="274" r:id="rId21"/>
    <p:sldId id="314" r:id="rId22"/>
    <p:sldId id="315" r:id="rId23"/>
    <p:sldId id="276" r:id="rId24"/>
    <p:sldId id="316" r:id="rId25"/>
    <p:sldId id="317" r:id="rId26"/>
    <p:sldId id="278" r:id="rId27"/>
    <p:sldId id="279" r:id="rId28"/>
    <p:sldId id="280" r:id="rId29"/>
    <p:sldId id="281" r:id="rId30"/>
    <p:sldId id="282" r:id="rId31"/>
    <p:sldId id="283" r:id="rId32"/>
    <p:sldId id="302" r:id="rId33"/>
    <p:sldId id="284" r:id="rId34"/>
    <p:sldId id="303" r:id="rId35"/>
    <p:sldId id="304" r:id="rId36"/>
    <p:sldId id="285" r:id="rId37"/>
    <p:sldId id="305" r:id="rId38"/>
    <p:sldId id="306" r:id="rId39"/>
    <p:sldId id="307" r:id="rId40"/>
    <p:sldId id="286" r:id="rId41"/>
    <p:sldId id="287" r:id="rId42"/>
    <p:sldId id="308" r:id="rId43"/>
    <p:sldId id="309" r:id="rId44"/>
    <p:sldId id="288" r:id="rId45"/>
    <p:sldId id="289" r:id="rId46"/>
    <p:sldId id="290" r:id="rId47"/>
    <p:sldId id="291" r:id="rId48"/>
    <p:sldId id="292" r:id="rId4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4F81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3" autoAdjust="0"/>
    <p:restoredTop sz="94660"/>
  </p:normalViewPr>
  <p:slideViewPr>
    <p:cSldViewPr>
      <p:cViewPr varScale="1">
        <p:scale>
          <a:sx n="82" d="100"/>
          <a:sy n="82" d="100"/>
        </p:scale>
        <p:origin x="-11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965DD-56CC-46ED-B19B-B965C87711FF}" type="datetimeFigureOut">
              <a:rPr lang="fr-FR" smtClean="0"/>
              <a:pPr/>
              <a:t>07/05/2024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58ACD-9FB6-43B5-AE46-77D8C4A564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58ACD-9FB6-43B5-AE46-77D8C4A564AD}" type="slidenum">
              <a:rPr lang="fr-FR" smtClean="0"/>
              <a:pPr/>
              <a:t>37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58ACD-9FB6-43B5-AE46-77D8C4A564AD}" type="slidenum">
              <a:rPr lang="fr-FR" smtClean="0"/>
              <a:pPr/>
              <a:t>38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58ACD-9FB6-43B5-AE46-77D8C4A564AD}" type="slidenum">
              <a:rPr lang="fr-FR" smtClean="0"/>
              <a:pPr/>
              <a:t>39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A62E-581A-4FA4-8543-287E1C2ACB5E}" type="datetimeFigureOut">
              <a:rPr lang="fr-FR" smtClean="0"/>
              <a:pPr/>
              <a:t>07/05/2024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7AAB-4C3C-421E-9AA1-188318F7A2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A62E-581A-4FA4-8543-287E1C2ACB5E}" type="datetimeFigureOut">
              <a:rPr lang="fr-FR" smtClean="0"/>
              <a:pPr/>
              <a:t>07/05/2024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7AAB-4C3C-421E-9AA1-188318F7A2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A62E-581A-4FA4-8543-287E1C2ACB5E}" type="datetimeFigureOut">
              <a:rPr lang="fr-FR" smtClean="0"/>
              <a:pPr/>
              <a:t>07/05/2024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7AAB-4C3C-421E-9AA1-188318F7A2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A62E-581A-4FA4-8543-287E1C2ACB5E}" type="datetimeFigureOut">
              <a:rPr lang="fr-FR" smtClean="0"/>
              <a:pPr/>
              <a:t>07/05/2024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7AAB-4C3C-421E-9AA1-188318F7A2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A62E-581A-4FA4-8543-287E1C2ACB5E}" type="datetimeFigureOut">
              <a:rPr lang="fr-FR" smtClean="0"/>
              <a:pPr/>
              <a:t>07/05/2024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7AAB-4C3C-421E-9AA1-188318F7A2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A62E-581A-4FA4-8543-287E1C2ACB5E}" type="datetimeFigureOut">
              <a:rPr lang="fr-FR" smtClean="0"/>
              <a:pPr/>
              <a:t>07/05/2024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7AAB-4C3C-421E-9AA1-188318F7A2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A62E-581A-4FA4-8543-287E1C2ACB5E}" type="datetimeFigureOut">
              <a:rPr lang="fr-FR" smtClean="0"/>
              <a:pPr/>
              <a:t>07/05/2024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7AAB-4C3C-421E-9AA1-188318F7A2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A62E-581A-4FA4-8543-287E1C2ACB5E}" type="datetimeFigureOut">
              <a:rPr lang="fr-FR" smtClean="0"/>
              <a:pPr/>
              <a:t>07/05/2024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7AAB-4C3C-421E-9AA1-188318F7A2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A62E-581A-4FA4-8543-287E1C2ACB5E}" type="datetimeFigureOut">
              <a:rPr lang="fr-FR" smtClean="0"/>
              <a:pPr/>
              <a:t>07/05/2024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7AAB-4C3C-421E-9AA1-188318F7A2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A62E-581A-4FA4-8543-287E1C2ACB5E}" type="datetimeFigureOut">
              <a:rPr lang="fr-FR" smtClean="0"/>
              <a:pPr/>
              <a:t>07/05/2024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7AAB-4C3C-421E-9AA1-188318F7A2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A62E-581A-4FA4-8543-287E1C2ACB5E}" type="datetimeFigureOut">
              <a:rPr lang="fr-FR" smtClean="0"/>
              <a:pPr/>
              <a:t>07/05/2024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7AAB-4C3C-421E-9AA1-188318F7A2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5A62E-581A-4FA4-8543-287E1C2ACB5E}" type="datetimeFigureOut">
              <a:rPr lang="fr-FR" smtClean="0"/>
              <a:pPr/>
              <a:t>07/05/2024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67AAB-4C3C-421E-9AA1-188318F7A2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5.png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107504" y="947677"/>
          <a:ext cx="8964488" cy="5816649"/>
        </p:xfrm>
        <a:graphic>
          <a:graphicData uri="http://schemas.openxmlformats.org/drawingml/2006/table">
            <a:tbl>
              <a:tblPr/>
              <a:tblGrid>
                <a:gridCol w="4482244"/>
                <a:gridCol w="4482244"/>
              </a:tblGrid>
              <a:tr h="1759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FFFFFF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Notions et contenus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FFFFFF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Capacités exigibles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691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 dirty="0">
                          <a:latin typeface="Arial"/>
                          <a:ea typeface="Arial Unicode MS"/>
                          <a:cs typeface="Times New Roman"/>
                        </a:rPr>
                        <a:t>- Masse d’un système matériel.</a:t>
                      </a: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 dirty="0">
                          <a:latin typeface="Arial"/>
                          <a:ea typeface="Arial Unicode MS"/>
                          <a:cs typeface="Times New Roman"/>
                        </a:rPr>
                        <a:t>- Conservation de la masse d’un système matériel fermé.</a:t>
                      </a: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 dirty="0">
                          <a:latin typeface="Arial"/>
                          <a:ea typeface="Arial Unicode MS"/>
                          <a:cs typeface="Times New Roman"/>
                        </a:rPr>
                        <a:t>- Centre de masse d’un système matériel.</a:t>
                      </a: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>
                          <a:latin typeface="Arial"/>
                          <a:ea typeface="Arial Unicode MS"/>
                          <a:cs typeface="Times New Roman"/>
                        </a:rPr>
                        <a:t>- Justiﬁer qualitativement la position du centre de masse d’un système matériel, cette position étant donnée.</a:t>
                      </a:r>
                      <a:endParaRPr lang="fr-FR" sz="10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1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 dirty="0">
                          <a:latin typeface="Arial"/>
                          <a:ea typeface="Arial Unicode MS"/>
                          <a:cs typeface="Times New Roman"/>
                        </a:rPr>
                        <a:t>- Quantité de mouvement d’un système matériel. </a:t>
                      </a: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 dirty="0">
                          <a:latin typeface="Arial"/>
                          <a:ea typeface="Arial Unicode MS"/>
                          <a:cs typeface="Times New Roman"/>
                        </a:rPr>
                        <a:t>- Utiliser la relation entre la quantité de mouvement d’un système </a:t>
                      </a:r>
                      <a:r>
                        <a:rPr lang="fr-FR" sz="1000" i="1" dirty="0" smtClean="0">
                          <a:latin typeface="Arial"/>
                          <a:ea typeface="Arial Unicode MS"/>
                          <a:cs typeface="Times New Roman"/>
                        </a:rPr>
                        <a:t>matériel </a:t>
                      </a:r>
                      <a:r>
                        <a:rPr lang="fr-FR" sz="1000" i="1" dirty="0">
                          <a:latin typeface="Arial"/>
                          <a:ea typeface="Arial Unicode MS"/>
                          <a:cs typeface="Times New Roman"/>
                        </a:rPr>
                        <a:t>et la vitesse de son centre de masse.</a:t>
                      </a: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1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 dirty="0">
                          <a:latin typeface="Arial"/>
                          <a:ea typeface="Arial Unicode MS"/>
                          <a:cs typeface="Times New Roman"/>
                        </a:rPr>
                        <a:t>- Première loi de Newton, principe d’inertie.</a:t>
                      </a: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 dirty="0">
                          <a:latin typeface="Arial"/>
                          <a:ea typeface="Arial Unicode MS"/>
                          <a:cs typeface="Times New Roman"/>
                        </a:rPr>
                        <a:t>- Référentiel galiléen.</a:t>
                      </a: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>
                          <a:latin typeface="Arial"/>
                          <a:ea typeface="Arial Unicode MS"/>
                          <a:cs typeface="Times New Roman"/>
                        </a:rPr>
                        <a:t>- Décrire le mouvement relatif de deux référentiels galiléens.</a:t>
                      </a:r>
                      <a:endParaRPr lang="fr-FR" sz="100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>
                          <a:latin typeface="Arial"/>
                          <a:ea typeface="Arial Unicode MS"/>
                          <a:cs typeface="Times New Roman"/>
                        </a:rPr>
                        <a:t>- Discuter qualitativement du caractère galiléen d’un référentiel donné pour le mouvement étudié.</a:t>
                      </a:r>
                      <a:endParaRPr lang="fr-FR" sz="10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1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 dirty="0">
                          <a:latin typeface="Arial"/>
                          <a:ea typeface="Arial Unicode MS"/>
                          <a:cs typeface="Times New Roman"/>
                        </a:rPr>
                        <a:t>- Modélisation d’une action mécanique par une force. Troisième loi de Newton.</a:t>
                      </a: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 dirty="0">
                          <a:latin typeface="Arial"/>
                          <a:ea typeface="Arial Unicode MS"/>
                          <a:cs typeface="Times New Roman"/>
                        </a:rPr>
                        <a:t>- Établir un bilan des actions mécaniques s’exerçant sur un système ou sur plusieurs systèmes en interaction et en rendre compte en </a:t>
                      </a:r>
                      <a:r>
                        <a:rPr lang="fr-FR" sz="1000" i="1" dirty="0" smtClean="0">
                          <a:latin typeface="Arial"/>
                          <a:ea typeface="Arial Unicode MS"/>
                          <a:cs typeface="Times New Roman"/>
                        </a:rPr>
                        <a:t>représentant </a:t>
                      </a:r>
                      <a:r>
                        <a:rPr lang="fr-FR" sz="1000" i="1" dirty="0">
                          <a:latin typeface="Arial"/>
                          <a:ea typeface="Arial Unicode MS"/>
                          <a:cs typeface="Times New Roman"/>
                        </a:rPr>
                        <a:t>les forces associées sur une </a:t>
                      </a:r>
                      <a:r>
                        <a:rPr lang="fr-FR" sz="1000" i="1" dirty="0" err="1">
                          <a:latin typeface="Arial"/>
                          <a:ea typeface="Arial Unicode MS"/>
                          <a:cs typeface="Times New Roman"/>
                        </a:rPr>
                        <a:t>ﬁgure</a:t>
                      </a:r>
                      <a:r>
                        <a:rPr lang="fr-FR" sz="1000" i="1" dirty="0">
                          <a:latin typeface="Arial"/>
                          <a:ea typeface="Arial Unicode MS"/>
                          <a:cs typeface="Times New Roman"/>
                        </a:rPr>
                        <a:t>.</a:t>
                      </a: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4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 dirty="0">
                          <a:latin typeface="Arial"/>
                          <a:ea typeface="Arial Unicode MS"/>
                          <a:cs typeface="Times New Roman"/>
                        </a:rPr>
                        <a:t>- Deuxième loi de Newton.</a:t>
                      </a: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 dirty="0">
                          <a:latin typeface="Arial"/>
                          <a:ea typeface="Arial Unicode MS"/>
                          <a:cs typeface="Times New Roman"/>
                        </a:rPr>
                        <a:t>- Équilibre d’un système.</a:t>
                      </a: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 dirty="0">
                          <a:latin typeface="Arial"/>
                          <a:ea typeface="Arial Unicode MS"/>
                          <a:cs typeface="Times New Roman"/>
                        </a:rPr>
                        <a:t>- Utiliser la deuxième loi de Newton dans des situations variées.</a:t>
                      </a: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b="1" i="1" dirty="0">
                          <a:latin typeface="Arial"/>
                          <a:ea typeface="Arial Unicode MS"/>
                          <a:cs typeface="Times New Roman"/>
                        </a:rPr>
                        <a:t>- </a:t>
                      </a:r>
                      <a:r>
                        <a:rPr lang="fr-FR" sz="1000" b="1" dirty="0">
                          <a:latin typeface="Arial"/>
                          <a:ea typeface="Arial Unicode MS"/>
                          <a:cs typeface="Times New Roman"/>
                        </a:rPr>
                        <a:t>(TP)</a:t>
                      </a:r>
                      <a:r>
                        <a:rPr lang="fr-FR" sz="1000" b="1" i="1" dirty="0">
                          <a:latin typeface="Arial"/>
                          <a:ea typeface="Arial Unicode MS"/>
                          <a:cs typeface="Times New Roman"/>
                        </a:rPr>
                        <a:t> Mettre en œuvre un protocole expérimental permettant </a:t>
                      </a:r>
                      <a:r>
                        <a:rPr lang="fr-FR" sz="1000" b="1" i="1" dirty="0" smtClean="0">
                          <a:latin typeface="Arial"/>
                          <a:ea typeface="Arial Unicode MS"/>
                          <a:cs typeface="Times New Roman"/>
                        </a:rPr>
                        <a:t>d’étudier </a:t>
                      </a:r>
                      <a:r>
                        <a:rPr lang="fr-FR" sz="1000" b="1" i="1" dirty="0">
                          <a:latin typeface="Arial"/>
                          <a:ea typeface="Arial Unicode MS"/>
                          <a:cs typeface="Times New Roman"/>
                        </a:rPr>
                        <a:t>une loi de force à l’aide d’un microcontrôleur ou d’analyser un </a:t>
                      </a:r>
                      <a:r>
                        <a:rPr lang="fr-FR" sz="1000" b="1" i="1" dirty="0" err="1" smtClean="0">
                          <a:latin typeface="Arial"/>
                          <a:ea typeface="Arial Unicode MS"/>
                          <a:cs typeface="Times New Roman"/>
                        </a:rPr>
                        <a:t>mouve-ment</a:t>
                      </a:r>
                      <a:r>
                        <a:rPr lang="fr-FR" sz="1000" b="1" i="1" dirty="0" smtClean="0">
                          <a:latin typeface="Arial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000" b="1" i="1" dirty="0">
                          <a:latin typeface="Arial"/>
                          <a:ea typeface="Arial Unicode MS"/>
                          <a:cs typeface="Times New Roman"/>
                        </a:rPr>
                        <a:t>enregistré.</a:t>
                      </a: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4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b="1" i="1" dirty="0">
                          <a:latin typeface="Arial"/>
                          <a:ea typeface="Arial Unicode MS"/>
                          <a:cs typeface="Times New Roman"/>
                        </a:rPr>
                        <a:t>Mouvement dans un champ de pesanteur uniforme</a:t>
                      </a: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 dirty="0">
                          <a:latin typeface="Arial"/>
                          <a:ea typeface="Arial Unicode MS"/>
                          <a:cs typeface="Times New Roman"/>
                        </a:rPr>
                        <a:t>- Modèle du champ de pesanteur uniforme au voisinage de la surface d’une planète.</a:t>
                      </a: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 dirty="0">
                          <a:latin typeface="Arial"/>
                          <a:ea typeface="Arial Unicode MS"/>
                          <a:cs typeface="Times New Roman"/>
                        </a:rPr>
                        <a:t>- Mouvement dans un champ de pesanteur uniforme.</a:t>
                      </a: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 dirty="0">
                          <a:latin typeface="Arial"/>
                          <a:ea typeface="Arial Unicode MS"/>
                          <a:cs typeface="Times New Roman"/>
                        </a:rPr>
                        <a:t>- Établir et exploiter les équations horaires du mouvement.</a:t>
                      </a: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 dirty="0">
                          <a:latin typeface="Arial"/>
                          <a:ea typeface="Arial Unicode MS"/>
                          <a:cs typeface="Times New Roman"/>
                        </a:rPr>
                        <a:t>- Établir l’équation de la trajectoire en coordonnées cartésiennes.</a:t>
                      </a: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8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>
                          <a:latin typeface="Arial"/>
                          <a:ea typeface="Arial Unicode MS"/>
                          <a:cs typeface="Times New Roman"/>
                        </a:rPr>
                        <a:t>- Modèle d’une force de frottement ﬂuide linéaire en vitesse.</a:t>
                      </a:r>
                      <a:endParaRPr lang="fr-FR" sz="100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>
                          <a:latin typeface="Arial"/>
                          <a:ea typeface="Arial Unicode MS"/>
                          <a:cs typeface="Times New Roman"/>
                        </a:rPr>
                        <a:t>- Inﬂuence de la résistance de l’air sur un mouvement de chute. Vitesse limite.</a:t>
                      </a:r>
                      <a:endParaRPr lang="fr-FR" sz="10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 dirty="0">
                          <a:latin typeface="Arial"/>
                          <a:ea typeface="Arial Unicode MS"/>
                          <a:cs typeface="Times New Roman"/>
                        </a:rPr>
                        <a:t>- Déterminer et résoudre l’équation différentielle du mouvement.</a:t>
                      </a: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 dirty="0">
                          <a:latin typeface="Arial"/>
                          <a:ea typeface="Arial Unicode MS"/>
                          <a:cs typeface="Times New Roman"/>
                        </a:rPr>
                        <a:t>- Exploiter une équation différentielle sans la résoudre </a:t>
                      </a:r>
                      <a:r>
                        <a:rPr lang="fr-FR" sz="1000" i="1" dirty="0" smtClean="0">
                          <a:latin typeface="Arial"/>
                          <a:ea typeface="Arial Unicode MS"/>
                          <a:cs typeface="Times New Roman"/>
                        </a:rPr>
                        <a:t>analytiquement</a:t>
                      </a:r>
                      <a:r>
                        <a:rPr lang="fr-FR" sz="1000" i="1" dirty="0">
                          <a:latin typeface="Arial"/>
                          <a:ea typeface="Arial Unicode MS"/>
                          <a:cs typeface="Times New Roman"/>
                        </a:rPr>
                        <a:t>, par exemple : écriture sous forme adimensionnée, analyse en ordres de grandeur, existence d’une vitesse limite, utilisation des </a:t>
                      </a:r>
                      <a:r>
                        <a:rPr lang="fr-FR" sz="1000" i="1" dirty="0" smtClean="0">
                          <a:latin typeface="Arial"/>
                          <a:ea typeface="Arial Unicode MS"/>
                          <a:cs typeface="Times New Roman"/>
                        </a:rPr>
                        <a:t>résultats </a:t>
                      </a:r>
                      <a:r>
                        <a:rPr lang="fr-FR" sz="1000" i="1" dirty="0">
                          <a:latin typeface="Arial"/>
                          <a:ea typeface="Arial Unicode MS"/>
                          <a:cs typeface="Times New Roman"/>
                        </a:rPr>
                        <a:t>obtenus par résolution numérique, </a:t>
                      </a:r>
                      <a:r>
                        <a:rPr lang="fr-FR" sz="1000" i="1" dirty="0" err="1">
                          <a:latin typeface="Arial"/>
                          <a:ea typeface="Arial Unicode MS"/>
                          <a:cs typeface="Times New Roman"/>
                        </a:rPr>
                        <a:t>etc</a:t>
                      </a:r>
                      <a:r>
                        <a:rPr lang="fr-FR" sz="1000" i="1" dirty="0">
                          <a:latin typeface="Arial"/>
                          <a:ea typeface="Arial Unicode MS"/>
                          <a:cs typeface="Times New Roman"/>
                        </a:rPr>
                        <a:t>…</a:t>
                      </a: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1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>
                          <a:latin typeface="Arial"/>
                          <a:ea typeface="Arial Unicode MS"/>
                          <a:cs typeface="Times New Roman"/>
                        </a:rPr>
                        <a:t>- Modèle du frottement de glissement : lois de Coulomb. </a:t>
                      </a:r>
                      <a:endParaRPr lang="fr-FR" sz="10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 dirty="0">
                          <a:latin typeface="Arial"/>
                          <a:ea typeface="Arial Unicode MS"/>
                          <a:cs typeface="Times New Roman"/>
                        </a:rPr>
                        <a:t>- Exploiter les lois de Coulomb fournies dans les trois situations : </a:t>
                      </a:r>
                      <a:r>
                        <a:rPr lang="fr-FR" sz="1000" i="1" dirty="0" smtClean="0">
                          <a:latin typeface="Arial"/>
                          <a:ea typeface="Arial Unicode MS"/>
                          <a:cs typeface="Times New Roman"/>
                        </a:rPr>
                        <a:t>équilibre</a:t>
                      </a:r>
                      <a:r>
                        <a:rPr lang="fr-FR" sz="1000" i="1" dirty="0">
                          <a:latin typeface="Arial"/>
                          <a:ea typeface="Arial Unicode MS"/>
                          <a:cs typeface="Times New Roman"/>
                        </a:rPr>
                        <a:t>, mise en mouvement, freinage.</a:t>
                      </a: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 dirty="0">
                          <a:latin typeface="Arial"/>
                          <a:ea typeface="Arial Unicode MS"/>
                          <a:cs typeface="Times New Roman"/>
                        </a:rPr>
                        <a:t>- Formuler une hypothèse (quant au glissement ou non) et la valider.</a:t>
                      </a: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82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 dirty="0">
                          <a:latin typeface="Arial"/>
                          <a:ea typeface="Arial Unicode MS"/>
                          <a:cs typeface="Times New Roman"/>
                        </a:rPr>
                        <a:t>- Modèle linéaire de l’élasticité d’un matériau. </a:t>
                      </a: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 dirty="0">
                          <a:latin typeface="Arial"/>
                          <a:ea typeface="Arial Unicode MS"/>
                          <a:cs typeface="Times New Roman"/>
                        </a:rPr>
                        <a:t>- Caractériser une déformation élastique linéaire par sa réversibilité et son amplitude proportionnelle à la force appliquée.</a:t>
                      </a: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 dirty="0">
                          <a:latin typeface="Arial"/>
                          <a:ea typeface="Arial Unicode MS"/>
                          <a:cs typeface="Times New Roman"/>
                        </a:rPr>
                        <a:t>- Extraire une constante de raideur et une longueur à vide à partir de mesures expérimentales ou de données.</a:t>
                      </a: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 dirty="0">
                          <a:latin typeface="Arial"/>
                          <a:ea typeface="Arial Unicode MS"/>
                          <a:cs typeface="Times New Roman"/>
                        </a:rPr>
                        <a:t>- Analyser la limite d’une modélisation linéaire à partir de documents expérimentaux.</a:t>
                      </a: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1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>
                          <a:latin typeface="Arial"/>
                          <a:ea typeface="Arial Unicode MS"/>
                          <a:cs typeface="Times New Roman"/>
                        </a:rPr>
                        <a:t>- Exemple d’oscillateur harmonique : système masse-ressort en régime libre.</a:t>
                      </a:r>
                      <a:endParaRPr lang="fr-FR" sz="100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>
                          <a:latin typeface="Arial"/>
                          <a:ea typeface="Arial Unicode MS"/>
                          <a:cs typeface="Times New Roman"/>
                        </a:rPr>
                        <a:t>- Pulsation et période propres.</a:t>
                      </a:r>
                      <a:endParaRPr lang="fr-FR" sz="10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 dirty="0">
                          <a:latin typeface="Arial"/>
                          <a:ea typeface="Arial Unicode MS"/>
                          <a:cs typeface="Times New Roman"/>
                        </a:rPr>
                        <a:t>- Déterminer et résoudre l’équation différentielle du mouvement.</a:t>
                      </a: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 dirty="0">
                          <a:latin typeface="Arial"/>
                          <a:ea typeface="Arial Unicode MS"/>
                          <a:cs typeface="Times New Roman"/>
                        </a:rPr>
                        <a:t>- Déterminer les expressions de la pulsation et de la période propres du mouvement.</a:t>
                      </a: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294147" y="72008"/>
            <a:ext cx="432048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107504" y="0"/>
            <a:ext cx="8846875" cy="908720"/>
            <a:chOff x="107504" y="0"/>
            <a:chExt cx="8846875" cy="908720"/>
          </a:xfrm>
        </p:grpSpPr>
        <p:pic>
          <p:nvPicPr>
            <p:cNvPr id="56321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7504" y="0"/>
              <a:ext cx="8846875" cy="908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ZoneTexte 3"/>
            <p:cNvSpPr txBox="1"/>
            <p:nvPr/>
          </p:nvSpPr>
          <p:spPr>
            <a:xfrm>
              <a:off x="2244502" y="47625"/>
              <a:ext cx="58978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latin typeface="Bookman Old Style" pitchFamily="18" charset="0"/>
                </a:rPr>
                <a:t>10</a:t>
              </a:r>
              <a:endParaRPr lang="fr-FR" b="1" dirty="0">
                <a:latin typeface="Bookman Old Style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77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Or :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sa norme diminue quand l’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altitude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 augmente 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sa direction et son sens varie avec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latitude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longitude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du point M 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734213"/>
            <a:ext cx="9036496" cy="93610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 pitchFamily="18" charset="2"/>
              </a:rPr>
              <a:t>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 la surface d’une planète,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le champ de pesanteur est UNIFORME dans une zone de l’espace de petite dimension par rapport aux dimensions de la planète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0" y="1944216"/>
            <a:ext cx="3923928" cy="400110"/>
            <a:chOff x="0" y="9282856"/>
            <a:chExt cx="2123728" cy="400110"/>
          </a:xfrm>
        </p:grpSpPr>
        <p:sp>
          <p:nvSpPr>
            <p:cNvPr id="5" name="Rectangle 4"/>
            <p:cNvSpPr/>
            <p:nvPr/>
          </p:nvSpPr>
          <p:spPr>
            <a:xfrm>
              <a:off x="0" y="9282856"/>
              <a:ext cx="212372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 smtClean="0">
                  <a:latin typeface="Bookman Old Style" pitchFamily="18" charset="0"/>
                </a:rPr>
                <a:t>b/ </a:t>
              </a:r>
              <a:r>
                <a:rPr lang="fr-FR" sz="2000" b="1" u="sng" dirty="0" smtClean="0">
                  <a:latin typeface="Bookman Old Style" pitchFamily="18" charset="0"/>
                </a:rPr>
                <a:t>La Tension T d’un fil</a:t>
              </a:r>
              <a:endParaRPr lang="fr-FR" sz="2000" dirty="0">
                <a:latin typeface="Bookman Old Style" pitchFamily="18" charset="0"/>
              </a:endParaRPr>
            </a:p>
          </p:txBody>
        </p:sp>
        <p:cxnSp>
          <p:nvCxnSpPr>
            <p:cNvPr id="6" name="Connecteur droit avec flèche 5"/>
            <p:cNvCxnSpPr/>
            <p:nvPr/>
          </p:nvCxnSpPr>
          <p:spPr>
            <a:xfrm>
              <a:off x="1071470" y="9282856"/>
              <a:ext cx="155890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15592" t="39479" r="33379" b="39521"/>
          <a:stretch>
            <a:fillRect/>
          </a:stretch>
        </p:blipFill>
        <p:spPr bwMode="auto">
          <a:xfrm>
            <a:off x="0" y="2348880"/>
            <a:ext cx="6624736" cy="153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 cstate="print"/>
          <a:srcRect l="67094" t="33120" r="12589" b="26081"/>
          <a:stretch>
            <a:fillRect/>
          </a:stretch>
        </p:blipFill>
        <p:spPr bwMode="auto">
          <a:xfrm>
            <a:off x="6732240" y="1700808"/>
            <a:ext cx="216744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cteur droit 8"/>
          <p:cNvCxnSpPr/>
          <p:nvPr/>
        </p:nvCxnSpPr>
        <p:spPr>
          <a:xfrm>
            <a:off x="8590315" y="3717032"/>
            <a:ext cx="1" cy="648072"/>
          </a:xfrm>
          <a:prstGeom prst="line">
            <a:avLst/>
          </a:prstGeom>
          <a:ln w="5715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e 9"/>
          <p:cNvGrpSpPr/>
          <p:nvPr/>
        </p:nvGrpSpPr>
        <p:grpSpPr>
          <a:xfrm>
            <a:off x="8755752" y="3933056"/>
            <a:ext cx="388248" cy="461665"/>
            <a:chOff x="8388424" y="6093296"/>
            <a:chExt cx="388248" cy="461665"/>
          </a:xfrm>
        </p:grpSpPr>
        <p:sp>
          <p:nvSpPr>
            <p:cNvPr id="11" name="ZoneTexte 10"/>
            <p:cNvSpPr txBox="1"/>
            <p:nvPr/>
          </p:nvSpPr>
          <p:spPr>
            <a:xfrm>
              <a:off x="8388424" y="6093296"/>
              <a:ext cx="388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Bookman Old Style" pitchFamily="18" charset="0"/>
                </a:rPr>
                <a:t>P</a:t>
              </a:r>
              <a:endParaRPr lang="fr-FR" sz="24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  <p:cxnSp>
          <p:nvCxnSpPr>
            <p:cNvPr id="12" name="Connecteur droit avec flèche 11"/>
            <p:cNvCxnSpPr/>
            <p:nvPr/>
          </p:nvCxnSpPr>
          <p:spPr>
            <a:xfrm>
              <a:off x="8520865" y="6119004"/>
              <a:ext cx="21602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3" name="Connecteur droit 12"/>
          <p:cNvCxnSpPr/>
          <p:nvPr/>
        </p:nvCxnSpPr>
        <p:spPr>
          <a:xfrm flipH="1" flipV="1">
            <a:off x="7884368" y="2683212"/>
            <a:ext cx="576064" cy="864096"/>
          </a:xfrm>
          <a:prstGeom prst="line">
            <a:avLst/>
          </a:prstGeom>
          <a:ln w="57150">
            <a:solidFill>
              <a:srgbClr val="7030A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e 13"/>
          <p:cNvGrpSpPr/>
          <p:nvPr/>
        </p:nvGrpSpPr>
        <p:grpSpPr>
          <a:xfrm>
            <a:off x="7740352" y="3140968"/>
            <a:ext cx="399468" cy="461665"/>
            <a:chOff x="8388424" y="6093296"/>
            <a:chExt cx="399468" cy="461665"/>
          </a:xfrm>
        </p:grpSpPr>
        <p:sp>
          <p:nvSpPr>
            <p:cNvPr id="15" name="ZoneTexte 14"/>
            <p:cNvSpPr txBox="1"/>
            <p:nvPr/>
          </p:nvSpPr>
          <p:spPr>
            <a:xfrm>
              <a:off x="8388424" y="6093296"/>
              <a:ext cx="3994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7030A0"/>
                  </a:solidFill>
                  <a:latin typeface="Bookman Old Style" pitchFamily="18" charset="0"/>
                </a:rPr>
                <a:t>T</a:t>
              </a:r>
              <a:endParaRPr lang="fr-FR" sz="2400" b="1" dirty="0">
                <a:solidFill>
                  <a:srgbClr val="7030A0"/>
                </a:solidFill>
                <a:latin typeface="Bookman Old Style" pitchFamily="18" charset="0"/>
              </a:endParaRPr>
            </a:p>
          </p:txBody>
        </p:sp>
        <p:cxnSp>
          <p:nvCxnSpPr>
            <p:cNvPr id="16" name="Connecteur droit avec flèche 15"/>
            <p:cNvCxnSpPr/>
            <p:nvPr/>
          </p:nvCxnSpPr>
          <p:spPr>
            <a:xfrm>
              <a:off x="8520865" y="6119004"/>
              <a:ext cx="216024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>
            <a:off x="0" y="4079630"/>
            <a:ext cx="6372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c/ </a:t>
            </a:r>
            <a:r>
              <a:rPr lang="fr-FR" sz="2000" b="1" u="sng" dirty="0" smtClean="0">
                <a:latin typeface="Bookman Old Style" pitchFamily="18" charset="0"/>
              </a:rPr>
              <a:t>La Tension d’un ressort (force de rappel)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72779" y="4488528"/>
            <a:ext cx="9036496" cy="229746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1100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Propriétés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28370" y="4494987"/>
            <a:ext cx="8915630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Un matériau est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ELASTIQUE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si,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après avoir été déformé sous l’effet d’une contrainte externe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(étirement ou compression),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il revient à sa forme initiale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lorsque la contrainte cesse.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34497" y="5805264"/>
            <a:ext cx="900950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Une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DEFORMATION ELASTIQUE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réversible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34497" y="6116638"/>
            <a:ext cx="9009503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Il existe une limite, appelée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LIMITE D’ELASTICITE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au-delà de laquelle le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matériau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cesse d’être élastique.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 animBg="1"/>
      <p:bldP spid="36866" grpId="0"/>
      <p:bldP spid="36867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 cstate="print"/>
          <a:srcRect l="56460" t="18480" r="5029" b="16913"/>
          <a:stretch>
            <a:fillRect/>
          </a:stretch>
        </p:blipFill>
        <p:spPr bwMode="auto">
          <a:xfrm>
            <a:off x="3491880" y="1556792"/>
            <a:ext cx="5465084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3814637" y="2204864"/>
            <a:ext cx="1440160" cy="2304256"/>
          </a:xfrm>
          <a:prstGeom prst="rect">
            <a:avLst/>
          </a:prstGeom>
          <a:solidFill>
            <a:srgbClr val="00B050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6372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c/ </a:t>
            </a:r>
            <a:r>
              <a:rPr lang="fr-FR" sz="2000" b="1" u="sng" dirty="0" smtClean="0">
                <a:latin typeface="Bookman Old Style" pitchFamily="18" charset="0"/>
              </a:rPr>
              <a:t>La Tension d’un ressort (force de rappel)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72779" y="408898"/>
            <a:ext cx="9036496" cy="107588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Propriétés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683177" y="404664"/>
            <a:ext cx="7460823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Une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DEFORMATION ELASTIQUE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réversible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Il existe une limite, appelée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LIMITE D’ELASTICITE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au-delà de laquelle le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matériau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cesse d’être élastique.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996952"/>
            <a:ext cx="266429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e 11"/>
          <p:cNvGrpSpPr/>
          <p:nvPr/>
        </p:nvGrpSpPr>
        <p:grpSpPr>
          <a:xfrm>
            <a:off x="4211960" y="1844824"/>
            <a:ext cx="503664" cy="893713"/>
            <a:chOff x="5004048" y="2708920"/>
            <a:chExt cx="503664" cy="893713"/>
          </a:xfrm>
          <a:solidFill>
            <a:srgbClr val="FFFF00"/>
          </a:solidFill>
        </p:grpSpPr>
        <p:sp>
          <p:nvSpPr>
            <p:cNvPr id="8" name="Rectangle 7"/>
            <p:cNvSpPr/>
            <p:nvPr/>
          </p:nvSpPr>
          <p:spPr>
            <a:xfrm>
              <a:off x="5004048" y="2708920"/>
              <a:ext cx="372218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F</a:t>
              </a:r>
              <a:endParaRPr lang="fr-FR" sz="2000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04048" y="3140968"/>
              <a:ext cx="503664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S</a:t>
              </a:r>
              <a:r>
                <a:rPr lang="fr-FR" sz="2400" b="1" baseline="-25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fr-FR" sz="2000" b="1" dirty="0"/>
            </a:p>
          </p:txBody>
        </p:sp>
        <p:cxnSp>
          <p:nvCxnSpPr>
            <p:cNvPr id="10" name="Connecteur droit 9"/>
            <p:cNvCxnSpPr/>
            <p:nvPr/>
          </p:nvCxnSpPr>
          <p:spPr>
            <a:xfrm>
              <a:off x="5004048" y="3140968"/>
              <a:ext cx="360040" cy="0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e 12"/>
          <p:cNvGrpSpPr/>
          <p:nvPr/>
        </p:nvGrpSpPr>
        <p:grpSpPr>
          <a:xfrm>
            <a:off x="7884368" y="3212976"/>
            <a:ext cx="1009444" cy="893713"/>
            <a:chOff x="5004048" y="2708920"/>
            <a:chExt cx="1009444" cy="893713"/>
          </a:xfrm>
          <a:solidFill>
            <a:srgbClr val="FFFF00"/>
          </a:solidFill>
        </p:grpSpPr>
        <p:sp>
          <p:nvSpPr>
            <p:cNvPr id="14" name="Rectangle 13"/>
            <p:cNvSpPr/>
            <p:nvPr/>
          </p:nvSpPr>
          <p:spPr>
            <a:xfrm>
              <a:off x="5004048" y="2708920"/>
              <a:ext cx="1009444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L – L</a:t>
              </a:r>
              <a:r>
                <a:rPr lang="fr-FR" sz="2400" b="1" baseline="-25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fr-FR" sz="2000" b="1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220072" y="3140968"/>
              <a:ext cx="503664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L</a:t>
              </a:r>
              <a:r>
                <a:rPr lang="fr-FR" sz="2400" b="1" baseline="-25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fr-FR" sz="2000" b="1" dirty="0"/>
            </a:p>
          </p:txBody>
        </p:sp>
        <p:cxnSp>
          <p:nvCxnSpPr>
            <p:cNvPr id="16" name="Connecteur droit 15"/>
            <p:cNvCxnSpPr/>
            <p:nvPr/>
          </p:nvCxnSpPr>
          <p:spPr>
            <a:xfrm>
              <a:off x="5004048" y="3140968"/>
              <a:ext cx="1008112" cy="0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3707904" y="3842197"/>
            <a:ext cx="1656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Déformation élastique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68930" y="2216439"/>
            <a:ext cx="2232248" cy="2304256"/>
          </a:xfrm>
          <a:prstGeom prst="rect">
            <a:avLst/>
          </a:prstGeom>
          <a:solidFill>
            <a:schemeClr val="accent6">
              <a:lumMod val="75000"/>
              <a:alpha val="2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5528696" y="3140968"/>
            <a:ext cx="1656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Déformation plastique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22" name="Flèche gauche 21"/>
          <p:cNvSpPr/>
          <p:nvPr/>
        </p:nvSpPr>
        <p:spPr>
          <a:xfrm rot="19420515">
            <a:off x="5189349" y="1787604"/>
            <a:ext cx="652079" cy="353307"/>
          </a:xfrm>
          <a:prstGeom prst="leftArrow">
            <a:avLst>
              <a:gd name="adj1" fmla="val 3071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5508104" y="1556792"/>
            <a:ext cx="266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Limite</a:t>
            </a:r>
            <a:r>
              <a:rPr kumimoji="0" lang="fr-FR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d’élasticité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1700808"/>
            <a:ext cx="32038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3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Repérer la limite d’élasticité sur le graphique.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4" name="Flèche gauche 23"/>
          <p:cNvSpPr/>
          <p:nvPr/>
        </p:nvSpPr>
        <p:spPr>
          <a:xfrm rot="19420515">
            <a:off x="7556596" y="2449809"/>
            <a:ext cx="652079" cy="353307"/>
          </a:xfrm>
          <a:prstGeom prst="leftArrow">
            <a:avLst>
              <a:gd name="adj1" fmla="val 3071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8037401" y="2184272"/>
            <a:ext cx="1187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Rupture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  <p:bldP spid="21" grpId="0"/>
      <p:bldP spid="22" grpId="0" animBg="1"/>
      <p:bldP spid="23" grpId="0"/>
      <p:bldP spid="35842" grpId="0"/>
      <p:bldP spid="24" grpId="0" animBg="1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 l="56460" t="18480" r="5029" b="42171"/>
          <a:stretch>
            <a:fillRect/>
          </a:stretch>
        </p:blipFill>
        <p:spPr bwMode="auto">
          <a:xfrm>
            <a:off x="3491880" y="0"/>
            <a:ext cx="5465084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814637" y="648072"/>
            <a:ext cx="1440160" cy="2304256"/>
          </a:xfrm>
          <a:prstGeom prst="rect">
            <a:avLst/>
          </a:prstGeom>
          <a:solidFill>
            <a:srgbClr val="00B050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e 3"/>
          <p:cNvGrpSpPr/>
          <p:nvPr/>
        </p:nvGrpSpPr>
        <p:grpSpPr>
          <a:xfrm>
            <a:off x="4211960" y="288032"/>
            <a:ext cx="503664" cy="893713"/>
            <a:chOff x="5004048" y="2708920"/>
            <a:chExt cx="503664" cy="893713"/>
          </a:xfrm>
          <a:solidFill>
            <a:srgbClr val="FFFF00"/>
          </a:solidFill>
        </p:grpSpPr>
        <p:sp>
          <p:nvSpPr>
            <p:cNvPr id="5" name="Rectangle 4"/>
            <p:cNvSpPr/>
            <p:nvPr/>
          </p:nvSpPr>
          <p:spPr>
            <a:xfrm>
              <a:off x="5004048" y="2708920"/>
              <a:ext cx="372218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F</a:t>
              </a:r>
              <a:endParaRPr lang="fr-FR" sz="2000" b="1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004048" y="3140968"/>
              <a:ext cx="503664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S</a:t>
              </a:r>
              <a:r>
                <a:rPr lang="fr-FR" sz="2400" b="1" baseline="-25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fr-FR" sz="2000" b="1" dirty="0"/>
            </a:p>
          </p:txBody>
        </p:sp>
        <p:cxnSp>
          <p:nvCxnSpPr>
            <p:cNvPr id="7" name="Connecteur droit 6"/>
            <p:cNvCxnSpPr/>
            <p:nvPr/>
          </p:nvCxnSpPr>
          <p:spPr>
            <a:xfrm>
              <a:off x="5004048" y="3140968"/>
              <a:ext cx="360040" cy="0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e 7"/>
          <p:cNvGrpSpPr/>
          <p:nvPr/>
        </p:nvGrpSpPr>
        <p:grpSpPr>
          <a:xfrm>
            <a:off x="7884368" y="1656184"/>
            <a:ext cx="1009444" cy="893713"/>
            <a:chOff x="5004048" y="2708920"/>
            <a:chExt cx="1009444" cy="893713"/>
          </a:xfrm>
          <a:solidFill>
            <a:srgbClr val="FFFF00"/>
          </a:solidFill>
        </p:grpSpPr>
        <p:sp>
          <p:nvSpPr>
            <p:cNvPr id="9" name="Rectangle 8"/>
            <p:cNvSpPr/>
            <p:nvPr/>
          </p:nvSpPr>
          <p:spPr>
            <a:xfrm>
              <a:off x="5004048" y="2708920"/>
              <a:ext cx="1009444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L – L</a:t>
              </a:r>
              <a:r>
                <a:rPr lang="fr-FR" sz="2400" b="1" baseline="-25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fr-FR" sz="2000" b="1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20072" y="3140968"/>
              <a:ext cx="503664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L</a:t>
              </a:r>
              <a:r>
                <a:rPr lang="fr-FR" sz="2400" b="1" baseline="-25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fr-FR" sz="2000" b="1" dirty="0"/>
            </a:p>
          </p:txBody>
        </p:sp>
        <p:cxnSp>
          <p:nvCxnSpPr>
            <p:cNvPr id="11" name="Connecteur droit 10"/>
            <p:cNvCxnSpPr/>
            <p:nvPr/>
          </p:nvCxnSpPr>
          <p:spPr>
            <a:xfrm>
              <a:off x="5004048" y="3140968"/>
              <a:ext cx="1008112" cy="0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3707904" y="2285405"/>
            <a:ext cx="1656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Déformation élastique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68930" y="659647"/>
            <a:ext cx="2232248" cy="2304256"/>
          </a:xfrm>
          <a:prstGeom prst="rect">
            <a:avLst/>
          </a:prstGeom>
          <a:solidFill>
            <a:schemeClr val="accent6">
              <a:lumMod val="75000"/>
              <a:alpha val="2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5436096" y="1584176"/>
            <a:ext cx="1656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Déformation plastique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5" name="Flèche gauche 14"/>
          <p:cNvSpPr/>
          <p:nvPr/>
        </p:nvSpPr>
        <p:spPr>
          <a:xfrm rot="19420515">
            <a:off x="5189349" y="230812"/>
            <a:ext cx="652079" cy="353307"/>
          </a:xfrm>
          <a:prstGeom prst="leftArrow">
            <a:avLst>
              <a:gd name="adj1" fmla="val 3071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5508104" y="0"/>
            <a:ext cx="266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Limite</a:t>
            </a:r>
            <a:r>
              <a:rPr kumimoji="0" lang="fr-FR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d’élasticité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144016"/>
            <a:ext cx="32038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3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Repérer la limite d’élasticité sur le graphique.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 cstate="print"/>
          <a:srcRect l="2835" t="32760" r="51333" b="62200"/>
          <a:stretch>
            <a:fillRect/>
          </a:stretch>
        </p:blipFill>
        <p:spPr bwMode="auto">
          <a:xfrm>
            <a:off x="0" y="3356992"/>
            <a:ext cx="5184576" cy="320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 1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6842" y="3645024"/>
            <a:ext cx="6497158" cy="28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Connecteur droit 19"/>
          <p:cNvCxnSpPr/>
          <p:nvPr/>
        </p:nvCxnSpPr>
        <p:spPr>
          <a:xfrm flipH="1">
            <a:off x="4966765" y="5446098"/>
            <a:ext cx="1512168" cy="0"/>
          </a:xfrm>
          <a:prstGeom prst="line">
            <a:avLst/>
          </a:prstGeom>
          <a:ln w="5715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e 20"/>
          <p:cNvGrpSpPr/>
          <p:nvPr/>
        </p:nvGrpSpPr>
        <p:grpSpPr>
          <a:xfrm>
            <a:off x="5473484" y="5564406"/>
            <a:ext cx="394660" cy="461665"/>
            <a:chOff x="8388424" y="6093296"/>
            <a:chExt cx="394660" cy="461665"/>
          </a:xfrm>
        </p:grpSpPr>
        <p:sp>
          <p:nvSpPr>
            <p:cNvPr id="22" name="ZoneTexte 21"/>
            <p:cNvSpPr txBox="1"/>
            <p:nvPr/>
          </p:nvSpPr>
          <p:spPr>
            <a:xfrm>
              <a:off x="8388424" y="6093296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Bookman Old Style" pitchFamily="18" charset="0"/>
                </a:rPr>
                <a:t>F</a:t>
              </a:r>
              <a:endParaRPr lang="fr-FR" sz="24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  <p:cxnSp>
          <p:nvCxnSpPr>
            <p:cNvPr id="23" name="Connecteur droit avec flèche 22"/>
            <p:cNvCxnSpPr/>
            <p:nvPr/>
          </p:nvCxnSpPr>
          <p:spPr>
            <a:xfrm>
              <a:off x="8520865" y="6119004"/>
              <a:ext cx="21602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Connecteur droit 25"/>
          <p:cNvCxnSpPr/>
          <p:nvPr/>
        </p:nvCxnSpPr>
        <p:spPr>
          <a:xfrm>
            <a:off x="5171214" y="6347477"/>
            <a:ext cx="1584176" cy="0"/>
          </a:xfrm>
          <a:prstGeom prst="line">
            <a:avLst/>
          </a:prstGeom>
          <a:ln w="5715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e 26"/>
          <p:cNvGrpSpPr/>
          <p:nvPr/>
        </p:nvGrpSpPr>
        <p:grpSpPr>
          <a:xfrm>
            <a:off x="5580112" y="6396335"/>
            <a:ext cx="394660" cy="461665"/>
            <a:chOff x="8388424" y="6093296"/>
            <a:chExt cx="394660" cy="461665"/>
          </a:xfrm>
        </p:grpSpPr>
        <p:sp>
          <p:nvSpPr>
            <p:cNvPr id="28" name="ZoneTexte 27"/>
            <p:cNvSpPr txBox="1"/>
            <p:nvPr/>
          </p:nvSpPr>
          <p:spPr>
            <a:xfrm>
              <a:off x="8388424" y="6093296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Bookman Old Style" pitchFamily="18" charset="0"/>
                </a:rPr>
                <a:t>F</a:t>
              </a:r>
              <a:endParaRPr lang="fr-FR" sz="24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  <p:cxnSp>
          <p:nvCxnSpPr>
            <p:cNvPr id="29" name="Connecteur droit avec flèche 28"/>
            <p:cNvCxnSpPr/>
            <p:nvPr/>
          </p:nvCxnSpPr>
          <p:spPr>
            <a:xfrm>
              <a:off x="8520865" y="6119004"/>
              <a:ext cx="21602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3" name="Groupe 32"/>
          <p:cNvGrpSpPr/>
          <p:nvPr/>
        </p:nvGrpSpPr>
        <p:grpSpPr>
          <a:xfrm>
            <a:off x="288032" y="4581128"/>
            <a:ext cx="2051720" cy="1224136"/>
            <a:chOff x="288032" y="4581128"/>
            <a:chExt cx="2051720" cy="1224136"/>
          </a:xfrm>
        </p:grpSpPr>
        <p:sp>
          <p:nvSpPr>
            <p:cNvPr id="31" name="Text Box 2"/>
            <p:cNvSpPr txBox="1">
              <a:spLocks noChangeArrowheads="1"/>
            </p:cNvSpPr>
            <p:nvPr/>
          </p:nvSpPr>
          <p:spPr bwMode="auto">
            <a:xfrm>
              <a:off x="288032" y="4581128"/>
              <a:ext cx="2051720" cy="122413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fr-FR" sz="2800" b="1" dirty="0" smtClean="0">
                  <a:cs typeface="Arial" pitchFamily="34" charset="0"/>
                  <a:sym typeface="Wingdings 3" pitchFamily="18" charset="2"/>
                </a:rPr>
                <a:t>F</a:t>
              </a:r>
              <a:r>
                <a:rPr lang="fr-FR" sz="2400" dirty="0" smtClean="0">
                  <a:cs typeface="Arial" pitchFamily="34" charset="0"/>
                  <a:sym typeface="Wingdings 3" pitchFamily="18" charset="2"/>
                </a:rPr>
                <a:t> = Force de RAPPEL du ressort</a:t>
              </a:r>
              <a:endParaRPr kumimoji="0" lang="fr-FR" sz="32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endParaRPr>
            </a:p>
          </p:txBody>
        </p:sp>
        <p:cxnSp>
          <p:nvCxnSpPr>
            <p:cNvPr id="32" name="Connecteur droit avec flèche 31"/>
            <p:cNvCxnSpPr/>
            <p:nvPr/>
          </p:nvCxnSpPr>
          <p:spPr>
            <a:xfrm>
              <a:off x="551127" y="4669827"/>
              <a:ext cx="21602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2779" y="2852936"/>
            <a:ext cx="9036496" cy="208823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1100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900" b="1" dirty="0" smtClean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140968"/>
            <a:ext cx="3456384" cy="54891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" name="Imag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6842" y="-27384"/>
            <a:ext cx="6497158" cy="28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Connecteur droit 3"/>
          <p:cNvCxnSpPr/>
          <p:nvPr/>
        </p:nvCxnSpPr>
        <p:spPr>
          <a:xfrm flipH="1">
            <a:off x="4966765" y="1773690"/>
            <a:ext cx="1512168" cy="0"/>
          </a:xfrm>
          <a:prstGeom prst="line">
            <a:avLst/>
          </a:prstGeom>
          <a:ln w="5715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e 4"/>
          <p:cNvGrpSpPr/>
          <p:nvPr/>
        </p:nvGrpSpPr>
        <p:grpSpPr>
          <a:xfrm>
            <a:off x="5974877" y="1891998"/>
            <a:ext cx="394660" cy="461665"/>
            <a:chOff x="8388424" y="6093296"/>
            <a:chExt cx="394660" cy="461665"/>
          </a:xfrm>
        </p:grpSpPr>
        <p:sp>
          <p:nvSpPr>
            <p:cNvPr id="6" name="ZoneTexte 5"/>
            <p:cNvSpPr txBox="1"/>
            <p:nvPr/>
          </p:nvSpPr>
          <p:spPr>
            <a:xfrm>
              <a:off x="8388424" y="6093296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Bookman Old Style" pitchFamily="18" charset="0"/>
                </a:rPr>
                <a:t>F</a:t>
              </a:r>
              <a:endParaRPr lang="fr-FR" sz="24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  <p:cxnSp>
          <p:nvCxnSpPr>
            <p:cNvPr id="7" name="Connecteur droit avec flèche 6"/>
            <p:cNvCxnSpPr/>
            <p:nvPr/>
          </p:nvCxnSpPr>
          <p:spPr>
            <a:xfrm>
              <a:off x="8520865" y="6119004"/>
              <a:ext cx="21602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" name="Connecteur droit 7"/>
          <p:cNvCxnSpPr/>
          <p:nvPr/>
        </p:nvCxnSpPr>
        <p:spPr>
          <a:xfrm>
            <a:off x="5171214" y="2675069"/>
            <a:ext cx="1584176" cy="0"/>
          </a:xfrm>
          <a:prstGeom prst="line">
            <a:avLst/>
          </a:prstGeom>
          <a:ln w="5715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e 8"/>
          <p:cNvGrpSpPr/>
          <p:nvPr/>
        </p:nvGrpSpPr>
        <p:grpSpPr>
          <a:xfrm>
            <a:off x="5364088" y="2284538"/>
            <a:ext cx="394660" cy="461665"/>
            <a:chOff x="8388424" y="6093296"/>
            <a:chExt cx="394660" cy="461665"/>
          </a:xfrm>
        </p:grpSpPr>
        <p:sp>
          <p:nvSpPr>
            <p:cNvPr id="10" name="ZoneTexte 9"/>
            <p:cNvSpPr txBox="1"/>
            <p:nvPr/>
          </p:nvSpPr>
          <p:spPr>
            <a:xfrm>
              <a:off x="8388424" y="6093296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Bookman Old Style" pitchFamily="18" charset="0"/>
                </a:rPr>
                <a:t>F</a:t>
              </a:r>
              <a:endParaRPr lang="fr-FR" sz="24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  <p:cxnSp>
          <p:nvCxnSpPr>
            <p:cNvPr id="11" name="Connecteur droit avec flèche 10"/>
            <p:cNvCxnSpPr/>
            <p:nvPr/>
          </p:nvCxnSpPr>
          <p:spPr>
            <a:xfrm>
              <a:off x="8520865" y="6119004"/>
              <a:ext cx="21602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e 11"/>
          <p:cNvGrpSpPr/>
          <p:nvPr/>
        </p:nvGrpSpPr>
        <p:grpSpPr>
          <a:xfrm>
            <a:off x="288032" y="908720"/>
            <a:ext cx="2051720" cy="1224136"/>
            <a:chOff x="288032" y="4581128"/>
            <a:chExt cx="2051720" cy="1224136"/>
          </a:xfrm>
        </p:grpSpPr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288032" y="4581128"/>
              <a:ext cx="2051720" cy="122413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fr-FR" sz="2800" b="1" dirty="0" smtClean="0">
                  <a:cs typeface="Arial" pitchFamily="34" charset="0"/>
                  <a:sym typeface="Wingdings 3" pitchFamily="18" charset="2"/>
                </a:rPr>
                <a:t>F</a:t>
              </a:r>
              <a:r>
                <a:rPr lang="fr-FR" sz="2400" dirty="0" smtClean="0">
                  <a:cs typeface="Arial" pitchFamily="34" charset="0"/>
                  <a:sym typeface="Wingdings 3" pitchFamily="18" charset="2"/>
                </a:rPr>
                <a:t> = Force de RAPPEL du ressort</a:t>
              </a:r>
              <a:endParaRPr kumimoji="0" lang="fr-FR" sz="32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endParaRPr>
            </a:p>
          </p:txBody>
        </p:sp>
        <p:cxnSp>
          <p:nvCxnSpPr>
            <p:cNvPr id="14" name="Connecteur droit avec flèche 13"/>
            <p:cNvCxnSpPr/>
            <p:nvPr/>
          </p:nvCxnSpPr>
          <p:spPr>
            <a:xfrm>
              <a:off x="539552" y="4653136"/>
              <a:ext cx="21602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e 19"/>
          <p:cNvGrpSpPr/>
          <p:nvPr/>
        </p:nvGrpSpPr>
        <p:grpSpPr>
          <a:xfrm>
            <a:off x="395536" y="2852936"/>
            <a:ext cx="5184576" cy="1120775"/>
            <a:chOff x="395536" y="3501008"/>
            <a:chExt cx="5184576" cy="1120775"/>
          </a:xfrm>
        </p:grpSpPr>
        <p:sp>
          <p:nvSpPr>
            <p:cNvPr id="1026" name="Text Box 2"/>
            <p:cNvSpPr txBox="1">
              <a:spLocks noChangeArrowheads="1"/>
            </p:cNvSpPr>
            <p:nvPr/>
          </p:nvSpPr>
          <p:spPr bwMode="auto">
            <a:xfrm>
              <a:off x="395536" y="3501008"/>
              <a:ext cx="5184576" cy="1120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                 Dans l’</a:t>
              </a:r>
              <a:r>
                <a:rPr kumimoji="0" lang="fr-FR" sz="2000" b="1" i="1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approximation linéaire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, la force de rappel exercée par un ressort  est proportionnelle à l’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allongement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fr-FR" sz="2000" b="0" i="0" u="none" strike="noStrike" cap="none" normalizeH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         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de celui-ci, la constante de proportionnalité étant la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constante de raideur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k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du ressort.</a:t>
              </a:r>
              <a:endPara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45359" t="40319" r="45664" b="53801"/>
            <a:stretch>
              <a:fillRect/>
            </a:stretch>
          </p:blipFill>
          <p:spPr bwMode="auto">
            <a:xfrm>
              <a:off x="4485859" y="4131469"/>
              <a:ext cx="826813" cy="304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5652120" y="4005064"/>
            <a:ext cx="504056" cy="47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6372200" y="4005064"/>
            <a:ext cx="1080120" cy="47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N.m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– 1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Connecteur droit 23"/>
          <p:cNvCxnSpPr/>
          <p:nvPr/>
        </p:nvCxnSpPr>
        <p:spPr>
          <a:xfrm>
            <a:off x="7452320" y="3645024"/>
            <a:ext cx="216024" cy="43204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H="1" flipV="1">
            <a:off x="5652120" y="3645024"/>
            <a:ext cx="144016" cy="36004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6660232" y="3645024"/>
            <a:ext cx="72008" cy="36004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7596336" y="4005064"/>
            <a:ext cx="1294085" cy="47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Connecteur droit 32"/>
          <p:cNvCxnSpPr/>
          <p:nvPr/>
        </p:nvCxnSpPr>
        <p:spPr>
          <a:xfrm flipH="1">
            <a:off x="7812360" y="3645024"/>
            <a:ext cx="72008" cy="43204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683568" y="4509120"/>
            <a:ext cx="8460432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Vecteur unitaire orienté dans le sens de l’allongement</a:t>
            </a:r>
            <a:r>
              <a:rPr kumimoji="0" lang="fr-FR" sz="2000" b="0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réel du ressort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296" t="51239" r="8336" b="37001"/>
          <a:stretch>
            <a:fillRect/>
          </a:stretch>
        </p:blipFill>
        <p:spPr bwMode="auto">
          <a:xfrm>
            <a:off x="458527" y="4379237"/>
            <a:ext cx="332928" cy="57606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sp>
        <p:nvSpPr>
          <p:cNvPr id="37" name="Rectangle 36"/>
          <p:cNvSpPr/>
          <p:nvPr/>
        </p:nvSpPr>
        <p:spPr>
          <a:xfrm>
            <a:off x="0" y="5085184"/>
            <a:ext cx="5508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d/ </a:t>
            </a:r>
            <a:r>
              <a:rPr lang="fr-FR" sz="2000" b="1" u="sng" dirty="0" smtClean="0">
                <a:latin typeface="Bookman Old Style" pitchFamily="18" charset="0"/>
              </a:rPr>
              <a:t>Action exercée par un support solide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 l="46777" t="31080" r="11644" b="32801"/>
          <a:stretch>
            <a:fillRect/>
          </a:stretch>
        </p:blipFill>
        <p:spPr bwMode="auto">
          <a:xfrm>
            <a:off x="5436096" y="5151740"/>
            <a:ext cx="3491880" cy="1706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" name="Groupe 40"/>
          <p:cNvGrpSpPr/>
          <p:nvPr/>
        </p:nvGrpSpPr>
        <p:grpSpPr>
          <a:xfrm>
            <a:off x="611560" y="5589240"/>
            <a:ext cx="3384376" cy="531440"/>
            <a:chOff x="755576" y="5661248"/>
            <a:chExt cx="3384376" cy="531440"/>
          </a:xfrm>
        </p:grpSpPr>
        <p:sp>
          <p:nvSpPr>
            <p:cNvPr id="39" name="Text Box 2"/>
            <p:cNvSpPr txBox="1">
              <a:spLocks noChangeArrowheads="1"/>
            </p:cNvSpPr>
            <p:nvPr/>
          </p:nvSpPr>
          <p:spPr bwMode="auto">
            <a:xfrm>
              <a:off x="755576" y="5661248"/>
              <a:ext cx="3384376" cy="53144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fr-FR" sz="2800" b="1" dirty="0" smtClean="0">
                  <a:cs typeface="Arial" pitchFamily="34" charset="0"/>
                  <a:sym typeface="Wingdings 3" pitchFamily="18" charset="2"/>
                </a:rPr>
                <a:t>R</a:t>
              </a:r>
              <a:r>
                <a:rPr lang="fr-FR" sz="2400" dirty="0" smtClean="0">
                  <a:cs typeface="Arial" pitchFamily="34" charset="0"/>
                  <a:sym typeface="Wingdings 3" pitchFamily="18" charset="2"/>
                </a:rPr>
                <a:t> = Réaction du support</a:t>
              </a:r>
              <a:endParaRPr kumimoji="0" lang="fr-FR" sz="32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endParaRPr>
            </a:p>
          </p:txBody>
        </p:sp>
        <p:cxnSp>
          <p:nvCxnSpPr>
            <p:cNvPr id="40" name="Connecteur droit avec flèche 39"/>
            <p:cNvCxnSpPr/>
            <p:nvPr/>
          </p:nvCxnSpPr>
          <p:spPr>
            <a:xfrm>
              <a:off x="985733" y="5744831"/>
              <a:ext cx="21602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2" name="Connecteur droit 41"/>
          <p:cNvCxnSpPr/>
          <p:nvPr/>
        </p:nvCxnSpPr>
        <p:spPr>
          <a:xfrm flipH="1" flipV="1">
            <a:off x="5940152" y="5085184"/>
            <a:ext cx="1296146" cy="108012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e 49"/>
          <p:cNvGrpSpPr/>
          <p:nvPr/>
        </p:nvGrpSpPr>
        <p:grpSpPr>
          <a:xfrm>
            <a:off x="5436096" y="4941168"/>
            <a:ext cx="425116" cy="461665"/>
            <a:chOff x="6156176" y="4941168"/>
            <a:chExt cx="425116" cy="461665"/>
          </a:xfrm>
        </p:grpSpPr>
        <p:sp>
          <p:nvSpPr>
            <p:cNvPr id="48" name="ZoneTexte 47"/>
            <p:cNvSpPr txBox="1"/>
            <p:nvPr/>
          </p:nvSpPr>
          <p:spPr>
            <a:xfrm>
              <a:off x="6156176" y="4941168"/>
              <a:ext cx="4251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Bookman Old Style" pitchFamily="18" charset="0"/>
                </a:rPr>
                <a:t>R</a:t>
              </a:r>
              <a:endParaRPr lang="fr-FR" sz="24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  <p:cxnSp>
          <p:nvCxnSpPr>
            <p:cNvPr id="49" name="Connecteur droit avec flèche 48"/>
            <p:cNvCxnSpPr/>
            <p:nvPr/>
          </p:nvCxnSpPr>
          <p:spPr>
            <a:xfrm>
              <a:off x="6300192" y="5013176"/>
              <a:ext cx="21602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1" name="Connecteur droit 50"/>
          <p:cNvCxnSpPr/>
          <p:nvPr/>
        </p:nvCxnSpPr>
        <p:spPr>
          <a:xfrm flipH="1" flipV="1">
            <a:off x="7236296" y="5085184"/>
            <a:ext cx="2" cy="1080120"/>
          </a:xfrm>
          <a:prstGeom prst="line">
            <a:avLst/>
          </a:prstGeom>
          <a:ln w="76200">
            <a:solidFill>
              <a:srgbClr val="00B0F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flipH="1">
            <a:off x="5940152" y="6165304"/>
            <a:ext cx="1296146" cy="0"/>
          </a:xfrm>
          <a:prstGeom prst="line">
            <a:avLst/>
          </a:prstGeom>
          <a:ln w="76200">
            <a:solidFill>
              <a:srgbClr val="008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>
            <a:off x="5940152" y="5085184"/>
            <a:ext cx="1296144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 flipV="1">
            <a:off x="5940152" y="5085184"/>
            <a:ext cx="0" cy="108012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e 65"/>
          <p:cNvGrpSpPr/>
          <p:nvPr/>
        </p:nvGrpSpPr>
        <p:grpSpPr>
          <a:xfrm>
            <a:off x="7308304" y="5589240"/>
            <a:ext cx="577402" cy="461665"/>
            <a:chOff x="7308304" y="5589240"/>
            <a:chExt cx="577402" cy="461665"/>
          </a:xfrm>
        </p:grpSpPr>
        <p:sp>
          <p:nvSpPr>
            <p:cNvPr id="63" name="ZoneTexte 62"/>
            <p:cNvSpPr txBox="1"/>
            <p:nvPr/>
          </p:nvSpPr>
          <p:spPr>
            <a:xfrm>
              <a:off x="7308304" y="5589240"/>
              <a:ext cx="5774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00B0F0"/>
                  </a:solidFill>
                  <a:latin typeface="Bookman Old Style" pitchFamily="18" charset="0"/>
                </a:rPr>
                <a:t>R</a:t>
              </a:r>
              <a:r>
                <a:rPr lang="fr-FR" sz="2400" b="1" baseline="-25000" dirty="0" smtClean="0">
                  <a:solidFill>
                    <a:srgbClr val="00B0F0"/>
                  </a:solidFill>
                  <a:latin typeface="Bookman Old Style" pitchFamily="18" charset="0"/>
                </a:rPr>
                <a:t>N</a:t>
              </a:r>
              <a:endParaRPr lang="fr-FR" sz="2400" b="1" dirty="0">
                <a:solidFill>
                  <a:srgbClr val="00B0F0"/>
                </a:solidFill>
                <a:latin typeface="Bookman Old Style" pitchFamily="18" charset="0"/>
              </a:endParaRPr>
            </a:p>
          </p:txBody>
        </p:sp>
        <p:cxnSp>
          <p:nvCxnSpPr>
            <p:cNvPr id="64" name="Connecteur droit avec flèche 63"/>
            <p:cNvCxnSpPr/>
            <p:nvPr/>
          </p:nvCxnSpPr>
          <p:spPr>
            <a:xfrm>
              <a:off x="7452320" y="5638098"/>
              <a:ext cx="216024" cy="0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7" name="Groupe 66"/>
          <p:cNvGrpSpPr/>
          <p:nvPr/>
        </p:nvGrpSpPr>
        <p:grpSpPr>
          <a:xfrm>
            <a:off x="5724128" y="6237312"/>
            <a:ext cx="569387" cy="461665"/>
            <a:chOff x="5724128" y="6237312"/>
            <a:chExt cx="569387" cy="461665"/>
          </a:xfrm>
        </p:grpSpPr>
        <p:sp>
          <p:nvSpPr>
            <p:cNvPr id="62" name="ZoneTexte 61"/>
            <p:cNvSpPr txBox="1"/>
            <p:nvPr/>
          </p:nvSpPr>
          <p:spPr>
            <a:xfrm>
              <a:off x="5724128" y="6237312"/>
              <a:ext cx="5693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008000"/>
                  </a:solidFill>
                  <a:latin typeface="Bookman Old Style" pitchFamily="18" charset="0"/>
                </a:rPr>
                <a:t>R</a:t>
              </a:r>
              <a:r>
                <a:rPr lang="fr-FR" sz="2400" b="1" baseline="-25000" dirty="0" smtClean="0">
                  <a:solidFill>
                    <a:srgbClr val="008000"/>
                  </a:solidFill>
                  <a:latin typeface="Bookman Old Style" pitchFamily="18" charset="0"/>
                </a:rPr>
                <a:t>T</a:t>
              </a:r>
              <a:endParaRPr lang="fr-FR" sz="2400" b="1" dirty="0">
                <a:solidFill>
                  <a:srgbClr val="008000"/>
                </a:solidFill>
                <a:latin typeface="Bookman Old Style" pitchFamily="18" charset="0"/>
              </a:endParaRPr>
            </a:p>
          </p:txBody>
        </p:sp>
        <p:cxnSp>
          <p:nvCxnSpPr>
            <p:cNvPr id="65" name="Connecteur droit avec flèche 64"/>
            <p:cNvCxnSpPr/>
            <p:nvPr/>
          </p:nvCxnSpPr>
          <p:spPr>
            <a:xfrm>
              <a:off x="5882277" y="6309320"/>
              <a:ext cx="216024" cy="0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8" name="ZoneTexte 67"/>
          <p:cNvSpPr txBox="1"/>
          <p:nvPr/>
        </p:nvSpPr>
        <p:spPr>
          <a:xfrm>
            <a:off x="7308304" y="5949280"/>
            <a:ext cx="308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Bookman Old Style" pitchFamily="18" charset="0"/>
              </a:rPr>
              <a:t>I</a:t>
            </a:r>
            <a:endParaRPr lang="fr-FR" sz="2400" b="1" dirty="0">
              <a:latin typeface="Bookman Old Style" pitchFamily="18" charset="0"/>
            </a:endParaRPr>
          </a:p>
        </p:txBody>
      </p:sp>
      <p:grpSp>
        <p:nvGrpSpPr>
          <p:cNvPr id="73" name="Groupe 72"/>
          <p:cNvGrpSpPr/>
          <p:nvPr/>
        </p:nvGrpSpPr>
        <p:grpSpPr>
          <a:xfrm>
            <a:off x="899592" y="6165304"/>
            <a:ext cx="3626314" cy="523220"/>
            <a:chOff x="899592" y="6165304"/>
            <a:chExt cx="3626314" cy="523220"/>
          </a:xfrm>
        </p:grpSpPr>
        <p:sp>
          <p:nvSpPr>
            <p:cNvPr id="69" name="Rectangle 68"/>
            <p:cNvSpPr/>
            <p:nvPr/>
          </p:nvSpPr>
          <p:spPr>
            <a:xfrm>
              <a:off x="899592" y="6165304"/>
              <a:ext cx="36263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dirty="0" smtClean="0">
                  <a:latin typeface="Arial" pitchFamily="34" charset="0"/>
                  <a:cs typeface="Arial" pitchFamily="34" charset="0"/>
                  <a:sym typeface="Wingdings 3"/>
                </a:rPr>
                <a:t> </a:t>
              </a:r>
              <a:r>
                <a:rPr lang="fr-FR" sz="2000" u="sng" dirty="0" smtClean="0">
                  <a:latin typeface="Arial" pitchFamily="34" charset="0"/>
                  <a:cs typeface="Arial" pitchFamily="34" charset="0"/>
                </a:rPr>
                <a:t>2 composantes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: </a:t>
              </a:r>
              <a:r>
                <a:rPr lang="fr-FR" sz="28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R</a:t>
              </a:r>
              <a:r>
                <a:rPr lang="fr-FR" sz="2800" b="1" baseline="-25000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et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800" b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R</a:t>
              </a:r>
              <a:r>
                <a:rPr lang="fr-FR" sz="2800" b="1" baseline="-25000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T</a:t>
              </a:r>
              <a:endParaRPr lang="fr-FR" sz="2400" b="1" baseline="-25000" dirty="0">
                <a:solidFill>
                  <a:srgbClr val="008000"/>
                </a:solidFill>
              </a:endParaRPr>
            </a:p>
          </p:txBody>
        </p:sp>
        <p:cxnSp>
          <p:nvCxnSpPr>
            <p:cNvPr id="70" name="Connecteur droit avec flèche 69"/>
            <p:cNvCxnSpPr/>
            <p:nvPr/>
          </p:nvCxnSpPr>
          <p:spPr>
            <a:xfrm>
              <a:off x="3203848" y="6237312"/>
              <a:ext cx="360040" cy="0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Connecteur droit avec flèche 71"/>
            <p:cNvCxnSpPr/>
            <p:nvPr/>
          </p:nvCxnSpPr>
          <p:spPr>
            <a:xfrm>
              <a:off x="3995936" y="6237312"/>
              <a:ext cx="360040" cy="0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Ellipse 51"/>
          <p:cNvSpPr/>
          <p:nvPr/>
        </p:nvSpPr>
        <p:spPr>
          <a:xfrm>
            <a:off x="7164288" y="6107429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4" name="Connecteur droit 53"/>
          <p:cNvCxnSpPr/>
          <p:nvPr/>
        </p:nvCxnSpPr>
        <p:spPr>
          <a:xfrm>
            <a:off x="8244408" y="5127575"/>
            <a:ext cx="720078" cy="0"/>
          </a:xfrm>
          <a:prstGeom prst="line">
            <a:avLst/>
          </a:prstGeom>
          <a:ln w="762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e 54"/>
          <p:cNvGrpSpPr/>
          <p:nvPr/>
        </p:nvGrpSpPr>
        <p:grpSpPr>
          <a:xfrm>
            <a:off x="8316416" y="5199583"/>
            <a:ext cx="369012" cy="461665"/>
            <a:chOff x="5724128" y="6237312"/>
            <a:chExt cx="369012" cy="461665"/>
          </a:xfrm>
        </p:grpSpPr>
        <p:sp>
          <p:nvSpPr>
            <p:cNvPr id="57" name="ZoneTexte 56"/>
            <p:cNvSpPr txBox="1"/>
            <p:nvPr/>
          </p:nvSpPr>
          <p:spPr>
            <a:xfrm>
              <a:off x="5724128" y="6237312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latin typeface="Bookman Old Style" pitchFamily="18" charset="0"/>
                </a:rPr>
                <a:t>v</a:t>
              </a:r>
              <a:endParaRPr lang="fr-FR" sz="2400" b="1" dirty="0">
                <a:latin typeface="Bookman Old Style" pitchFamily="18" charset="0"/>
              </a:endParaRPr>
            </a:p>
          </p:txBody>
        </p:sp>
        <p:cxnSp>
          <p:nvCxnSpPr>
            <p:cNvPr id="58" name="Connecteur droit avec flèche 57"/>
            <p:cNvCxnSpPr/>
            <p:nvPr/>
          </p:nvCxnSpPr>
          <p:spPr>
            <a:xfrm>
              <a:off x="5822902" y="6309320"/>
              <a:ext cx="21602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/>
      <p:bldP spid="23" grpId="0"/>
      <p:bldP spid="27" grpId="0"/>
      <p:bldP spid="1029" grpId="0"/>
      <p:bldP spid="37" grpId="0"/>
      <p:bldP spid="68" grpId="0"/>
      <p:bldP spid="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14"/>
          <p:cNvSpPr>
            <a:spLocks noChangeArrowheads="1"/>
          </p:cNvSpPr>
          <p:nvPr/>
        </p:nvSpPr>
        <p:spPr bwMode="auto">
          <a:xfrm>
            <a:off x="70221" y="4221088"/>
            <a:ext cx="9036496" cy="25922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Rectangle 3"/>
          <p:cNvSpPr>
            <a:spLocks noChangeArrowheads="1"/>
          </p:cNvSpPr>
          <p:nvPr/>
        </p:nvSpPr>
        <p:spPr bwMode="auto">
          <a:xfrm>
            <a:off x="1259632" y="4927035"/>
            <a:ext cx="77768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: réaction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NORMALE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, orthogonale au support et orientée du support vers le système.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2779" y="76746"/>
            <a:ext cx="9036496" cy="208823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1100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900" b="1" dirty="0" smtClean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64778"/>
            <a:ext cx="3456384" cy="54891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grpSp>
        <p:nvGrpSpPr>
          <p:cNvPr id="16" name="Groupe 19"/>
          <p:cNvGrpSpPr/>
          <p:nvPr/>
        </p:nvGrpSpPr>
        <p:grpSpPr>
          <a:xfrm>
            <a:off x="395536" y="92249"/>
            <a:ext cx="5184576" cy="1120775"/>
            <a:chOff x="395536" y="3501008"/>
            <a:chExt cx="5184576" cy="1120775"/>
          </a:xfrm>
        </p:grpSpPr>
        <p:sp>
          <p:nvSpPr>
            <p:cNvPr id="1026" name="Text Box 2"/>
            <p:cNvSpPr txBox="1">
              <a:spLocks noChangeArrowheads="1"/>
            </p:cNvSpPr>
            <p:nvPr/>
          </p:nvSpPr>
          <p:spPr bwMode="auto">
            <a:xfrm>
              <a:off x="395536" y="3501008"/>
              <a:ext cx="5184576" cy="1120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                 Dans l’</a:t>
              </a:r>
              <a:r>
                <a:rPr kumimoji="0" lang="fr-FR" sz="2000" b="1" i="1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approximation linéaire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, la force de rappel exercée par un ressort  est proportionnelle à l’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allongement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fr-FR" sz="2000" b="0" i="0" u="none" strike="noStrike" cap="none" normalizeH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         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de celui-ci, la constante de proportionnalité étant la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constante de raideur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k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du ressort.</a:t>
              </a:r>
              <a:endPara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45359" t="40319" r="45664" b="53801"/>
            <a:stretch>
              <a:fillRect/>
            </a:stretch>
          </p:blipFill>
          <p:spPr bwMode="auto">
            <a:xfrm>
              <a:off x="4485859" y="4131469"/>
              <a:ext cx="826813" cy="304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5652120" y="1228874"/>
            <a:ext cx="504056" cy="47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6372200" y="1228874"/>
            <a:ext cx="1080120" cy="47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N.m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– 1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Connecteur droit 23"/>
          <p:cNvCxnSpPr/>
          <p:nvPr/>
        </p:nvCxnSpPr>
        <p:spPr>
          <a:xfrm>
            <a:off x="7452320" y="868834"/>
            <a:ext cx="216024" cy="43204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H="1" flipV="1">
            <a:off x="5652120" y="868834"/>
            <a:ext cx="144016" cy="36004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6660232" y="868834"/>
            <a:ext cx="72008" cy="36004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7596336" y="1228874"/>
            <a:ext cx="1294085" cy="47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Connecteur droit 32"/>
          <p:cNvCxnSpPr/>
          <p:nvPr/>
        </p:nvCxnSpPr>
        <p:spPr>
          <a:xfrm flipH="1">
            <a:off x="7812360" y="868834"/>
            <a:ext cx="72008" cy="43204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683568" y="1732930"/>
            <a:ext cx="8460432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Vecteur unitaire orienté dans le sens de l’allongement</a:t>
            </a:r>
            <a:r>
              <a:rPr kumimoji="0" lang="fr-FR" sz="2000" b="0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réel du ressort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296" t="51239" r="8336" b="37001"/>
          <a:stretch>
            <a:fillRect/>
          </a:stretch>
        </p:blipFill>
        <p:spPr bwMode="auto">
          <a:xfrm>
            <a:off x="458527" y="1618550"/>
            <a:ext cx="332928" cy="57606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sp>
        <p:nvSpPr>
          <p:cNvPr id="37" name="Rectangle 36"/>
          <p:cNvSpPr/>
          <p:nvPr/>
        </p:nvSpPr>
        <p:spPr>
          <a:xfrm>
            <a:off x="0" y="2418330"/>
            <a:ext cx="5508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d/ </a:t>
            </a:r>
            <a:r>
              <a:rPr lang="fr-FR" sz="2000" b="1" u="sng" dirty="0" smtClean="0">
                <a:latin typeface="Bookman Old Style" pitchFamily="18" charset="0"/>
              </a:rPr>
              <a:t>Action exercée par un support solide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l="46777" t="31080" r="11644" b="32801"/>
          <a:stretch>
            <a:fillRect/>
          </a:stretch>
        </p:blipFill>
        <p:spPr bwMode="auto">
          <a:xfrm>
            <a:off x="5436096" y="2484886"/>
            <a:ext cx="3491880" cy="1706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e 40"/>
          <p:cNvGrpSpPr/>
          <p:nvPr/>
        </p:nvGrpSpPr>
        <p:grpSpPr>
          <a:xfrm>
            <a:off x="611560" y="2922386"/>
            <a:ext cx="3384376" cy="531440"/>
            <a:chOff x="755576" y="5661248"/>
            <a:chExt cx="3384376" cy="531440"/>
          </a:xfrm>
        </p:grpSpPr>
        <p:sp>
          <p:nvSpPr>
            <p:cNvPr id="39" name="Text Box 2"/>
            <p:cNvSpPr txBox="1">
              <a:spLocks noChangeArrowheads="1"/>
            </p:cNvSpPr>
            <p:nvPr/>
          </p:nvSpPr>
          <p:spPr bwMode="auto">
            <a:xfrm>
              <a:off x="755576" y="5661248"/>
              <a:ext cx="3384376" cy="53144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fr-FR" sz="2800" b="1" dirty="0" smtClean="0">
                  <a:cs typeface="Arial" pitchFamily="34" charset="0"/>
                  <a:sym typeface="Wingdings 3" pitchFamily="18" charset="2"/>
                </a:rPr>
                <a:t>R</a:t>
              </a:r>
              <a:r>
                <a:rPr lang="fr-FR" sz="2400" dirty="0" smtClean="0">
                  <a:cs typeface="Arial" pitchFamily="34" charset="0"/>
                  <a:sym typeface="Wingdings 3" pitchFamily="18" charset="2"/>
                </a:rPr>
                <a:t> = Réaction du support</a:t>
              </a:r>
              <a:endParaRPr kumimoji="0" lang="fr-FR" sz="32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endParaRPr>
            </a:p>
          </p:txBody>
        </p:sp>
        <p:cxnSp>
          <p:nvCxnSpPr>
            <p:cNvPr id="40" name="Connecteur droit avec flèche 39"/>
            <p:cNvCxnSpPr/>
            <p:nvPr/>
          </p:nvCxnSpPr>
          <p:spPr>
            <a:xfrm>
              <a:off x="985733" y="5744831"/>
              <a:ext cx="21602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2" name="Connecteur droit 41"/>
          <p:cNvCxnSpPr/>
          <p:nvPr/>
        </p:nvCxnSpPr>
        <p:spPr>
          <a:xfrm flipH="1" flipV="1">
            <a:off x="5940152" y="2418330"/>
            <a:ext cx="1296146" cy="108012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e 49"/>
          <p:cNvGrpSpPr/>
          <p:nvPr/>
        </p:nvGrpSpPr>
        <p:grpSpPr>
          <a:xfrm>
            <a:off x="5436096" y="2274314"/>
            <a:ext cx="425116" cy="461665"/>
            <a:chOff x="6156176" y="4941168"/>
            <a:chExt cx="425116" cy="461665"/>
          </a:xfrm>
        </p:grpSpPr>
        <p:sp>
          <p:nvSpPr>
            <p:cNvPr id="48" name="ZoneTexte 47"/>
            <p:cNvSpPr txBox="1"/>
            <p:nvPr/>
          </p:nvSpPr>
          <p:spPr>
            <a:xfrm>
              <a:off x="6156176" y="4941168"/>
              <a:ext cx="4251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Bookman Old Style" pitchFamily="18" charset="0"/>
                </a:rPr>
                <a:t>R</a:t>
              </a:r>
              <a:endParaRPr lang="fr-FR" sz="24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  <p:cxnSp>
          <p:nvCxnSpPr>
            <p:cNvPr id="49" name="Connecteur droit avec flèche 48"/>
            <p:cNvCxnSpPr/>
            <p:nvPr/>
          </p:nvCxnSpPr>
          <p:spPr>
            <a:xfrm>
              <a:off x="6300192" y="5013176"/>
              <a:ext cx="21602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1" name="Connecteur droit 50"/>
          <p:cNvCxnSpPr/>
          <p:nvPr/>
        </p:nvCxnSpPr>
        <p:spPr>
          <a:xfrm flipH="1" flipV="1">
            <a:off x="7236296" y="2418330"/>
            <a:ext cx="2" cy="1080120"/>
          </a:xfrm>
          <a:prstGeom prst="line">
            <a:avLst/>
          </a:prstGeom>
          <a:ln w="76200">
            <a:solidFill>
              <a:srgbClr val="00B0F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flipH="1">
            <a:off x="5940152" y="3498450"/>
            <a:ext cx="1296146" cy="0"/>
          </a:xfrm>
          <a:prstGeom prst="line">
            <a:avLst/>
          </a:prstGeom>
          <a:ln w="76200">
            <a:solidFill>
              <a:srgbClr val="008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>
            <a:off x="5940152" y="2418330"/>
            <a:ext cx="1296144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 flipV="1">
            <a:off x="5940152" y="2418330"/>
            <a:ext cx="0" cy="108012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e 65"/>
          <p:cNvGrpSpPr/>
          <p:nvPr/>
        </p:nvGrpSpPr>
        <p:grpSpPr>
          <a:xfrm>
            <a:off x="7308304" y="2922386"/>
            <a:ext cx="577402" cy="461665"/>
            <a:chOff x="7308304" y="5589240"/>
            <a:chExt cx="577402" cy="461665"/>
          </a:xfrm>
        </p:grpSpPr>
        <p:sp>
          <p:nvSpPr>
            <p:cNvPr id="63" name="ZoneTexte 62"/>
            <p:cNvSpPr txBox="1"/>
            <p:nvPr/>
          </p:nvSpPr>
          <p:spPr>
            <a:xfrm>
              <a:off x="7308304" y="5589240"/>
              <a:ext cx="5774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00B0F0"/>
                  </a:solidFill>
                  <a:latin typeface="Bookman Old Style" pitchFamily="18" charset="0"/>
                </a:rPr>
                <a:t>R</a:t>
              </a:r>
              <a:r>
                <a:rPr lang="fr-FR" sz="2400" b="1" baseline="-25000" dirty="0" smtClean="0">
                  <a:solidFill>
                    <a:srgbClr val="00B0F0"/>
                  </a:solidFill>
                  <a:latin typeface="Bookman Old Style" pitchFamily="18" charset="0"/>
                </a:rPr>
                <a:t>N</a:t>
              </a:r>
              <a:endParaRPr lang="fr-FR" sz="2400" b="1" dirty="0">
                <a:solidFill>
                  <a:srgbClr val="00B0F0"/>
                </a:solidFill>
                <a:latin typeface="Bookman Old Style" pitchFamily="18" charset="0"/>
              </a:endParaRPr>
            </a:p>
          </p:txBody>
        </p:sp>
        <p:cxnSp>
          <p:nvCxnSpPr>
            <p:cNvPr id="64" name="Connecteur droit avec flèche 63"/>
            <p:cNvCxnSpPr/>
            <p:nvPr/>
          </p:nvCxnSpPr>
          <p:spPr>
            <a:xfrm>
              <a:off x="7452320" y="5638098"/>
              <a:ext cx="216024" cy="0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e 66"/>
          <p:cNvGrpSpPr/>
          <p:nvPr/>
        </p:nvGrpSpPr>
        <p:grpSpPr>
          <a:xfrm>
            <a:off x="5724128" y="3570458"/>
            <a:ext cx="569387" cy="461665"/>
            <a:chOff x="5724128" y="6237312"/>
            <a:chExt cx="569387" cy="461665"/>
          </a:xfrm>
        </p:grpSpPr>
        <p:sp>
          <p:nvSpPr>
            <p:cNvPr id="62" name="ZoneTexte 61"/>
            <p:cNvSpPr txBox="1"/>
            <p:nvPr/>
          </p:nvSpPr>
          <p:spPr>
            <a:xfrm>
              <a:off x="5724128" y="6237312"/>
              <a:ext cx="5693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008000"/>
                  </a:solidFill>
                  <a:latin typeface="Bookman Old Style" pitchFamily="18" charset="0"/>
                </a:rPr>
                <a:t>R</a:t>
              </a:r>
              <a:r>
                <a:rPr lang="fr-FR" sz="2400" b="1" baseline="-25000" dirty="0" smtClean="0">
                  <a:solidFill>
                    <a:srgbClr val="008000"/>
                  </a:solidFill>
                  <a:latin typeface="Bookman Old Style" pitchFamily="18" charset="0"/>
                </a:rPr>
                <a:t>T</a:t>
              </a:r>
              <a:endParaRPr lang="fr-FR" sz="2400" b="1" dirty="0">
                <a:solidFill>
                  <a:srgbClr val="008000"/>
                </a:solidFill>
                <a:latin typeface="Bookman Old Style" pitchFamily="18" charset="0"/>
              </a:endParaRPr>
            </a:p>
          </p:txBody>
        </p:sp>
        <p:cxnSp>
          <p:nvCxnSpPr>
            <p:cNvPr id="65" name="Connecteur droit avec flèche 64"/>
            <p:cNvCxnSpPr/>
            <p:nvPr/>
          </p:nvCxnSpPr>
          <p:spPr>
            <a:xfrm>
              <a:off x="5882277" y="6309320"/>
              <a:ext cx="216024" cy="0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8" name="ZoneTexte 67"/>
          <p:cNvSpPr txBox="1"/>
          <p:nvPr/>
        </p:nvSpPr>
        <p:spPr>
          <a:xfrm>
            <a:off x="7308304" y="3282426"/>
            <a:ext cx="308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Bookman Old Style" pitchFamily="18" charset="0"/>
              </a:rPr>
              <a:t>I</a:t>
            </a:r>
            <a:endParaRPr lang="fr-FR" sz="2400" b="1" dirty="0">
              <a:latin typeface="Bookman Old Style" pitchFamily="18" charset="0"/>
            </a:endParaRPr>
          </a:p>
        </p:txBody>
      </p:sp>
      <p:grpSp>
        <p:nvGrpSpPr>
          <p:cNvPr id="21" name="Groupe 72"/>
          <p:cNvGrpSpPr/>
          <p:nvPr/>
        </p:nvGrpSpPr>
        <p:grpSpPr>
          <a:xfrm>
            <a:off x="899592" y="3498450"/>
            <a:ext cx="3626314" cy="523220"/>
            <a:chOff x="899592" y="6165304"/>
            <a:chExt cx="3626314" cy="523220"/>
          </a:xfrm>
        </p:grpSpPr>
        <p:sp>
          <p:nvSpPr>
            <p:cNvPr id="69" name="Rectangle 68"/>
            <p:cNvSpPr/>
            <p:nvPr/>
          </p:nvSpPr>
          <p:spPr>
            <a:xfrm>
              <a:off x="899592" y="6165304"/>
              <a:ext cx="36263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dirty="0" smtClean="0">
                  <a:latin typeface="Arial" pitchFamily="34" charset="0"/>
                  <a:cs typeface="Arial" pitchFamily="34" charset="0"/>
                  <a:sym typeface="Wingdings 3"/>
                </a:rPr>
                <a:t> </a:t>
              </a:r>
              <a:r>
                <a:rPr lang="fr-FR" sz="2000" u="sng" dirty="0" smtClean="0">
                  <a:latin typeface="Arial" pitchFamily="34" charset="0"/>
                  <a:cs typeface="Arial" pitchFamily="34" charset="0"/>
                </a:rPr>
                <a:t>2 composantes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: </a:t>
              </a:r>
              <a:r>
                <a:rPr lang="fr-FR" sz="28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R</a:t>
              </a:r>
              <a:r>
                <a:rPr lang="fr-FR" sz="2800" b="1" baseline="-25000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et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800" b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R</a:t>
              </a:r>
              <a:r>
                <a:rPr lang="fr-FR" sz="2800" b="1" baseline="-25000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T</a:t>
              </a:r>
              <a:endParaRPr lang="fr-FR" sz="2400" b="1" baseline="-25000" dirty="0">
                <a:solidFill>
                  <a:srgbClr val="008000"/>
                </a:solidFill>
              </a:endParaRPr>
            </a:p>
          </p:txBody>
        </p:sp>
        <p:cxnSp>
          <p:nvCxnSpPr>
            <p:cNvPr id="70" name="Connecteur droit avec flèche 69"/>
            <p:cNvCxnSpPr/>
            <p:nvPr/>
          </p:nvCxnSpPr>
          <p:spPr>
            <a:xfrm>
              <a:off x="3203848" y="6237312"/>
              <a:ext cx="360040" cy="0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Connecteur droit avec flèche 71"/>
            <p:cNvCxnSpPr/>
            <p:nvPr/>
          </p:nvCxnSpPr>
          <p:spPr>
            <a:xfrm>
              <a:off x="3995936" y="6237312"/>
              <a:ext cx="360040" cy="0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Ellipse 51"/>
          <p:cNvSpPr/>
          <p:nvPr/>
        </p:nvSpPr>
        <p:spPr>
          <a:xfrm>
            <a:off x="7164288" y="3440575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4" name="Connecteur droit 53"/>
          <p:cNvCxnSpPr/>
          <p:nvPr/>
        </p:nvCxnSpPr>
        <p:spPr>
          <a:xfrm>
            <a:off x="8244408" y="2460721"/>
            <a:ext cx="720078" cy="0"/>
          </a:xfrm>
          <a:prstGeom prst="line">
            <a:avLst/>
          </a:prstGeom>
          <a:ln w="762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e 54"/>
          <p:cNvGrpSpPr/>
          <p:nvPr/>
        </p:nvGrpSpPr>
        <p:grpSpPr>
          <a:xfrm>
            <a:off x="8316416" y="2532729"/>
            <a:ext cx="369012" cy="461665"/>
            <a:chOff x="5724128" y="6237312"/>
            <a:chExt cx="369012" cy="461665"/>
          </a:xfrm>
        </p:grpSpPr>
        <p:sp>
          <p:nvSpPr>
            <p:cNvPr id="57" name="ZoneTexte 56"/>
            <p:cNvSpPr txBox="1"/>
            <p:nvPr/>
          </p:nvSpPr>
          <p:spPr>
            <a:xfrm>
              <a:off x="5724128" y="6237312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latin typeface="Bookman Old Style" pitchFamily="18" charset="0"/>
                </a:rPr>
                <a:t>v</a:t>
              </a:r>
              <a:endParaRPr lang="fr-FR" sz="2400" b="1" dirty="0">
                <a:latin typeface="Bookman Old Style" pitchFamily="18" charset="0"/>
              </a:endParaRPr>
            </a:p>
          </p:txBody>
        </p:sp>
        <p:cxnSp>
          <p:nvCxnSpPr>
            <p:cNvPr id="58" name="Connecteur droit avec flèche 57"/>
            <p:cNvCxnSpPr/>
            <p:nvPr/>
          </p:nvCxnSpPr>
          <p:spPr>
            <a:xfrm>
              <a:off x="5822902" y="6309320"/>
              <a:ext cx="21602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1" name="Rectangle 3"/>
          <p:cNvSpPr>
            <a:spLocks noChangeArrowheads="1"/>
          </p:cNvSpPr>
          <p:nvPr/>
        </p:nvSpPr>
        <p:spPr bwMode="auto">
          <a:xfrm>
            <a:off x="1259632" y="5719123"/>
            <a:ext cx="78843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: réaction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TANGENTIELLE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(aussi appelée «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frottements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 »), parallèle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au support et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opposée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au déplacement du système.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6" name="Groupe 65"/>
          <p:cNvGrpSpPr/>
          <p:nvPr/>
        </p:nvGrpSpPr>
        <p:grpSpPr>
          <a:xfrm>
            <a:off x="3707904" y="4295654"/>
            <a:ext cx="1776448" cy="615553"/>
            <a:chOff x="2339752" y="2060848"/>
            <a:chExt cx="1776448" cy="615553"/>
          </a:xfrm>
        </p:grpSpPr>
        <p:sp>
          <p:nvSpPr>
            <p:cNvPr id="67" name="Rectangle 66"/>
            <p:cNvSpPr/>
            <p:nvPr/>
          </p:nvSpPr>
          <p:spPr>
            <a:xfrm>
              <a:off x="2339752" y="2060848"/>
              <a:ext cx="1776448" cy="615553"/>
            </a:xfrm>
            <a:prstGeom prst="rect">
              <a:avLst/>
            </a:prstGeom>
            <a:ln w="5715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endParaRPr lang="fr-FR" sz="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fr-FR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R</a:t>
              </a:r>
              <a:r>
                <a:rPr lang="fr-FR" sz="24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400" b="1" dirty="0" smtClean="0">
                  <a:latin typeface="Arial" pitchFamily="34" charset="0"/>
                  <a:cs typeface="Arial" pitchFamily="34" charset="0"/>
                </a:rPr>
                <a:t>=</a:t>
              </a:r>
              <a:r>
                <a:rPr lang="fr-FR" sz="24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 R</a:t>
              </a:r>
              <a:r>
                <a:rPr lang="fr-FR" sz="2400" b="1" baseline="-25000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N </a:t>
              </a:r>
              <a:r>
                <a:rPr lang="fr-FR" sz="2400" b="1" dirty="0" smtClean="0">
                  <a:latin typeface="Arial" pitchFamily="34" charset="0"/>
                  <a:cs typeface="Arial" pitchFamily="34" charset="0"/>
                </a:rPr>
                <a:t>+</a:t>
              </a:r>
              <a:r>
                <a:rPr lang="fr-FR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400" b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R</a:t>
              </a:r>
              <a:r>
                <a:rPr lang="fr-FR" sz="2400" b="1" baseline="-25000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T</a:t>
              </a:r>
              <a:endParaRPr lang="fr-FR" dirty="0"/>
            </a:p>
          </p:txBody>
        </p:sp>
        <p:cxnSp>
          <p:nvCxnSpPr>
            <p:cNvPr id="71" name="Connecteur droit avec flèche 70"/>
            <p:cNvCxnSpPr/>
            <p:nvPr/>
          </p:nvCxnSpPr>
          <p:spPr>
            <a:xfrm>
              <a:off x="2987824" y="2204864"/>
              <a:ext cx="360040" cy="0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Connecteur droit avec flèche 72"/>
            <p:cNvCxnSpPr/>
            <p:nvPr/>
          </p:nvCxnSpPr>
          <p:spPr>
            <a:xfrm>
              <a:off x="3635896" y="2204864"/>
              <a:ext cx="360040" cy="0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Connecteur droit avec flèche 73"/>
            <p:cNvCxnSpPr/>
            <p:nvPr/>
          </p:nvCxnSpPr>
          <p:spPr>
            <a:xfrm>
              <a:off x="2411760" y="2204864"/>
              <a:ext cx="36004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9" name="Groupe 78"/>
          <p:cNvGrpSpPr/>
          <p:nvPr/>
        </p:nvGrpSpPr>
        <p:grpSpPr>
          <a:xfrm>
            <a:off x="1259632" y="5719123"/>
            <a:ext cx="532518" cy="461665"/>
            <a:chOff x="2699792" y="2060848"/>
            <a:chExt cx="532518" cy="461665"/>
          </a:xfrm>
        </p:grpSpPr>
        <p:sp>
          <p:nvSpPr>
            <p:cNvPr id="80" name="Rectangle 79"/>
            <p:cNvSpPr/>
            <p:nvPr/>
          </p:nvSpPr>
          <p:spPr>
            <a:xfrm>
              <a:off x="2699792" y="2060848"/>
              <a:ext cx="5325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R</a:t>
              </a:r>
              <a:r>
                <a:rPr lang="fr-FR" sz="2400" b="1" baseline="-25000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T</a:t>
              </a:r>
              <a:endParaRPr lang="fr-FR" sz="2400" dirty="0">
                <a:solidFill>
                  <a:srgbClr val="008000"/>
                </a:solidFill>
              </a:endParaRPr>
            </a:p>
          </p:txBody>
        </p:sp>
        <p:cxnSp>
          <p:nvCxnSpPr>
            <p:cNvPr id="81" name="Connecteur droit avec flèche 80"/>
            <p:cNvCxnSpPr/>
            <p:nvPr/>
          </p:nvCxnSpPr>
          <p:spPr>
            <a:xfrm>
              <a:off x="2818100" y="2086556"/>
              <a:ext cx="360040" cy="0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1" name="ZoneTexte 90"/>
          <p:cNvSpPr txBox="1"/>
          <p:nvPr/>
        </p:nvSpPr>
        <p:spPr>
          <a:xfrm>
            <a:off x="107504" y="4927035"/>
            <a:ext cx="13445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Avec :  </a:t>
            </a:r>
            <a:r>
              <a:rPr lang="fr-FR" sz="2400" dirty="0" smtClean="0">
                <a:sym typeface="Wingdings"/>
              </a:rPr>
              <a:t> </a:t>
            </a:r>
            <a:r>
              <a:rPr lang="fr-FR" sz="2400" dirty="0" smtClean="0"/>
              <a:t> </a:t>
            </a:r>
          </a:p>
          <a:p>
            <a:endParaRPr lang="fr-FR" sz="2400" dirty="0" smtClean="0"/>
          </a:p>
          <a:p>
            <a:r>
              <a:rPr lang="fr-FR" sz="2400" dirty="0" smtClean="0"/>
              <a:t>             </a:t>
            </a:r>
            <a:r>
              <a:rPr lang="fr-FR" sz="2400" dirty="0" smtClean="0">
                <a:sym typeface="Wingdings"/>
              </a:rPr>
              <a:t> </a:t>
            </a:r>
            <a:endParaRPr lang="fr-FR" sz="2400" dirty="0"/>
          </a:p>
        </p:txBody>
      </p:sp>
      <p:sp>
        <p:nvSpPr>
          <p:cNvPr id="92" name="Rectangle 3"/>
          <p:cNvSpPr>
            <a:spLocks noChangeArrowheads="1"/>
          </p:cNvSpPr>
          <p:nvPr/>
        </p:nvSpPr>
        <p:spPr bwMode="auto">
          <a:xfrm>
            <a:off x="4139952" y="5240775"/>
            <a:ext cx="482709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Cette composante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n’est jamais nulle !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3" name="Rectangle 3"/>
          <p:cNvSpPr>
            <a:spLocks noChangeArrowheads="1"/>
          </p:cNvSpPr>
          <p:nvPr/>
        </p:nvSpPr>
        <p:spPr bwMode="auto">
          <a:xfrm>
            <a:off x="1285340" y="6400015"/>
            <a:ext cx="4248472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Cette composante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peut être nulle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6" name="Groupe 75"/>
          <p:cNvGrpSpPr/>
          <p:nvPr/>
        </p:nvGrpSpPr>
        <p:grpSpPr>
          <a:xfrm>
            <a:off x="1248057" y="4906443"/>
            <a:ext cx="554960" cy="461665"/>
            <a:chOff x="2699792" y="2060848"/>
            <a:chExt cx="554960" cy="461665"/>
          </a:xfrm>
        </p:grpSpPr>
        <p:sp>
          <p:nvSpPr>
            <p:cNvPr id="77" name="Rectangle 76"/>
            <p:cNvSpPr/>
            <p:nvPr/>
          </p:nvSpPr>
          <p:spPr>
            <a:xfrm>
              <a:off x="2699792" y="2060848"/>
              <a:ext cx="5549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R</a:t>
              </a:r>
              <a:r>
                <a:rPr lang="fr-FR" sz="2400" b="1" baseline="-25000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N</a:t>
              </a:r>
              <a:endParaRPr lang="fr-FR" sz="2400" dirty="0"/>
            </a:p>
          </p:txBody>
        </p:sp>
        <p:cxnSp>
          <p:nvCxnSpPr>
            <p:cNvPr id="78" name="Connecteur droit avec flèche 77"/>
            <p:cNvCxnSpPr/>
            <p:nvPr/>
          </p:nvCxnSpPr>
          <p:spPr>
            <a:xfrm>
              <a:off x="2818100" y="2086556"/>
              <a:ext cx="360040" cy="0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75" grpId="0"/>
      <p:bldP spid="61" grpId="0"/>
      <p:bldP spid="92" grpId="0" animBg="1"/>
      <p:bldP spid="9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70221" y="1988840"/>
            <a:ext cx="9036496" cy="316835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86082"/>
            <a:ext cx="5508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d/ </a:t>
            </a:r>
            <a:r>
              <a:rPr lang="fr-FR" sz="2000" b="1" u="sng" dirty="0" smtClean="0">
                <a:latin typeface="Bookman Old Style" pitchFamily="18" charset="0"/>
              </a:rPr>
              <a:t>Action exercée par un support solide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 l="46777" t="31080" r="11644" b="32801"/>
          <a:stretch>
            <a:fillRect/>
          </a:stretch>
        </p:blipFill>
        <p:spPr bwMode="auto">
          <a:xfrm>
            <a:off x="5436096" y="252638"/>
            <a:ext cx="3491880" cy="1706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e 40"/>
          <p:cNvGrpSpPr/>
          <p:nvPr/>
        </p:nvGrpSpPr>
        <p:grpSpPr>
          <a:xfrm>
            <a:off x="611560" y="690138"/>
            <a:ext cx="3384376" cy="531440"/>
            <a:chOff x="755576" y="5661248"/>
            <a:chExt cx="3384376" cy="531440"/>
          </a:xfrm>
        </p:grpSpPr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755576" y="5661248"/>
              <a:ext cx="3384376" cy="53144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fr-FR" sz="2800" b="1" dirty="0" smtClean="0">
                  <a:cs typeface="Arial" pitchFamily="34" charset="0"/>
                  <a:sym typeface="Wingdings 3" pitchFamily="18" charset="2"/>
                </a:rPr>
                <a:t>R</a:t>
              </a:r>
              <a:r>
                <a:rPr lang="fr-FR" sz="2400" dirty="0" smtClean="0">
                  <a:cs typeface="Arial" pitchFamily="34" charset="0"/>
                  <a:sym typeface="Wingdings 3" pitchFamily="18" charset="2"/>
                </a:rPr>
                <a:t> = Réaction du support</a:t>
              </a:r>
              <a:endParaRPr kumimoji="0" lang="fr-FR" sz="32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endParaRPr>
            </a:p>
          </p:txBody>
        </p:sp>
        <p:cxnSp>
          <p:nvCxnSpPr>
            <p:cNvPr id="10" name="Connecteur droit avec flèche 9"/>
            <p:cNvCxnSpPr/>
            <p:nvPr/>
          </p:nvCxnSpPr>
          <p:spPr>
            <a:xfrm>
              <a:off x="985733" y="5744831"/>
              <a:ext cx="21602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1" name="Connecteur droit 10"/>
          <p:cNvCxnSpPr/>
          <p:nvPr/>
        </p:nvCxnSpPr>
        <p:spPr>
          <a:xfrm flipH="1" flipV="1">
            <a:off x="5940152" y="186082"/>
            <a:ext cx="1296146" cy="108012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e 49"/>
          <p:cNvGrpSpPr/>
          <p:nvPr/>
        </p:nvGrpSpPr>
        <p:grpSpPr>
          <a:xfrm>
            <a:off x="5436096" y="42066"/>
            <a:ext cx="425116" cy="461665"/>
            <a:chOff x="6156176" y="4941168"/>
            <a:chExt cx="425116" cy="461665"/>
          </a:xfrm>
        </p:grpSpPr>
        <p:sp>
          <p:nvSpPr>
            <p:cNvPr id="13" name="ZoneTexte 12"/>
            <p:cNvSpPr txBox="1"/>
            <p:nvPr/>
          </p:nvSpPr>
          <p:spPr>
            <a:xfrm>
              <a:off x="6156176" y="4941168"/>
              <a:ext cx="4251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Bookman Old Style" pitchFamily="18" charset="0"/>
                </a:rPr>
                <a:t>R</a:t>
              </a:r>
              <a:endParaRPr lang="fr-FR" sz="24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  <p:cxnSp>
          <p:nvCxnSpPr>
            <p:cNvPr id="14" name="Connecteur droit avec flèche 13"/>
            <p:cNvCxnSpPr/>
            <p:nvPr/>
          </p:nvCxnSpPr>
          <p:spPr>
            <a:xfrm>
              <a:off x="6300192" y="5013176"/>
              <a:ext cx="21602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5" name="Connecteur droit 14"/>
          <p:cNvCxnSpPr/>
          <p:nvPr/>
        </p:nvCxnSpPr>
        <p:spPr>
          <a:xfrm flipH="1" flipV="1">
            <a:off x="7236296" y="186082"/>
            <a:ext cx="2" cy="1080120"/>
          </a:xfrm>
          <a:prstGeom prst="line">
            <a:avLst/>
          </a:prstGeom>
          <a:ln w="76200">
            <a:solidFill>
              <a:srgbClr val="00B0F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H="1">
            <a:off x="5940152" y="1266202"/>
            <a:ext cx="1296146" cy="0"/>
          </a:xfrm>
          <a:prstGeom prst="line">
            <a:avLst/>
          </a:prstGeom>
          <a:ln w="76200">
            <a:solidFill>
              <a:srgbClr val="008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5940152" y="186082"/>
            <a:ext cx="1296144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V="1">
            <a:off x="5940152" y="186082"/>
            <a:ext cx="0" cy="108012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e 65"/>
          <p:cNvGrpSpPr/>
          <p:nvPr/>
        </p:nvGrpSpPr>
        <p:grpSpPr>
          <a:xfrm>
            <a:off x="7308304" y="690138"/>
            <a:ext cx="577402" cy="461665"/>
            <a:chOff x="7308304" y="5589240"/>
            <a:chExt cx="577402" cy="461665"/>
          </a:xfrm>
        </p:grpSpPr>
        <p:sp>
          <p:nvSpPr>
            <p:cNvPr id="20" name="ZoneTexte 19"/>
            <p:cNvSpPr txBox="1"/>
            <p:nvPr/>
          </p:nvSpPr>
          <p:spPr>
            <a:xfrm>
              <a:off x="7308304" y="5589240"/>
              <a:ext cx="5774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00B0F0"/>
                  </a:solidFill>
                  <a:latin typeface="Bookman Old Style" pitchFamily="18" charset="0"/>
                </a:rPr>
                <a:t>R</a:t>
              </a:r>
              <a:r>
                <a:rPr lang="fr-FR" sz="2400" b="1" baseline="-25000" dirty="0" smtClean="0">
                  <a:solidFill>
                    <a:srgbClr val="00B0F0"/>
                  </a:solidFill>
                  <a:latin typeface="Bookman Old Style" pitchFamily="18" charset="0"/>
                </a:rPr>
                <a:t>N</a:t>
              </a:r>
              <a:endParaRPr lang="fr-FR" sz="2400" b="1" dirty="0">
                <a:solidFill>
                  <a:srgbClr val="00B0F0"/>
                </a:solidFill>
                <a:latin typeface="Bookman Old Style" pitchFamily="18" charset="0"/>
              </a:endParaRPr>
            </a:p>
          </p:txBody>
        </p:sp>
        <p:cxnSp>
          <p:nvCxnSpPr>
            <p:cNvPr id="21" name="Connecteur droit avec flèche 20"/>
            <p:cNvCxnSpPr/>
            <p:nvPr/>
          </p:nvCxnSpPr>
          <p:spPr>
            <a:xfrm>
              <a:off x="7452320" y="5638098"/>
              <a:ext cx="216024" cy="0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e 66"/>
          <p:cNvGrpSpPr/>
          <p:nvPr/>
        </p:nvGrpSpPr>
        <p:grpSpPr>
          <a:xfrm>
            <a:off x="5724128" y="1338210"/>
            <a:ext cx="569387" cy="461665"/>
            <a:chOff x="5724128" y="6237312"/>
            <a:chExt cx="569387" cy="461665"/>
          </a:xfrm>
        </p:grpSpPr>
        <p:sp>
          <p:nvSpPr>
            <p:cNvPr id="23" name="ZoneTexte 22"/>
            <p:cNvSpPr txBox="1"/>
            <p:nvPr/>
          </p:nvSpPr>
          <p:spPr>
            <a:xfrm>
              <a:off x="5724128" y="6237312"/>
              <a:ext cx="5693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008000"/>
                  </a:solidFill>
                  <a:latin typeface="Bookman Old Style" pitchFamily="18" charset="0"/>
                </a:rPr>
                <a:t>R</a:t>
              </a:r>
              <a:r>
                <a:rPr lang="fr-FR" sz="2400" b="1" baseline="-25000" dirty="0" smtClean="0">
                  <a:solidFill>
                    <a:srgbClr val="008000"/>
                  </a:solidFill>
                  <a:latin typeface="Bookman Old Style" pitchFamily="18" charset="0"/>
                </a:rPr>
                <a:t>T</a:t>
              </a:r>
              <a:endParaRPr lang="fr-FR" sz="2400" b="1" dirty="0">
                <a:solidFill>
                  <a:srgbClr val="008000"/>
                </a:solidFill>
                <a:latin typeface="Bookman Old Style" pitchFamily="18" charset="0"/>
              </a:endParaRPr>
            </a:p>
          </p:txBody>
        </p:sp>
        <p:cxnSp>
          <p:nvCxnSpPr>
            <p:cNvPr id="24" name="Connecteur droit avec flèche 23"/>
            <p:cNvCxnSpPr/>
            <p:nvPr/>
          </p:nvCxnSpPr>
          <p:spPr>
            <a:xfrm>
              <a:off x="5882277" y="6309320"/>
              <a:ext cx="216024" cy="0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ZoneTexte 24"/>
          <p:cNvSpPr txBox="1"/>
          <p:nvPr/>
        </p:nvSpPr>
        <p:spPr>
          <a:xfrm>
            <a:off x="7308304" y="1050178"/>
            <a:ext cx="308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Bookman Old Style" pitchFamily="18" charset="0"/>
              </a:rPr>
              <a:t>I</a:t>
            </a:r>
            <a:endParaRPr lang="fr-FR" sz="2400" b="1" dirty="0">
              <a:latin typeface="Bookman Old Style" pitchFamily="18" charset="0"/>
            </a:endParaRPr>
          </a:p>
        </p:txBody>
      </p:sp>
      <p:grpSp>
        <p:nvGrpSpPr>
          <p:cNvPr id="26" name="Groupe 72"/>
          <p:cNvGrpSpPr/>
          <p:nvPr/>
        </p:nvGrpSpPr>
        <p:grpSpPr>
          <a:xfrm>
            <a:off x="899592" y="1266202"/>
            <a:ext cx="3626314" cy="523220"/>
            <a:chOff x="899592" y="6165304"/>
            <a:chExt cx="3626314" cy="523220"/>
          </a:xfrm>
        </p:grpSpPr>
        <p:sp>
          <p:nvSpPr>
            <p:cNvPr id="27" name="Rectangle 26"/>
            <p:cNvSpPr/>
            <p:nvPr/>
          </p:nvSpPr>
          <p:spPr>
            <a:xfrm>
              <a:off x="899592" y="6165304"/>
              <a:ext cx="36263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dirty="0" smtClean="0">
                  <a:latin typeface="Arial" pitchFamily="34" charset="0"/>
                  <a:cs typeface="Arial" pitchFamily="34" charset="0"/>
                  <a:sym typeface="Wingdings 3"/>
                </a:rPr>
                <a:t> </a:t>
              </a:r>
              <a:r>
                <a:rPr lang="fr-FR" sz="2000" u="sng" dirty="0" smtClean="0">
                  <a:latin typeface="Arial" pitchFamily="34" charset="0"/>
                  <a:cs typeface="Arial" pitchFamily="34" charset="0"/>
                </a:rPr>
                <a:t>2 composantes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: </a:t>
              </a:r>
              <a:r>
                <a:rPr lang="fr-FR" sz="28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R</a:t>
              </a:r>
              <a:r>
                <a:rPr lang="fr-FR" sz="2800" b="1" baseline="-25000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et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800" b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R</a:t>
              </a:r>
              <a:r>
                <a:rPr lang="fr-FR" sz="2800" b="1" baseline="-25000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T</a:t>
              </a:r>
              <a:endParaRPr lang="fr-FR" sz="2400" b="1" baseline="-25000" dirty="0">
                <a:solidFill>
                  <a:srgbClr val="008000"/>
                </a:solidFill>
              </a:endParaRPr>
            </a:p>
          </p:txBody>
        </p:sp>
        <p:cxnSp>
          <p:nvCxnSpPr>
            <p:cNvPr id="28" name="Connecteur droit avec flèche 27"/>
            <p:cNvCxnSpPr/>
            <p:nvPr/>
          </p:nvCxnSpPr>
          <p:spPr>
            <a:xfrm>
              <a:off x="3203848" y="6237312"/>
              <a:ext cx="360040" cy="0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/>
            <p:cNvCxnSpPr/>
            <p:nvPr/>
          </p:nvCxnSpPr>
          <p:spPr>
            <a:xfrm>
              <a:off x="3995936" y="6237312"/>
              <a:ext cx="360040" cy="0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Ellipse 29"/>
          <p:cNvSpPr/>
          <p:nvPr/>
        </p:nvSpPr>
        <p:spPr>
          <a:xfrm>
            <a:off x="7164288" y="1208327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Connecteur droit 30"/>
          <p:cNvCxnSpPr/>
          <p:nvPr/>
        </p:nvCxnSpPr>
        <p:spPr>
          <a:xfrm>
            <a:off x="8244408" y="228473"/>
            <a:ext cx="720078" cy="0"/>
          </a:xfrm>
          <a:prstGeom prst="line">
            <a:avLst/>
          </a:prstGeom>
          <a:ln w="762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e 54"/>
          <p:cNvGrpSpPr/>
          <p:nvPr/>
        </p:nvGrpSpPr>
        <p:grpSpPr>
          <a:xfrm>
            <a:off x="8316416" y="300481"/>
            <a:ext cx="369012" cy="461665"/>
            <a:chOff x="5724128" y="6237312"/>
            <a:chExt cx="369012" cy="461665"/>
          </a:xfrm>
        </p:grpSpPr>
        <p:sp>
          <p:nvSpPr>
            <p:cNvPr id="33" name="ZoneTexte 32"/>
            <p:cNvSpPr txBox="1"/>
            <p:nvPr/>
          </p:nvSpPr>
          <p:spPr>
            <a:xfrm>
              <a:off x="5724128" y="6237312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latin typeface="Bookman Old Style" pitchFamily="18" charset="0"/>
                </a:rPr>
                <a:t>v</a:t>
              </a:r>
              <a:endParaRPr lang="fr-FR" sz="2400" b="1" dirty="0">
                <a:latin typeface="Bookman Old Style" pitchFamily="18" charset="0"/>
              </a:endParaRPr>
            </a:p>
          </p:txBody>
        </p:sp>
        <p:cxnSp>
          <p:nvCxnSpPr>
            <p:cNvPr id="34" name="Connecteur droit avec flèche 33"/>
            <p:cNvCxnSpPr/>
            <p:nvPr/>
          </p:nvCxnSpPr>
          <p:spPr>
            <a:xfrm>
              <a:off x="5822902" y="6309320"/>
              <a:ext cx="21602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1259632" y="3486875"/>
            <a:ext cx="78843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: réaction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TANGENTIELLE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(aussi appelée «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frottements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 »), parallèle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au support et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opposée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au déplacement du système.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Groupe 35"/>
          <p:cNvGrpSpPr/>
          <p:nvPr/>
        </p:nvGrpSpPr>
        <p:grpSpPr>
          <a:xfrm>
            <a:off x="3707904" y="2063406"/>
            <a:ext cx="1776448" cy="615553"/>
            <a:chOff x="2339752" y="2060848"/>
            <a:chExt cx="1776448" cy="615553"/>
          </a:xfrm>
        </p:grpSpPr>
        <p:sp>
          <p:nvSpPr>
            <p:cNvPr id="37" name="Rectangle 36"/>
            <p:cNvSpPr/>
            <p:nvPr/>
          </p:nvSpPr>
          <p:spPr>
            <a:xfrm>
              <a:off x="2339752" y="2060848"/>
              <a:ext cx="1776448" cy="615553"/>
            </a:xfrm>
            <a:prstGeom prst="rect">
              <a:avLst/>
            </a:prstGeom>
            <a:ln w="5715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endParaRPr lang="fr-FR" sz="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fr-FR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R</a:t>
              </a:r>
              <a:r>
                <a:rPr lang="fr-FR" sz="24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400" b="1" dirty="0" smtClean="0">
                  <a:latin typeface="Arial" pitchFamily="34" charset="0"/>
                  <a:cs typeface="Arial" pitchFamily="34" charset="0"/>
                </a:rPr>
                <a:t>=</a:t>
              </a:r>
              <a:r>
                <a:rPr lang="fr-FR" sz="24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 R</a:t>
              </a:r>
              <a:r>
                <a:rPr lang="fr-FR" sz="2400" b="1" baseline="-25000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N </a:t>
              </a:r>
              <a:r>
                <a:rPr lang="fr-FR" sz="2400" b="1" dirty="0" smtClean="0">
                  <a:latin typeface="Arial" pitchFamily="34" charset="0"/>
                  <a:cs typeface="Arial" pitchFamily="34" charset="0"/>
                </a:rPr>
                <a:t>+</a:t>
              </a:r>
              <a:r>
                <a:rPr lang="fr-FR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400" b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R</a:t>
              </a:r>
              <a:r>
                <a:rPr lang="fr-FR" sz="2400" b="1" baseline="-25000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T</a:t>
              </a:r>
              <a:endParaRPr lang="fr-FR" dirty="0"/>
            </a:p>
          </p:txBody>
        </p:sp>
        <p:cxnSp>
          <p:nvCxnSpPr>
            <p:cNvPr id="38" name="Connecteur droit avec flèche 37"/>
            <p:cNvCxnSpPr/>
            <p:nvPr/>
          </p:nvCxnSpPr>
          <p:spPr>
            <a:xfrm>
              <a:off x="2987824" y="2204864"/>
              <a:ext cx="360040" cy="0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Connecteur droit avec flèche 38"/>
            <p:cNvCxnSpPr/>
            <p:nvPr/>
          </p:nvCxnSpPr>
          <p:spPr>
            <a:xfrm>
              <a:off x="3635896" y="2204864"/>
              <a:ext cx="360040" cy="0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Connecteur droit avec flèche 39"/>
            <p:cNvCxnSpPr/>
            <p:nvPr/>
          </p:nvCxnSpPr>
          <p:spPr>
            <a:xfrm>
              <a:off x="2411760" y="2204864"/>
              <a:ext cx="36004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Groupe 40"/>
          <p:cNvGrpSpPr/>
          <p:nvPr/>
        </p:nvGrpSpPr>
        <p:grpSpPr>
          <a:xfrm>
            <a:off x="1259632" y="3486875"/>
            <a:ext cx="532518" cy="461665"/>
            <a:chOff x="2699792" y="2060848"/>
            <a:chExt cx="532518" cy="461665"/>
          </a:xfrm>
        </p:grpSpPr>
        <p:sp>
          <p:nvSpPr>
            <p:cNvPr id="42" name="Rectangle 41"/>
            <p:cNvSpPr/>
            <p:nvPr/>
          </p:nvSpPr>
          <p:spPr>
            <a:xfrm>
              <a:off x="2699792" y="2060848"/>
              <a:ext cx="5325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R</a:t>
              </a:r>
              <a:r>
                <a:rPr lang="fr-FR" sz="2400" b="1" baseline="-25000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T</a:t>
              </a:r>
              <a:endParaRPr lang="fr-FR" sz="2400" dirty="0">
                <a:solidFill>
                  <a:srgbClr val="008000"/>
                </a:solidFill>
              </a:endParaRPr>
            </a:p>
          </p:txBody>
        </p:sp>
        <p:cxnSp>
          <p:nvCxnSpPr>
            <p:cNvPr id="43" name="Connecteur droit avec flèche 42"/>
            <p:cNvCxnSpPr/>
            <p:nvPr/>
          </p:nvCxnSpPr>
          <p:spPr>
            <a:xfrm>
              <a:off x="2818100" y="2086556"/>
              <a:ext cx="360040" cy="0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ZoneTexte 43"/>
          <p:cNvSpPr txBox="1"/>
          <p:nvPr/>
        </p:nvSpPr>
        <p:spPr>
          <a:xfrm>
            <a:off x="107504" y="2694787"/>
            <a:ext cx="13445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Avec :  </a:t>
            </a:r>
            <a:r>
              <a:rPr lang="fr-FR" sz="2400" dirty="0" smtClean="0">
                <a:sym typeface="Wingdings"/>
              </a:rPr>
              <a:t> </a:t>
            </a:r>
            <a:r>
              <a:rPr lang="fr-FR" sz="2400" dirty="0" smtClean="0"/>
              <a:t> </a:t>
            </a:r>
          </a:p>
          <a:p>
            <a:endParaRPr lang="fr-FR" sz="2400" dirty="0" smtClean="0"/>
          </a:p>
          <a:p>
            <a:r>
              <a:rPr lang="fr-FR" sz="2400" dirty="0" smtClean="0"/>
              <a:t>             </a:t>
            </a:r>
            <a:r>
              <a:rPr lang="fr-FR" sz="2400" dirty="0" smtClean="0">
                <a:sym typeface="Wingdings"/>
              </a:rPr>
              <a:t> </a:t>
            </a:r>
            <a:endParaRPr lang="fr-FR" sz="2400" dirty="0"/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4139952" y="3008527"/>
            <a:ext cx="482709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Cette composante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n’est jamais nulle !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6" name="Rectangle 3"/>
          <p:cNvSpPr>
            <a:spLocks noChangeArrowheads="1"/>
          </p:cNvSpPr>
          <p:nvPr/>
        </p:nvSpPr>
        <p:spPr bwMode="auto">
          <a:xfrm>
            <a:off x="1285340" y="4167767"/>
            <a:ext cx="4248472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Cette composante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peut être nulle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7" name="Groupe 46"/>
          <p:cNvGrpSpPr/>
          <p:nvPr/>
        </p:nvGrpSpPr>
        <p:grpSpPr>
          <a:xfrm>
            <a:off x="1248057" y="2674195"/>
            <a:ext cx="554960" cy="461665"/>
            <a:chOff x="2699792" y="2060848"/>
            <a:chExt cx="554960" cy="461665"/>
          </a:xfrm>
        </p:grpSpPr>
        <p:sp>
          <p:nvSpPr>
            <p:cNvPr id="48" name="Rectangle 47"/>
            <p:cNvSpPr/>
            <p:nvPr/>
          </p:nvSpPr>
          <p:spPr>
            <a:xfrm>
              <a:off x="2699792" y="2060848"/>
              <a:ext cx="5549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R</a:t>
              </a:r>
              <a:r>
                <a:rPr lang="fr-FR" sz="2400" b="1" baseline="-25000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N</a:t>
              </a:r>
              <a:endParaRPr lang="fr-FR" sz="2400" dirty="0"/>
            </a:p>
          </p:txBody>
        </p:sp>
        <p:cxnSp>
          <p:nvCxnSpPr>
            <p:cNvPr id="49" name="Connecteur droit avec flèche 48"/>
            <p:cNvCxnSpPr/>
            <p:nvPr/>
          </p:nvCxnSpPr>
          <p:spPr>
            <a:xfrm>
              <a:off x="2818100" y="2086556"/>
              <a:ext cx="360040" cy="0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59632" y="2694787"/>
            <a:ext cx="77768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: réaction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NORMALE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, orthogonale au support et orientée du support vers le système.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3"/>
          <p:cNvSpPr>
            <a:spLocks noChangeArrowheads="1"/>
          </p:cNvSpPr>
          <p:nvPr/>
        </p:nvSpPr>
        <p:spPr bwMode="auto">
          <a:xfrm>
            <a:off x="1272994" y="4141720"/>
            <a:ext cx="788436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                                    si la surface du support et celle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400" dirty="0" smtClean="0">
              <a:solidFill>
                <a:srgbClr val="00206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du système sont parfaitement lisses.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0662" y="4582683"/>
            <a:ext cx="2592288" cy="506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301208"/>
            <a:ext cx="57626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9" name="Groupe 58"/>
          <p:cNvGrpSpPr/>
          <p:nvPr/>
        </p:nvGrpSpPr>
        <p:grpSpPr>
          <a:xfrm>
            <a:off x="1115616" y="5417021"/>
            <a:ext cx="8028384" cy="461665"/>
            <a:chOff x="1115616" y="5417021"/>
            <a:chExt cx="8028384" cy="461665"/>
          </a:xfrm>
        </p:grpSpPr>
        <p:sp>
          <p:nvSpPr>
            <p:cNvPr id="52" name="Rectangle 62"/>
            <p:cNvSpPr>
              <a:spLocks noChangeArrowheads="1"/>
            </p:cNvSpPr>
            <p:nvPr/>
          </p:nvSpPr>
          <p:spPr bwMode="auto">
            <a:xfrm>
              <a:off x="1115616" y="5417021"/>
              <a:ext cx="8028384" cy="461665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2400" i="1" dirty="0" smtClean="0"/>
                <a:t>Raisonner </a:t>
              </a:r>
              <a:r>
                <a:rPr lang="fr-FR" sz="2400" i="1" u="sng" dirty="0" smtClean="0"/>
                <a:t>soit</a:t>
              </a:r>
              <a:r>
                <a:rPr lang="fr-FR" sz="2400" i="1" dirty="0" smtClean="0"/>
                <a:t> sur </a:t>
              </a:r>
              <a:r>
                <a:rPr lang="fr-FR" sz="2400" b="1" dirty="0" smtClean="0"/>
                <a:t>R</a:t>
              </a:r>
              <a:r>
                <a:rPr lang="fr-FR" sz="2400" i="1" dirty="0" smtClean="0"/>
                <a:t>, </a:t>
              </a:r>
              <a:r>
                <a:rPr lang="fr-FR" sz="2400" i="1" u="sng" dirty="0" smtClean="0"/>
                <a:t>soit</a:t>
              </a:r>
              <a:r>
                <a:rPr lang="fr-FR" sz="2400" i="1" dirty="0" smtClean="0"/>
                <a:t> sur </a:t>
              </a:r>
              <a:r>
                <a:rPr lang="fr-FR" sz="2400" b="1" dirty="0" smtClean="0"/>
                <a:t>R</a:t>
              </a:r>
              <a:r>
                <a:rPr lang="fr-FR" sz="2400" b="1" baseline="-25000" dirty="0" smtClean="0"/>
                <a:t>N</a:t>
              </a:r>
              <a:r>
                <a:rPr lang="fr-FR" sz="2400" b="1" dirty="0" smtClean="0"/>
                <a:t> + R</a:t>
              </a:r>
              <a:r>
                <a:rPr lang="fr-FR" sz="2400" b="1" baseline="-25000" dirty="0" smtClean="0"/>
                <a:t>T</a:t>
              </a:r>
              <a:r>
                <a:rPr lang="fr-FR" sz="2400" i="1" dirty="0" smtClean="0"/>
                <a:t>, mais pas sur </a:t>
              </a:r>
              <a:r>
                <a:rPr lang="fr-FR" sz="2400" b="1" dirty="0" smtClean="0"/>
                <a:t>R + R</a:t>
              </a:r>
              <a:r>
                <a:rPr lang="fr-FR" sz="2400" b="1" baseline="-25000" dirty="0" smtClean="0"/>
                <a:t>N</a:t>
              </a:r>
              <a:r>
                <a:rPr lang="fr-FR" sz="2400" b="1" dirty="0" smtClean="0"/>
                <a:t> + R</a:t>
              </a:r>
              <a:r>
                <a:rPr lang="fr-FR" sz="2400" b="1" baseline="-25000" dirty="0" smtClean="0"/>
                <a:t>T</a:t>
              </a:r>
              <a:r>
                <a:rPr lang="fr-FR" sz="2400" b="1" dirty="0" smtClean="0"/>
                <a:t> </a:t>
              </a:r>
              <a:r>
                <a:rPr lang="fr-FR" sz="2400" i="1" dirty="0" smtClean="0"/>
                <a:t>… </a:t>
              </a:r>
              <a:endParaRPr lang="fr-FR" sz="2400" i="1" dirty="0"/>
            </a:p>
          </p:txBody>
        </p:sp>
        <p:cxnSp>
          <p:nvCxnSpPr>
            <p:cNvPr id="53" name="Connecteur droit avec flèche 52"/>
            <p:cNvCxnSpPr/>
            <p:nvPr/>
          </p:nvCxnSpPr>
          <p:spPr>
            <a:xfrm>
              <a:off x="3491880" y="5489029"/>
              <a:ext cx="21602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Connecteur droit avec flèche 53"/>
            <p:cNvCxnSpPr/>
            <p:nvPr/>
          </p:nvCxnSpPr>
          <p:spPr>
            <a:xfrm>
              <a:off x="4788024" y="5489029"/>
              <a:ext cx="21602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Connecteur droit avec flèche 54"/>
            <p:cNvCxnSpPr/>
            <p:nvPr/>
          </p:nvCxnSpPr>
          <p:spPr>
            <a:xfrm>
              <a:off x="5364088" y="5489029"/>
              <a:ext cx="21602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Connecteur droit avec flèche 55"/>
            <p:cNvCxnSpPr/>
            <p:nvPr/>
          </p:nvCxnSpPr>
          <p:spPr>
            <a:xfrm>
              <a:off x="7380312" y="5489029"/>
              <a:ext cx="21602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Connecteur droit avec flèche 56"/>
            <p:cNvCxnSpPr/>
            <p:nvPr/>
          </p:nvCxnSpPr>
          <p:spPr>
            <a:xfrm>
              <a:off x="8388424" y="5489029"/>
              <a:ext cx="21602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Connecteur droit avec flèche 57"/>
            <p:cNvCxnSpPr/>
            <p:nvPr/>
          </p:nvCxnSpPr>
          <p:spPr>
            <a:xfrm>
              <a:off x="7884368" y="5489029"/>
              <a:ext cx="21602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70221" y="44624"/>
            <a:ext cx="9036496" cy="230425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1259632" y="706829"/>
            <a:ext cx="78843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: réaction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TANGENTIELLE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(aussi appelée «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frottements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 »), parallèle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au support et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opposée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au déplacement du système.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Groupe 40"/>
          <p:cNvGrpSpPr/>
          <p:nvPr/>
        </p:nvGrpSpPr>
        <p:grpSpPr>
          <a:xfrm>
            <a:off x="1259632" y="706829"/>
            <a:ext cx="532518" cy="461665"/>
            <a:chOff x="2699792" y="2060848"/>
            <a:chExt cx="532518" cy="461665"/>
          </a:xfrm>
        </p:grpSpPr>
        <p:sp>
          <p:nvSpPr>
            <p:cNvPr id="42" name="Rectangle 41"/>
            <p:cNvSpPr/>
            <p:nvPr/>
          </p:nvSpPr>
          <p:spPr>
            <a:xfrm>
              <a:off x="2699792" y="2060848"/>
              <a:ext cx="5325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R</a:t>
              </a:r>
              <a:r>
                <a:rPr lang="fr-FR" sz="2400" b="1" baseline="-25000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T</a:t>
              </a:r>
              <a:endParaRPr lang="fr-FR" sz="2400" dirty="0">
                <a:solidFill>
                  <a:srgbClr val="008000"/>
                </a:solidFill>
              </a:endParaRPr>
            </a:p>
          </p:txBody>
        </p:sp>
        <p:cxnSp>
          <p:nvCxnSpPr>
            <p:cNvPr id="43" name="Connecteur droit avec flèche 42"/>
            <p:cNvCxnSpPr/>
            <p:nvPr/>
          </p:nvCxnSpPr>
          <p:spPr>
            <a:xfrm>
              <a:off x="2818100" y="2086556"/>
              <a:ext cx="360040" cy="0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ZoneTexte 43"/>
          <p:cNvSpPr txBox="1"/>
          <p:nvPr/>
        </p:nvSpPr>
        <p:spPr>
          <a:xfrm>
            <a:off x="107504" y="82839"/>
            <a:ext cx="134453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Avec :  </a:t>
            </a:r>
            <a:r>
              <a:rPr lang="fr-FR" sz="2400" dirty="0" smtClean="0">
                <a:sym typeface="Wingdings"/>
              </a:rPr>
              <a:t> </a:t>
            </a:r>
            <a:r>
              <a:rPr lang="fr-FR" sz="2400" dirty="0" smtClean="0"/>
              <a:t> </a:t>
            </a:r>
          </a:p>
          <a:p>
            <a:endParaRPr lang="fr-FR" dirty="0" smtClean="0"/>
          </a:p>
          <a:p>
            <a:r>
              <a:rPr lang="fr-FR" sz="2400" dirty="0" smtClean="0"/>
              <a:t>             </a:t>
            </a:r>
            <a:r>
              <a:rPr lang="fr-FR" sz="2400" dirty="0" smtClean="0">
                <a:sym typeface="Wingdings"/>
              </a:rPr>
              <a:t> </a:t>
            </a:r>
            <a:endParaRPr lang="fr-FR" sz="2400" dirty="0"/>
          </a:p>
        </p:txBody>
      </p:sp>
      <p:sp>
        <p:nvSpPr>
          <p:cNvPr id="46" name="Rectangle 3"/>
          <p:cNvSpPr>
            <a:spLocks noChangeArrowheads="1"/>
          </p:cNvSpPr>
          <p:nvPr/>
        </p:nvSpPr>
        <p:spPr bwMode="auto">
          <a:xfrm>
            <a:off x="1285340" y="1401854"/>
            <a:ext cx="4248472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Cette composante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peut être nulle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4139952" y="323639"/>
            <a:ext cx="482709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Cette composante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n’est jamais nulle !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grpSp>
        <p:nvGrpSpPr>
          <p:cNvPr id="36" name="Groupe 46"/>
          <p:cNvGrpSpPr/>
          <p:nvPr/>
        </p:nvGrpSpPr>
        <p:grpSpPr>
          <a:xfrm>
            <a:off x="1248057" y="27522"/>
            <a:ext cx="554960" cy="461665"/>
            <a:chOff x="2699792" y="2060848"/>
            <a:chExt cx="554960" cy="461665"/>
          </a:xfrm>
        </p:grpSpPr>
        <p:sp>
          <p:nvSpPr>
            <p:cNvPr id="48" name="Rectangle 47"/>
            <p:cNvSpPr/>
            <p:nvPr/>
          </p:nvSpPr>
          <p:spPr>
            <a:xfrm>
              <a:off x="2699792" y="2060848"/>
              <a:ext cx="5549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R</a:t>
              </a:r>
              <a:r>
                <a:rPr lang="fr-FR" sz="2400" b="1" baseline="-25000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N</a:t>
              </a:r>
              <a:endParaRPr lang="fr-FR" sz="2400" dirty="0"/>
            </a:p>
          </p:txBody>
        </p:sp>
        <p:cxnSp>
          <p:nvCxnSpPr>
            <p:cNvPr id="49" name="Connecteur droit avec flèche 48"/>
            <p:cNvCxnSpPr/>
            <p:nvPr/>
          </p:nvCxnSpPr>
          <p:spPr>
            <a:xfrm>
              <a:off x="2818100" y="2086556"/>
              <a:ext cx="360040" cy="0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0662" y="1820260"/>
            <a:ext cx="2592288" cy="506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49629" y="4437112"/>
            <a:ext cx="9036496" cy="18002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1100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900" b="1" dirty="0" smtClean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0" y="2492896"/>
            <a:ext cx="5508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e/ </a:t>
            </a:r>
            <a:r>
              <a:rPr lang="fr-FR" sz="2000" b="1" u="sng" dirty="0" smtClean="0">
                <a:latin typeface="Bookman Old Style" pitchFamily="18" charset="0"/>
              </a:rPr>
              <a:t>Force de frottement fluide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0" y="2852936"/>
            <a:ext cx="50760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/>
              <a:t>     Pour un mouvement de translation </a:t>
            </a:r>
            <a:r>
              <a:rPr lang="fr-FR" sz="2400" b="1" i="1" u="sng" dirty="0" smtClean="0"/>
              <a:t>à faible vitesse</a:t>
            </a:r>
            <a:r>
              <a:rPr lang="fr-FR" sz="2400" dirty="0" smtClean="0"/>
              <a:t>, la force de frottement fluide est dite « </a:t>
            </a:r>
            <a:r>
              <a:rPr lang="fr-FR" sz="2400" b="1" dirty="0" smtClean="0"/>
              <a:t>linéaire en vitesse</a:t>
            </a:r>
            <a:r>
              <a:rPr lang="fr-FR" sz="2400" dirty="0" smtClean="0"/>
              <a:t> » et peut se mettre sous la forme :</a:t>
            </a:r>
            <a:endParaRPr lang="fr-FR" sz="2400" dirty="0"/>
          </a:p>
        </p:txBody>
      </p:sp>
      <p:pic>
        <p:nvPicPr>
          <p:cNvPr id="62" name="Picture 1"/>
          <p:cNvPicPr>
            <a:picLocks noChangeAspect="1" noChangeArrowheads="1"/>
          </p:cNvPicPr>
          <p:nvPr/>
        </p:nvPicPr>
        <p:blipFill>
          <a:blip r:embed="rId3" cstate="print"/>
          <a:srcRect l="6615" t="31080" r="74013" b="60520"/>
          <a:stretch>
            <a:fillRect/>
          </a:stretch>
        </p:blipFill>
        <p:spPr bwMode="auto">
          <a:xfrm>
            <a:off x="395536" y="4725144"/>
            <a:ext cx="2232248" cy="544451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3" name="Text Box 2"/>
          <p:cNvSpPr txBox="1">
            <a:spLocks noChangeArrowheads="1"/>
          </p:cNvSpPr>
          <p:nvPr/>
        </p:nvSpPr>
        <p:spPr bwMode="auto">
          <a:xfrm>
            <a:off x="2771800" y="4471045"/>
            <a:ext cx="6372200" cy="470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valeur de la force de frottement fluide (en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 ;</a:t>
            </a:r>
          </a:p>
        </p:txBody>
      </p:sp>
      <p:sp>
        <p:nvSpPr>
          <p:cNvPr id="64" name="Text Box 2"/>
          <p:cNvSpPr txBox="1">
            <a:spLocks noChangeArrowheads="1"/>
          </p:cNvSpPr>
          <p:nvPr/>
        </p:nvSpPr>
        <p:spPr bwMode="auto">
          <a:xfrm>
            <a:off x="2771800" y="4797152"/>
            <a:ext cx="6372200" cy="83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vitesse relative de déplacement du système par rapport au fluide (en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m.s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–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 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 Box 2"/>
          <p:cNvSpPr txBox="1">
            <a:spLocks noChangeArrowheads="1"/>
          </p:cNvSpPr>
          <p:nvPr/>
        </p:nvSpPr>
        <p:spPr bwMode="auto">
          <a:xfrm>
            <a:off x="251520" y="5517232"/>
            <a:ext cx="842493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coefficient de frottement fluide (en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N.s.m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– 1</a:t>
            </a:r>
            <a:r>
              <a:rPr kumimoji="0" lang="fr-FR" sz="20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ou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kg.s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–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qui dépend par exemple de la nature du fluide, des dimensions du solide 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4" cstate="print"/>
          <a:srcRect l="66382" t="39479" r="1016" b="34761"/>
          <a:stretch>
            <a:fillRect/>
          </a:stretch>
        </p:blipFill>
        <p:spPr bwMode="auto">
          <a:xfrm>
            <a:off x="5652120" y="2708920"/>
            <a:ext cx="32403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7" name="Connecteur droit 66"/>
          <p:cNvCxnSpPr/>
          <p:nvPr/>
        </p:nvCxnSpPr>
        <p:spPr>
          <a:xfrm flipH="1">
            <a:off x="6300192" y="3573016"/>
            <a:ext cx="1296146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e 70"/>
          <p:cNvGrpSpPr/>
          <p:nvPr/>
        </p:nvGrpSpPr>
        <p:grpSpPr>
          <a:xfrm>
            <a:off x="6804248" y="3140968"/>
            <a:ext cx="301686" cy="461665"/>
            <a:chOff x="6804248" y="3140968"/>
            <a:chExt cx="301686" cy="461665"/>
          </a:xfrm>
        </p:grpSpPr>
        <p:sp>
          <p:nvSpPr>
            <p:cNvPr id="70" name="ZoneTexte 69"/>
            <p:cNvSpPr txBox="1"/>
            <p:nvPr/>
          </p:nvSpPr>
          <p:spPr>
            <a:xfrm>
              <a:off x="6804248" y="3140968"/>
              <a:ext cx="3016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Bookman Old Style" pitchFamily="18" charset="0"/>
                </a:rPr>
                <a:t>f</a:t>
              </a:r>
              <a:endParaRPr lang="fr-FR" sz="24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  <p:cxnSp>
          <p:nvCxnSpPr>
            <p:cNvPr id="69" name="Connecteur droit avec flèche 68"/>
            <p:cNvCxnSpPr/>
            <p:nvPr/>
          </p:nvCxnSpPr>
          <p:spPr>
            <a:xfrm>
              <a:off x="6881372" y="3178251"/>
              <a:ext cx="21602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59632" y="48114"/>
            <a:ext cx="77768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: réaction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NORMALE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, orthogonale au support et orientée du support vers le système.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3"/>
          <p:cNvSpPr>
            <a:spLocks noChangeArrowheads="1"/>
          </p:cNvSpPr>
          <p:nvPr/>
        </p:nvSpPr>
        <p:spPr bwMode="auto">
          <a:xfrm>
            <a:off x="1272994" y="1379297"/>
            <a:ext cx="788436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                                    si la surface du support et celle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400" dirty="0" smtClean="0">
              <a:solidFill>
                <a:srgbClr val="00206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du système sont parfaitement lisses.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04041" y="6251445"/>
            <a:ext cx="46753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Rectangle 62"/>
          <p:cNvSpPr>
            <a:spLocks noChangeArrowheads="1"/>
          </p:cNvSpPr>
          <p:nvPr/>
        </p:nvSpPr>
        <p:spPr bwMode="auto">
          <a:xfrm>
            <a:off x="1619672" y="6325741"/>
            <a:ext cx="7524328" cy="4001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i="1" dirty="0" smtClean="0"/>
              <a:t>Pour les déplacements à </a:t>
            </a:r>
            <a:r>
              <a:rPr lang="fr-FR" sz="2000" b="1" i="1" dirty="0" smtClean="0"/>
              <a:t>grande vitesse</a:t>
            </a:r>
            <a:r>
              <a:rPr lang="fr-FR" sz="2000" i="1" dirty="0" smtClean="0"/>
              <a:t>, la formule fait intervenir </a:t>
            </a:r>
            <a:r>
              <a:rPr lang="fr-FR" sz="2000" b="1" dirty="0" smtClean="0"/>
              <a:t>v ² </a:t>
            </a:r>
            <a:r>
              <a:rPr lang="fr-FR" sz="2000" dirty="0" smtClean="0"/>
              <a:t>…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/>
      <p:bldP spid="61" grpId="0"/>
      <p:bldP spid="63" grpId="0"/>
      <p:bldP spid="64" grpId="0"/>
      <p:bldP spid="65" grpId="0"/>
      <p:bldP spid="7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9629" y="44624"/>
            <a:ext cx="9036496" cy="18002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1100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900" b="1" dirty="0" smtClean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 l="6615" t="31080" r="74013" b="60520"/>
          <a:stretch>
            <a:fillRect/>
          </a:stretch>
        </p:blipFill>
        <p:spPr bwMode="auto">
          <a:xfrm>
            <a:off x="395536" y="332656"/>
            <a:ext cx="2232248" cy="544451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771800" y="78557"/>
            <a:ext cx="6372200" cy="470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valeur de la force de frottement fluide (en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 ;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771800" y="404664"/>
            <a:ext cx="6372200" cy="83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vitesse relative de déplacement du système par rapport au fluide (en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m.s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–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 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1520" y="1124744"/>
            <a:ext cx="842493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coefficient de frottement fluide (en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N.s.m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– 1</a:t>
            </a:r>
            <a:r>
              <a:rPr kumimoji="0" lang="fr-FR" sz="20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ou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kg.s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–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qui dépend par exemple de la nature du fluide, des dimensions du solide 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0" y="2420888"/>
            <a:ext cx="37224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II- Les Lois de Newton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75656" y="2852936"/>
            <a:ext cx="76683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>
                <a:latin typeface="Bookman Old Style" pitchFamily="18" charset="0"/>
              </a:rPr>
              <a:t>1) </a:t>
            </a:r>
            <a:r>
              <a:rPr lang="fr-FR" sz="2200" b="1" u="sng" dirty="0" smtClean="0">
                <a:latin typeface="Bookman Old Style" pitchFamily="18" charset="0"/>
              </a:rPr>
              <a:t>1</a:t>
            </a:r>
            <a:r>
              <a:rPr lang="fr-FR" sz="2200" b="1" u="sng" baseline="30000" dirty="0" smtClean="0">
                <a:latin typeface="Bookman Old Style" pitchFamily="18" charset="0"/>
              </a:rPr>
              <a:t>ère</a:t>
            </a:r>
            <a:r>
              <a:rPr lang="fr-FR" sz="2200" b="1" u="sng" dirty="0" smtClean="0">
                <a:latin typeface="Bookman Old Style" pitchFamily="18" charset="0"/>
              </a:rPr>
              <a:t> Loi de Newton (principe d’inertie)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212976"/>
            <a:ext cx="17636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a/ </a:t>
            </a:r>
            <a:r>
              <a:rPr lang="fr-FR" sz="2200" b="1" u="sng" dirty="0" smtClean="0">
                <a:latin typeface="Bookman Old Style" pitchFamily="18" charset="0"/>
              </a:rPr>
              <a:t>Enoncé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1204" y="3645024"/>
            <a:ext cx="9036496" cy="7920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1100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900" b="1" dirty="0" smtClean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107504" y="3717032"/>
            <a:ext cx="9036496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Dans un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référentiel galiléen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un </a:t>
            </a:r>
            <a:r>
              <a:rPr kumimoji="0" lang="fr-FR" sz="2000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point matériel isolé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(sur lequel n’agit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aucu-ne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force), est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IMMOBILE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ou en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TRANSLATION RECTILIGNE UNIFORME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4565644"/>
            <a:ext cx="50576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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Les points matériels concernés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 :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Arial Unicode MS" pitchFamily="34" charset="-128"/>
              <a:cs typeface="Calibri" pitchFamily="34" charset="0"/>
              <a:sym typeface="Wingdings 3" pitchFamily="18" charset="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39752" y="4925684"/>
            <a:ext cx="4767011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FR" sz="2400" dirty="0" smtClean="0">
                <a:cs typeface="Arial" pitchFamily="34" charset="0"/>
              </a:rPr>
              <a:t>Systèmes</a:t>
            </a:r>
            <a:r>
              <a:rPr lang="fr-FR" sz="2400" b="1" i="1" dirty="0" smtClean="0">
                <a:cs typeface="Arial" pitchFamily="34" charset="0"/>
              </a:rPr>
              <a:t> </a:t>
            </a:r>
            <a:r>
              <a:rPr lang="fr-FR" sz="2400" b="1" dirty="0" smtClean="0">
                <a:cs typeface="Arial" pitchFamily="34" charset="0"/>
              </a:rPr>
              <a:t>ISOLES</a:t>
            </a:r>
            <a:r>
              <a:rPr lang="fr-FR" sz="2400" b="1" i="1" dirty="0" smtClean="0">
                <a:cs typeface="Arial" pitchFamily="34" charset="0"/>
              </a:rPr>
              <a:t> </a:t>
            </a:r>
            <a:r>
              <a:rPr lang="fr-FR" sz="2400" dirty="0" smtClean="0">
                <a:cs typeface="Arial" pitchFamily="34" charset="0"/>
              </a:rPr>
              <a:t>ou</a:t>
            </a:r>
            <a:r>
              <a:rPr lang="fr-FR" sz="2400" b="1" i="1" dirty="0" smtClean="0">
                <a:cs typeface="Arial" pitchFamily="34" charset="0"/>
              </a:rPr>
              <a:t> </a:t>
            </a:r>
            <a:r>
              <a:rPr lang="fr-FR" sz="2400" b="1" dirty="0" smtClean="0">
                <a:cs typeface="Arial" pitchFamily="34" charset="0"/>
              </a:rPr>
              <a:t>PSEUDO-ISOLES</a:t>
            </a:r>
            <a:endParaRPr lang="fr-FR" sz="2000" dirty="0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5573756"/>
            <a:ext cx="44753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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Les référentiels concernés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 :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Arial Unicode MS" pitchFamily="34" charset="-128"/>
              <a:cs typeface="Calibri" pitchFamily="34" charset="0"/>
              <a:sym typeface="Wingdings 3" pitchFamily="18" charset="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03848" y="5919663"/>
            <a:ext cx="3113096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FR" sz="2400" dirty="0" smtClean="0">
                <a:cs typeface="Arial" pitchFamily="34" charset="0"/>
              </a:rPr>
              <a:t>Référentiels</a:t>
            </a:r>
            <a:r>
              <a:rPr lang="fr-FR" sz="2400" b="1" i="1" dirty="0" smtClean="0">
                <a:cs typeface="Arial" pitchFamily="34" charset="0"/>
              </a:rPr>
              <a:t> </a:t>
            </a:r>
            <a:r>
              <a:rPr lang="fr-FR" sz="2400" b="1" dirty="0" smtClean="0">
                <a:cs typeface="Arial" pitchFamily="34" charset="0"/>
              </a:rPr>
              <a:t>GALILEENS</a:t>
            </a:r>
            <a:endParaRPr lang="fr-FR" sz="2000" dirty="0"/>
          </a:p>
        </p:txBody>
      </p:sp>
      <p:pic>
        <p:nvPicPr>
          <p:cNvPr id="21" name="Picture 16"/>
          <p:cNvPicPr>
            <a:picLocks noChangeAspect="1" noChangeArrowheads="1"/>
          </p:cNvPicPr>
          <p:nvPr/>
        </p:nvPicPr>
        <p:blipFill>
          <a:blip r:embed="rId3" cstate="print"/>
          <a:srcRect l="66622" t="19320" r="22983" b="73120"/>
          <a:stretch>
            <a:fillRect/>
          </a:stretch>
        </p:blipFill>
        <p:spPr bwMode="auto">
          <a:xfrm>
            <a:off x="7714644" y="4853676"/>
            <a:ext cx="1296144" cy="530241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2" name="Flèche droite 21"/>
          <p:cNvSpPr/>
          <p:nvPr/>
        </p:nvSpPr>
        <p:spPr>
          <a:xfrm>
            <a:off x="7164288" y="5034975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à coins arrondis 22"/>
          <p:cNvSpPr/>
          <p:nvPr/>
        </p:nvSpPr>
        <p:spPr>
          <a:xfrm>
            <a:off x="4883182" y="4853676"/>
            <a:ext cx="2160240" cy="576064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print"/>
          <a:srcRect l="72178" t="47207" r="3914" b="37337"/>
          <a:stretch>
            <a:fillRect/>
          </a:stretch>
        </p:blipFill>
        <p:spPr bwMode="auto">
          <a:xfrm>
            <a:off x="6588224" y="1887215"/>
            <a:ext cx="237626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Connecteur droit 24"/>
          <p:cNvCxnSpPr/>
          <p:nvPr/>
        </p:nvCxnSpPr>
        <p:spPr>
          <a:xfrm flipH="1">
            <a:off x="6660232" y="2319263"/>
            <a:ext cx="1296146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e 25"/>
          <p:cNvGrpSpPr/>
          <p:nvPr/>
        </p:nvGrpSpPr>
        <p:grpSpPr>
          <a:xfrm>
            <a:off x="7164288" y="2391271"/>
            <a:ext cx="301686" cy="461665"/>
            <a:chOff x="5724128" y="6237312"/>
            <a:chExt cx="301686" cy="461665"/>
          </a:xfrm>
        </p:grpSpPr>
        <p:sp>
          <p:nvSpPr>
            <p:cNvPr id="27" name="ZoneTexte 26"/>
            <p:cNvSpPr txBox="1"/>
            <p:nvPr/>
          </p:nvSpPr>
          <p:spPr>
            <a:xfrm>
              <a:off x="5724128" y="6237312"/>
              <a:ext cx="3016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Bookman Old Style" pitchFamily="18" charset="0"/>
                </a:rPr>
                <a:t>f</a:t>
              </a:r>
              <a:endParaRPr lang="fr-FR" sz="24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  <p:cxnSp>
          <p:nvCxnSpPr>
            <p:cNvPr id="28" name="Connecteur droit avec flèche 27"/>
            <p:cNvCxnSpPr/>
            <p:nvPr/>
          </p:nvCxnSpPr>
          <p:spPr>
            <a:xfrm>
              <a:off x="5801252" y="6274595"/>
              <a:ext cx="21602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31745" grpId="0"/>
      <p:bldP spid="31746" grpId="0"/>
      <p:bldP spid="18" grpId="0" animBg="1"/>
      <p:bldP spid="19" grpId="0"/>
      <p:bldP spid="20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5656" y="-26223"/>
            <a:ext cx="76683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>
                <a:latin typeface="Bookman Old Style" pitchFamily="18" charset="0"/>
              </a:rPr>
              <a:t>1) </a:t>
            </a:r>
            <a:r>
              <a:rPr lang="fr-FR" sz="2200" b="1" u="sng" dirty="0" smtClean="0">
                <a:latin typeface="Bookman Old Style" pitchFamily="18" charset="0"/>
              </a:rPr>
              <a:t>1</a:t>
            </a:r>
            <a:r>
              <a:rPr lang="fr-FR" sz="2200" b="1" u="sng" baseline="30000" dirty="0" smtClean="0">
                <a:latin typeface="Bookman Old Style" pitchFamily="18" charset="0"/>
              </a:rPr>
              <a:t>ère</a:t>
            </a:r>
            <a:r>
              <a:rPr lang="fr-FR" sz="2200" b="1" u="sng" dirty="0" smtClean="0">
                <a:latin typeface="Bookman Old Style" pitchFamily="18" charset="0"/>
              </a:rPr>
              <a:t> Loi de Newton (principe d’inertie)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8523"/>
            <a:ext cx="17636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a/ </a:t>
            </a:r>
            <a:r>
              <a:rPr lang="fr-FR" sz="2200" b="1" u="sng" dirty="0" smtClean="0">
                <a:latin typeface="Bookman Old Style" pitchFamily="18" charset="0"/>
              </a:rPr>
              <a:t>Enoncé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204" y="715846"/>
            <a:ext cx="9036496" cy="74202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1100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900" b="1" dirty="0" smtClean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107504" y="729979"/>
            <a:ext cx="9036496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Dans un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référentiel galiléen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un </a:t>
            </a:r>
            <a:r>
              <a:rPr kumimoji="0" lang="fr-FR" sz="2000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point matériel isolé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(sur lequel n’agit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aucu-ne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force), est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IMMOBILE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ou en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TRANSLATION RECTILIGNE UNIFORME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1495152"/>
            <a:ext cx="50576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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Les points matériels concernés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 :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Arial Unicode MS" pitchFamily="34" charset="-128"/>
              <a:cs typeface="Calibri" pitchFamily="34" charset="0"/>
              <a:sym typeface="Wingdings 3" pitchFamily="18" charset="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39752" y="1855192"/>
            <a:ext cx="4767011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FR" sz="2400" dirty="0" smtClean="0">
                <a:cs typeface="Arial" pitchFamily="34" charset="0"/>
              </a:rPr>
              <a:t>Systèmes</a:t>
            </a:r>
            <a:r>
              <a:rPr lang="fr-FR" sz="2400" b="1" i="1" dirty="0" smtClean="0">
                <a:cs typeface="Arial" pitchFamily="34" charset="0"/>
              </a:rPr>
              <a:t> </a:t>
            </a:r>
            <a:r>
              <a:rPr lang="fr-FR" sz="2400" b="1" dirty="0" smtClean="0">
                <a:cs typeface="Arial" pitchFamily="34" charset="0"/>
              </a:rPr>
              <a:t>ISOLES</a:t>
            </a:r>
            <a:r>
              <a:rPr lang="fr-FR" sz="2400" b="1" i="1" dirty="0" smtClean="0">
                <a:cs typeface="Arial" pitchFamily="34" charset="0"/>
              </a:rPr>
              <a:t> </a:t>
            </a:r>
            <a:r>
              <a:rPr lang="fr-FR" sz="2400" dirty="0" smtClean="0">
                <a:cs typeface="Arial" pitchFamily="34" charset="0"/>
              </a:rPr>
              <a:t>ou</a:t>
            </a:r>
            <a:r>
              <a:rPr lang="fr-FR" sz="2400" b="1" i="1" dirty="0" smtClean="0">
                <a:cs typeface="Arial" pitchFamily="34" charset="0"/>
              </a:rPr>
              <a:t> </a:t>
            </a:r>
            <a:r>
              <a:rPr lang="fr-FR" sz="2400" b="1" dirty="0" smtClean="0">
                <a:cs typeface="Arial" pitchFamily="34" charset="0"/>
              </a:rPr>
              <a:t>PSEUDO-ISOLES</a:t>
            </a:r>
            <a:endParaRPr lang="fr-FR" sz="2000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2378489"/>
            <a:ext cx="44753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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Les référentiels concernés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 :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Arial Unicode MS" pitchFamily="34" charset="-128"/>
              <a:cs typeface="Calibri" pitchFamily="34" charset="0"/>
              <a:sym typeface="Wingdings 3" pitchFamily="18" charset="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03848" y="2724396"/>
            <a:ext cx="3113096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FR" sz="2400" dirty="0" smtClean="0">
                <a:cs typeface="Arial" pitchFamily="34" charset="0"/>
              </a:rPr>
              <a:t>Référentiels</a:t>
            </a:r>
            <a:r>
              <a:rPr lang="fr-FR" sz="2400" b="1" i="1" dirty="0" smtClean="0">
                <a:cs typeface="Arial" pitchFamily="34" charset="0"/>
              </a:rPr>
              <a:t> </a:t>
            </a:r>
            <a:r>
              <a:rPr lang="fr-FR" sz="2400" b="1" dirty="0" smtClean="0">
                <a:cs typeface="Arial" pitchFamily="34" charset="0"/>
              </a:rPr>
              <a:t>GALILEENS</a:t>
            </a:r>
            <a:endParaRPr lang="fr-FR" sz="2000" dirty="0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61204" y="3238684"/>
            <a:ext cx="9001000" cy="35026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#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Le référentiel               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#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Le référentiel                         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#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Le référentiel                            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79512" y="4465378"/>
            <a:ext cx="878497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 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Il est galiléen sur une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j-lt"/>
                <a:cs typeface="Arial" pitchFamily="34" charset="0"/>
              </a:rPr>
              <a:t>durée d’étude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+mj-lt"/>
                <a:cs typeface="Arial" pitchFamily="34" charset="0"/>
              </a:rPr>
              <a:t>né-gligeable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lang="fr-FR" sz="2400" b="1" u="sng" dirty="0" smtClean="0">
                <a:solidFill>
                  <a:srgbClr val="008000"/>
                </a:solidFill>
                <a:cs typeface="Arial" pitchFamily="34" charset="0"/>
              </a:rPr>
              <a:t>devant 1 année</a:t>
            </a:r>
            <a:r>
              <a:rPr lang="fr-FR" sz="2400" dirty="0" smtClean="0">
                <a:cs typeface="Arial" pitchFamily="34" charset="0"/>
              </a:rPr>
              <a:t> (pour ne pas tenir compte de la révolution de la Terre autour du Soleil).</a:t>
            </a:r>
            <a:endParaRPr kumimoji="0" lang="fr-FR" sz="28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79512" y="3310692"/>
            <a:ext cx="8784976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                                           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Il est galiléen sur une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j-lt"/>
                <a:cs typeface="Arial" pitchFamily="34" charset="0"/>
              </a:rPr>
              <a:t>durée d’étude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+mj-lt"/>
                <a:cs typeface="Arial" pitchFamily="34" charset="0"/>
              </a:rPr>
              <a:t>négli-geable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j-lt"/>
                <a:cs typeface="Arial" pitchFamily="34" charset="0"/>
              </a:rPr>
              <a:t>devant 24 h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(pour ne pas tenir compte de la rotation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de la Terre sur elle-même).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10062" y="5591798"/>
            <a:ext cx="89644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     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Il est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j-lt"/>
                <a:cs typeface="Arial" pitchFamily="34" charset="0"/>
              </a:rPr>
              <a:t>galiléen en bonne approximation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j-lt"/>
                <a:cs typeface="Arial" pitchFamily="34" charset="0"/>
              </a:rPr>
              <a:t>quelle que soit la durée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. (la période de révolution du Soleil dans la Galaxie vaut ≈ 250 millions années)</a:t>
            </a:r>
            <a:endParaRPr kumimoji="0" lang="fr-FR" sz="28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2" cstate="print"/>
          <a:srcRect l="66622" t="19320" r="22983" b="73120"/>
          <a:stretch>
            <a:fillRect/>
          </a:stretch>
        </p:blipFill>
        <p:spPr bwMode="auto">
          <a:xfrm>
            <a:off x="7691494" y="1798668"/>
            <a:ext cx="1296144" cy="530241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6" name="Flèche droite 15"/>
          <p:cNvSpPr/>
          <p:nvPr/>
        </p:nvSpPr>
        <p:spPr>
          <a:xfrm>
            <a:off x="7141138" y="1979967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4860032" y="1798668"/>
            <a:ext cx="2160240" cy="576064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ext Box 1"/>
          <p:cNvSpPr txBox="1">
            <a:spLocks noChangeArrowheads="1"/>
          </p:cNvSpPr>
          <p:nvPr/>
        </p:nvSpPr>
        <p:spPr bwMode="auto">
          <a:xfrm>
            <a:off x="1763688" y="3310692"/>
            <a:ext cx="14766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terrestre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1"/>
          <p:cNvSpPr txBox="1">
            <a:spLocks noChangeArrowheads="1"/>
          </p:cNvSpPr>
          <p:nvPr/>
        </p:nvSpPr>
        <p:spPr bwMode="auto">
          <a:xfrm>
            <a:off x="1763688" y="4462820"/>
            <a:ext cx="21602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géocentrique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1"/>
          <p:cNvSpPr txBox="1">
            <a:spLocks noChangeArrowheads="1"/>
          </p:cNvSpPr>
          <p:nvPr/>
        </p:nvSpPr>
        <p:spPr bwMode="auto">
          <a:xfrm>
            <a:off x="1763688" y="5589240"/>
            <a:ext cx="23042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héliocentrique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 animBg="1"/>
      <p:bldP spid="30722" grpId="0"/>
      <p:bldP spid="30723" grpId="0"/>
      <p:bldP spid="30724" grpId="0"/>
      <p:bldP spid="18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61204" y="44624"/>
            <a:ext cx="9001000" cy="446449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#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Le référentiel               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#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Le référentiel                         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#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Le référentiel                            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#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Le référentiel                            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4260347" y="3763933"/>
            <a:ext cx="4560125" cy="408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centre de masse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la Voie Lactée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;</a:t>
            </a: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3463614" y="3371125"/>
            <a:ext cx="56991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   c’est le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j-lt"/>
                <a:cs typeface="Arial" pitchFamily="34" charset="0"/>
              </a:rPr>
              <a:t>référentiel galiléen de base !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013176"/>
            <a:ext cx="2869239" cy="128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868144" y="5013176"/>
            <a:ext cx="2888704" cy="128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Connecteur droit 12"/>
          <p:cNvCxnSpPr/>
          <p:nvPr/>
        </p:nvCxnSpPr>
        <p:spPr>
          <a:xfrm flipH="1">
            <a:off x="5580112" y="5805264"/>
            <a:ext cx="648074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e 13"/>
          <p:cNvGrpSpPr/>
          <p:nvPr/>
        </p:nvGrpSpPr>
        <p:grpSpPr>
          <a:xfrm>
            <a:off x="5796136" y="5877272"/>
            <a:ext cx="516488" cy="461665"/>
            <a:chOff x="5868144" y="6165304"/>
            <a:chExt cx="516488" cy="461665"/>
          </a:xfrm>
        </p:grpSpPr>
        <p:sp>
          <p:nvSpPr>
            <p:cNvPr id="15" name="ZoneTexte 14"/>
            <p:cNvSpPr txBox="1"/>
            <p:nvPr/>
          </p:nvSpPr>
          <p:spPr>
            <a:xfrm>
              <a:off x="5868144" y="6165304"/>
              <a:ext cx="5164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err="1" smtClean="0">
                  <a:solidFill>
                    <a:srgbClr val="FF0000"/>
                  </a:solidFill>
                  <a:latin typeface="Bookman Old Style" pitchFamily="18" charset="0"/>
                </a:rPr>
                <a:t>v</a:t>
              </a:r>
              <a:r>
                <a:rPr lang="fr-FR" sz="2400" b="1" baseline="-25000" dirty="0" err="1" smtClean="0">
                  <a:solidFill>
                    <a:srgbClr val="FF0000"/>
                  </a:solidFill>
                  <a:latin typeface="Bookman Old Style" pitchFamily="18" charset="0"/>
                </a:rPr>
                <a:t>B</a:t>
              </a:r>
              <a:endParaRPr lang="fr-FR" sz="24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  <p:cxnSp>
          <p:nvCxnSpPr>
            <p:cNvPr id="16" name="Connecteur droit avec flèche 15"/>
            <p:cNvCxnSpPr/>
            <p:nvPr/>
          </p:nvCxnSpPr>
          <p:spPr>
            <a:xfrm>
              <a:off x="6012160" y="6237312"/>
              <a:ext cx="21602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7" name="Connecteur droit 16"/>
          <p:cNvCxnSpPr/>
          <p:nvPr/>
        </p:nvCxnSpPr>
        <p:spPr>
          <a:xfrm>
            <a:off x="2699794" y="5805264"/>
            <a:ext cx="1656182" cy="0"/>
          </a:xfrm>
          <a:prstGeom prst="line">
            <a:avLst/>
          </a:prstGeom>
          <a:ln w="76200">
            <a:solidFill>
              <a:srgbClr val="008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e 22"/>
          <p:cNvGrpSpPr/>
          <p:nvPr/>
        </p:nvGrpSpPr>
        <p:grpSpPr>
          <a:xfrm>
            <a:off x="3347864" y="5877272"/>
            <a:ext cx="516488" cy="461665"/>
            <a:chOff x="3347864" y="5877272"/>
            <a:chExt cx="516488" cy="461665"/>
          </a:xfrm>
        </p:grpSpPr>
        <p:sp>
          <p:nvSpPr>
            <p:cNvPr id="20" name="ZoneTexte 19"/>
            <p:cNvSpPr txBox="1"/>
            <p:nvPr/>
          </p:nvSpPr>
          <p:spPr>
            <a:xfrm>
              <a:off x="3347864" y="5877272"/>
              <a:ext cx="5164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err="1" smtClean="0">
                  <a:solidFill>
                    <a:srgbClr val="008000"/>
                  </a:solidFill>
                  <a:latin typeface="Bookman Old Style" pitchFamily="18" charset="0"/>
                </a:rPr>
                <a:t>v</a:t>
              </a:r>
              <a:r>
                <a:rPr lang="fr-FR" sz="2400" b="1" baseline="-25000" dirty="0" err="1" smtClean="0">
                  <a:solidFill>
                    <a:srgbClr val="008000"/>
                  </a:solidFill>
                  <a:latin typeface="Bookman Old Style" pitchFamily="18" charset="0"/>
                </a:rPr>
                <a:t>A</a:t>
              </a:r>
              <a:endParaRPr lang="fr-FR" sz="2400" b="1" dirty="0">
                <a:solidFill>
                  <a:srgbClr val="008000"/>
                </a:solidFill>
                <a:latin typeface="Bookman Old Style" pitchFamily="18" charset="0"/>
              </a:endParaRPr>
            </a:p>
          </p:txBody>
        </p:sp>
        <p:cxnSp>
          <p:nvCxnSpPr>
            <p:cNvPr id="21" name="Connecteur droit avec flèche 20"/>
            <p:cNvCxnSpPr/>
            <p:nvPr/>
          </p:nvCxnSpPr>
          <p:spPr>
            <a:xfrm>
              <a:off x="3491880" y="5949280"/>
              <a:ext cx="216024" cy="0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579393" y="6355620"/>
            <a:ext cx="8455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cs typeface="Arial" pitchFamily="34" charset="0"/>
              </a:rPr>
              <a:t>Dans le </a:t>
            </a:r>
            <a:r>
              <a:rPr lang="fr-FR" sz="2400" u="sng" dirty="0" smtClean="0">
                <a:cs typeface="Arial" pitchFamily="34" charset="0"/>
              </a:rPr>
              <a:t>référentiel terrestre</a:t>
            </a:r>
            <a:r>
              <a:rPr lang="fr-FR" sz="2400" dirty="0" smtClean="0">
                <a:cs typeface="Arial" pitchFamily="34" charset="0"/>
              </a:rPr>
              <a:t> : </a:t>
            </a:r>
            <a:r>
              <a:rPr lang="fr-FR" sz="2400" b="1" dirty="0" err="1" smtClean="0">
                <a:cs typeface="Arial" pitchFamily="34" charset="0"/>
              </a:rPr>
              <a:t>v</a:t>
            </a:r>
            <a:r>
              <a:rPr lang="fr-FR" sz="2400" b="1" baseline="-25000" dirty="0" err="1" smtClean="0">
                <a:cs typeface="Arial" pitchFamily="34" charset="0"/>
              </a:rPr>
              <a:t>A</a:t>
            </a:r>
            <a:r>
              <a:rPr lang="fr-FR" sz="2400" b="1" dirty="0" smtClean="0">
                <a:cs typeface="Arial" pitchFamily="34" charset="0"/>
              </a:rPr>
              <a:t> = 100 </a:t>
            </a:r>
            <a:r>
              <a:rPr lang="fr-FR" sz="2400" b="1" dirty="0" err="1" smtClean="0">
                <a:cs typeface="Arial" pitchFamily="34" charset="0"/>
              </a:rPr>
              <a:t>km.h</a:t>
            </a:r>
            <a:r>
              <a:rPr lang="fr-FR" sz="2400" b="1" dirty="0" smtClean="0">
                <a:cs typeface="Arial" pitchFamily="34" charset="0"/>
              </a:rPr>
              <a:t> </a:t>
            </a:r>
            <a:r>
              <a:rPr lang="fr-FR" sz="2400" b="1" baseline="30000" dirty="0" smtClean="0">
                <a:cs typeface="Arial" pitchFamily="34" charset="0"/>
              </a:rPr>
              <a:t>– 1</a:t>
            </a:r>
            <a:r>
              <a:rPr lang="fr-FR" sz="2400" b="1" dirty="0" smtClean="0">
                <a:cs typeface="Arial" pitchFamily="34" charset="0"/>
              </a:rPr>
              <a:t> </a:t>
            </a:r>
            <a:r>
              <a:rPr lang="fr-FR" sz="2400" dirty="0" smtClean="0">
                <a:cs typeface="Arial" pitchFamily="34" charset="0"/>
              </a:rPr>
              <a:t>et </a:t>
            </a:r>
            <a:r>
              <a:rPr lang="fr-FR" sz="2400" b="1" dirty="0" err="1" smtClean="0">
                <a:cs typeface="Arial" pitchFamily="34" charset="0"/>
              </a:rPr>
              <a:t>v</a:t>
            </a:r>
            <a:r>
              <a:rPr lang="fr-FR" sz="2400" b="1" baseline="-25000" dirty="0" err="1" smtClean="0">
                <a:cs typeface="Arial" pitchFamily="34" charset="0"/>
              </a:rPr>
              <a:t>B</a:t>
            </a:r>
            <a:r>
              <a:rPr lang="fr-FR" sz="2400" b="1" dirty="0" smtClean="0">
                <a:cs typeface="Arial" pitchFamily="34" charset="0"/>
              </a:rPr>
              <a:t> = 20 </a:t>
            </a:r>
            <a:r>
              <a:rPr lang="fr-FR" sz="2400" b="1" dirty="0" err="1" smtClean="0">
                <a:cs typeface="Arial" pitchFamily="34" charset="0"/>
              </a:rPr>
              <a:t>km.h</a:t>
            </a:r>
            <a:r>
              <a:rPr lang="fr-FR" sz="2400" b="1" dirty="0" smtClean="0">
                <a:cs typeface="Arial" pitchFamily="34" charset="0"/>
              </a:rPr>
              <a:t> </a:t>
            </a:r>
            <a:r>
              <a:rPr lang="fr-FR" sz="2400" b="1" baseline="30000" dirty="0" smtClean="0">
                <a:cs typeface="Arial" pitchFamily="34" charset="0"/>
              </a:rPr>
              <a:t>– 1</a:t>
            </a:r>
            <a:r>
              <a:rPr lang="fr-FR" sz="2400" b="1" dirty="0" smtClean="0">
                <a:cs typeface="Arial" pitchFamily="34" charset="0"/>
              </a:rPr>
              <a:t> </a:t>
            </a:r>
            <a:endParaRPr lang="fr-FR" sz="2400" b="1" dirty="0"/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179512" y="1141435"/>
            <a:ext cx="878497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 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Il est galiléen sur une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j-lt"/>
                <a:cs typeface="Arial" pitchFamily="34" charset="0"/>
              </a:rPr>
              <a:t>durée d’étude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+mj-lt"/>
                <a:cs typeface="Arial" pitchFamily="34" charset="0"/>
              </a:rPr>
              <a:t>né-gligeable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lang="fr-FR" sz="2400" b="1" u="sng" dirty="0" smtClean="0">
                <a:solidFill>
                  <a:srgbClr val="008000"/>
                </a:solidFill>
                <a:cs typeface="Arial" pitchFamily="34" charset="0"/>
              </a:rPr>
              <a:t>devant 1 année</a:t>
            </a:r>
            <a:r>
              <a:rPr lang="fr-FR" sz="2400" dirty="0" smtClean="0">
                <a:cs typeface="Arial" pitchFamily="34" charset="0"/>
              </a:rPr>
              <a:t> (pour ne pas tenir compte de la révolution de la Terre autour du Soleil).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179512" y="-13251"/>
            <a:ext cx="8784976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                                           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Il est galiléen sur une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j-lt"/>
                <a:cs typeface="Arial" pitchFamily="34" charset="0"/>
              </a:rPr>
              <a:t>durée d’étude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+mj-lt"/>
                <a:cs typeface="Arial" pitchFamily="34" charset="0"/>
              </a:rPr>
              <a:t>négli-geable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j-lt"/>
                <a:cs typeface="Arial" pitchFamily="34" charset="0"/>
              </a:rPr>
              <a:t>devant 24 h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(pour ne pas tenir compte de la rotation de la Terre sur elle-même).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133212" y="2267503"/>
            <a:ext cx="89644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     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Il est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j-lt"/>
                <a:cs typeface="Arial" pitchFamily="34" charset="0"/>
              </a:rPr>
              <a:t>galiléen en bonne approximation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j-lt"/>
                <a:cs typeface="Arial" pitchFamily="34" charset="0"/>
              </a:rPr>
              <a:t>quelle que soit la durée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. (la période de révolution du Soleil dans la Galaxie vaut ≈ 250 millions années)</a:t>
            </a:r>
            <a:endParaRPr kumimoji="0" lang="fr-FR" sz="28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sp>
        <p:nvSpPr>
          <p:cNvPr id="28" name="Text Box 1"/>
          <p:cNvSpPr txBox="1">
            <a:spLocks noChangeArrowheads="1"/>
          </p:cNvSpPr>
          <p:nvPr/>
        </p:nvSpPr>
        <p:spPr bwMode="auto">
          <a:xfrm>
            <a:off x="1763688" y="-13251"/>
            <a:ext cx="14766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terrestre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1"/>
          <p:cNvSpPr txBox="1">
            <a:spLocks noChangeArrowheads="1"/>
          </p:cNvSpPr>
          <p:nvPr/>
        </p:nvSpPr>
        <p:spPr bwMode="auto">
          <a:xfrm>
            <a:off x="1763688" y="1138877"/>
            <a:ext cx="21602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géocentrique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1"/>
          <p:cNvSpPr txBox="1">
            <a:spLocks noChangeArrowheads="1"/>
          </p:cNvSpPr>
          <p:nvPr/>
        </p:nvSpPr>
        <p:spPr bwMode="auto">
          <a:xfrm>
            <a:off x="1763688" y="2265297"/>
            <a:ext cx="23042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héliocentrique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1"/>
          <p:cNvSpPr txBox="1">
            <a:spLocks noChangeArrowheads="1"/>
          </p:cNvSpPr>
          <p:nvPr/>
        </p:nvSpPr>
        <p:spPr bwMode="auto">
          <a:xfrm>
            <a:off x="1763688" y="3356992"/>
            <a:ext cx="20162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 Copernic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39752" y="4581128"/>
            <a:ext cx="4369273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400" dirty="0" smtClean="0">
                <a:cs typeface="Arial" pitchFamily="34" charset="0"/>
              </a:rPr>
              <a:t>D’autres référentiels</a:t>
            </a:r>
            <a:r>
              <a:rPr lang="fr-FR" sz="2400" b="1" i="1" dirty="0" smtClean="0">
                <a:cs typeface="Arial" pitchFamily="34" charset="0"/>
              </a:rPr>
              <a:t> </a:t>
            </a:r>
            <a:r>
              <a:rPr lang="fr-FR" sz="2400" b="1" dirty="0" smtClean="0">
                <a:cs typeface="Arial" pitchFamily="34" charset="0"/>
              </a:rPr>
              <a:t>GALILEENS </a:t>
            </a:r>
            <a:r>
              <a:rPr lang="fr-FR" sz="2400" dirty="0" smtClean="0">
                <a:cs typeface="Arial" pitchFamily="34" charset="0"/>
              </a:rPr>
              <a:t>?</a:t>
            </a:r>
            <a:endParaRPr lang="fr-FR" sz="2000" dirty="0"/>
          </a:p>
        </p:txBody>
      </p:sp>
      <p:sp>
        <p:nvSpPr>
          <p:cNvPr id="32" name="Text Box 1"/>
          <p:cNvSpPr txBox="1">
            <a:spLocks noChangeArrowheads="1"/>
          </p:cNvSpPr>
          <p:nvPr/>
        </p:nvSpPr>
        <p:spPr bwMode="auto">
          <a:xfrm>
            <a:off x="563302" y="3717790"/>
            <a:ext cx="3888432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- </a:t>
            </a:r>
            <a:r>
              <a:rPr kumimoji="0" lang="fr-FR" sz="2400" b="0" i="0" u="wavy" strike="noStrike" cap="none" normalizeH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Origine du repère d’espace</a:t>
            </a:r>
            <a:r>
              <a:rPr kumimoji="0" lang="fr-FR" sz="2400" b="0" i="0" strike="noStrike" cap="none" normalizeH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- </a:t>
            </a:r>
            <a:r>
              <a:rPr kumimoji="0" lang="fr-FR" sz="2400" b="0" i="0" u="wavy" strike="noStrike" cap="none" normalizeH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Axes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 :</a:t>
            </a:r>
            <a:endParaRPr kumimoji="0" lang="fr-FR" sz="32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sp>
        <p:nvSpPr>
          <p:cNvPr id="33" name="Text Box 1"/>
          <p:cNvSpPr txBox="1">
            <a:spLocks noChangeArrowheads="1"/>
          </p:cNvSpPr>
          <p:nvPr/>
        </p:nvSpPr>
        <p:spPr bwMode="auto">
          <a:xfrm>
            <a:off x="1510381" y="4123372"/>
            <a:ext cx="5653907" cy="408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axes orthonormés pointés vers 3 étoiles fixes.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  <p:bldP spid="22" grpId="0"/>
      <p:bldP spid="31" grpId="0"/>
      <p:bldP spid="10" grpId="0" animBg="1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0" y="0"/>
            <a:ext cx="89675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I- Grandeurs intervenant dans les lois de la dynamique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5616" y="404664"/>
            <a:ext cx="76683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>
                <a:latin typeface="Bookman Old Style" pitchFamily="18" charset="0"/>
              </a:rPr>
              <a:t>1) </a:t>
            </a:r>
            <a:r>
              <a:rPr lang="fr-FR" sz="2200" b="1" u="sng" dirty="0">
                <a:latin typeface="Bookman Old Style" pitchFamily="18" charset="0"/>
              </a:rPr>
              <a:t>Masse et centre de masse d’un système matériel</a:t>
            </a:r>
            <a:endParaRPr lang="fr-FR" sz="2200" dirty="0">
              <a:latin typeface="Bookman Old Style" pitchFamily="18" charset="0"/>
            </a:endParaRPr>
          </a:p>
        </p:txBody>
      </p:sp>
      <p:pic>
        <p:nvPicPr>
          <p:cNvPr id="54277" name="Picture 5" descr="Joueur De Ping-pong De Dessin Animé Illustration de Vecteur - Illustration  du enfant, caractère: 277704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3800" y="980728"/>
            <a:ext cx="1800200" cy="2400267"/>
          </a:xfrm>
          <a:prstGeom prst="rect">
            <a:avLst/>
          </a:prstGeom>
          <a:noFill/>
        </p:spPr>
      </p:pic>
      <p:pic>
        <p:nvPicPr>
          <p:cNvPr id="54283" name="Picture 11" descr="Jouer aux billes 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908720"/>
            <a:ext cx="3491880" cy="2258609"/>
          </a:xfrm>
          <a:prstGeom prst="rect">
            <a:avLst/>
          </a:prstGeom>
          <a:noFill/>
        </p:spPr>
      </p:pic>
      <p:pic>
        <p:nvPicPr>
          <p:cNvPr id="54285" name="Picture 13" descr="Oreiller de corps Boule de quilles et de bowling - PIXERS.FR"/>
          <p:cNvPicPr>
            <a:picLocks noChangeAspect="1" noChangeArrowheads="1"/>
          </p:cNvPicPr>
          <p:nvPr/>
        </p:nvPicPr>
        <p:blipFill>
          <a:blip r:embed="rId4" cstate="print"/>
          <a:srcRect b="6925"/>
          <a:stretch>
            <a:fillRect/>
          </a:stretch>
        </p:blipFill>
        <p:spPr bwMode="auto">
          <a:xfrm>
            <a:off x="3923928" y="1340768"/>
            <a:ext cx="2899146" cy="1800200"/>
          </a:xfrm>
          <a:prstGeom prst="rect">
            <a:avLst/>
          </a:prstGeom>
          <a:noFill/>
        </p:spPr>
      </p:pic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153804" y="3429000"/>
            <a:ext cx="8856984" cy="244827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1100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Propriétés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539552" y="3428999"/>
            <a:ext cx="8450058" cy="72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La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MASSE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d’un corps est une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grandeur physique qui mesure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sa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capacité à résister à la mise en mouvement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88" name="Text Box 16"/>
          <p:cNvSpPr txBox="1">
            <a:spLocks noChangeArrowheads="1"/>
          </p:cNvSpPr>
          <p:nvPr/>
        </p:nvSpPr>
        <p:spPr bwMode="auto">
          <a:xfrm>
            <a:off x="1727975" y="4183805"/>
            <a:ext cx="729438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Elle s’exprime en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kilogramme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(kg) et sa valeur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ne dépend pas du référentie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l.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89" name="Text Box 17"/>
          <p:cNvSpPr txBox="1">
            <a:spLocks noChangeArrowheads="1"/>
          </p:cNvSpPr>
          <p:nvPr/>
        </p:nvSpPr>
        <p:spPr bwMode="auto">
          <a:xfrm>
            <a:off x="1778620" y="4797152"/>
            <a:ext cx="71138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Elle est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d’autant plus grande que le corps est inerte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(c'est-à-dire qu’il résiste à sa mise en mouvement).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90" name="Text Box 18"/>
          <p:cNvSpPr txBox="1">
            <a:spLocks noChangeArrowheads="1"/>
          </p:cNvSpPr>
          <p:nvPr/>
        </p:nvSpPr>
        <p:spPr bwMode="auto">
          <a:xfrm>
            <a:off x="1777821" y="5468374"/>
            <a:ext cx="7473900" cy="40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La masse d’un système matériel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fermé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est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constante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6080" y="5961474"/>
            <a:ext cx="57626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62"/>
          <p:cNvSpPr>
            <a:spLocks noChangeArrowheads="1"/>
          </p:cNvSpPr>
          <p:nvPr/>
        </p:nvSpPr>
        <p:spPr bwMode="auto">
          <a:xfrm>
            <a:off x="1547664" y="5975607"/>
            <a:ext cx="7416800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i="1" dirty="0"/>
              <a:t>Pour faire référence à la notion d’inertie que la masse caractérise, on rencontre parfois le terme de « </a:t>
            </a:r>
            <a:r>
              <a:rPr lang="fr-FR" sz="2000" b="1" i="1" dirty="0"/>
              <a:t>masse inerte</a:t>
            </a:r>
            <a:r>
              <a:rPr lang="fr-FR" sz="2000" i="1" dirty="0"/>
              <a:t> » ou « </a:t>
            </a:r>
            <a:r>
              <a:rPr lang="fr-FR" sz="2000" b="1" i="1" dirty="0"/>
              <a:t>masse inertielle</a:t>
            </a:r>
            <a:r>
              <a:rPr lang="fr-FR" sz="2000" i="1" dirty="0"/>
              <a:t> ».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3" grpId="0"/>
      <p:bldP spid="5" grpId="0"/>
      <p:bldP spid="54286" grpId="0" animBg="1"/>
      <p:bldP spid="54287" grpId="0"/>
      <p:bldP spid="54288" grpId="0"/>
      <p:bldP spid="54289" grpId="0"/>
      <p:bldP spid="54290" grpId="0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1204" y="58756"/>
            <a:ext cx="9001000" cy="106598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#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Le référentiel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de COPERNIC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253788" y="-1676"/>
            <a:ext cx="56991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C’est le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j-lt"/>
                <a:cs typeface="Arial" pitchFamily="34" charset="0"/>
              </a:rPr>
              <a:t>référentiel galiléen de base !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67744" y="1196752"/>
            <a:ext cx="4369273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400" dirty="0" smtClean="0">
                <a:cs typeface="Arial" pitchFamily="34" charset="0"/>
              </a:rPr>
              <a:t>D’autres référentiels</a:t>
            </a:r>
            <a:r>
              <a:rPr lang="fr-FR" sz="2400" b="1" i="1" dirty="0" smtClean="0">
                <a:cs typeface="Arial" pitchFamily="34" charset="0"/>
              </a:rPr>
              <a:t> </a:t>
            </a:r>
            <a:r>
              <a:rPr lang="fr-FR" sz="2400" b="1" dirty="0" smtClean="0">
                <a:cs typeface="Arial" pitchFamily="34" charset="0"/>
              </a:rPr>
              <a:t>GALILEENS </a:t>
            </a:r>
            <a:r>
              <a:rPr lang="fr-FR" sz="2400" dirty="0" smtClean="0">
                <a:cs typeface="Arial" pitchFamily="34" charset="0"/>
              </a:rPr>
              <a:t>?</a:t>
            </a:r>
            <a:endParaRPr lang="fr-FR" sz="2000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0221" y="1700808"/>
            <a:ext cx="9001000" cy="7200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Propriété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251520" y="1723958"/>
            <a:ext cx="8892480" cy="76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Tout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référentiel en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translation rectiligne et uniforme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par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rapport à un référentiel galiléen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lui-même galiléen.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0" y="299695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Application 4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Un bloc de pierre de masse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m = 100 kg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est posé sur un sol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horizon-tal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 Commenter l’évolution de la norme de la réaction tangentielle du sol entre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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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2636912"/>
            <a:ext cx="29158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b/ </a:t>
            </a:r>
            <a:r>
              <a:rPr lang="fr-FR" sz="2200" b="1" u="sng" dirty="0" smtClean="0">
                <a:latin typeface="Bookman Old Style" pitchFamily="18" charset="0"/>
              </a:rPr>
              <a:t>Applications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48" name="Text Box 1"/>
          <p:cNvSpPr txBox="1">
            <a:spLocks noChangeArrowheads="1"/>
          </p:cNvSpPr>
          <p:nvPr/>
        </p:nvSpPr>
        <p:spPr bwMode="auto">
          <a:xfrm>
            <a:off x="4260347" y="378799"/>
            <a:ext cx="4560125" cy="408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centre de masse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la Voie Lactée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;</a:t>
            </a:r>
          </a:p>
        </p:txBody>
      </p:sp>
      <p:sp>
        <p:nvSpPr>
          <p:cNvPr id="49" name="Text Box 1"/>
          <p:cNvSpPr txBox="1">
            <a:spLocks noChangeArrowheads="1"/>
          </p:cNvSpPr>
          <p:nvPr/>
        </p:nvSpPr>
        <p:spPr bwMode="auto">
          <a:xfrm>
            <a:off x="563302" y="332656"/>
            <a:ext cx="3888432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- </a:t>
            </a:r>
            <a:r>
              <a:rPr kumimoji="0" lang="fr-FR" sz="2400" b="0" i="0" u="wavy" strike="noStrike" cap="none" normalizeH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Origine du repère d’espace</a:t>
            </a:r>
            <a:r>
              <a:rPr kumimoji="0" lang="fr-FR" sz="2400" b="0" i="0" strike="noStrike" cap="none" normalizeH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- </a:t>
            </a:r>
            <a:r>
              <a:rPr kumimoji="0" lang="fr-FR" sz="2400" b="0" i="0" u="wavy" strike="noStrike" cap="none" normalizeH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Axes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 :</a:t>
            </a:r>
            <a:endParaRPr kumimoji="0" lang="fr-FR" sz="32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sp>
        <p:nvSpPr>
          <p:cNvPr id="50" name="Text Box 1"/>
          <p:cNvSpPr txBox="1">
            <a:spLocks noChangeArrowheads="1"/>
          </p:cNvSpPr>
          <p:nvPr/>
        </p:nvSpPr>
        <p:spPr bwMode="auto">
          <a:xfrm>
            <a:off x="1510381" y="738238"/>
            <a:ext cx="5653907" cy="408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axes orthonormés pointés vers 3 étoiles fixes.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3717032"/>
            <a:ext cx="8964488" cy="274499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8673" grpId="0"/>
      <p:bldP spid="18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620688"/>
            <a:ext cx="8964488" cy="260098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-8719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Application 4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Un bloc de pierre de masse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m = 100 kg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est posé sur un sol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horizon-tal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 Commenter l’évolution de la norme de la réaction tangentielle du sol entre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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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200" y="3259276"/>
            <a:ext cx="9001000" cy="357557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60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Dans quels cas la 1</a:t>
            </a:r>
            <a:r>
              <a:rPr lang="fr-FR" sz="2000" b="1" i="1" u="sng" baseline="30000" dirty="0" smtClean="0">
                <a:latin typeface="Times New Roman" pitchFamily="18" charset="0"/>
                <a:cs typeface="Times New Roman" pitchFamily="18" charset="0"/>
              </a:rPr>
              <a:t>ère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Loi de Newton s’applique-t-elle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?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90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Expression vectorielle de la 1</a:t>
            </a:r>
            <a:r>
              <a:rPr lang="fr-FR" sz="2000" b="1" i="1" u="sng" baseline="30000" dirty="0" smtClean="0">
                <a:latin typeface="Times New Roman" pitchFamily="18" charset="0"/>
                <a:cs typeface="Times New Roman" pitchFamily="18" charset="0"/>
              </a:rPr>
              <a:t>ère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Loi de Newton dans les cas où elle s’applique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Projection de la 1</a:t>
            </a:r>
            <a:r>
              <a:rPr lang="fr-FR" sz="2000" b="1" i="1" u="sng" baseline="30000" dirty="0" smtClean="0">
                <a:latin typeface="Times New Roman" pitchFamily="18" charset="0"/>
                <a:cs typeface="Times New Roman" pitchFamily="18" charset="0"/>
              </a:rPr>
              <a:t>ère</a:t>
            </a:r>
            <a:r>
              <a:rPr lang="fr-FR" sz="11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Loi</a:t>
            </a:r>
            <a:r>
              <a:rPr lang="fr-FR" sz="11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fr-FR" sz="11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Newton sur l’axe (</a:t>
            </a:r>
            <a:r>
              <a:rPr lang="fr-FR" sz="2000" b="1" i="1" u="sng" dirty="0" err="1" smtClean="0">
                <a:latin typeface="Times New Roman" pitchFamily="18" charset="0"/>
                <a:cs typeface="Times New Roman" pitchFamily="18" charset="0"/>
              </a:rPr>
              <a:t>Ox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) dans les cas où elle s’applique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40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Conclus° 1 : pour un système immobile, comment évolue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fr-FR" sz="2000" b="1" u="sng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quand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augmente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?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28184" y="3400257"/>
            <a:ext cx="9268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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à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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622" t="19320" r="22983" b="73120"/>
          <a:stretch>
            <a:fillRect/>
          </a:stretch>
        </p:blipFill>
        <p:spPr bwMode="auto">
          <a:xfrm>
            <a:off x="7668344" y="3328249"/>
            <a:ext cx="1296144" cy="53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lèche droite 9"/>
          <p:cNvSpPr/>
          <p:nvPr/>
        </p:nvSpPr>
        <p:spPr>
          <a:xfrm>
            <a:off x="7152713" y="3497973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1" name="Groupe 30"/>
          <p:cNvGrpSpPr/>
          <p:nvPr/>
        </p:nvGrpSpPr>
        <p:grpSpPr>
          <a:xfrm>
            <a:off x="2699792" y="4218530"/>
            <a:ext cx="3600400" cy="472118"/>
            <a:chOff x="2699792" y="4581128"/>
            <a:chExt cx="3600400" cy="472118"/>
          </a:xfrm>
        </p:grpSpPr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2699792" y="4653136"/>
              <a:ext cx="324036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       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+          </a:t>
              </a:r>
              <a:r>
                <a:rPr lang="fr-FR" sz="2000" b="1" dirty="0" smtClean="0">
                  <a:solidFill>
                    <a:srgbClr val="00206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+        +       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=</a:t>
              </a:r>
              <a:r>
                <a:rPr kumimoji="0" lang="fr-FR" sz="2000" b="1" i="0" u="none" strike="noStrike" cap="none" normalizeH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  </a:t>
              </a:r>
              <a:endPara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endParaRPr>
            </a:p>
          </p:txBody>
        </p:sp>
        <p:grpSp>
          <p:nvGrpSpPr>
            <p:cNvPr id="16" name="Groupe 59"/>
            <p:cNvGrpSpPr/>
            <p:nvPr/>
          </p:nvGrpSpPr>
          <p:grpSpPr>
            <a:xfrm>
              <a:off x="2843808" y="4581128"/>
              <a:ext cx="388248" cy="461665"/>
              <a:chOff x="3419872" y="6165304"/>
              <a:chExt cx="388248" cy="461665"/>
            </a:xfrm>
          </p:grpSpPr>
          <p:sp>
            <p:nvSpPr>
              <p:cNvPr id="26" name="ZoneTexte 25"/>
              <p:cNvSpPr txBox="1"/>
              <p:nvPr/>
            </p:nvSpPr>
            <p:spPr>
              <a:xfrm>
                <a:off x="3419872" y="6165304"/>
                <a:ext cx="3882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 smtClean="0">
                    <a:solidFill>
                      <a:srgbClr val="FF0000"/>
                    </a:solidFill>
                    <a:latin typeface="Bookman Old Style" pitchFamily="18" charset="0"/>
                  </a:rPr>
                  <a:t>P</a:t>
                </a:r>
                <a:endParaRPr lang="fr-FR" sz="2400" b="1" dirty="0">
                  <a:solidFill>
                    <a:srgbClr val="FF0000"/>
                  </a:solidFill>
                  <a:latin typeface="Bookman Old Style" pitchFamily="18" charset="0"/>
                </a:endParaRPr>
              </a:p>
            </p:txBody>
          </p:sp>
          <p:cxnSp>
            <p:nvCxnSpPr>
              <p:cNvPr id="27" name="Connecteur droit avec flèche 26"/>
              <p:cNvCxnSpPr/>
              <p:nvPr/>
            </p:nvCxnSpPr>
            <p:spPr>
              <a:xfrm>
                <a:off x="3515030" y="6214162"/>
                <a:ext cx="216024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e 62"/>
            <p:cNvGrpSpPr/>
            <p:nvPr/>
          </p:nvGrpSpPr>
          <p:grpSpPr>
            <a:xfrm>
              <a:off x="3563888" y="4581128"/>
              <a:ext cx="577402" cy="461665"/>
              <a:chOff x="3419872" y="6165304"/>
              <a:chExt cx="577402" cy="461665"/>
            </a:xfrm>
          </p:grpSpPr>
          <p:sp>
            <p:nvSpPr>
              <p:cNvPr id="24" name="ZoneTexte 23"/>
              <p:cNvSpPr txBox="1"/>
              <p:nvPr/>
            </p:nvSpPr>
            <p:spPr>
              <a:xfrm>
                <a:off x="3419872" y="6165304"/>
                <a:ext cx="5774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 smtClean="0">
                    <a:solidFill>
                      <a:srgbClr val="7030A0"/>
                    </a:solidFill>
                    <a:latin typeface="Bookman Old Style" pitchFamily="18" charset="0"/>
                  </a:rPr>
                  <a:t>R</a:t>
                </a:r>
                <a:r>
                  <a:rPr lang="fr-FR" sz="2400" b="1" baseline="-25000" dirty="0" smtClean="0">
                    <a:solidFill>
                      <a:srgbClr val="7030A0"/>
                    </a:solidFill>
                    <a:latin typeface="Bookman Old Style" pitchFamily="18" charset="0"/>
                  </a:rPr>
                  <a:t>N</a:t>
                </a:r>
                <a:endParaRPr lang="fr-FR" sz="2400" b="1" dirty="0">
                  <a:solidFill>
                    <a:srgbClr val="7030A0"/>
                  </a:solidFill>
                  <a:latin typeface="Bookman Old Style" pitchFamily="18" charset="0"/>
                </a:endParaRPr>
              </a:p>
            </p:txBody>
          </p:sp>
          <p:cxnSp>
            <p:nvCxnSpPr>
              <p:cNvPr id="25" name="Connecteur droit avec flèche 24"/>
              <p:cNvCxnSpPr/>
              <p:nvPr/>
            </p:nvCxnSpPr>
            <p:spPr>
              <a:xfrm>
                <a:off x="3515030" y="6214162"/>
                <a:ext cx="216024" cy="0"/>
              </a:xfrm>
              <a:prstGeom prst="straightConnector1">
                <a:avLst/>
              </a:prstGeom>
              <a:ln w="190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e 65"/>
            <p:cNvGrpSpPr/>
            <p:nvPr/>
          </p:nvGrpSpPr>
          <p:grpSpPr>
            <a:xfrm>
              <a:off x="4355976" y="4581128"/>
              <a:ext cx="569387" cy="461665"/>
              <a:chOff x="3419872" y="6165304"/>
              <a:chExt cx="569387" cy="461665"/>
            </a:xfrm>
          </p:grpSpPr>
          <p:sp>
            <p:nvSpPr>
              <p:cNvPr id="22" name="ZoneTexte 21"/>
              <p:cNvSpPr txBox="1"/>
              <p:nvPr/>
            </p:nvSpPr>
            <p:spPr>
              <a:xfrm>
                <a:off x="3419872" y="6165304"/>
                <a:ext cx="5693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 smtClean="0">
                    <a:solidFill>
                      <a:srgbClr val="008000"/>
                    </a:solidFill>
                    <a:latin typeface="Bookman Old Style" pitchFamily="18" charset="0"/>
                  </a:rPr>
                  <a:t>R</a:t>
                </a:r>
                <a:r>
                  <a:rPr lang="fr-FR" sz="2400" b="1" baseline="-25000" dirty="0" smtClean="0">
                    <a:solidFill>
                      <a:srgbClr val="008000"/>
                    </a:solidFill>
                    <a:latin typeface="Bookman Old Style" pitchFamily="18" charset="0"/>
                  </a:rPr>
                  <a:t>T</a:t>
                </a:r>
                <a:endParaRPr lang="fr-FR" sz="2400" b="1" dirty="0">
                  <a:solidFill>
                    <a:srgbClr val="008000"/>
                  </a:solidFill>
                  <a:latin typeface="Bookman Old Style" pitchFamily="18" charset="0"/>
                </a:endParaRPr>
              </a:p>
            </p:txBody>
          </p:sp>
          <p:cxnSp>
            <p:nvCxnSpPr>
              <p:cNvPr id="23" name="Connecteur droit avec flèche 22"/>
              <p:cNvCxnSpPr/>
              <p:nvPr/>
            </p:nvCxnSpPr>
            <p:spPr>
              <a:xfrm>
                <a:off x="3515030" y="6214162"/>
                <a:ext cx="216024" cy="0"/>
              </a:xfrm>
              <a:prstGeom prst="straightConnector1">
                <a:avLst/>
              </a:prstGeom>
              <a:ln w="19050">
                <a:solidFill>
                  <a:srgbClr val="00800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e 68"/>
            <p:cNvGrpSpPr/>
            <p:nvPr/>
          </p:nvGrpSpPr>
          <p:grpSpPr>
            <a:xfrm>
              <a:off x="5911944" y="4581128"/>
              <a:ext cx="388248" cy="461665"/>
              <a:chOff x="3419872" y="6165304"/>
              <a:chExt cx="388248" cy="461665"/>
            </a:xfrm>
          </p:grpSpPr>
          <p:sp>
            <p:nvSpPr>
              <p:cNvPr id="20" name="ZoneTexte 19"/>
              <p:cNvSpPr txBox="1"/>
              <p:nvPr/>
            </p:nvSpPr>
            <p:spPr>
              <a:xfrm>
                <a:off x="3419872" y="6165304"/>
                <a:ext cx="3882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 smtClean="0">
                    <a:solidFill>
                      <a:srgbClr val="002060"/>
                    </a:solidFill>
                    <a:latin typeface="Bookman Old Style" pitchFamily="18" charset="0"/>
                  </a:rPr>
                  <a:t>0</a:t>
                </a:r>
                <a:endParaRPr lang="fr-FR" sz="2400" b="1" dirty="0">
                  <a:solidFill>
                    <a:srgbClr val="002060"/>
                  </a:solidFill>
                  <a:latin typeface="Bookman Old Style" pitchFamily="18" charset="0"/>
                </a:endParaRPr>
              </a:p>
            </p:txBody>
          </p:sp>
          <p:cxnSp>
            <p:nvCxnSpPr>
              <p:cNvPr id="21" name="Connecteur droit avec flèche 20"/>
              <p:cNvCxnSpPr/>
              <p:nvPr/>
            </p:nvCxnSpPr>
            <p:spPr>
              <a:xfrm>
                <a:off x="3515030" y="6214162"/>
                <a:ext cx="216024" cy="0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e 29"/>
            <p:cNvGrpSpPr/>
            <p:nvPr/>
          </p:nvGrpSpPr>
          <p:grpSpPr>
            <a:xfrm>
              <a:off x="5076056" y="4581128"/>
              <a:ext cx="394660" cy="461665"/>
              <a:chOff x="5076056" y="4581128"/>
              <a:chExt cx="394660" cy="461665"/>
            </a:xfrm>
          </p:grpSpPr>
          <p:sp>
            <p:nvSpPr>
              <p:cNvPr id="28" name="ZoneTexte 27"/>
              <p:cNvSpPr txBox="1"/>
              <p:nvPr/>
            </p:nvSpPr>
            <p:spPr>
              <a:xfrm>
                <a:off x="5076056" y="4581128"/>
                <a:ext cx="3946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 smtClean="0">
                    <a:solidFill>
                      <a:srgbClr val="00B0F0"/>
                    </a:solidFill>
                    <a:latin typeface="Bookman Old Style" pitchFamily="18" charset="0"/>
                  </a:rPr>
                  <a:t>F</a:t>
                </a:r>
                <a:endParaRPr lang="fr-FR" sz="2400" b="1" dirty="0">
                  <a:solidFill>
                    <a:srgbClr val="00B0F0"/>
                  </a:solidFill>
                  <a:latin typeface="Bookman Old Style" pitchFamily="18" charset="0"/>
                </a:endParaRPr>
              </a:p>
            </p:txBody>
          </p:sp>
          <p:cxnSp>
            <p:nvCxnSpPr>
              <p:cNvPr id="29" name="Connecteur droit avec flèche 28"/>
              <p:cNvCxnSpPr/>
              <p:nvPr/>
            </p:nvCxnSpPr>
            <p:spPr>
              <a:xfrm>
                <a:off x="5179814" y="4627736"/>
                <a:ext cx="216024" cy="0"/>
              </a:xfrm>
              <a:prstGeom prst="straightConnector1">
                <a:avLst/>
              </a:prstGeom>
              <a:ln w="19050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51520" y="5082626"/>
            <a:ext cx="38884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kumimoji="0" lang="fr-FR" sz="3200" b="1" i="1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R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kumimoji="0" lang="fr-FR" sz="3200" b="1" i="1" u="none" strike="noStrike" cap="none" normalizeH="0" baseline="-2500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+ </a:t>
            </a:r>
            <a:r>
              <a:rPr lang="fr-FR" sz="2400" b="1" dirty="0" err="1" smtClean="0">
                <a:solidFill>
                  <a:srgbClr val="008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</a:t>
            </a:r>
            <a:r>
              <a:rPr lang="fr-FR" sz="2400" b="1" baseline="-25000" dirty="0" err="1" smtClean="0">
                <a:solidFill>
                  <a:srgbClr val="008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</a:t>
            </a:r>
            <a:r>
              <a:rPr lang="fr-FR" sz="3200" b="1" i="1" baseline="-25000" dirty="0" err="1" smtClean="0">
                <a:solidFill>
                  <a:srgbClr val="008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lang="fr-FR" sz="2400" b="1" dirty="0" smtClean="0">
                <a:solidFill>
                  <a:srgbClr val="00B0F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</a:t>
            </a:r>
            <a:r>
              <a:rPr lang="fr-FR" sz="3200" b="1" i="1" baseline="-25000" dirty="0" smtClean="0">
                <a:solidFill>
                  <a:srgbClr val="00B0F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= 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0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  <a:sym typeface="Wingdings" pitchFamily="2" charset="2"/>
            </a:endParaRP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3779912" y="5082626"/>
            <a:ext cx="38884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oit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0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+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0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8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8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</a:t>
            </a:r>
            <a:r>
              <a:rPr lang="fr-FR" sz="2400" b="1" baseline="-25000" dirty="0" smtClean="0">
                <a:solidFill>
                  <a:srgbClr val="008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B0F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+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B0F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= 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0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  <a:sym typeface="Wingdings" pitchFamily="2" charset="2"/>
            </a:endParaRP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7208168" y="5082626"/>
            <a:ext cx="19358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Donc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8000"/>
                </a:solidFill>
                <a:uFill>
                  <a:solidFill>
                    <a:srgbClr val="FF0000"/>
                  </a:solidFill>
                </a:uFill>
                <a:latin typeface="Arial" pitchFamily="34" charset="0"/>
                <a:ea typeface="Arial Unicode MS" pitchFamily="34" charset="-128"/>
                <a:cs typeface="Arial" pitchFamily="34" charset="0"/>
              </a:rPr>
              <a:t>R</a:t>
            </a:r>
            <a:r>
              <a:rPr lang="fr-FR" sz="2400" b="1" baseline="-25000" dirty="0" smtClean="0">
                <a:solidFill>
                  <a:srgbClr val="008000"/>
                </a:solidFill>
                <a:uFill>
                  <a:solidFill>
                    <a:srgbClr val="FF0000"/>
                  </a:solidFill>
                </a:uFill>
                <a:latin typeface="Arial" pitchFamily="34" charset="0"/>
                <a:ea typeface="Arial Unicode MS" pitchFamily="34" charset="-128"/>
                <a:cs typeface="Arial" pitchFamily="34" charset="0"/>
              </a:rPr>
              <a:t>T</a:t>
            </a:r>
            <a:r>
              <a:rPr lang="fr-FR" sz="2400" b="1" dirty="0" smtClean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Arial" pitchFamily="34" charset="0"/>
                <a:ea typeface="Arial Unicode MS" pitchFamily="34" charset="-128"/>
                <a:cs typeface="Arial" pitchFamily="34" charset="0"/>
              </a:rPr>
              <a:t> = </a:t>
            </a:r>
            <a:r>
              <a:rPr lang="fr-FR" sz="2400" b="1" dirty="0" smtClean="0">
                <a:solidFill>
                  <a:srgbClr val="00B0F0"/>
                </a:solidFill>
                <a:uFill>
                  <a:solidFill>
                    <a:srgbClr val="FF0000"/>
                  </a:solidFill>
                </a:uFill>
                <a:latin typeface="Arial" pitchFamily="34" charset="0"/>
                <a:ea typeface="Arial Unicode MS" pitchFamily="34" charset="-128"/>
                <a:cs typeface="Arial" pitchFamily="34" charset="0"/>
              </a:rPr>
              <a:t>F</a:t>
            </a:r>
            <a:endParaRPr kumimoji="0" lang="fr-FR" sz="2400" b="1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uFill>
                <a:solidFill>
                  <a:srgbClr val="FF0000"/>
                </a:solidFill>
              </a:uFill>
              <a:latin typeface="Arial" pitchFamily="34" charset="0"/>
              <a:ea typeface="Arial Unicode MS" pitchFamily="34" charset="-128"/>
              <a:cs typeface="Arial" pitchFamily="34" charset="0"/>
              <a:sym typeface="Wingdings" pitchFamily="2" charset="2"/>
            </a:endParaRPr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395536" y="5907195"/>
            <a:ext cx="84249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 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Quand </a:t>
            </a:r>
            <a:r>
              <a:rPr lang="fr-FR" sz="2000" b="1" u="sng" dirty="0" smtClean="0">
                <a:solidFill>
                  <a:srgbClr val="00B0F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augmente, </a:t>
            </a:r>
            <a:r>
              <a:rPr lang="fr-FR" sz="2000" b="1" u="sng" dirty="0" smtClean="0">
                <a:solidFill>
                  <a:srgbClr val="008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</a:t>
            </a:r>
            <a:r>
              <a:rPr lang="fr-FR" sz="2000" b="1" u="sng" baseline="-25000" dirty="0" smtClean="0">
                <a:solidFill>
                  <a:srgbClr val="008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augmente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: la réaction tangentielle est alors appelée « 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frottement STATIQUE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 ».</a:t>
            </a:r>
            <a:endParaRPr kumimoji="0" lang="fr-FR" sz="2400" b="1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uFill>
                <a:solidFill>
                  <a:srgbClr val="FF0000"/>
                </a:solidFill>
              </a:uFill>
              <a:latin typeface="Arial" pitchFamily="34" charset="0"/>
              <a:ea typeface="Arial Unicode MS" pitchFamily="34" charset="-128"/>
              <a:cs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32" grpId="0"/>
      <p:bldP spid="33" grpId="0"/>
      <p:bldP spid="34" grpId="0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620688"/>
            <a:ext cx="8964488" cy="260098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-8719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Application 4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Un bloc de pierre de masse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m = 100 kg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est posé sur un sol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horizon-tal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 Commenter l’évolution de la norme de la réaction tangentielle du sol entre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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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200" y="3259276"/>
            <a:ext cx="9001000" cy="305004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60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Projection de la 1</a:t>
            </a:r>
            <a:r>
              <a:rPr lang="fr-FR" sz="2000" b="1" i="1" u="sng" baseline="30000" dirty="0" smtClean="0">
                <a:latin typeface="Times New Roman" pitchFamily="18" charset="0"/>
                <a:cs typeface="Times New Roman" pitchFamily="18" charset="0"/>
              </a:rPr>
              <a:t>ère</a:t>
            </a:r>
            <a:r>
              <a:rPr lang="fr-FR" sz="11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Loi</a:t>
            </a:r>
            <a:r>
              <a:rPr lang="fr-FR" sz="11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fr-FR" sz="11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Newton sur l’axe (</a:t>
            </a:r>
            <a:r>
              <a:rPr lang="fr-FR" sz="2000" b="1" i="1" u="sng" dirty="0" err="1" smtClean="0">
                <a:latin typeface="Times New Roman" pitchFamily="18" charset="0"/>
                <a:cs typeface="Times New Roman" pitchFamily="18" charset="0"/>
              </a:rPr>
              <a:t>Ox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) dans les cas où elle s’applique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40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Conclus° 1 : pour un système immobile, comment évolue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fr-FR" sz="2000" b="1" u="sng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quand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augmente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?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00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Conclus° 2: pour un système en </a:t>
            </a:r>
            <a:r>
              <a:rPr lang="fr-FR" sz="2000" b="1" i="1" u="sng" dirty="0" err="1" smtClean="0">
                <a:latin typeface="Times New Roman" pitchFamily="18" charset="0"/>
                <a:cs typeface="Times New Roman" pitchFamily="18" charset="0"/>
              </a:rPr>
              <a:t>mouv</a:t>
            </a:r>
            <a:r>
              <a:rPr lang="fr-FR" sz="2000" b="1" i="1" u="sng" baseline="30000" dirty="0" err="1" smtClean="0">
                <a:latin typeface="Times New Roman" pitchFamily="18" charset="0"/>
                <a:cs typeface="Times New Roman" pitchFamily="18" charset="0"/>
              </a:rPr>
              <a:t>nt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, comment évolue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fr-FR" sz="2000" b="1" u="sng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quand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augmente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?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51520" y="3696745"/>
            <a:ext cx="38884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kumimoji="0" lang="fr-FR" sz="3200" b="1" i="1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R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kumimoji="0" lang="fr-FR" sz="3200" b="1" i="1" u="none" strike="noStrike" cap="none" normalizeH="0" baseline="-2500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+ </a:t>
            </a:r>
            <a:r>
              <a:rPr lang="fr-FR" sz="2400" b="1" dirty="0" err="1" smtClean="0">
                <a:solidFill>
                  <a:srgbClr val="008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</a:t>
            </a:r>
            <a:r>
              <a:rPr lang="fr-FR" sz="2400" b="1" baseline="-25000" dirty="0" err="1" smtClean="0">
                <a:solidFill>
                  <a:srgbClr val="008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</a:t>
            </a:r>
            <a:r>
              <a:rPr lang="fr-FR" sz="3200" b="1" i="1" baseline="-25000" dirty="0" err="1" smtClean="0">
                <a:solidFill>
                  <a:srgbClr val="008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lang="fr-FR" sz="2400" b="1" dirty="0" smtClean="0">
                <a:solidFill>
                  <a:srgbClr val="00B0F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</a:t>
            </a:r>
            <a:r>
              <a:rPr lang="fr-FR" sz="3200" b="1" i="1" baseline="-25000" dirty="0" smtClean="0">
                <a:solidFill>
                  <a:srgbClr val="00B0F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= 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0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  <a:sym typeface="Wingdings" pitchFamily="2" charset="2"/>
            </a:endParaRP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3779912" y="3696745"/>
            <a:ext cx="38884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oit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0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+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0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8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8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</a:t>
            </a:r>
            <a:r>
              <a:rPr lang="fr-FR" sz="2400" b="1" baseline="-25000" dirty="0" smtClean="0">
                <a:solidFill>
                  <a:srgbClr val="008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lang="fr-FR" sz="2400" b="1" dirty="0" smtClean="0">
                <a:solidFill>
                  <a:srgbClr val="00B0F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= 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0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  <a:sym typeface="Wingdings" pitchFamily="2" charset="2"/>
            </a:endParaRP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7208168" y="3656599"/>
            <a:ext cx="19358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Donc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8000"/>
                </a:solidFill>
                <a:uFill>
                  <a:solidFill>
                    <a:srgbClr val="FF0000"/>
                  </a:solidFill>
                </a:uFill>
                <a:latin typeface="Arial" pitchFamily="34" charset="0"/>
                <a:ea typeface="Arial Unicode MS" pitchFamily="34" charset="-128"/>
                <a:cs typeface="Arial" pitchFamily="34" charset="0"/>
              </a:rPr>
              <a:t>R</a:t>
            </a:r>
            <a:r>
              <a:rPr lang="fr-FR" sz="2400" b="1" baseline="-25000" dirty="0" smtClean="0">
                <a:solidFill>
                  <a:srgbClr val="008000"/>
                </a:solidFill>
                <a:uFill>
                  <a:solidFill>
                    <a:srgbClr val="FF0000"/>
                  </a:solidFill>
                </a:uFill>
                <a:latin typeface="Arial" pitchFamily="34" charset="0"/>
                <a:ea typeface="Arial Unicode MS" pitchFamily="34" charset="-128"/>
                <a:cs typeface="Arial" pitchFamily="34" charset="0"/>
              </a:rPr>
              <a:t>T</a:t>
            </a:r>
            <a:r>
              <a:rPr lang="fr-FR" sz="2400" b="1" dirty="0" smtClean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Arial" pitchFamily="34" charset="0"/>
                <a:ea typeface="Arial Unicode MS" pitchFamily="34" charset="-128"/>
                <a:cs typeface="Arial" pitchFamily="34" charset="0"/>
              </a:rPr>
              <a:t> = </a:t>
            </a:r>
            <a:r>
              <a:rPr lang="fr-FR" sz="2400" b="1" dirty="0" smtClean="0">
                <a:solidFill>
                  <a:srgbClr val="00B0F0"/>
                </a:solidFill>
                <a:uFill>
                  <a:solidFill>
                    <a:srgbClr val="FF0000"/>
                  </a:solidFill>
                </a:uFill>
                <a:latin typeface="Arial" pitchFamily="34" charset="0"/>
                <a:ea typeface="Arial Unicode MS" pitchFamily="34" charset="-128"/>
                <a:cs typeface="Arial" pitchFamily="34" charset="0"/>
              </a:rPr>
              <a:t>F</a:t>
            </a:r>
            <a:endParaRPr kumimoji="0" lang="fr-FR" sz="2400" b="1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uFill>
                <a:solidFill>
                  <a:srgbClr val="FF0000"/>
                </a:solidFill>
              </a:uFill>
              <a:latin typeface="Arial" pitchFamily="34" charset="0"/>
              <a:ea typeface="Arial Unicode MS" pitchFamily="34" charset="-128"/>
              <a:cs typeface="Arial" pitchFamily="34" charset="0"/>
              <a:sym typeface="Wingdings" pitchFamily="2" charset="2"/>
            </a:endParaRPr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395536" y="4521314"/>
            <a:ext cx="84249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 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Quand </a:t>
            </a:r>
            <a:r>
              <a:rPr lang="fr-FR" sz="2000" b="1" u="sng" dirty="0" smtClean="0">
                <a:solidFill>
                  <a:srgbClr val="00B0F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augmente, </a:t>
            </a:r>
            <a:r>
              <a:rPr lang="fr-FR" sz="2000" b="1" u="sng" dirty="0" smtClean="0">
                <a:solidFill>
                  <a:srgbClr val="008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</a:t>
            </a:r>
            <a:r>
              <a:rPr lang="fr-FR" sz="2000" b="1" u="sng" baseline="-25000" dirty="0" smtClean="0">
                <a:solidFill>
                  <a:srgbClr val="008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augmente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: la réaction tangentielle est alors appelée « 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frottement STATIQUE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 ».</a:t>
            </a:r>
            <a:endParaRPr kumimoji="0" lang="fr-FR" sz="2400" b="1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uFill>
                <a:solidFill>
                  <a:srgbClr val="FF0000"/>
                </a:solidFill>
              </a:uFill>
              <a:latin typeface="Arial" pitchFamily="34" charset="0"/>
              <a:ea typeface="Arial Unicode MS" pitchFamily="34" charset="-128"/>
              <a:cs typeface="Arial" pitchFamily="34" charset="0"/>
              <a:sym typeface="Wingdings" pitchFamily="2" charset="2"/>
            </a:endParaRP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395536" y="5589240"/>
            <a:ext cx="84249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 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Quand </a:t>
            </a:r>
            <a:r>
              <a:rPr lang="fr-FR" sz="2000" b="1" u="sng" dirty="0" smtClean="0">
                <a:solidFill>
                  <a:srgbClr val="00B0F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augmente, </a:t>
            </a:r>
            <a:r>
              <a:rPr lang="fr-FR" sz="2000" b="1" u="sng" dirty="0" smtClean="0">
                <a:solidFill>
                  <a:srgbClr val="008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</a:t>
            </a:r>
            <a:r>
              <a:rPr lang="fr-FR" sz="2000" b="1" u="sng" baseline="-25000" dirty="0" smtClean="0">
                <a:solidFill>
                  <a:srgbClr val="008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reste constante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(cas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"/>
              </a:rPr>
              <a:t>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et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"/>
              </a:rPr>
              <a:t>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) : la réaction tangentielle est alors appelée « 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frottement DYNAMIQUE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 ».</a:t>
            </a:r>
            <a:endParaRPr kumimoji="0" lang="fr-FR" sz="2400" b="1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uFill>
                <a:solidFill>
                  <a:srgbClr val="FF0000"/>
                </a:solidFill>
              </a:uFill>
              <a:latin typeface="Arial" pitchFamily="34" charset="0"/>
              <a:ea typeface="Arial Unicode MS" pitchFamily="34" charset="-128"/>
              <a:cs typeface="Arial" pitchFamily="34" charset="0"/>
              <a:sym typeface="Wingdings" pitchFamily="2" charset="2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49579" y="6351711"/>
            <a:ext cx="3794629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400" b="1" dirty="0" smtClean="0">
                <a:cs typeface="Arial" pitchFamily="34" charset="0"/>
              </a:rPr>
              <a:t>Lois empiriques de </a:t>
            </a:r>
            <a:r>
              <a:rPr lang="fr-FR" sz="2400" b="1" u="sng" dirty="0" smtClean="0">
                <a:cs typeface="Arial" pitchFamily="34" charset="0"/>
              </a:rPr>
              <a:t>Coulomb</a:t>
            </a:r>
            <a:endParaRPr lang="fr-FR" sz="20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142229" y="2492896"/>
          <a:ext cx="8856984" cy="2164080"/>
        </p:xfrm>
        <a:graphic>
          <a:graphicData uri="http://schemas.openxmlformats.org/drawingml/2006/table">
            <a:tbl>
              <a:tblPr/>
              <a:tblGrid>
                <a:gridCol w="4464496"/>
                <a:gridCol w="4392488"/>
              </a:tblGrid>
              <a:tr h="1407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 i="1" dirty="0">
                          <a:solidFill>
                            <a:srgbClr val="000000"/>
                          </a:solidFill>
                          <a:highlight>
                            <a:srgbClr val="C0C0C0"/>
                          </a:highlight>
                          <a:latin typeface="Calibri"/>
                          <a:ea typeface="Arial Unicode MS"/>
                          <a:cs typeface="Arial Unicode MS"/>
                        </a:rPr>
                        <a:t>Le frottement </a:t>
                      </a:r>
                      <a:r>
                        <a:rPr lang="fr-FR" sz="2400" b="1" i="0" dirty="0">
                          <a:solidFill>
                            <a:srgbClr val="FF0000"/>
                          </a:solidFill>
                          <a:highlight>
                            <a:srgbClr val="C0C0C0"/>
                          </a:highlight>
                          <a:latin typeface="Calibri"/>
                          <a:ea typeface="Arial Unicode MS"/>
                          <a:cs typeface="Arial Unicode MS"/>
                        </a:rPr>
                        <a:t>STATIQUE</a:t>
                      </a:r>
                      <a:r>
                        <a:rPr lang="fr-FR" sz="2400" b="1" i="1" dirty="0">
                          <a:solidFill>
                            <a:srgbClr val="000000"/>
                          </a:solidFill>
                          <a:highlight>
                            <a:srgbClr val="C0C0C0"/>
                          </a:highlight>
                          <a:latin typeface="Calibri"/>
                          <a:ea typeface="Arial Unicode MS"/>
                          <a:cs typeface="Arial Unicode MS"/>
                        </a:rPr>
                        <a:t> </a:t>
                      </a:r>
                      <a:endParaRPr lang="fr-FR" sz="2400" b="1" i="1" dirty="0" smtClean="0">
                        <a:solidFill>
                          <a:srgbClr val="000000"/>
                        </a:solidFill>
                        <a:highlight>
                          <a:srgbClr val="C0C0C0"/>
                        </a:highlight>
                        <a:latin typeface="Calibri"/>
                        <a:ea typeface="Arial Unicode MS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 i="1" dirty="0" smtClean="0">
                          <a:solidFill>
                            <a:srgbClr val="000000"/>
                          </a:solidFill>
                          <a:highlight>
                            <a:srgbClr val="C0C0C0"/>
                          </a:highlight>
                          <a:latin typeface="Calibri"/>
                          <a:ea typeface="Arial Unicode MS"/>
                          <a:cs typeface="Arial Unicode MS"/>
                        </a:rPr>
                        <a:t>(</a:t>
                      </a:r>
                      <a:r>
                        <a:rPr lang="fr-FR" sz="2400" b="1" i="1" dirty="0">
                          <a:solidFill>
                            <a:srgbClr val="000000"/>
                          </a:solidFill>
                          <a:highlight>
                            <a:srgbClr val="C0C0C0"/>
                          </a:highlight>
                          <a:latin typeface="Calibri"/>
                          <a:ea typeface="Arial Unicode MS"/>
                          <a:cs typeface="Arial Unicode MS"/>
                        </a:rPr>
                        <a:t>sans glissement)</a:t>
                      </a:r>
                      <a:endParaRPr lang="fr-FR" sz="24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 i="1" dirty="0">
                          <a:solidFill>
                            <a:srgbClr val="000000"/>
                          </a:solidFill>
                          <a:highlight>
                            <a:srgbClr val="C0C0C0"/>
                          </a:highlight>
                          <a:latin typeface="Calibri"/>
                          <a:ea typeface="Arial Unicode MS"/>
                          <a:cs typeface="Arial Unicode MS"/>
                        </a:rPr>
                        <a:t>Le frottement </a:t>
                      </a:r>
                      <a:r>
                        <a:rPr lang="fr-FR" sz="2400" b="1" i="0" dirty="0">
                          <a:solidFill>
                            <a:srgbClr val="FF0000"/>
                          </a:solidFill>
                          <a:highlight>
                            <a:srgbClr val="C0C0C0"/>
                          </a:highlight>
                          <a:latin typeface="Calibri"/>
                          <a:ea typeface="Arial Unicode MS"/>
                          <a:cs typeface="Arial Unicode MS"/>
                        </a:rPr>
                        <a:t>DYNAMIQUE</a:t>
                      </a:r>
                      <a:r>
                        <a:rPr lang="fr-FR" sz="2400" b="1" i="1" dirty="0">
                          <a:solidFill>
                            <a:srgbClr val="000000"/>
                          </a:solidFill>
                          <a:highlight>
                            <a:srgbClr val="C0C0C0"/>
                          </a:highlight>
                          <a:latin typeface="Calibri"/>
                          <a:ea typeface="Arial Unicode MS"/>
                          <a:cs typeface="Arial Unicode MS"/>
                        </a:rPr>
                        <a:t> </a:t>
                      </a:r>
                      <a:endParaRPr lang="fr-FR" sz="2400" b="1" i="1" dirty="0" smtClean="0">
                        <a:solidFill>
                          <a:srgbClr val="000000"/>
                        </a:solidFill>
                        <a:highlight>
                          <a:srgbClr val="C0C0C0"/>
                        </a:highlight>
                        <a:latin typeface="Calibri"/>
                        <a:ea typeface="Arial Unicode MS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 i="1" dirty="0" smtClean="0">
                          <a:solidFill>
                            <a:srgbClr val="000000"/>
                          </a:solidFill>
                          <a:highlight>
                            <a:srgbClr val="C0C0C0"/>
                          </a:highlight>
                          <a:latin typeface="Calibri"/>
                          <a:ea typeface="Arial Unicode MS"/>
                          <a:cs typeface="Arial Unicode MS"/>
                        </a:rPr>
                        <a:t>(</a:t>
                      </a:r>
                      <a:r>
                        <a:rPr lang="fr-FR" sz="2400" b="1" i="1" dirty="0">
                          <a:solidFill>
                            <a:srgbClr val="000000"/>
                          </a:solidFill>
                          <a:highlight>
                            <a:srgbClr val="C0C0C0"/>
                          </a:highlight>
                          <a:latin typeface="Calibri"/>
                          <a:ea typeface="Arial Unicode MS"/>
                          <a:cs typeface="Arial Unicode MS"/>
                        </a:rPr>
                        <a:t>avec glissement)</a:t>
                      </a:r>
                      <a:endParaRPr lang="fr-FR" sz="24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81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R</a:t>
                      </a:r>
                      <a:r>
                        <a:rPr lang="fr-FR" sz="2800" b="1" baseline="-25000" dirty="0">
                          <a:solidFill>
                            <a:srgbClr val="0070C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T</a:t>
                      </a:r>
                      <a:r>
                        <a:rPr lang="fr-FR" sz="2800" b="1" dirty="0">
                          <a:solidFill>
                            <a:srgbClr val="0070C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 &lt; </a:t>
                      </a:r>
                      <a:r>
                        <a:rPr lang="fr-FR" sz="2800" b="1" dirty="0" err="1">
                          <a:solidFill>
                            <a:srgbClr val="0070C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f</a:t>
                      </a:r>
                      <a:r>
                        <a:rPr lang="fr-FR" sz="2800" b="1" baseline="-25000" dirty="0" err="1">
                          <a:solidFill>
                            <a:srgbClr val="0070C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S</a:t>
                      </a:r>
                      <a:r>
                        <a:rPr lang="fr-FR" sz="2800" b="1" dirty="0">
                          <a:solidFill>
                            <a:srgbClr val="0070C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 </a:t>
                      </a:r>
                      <a:r>
                        <a:rPr lang="fr-FR" sz="2800" b="1" dirty="0">
                          <a:solidFill>
                            <a:srgbClr val="0070C0"/>
                          </a:solidFill>
                          <a:latin typeface="Arial"/>
                          <a:ea typeface="Arial Unicode MS"/>
                          <a:cs typeface="Arial Unicode MS"/>
                        </a:rPr>
                        <a:t>×</a:t>
                      </a:r>
                      <a:r>
                        <a:rPr lang="fr-FR" sz="2800" b="1" dirty="0">
                          <a:solidFill>
                            <a:srgbClr val="0070C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 </a:t>
                      </a:r>
                      <a:r>
                        <a:rPr lang="fr-FR" sz="2800" b="1" dirty="0" smtClean="0">
                          <a:solidFill>
                            <a:srgbClr val="0070C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R</a:t>
                      </a:r>
                      <a:r>
                        <a:rPr lang="fr-FR" sz="2800" b="1" baseline="-25000" dirty="0" smtClean="0">
                          <a:solidFill>
                            <a:srgbClr val="0070C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N</a:t>
                      </a:r>
                      <a:r>
                        <a:rPr lang="fr-FR" sz="2000" b="1" baseline="-25000" dirty="0" smtClean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    </a:t>
                      </a:r>
                      <a:r>
                        <a:rPr lang="fr-FR" sz="2200" dirty="0" smtClean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avec </a:t>
                      </a:r>
                      <a:r>
                        <a:rPr lang="fr-FR" sz="2200" b="1" dirty="0" err="1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f</a:t>
                      </a:r>
                      <a:r>
                        <a:rPr lang="fr-FR" sz="2200" b="1" baseline="-25000" dirty="0" err="1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S</a:t>
                      </a:r>
                      <a:r>
                        <a:rPr lang="fr-FR" sz="2200" dirty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 le coefficient </a:t>
                      </a:r>
                      <a:r>
                        <a:rPr lang="fr-FR" sz="2200" i="1" dirty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statique</a:t>
                      </a:r>
                      <a:r>
                        <a:rPr lang="fr-FR" sz="2200" dirty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 de frottement</a:t>
                      </a:r>
                      <a:endParaRPr lang="fr-FR" sz="22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8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R</a:t>
                      </a:r>
                      <a:r>
                        <a:rPr lang="fr-FR" sz="2800" b="1" baseline="-25000" dirty="0">
                          <a:solidFill>
                            <a:srgbClr val="008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T</a:t>
                      </a:r>
                      <a:r>
                        <a:rPr lang="fr-FR" sz="2800" b="1" dirty="0">
                          <a:solidFill>
                            <a:srgbClr val="008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 = </a:t>
                      </a:r>
                      <a:r>
                        <a:rPr lang="fr-FR" sz="2800" b="1" dirty="0" err="1">
                          <a:solidFill>
                            <a:srgbClr val="008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f</a:t>
                      </a:r>
                      <a:r>
                        <a:rPr lang="fr-FR" sz="2800" b="1" baseline="-25000" dirty="0" err="1">
                          <a:solidFill>
                            <a:srgbClr val="008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D</a:t>
                      </a:r>
                      <a:r>
                        <a:rPr lang="fr-FR" sz="2800" b="1" dirty="0">
                          <a:solidFill>
                            <a:srgbClr val="008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 </a:t>
                      </a:r>
                      <a:r>
                        <a:rPr lang="fr-FR" sz="2800" b="1" dirty="0">
                          <a:solidFill>
                            <a:srgbClr val="008000"/>
                          </a:solidFill>
                          <a:latin typeface="Arial"/>
                          <a:ea typeface="Arial Unicode MS"/>
                          <a:cs typeface="Arial Unicode MS"/>
                        </a:rPr>
                        <a:t>×</a:t>
                      </a:r>
                      <a:r>
                        <a:rPr lang="fr-FR" sz="2800" b="1" dirty="0">
                          <a:solidFill>
                            <a:srgbClr val="008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 </a:t>
                      </a:r>
                      <a:r>
                        <a:rPr lang="fr-FR" sz="2800" b="1" dirty="0" smtClean="0">
                          <a:solidFill>
                            <a:srgbClr val="008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R</a:t>
                      </a:r>
                      <a:r>
                        <a:rPr lang="fr-FR" sz="2800" b="1" baseline="-25000" dirty="0" smtClean="0">
                          <a:solidFill>
                            <a:srgbClr val="008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N    </a:t>
                      </a:r>
                      <a:r>
                        <a:rPr lang="fr-FR" sz="2200" dirty="0" smtClean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avec </a:t>
                      </a:r>
                      <a:r>
                        <a:rPr lang="fr-FR" sz="2200" b="1" dirty="0" err="1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f</a:t>
                      </a:r>
                      <a:r>
                        <a:rPr lang="fr-FR" sz="2200" b="1" baseline="-25000" dirty="0" err="1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D</a:t>
                      </a:r>
                      <a:r>
                        <a:rPr lang="fr-FR" sz="2200" dirty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 le </a:t>
                      </a:r>
                      <a:r>
                        <a:rPr lang="fr-FR" sz="2200" dirty="0" smtClean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coefficient </a:t>
                      </a:r>
                      <a:r>
                        <a:rPr lang="fr-FR" sz="2200" i="1" dirty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dynamique</a:t>
                      </a:r>
                      <a:r>
                        <a:rPr lang="fr-FR" sz="2200" dirty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 de frottement</a:t>
                      </a:r>
                      <a:endParaRPr lang="fr-FR" sz="22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56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200" b="1" dirty="0" err="1" smtClean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f</a:t>
                      </a:r>
                      <a:r>
                        <a:rPr lang="fr-FR" sz="2200" b="1" baseline="-25000" dirty="0" err="1" smtClean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S</a:t>
                      </a:r>
                      <a:r>
                        <a:rPr lang="fr-FR" sz="2200" b="1" dirty="0" smtClean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 </a:t>
                      </a:r>
                      <a:r>
                        <a:rPr lang="fr-FR" sz="2200" dirty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et </a:t>
                      </a:r>
                      <a:r>
                        <a:rPr lang="fr-FR" sz="2200" b="1" dirty="0" err="1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f</a:t>
                      </a:r>
                      <a:r>
                        <a:rPr lang="fr-FR" sz="2200" b="1" baseline="-25000" dirty="0" err="1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D</a:t>
                      </a:r>
                      <a:r>
                        <a:rPr lang="fr-FR" sz="2200" b="1" dirty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 </a:t>
                      </a:r>
                      <a:r>
                        <a:rPr lang="fr-FR" sz="2200" dirty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sont </a:t>
                      </a:r>
                      <a:r>
                        <a:rPr lang="fr-FR" sz="2200" b="1" dirty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sans dimension </a:t>
                      </a:r>
                      <a:r>
                        <a:rPr lang="fr-FR" sz="2200" dirty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et en général, </a:t>
                      </a:r>
                      <a:r>
                        <a:rPr lang="fr-FR" sz="2200" b="1" dirty="0" err="1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f</a:t>
                      </a:r>
                      <a:r>
                        <a:rPr lang="fr-FR" sz="2200" b="1" baseline="-25000" dirty="0" err="1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D</a:t>
                      </a:r>
                      <a:r>
                        <a:rPr lang="fr-FR" sz="2200" b="1" dirty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 &lt; </a:t>
                      </a:r>
                      <a:r>
                        <a:rPr lang="fr-FR" sz="2200" b="1" dirty="0" err="1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f</a:t>
                      </a:r>
                      <a:r>
                        <a:rPr lang="fr-FR" sz="2200" b="1" baseline="-25000" dirty="0" err="1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S</a:t>
                      </a:r>
                      <a:r>
                        <a:rPr lang="fr-FR" sz="2200" dirty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.</a:t>
                      </a:r>
                      <a:endParaRPr lang="fr-FR" sz="22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200" dirty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Mais ces </a:t>
                      </a:r>
                      <a:r>
                        <a:rPr lang="fr-FR" sz="2200" dirty="0" smtClean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coefficients </a:t>
                      </a:r>
                      <a:r>
                        <a:rPr lang="fr-FR" sz="2200" dirty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étant très proches, on </a:t>
                      </a:r>
                      <a:r>
                        <a:rPr lang="fr-FR" sz="2200" dirty="0" smtClean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écrit souvent</a:t>
                      </a:r>
                      <a:r>
                        <a:rPr lang="fr-FR" sz="2200" baseline="0" dirty="0" smtClean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 </a:t>
                      </a:r>
                      <a:r>
                        <a:rPr lang="fr-FR" sz="22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f = </a:t>
                      </a:r>
                      <a:r>
                        <a:rPr lang="fr-FR" sz="2200" b="1" baseline="0" dirty="0" err="1" smtClean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f</a:t>
                      </a:r>
                      <a:r>
                        <a:rPr lang="fr-FR" sz="2200" b="1" baseline="-25000" dirty="0" err="1" smtClean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S</a:t>
                      </a:r>
                      <a:r>
                        <a:rPr lang="fr-FR" sz="22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 = </a:t>
                      </a:r>
                      <a:r>
                        <a:rPr lang="fr-FR" sz="2200" b="1" baseline="0" dirty="0" err="1" smtClean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f</a:t>
                      </a:r>
                      <a:r>
                        <a:rPr lang="fr-FR" sz="2200" b="1" baseline="-25000" dirty="0" err="1" smtClean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D</a:t>
                      </a:r>
                      <a:endParaRPr lang="fr-FR" sz="2200" b="1" baseline="-25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483768" y="1988840"/>
            <a:ext cx="3816424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cs typeface="Arial" pitchFamily="34" charset="0"/>
              </a:rPr>
              <a:t>Lois empiriques de </a:t>
            </a:r>
            <a:r>
              <a:rPr lang="fr-FR" sz="2400" b="1" u="sng" dirty="0" smtClean="0">
                <a:cs typeface="Arial" pitchFamily="34" charset="0"/>
              </a:rPr>
              <a:t>Coulomb</a:t>
            </a:r>
            <a:endParaRPr lang="fr-FR" sz="2000" b="1" u="sng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6200" y="44624"/>
            <a:ext cx="9001000" cy="187220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Conclus° 1 : pour un système immobile, comment évolue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fr-FR" sz="2000" b="1" u="sng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quand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augmente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?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00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00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Conclus° 2: pour un système en </a:t>
            </a:r>
            <a:r>
              <a:rPr lang="fr-FR" sz="2000" b="1" i="1" u="sng" dirty="0" err="1" smtClean="0">
                <a:latin typeface="Times New Roman" pitchFamily="18" charset="0"/>
                <a:cs typeface="Times New Roman" pitchFamily="18" charset="0"/>
              </a:rPr>
              <a:t>mouv</a:t>
            </a:r>
            <a:r>
              <a:rPr lang="fr-FR" sz="2000" b="1" i="1" u="sng" baseline="30000" dirty="0" err="1" smtClean="0">
                <a:latin typeface="Times New Roman" pitchFamily="18" charset="0"/>
                <a:cs typeface="Times New Roman" pitchFamily="18" charset="0"/>
              </a:rPr>
              <a:t>nt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, comment évolue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fr-FR" sz="2000" b="1" u="sng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quand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augmente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?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395536" y="323639"/>
            <a:ext cx="84249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 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Quand </a:t>
            </a:r>
            <a:r>
              <a:rPr lang="fr-FR" sz="2000" b="1" u="sng" dirty="0" smtClean="0">
                <a:solidFill>
                  <a:srgbClr val="00B0F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augmente, </a:t>
            </a:r>
            <a:r>
              <a:rPr lang="fr-FR" sz="2000" b="1" u="sng" dirty="0" smtClean="0">
                <a:solidFill>
                  <a:srgbClr val="008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</a:t>
            </a:r>
            <a:r>
              <a:rPr lang="fr-FR" sz="2000" b="1" u="sng" baseline="-25000" dirty="0" smtClean="0">
                <a:solidFill>
                  <a:srgbClr val="008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augmente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: la réaction tangentielle est alors appelée « 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frottement STATIQUE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 ».</a:t>
            </a:r>
            <a:endParaRPr kumimoji="0" lang="fr-FR" sz="2400" b="1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uFill>
                <a:solidFill>
                  <a:srgbClr val="FF0000"/>
                </a:solidFill>
              </a:uFill>
              <a:latin typeface="Arial" pitchFamily="34" charset="0"/>
              <a:ea typeface="Arial Unicode MS" pitchFamily="34" charset="-128"/>
              <a:cs typeface="Arial" pitchFamily="34" charset="0"/>
              <a:sym typeface="Wingdings" pitchFamily="2" charset="2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395536" y="1257185"/>
            <a:ext cx="84249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 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Quand </a:t>
            </a:r>
            <a:r>
              <a:rPr lang="fr-FR" sz="2000" b="1" u="sng" dirty="0" smtClean="0">
                <a:solidFill>
                  <a:srgbClr val="00B0F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augmente, </a:t>
            </a:r>
            <a:r>
              <a:rPr lang="fr-FR" sz="2000" b="1" u="sng" dirty="0" smtClean="0">
                <a:solidFill>
                  <a:srgbClr val="008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</a:t>
            </a:r>
            <a:r>
              <a:rPr lang="fr-FR" sz="2000" b="1" u="sng" baseline="-25000" dirty="0" smtClean="0">
                <a:solidFill>
                  <a:srgbClr val="008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reste constante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(cas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"/>
              </a:rPr>
              <a:t>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et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"/>
              </a:rPr>
              <a:t>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) : la réaction tangentielle est alors appelée « 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frottement DYNAMIQUE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 ».</a:t>
            </a:r>
            <a:endParaRPr kumimoji="0" lang="fr-FR" sz="2400" b="1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uFill>
                <a:solidFill>
                  <a:srgbClr val="FF0000"/>
                </a:solidFill>
              </a:uFill>
              <a:latin typeface="Arial" pitchFamily="34" charset="0"/>
              <a:ea typeface="Arial Unicode MS" pitchFamily="34" charset="-128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6202" y="4725144"/>
            <a:ext cx="386230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5462226" y="5112568"/>
            <a:ext cx="1728192" cy="1340768"/>
          </a:xfrm>
          <a:prstGeom prst="rect">
            <a:avLst/>
          </a:prstGeom>
          <a:solidFill>
            <a:srgbClr val="4F81B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7190418" y="5112568"/>
            <a:ext cx="1728192" cy="1340768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5543251" y="6433351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  <a:latin typeface="Arial Black" pitchFamily="34" charset="0"/>
                <a:ea typeface="Arial Unicode MS"/>
                <a:cs typeface="Arial Unicode MS"/>
              </a:rPr>
              <a:t>Immobilité</a:t>
            </a:r>
            <a:endParaRPr lang="fr-FR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90418" y="6444044"/>
            <a:ext cx="1640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8000"/>
                </a:solidFill>
                <a:latin typeface="Arial Black" pitchFamily="34" charset="0"/>
                <a:ea typeface="Arial Unicode MS"/>
                <a:cs typeface="Arial Unicode MS"/>
              </a:rPr>
              <a:t>Mouvement</a:t>
            </a:r>
            <a:endParaRPr lang="fr-FR" b="1" dirty="0">
              <a:solidFill>
                <a:srgbClr val="008000"/>
              </a:solidFill>
              <a:latin typeface="Arial Black" pitchFamily="34" charset="0"/>
            </a:endParaRPr>
          </a:p>
        </p:txBody>
      </p:sp>
      <p:cxnSp>
        <p:nvCxnSpPr>
          <p:cNvPr id="28" name="Connecteur droit 27"/>
          <p:cNvCxnSpPr/>
          <p:nvPr/>
        </p:nvCxnSpPr>
        <p:spPr>
          <a:xfrm flipH="1" flipV="1">
            <a:off x="5004048" y="5805264"/>
            <a:ext cx="2183390" cy="20592"/>
          </a:xfrm>
          <a:prstGeom prst="line">
            <a:avLst/>
          </a:prstGeom>
          <a:ln w="28575">
            <a:solidFill>
              <a:srgbClr val="00800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H="1">
            <a:off x="4583575" y="5321800"/>
            <a:ext cx="2592288" cy="0"/>
          </a:xfrm>
          <a:prstGeom prst="line">
            <a:avLst/>
          </a:prstGeom>
          <a:ln w="28575">
            <a:solidFill>
              <a:srgbClr val="0070C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059832" y="5069700"/>
            <a:ext cx="15682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  <a:ea typeface="Arial Unicode MS"/>
                <a:cs typeface="Arial Unicode MS"/>
              </a:rPr>
              <a:t>R</a:t>
            </a:r>
            <a:r>
              <a:rPr lang="fr-FR" sz="2400" b="1" baseline="-25000" dirty="0" smtClean="0">
                <a:solidFill>
                  <a:srgbClr val="0070C0"/>
                </a:solidFill>
                <a:ea typeface="Arial Unicode MS"/>
                <a:cs typeface="Arial Unicode MS"/>
              </a:rPr>
              <a:t>T</a:t>
            </a:r>
            <a:r>
              <a:rPr lang="fr-FR" sz="2400" b="1" dirty="0" smtClean="0">
                <a:solidFill>
                  <a:srgbClr val="0070C0"/>
                </a:solidFill>
                <a:ea typeface="Arial Unicode MS"/>
                <a:cs typeface="Arial Unicode MS"/>
              </a:rPr>
              <a:t> = </a:t>
            </a:r>
            <a:r>
              <a:rPr lang="fr-FR" sz="2400" b="1" dirty="0" err="1" smtClean="0">
                <a:solidFill>
                  <a:srgbClr val="0070C0"/>
                </a:solidFill>
                <a:ea typeface="Arial Unicode MS"/>
                <a:cs typeface="Arial Unicode MS"/>
              </a:rPr>
              <a:t>f</a:t>
            </a:r>
            <a:r>
              <a:rPr lang="fr-FR" sz="2400" b="1" baseline="-25000" dirty="0" err="1" smtClean="0">
                <a:solidFill>
                  <a:srgbClr val="0070C0"/>
                </a:solidFill>
                <a:ea typeface="Arial Unicode MS"/>
                <a:cs typeface="Arial Unicode MS"/>
              </a:rPr>
              <a:t>S</a:t>
            </a:r>
            <a:r>
              <a:rPr lang="fr-FR" sz="2400" b="1" dirty="0" smtClean="0">
                <a:solidFill>
                  <a:srgbClr val="0070C0"/>
                </a:solidFill>
                <a:ea typeface="Arial Unicode MS"/>
                <a:cs typeface="Arial Unicode MS"/>
              </a:rPr>
              <a:t> </a:t>
            </a:r>
            <a:r>
              <a:rPr lang="fr-FR" sz="2400" b="1" dirty="0" smtClean="0">
                <a:solidFill>
                  <a:srgbClr val="0070C0"/>
                </a:solidFill>
                <a:latin typeface="Arial"/>
                <a:ea typeface="Arial Unicode MS"/>
                <a:cs typeface="Arial Unicode MS"/>
              </a:rPr>
              <a:t>×</a:t>
            </a:r>
            <a:r>
              <a:rPr lang="fr-FR" sz="2400" b="1" dirty="0" smtClean="0">
                <a:solidFill>
                  <a:srgbClr val="0070C0"/>
                </a:solidFill>
                <a:ea typeface="Arial Unicode MS"/>
                <a:cs typeface="Arial Unicode MS"/>
              </a:rPr>
              <a:t> R</a:t>
            </a:r>
            <a:r>
              <a:rPr lang="fr-FR" sz="2400" b="1" baseline="-25000" dirty="0" smtClean="0">
                <a:solidFill>
                  <a:srgbClr val="0070C0"/>
                </a:solidFill>
                <a:ea typeface="Arial Unicode MS"/>
                <a:cs typeface="Arial Unicode MS"/>
              </a:rPr>
              <a:t>N</a:t>
            </a:r>
            <a:endParaRPr lang="fr-FR" sz="2400" dirty="0"/>
          </a:p>
        </p:txBody>
      </p:sp>
      <p:sp>
        <p:nvSpPr>
          <p:cNvPr id="37" name="Rectangle 36"/>
          <p:cNvSpPr/>
          <p:nvPr/>
        </p:nvSpPr>
        <p:spPr>
          <a:xfrm>
            <a:off x="0" y="4725144"/>
            <a:ext cx="2915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solidFill>
                  <a:srgbClr val="0070C0"/>
                </a:solidFill>
                <a:ea typeface="Arial Unicode MS"/>
                <a:cs typeface="Arial Unicode MS"/>
              </a:rPr>
              <a:t>Plus grande valeur de </a:t>
            </a:r>
            <a:r>
              <a:rPr lang="fr-FR" sz="2400" b="1" dirty="0" smtClean="0">
                <a:solidFill>
                  <a:srgbClr val="0070C0"/>
                </a:solidFill>
                <a:ea typeface="Arial Unicode MS"/>
                <a:cs typeface="Arial Unicode MS"/>
              </a:rPr>
              <a:t>R</a:t>
            </a:r>
            <a:r>
              <a:rPr lang="fr-FR" sz="2400" b="1" baseline="-25000" dirty="0" smtClean="0">
                <a:solidFill>
                  <a:srgbClr val="0070C0"/>
                </a:solidFill>
                <a:ea typeface="Arial Unicode MS"/>
                <a:cs typeface="Arial Unicode MS"/>
              </a:rPr>
              <a:t>T</a:t>
            </a:r>
            <a:r>
              <a:rPr lang="fr-FR" sz="2400" dirty="0" smtClean="0">
                <a:solidFill>
                  <a:srgbClr val="0070C0"/>
                </a:solidFill>
                <a:ea typeface="Arial Unicode MS"/>
                <a:cs typeface="Arial Unicode MS"/>
              </a:rPr>
              <a:t> </a:t>
            </a:r>
            <a:r>
              <a:rPr lang="fr-FR" sz="2400" b="1" u="sng" dirty="0" smtClean="0">
                <a:solidFill>
                  <a:srgbClr val="0070C0"/>
                </a:solidFill>
                <a:ea typeface="Arial Unicode MS"/>
                <a:cs typeface="Arial Unicode MS"/>
              </a:rPr>
              <a:t>avec immobilité</a:t>
            </a:r>
            <a:endParaRPr lang="fr-FR" sz="2400" b="1" u="sng" dirty="0"/>
          </a:p>
        </p:txBody>
      </p:sp>
      <p:sp>
        <p:nvSpPr>
          <p:cNvPr id="41" name="Rectangle 40"/>
          <p:cNvSpPr/>
          <p:nvPr/>
        </p:nvSpPr>
        <p:spPr>
          <a:xfrm>
            <a:off x="3419872" y="5517232"/>
            <a:ext cx="16003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8000"/>
                </a:solidFill>
                <a:ea typeface="Arial Unicode MS"/>
                <a:cs typeface="Arial Unicode MS"/>
              </a:rPr>
              <a:t>R</a:t>
            </a:r>
            <a:r>
              <a:rPr lang="fr-FR" sz="2400" b="1" baseline="-25000" dirty="0" smtClean="0">
                <a:solidFill>
                  <a:srgbClr val="008000"/>
                </a:solidFill>
                <a:ea typeface="Arial Unicode MS"/>
                <a:cs typeface="Arial Unicode MS"/>
              </a:rPr>
              <a:t>T</a:t>
            </a:r>
            <a:r>
              <a:rPr lang="fr-FR" sz="2400" b="1" dirty="0" smtClean="0">
                <a:solidFill>
                  <a:srgbClr val="008000"/>
                </a:solidFill>
                <a:ea typeface="Arial Unicode MS"/>
                <a:cs typeface="Arial Unicode MS"/>
              </a:rPr>
              <a:t> = </a:t>
            </a:r>
            <a:r>
              <a:rPr lang="fr-FR" sz="2400" b="1" dirty="0" err="1" smtClean="0">
                <a:solidFill>
                  <a:srgbClr val="008000"/>
                </a:solidFill>
                <a:ea typeface="Arial Unicode MS"/>
                <a:cs typeface="Arial Unicode MS"/>
              </a:rPr>
              <a:t>f</a:t>
            </a:r>
            <a:r>
              <a:rPr lang="fr-FR" sz="2400" b="1" baseline="-25000" dirty="0" err="1" smtClean="0">
                <a:solidFill>
                  <a:srgbClr val="008000"/>
                </a:solidFill>
                <a:ea typeface="Arial Unicode MS"/>
                <a:cs typeface="Arial Unicode MS"/>
              </a:rPr>
              <a:t>D</a:t>
            </a:r>
            <a:r>
              <a:rPr lang="fr-FR" sz="2400" b="1" dirty="0" smtClean="0">
                <a:solidFill>
                  <a:srgbClr val="008000"/>
                </a:solidFill>
                <a:ea typeface="Arial Unicode MS"/>
                <a:cs typeface="Arial Unicode MS"/>
              </a:rPr>
              <a:t> </a:t>
            </a:r>
            <a:r>
              <a:rPr lang="fr-FR" sz="2400" b="1" dirty="0" smtClean="0">
                <a:solidFill>
                  <a:srgbClr val="008000"/>
                </a:solidFill>
                <a:latin typeface="Arial"/>
                <a:ea typeface="Arial Unicode MS"/>
                <a:cs typeface="Arial Unicode MS"/>
              </a:rPr>
              <a:t>×</a:t>
            </a:r>
            <a:r>
              <a:rPr lang="fr-FR" sz="2400" b="1" dirty="0" smtClean="0">
                <a:solidFill>
                  <a:srgbClr val="008000"/>
                </a:solidFill>
                <a:ea typeface="Arial Unicode MS"/>
                <a:cs typeface="Arial Unicode MS"/>
              </a:rPr>
              <a:t> R</a:t>
            </a:r>
            <a:r>
              <a:rPr lang="fr-FR" sz="2400" b="1" baseline="-25000" dirty="0" smtClean="0">
                <a:solidFill>
                  <a:srgbClr val="008000"/>
                </a:solidFill>
                <a:ea typeface="Arial Unicode MS"/>
                <a:cs typeface="Arial Unicode MS"/>
              </a:rPr>
              <a:t>N</a:t>
            </a:r>
            <a:endParaRPr lang="fr-FR" sz="24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/>
      <p:bldP spid="26" grpId="0"/>
      <p:bldP spid="36" grpId="0"/>
      <p:bldP spid="37" grpId="0"/>
      <p:bldP spid="4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57875" y="5612390"/>
            <a:ext cx="9001000" cy="124561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Bilan des forces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6202" y="44624"/>
            <a:ext cx="386230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462226" y="432048"/>
            <a:ext cx="1728192" cy="1340768"/>
          </a:xfrm>
          <a:prstGeom prst="rect">
            <a:avLst/>
          </a:prstGeom>
          <a:solidFill>
            <a:srgbClr val="4F81B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7190418" y="432048"/>
            <a:ext cx="1728192" cy="1340768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543251" y="1752831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  <a:latin typeface="Arial Black" pitchFamily="34" charset="0"/>
                <a:ea typeface="Arial Unicode MS"/>
                <a:cs typeface="Arial Unicode MS"/>
              </a:rPr>
              <a:t>Immobilité</a:t>
            </a:r>
            <a:endParaRPr lang="fr-FR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90418" y="1763524"/>
            <a:ext cx="1640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8000"/>
                </a:solidFill>
                <a:latin typeface="Arial Black" pitchFamily="34" charset="0"/>
                <a:ea typeface="Arial Unicode MS"/>
                <a:cs typeface="Arial Unicode MS"/>
              </a:rPr>
              <a:t>Mouvement</a:t>
            </a:r>
            <a:endParaRPr lang="fr-FR" b="1" dirty="0">
              <a:solidFill>
                <a:srgbClr val="008000"/>
              </a:solidFill>
              <a:latin typeface="Arial Black" pitchFamily="34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 flipH="1" flipV="1">
            <a:off x="5004048" y="1124744"/>
            <a:ext cx="2183390" cy="20592"/>
          </a:xfrm>
          <a:prstGeom prst="line">
            <a:avLst/>
          </a:prstGeom>
          <a:ln w="28575">
            <a:solidFill>
              <a:srgbClr val="00800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H="1">
            <a:off x="4583575" y="641280"/>
            <a:ext cx="2592288" cy="0"/>
          </a:xfrm>
          <a:prstGeom prst="line">
            <a:avLst/>
          </a:prstGeom>
          <a:ln w="28575">
            <a:solidFill>
              <a:srgbClr val="0070C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059832" y="389180"/>
            <a:ext cx="15682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  <a:ea typeface="Arial Unicode MS"/>
                <a:cs typeface="Arial Unicode MS"/>
              </a:rPr>
              <a:t>R</a:t>
            </a:r>
            <a:r>
              <a:rPr lang="fr-FR" sz="2400" b="1" baseline="-25000" dirty="0" smtClean="0">
                <a:solidFill>
                  <a:srgbClr val="0070C0"/>
                </a:solidFill>
                <a:ea typeface="Arial Unicode MS"/>
                <a:cs typeface="Arial Unicode MS"/>
              </a:rPr>
              <a:t>T</a:t>
            </a:r>
            <a:r>
              <a:rPr lang="fr-FR" sz="2400" b="1" dirty="0" smtClean="0">
                <a:solidFill>
                  <a:srgbClr val="0070C0"/>
                </a:solidFill>
                <a:ea typeface="Arial Unicode MS"/>
                <a:cs typeface="Arial Unicode MS"/>
              </a:rPr>
              <a:t> = </a:t>
            </a:r>
            <a:r>
              <a:rPr lang="fr-FR" sz="2400" b="1" dirty="0" err="1" smtClean="0">
                <a:solidFill>
                  <a:srgbClr val="0070C0"/>
                </a:solidFill>
                <a:ea typeface="Arial Unicode MS"/>
                <a:cs typeface="Arial Unicode MS"/>
              </a:rPr>
              <a:t>f</a:t>
            </a:r>
            <a:r>
              <a:rPr lang="fr-FR" sz="2400" b="1" baseline="-25000" dirty="0" err="1" smtClean="0">
                <a:solidFill>
                  <a:srgbClr val="0070C0"/>
                </a:solidFill>
                <a:ea typeface="Arial Unicode MS"/>
                <a:cs typeface="Arial Unicode MS"/>
              </a:rPr>
              <a:t>S</a:t>
            </a:r>
            <a:r>
              <a:rPr lang="fr-FR" sz="2400" b="1" dirty="0" smtClean="0">
                <a:solidFill>
                  <a:srgbClr val="0070C0"/>
                </a:solidFill>
                <a:ea typeface="Arial Unicode MS"/>
                <a:cs typeface="Arial Unicode MS"/>
              </a:rPr>
              <a:t> </a:t>
            </a:r>
            <a:r>
              <a:rPr lang="fr-FR" sz="2400" b="1" dirty="0" smtClean="0">
                <a:solidFill>
                  <a:srgbClr val="0070C0"/>
                </a:solidFill>
                <a:latin typeface="Arial"/>
                <a:ea typeface="Arial Unicode MS"/>
                <a:cs typeface="Arial Unicode MS"/>
              </a:rPr>
              <a:t>×</a:t>
            </a:r>
            <a:r>
              <a:rPr lang="fr-FR" sz="2400" b="1" dirty="0" smtClean="0">
                <a:solidFill>
                  <a:srgbClr val="0070C0"/>
                </a:solidFill>
                <a:ea typeface="Arial Unicode MS"/>
                <a:cs typeface="Arial Unicode MS"/>
              </a:rPr>
              <a:t> R</a:t>
            </a:r>
            <a:r>
              <a:rPr lang="fr-FR" sz="2400" b="1" baseline="-25000" dirty="0" smtClean="0">
                <a:solidFill>
                  <a:srgbClr val="0070C0"/>
                </a:solidFill>
                <a:ea typeface="Arial Unicode MS"/>
                <a:cs typeface="Arial Unicode MS"/>
              </a:rPr>
              <a:t>N</a:t>
            </a:r>
            <a:endParaRPr lang="fr-FR" sz="2400" dirty="0"/>
          </a:p>
        </p:txBody>
      </p:sp>
      <p:sp>
        <p:nvSpPr>
          <p:cNvPr id="12" name="Rectangle 11"/>
          <p:cNvSpPr/>
          <p:nvPr/>
        </p:nvSpPr>
        <p:spPr>
          <a:xfrm>
            <a:off x="0" y="44624"/>
            <a:ext cx="2915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solidFill>
                  <a:srgbClr val="0070C0"/>
                </a:solidFill>
                <a:ea typeface="Arial Unicode MS"/>
                <a:cs typeface="Arial Unicode MS"/>
              </a:rPr>
              <a:t>Plus grande valeur de </a:t>
            </a:r>
            <a:r>
              <a:rPr lang="fr-FR" sz="2400" b="1" dirty="0" smtClean="0">
                <a:solidFill>
                  <a:srgbClr val="0070C0"/>
                </a:solidFill>
                <a:ea typeface="Arial Unicode MS"/>
                <a:cs typeface="Arial Unicode MS"/>
              </a:rPr>
              <a:t>R</a:t>
            </a:r>
            <a:r>
              <a:rPr lang="fr-FR" sz="2400" b="1" baseline="-25000" dirty="0" smtClean="0">
                <a:solidFill>
                  <a:srgbClr val="0070C0"/>
                </a:solidFill>
                <a:ea typeface="Arial Unicode MS"/>
                <a:cs typeface="Arial Unicode MS"/>
              </a:rPr>
              <a:t>T</a:t>
            </a:r>
            <a:r>
              <a:rPr lang="fr-FR" sz="2400" dirty="0" smtClean="0">
                <a:solidFill>
                  <a:srgbClr val="0070C0"/>
                </a:solidFill>
                <a:ea typeface="Arial Unicode MS"/>
                <a:cs typeface="Arial Unicode MS"/>
              </a:rPr>
              <a:t> </a:t>
            </a:r>
            <a:r>
              <a:rPr lang="fr-FR" sz="2400" b="1" u="sng" dirty="0" smtClean="0">
                <a:solidFill>
                  <a:srgbClr val="0070C0"/>
                </a:solidFill>
                <a:ea typeface="Arial Unicode MS"/>
                <a:cs typeface="Arial Unicode MS"/>
              </a:rPr>
              <a:t>avec immobilité</a:t>
            </a:r>
            <a:endParaRPr lang="fr-FR" sz="2400" b="1" u="sng" dirty="0"/>
          </a:p>
        </p:txBody>
      </p:sp>
      <p:sp>
        <p:nvSpPr>
          <p:cNvPr id="13" name="Rectangle 12"/>
          <p:cNvSpPr/>
          <p:nvPr/>
        </p:nvSpPr>
        <p:spPr>
          <a:xfrm>
            <a:off x="3419872" y="836712"/>
            <a:ext cx="16003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8000"/>
                </a:solidFill>
                <a:ea typeface="Arial Unicode MS"/>
                <a:cs typeface="Arial Unicode MS"/>
              </a:rPr>
              <a:t>R</a:t>
            </a:r>
            <a:r>
              <a:rPr lang="fr-FR" sz="2400" b="1" baseline="-25000" dirty="0" smtClean="0">
                <a:solidFill>
                  <a:srgbClr val="008000"/>
                </a:solidFill>
                <a:ea typeface="Arial Unicode MS"/>
                <a:cs typeface="Arial Unicode MS"/>
              </a:rPr>
              <a:t>T</a:t>
            </a:r>
            <a:r>
              <a:rPr lang="fr-FR" sz="2400" b="1" dirty="0" smtClean="0">
                <a:solidFill>
                  <a:srgbClr val="008000"/>
                </a:solidFill>
                <a:ea typeface="Arial Unicode MS"/>
                <a:cs typeface="Arial Unicode MS"/>
              </a:rPr>
              <a:t> = </a:t>
            </a:r>
            <a:r>
              <a:rPr lang="fr-FR" sz="2400" b="1" dirty="0" err="1" smtClean="0">
                <a:solidFill>
                  <a:srgbClr val="008000"/>
                </a:solidFill>
                <a:ea typeface="Arial Unicode MS"/>
                <a:cs typeface="Arial Unicode MS"/>
              </a:rPr>
              <a:t>f</a:t>
            </a:r>
            <a:r>
              <a:rPr lang="fr-FR" sz="2400" b="1" baseline="-25000" dirty="0" err="1" smtClean="0">
                <a:solidFill>
                  <a:srgbClr val="008000"/>
                </a:solidFill>
                <a:ea typeface="Arial Unicode MS"/>
                <a:cs typeface="Arial Unicode MS"/>
              </a:rPr>
              <a:t>D</a:t>
            </a:r>
            <a:r>
              <a:rPr lang="fr-FR" sz="2400" b="1" dirty="0" smtClean="0">
                <a:solidFill>
                  <a:srgbClr val="008000"/>
                </a:solidFill>
                <a:ea typeface="Arial Unicode MS"/>
                <a:cs typeface="Arial Unicode MS"/>
              </a:rPr>
              <a:t> </a:t>
            </a:r>
            <a:r>
              <a:rPr lang="fr-FR" sz="2400" b="1" dirty="0" smtClean="0">
                <a:solidFill>
                  <a:srgbClr val="008000"/>
                </a:solidFill>
                <a:latin typeface="Arial"/>
                <a:ea typeface="Arial Unicode MS"/>
                <a:cs typeface="Arial Unicode MS"/>
              </a:rPr>
              <a:t>×</a:t>
            </a:r>
            <a:r>
              <a:rPr lang="fr-FR" sz="2400" b="1" dirty="0" smtClean="0">
                <a:solidFill>
                  <a:srgbClr val="008000"/>
                </a:solidFill>
                <a:ea typeface="Arial Unicode MS"/>
                <a:cs typeface="Arial Unicode MS"/>
              </a:rPr>
              <a:t> R</a:t>
            </a:r>
            <a:r>
              <a:rPr lang="fr-FR" sz="2400" b="1" baseline="-25000" dirty="0" smtClean="0">
                <a:solidFill>
                  <a:srgbClr val="008000"/>
                </a:solidFill>
                <a:ea typeface="Arial Unicode MS"/>
                <a:cs typeface="Arial Unicode MS"/>
              </a:rPr>
              <a:t>N</a:t>
            </a:r>
            <a:endParaRPr lang="fr-FR" sz="2400" dirty="0">
              <a:solidFill>
                <a:srgbClr val="008000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132856"/>
            <a:ext cx="57626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98509" y="2132856"/>
            <a:ext cx="8045491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La projection de la 1</a:t>
            </a:r>
            <a:r>
              <a:rPr kumimoji="0" lang="fr-FR" sz="2000" b="0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ère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Loi de Newton dans les cas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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,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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et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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aurait conduit à la relation :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P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y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+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R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Ny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+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R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Ty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+ F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y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= 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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– P  + R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+ 0 + 0 = 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   soit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R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= P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3" pitchFamily="18" charset="2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0" y="2996952"/>
            <a:ext cx="46440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Application 5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Un bloc de pierre de masse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m = 100 kg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est immobile sur un plan incliné d’un angle </a:t>
            </a:r>
            <a:r>
              <a:rPr lang="fr-FR" sz="2000" b="1" dirty="0" smtClean="0">
                <a:latin typeface="Symbol" pitchFamily="18" charset="2"/>
                <a:cs typeface="Times New Roman" pitchFamily="18" charset="0"/>
              </a:rPr>
              <a:t>a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= 30,0°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par rapport à l’horizontal. Déterminer la norme de la réaction normale et de la réaction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tangen-tielle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du support sur cette pierre.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Image 1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218250"/>
            <a:ext cx="4422720" cy="2587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Connecteur droit 18"/>
          <p:cNvCxnSpPr/>
          <p:nvPr/>
        </p:nvCxnSpPr>
        <p:spPr>
          <a:xfrm flipV="1">
            <a:off x="5807711" y="3074234"/>
            <a:ext cx="3191" cy="1477443"/>
          </a:xfrm>
          <a:prstGeom prst="line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5868144" y="4298370"/>
            <a:ext cx="0" cy="1440160"/>
          </a:xfrm>
          <a:prstGeom prst="line">
            <a:avLst/>
          </a:prstGeom>
          <a:ln w="5715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H="1" flipV="1">
            <a:off x="5220072" y="4370378"/>
            <a:ext cx="576064" cy="216024"/>
          </a:xfrm>
          <a:prstGeom prst="line">
            <a:avLst/>
          </a:prstGeom>
          <a:ln w="76200">
            <a:solidFill>
              <a:srgbClr val="008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e 94"/>
          <p:cNvGrpSpPr/>
          <p:nvPr/>
        </p:nvGrpSpPr>
        <p:grpSpPr>
          <a:xfrm>
            <a:off x="5911944" y="5090458"/>
            <a:ext cx="388248" cy="461665"/>
            <a:chOff x="3419872" y="6165304"/>
            <a:chExt cx="388248" cy="461665"/>
          </a:xfrm>
        </p:grpSpPr>
        <p:sp>
          <p:nvSpPr>
            <p:cNvPr id="23" name="ZoneTexte 22"/>
            <p:cNvSpPr txBox="1"/>
            <p:nvPr/>
          </p:nvSpPr>
          <p:spPr>
            <a:xfrm>
              <a:off x="3419872" y="6165304"/>
              <a:ext cx="388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Bookman Old Style" pitchFamily="18" charset="0"/>
                </a:rPr>
                <a:t>P</a:t>
              </a:r>
              <a:endParaRPr lang="fr-FR" sz="24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  <p:cxnSp>
          <p:nvCxnSpPr>
            <p:cNvPr id="24" name="Connecteur droit avec flèche 23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e 109"/>
          <p:cNvGrpSpPr/>
          <p:nvPr/>
        </p:nvGrpSpPr>
        <p:grpSpPr>
          <a:xfrm>
            <a:off x="5004048" y="4586402"/>
            <a:ext cx="569387" cy="461665"/>
            <a:chOff x="3419872" y="6165304"/>
            <a:chExt cx="569387" cy="461665"/>
          </a:xfrm>
        </p:grpSpPr>
        <p:sp>
          <p:nvSpPr>
            <p:cNvPr id="26" name="ZoneTexte 25"/>
            <p:cNvSpPr txBox="1"/>
            <p:nvPr/>
          </p:nvSpPr>
          <p:spPr>
            <a:xfrm>
              <a:off x="3419872" y="6165304"/>
              <a:ext cx="5693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008000"/>
                  </a:solidFill>
                  <a:latin typeface="Bookman Old Style" pitchFamily="18" charset="0"/>
                </a:rPr>
                <a:t>R</a:t>
              </a:r>
              <a:r>
                <a:rPr lang="fr-FR" sz="2400" b="1" baseline="-25000" dirty="0" smtClean="0">
                  <a:solidFill>
                    <a:srgbClr val="008000"/>
                  </a:solidFill>
                  <a:latin typeface="Bookman Old Style" pitchFamily="18" charset="0"/>
                </a:rPr>
                <a:t>T</a:t>
              </a:r>
              <a:endParaRPr lang="fr-FR" sz="2400" b="1" dirty="0">
                <a:solidFill>
                  <a:srgbClr val="008000"/>
                </a:solidFill>
                <a:latin typeface="Bookman Old Style" pitchFamily="18" charset="0"/>
              </a:endParaRPr>
            </a:p>
          </p:txBody>
        </p:sp>
        <p:cxnSp>
          <p:nvCxnSpPr>
            <p:cNvPr id="27" name="Connecteur droit avec flèche 26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oupe 121"/>
          <p:cNvGrpSpPr/>
          <p:nvPr/>
        </p:nvGrpSpPr>
        <p:grpSpPr>
          <a:xfrm>
            <a:off x="6228184" y="3506282"/>
            <a:ext cx="577402" cy="461665"/>
            <a:chOff x="3419872" y="6165304"/>
            <a:chExt cx="577402" cy="461665"/>
          </a:xfrm>
        </p:grpSpPr>
        <p:sp>
          <p:nvSpPr>
            <p:cNvPr id="29" name="ZoneTexte 28"/>
            <p:cNvSpPr txBox="1"/>
            <p:nvPr/>
          </p:nvSpPr>
          <p:spPr>
            <a:xfrm>
              <a:off x="3419872" y="6165304"/>
              <a:ext cx="5774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7030A0"/>
                  </a:solidFill>
                  <a:latin typeface="Bookman Old Style" pitchFamily="18" charset="0"/>
                </a:rPr>
                <a:t>R</a:t>
              </a:r>
              <a:r>
                <a:rPr lang="fr-FR" sz="2400" b="1" baseline="-25000" dirty="0" smtClean="0">
                  <a:solidFill>
                    <a:srgbClr val="7030A0"/>
                  </a:solidFill>
                  <a:latin typeface="Bookman Old Style" pitchFamily="18" charset="0"/>
                </a:rPr>
                <a:t>N</a:t>
              </a:r>
              <a:endParaRPr lang="fr-FR" sz="2400" b="1" dirty="0">
                <a:solidFill>
                  <a:srgbClr val="7030A0"/>
                </a:solidFill>
                <a:latin typeface="Bookman Old Style" pitchFamily="18" charset="0"/>
              </a:endParaRPr>
            </a:p>
          </p:txBody>
        </p:sp>
        <p:cxnSp>
          <p:nvCxnSpPr>
            <p:cNvPr id="30" name="Connecteur droit avec flèche 29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1" name="Connecteur droit 30"/>
          <p:cNvCxnSpPr/>
          <p:nvPr/>
        </p:nvCxnSpPr>
        <p:spPr>
          <a:xfrm flipV="1">
            <a:off x="5810269" y="3218250"/>
            <a:ext cx="489923" cy="1391304"/>
          </a:xfrm>
          <a:prstGeom prst="line">
            <a:avLst/>
          </a:prstGeom>
          <a:ln w="76200">
            <a:solidFill>
              <a:srgbClr val="7030A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V="1">
            <a:off x="5292080" y="3146242"/>
            <a:ext cx="504056" cy="1224136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H="1" flipV="1">
            <a:off x="5822327" y="3047531"/>
            <a:ext cx="549873" cy="16544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orme libre 33"/>
          <p:cNvSpPr/>
          <p:nvPr/>
        </p:nvSpPr>
        <p:spPr>
          <a:xfrm>
            <a:off x="5626100" y="4544110"/>
            <a:ext cx="212725" cy="593725"/>
          </a:xfrm>
          <a:custGeom>
            <a:avLst/>
            <a:gdLst>
              <a:gd name="connsiteX0" fmla="*/ 209550 w 212725"/>
              <a:gd name="connsiteY0" fmla="*/ 0 h 593725"/>
              <a:gd name="connsiteX1" fmla="*/ 212725 w 212725"/>
              <a:gd name="connsiteY1" fmla="*/ 577850 h 593725"/>
              <a:gd name="connsiteX2" fmla="*/ 155575 w 212725"/>
              <a:gd name="connsiteY2" fmla="*/ 593725 h 593725"/>
              <a:gd name="connsiteX3" fmla="*/ 85725 w 212725"/>
              <a:gd name="connsiteY3" fmla="*/ 584200 h 593725"/>
              <a:gd name="connsiteX4" fmla="*/ 47625 w 212725"/>
              <a:gd name="connsiteY4" fmla="*/ 568325 h 593725"/>
              <a:gd name="connsiteX5" fmla="*/ 15875 w 212725"/>
              <a:gd name="connsiteY5" fmla="*/ 542925 h 593725"/>
              <a:gd name="connsiteX6" fmla="*/ 0 w 212725"/>
              <a:gd name="connsiteY6" fmla="*/ 530225 h 593725"/>
              <a:gd name="connsiteX7" fmla="*/ 209550 w 212725"/>
              <a:gd name="connsiteY7" fmla="*/ 0 h 59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725" h="593725">
                <a:moveTo>
                  <a:pt x="209550" y="0"/>
                </a:moveTo>
                <a:cubicBezTo>
                  <a:pt x="210608" y="192617"/>
                  <a:pt x="211667" y="385233"/>
                  <a:pt x="212725" y="577850"/>
                </a:cubicBezTo>
                <a:lnTo>
                  <a:pt x="155575" y="593725"/>
                </a:lnTo>
                <a:lnTo>
                  <a:pt x="85725" y="584200"/>
                </a:lnTo>
                <a:lnTo>
                  <a:pt x="47625" y="568325"/>
                </a:lnTo>
                <a:lnTo>
                  <a:pt x="15875" y="542925"/>
                </a:lnTo>
                <a:lnTo>
                  <a:pt x="0" y="530225"/>
                </a:lnTo>
                <a:lnTo>
                  <a:pt x="20955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orme libre 34"/>
          <p:cNvSpPr/>
          <p:nvPr/>
        </p:nvSpPr>
        <p:spPr>
          <a:xfrm>
            <a:off x="6696075" y="5039410"/>
            <a:ext cx="2019300" cy="644525"/>
          </a:xfrm>
          <a:custGeom>
            <a:avLst/>
            <a:gdLst>
              <a:gd name="connsiteX0" fmla="*/ 2019300 w 2019300"/>
              <a:gd name="connsiteY0" fmla="*/ 644525 h 644525"/>
              <a:gd name="connsiteX1" fmla="*/ 127000 w 2019300"/>
              <a:gd name="connsiteY1" fmla="*/ 641350 h 644525"/>
              <a:gd name="connsiteX2" fmla="*/ 104775 w 2019300"/>
              <a:gd name="connsiteY2" fmla="*/ 577850 h 644525"/>
              <a:gd name="connsiteX3" fmla="*/ 38100 w 2019300"/>
              <a:gd name="connsiteY3" fmla="*/ 441325 h 644525"/>
              <a:gd name="connsiteX4" fmla="*/ 31750 w 2019300"/>
              <a:gd name="connsiteY4" fmla="*/ 406400 h 644525"/>
              <a:gd name="connsiteX5" fmla="*/ 0 w 2019300"/>
              <a:gd name="connsiteY5" fmla="*/ 304800 h 644525"/>
              <a:gd name="connsiteX6" fmla="*/ 0 w 2019300"/>
              <a:gd name="connsiteY6" fmla="*/ 225425 h 644525"/>
              <a:gd name="connsiteX7" fmla="*/ 22225 w 2019300"/>
              <a:gd name="connsiteY7" fmla="*/ 149225 h 644525"/>
              <a:gd name="connsiteX8" fmla="*/ 63500 w 2019300"/>
              <a:gd name="connsiteY8" fmla="*/ 85725 h 644525"/>
              <a:gd name="connsiteX9" fmla="*/ 111125 w 2019300"/>
              <a:gd name="connsiteY9" fmla="*/ 38100 h 644525"/>
              <a:gd name="connsiteX10" fmla="*/ 171450 w 2019300"/>
              <a:gd name="connsiteY10" fmla="*/ 0 h 644525"/>
              <a:gd name="connsiteX11" fmla="*/ 196850 w 2019300"/>
              <a:gd name="connsiteY11" fmla="*/ 0 h 644525"/>
              <a:gd name="connsiteX12" fmla="*/ 2019300 w 2019300"/>
              <a:gd name="connsiteY12" fmla="*/ 644525 h 64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19300" h="644525">
                <a:moveTo>
                  <a:pt x="2019300" y="644525"/>
                </a:moveTo>
                <a:lnTo>
                  <a:pt x="127000" y="641350"/>
                </a:lnTo>
                <a:lnTo>
                  <a:pt x="104775" y="577850"/>
                </a:lnTo>
                <a:lnTo>
                  <a:pt x="38100" y="441325"/>
                </a:lnTo>
                <a:cubicBezTo>
                  <a:pt x="34664" y="410398"/>
                  <a:pt x="39211" y="421322"/>
                  <a:pt x="31750" y="406400"/>
                </a:cubicBezTo>
                <a:lnTo>
                  <a:pt x="0" y="304800"/>
                </a:lnTo>
                <a:lnTo>
                  <a:pt x="0" y="225425"/>
                </a:lnTo>
                <a:lnTo>
                  <a:pt x="22225" y="149225"/>
                </a:lnTo>
                <a:lnTo>
                  <a:pt x="63500" y="85725"/>
                </a:lnTo>
                <a:lnTo>
                  <a:pt x="111125" y="38100"/>
                </a:lnTo>
                <a:lnTo>
                  <a:pt x="171450" y="0"/>
                </a:lnTo>
                <a:lnTo>
                  <a:pt x="196850" y="0"/>
                </a:lnTo>
                <a:lnTo>
                  <a:pt x="2019300" y="64452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6" name="Groupe 109"/>
          <p:cNvGrpSpPr/>
          <p:nvPr/>
        </p:nvGrpSpPr>
        <p:grpSpPr>
          <a:xfrm>
            <a:off x="5148064" y="3002226"/>
            <a:ext cx="425116" cy="461665"/>
            <a:chOff x="3419872" y="6165304"/>
            <a:chExt cx="425116" cy="461665"/>
          </a:xfrm>
        </p:grpSpPr>
        <p:sp>
          <p:nvSpPr>
            <p:cNvPr id="37" name="ZoneTexte 36"/>
            <p:cNvSpPr txBox="1"/>
            <p:nvPr/>
          </p:nvSpPr>
          <p:spPr>
            <a:xfrm>
              <a:off x="3419872" y="6165304"/>
              <a:ext cx="4251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latin typeface="Bookman Old Style" pitchFamily="18" charset="0"/>
                </a:rPr>
                <a:t>R</a:t>
              </a:r>
              <a:endParaRPr lang="fr-FR" sz="2400" b="1" dirty="0">
                <a:latin typeface="Bookman Old Style" pitchFamily="18" charset="0"/>
              </a:endParaRPr>
            </a:p>
          </p:txBody>
        </p:sp>
        <p:cxnSp>
          <p:nvCxnSpPr>
            <p:cNvPr id="38" name="Connecteur droit avec flèche 37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" name="Groupe 41"/>
          <p:cNvGrpSpPr/>
          <p:nvPr/>
        </p:nvGrpSpPr>
        <p:grpSpPr>
          <a:xfrm>
            <a:off x="2279319" y="5661248"/>
            <a:ext cx="5976664" cy="461665"/>
            <a:chOff x="2279319" y="5013177"/>
            <a:chExt cx="5976664" cy="461665"/>
          </a:xfrm>
        </p:grpSpPr>
        <p:sp>
          <p:nvSpPr>
            <p:cNvPr id="43" name="Rectangle 4"/>
            <p:cNvSpPr>
              <a:spLocks noChangeArrowheads="1"/>
            </p:cNvSpPr>
            <p:nvPr/>
          </p:nvSpPr>
          <p:spPr bwMode="auto">
            <a:xfrm>
              <a:off x="2279319" y="5059275"/>
              <a:ext cx="597666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 - le poids</a:t>
              </a:r>
              <a:r>
                <a:rPr kumimoji="0" lang="fr-FR" sz="2000" b="0" i="0" u="none" strike="noStrike" cap="none" normalizeH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    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du système</a:t>
              </a: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endParaRPr>
            </a:p>
          </p:txBody>
        </p:sp>
        <p:grpSp>
          <p:nvGrpSpPr>
            <p:cNvPr id="44" name="Groupe 14"/>
            <p:cNvGrpSpPr/>
            <p:nvPr/>
          </p:nvGrpSpPr>
          <p:grpSpPr>
            <a:xfrm>
              <a:off x="3454597" y="5013177"/>
              <a:ext cx="388248" cy="461665"/>
              <a:chOff x="3419872" y="6165304"/>
              <a:chExt cx="388248" cy="461665"/>
            </a:xfrm>
          </p:grpSpPr>
          <p:sp>
            <p:nvSpPr>
              <p:cNvPr id="45" name="ZoneTexte 44"/>
              <p:cNvSpPr txBox="1"/>
              <p:nvPr/>
            </p:nvSpPr>
            <p:spPr>
              <a:xfrm>
                <a:off x="3419872" y="6165304"/>
                <a:ext cx="3882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 smtClean="0">
                    <a:solidFill>
                      <a:srgbClr val="FF0000"/>
                    </a:solidFill>
                    <a:latin typeface="Bookman Old Style" pitchFamily="18" charset="0"/>
                  </a:rPr>
                  <a:t>P</a:t>
                </a:r>
                <a:endParaRPr lang="fr-FR" sz="2400" b="1" dirty="0">
                  <a:solidFill>
                    <a:srgbClr val="FF0000"/>
                  </a:solidFill>
                  <a:latin typeface="Bookman Old Style" pitchFamily="18" charset="0"/>
                </a:endParaRPr>
              </a:p>
            </p:txBody>
          </p:sp>
          <p:cxnSp>
            <p:nvCxnSpPr>
              <p:cNvPr id="46" name="Connecteur droit avec flèche 45"/>
              <p:cNvCxnSpPr/>
              <p:nvPr/>
            </p:nvCxnSpPr>
            <p:spPr>
              <a:xfrm>
                <a:off x="3515030" y="6214162"/>
                <a:ext cx="216024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" name="Groupe 46"/>
          <p:cNvGrpSpPr/>
          <p:nvPr/>
        </p:nvGrpSpPr>
        <p:grpSpPr>
          <a:xfrm>
            <a:off x="2327119" y="6046695"/>
            <a:ext cx="7921575" cy="461665"/>
            <a:chOff x="251520" y="5410499"/>
            <a:chExt cx="7921575" cy="461665"/>
          </a:xfrm>
        </p:grpSpPr>
        <p:sp>
          <p:nvSpPr>
            <p:cNvPr id="48" name="Text Box 1"/>
            <p:cNvSpPr txBox="1">
              <a:spLocks noChangeArrowheads="1"/>
            </p:cNvSpPr>
            <p:nvPr/>
          </p:nvSpPr>
          <p:spPr bwMode="auto">
            <a:xfrm>
              <a:off x="251520" y="5441405"/>
              <a:ext cx="7921575" cy="401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- la réaction normale         du support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9" name="Groupe 19"/>
            <p:cNvGrpSpPr/>
            <p:nvPr/>
          </p:nvGrpSpPr>
          <p:grpSpPr>
            <a:xfrm>
              <a:off x="2627784" y="5410499"/>
              <a:ext cx="577402" cy="461665"/>
              <a:chOff x="3419872" y="6165304"/>
              <a:chExt cx="577402" cy="461665"/>
            </a:xfrm>
          </p:grpSpPr>
          <p:sp>
            <p:nvSpPr>
              <p:cNvPr id="50" name="ZoneTexte 49"/>
              <p:cNvSpPr txBox="1"/>
              <p:nvPr/>
            </p:nvSpPr>
            <p:spPr>
              <a:xfrm>
                <a:off x="3419872" y="6165304"/>
                <a:ext cx="5774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 smtClean="0">
                    <a:solidFill>
                      <a:srgbClr val="7030A0"/>
                    </a:solidFill>
                    <a:latin typeface="Bookman Old Style" pitchFamily="18" charset="0"/>
                  </a:rPr>
                  <a:t>R</a:t>
                </a:r>
                <a:r>
                  <a:rPr lang="fr-FR" sz="2400" b="1" baseline="-25000" dirty="0" smtClean="0">
                    <a:solidFill>
                      <a:srgbClr val="7030A0"/>
                    </a:solidFill>
                    <a:latin typeface="Bookman Old Style" pitchFamily="18" charset="0"/>
                  </a:rPr>
                  <a:t>N</a:t>
                </a:r>
                <a:endParaRPr lang="fr-FR" sz="2400" b="1" dirty="0">
                  <a:solidFill>
                    <a:srgbClr val="7030A0"/>
                  </a:solidFill>
                  <a:latin typeface="Bookman Old Style" pitchFamily="18" charset="0"/>
                </a:endParaRPr>
              </a:p>
            </p:txBody>
          </p:sp>
          <p:cxnSp>
            <p:nvCxnSpPr>
              <p:cNvPr id="51" name="Connecteur droit avec flèche 50"/>
              <p:cNvCxnSpPr/>
              <p:nvPr/>
            </p:nvCxnSpPr>
            <p:spPr>
              <a:xfrm>
                <a:off x="3515030" y="6214162"/>
                <a:ext cx="216024" cy="0"/>
              </a:xfrm>
              <a:prstGeom prst="straightConnector1">
                <a:avLst/>
              </a:prstGeom>
              <a:ln w="190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Groupe 51"/>
          <p:cNvGrpSpPr/>
          <p:nvPr/>
        </p:nvGrpSpPr>
        <p:grpSpPr>
          <a:xfrm>
            <a:off x="2338694" y="6406735"/>
            <a:ext cx="8424936" cy="461665"/>
            <a:chOff x="263095" y="5770539"/>
            <a:chExt cx="8424936" cy="461665"/>
          </a:xfrm>
        </p:grpSpPr>
        <p:sp>
          <p:nvSpPr>
            <p:cNvPr id="53" name="Rectangle 52"/>
            <p:cNvSpPr/>
            <p:nvPr/>
          </p:nvSpPr>
          <p:spPr>
            <a:xfrm>
              <a:off x="263095" y="5782114"/>
              <a:ext cx="842493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- la réaction tangentielle         du support</a:t>
              </a:r>
            </a:p>
          </p:txBody>
        </p:sp>
        <p:grpSp>
          <p:nvGrpSpPr>
            <p:cNvPr id="54" name="Groupe 22"/>
            <p:cNvGrpSpPr/>
            <p:nvPr/>
          </p:nvGrpSpPr>
          <p:grpSpPr>
            <a:xfrm>
              <a:off x="3131840" y="5770539"/>
              <a:ext cx="569387" cy="461665"/>
              <a:chOff x="3419872" y="6165304"/>
              <a:chExt cx="569387" cy="461665"/>
            </a:xfrm>
          </p:grpSpPr>
          <p:sp>
            <p:nvSpPr>
              <p:cNvPr id="55" name="ZoneTexte 54"/>
              <p:cNvSpPr txBox="1"/>
              <p:nvPr/>
            </p:nvSpPr>
            <p:spPr>
              <a:xfrm>
                <a:off x="3419872" y="6165304"/>
                <a:ext cx="5693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 smtClean="0">
                    <a:solidFill>
                      <a:srgbClr val="008000"/>
                    </a:solidFill>
                    <a:latin typeface="Bookman Old Style" pitchFamily="18" charset="0"/>
                  </a:rPr>
                  <a:t>R</a:t>
                </a:r>
                <a:r>
                  <a:rPr lang="fr-FR" sz="2400" b="1" baseline="-25000" dirty="0" smtClean="0">
                    <a:solidFill>
                      <a:srgbClr val="008000"/>
                    </a:solidFill>
                    <a:latin typeface="Bookman Old Style" pitchFamily="18" charset="0"/>
                  </a:rPr>
                  <a:t>T</a:t>
                </a:r>
                <a:endParaRPr lang="fr-FR" sz="2400" b="1" dirty="0">
                  <a:solidFill>
                    <a:srgbClr val="008000"/>
                  </a:solidFill>
                  <a:latin typeface="Bookman Old Style" pitchFamily="18" charset="0"/>
                </a:endParaRPr>
              </a:p>
            </p:txBody>
          </p:sp>
          <p:cxnSp>
            <p:nvCxnSpPr>
              <p:cNvPr id="56" name="Connecteur droit avec flèche 55"/>
              <p:cNvCxnSpPr/>
              <p:nvPr/>
            </p:nvCxnSpPr>
            <p:spPr>
              <a:xfrm>
                <a:off x="3515030" y="6214162"/>
                <a:ext cx="216024" cy="0"/>
              </a:xfrm>
              <a:prstGeom prst="straightConnector1">
                <a:avLst/>
              </a:prstGeom>
              <a:ln w="19050">
                <a:solidFill>
                  <a:srgbClr val="00800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57" name="Rectangle 56"/>
          <p:cNvSpPr/>
          <p:nvPr/>
        </p:nvSpPr>
        <p:spPr>
          <a:xfrm>
            <a:off x="46300" y="4883293"/>
            <a:ext cx="31790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Système</a:t>
            </a:r>
            <a:r>
              <a:rPr lang="fr-FR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: </a:t>
            </a:r>
            <a:r>
              <a:rPr lang="fr-F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le bloc de pierre</a:t>
            </a:r>
            <a:endParaRPr lang="fr-FR" sz="2000" dirty="0"/>
          </a:p>
        </p:txBody>
      </p:sp>
      <p:sp>
        <p:nvSpPr>
          <p:cNvPr id="58" name="Rectangle 57"/>
          <p:cNvSpPr/>
          <p:nvPr/>
        </p:nvSpPr>
        <p:spPr>
          <a:xfrm>
            <a:off x="51112" y="5206050"/>
            <a:ext cx="46249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Référentiel</a:t>
            </a:r>
            <a:r>
              <a:rPr lang="fr-F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: terrestre (supposé galiléen)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073" grpId="0" animBg="1"/>
      <p:bldP spid="17" grpId="0"/>
      <p:bldP spid="34" grpId="0" animBg="1"/>
      <p:bldP spid="35" grpId="0" animBg="1"/>
      <p:bldP spid="57" grpId="0"/>
      <p:bldP spid="5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57875" y="2636912"/>
            <a:ext cx="9001000" cy="410445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50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Bilan des forces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36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Coordonnées des vecteurs forces dans le repère d’axes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b="1" u="sng" dirty="0" err="1" smtClean="0">
                <a:latin typeface="Times New Roman" pitchFamily="18" charset="0"/>
                <a:cs typeface="Times New Roman" pitchFamily="18" charset="0"/>
              </a:rPr>
              <a:t>Ox,Oy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Expression vectorielle de la 1</a:t>
            </a:r>
            <a:r>
              <a:rPr lang="fr-FR" sz="2000" b="1" i="1" u="sng" baseline="30000" dirty="0" smtClean="0">
                <a:latin typeface="Times New Roman" pitchFamily="18" charset="0"/>
                <a:cs typeface="Times New Roman" pitchFamily="18" charset="0"/>
              </a:rPr>
              <a:t>ère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Loi de Newton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80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Projection de la 1</a:t>
            </a:r>
            <a:r>
              <a:rPr lang="fr-FR" sz="2000" b="1" i="1" u="sng" baseline="30000" dirty="0" smtClean="0">
                <a:latin typeface="Times New Roman" pitchFamily="18" charset="0"/>
                <a:cs typeface="Times New Roman" pitchFamily="18" charset="0"/>
              </a:rPr>
              <a:t>ère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Loi de Newton sur l’axe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b="1" u="sng" dirty="0" err="1" smtClean="0">
                <a:latin typeface="Times New Roman" pitchFamily="18" charset="0"/>
                <a:cs typeface="Times New Roman" pitchFamily="18" charset="0"/>
              </a:rPr>
              <a:t>Ox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0" y="44624"/>
            <a:ext cx="46440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Application 5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Un bloc de pierre de masse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m = 100 kg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est immobile sur un plan incliné d’un angle </a:t>
            </a:r>
            <a:r>
              <a:rPr lang="fr-FR" sz="2000" b="1" dirty="0" smtClean="0">
                <a:latin typeface="Symbol" pitchFamily="18" charset="2"/>
                <a:cs typeface="Times New Roman" pitchFamily="18" charset="0"/>
              </a:rPr>
              <a:t>a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= 30,0°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par rapport à l’horizontal. Déterminer la norme de la réaction normale et de la réaction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tangen-tielle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du support sur cette pierre.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Image 1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65922"/>
            <a:ext cx="4422720" cy="2587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Connecteur droit 18"/>
          <p:cNvCxnSpPr/>
          <p:nvPr/>
        </p:nvCxnSpPr>
        <p:spPr>
          <a:xfrm flipV="1">
            <a:off x="5807711" y="121906"/>
            <a:ext cx="3191" cy="1477443"/>
          </a:xfrm>
          <a:prstGeom prst="line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5868144" y="1346042"/>
            <a:ext cx="0" cy="1440160"/>
          </a:xfrm>
          <a:prstGeom prst="line">
            <a:avLst/>
          </a:prstGeom>
          <a:ln w="5715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H="1" flipV="1">
            <a:off x="5220072" y="1418050"/>
            <a:ext cx="576064" cy="216024"/>
          </a:xfrm>
          <a:prstGeom prst="line">
            <a:avLst/>
          </a:prstGeom>
          <a:ln w="76200">
            <a:solidFill>
              <a:srgbClr val="008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94"/>
          <p:cNvGrpSpPr/>
          <p:nvPr/>
        </p:nvGrpSpPr>
        <p:grpSpPr>
          <a:xfrm>
            <a:off x="5911944" y="2138130"/>
            <a:ext cx="388248" cy="461665"/>
            <a:chOff x="3419872" y="6165304"/>
            <a:chExt cx="388248" cy="461665"/>
          </a:xfrm>
        </p:grpSpPr>
        <p:sp>
          <p:nvSpPr>
            <p:cNvPr id="23" name="ZoneTexte 22"/>
            <p:cNvSpPr txBox="1"/>
            <p:nvPr/>
          </p:nvSpPr>
          <p:spPr>
            <a:xfrm>
              <a:off x="3419872" y="6165304"/>
              <a:ext cx="388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Bookman Old Style" pitchFamily="18" charset="0"/>
                </a:rPr>
                <a:t>P</a:t>
              </a:r>
              <a:endParaRPr lang="fr-FR" sz="24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  <p:cxnSp>
          <p:nvCxnSpPr>
            <p:cNvPr id="24" name="Connecteur droit avec flèche 23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Groupe 109"/>
          <p:cNvGrpSpPr/>
          <p:nvPr/>
        </p:nvGrpSpPr>
        <p:grpSpPr>
          <a:xfrm>
            <a:off x="5004048" y="1634074"/>
            <a:ext cx="569387" cy="461665"/>
            <a:chOff x="3419872" y="6165304"/>
            <a:chExt cx="569387" cy="461665"/>
          </a:xfrm>
        </p:grpSpPr>
        <p:sp>
          <p:nvSpPr>
            <p:cNvPr id="26" name="ZoneTexte 25"/>
            <p:cNvSpPr txBox="1"/>
            <p:nvPr/>
          </p:nvSpPr>
          <p:spPr>
            <a:xfrm>
              <a:off x="3419872" y="6165304"/>
              <a:ext cx="5693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008000"/>
                  </a:solidFill>
                  <a:latin typeface="Bookman Old Style" pitchFamily="18" charset="0"/>
                </a:rPr>
                <a:t>R</a:t>
              </a:r>
              <a:r>
                <a:rPr lang="fr-FR" sz="2400" b="1" baseline="-25000" dirty="0" smtClean="0">
                  <a:solidFill>
                    <a:srgbClr val="008000"/>
                  </a:solidFill>
                  <a:latin typeface="Bookman Old Style" pitchFamily="18" charset="0"/>
                </a:rPr>
                <a:t>T</a:t>
              </a:r>
              <a:endParaRPr lang="fr-FR" sz="2400" b="1" dirty="0">
                <a:solidFill>
                  <a:srgbClr val="008000"/>
                </a:solidFill>
                <a:latin typeface="Bookman Old Style" pitchFamily="18" charset="0"/>
              </a:endParaRPr>
            </a:p>
          </p:txBody>
        </p:sp>
        <p:cxnSp>
          <p:nvCxnSpPr>
            <p:cNvPr id="27" name="Connecteur droit avec flèche 26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e 121"/>
          <p:cNvGrpSpPr/>
          <p:nvPr/>
        </p:nvGrpSpPr>
        <p:grpSpPr>
          <a:xfrm>
            <a:off x="6228184" y="553954"/>
            <a:ext cx="577402" cy="461665"/>
            <a:chOff x="3419872" y="6165304"/>
            <a:chExt cx="577402" cy="461665"/>
          </a:xfrm>
        </p:grpSpPr>
        <p:sp>
          <p:nvSpPr>
            <p:cNvPr id="29" name="ZoneTexte 28"/>
            <p:cNvSpPr txBox="1"/>
            <p:nvPr/>
          </p:nvSpPr>
          <p:spPr>
            <a:xfrm>
              <a:off x="3419872" y="6165304"/>
              <a:ext cx="5774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7030A0"/>
                  </a:solidFill>
                  <a:latin typeface="Bookman Old Style" pitchFamily="18" charset="0"/>
                </a:rPr>
                <a:t>R</a:t>
              </a:r>
              <a:r>
                <a:rPr lang="fr-FR" sz="2400" b="1" baseline="-25000" dirty="0" smtClean="0">
                  <a:solidFill>
                    <a:srgbClr val="7030A0"/>
                  </a:solidFill>
                  <a:latin typeface="Bookman Old Style" pitchFamily="18" charset="0"/>
                </a:rPr>
                <a:t>N</a:t>
              </a:r>
              <a:endParaRPr lang="fr-FR" sz="2400" b="1" dirty="0">
                <a:solidFill>
                  <a:srgbClr val="7030A0"/>
                </a:solidFill>
                <a:latin typeface="Bookman Old Style" pitchFamily="18" charset="0"/>
              </a:endParaRPr>
            </a:p>
          </p:txBody>
        </p:sp>
        <p:cxnSp>
          <p:nvCxnSpPr>
            <p:cNvPr id="30" name="Connecteur droit avec flèche 29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1" name="Connecteur droit 30"/>
          <p:cNvCxnSpPr/>
          <p:nvPr/>
        </p:nvCxnSpPr>
        <p:spPr>
          <a:xfrm flipV="1">
            <a:off x="5810269" y="265922"/>
            <a:ext cx="489923" cy="1391304"/>
          </a:xfrm>
          <a:prstGeom prst="line">
            <a:avLst/>
          </a:prstGeom>
          <a:ln w="76200">
            <a:solidFill>
              <a:srgbClr val="7030A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V="1">
            <a:off x="5292080" y="193914"/>
            <a:ext cx="504056" cy="1224136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H="1" flipV="1">
            <a:off x="5822327" y="95203"/>
            <a:ext cx="549873" cy="16544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orme libre 33"/>
          <p:cNvSpPr/>
          <p:nvPr/>
        </p:nvSpPr>
        <p:spPr>
          <a:xfrm>
            <a:off x="5626100" y="1591782"/>
            <a:ext cx="212725" cy="593725"/>
          </a:xfrm>
          <a:custGeom>
            <a:avLst/>
            <a:gdLst>
              <a:gd name="connsiteX0" fmla="*/ 209550 w 212725"/>
              <a:gd name="connsiteY0" fmla="*/ 0 h 593725"/>
              <a:gd name="connsiteX1" fmla="*/ 212725 w 212725"/>
              <a:gd name="connsiteY1" fmla="*/ 577850 h 593725"/>
              <a:gd name="connsiteX2" fmla="*/ 155575 w 212725"/>
              <a:gd name="connsiteY2" fmla="*/ 593725 h 593725"/>
              <a:gd name="connsiteX3" fmla="*/ 85725 w 212725"/>
              <a:gd name="connsiteY3" fmla="*/ 584200 h 593725"/>
              <a:gd name="connsiteX4" fmla="*/ 47625 w 212725"/>
              <a:gd name="connsiteY4" fmla="*/ 568325 h 593725"/>
              <a:gd name="connsiteX5" fmla="*/ 15875 w 212725"/>
              <a:gd name="connsiteY5" fmla="*/ 542925 h 593725"/>
              <a:gd name="connsiteX6" fmla="*/ 0 w 212725"/>
              <a:gd name="connsiteY6" fmla="*/ 530225 h 593725"/>
              <a:gd name="connsiteX7" fmla="*/ 209550 w 212725"/>
              <a:gd name="connsiteY7" fmla="*/ 0 h 59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725" h="593725">
                <a:moveTo>
                  <a:pt x="209550" y="0"/>
                </a:moveTo>
                <a:cubicBezTo>
                  <a:pt x="210608" y="192617"/>
                  <a:pt x="211667" y="385233"/>
                  <a:pt x="212725" y="577850"/>
                </a:cubicBezTo>
                <a:lnTo>
                  <a:pt x="155575" y="593725"/>
                </a:lnTo>
                <a:lnTo>
                  <a:pt x="85725" y="584200"/>
                </a:lnTo>
                <a:lnTo>
                  <a:pt x="47625" y="568325"/>
                </a:lnTo>
                <a:lnTo>
                  <a:pt x="15875" y="542925"/>
                </a:lnTo>
                <a:lnTo>
                  <a:pt x="0" y="530225"/>
                </a:lnTo>
                <a:lnTo>
                  <a:pt x="20955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orme libre 34"/>
          <p:cNvSpPr/>
          <p:nvPr/>
        </p:nvSpPr>
        <p:spPr>
          <a:xfrm>
            <a:off x="6696075" y="2087082"/>
            <a:ext cx="2019300" cy="644525"/>
          </a:xfrm>
          <a:custGeom>
            <a:avLst/>
            <a:gdLst>
              <a:gd name="connsiteX0" fmla="*/ 2019300 w 2019300"/>
              <a:gd name="connsiteY0" fmla="*/ 644525 h 644525"/>
              <a:gd name="connsiteX1" fmla="*/ 127000 w 2019300"/>
              <a:gd name="connsiteY1" fmla="*/ 641350 h 644525"/>
              <a:gd name="connsiteX2" fmla="*/ 104775 w 2019300"/>
              <a:gd name="connsiteY2" fmla="*/ 577850 h 644525"/>
              <a:gd name="connsiteX3" fmla="*/ 38100 w 2019300"/>
              <a:gd name="connsiteY3" fmla="*/ 441325 h 644525"/>
              <a:gd name="connsiteX4" fmla="*/ 31750 w 2019300"/>
              <a:gd name="connsiteY4" fmla="*/ 406400 h 644525"/>
              <a:gd name="connsiteX5" fmla="*/ 0 w 2019300"/>
              <a:gd name="connsiteY5" fmla="*/ 304800 h 644525"/>
              <a:gd name="connsiteX6" fmla="*/ 0 w 2019300"/>
              <a:gd name="connsiteY6" fmla="*/ 225425 h 644525"/>
              <a:gd name="connsiteX7" fmla="*/ 22225 w 2019300"/>
              <a:gd name="connsiteY7" fmla="*/ 149225 h 644525"/>
              <a:gd name="connsiteX8" fmla="*/ 63500 w 2019300"/>
              <a:gd name="connsiteY8" fmla="*/ 85725 h 644525"/>
              <a:gd name="connsiteX9" fmla="*/ 111125 w 2019300"/>
              <a:gd name="connsiteY9" fmla="*/ 38100 h 644525"/>
              <a:gd name="connsiteX10" fmla="*/ 171450 w 2019300"/>
              <a:gd name="connsiteY10" fmla="*/ 0 h 644525"/>
              <a:gd name="connsiteX11" fmla="*/ 196850 w 2019300"/>
              <a:gd name="connsiteY11" fmla="*/ 0 h 644525"/>
              <a:gd name="connsiteX12" fmla="*/ 2019300 w 2019300"/>
              <a:gd name="connsiteY12" fmla="*/ 644525 h 64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19300" h="644525">
                <a:moveTo>
                  <a:pt x="2019300" y="644525"/>
                </a:moveTo>
                <a:lnTo>
                  <a:pt x="127000" y="641350"/>
                </a:lnTo>
                <a:lnTo>
                  <a:pt x="104775" y="577850"/>
                </a:lnTo>
                <a:lnTo>
                  <a:pt x="38100" y="441325"/>
                </a:lnTo>
                <a:cubicBezTo>
                  <a:pt x="34664" y="410398"/>
                  <a:pt x="39211" y="421322"/>
                  <a:pt x="31750" y="406400"/>
                </a:cubicBezTo>
                <a:lnTo>
                  <a:pt x="0" y="304800"/>
                </a:lnTo>
                <a:lnTo>
                  <a:pt x="0" y="225425"/>
                </a:lnTo>
                <a:lnTo>
                  <a:pt x="22225" y="149225"/>
                </a:lnTo>
                <a:lnTo>
                  <a:pt x="63500" y="85725"/>
                </a:lnTo>
                <a:lnTo>
                  <a:pt x="111125" y="38100"/>
                </a:lnTo>
                <a:lnTo>
                  <a:pt x="171450" y="0"/>
                </a:lnTo>
                <a:lnTo>
                  <a:pt x="196850" y="0"/>
                </a:lnTo>
                <a:lnTo>
                  <a:pt x="2019300" y="64452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6" name="Groupe 109"/>
          <p:cNvGrpSpPr/>
          <p:nvPr/>
        </p:nvGrpSpPr>
        <p:grpSpPr>
          <a:xfrm>
            <a:off x="5148064" y="49898"/>
            <a:ext cx="425116" cy="461665"/>
            <a:chOff x="3419872" y="6165304"/>
            <a:chExt cx="425116" cy="461665"/>
          </a:xfrm>
        </p:grpSpPr>
        <p:sp>
          <p:nvSpPr>
            <p:cNvPr id="37" name="ZoneTexte 36"/>
            <p:cNvSpPr txBox="1"/>
            <p:nvPr/>
          </p:nvSpPr>
          <p:spPr>
            <a:xfrm>
              <a:off x="3419872" y="6165304"/>
              <a:ext cx="4251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latin typeface="Bookman Old Style" pitchFamily="18" charset="0"/>
                </a:rPr>
                <a:t>R</a:t>
              </a:r>
              <a:endParaRPr lang="fr-FR" sz="2400" b="1" dirty="0">
                <a:latin typeface="Bookman Old Style" pitchFamily="18" charset="0"/>
              </a:endParaRPr>
            </a:p>
          </p:txBody>
        </p:sp>
        <p:cxnSp>
          <p:nvCxnSpPr>
            <p:cNvPr id="38" name="Connecteur droit avec flèche 37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e 41"/>
          <p:cNvGrpSpPr/>
          <p:nvPr/>
        </p:nvGrpSpPr>
        <p:grpSpPr>
          <a:xfrm>
            <a:off x="2279319" y="2685770"/>
            <a:ext cx="5976664" cy="461665"/>
            <a:chOff x="2279319" y="5013177"/>
            <a:chExt cx="5976664" cy="461665"/>
          </a:xfrm>
        </p:grpSpPr>
        <p:sp>
          <p:nvSpPr>
            <p:cNvPr id="43" name="Rectangle 4"/>
            <p:cNvSpPr>
              <a:spLocks noChangeArrowheads="1"/>
            </p:cNvSpPr>
            <p:nvPr/>
          </p:nvSpPr>
          <p:spPr bwMode="auto">
            <a:xfrm>
              <a:off x="2279319" y="5059275"/>
              <a:ext cx="597666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 - le poids</a:t>
              </a:r>
              <a:r>
                <a:rPr kumimoji="0" lang="fr-FR" sz="2000" b="0" i="0" u="none" strike="noStrike" cap="none" normalizeH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    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du système</a:t>
              </a: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endParaRPr>
            </a:p>
          </p:txBody>
        </p:sp>
        <p:grpSp>
          <p:nvGrpSpPr>
            <p:cNvPr id="25" name="Groupe 14"/>
            <p:cNvGrpSpPr/>
            <p:nvPr/>
          </p:nvGrpSpPr>
          <p:grpSpPr>
            <a:xfrm>
              <a:off x="3454597" y="5013177"/>
              <a:ext cx="388248" cy="461665"/>
              <a:chOff x="3419872" y="6165304"/>
              <a:chExt cx="388248" cy="461665"/>
            </a:xfrm>
          </p:grpSpPr>
          <p:sp>
            <p:nvSpPr>
              <p:cNvPr id="45" name="ZoneTexte 44"/>
              <p:cNvSpPr txBox="1"/>
              <p:nvPr/>
            </p:nvSpPr>
            <p:spPr>
              <a:xfrm>
                <a:off x="3419872" y="6165304"/>
                <a:ext cx="3882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 smtClean="0">
                    <a:solidFill>
                      <a:srgbClr val="FF0000"/>
                    </a:solidFill>
                    <a:latin typeface="Bookman Old Style" pitchFamily="18" charset="0"/>
                  </a:rPr>
                  <a:t>P</a:t>
                </a:r>
                <a:endParaRPr lang="fr-FR" sz="2400" b="1" dirty="0">
                  <a:solidFill>
                    <a:srgbClr val="FF0000"/>
                  </a:solidFill>
                  <a:latin typeface="Bookman Old Style" pitchFamily="18" charset="0"/>
                </a:endParaRPr>
              </a:p>
            </p:txBody>
          </p:sp>
          <p:cxnSp>
            <p:nvCxnSpPr>
              <p:cNvPr id="46" name="Connecteur droit avec flèche 45"/>
              <p:cNvCxnSpPr/>
              <p:nvPr/>
            </p:nvCxnSpPr>
            <p:spPr>
              <a:xfrm>
                <a:off x="3515030" y="6214162"/>
                <a:ext cx="216024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" name="Groupe 46"/>
          <p:cNvGrpSpPr/>
          <p:nvPr/>
        </p:nvGrpSpPr>
        <p:grpSpPr>
          <a:xfrm>
            <a:off x="2327119" y="3071217"/>
            <a:ext cx="7921575" cy="461665"/>
            <a:chOff x="251520" y="5410499"/>
            <a:chExt cx="7921575" cy="461665"/>
          </a:xfrm>
        </p:grpSpPr>
        <p:sp>
          <p:nvSpPr>
            <p:cNvPr id="48" name="Text Box 1"/>
            <p:cNvSpPr txBox="1">
              <a:spLocks noChangeArrowheads="1"/>
            </p:cNvSpPr>
            <p:nvPr/>
          </p:nvSpPr>
          <p:spPr bwMode="auto">
            <a:xfrm>
              <a:off x="251520" y="5441405"/>
              <a:ext cx="7921575" cy="401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- la réaction normale         du support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6" name="Groupe 19"/>
            <p:cNvGrpSpPr/>
            <p:nvPr/>
          </p:nvGrpSpPr>
          <p:grpSpPr>
            <a:xfrm>
              <a:off x="2627784" y="5410499"/>
              <a:ext cx="577402" cy="461665"/>
              <a:chOff x="3419872" y="6165304"/>
              <a:chExt cx="577402" cy="461665"/>
            </a:xfrm>
          </p:grpSpPr>
          <p:sp>
            <p:nvSpPr>
              <p:cNvPr id="50" name="ZoneTexte 49"/>
              <p:cNvSpPr txBox="1"/>
              <p:nvPr/>
            </p:nvSpPr>
            <p:spPr>
              <a:xfrm>
                <a:off x="3419872" y="6165304"/>
                <a:ext cx="5774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 smtClean="0">
                    <a:solidFill>
                      <a:srgbClr val="7030A0"/>
                    </a:solidFill>
                    <a:latin typeface="Bookman Old Style" pitchFamily="18" charset="0"/>
                  </a:rPr>
                  <a:t>R</a:t>
                </a:r>
                <a:r>
                  <a:rPr lang="fr-FR" sz="2400" b="1" baseline="-25000" dirty="0" smtClean="0">
                    <a:solidFill>
                      <a:srgbClr val="7030A0"/>
                    </a:solidFill>
                    <a:latin typeface="Bookman Old Style" pitchFamily="18" charset="0"/>
                  </a:rPr>
                  <a:t>N</a:t>
                </a:r>
                <a:endParaRPr lang="fr-FR" sz="2400" b="1" dirty="0">
                  <a:solidFill>
                    <a:srgbClr val="7030A0"/>
                  </a:solidFill>
                  <a:latin typeface="Bookman Old Style" pitchFamily="18" charset="0"/>
                </a:endParaRPr>
              </a:p>
            </p:txBody>
          </p:sp>
          <p:cxnSp>
            <p:nvCxnSpPr>
              <p:cNvPr id="51" name="Connecteur droit avec flèche 50"/>
              <p:cNvCxnSpPr/>
              <p:nvPr/>
            </p:nvCxnSpPr>
            <p:spPr>
              <a:xfrm>
                <a:off x="3515030" y="6214162"/>
                <a:ext cx="216024" cy="0"/>
              </a:xfrm>
              <a:prstGeom prst="straightConnector1">
                <a:avLst/>
              </a:prstGeom>
              <a:ln w="190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" name="Groupe 51"/>
          <p:cNvGrpSpPr/>
          <p:nvPr/>
        </p:nvGrpSpPr>
        <p:grpSpPr>
          <a:xfrm>
            <a:off x="2338694" y="3431257"/>
            <a:ext cx="8424936" cy="461665"/>
            <a:chOff x="263095" y="5770539"/>
            <a:chExt cx="8424936" cy="461665"/>
          </a:xfrm>
        </p:grpSpPr>
        <p:sp>
          <p:nvSpPr>
            <p:cNvPr id="53" name="Rectangle 52"/>
            <p:cNvSpPr/>
            <p:nvPr/>
          </p:nvSpPr>
          <p:spPr>
            <a:xfrm>
              <a:off x="263095" y="5782114"/>
              <a:ext cx="842493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- la réaction tangentielle         du support</a:t>
              </a:r>
            </a:p>
          </p:txBody>
        </p:sp>
        <p:grpSp>
          <p:nvGrpSpPr>
            <p:cNvPr id="41" name="Groupe 22"/>
            <p:cNvGrpSpPr/>
            <p:nvPr/>
          </p:nvGrpSpPr>
          <p:grpSpPr>
            <a:xfrm>
              <a:off x="3131840" y="5770539"/>
              <a:ext cx="569387" cy="461665"/>
              <a:chOff x="3419872" y="6165304"/>
              <a:chExt cx="569387" cy="461665"/>
            </a:xfrm>
          </p:grpSpPr>
          <p:sp>
            <p:nvSpPr>
              <p:cNvPr id="55" name="ZoneTexte 54"/>
              <p:cNvSpPr txBox="1"/>
              <p:nvPr/>
            </p:nvSpPr>
            <p:spPr>
              <a:xfrm>
                <a:off x="3419872" y="6165304"/>
                <a:ext cx="5693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 smtClean="0">
                    <a:solidFill>
                      <a:srgbClr val="008000"/>
                    </a:solidFill>
                    <a:latin typeface="Bookman Old Style" pitchFamily="18" charset="0"/>
                  </a:rPr>
                  <a:t>R</a:t>
                </a:r>
                <a:r>
                  <a:rPr lang="fr-FR" sz="2400" b="1" baseline="-25000" dirty="0" smtClean="0">
                    <a:solidFill>
                      <a:srgbClr val="008000"/>
                    </a:solidFill>
                    <a:latin typeface="Bookman Old Style" pitchFamily="18" charset="0"/>
                  </a:rPr>
                  <a:t>T</a:t>
                </a:r>
                <a:endParaRPr lang="fr-FR" sz="2400" b="1" dirty="0">
                  <a:solidFill>
                    <a:srgbClr val="008000"/>
                  </a:solidFill>
                  <a:latin typeface="Bookman Old Style" pitchFamily="18" charset="0"/>
                </a:endParaRPr>
              </a:p>
            </p:txBody>
          </p:sp>
          <p:cxnSp>
            <p:nvCxnSpPr>
              <p:cNvPr id="56" name="Connecteur droit avec flèche 55"/>
              <p:cNvCxnSpPr/>
              <p:nvPr/>
            </p:nvCxnSpPr>
            <p:spPr>
              <a:xfrm>
                <a:off x="3515030" y="6214162"/>
                <a:ext cx="216024" cy="0"/>
              </a:xfrm>
              <a:prstGeom prst="straightConnector1">
                <a:avLst/>
              </a:prstGeom>
              <a:ln w="19050">
                <a:solidFill>
                  <a:srgbClr val="00800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57" name="Rectangle 56"/>
          <p:cNvSpPr/>
          <p:nvPr/>
        </p:nvSpPr>
        <p:spPr>
          <a:xfrm>
            <a:off x="46300" y="1930965"/>
            <a:ext cx="31790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Système</a:t>
            </a:r>
            <a:r>
              <a:rPr lang="fr-FR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: </a:t>
            </a:r>
            <a:r>
              <a:rPr lang="fr-F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le bloc de pierre</a:t>
            </a:r>
            <a:endParaRPr lang="fr-FR" sz="2000" dirty="0"/>
          </a:p>
        </p:txBody>
      </p:sp>
      <p:sp>
        <p:nvSpPr>
          <p:cNvPr id="58" name="Rectangle 57"/>
          <p:cNvSpPr/>
          <p:nvPr/>
        </p:nvSpPr>
        <p:spPr>
          <a:xfrm>
            <a:off x="51112" y="2253722"/>
            <a:ext cx="46249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Référentiel</a:t>
            </a:r>
            <a:r>
              <a:rPr lang="fr-F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: terrestre (supposé galiléen)</a:t>
            </a:r>
            <a:endParaRPr lang="fr-FR" dirty="0"/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3" cstate="print"/>
          <a:srcRect l="54699" t="37701" r="34906" b="57357"/>
          <a:stretch>
            <a:fillRect/>
          </a:stretch>
        </p:blipFill>
        <p:spPr bwMode="auto">
          <a:xfrm>
            <a:off x="4355976" y="4293096"/>
            <a:ext cx="1217502" cy="325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3" cstate="print"/>
          <a:srcRect l="54699" t="43581" r="33016" b="50540"/>
          <a:stretch>
            <a:fillRect/>
          </a:stretch>
        </p:blipFill>
        <p:spPr bwMode="auto">
          <a:xfrm>
            <a:off x="4283968" y="4725144"/>
            <a:ext cx="1438866" cy="3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 cstate="print"/>
          <a:srcRect l="23931" t="43581" r="54806" b="49798"/>
          <a:stretch>
            <a:fillRect/>
          </a:stretch>
        </p:blipFill>
        <p:spPr bwMode="auto">
          <a:xfrm>
            <a:off x="755576" y="4725144"/>
            <a:ext cx="2490346" cy="436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931" t="36667" r="57696" b="56614"/>
          <a:stretch>
            <a:fillRect/>
          </a:stretch>
        </p:blipFill>
        <p:spPr bwMode="auto">
          <a:xfrm>
            <a:off x="683568" y="4221088"/>
            <a:ext cx="2151856" cy="44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2" name="Groupe 61"/>
          <p:cNvGrpSpPr/>
          <p:nvPr/>
        </p:nvGrpSpPr>
        <p:grpSpPr>
          <a:xfrm>
            <a:off x="179512" y="4509120"/>
            <a:ext cx="388248" cy="461665"/>
            <a:chOff x="3419872" y="6165304"/>
            <a:chExt cx="388248" cy="461665"/>
          </a:xfrm>
        </p:grpSpPr>
        <p:sp>
          <p:nvSpPr>
            <p:cNvPr id="63" name="ZoneTexte 62"/>
            <p:cNvSpPr txBox="1"/>
            <p:nvPr/>
          </p:nvSpPr>
          <p:spPr>
            <a:xfrm>
              <a:off x="3419872" y="6165304"/>
              <a:ext cx="388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Bookman Old Style" pitchFamily="18" charset="0"/>
                </a:rPr>
                <a:t>P</a:t>
              </a:r>
              <a:endParaRPr lang="fr-FR" sz="24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  <p:cxnSp>
          <p:nvCxnSpPr>
            <p:cNvPr id="64" name="Connecteur droit avec flèche 63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5" name="Groupe 64"/>
          <p:cNvGrpSpPr/>
          <p:nvPr/>
        </p:nvGrpSpPr>
        <p:grpSpPr>
          <a:xfrm>
            <a:off x="3635896" y="4437112"/>
            <a:ext cx="577402" cy="461665"/>
            <a:chOff x="3419872" y="6165304"/>
            <a:chExt cx="577402" cy="461665"/>
          </a:xfrm>
        </p:grpSpPr>
        <p:sp>
          <p:nvSpPr>
            <p:cNvPr id="66" name="ZoneTexte 65"/>
            <p:cNvSpPr txBox="1"/>
            <p:nvPr/>
          </p:nvSpPr>
          <p:spPr>
            <a:xfrm>
              <a:off x="3419872" y="6165304"/>
              <a:ext cx="5774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7030A0"/>
                  </a:solidFill>
                  <a:latin typeface="Bookman Old Style" pitchFamily="18" charset="0"/>
                </a:rPr>
                <a:t>R</a:t>
              </a:r>
              <a:r>
                <a:rPr lang="fr-FR" sz="2400" b="1" baseline="-25000" dirty="0" smtClean="0">
                  <a:solidFill>
                    <a:srgbClr val="7030A0"/>
                  </a:solidFill>
                  <a:latin typeface="Bookman Old Style" pitchFamily="18" charset="0"/>
                </a:rPr>
                <a:t>N</a:t>
              </a:r>
              <a:endParaRPr lang="fr-FR" sz="2400" b="1" dirty="0">
                <a:solidFill>
                  <a:srgbClr val="7030A0"/>
                </a:solidFill>
                <a:latin typeface="Bookman Old Style" pitchFamily="18" charset="0"/>
              </a:endParaRPr>
            </a:p>
          </p:txBody>
        </p:sp>
        <p:cxnSp>
          <p:nvCxnSpPr>
            <p:cNvPr id="67" name="Connecteur droit avec flèche 66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8" name="Groupe 67"/>
          <p:cNvGrpSpPr/>
          <p:nvPr/>
        </p:nvGrpSpPr>
        <p:grpSpPr>
          <a:xfrm>
            <a:off x="6450885" y="4437112"/>
            <a:ext cx="569387" cy="461665"/>
            <a:chOff x="3419872" y="6165304"/>
            <a:chExt cx="569387" cy="461665"/>
          </a:xfrm>
        </p:grpSpPr>
        <p:sp>
          <p:nvSpPr>
            <p:cNvPr id="69" name="ZoneTexte 68"/>
            <p:cNvSpPr txBox="1"/>
            <p:nvPr/>
          </p:nvSpPr>
          <p:spPr>
            <a:xfrm>
              <a:off x="3419872" y="6165304"/>
              <a:ext cx="5693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008000"/>
                  </a:solidFill>
                  <a:latin typeface="Bookman Old Style" pitchFamily="18" charset="0"/>
                </a:rPr>
                <a:t>R</a:t>
              </a:r>
              <a:r>
                <a:rPr lang="fr-FR" sz="2400" b="1" baseline="-25000" dirty="0" smtClean="0">
                  <a:solidFill>
                    <a:srgbClr val="008000"/>
                  </a:solidFill>
                  <a:latin typeface="Bookman Old Style" pitchFamily="18" charset="0"/>
                </a:rPr>
                <a:t>T</a:t>
              </a:r>
              <a:endParaRPr lang="fr-FR" sz="2400" b="1" dirty="0">
                <a:solidFill>
                  <a:srgbClr val="008000"/>
                </a:solidFill>
                <a:latin typeface="Bookman Old Style" pitchFamily="18" charset="0"/>
              </a:endParaRPr>
            </a:p>
          </p:txBody>
        </p:sp>
        <p:cxnSp>
          <p:nvCxnSpPr>
            <p:cNvPr id="70" name="Connecteur droit avec flèche 69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1" name="AutoShape 3"/>
          <p:cNvSpPr>
            <a:spLocks/>
          </p:cNvSpPr>
          <p:nvPr/>
        </p:nvSpPr>
        <p:spPr bwMode="auto">
          <a:xfrm>
            <a:off x="539552" y="4293096"/>
            <a:ext cx="216024" cy="792088"/>
          </a:xfrm>
          <a:prstGeom prst="leftBrace">
            <a:avLst>
              <a:gd name="adj1" fmla="val 38304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2" name="AutoShape 3"/>
          <p:cNvSpPr>
            <a:spLocks/>
          </p:cNvSpPr>
          <p:nvPr/>
        </p:nvSpPr>
        <p:spPr bwMode="auto">
          <a:xfrm>
            <a:off x="4139952" y="4293096"/>
            <a:ext cx="216024" cy="792088"/>
          </a:xfrm>
          <a:prstGeom prst="leftBrace">
            <a:avLst>
              <a:gd name="adj1" fmla="val 38304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3" name="AutoShape 3"/>
          <p:cNvSpPr>
            <a:spLocks/>
          </p:cNvSpPr>
          <p:nvPr/>
        </p:nvSpPr>
        <p:spPr bwMode="auto">
          <a:xfrm>
            <a:off x="7020272" y="4293096"/>
            <a:ext cx="207640" cy="783704"/>
          </a:xfrm>
          <a:prstGeom prst="leftBrace">
            <a:avLst>
              <a:gd name="adj1" fmla="val 38304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74" name="Groupe 73"/>
          <p:cNvGrpSpPr/>
          <p:nvPr/>
        </p:nvGrpSpPr>
        <p:grpSpPr>
          <a:xfrm>
            <a:off x="5436096" y="5221862"/>
            <a:ext cx="2908528" cy="472118"/>
            <a:chOff x="5436096" y="5517232"/>
            <a:chExt cx="2908528" cy="472118"/>
          </a:xfrm>
        </p:grpSpPr>
        <p:sp>
          <p:nvSpPr>
            <p:cNvPr id="75" name="Rectangle 4"/>
            <p:cNvSpPr>
              <a:spLocks noChangeArrowheads="1"/>
            </p:cNvSpPr>
            <p:nvPr/>
          </p:nvSpPr>
          <p:spPr bwMode="auto">
            <a:xfrm>
              <a:off x="5436096" y="5589240"/>
              <a:ext cx="25922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       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+         +          =</a:t>
              </a:r>
              <a:r>
                <a:rPr kumimoji="0" lang="fr-FR" sz="2000" b="1" i="0" u="none" strike="noStrike" cap="none" normalizeH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  </a:t>
              </a:r>
              <a:endPara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endParaRPr>
            </a:p>
          </p:txBody>
        </p:sp>
        <p:grpSp>
          <p:nvGrpSpPr>
            <p:cNvPr id="76" name="Groupe 59"/>
            <p:cNvGrpSpPr/>
            <p:nvPr/>
          </p:nvGrpSpPr>
          <p:grpSpPr>
            <a:xfrm>
              <a:off x="5580112" y="5517232"/>
              <a:ext cx="388248" cy="461665"/>
              <a:chOff x="3419872" y="6165304"/>
              <a:chExt cx="388248" cy="461665"/>
            </a:xfrm>
          </p:grpSpPr>
          <p:sp>
            <p:nvSpPr>
              <p:cNvPr id="86" name="ZoneTexte 85"/>
              <p:cNvSpPr txBox="1"/>
              <p:nvPr/>
            </p:nvSpPr>
            <p:spPr>
              <a:xfrm>
                <a:off x="3419872" y="6165304"/>
                <a:ext cx="3882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 smtClean="0">
                    <a:solidFill>
                      <a:srgbClr val="FF0000"/>
                    </a:solidFill>
                    <a:latin typeface="Bookman Old Style" pitchFamily="18" charset="0"/>
                  </a:rPr>
                  <a:t>P</a:t>
                </a:r>
                <a:endParaRPr lang="fr-FR" sz="2400" b="1" dirty="0">
                  <a:solidFill>
                    <a:srgbClr val="FF0000"/>
                  </a:solidFill>
                  <a:latin typeface="Bookman Old Style" pitchFamily="18" charset="0"/>
                </a:endParaRPr>
              </a:p>
            </p:txBody>
          </p:sp>
          <p:cxnSp>
            <p:nvCxnSpPr>
              <p:cNvPr id="87" name="Connecteur droit avec flèche 86"/>
              <p:cNvCxnSpPr/>
              <p:nvPr/>
            </p:nvCxnSpPr>
            <p:spPr>
              <a:xfrm>
                <a:off x="3515030" y="6214162"/>
                <a:ext cx="216024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e 62"/>
            <p:cNvGrpSpPr/>
            <p:nvPr/>
          </p:nvGrpSpPr>
          <p:grpSpPr>
            <a:xfrm>
              <a:off x="6300192" y="5517232"/>
              <a:ext cx="577402" cy="461665"/>
              <a:chOff x="3419872" y="6165304"/>
              <a:chExt cx="577402" cy="461665"/>
            </a:xfrm>
          </p:grpSpPr>
          <p:sp>
            <p:nvSpPr>
              <p:cNvPr id="84" name="ZoneTexte 83"/>
              <p:cNvSpPr txBox="1"/>
              <p:nvPr/>
            </p:nvSpPr>
            <p:spPr>
              <a:xfrm>
                <a:off x="3419872" y="6165304"/>
                <a:ext cx="5774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 smtClean="0">
                    <a:solidFill>
                      <a:srgbClr val="7030A0"/>
                    </a:solidFill>
                    <a:latin typeface="Bookman Old Style" pitchFamily="18" charset="0"/>
                  </a:rPr>
                  <a:t>R</a:t>
                </a:r>
                <a:r>
                  <a:rPr lang="fr-FR" sz="2400" b="1" baseline="-25000" dirty="0" smtClean="0">
                    <a:solidFill>
                      <a:srgbClr val="7030A0"/>
                    </a:solidFill>
                    <a:latin typeface="Bookman Old Style" pitchFamily="18" charset="0"/>
                  </a:rPr>
                  <a:t>N</a:t>
                </a:r>
                <a:endParaRPr lang="fr-FR" sz="2400" b="1" dirty="0">
                  <a:solidFill>
                    <a:srgbClr val="7030A0"/>
                  </a:solidFill>
                  <a:latin typeface="Bookman Old Style" pitchFamily="18" charset="0"/>
                </a:endParaRPr>
              </a:p>
            </p:txBody>
          </p:sp>
          <p:cxnSp>
            <p:nvCxnSpPr>
              <p:cNvPr id="85" name="Connecteur droit avec flèche 84"/>
              <p:cNvCxnSpPr/>
              <p:nvPr/>
            </p:nvCxnSpPr>
            <p:spPr>
              <a:xfrm>
                <a:off x="3515030" y="6214162"/>
                <a:ext cx="216024" cy="0"/>
              </a:xfrm>
              <a:prstGeom prst="straightConnector1">
                <a:avLst/>
              </a:prstGeom>
              <a:ln w="190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e 65"/>
            <p:cNvGrpSpPr/>
            <p:nvPr/>
          </p:nvGrpSpPr>
          <p:grpSpPr>
            <a:xfrm>
              <a:off x="7092280" y="5517232"/>
              <a:ext cx="569387" cy="461665"/>
              <a:chOff x="3419872" y="6165304"/>
              <a:chExt cx="569387" cy="461665"/>
            </a:xfrm>
          </p:grpSpPr>
          <p:sp>
            <p:nvSpPr>
              <p:cNvPr id="82" name="ZoneTexte 81"/>
              <p:cNvSpPr txBox="1"/>
              <p:nvPr/>
            </p:nvSpPr>
            <p:spPr>
              <a:xfrm>
                <a:off x="3419872" y="6165304"/>
                <a:ext cx="5693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 smtClean="0">
                    <a:solidFill>
                      <a:srgbClr val="008000"/>
                    </a:solidFill>
                    <a:latin typeface="Bookman Old Style" pitchFamily="18" charset="0"/>
                  </a:rPr>
                  <a:t>R</a:t>
                </a:r>
                <a:r>
                  <a:rPr lang="fr-FR" sz="2400" b="1" baseline="-25000" dirty="0" smtClean="0">
                    <a:solidFill>
                      <a:srgbClr val="008000"/>
                    </a:solidFill>
                    <a:latin typeface="Bookman Old Style" pitchFamily="18" charset="0"/>
                  </a:rPr>
                  <a:t>T</a:t>
                </a:r>
                <a:endParaRPr lang="fr-FR" sz="2400" b="1" dirty="0">
                  <a:solidFill>
                    <a:srgbClr val="008000"/>
                  </a:solidFill>
                  <a:latin typeface="Bookman Old Style" pitchFamily="18" charset="0"/>
                </a:endParaRPr>
              </a:p>
            </p:txBody>
          </p:sp>
          <p:cxnSp>
            <p:nvCxnSpPr>
              <p:cNvPr id="83" name="Connecteur droit avec flèche 82"/>
              <p:cNvCxnSpPr/>
              <p:nvPr/>
            </p:nvCxnSpPr>
            <p:spPr>
              <a:xfrm>
                <a:off x="3515030" y="6214162"/>
                <a:ext cx="216024" cy="0"/>
              </a:xfrm>
              <a:prstGeom prst="straightConnector1">
                <a:avLst/>
              </a:prstGeom>
              <a:ln w="19050">
                <a:solidFill>
                  <a:srgbClr val="00800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e 68"/>
            <p:cNvGrpSpPr/>
            <p:nvPr/>
          </p:nvGrpSpPr>
          <p:grpSpPr>
            <a:xfrm>
              <a:off x="7956376" y="5517232"/>
              <a:ext cx="388248" cy="461665"/>
              <a:chOff x="3419872" y="6165304"/>
              <a:chExt cx="388248" cy="461665"/>
            </a:xfrm>
          </p:grpSpPr>
          <p:sp>
            <p:nvSpPr>
              <p:cNvPr id="80" name="ZoneTexte 79"/>
              <p:cNvSpPr txBox="1"/>
              <p:nvPr/>
            </p:nvSpPr>
            <p:spPr>
              <a:xfrm>
                <a:off x="3419872" y="6165304"/>
                <a:ext cx="3882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 smtClean="0">
                    <a:solidFill>
                      <a:srgbClr val="002060"/>
                    </a:solidFill>
                    <a:latin typeface="Bookman Old Style" pitchFamily="18" charset="0"/>
                  </a:rPr>
                  <a:t>0</a:t>
                </a:r>
                <a:endParaRPr lang="fr-FR" sz="2400" b="1" dirty="0">
                  <a:solidFill>
                    <a:srgbClr val="002060"/>
                  </a:solidFill>
                  <a:latin typeface="Bookman Old Style" pitchFamily="18" charset="0"/>
                </a:endParaRPr>
              </a:p>
            </p:txBody>
          </p:sp>
          <p:cxnSp>
            <p:nvCxnSpPr>
              <p:cNvPr id="81" name="Connecteur droit avec flèche 80"/>
              <p:cNvCxnSpPr/>
              <p:nvPr/>
            </p:nvCxnSpPr>
            <p:spPr>
              <a:xfrm>
                <a:off x="3515030" y="6214162"/>
                <a:ext cx="216024" cy="0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88" name="Picture 4"/>
          <p:cNvPicPr>
            <a:picLocks noChangeAspect="1" noChangeArrowheads="1"/>
          </p:cNvPicPr>
          <p:nvPr/>
        </p:nvPicPr>
        <p:blipFill>
          <a:blip r:embed="rId4" cstate="print"/>
          <a:srcRect l="84104" t="57640" r="5501" b="38160"/>
          <a:stretch>
            <a:fillRect/>
          </a:stretch>
        </p:blipFill>
        <p:spPr bwMode="auto">
          <a:xfrm>
            <a:off x="7272679" y="4305729"/>
            <a:ext cx="15841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4"/>
          <p:cNvPicPr>
            <a:picLocks noChangeAspect="1" noChangeArrowheads="1"/>
          </p:cNvPicPr>
          <p:nvPr/>
        </p:nvPicPr>
        <p:blipFill>
          <a:blip r:embed="rId4" cstate="print"/>
          <a:srcRect l="84104" t="62582" r="8391" b="33218"/>
          <a:stretch>
            <a:fillRect/>
          </a:stretch>
        </p:blipFill>
        <p:spPr bwMode="auto">
          <a:xfrm>
            <a:off x="7272679" y="4737777"/>
            <a:ext cx="114374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" name="Rectangle 4"/>
          <p:cNvSpPr>
            <a:spLocks noChangeArrowheads="1"/>
          </p:cNvSpPr>
          <p:nvPr/>
        </p:nvSpPr>
        <p:spPr bwMode="auto">
          <a:xfrm>
            <a:off x="5759624" y="5653910"/>
            <a:ext cx="33843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kumimoji="0" lang="fr-FR" sz="3200" b="1" i="1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R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kumimoji="0" lang="fr-FR" sz="3200" b="1" i="1" u="none" strike="noStrike" cap="none" normalizeH="0" baseline="-2500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R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</a:t>
            </a:r>
            <a:r>
              <a:rPr kumimoji="0" lang="fr-FR" sz="3200" b="1" i="1" u="none" strike="noStrike" cap="none" normalizeH="0" baseline="-2500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0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  <a:sym typeface="Wingdings" pitchFamily="2" charset="2"/>
            </a:endParaRPr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611560" y="6185026"/>
            <a:ext cx="37444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/>
              </a:rPr>
              <a:t>  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P.sin(</a:t>
            </a: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+ 0 – R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0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Rectangle 4"/>
          <p:cNvSpPr>
            <a:spLocks noChangeArrowheads="1"/>
          </p:cNvSpPr>
          <p:nvPr/>
        </p:nvSpPr>
        <p:spPr bwMode="auto">
          <a:xfrm>
            <a:off x="4499992" y="6169541"/>
            <a:ext cx="30879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u="sng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P.sin(</a:t>
            </a:r>
            <a:r>
              <a:rPr lang="fr-FR" sz="2400" b="1" u="sng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  <p:bldP spid="9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168315"/>
            <a:ext cx="45720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Application 5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Un bloc de pierre de masse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m = 100 kg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est immobile sur un plan incliné d’un angle </a:t>
            </a:r>
            <a:r>
              <a:rPr lang="fr-FR" sz="2000" b="1" dirty="0" smtClean="0">
                <a:latin typeface="Symbol" pitchFamily="18" charset="2"/>
                <a:cs typeface="Times New Roman" pitchFamily="18" charset="0"/>
              </a:rPr>
              <a:t>a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= 30,0°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par rapport à l’horizontal. </a:t>
            </a:r>
            <a:endParaRPr lang="fr-FR" sz="9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FR" sz="9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9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     Déterminer la norme de la réaction normale et de la réaction tangentielle du support sur cette pierre.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88640"/>
            <a:ext cx="4422720" cy="2587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2779" y="2780928"/>
            <a:ext cx="9001000" cy="388843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Coordonnées des vecteurs forces dans le repère d’axes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b="1" u="sng" dirty="0" err="1" smtClean="0">
                <a:latin typeface="Times New Roman" pitchFamily="18" charset="0"/>
                <a:cs typeface="Times New Roman" pitchFamily="18" charset="0"/>
              </a:rPr>
              <a:t>Ox,Oy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Expression vectorielle de la 1</a:t>
            </a:r>
            <a:r>
              <a:rPr lang="fr-FR" sz="2000" b="1" i="1" u="sng" baseline="30000" dirty="0" smtClean="0">
                <a:latin typeface="Times New Roman" pitchFamily="18" charset="0"/>
                <a:cs typeface="Times New Roman" pitchFamily="18" charset="0"/>
              </a:rPr>
              <a:t>ère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Loi de Newton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80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Projection de la 1</a:t>
            </a:r>
            <a:r>
              <a:rPr lang="fr-FR" sz="2000" b="1" i="1" u="sng" baseline="30000" dirty="0" smtClean="0">
                <a:latin typeface="Times New Roman" pitchFamily="18" charset="0"/>
                <a:cs typeface="Times New Roman" pitchFamily="18" charset="0"/>
              </a:rPr>
              <a:t>ère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Loi de Newton sur l’axe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b="1" u="sng" dirty="0" err="1" smtClean="0">
                <a:latin typeface="Times New Roman" pitchFamily="18" charset="0"/>
                <a:cs typeface="Times New Roman" pitchFamily="18" charset="0"/>
              </a:rPr>
              <a:t>Ox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Projection de la 1</a:t>
            </a:r>
            <a:r>
              <a:rPr lang="fr-FR" sz="2000" b="1" i="1" u="sng" baseline="30000" dirty="0" smtClean="0">
                <a:latin typeface="Times New Roman" pitchFamily="18" charset="0"/>
                <a:cs typeface="Times New Roman" pitchFamily="18" charset="0"/>
              </a:rPr>
              <a:t>ère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Loi de Newton sur l’axe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b="1" u="sng" dirty="0" err="1" smtClean="0"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Connecteur droit 18"/>
          <p:cNvCxnSpPr/>
          <p:nvPr/>
        </p:nvCxnSpPr>
        <p:spPr>
          <a:xfrm flipV="1">
            <a:off x="5807711" y="44624"/>
            <a:ext cx="3191" cy="1477443"/>
          </a:xfrm>
          <a:prstGeom prst="line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5868144" y="1268760"/>
            <a:ext cx="0" cy="1440160"/>
          </a:xfrm>
          <a:prstGeom prst="line">
            <a:avLst/>
          </a:prstGeom>
          <a:ln w="5715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H="1" flipV="1">
            <a:off x="5220072" y="1340768"/>
            <a:ext cx="576064" cy="216024"/>
          </a:xfrm>
          <a:prstGeom prst="line">
            <a:avLst/>
          </a:prstGeom>
          <a:ln w="76200">
            <a:solidFill>
              <a:srgbClr val="008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e 94"/>
          <p:cNvGrpSpPr/>
          <p:nvPr/>
        </p:nvGrpSpPr>
        <p:grpSpPr>
          <a:xfrm>
            <a:off x="5911944" y="2060848"/>
            <a:ext cx="388248" cy="461665"/>
            <a:chOff x="3419872" y="6165304"/>
            <a:chExt cx="388248" cy="461665"/>
          </a:xfrm>
        </p:grpSpPr>
        <p:sp>
          <p:nvSpPr>
            <p:cNvPr id="23" name="ZoneTexte 22"/>
            <p:cNvSpPr txBox="1"/>
            <p:nvPr/>
          </p:nvSpPr>
          <p:spPr>
            <a:xfrm>
              <a:off x="3419872" y="6165304"/>
              <a:ext cx="388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Bookman Old Style" pitchFamily="18" charset="0"/>
                </a:rPr>
                <a:t>P</a:t>
              </a:r>
              <a:endParaRPr lang="fr-FR" sz="24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  <p:cxnSp>
          <p:nvCxnSpPr>
            <p:cNvPr id="24" name="Connecteur droit avec flèche 23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e 109"/>
          <p:cNvGrpSpPr/>
          <p:nvPr/>
        </p:nvGrpSpPr>
        <p:grpSpPr>
          <a:xfrm>
            <a:off x="5004048" y="1556792"/>
            <a:ext cx="569387" cy="461665"/>
            <a:chOff x="3419872" y="6165304"/>
            <a:chExt cx="569387" cy="461665"/>
          </a:xfrm>
        </p:grpSpPr>
        <p:sp>
          <p:nvSpPr>
            <p:cNvPr id="26" name="ZoneTexte 25"/>
            <p:cNvSpPr txBox="1"/>
            <p:nvPr/>
          </p:nvSpPr>
          <p:spPr>
            <a:xfrm>
              <a:off x="3419872" y="6165304"/>
              <a:ext cx="5693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008000"/>
                  </a:solidFill>
                  <a:latin typeface="Bookman Old Style" pitchFamily="18" charset="0"/>
                </a:rPr>
                <a:t>R</a:t>
              </a:r>
              <a:r>
                <a:rPr lang="fr-FR" sz="2400" b="1" baseline="-25000" dirty="0" smtClean="0">
                  <a:solidFill>
                    <a:srgbClr val="008000"/>
                  </a:solidFill>
                  <a:latin typeface="Bookman Old Style" pitchFamily="18" charset="0"/>
                </a:rPr>
                <a:t>T</a:t>
              </a:r>
              <a:endParaRPr lang="fr-FR" sz="2400" b="1" dirty="0">
                <a:solidFill>
                  <a:srgbClr val="008000"/>
                </a:solidFill>
                <a:latin typeface="Bookman Old Style" pitchFamily="18" charset="0"/>
              </a:endParaRPr>
            </a:p>
          </p:txBody>
        </p:sp>
        <p:cxnSp>
          <p:nvCxnSpPr>
            <p:cNvPr id="27" name="Connecteur droit avec flèche 26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oupe 121"/>
          <p:cNvGrpSpPr/>
          <p:nvPr/>
        </p:nvGrpSpPr>
        <p:grpSpPr>
          <a:xfrm>
            <a:off x="6228184" y="476672"/>
            <a:ext cx="577402" cy="461665"/>
            <a:chOff x="3419872" y="6165304"/>
            <a:chExt cx="577402" cy="461665"/>
          </a:xfrm>
        </p:grpSpPr>
        <p:sp>
          <p:nvSpPr>
            <p:cNvPr id="29" name="ZoneTexte 28"/>
            <p:cNvSpPr txBox="1"/>
            <p:nvPr/>
          </p:nvSpPr>
          <p:spPr>
            <a:xfrm>
              <a:off x="3419872" y="6165304"/>
              <a:ext cx="5774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7030A0"/>
                  </a:solidFill>
                  <a:latin typeface="Bookman Old Style" pitchFamily="18" charset="0"/>
                </a:rPr>
                <a:t>R</a:t>
              </a:r>
              <a:r>
                <a:rPr lang="fr-FR" sz="2400" b="1" baseline="-25000" dirty="0" smtClean="0">
                  <a:solidFill>
                    <a:srgbClr val="7030A0"/>
                  </a:solidFill>
                  <a:latin typeface="Bookman Old Style" pitchFamily="18" charset="0"/>
                </a:rPr>
                <a:t>N</a:t>
              </a:r>
              <a:endParaRPr lang="fr-FR" sz="2400" b="1" dirty="0">
                <a:solidFill>
                  <a:srgbClr val="7030A0"/>
                </a:solidFill>
                <a:latin typeface="Bookman Old Style" pitchFamily="18" charset="0"/>
              </a:endParaRPr>
            </a:p>
          </p:txBody>
        </p:sp>
        <p:cxnSp>
          <p:nvCxnSpPr>
            <p:cNvPr id="30" name="Connecteur droit avec flèche 29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1" name="Connecteur droit 30"/>
          <p:cNvCxnSpPr/>
          <p:nvPr/>
        </p:nvCxnSpPr>
        <p:spPr>
          <a:xfrm flipV="1">
            <a:off x="5292080" y="116632"/>
            <a:ext cx="504056" cy="1224136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H="1" flipV="1">
            <a:off x="5868144" y="44624"/>
            <a:ext cx="504056" cy="144016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orme libre 34"/>
          <p:cNvSpPr/>
          <p:nvPr/>
        </p:nvSpPr>
        <p:spPr>
          <a:xfrm>
            <a:off x="5626100" y="1514500"/>
            <a:ext cx="212725" cy="593725"/>
          </a:xfrm>
          <a:custGeom>
            <a:avLst/>
            <a:gdLst>
              <a:gd name="connsiteX0" fmla="*/ 209550 w 212725"/>
              <a:gd name="connsiteY0" fmla="*/ 0 h 593725"/>
              <a:gd name="connsiteX1" fmla="*/ 212725 w 212725"/>
              <a:gd name="connsiteY1" fmla="*/ 577850 h 593725"/>
              <a:gd name="connsiteX2" fmla="*/ 155575 w 212725"/>
              <a:gd name="connsiteY2" fmla="*/ 593725 h 593725"/>
              <a:gd name="connsiteX3" fmla="*/ 85725 w 212725"/>
              <a:gd name="connsiteY3" fmla="*/ 584200 h 593725"/>
              <a:gd name="connsiteX4" fmla="*/ 47625 w 212725"/>
              <a:gd name="connsiteY4" fmla="*/ 568325 h 593725"/>
              <a:gd name="connsiteX5" fmla="*/ 15875 w 212725"/>
              <a:gd name="connsiteY5" fmla="*/ 542925 h 593725"/>
              <a:gd name="connsiteX6" fmla="*/ 0 w 212725"/>
              <a:gd name="connsiteY6" fmla="*/ 530225 h 593725"/>
              <a:gd name="connsiteX7" fmla="*/ 209550 w 212725"/>
              <a:gd name="connsiteY7" fmla="*/ 0 h 59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725" h="593725">
                <a:moveTo>
                  <a:pt x="209550" y="0"/>
                </a:moveTo>
                <a:cubicBezTo>
                  <a:pt x="210608" y="192617"/>
                  <a:pt x="211667" y="385233"/>
                  <a:pt x="212725" y="577850"/>
                </a:cubicBezTo>
                <a:lnTo>
                  <a:pt x="155575" y="593725"/>
                </a:lnTo>
                <a:lnTo>
                  <a:pt x="85725" y="584200"/>
                </a:lnTo>
                <a:lnTo>
                  <a:pt x="47625" y="568325"/>
                </a:lnTo>
                <a:lnTo>
                  <a:pt x="15875" y="542925"/>
                </a:lnTo>
                <a:lnTo>
                  <a:pt x="0" y="530225"/>
                </a:lnTo>
                <a:lnTo>
                  <a:pt x="20955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orme libre 35"/>
          <p:cNvSpPr/>
          <p:nvPr/>
        </p:nvSpPr>
        <p:spPr>
          <a:xfrm>
            <a:off x="6696075" y="2009800"/>
            <a:ext cx="2019300" cy="644525"/>
          </a:xfrm>
          <a:custGeom>
            <a:avLst/>
            <a:gdLst>
              <a:gd name="connsiteX0" fmla="*/ 2019300 w 2019300"/>
              <a:gd name="connsiteY0" fmla="*/ 644525 h 644525"/>
              <a:gd name="connsiteX1" fmla="*/ 127000 w 2019300"/>
              <a:gd name="connsiteY1" fmla="*/ 641350 h 644525"/>
              <a:gd name="connsiteX2" fmla="*/ 104775 w 2019300"/>
              <a:gd name="connsiteY2" fmla="*/ 577850 h 644525"/>
              <a:gd name="connsiteX3" fmla="*/ 38100 w 2019300"/>
              <a:gd name="connsiteY3" fmla="*/ 441325 h 644525"/>
              <a:gd name="connsiteX4" fmla="*/ 31750 w 2019300"/>
              <a:gd name="connsiteY4" fmla="*/ 406400 h 644525"/>
              <a:gd name="connsiteX5" fmla="*/ 0 w 2019300"/>
              <a:gd name="connsiteY5" fmla="*/ 304800 h 644525"/>
              <a:gd name="connsiteX6" fmla="*/ 0 w 2019300"/>
              <a:gd name="connsiteY6" fmla="*/ 225425 h 644525"/>
              <a:gd name="connsiteX7" fmla="*/ 22225 w 2019300"/>
              <a:gd name="connsiteY7" fmla="*/ 149225 h 644525"/>
              <a:gd name="connsiteX8" fmla="*/ 63500 w 2019300"/>
              <a:gd name="connsiteY8" fmla="*/ 85725 h 644525"/>
              <a:gd name="connsiteX9" fmla="*/ 111125 w 2019300"/>
              <a:gd name="connsiteY9" fmla="*/ 38100 h 644525"/>
              <a:gd name="connsiteX10" fmla="*/ 171450 w 2019300"/>
              <a:gd name="connsiteY10" fmla="*/ 0 h 644525"/>
              <a:gd name="connsiteX11" fmla="*/ 196850 w 2019300"/>
              <a:gd name="connsiteY11" fmla="*/ 0 h 644525"/>
              <a:gd name="connsiteX12" fmla="*/ 2019300 w 2019300"/>
              <a:gd name="connsiteY12" fmla="*/ 644525 h 64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19300" h="644525">
                <a:moveTo>
                  <a:pt x="2019300" y="644525"/>
                </a:moveTo>
                <a:lnTo>
                  <a:pt x="127000" y="641350"/>
                </a:lnTo>
                <a:lnTo>
                  <a:pt x="104775" y="577850"/>
                </a:lnTo>
                <a:lnTo>
                  <a:pt x="38100" y="441325"/>
                </a:lnTo>
                <a:cubicBezTo>
                  <a:pt x="34664" y="410398"/>
                  <a:pt x="39211" y="421322"/>
                  <a:pt x="31750" y="406400"/>
                </a:cubicBezTo>
                <a:lnTo>
                  <a:pt x="0" y="304800"/>
                </a:lnTo>
                <a:lnTo>
                  <a:pt x="0" y="225425"/>
                </a:lnTo>
                <a:lnTo>
                  <a:pt x="22225" y="149225"/>
                </a:lnTo>
                <a:lnTo>
                  <a:pt x="63500" y="85725"/>
                </a:lnTo>
                <a:lnTo>
                  <a:pt x="111125" y="38100"/>
                </a:lnTo>
                <a:lnTo>
                  <a:pt x="171450" y="0"/>
                </a:lnTo>
                <a:lnTo>
                  <a:pt x="196850" y="0"/>
                </a:lnTo>
                <a:lnTo>
                  <a:pt x="2019300" y="64452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7" name="Groupe 109"/>
          <p:cNvGrpSpPr/>
          <p:nvPr/>
        </p:nvGrpSpPr>
        <p:grpSpPr>
          <a:xfrm>
            <a:off x="5148064" y="-27384"/>
            <a:ext cx="425116" cy="461665"/>
            <a:chOff x="3419872" y="6165304"/>
            <a:chExt cx="425116" cy="461665"/>
          </a:xfrm>
        </p:grpSpPr>
        <p:sp>
          <p:nvSpPr>
            <p:cNvPr id="38" name="ZoneTexte 37"/>
            <p:cNvSpPr txBox="1"/>
            <p:nvPr/>
          </p:nvSpPr>
          <p:spPr>
            <a:xfrm>
              <a:off x="3419872" y="6165304"/>
              <a:ext cx="4251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latin typeface="Bookman Old Style" pitchFamily="18" charset="0"/>
                </a:rPr>
                <a:t>R</a:t>
              </a:r>
              <a:endParaRPr lang="fr-FR" sz="2400" b="1" dirty="0">
                <a:latin typeface="Bookman Old Style" pitchFamily="18" charset="0"/>
              </a:endParaRPr>
            </a:p>
          </p:txBody>
        </p:sp>
        <p:cxnSp>
          <p:nvCxnSpPr>
            <p:cNvPr id="39" name="Connecteur droit avec flèche 38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0" name="Connecteur droit 39"/>
          <p:cNvCxnSpPr/>
          <p:nvPr/>
        </p:nvCxnSpPr>
        <p:spPr>
          <a:xfrm flipV="1">
            <a:off x="5810269" y="188640"/>
            <a:ext cx="489923" cy="1391304"/>
          </a:xfrm>
          <a:prstGeom prst="line">
            <a:avLst/>
          </a:prstGeom>
          <a:ln w="76200">
            <a:solidFill>
              <a:srgbClr val="7030A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 cstate="print"/>
          <a:srcRect l="54699" t="37701" r="34906" b="57357"/>
          <a:stretch>
            <a:fillRect/>
          </a:stretch>
        </p:blipFill>
        <p:spPr bwMode="auto">
          <a:xfrm>
            <a:off x="4355976" y="3208739"/>
            <a:ext cx="1217502" cy="325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 cstate="print"/>
          <a:srcRect l="54699" t="43581" r="33016" b="50540"/>
          <a:stretch>
            <a:fillRect/>
          </a:stretch>
        </p:blipFill>
        <p:spPr bwMode="auto">
          <a:xfrm>
            <a:off x="4283968" y="3640787"/>
            <a:ext cx="1438866" cy="3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 cstate="print"/>
          <a:srcRect l="23931" t="43581" r="54806" b="49798"/>
          <a:stretch>
            <a:fillRect/>
          </a:stretch>
        </p:blipFill>
        <p:spPr bwMode="auto">
          <a:xfrm>
            <a:off x="755576" y="3640787"/>
            <a:ext cx="2490346" cy="436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931" t="36667" r="57696" b="56614"/>
          <a:stretch>
            <a:fillRect/>
          </a:stretch>
        </p:blipFill>
        <p:spPr bwMode="auto">
          <a:xfrm>
            <a:off x="683568" y="3136731"/>
            <a:ext cx="2151856" cy="44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7" name="Groupe 46"/>
          <p:cNvGrpSpPr/>
          <p:nvPr/>
        </p:nvGrpSpPr>
        <p:grpSpPr>
          <a:xfrm>
            <a:off x="179512" y="3424763"/>
            <a:ext cx="388248" cy="461665"/>
            <a:chOff x="3419872" y="6165304"/>
            <a:chExt cx="388248" cy="461665"/>
          </a:xfrm>
        </p:grpSpPr>
        <p:sp>
          <p:nvSpPr>
            <p:cNvPr id="48" name="ZoneTexte 47"/>
            <p:cNvSpPr txBox="1"/>
            <p:nvPr/>
          </p:nvSpPr>
          <p:spPr>
            <a:xfrm>
              <a:off x="3419872" y="6165304"/>
              <a:ext cx="388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Bookman Old Style" pitchFamily="18" charset="0"/>
                </a:rPr>
                <a:t>P</a:t>
              </a:r>
              <a:endParaRPr lang="fr-FR" sz="24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  <p:cxnSp>
          <p:nvCxnSpPr>
            <p:cNvPr id="49" name="Connecteur droit avec flèche 48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Groupe 49"/>
          <p:cNvGrpSpPr/>
          <p:nvPr/>
        </p:nvGrpSpPr>
        <p:grpSpPr>
          <a:xfrm>
            <a:off x="3635896" y="3352755"/>
            <a:ext cx="577402" cy="461665"/>
            <a:chOff x="3419872" y="6165304"/>
            <a:chExt cx="577402" cy="461665"/>
          </a:xfrm>
        </p:grpSpPr>
        <p:sp>
          <p:nvSpPr>
            <p:cNvPr id="51" name="ZoneTexte 50"/>
            <p:cNvSpPr txBox="1"/>
            <p:nvPr/>
          </p:nvSpPr>
          <p:spPr>
            <a:xfrm>
              <a:off x="3419872" y="6165304"/>
              <a:ext cx="5774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7030A0"/>
                  </a:solidFill>
                  <a:latin typeface="Bookman Old Style" pitchFamily="18" charset="0"/>
                </a:rPr>
                <a:t>R</a:t>
              </a:r>
              <a:r>
                <a:rPr lang="fr-FR" sz="2400" b="1" baseline="-25000" dirty="0" smtClean="0">
                  <a:solidFill>
                    <a:srgbClr val="7030A0"/>
                  </a:solidFill>
                  <a:latin typeface="Bookman Old Style" pitchFamily="18" charset="0"/>
                </a:rPr>
                <a:t>N</a:t>
              </a:r>
              <a:endParaRPr lang="fr-FR" sz="2400" b="1" dirty="0">
                <a:solidFill>
                  <a:srgbClr val="7030A0"/>
                </a:solidFill>
                <a:latin typeface="Bookman Old Style" pitchFamily="18" charset="0"/>
              </a:endParaRPr>
            </a:p>
          </p:txBody>
        </p:sp>
        <p:cxnSp>
          <p:nvCxnSpPr>
            <p:cNvPr id="52" name="Connecteur droit avec flèche 51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3" name="Groupe 52"/>
          <p:cNvGrpSpPr/>
          <p:nvPr/>
        </p:nvGrpSpPr>
        <p:grpSpPr>
          <a:xfrm>
            <a:off x="6450885" y="3352755"/>
            <a:ext cx="569387" cy="461665"/>
            <a:chOff x="3419872" y="6165304"/>
            <a:chExt cx="569387" cy="461665"/>
          </a:xfrm>
        </p:grpSpPr>
        <p:sp>
          <p:nvSpPr>
            <p:cNvPr id="54" name="ZoneTexte 53"/>
            <p:cNvSpPr txBox="1"/>
            <p:nvPr/>
          </p:nvSpPr>
          <p:spPr>
            <a:xfrm>
              <a:off x="3419872" y="6165304"/>
              <a:ext cx="5693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008000"/>
                  </a:solidFill>
                  <a:latin typeface="Bookman Old Style" pitchFamily="18" charset="0"/>
                </a:rPr>
                <a:t>R</a:t>
              </a:r>
              <a:r>
                <a:rPr lang="fr-FR" sz="2400" b="1" baseline="-25000" dirty="0" smtClean="0">
                  <a:solidFill>
                    <a:srgbClr val="008000"/>
                  </a:solidFill>
                  <a:latin typeface="Bookman Old Style" pitchFamily="18" charset="0"/>
                </a:rPr>
                <a:t>T</a:t>
              </a:r>
              <a:endParaRPr lang="fr-FR" sz="2400" b="1" dirty="0">
                <a:solidFill>
                  <a:srgbClr val="008000"/>
                </a:solidFill>
                <a:latin typeface="Bookman Old Style" pitchFamily="18" charset="0"/>
              </a:endParaRPr>
            </a:p>
          </p:txBody>
        </p:sp>
        <p:cxnSp>
          <p:nvCxnSpPr>
            <p:cNvPr id="55" name="Connecteur droit avec flèche 54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27" name="AutoShape 3"/>
          <p:cNvSpPr>
            <a:spLocks/>
          </p:cNvSpPr>
          <p:nvPr/>
        </p:nvSpPr>
        <p:spPr bwMode="auto">
          <a:xfrm>
            <a:off x="539552" y="3208739"/>
            <a:ext cx="216024" cy="792088"/>
          </a:xfrm>
          <a:prstGeom prst="leftBrace">
            <a:avLst>
              <a:gd name="adj1" fmla="val 38304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7" name="AutoShape 3"/>
          <p:cNvSpPr>
            <a:spLocks/>
          </p:cNvSpPr>
          <p:nvPr/>
        </p:nvSpPr>
        <p:spPr bwMode="auto">
          <a:xfrm>
            <a:off x="4139952" y="3208739"/>
            <a:ext cx="216024" cy="792088"/>
          </a:xfrm>
          <a:prstGeom prst="leftBrace">
            <a:avLst>
              <a:gd name="adj1" fmla="val 38304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8" name="AutoShape 3"/>
          <p:cNvSpPr>
            <a:spLocks/>
          </p:cNvSpPr>
          <p:nvPr/>
        </p:nvSpPr>
        <p:spPr bwMode="auto">
          <a:xfrm>
            <a:off x="7020272" y="3208739"/>
            <a:ext cx="207640" cy="783704"/>
          </a:xfrm>
          <a:prstGeom prst="leftBrace">
            <a:avLst>
              <a:gd name="adj1" fmla="val 38304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76" name="Groupe 75"/>
          <p:cNvGrpSpPr/>
          <p:nvPr/>
        </p:nvGrpSpPr>
        <p:grpSpPr>
          <a:xfrm>
            <a:off x="5436096" y="4137505"/>
            <a:ext cx="2908528" cy="472118"/>
            <a:chOff x="5436096" y="5517232"/>
            <a:chExt cx="2908528" cy="472118"/>
          </a:xfrm>
        </p:grpSpPr>
        <p:sp>
          <p:nvSpPr>
            <p:cNvPr id="59" name="Rectangle 4"/>
            <p:cNvSpPr>
              <a:spLocks noChangeArrowheads="1"/>
            </p:cNvSpPr>
            <p:nvPr/>
          </p:nvSpPr>
          <p:spPr bwMode="auto">
            <a:xfrm>
              <a:off x="5436096" y="5589240"/>
              <a:ext cx="25922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       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+         +          =</a:t>
              </a:r>
              <a:r>
                <a:rPr kumimoji="0" lang="fr-FR" sz="2000" b="1" i="0" u="none" strike="noStrike" cap="none" normalizeH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  </a:t>
              </a:r>
              <a:endPara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endParaRPr>
            </a:p>
          </p:txBody>
        </p:sp>
        <p:grpSp>
          <p:nvGrpSpPr>
            <p:cNvPr id="60" name="Groupe 59"/>
            <p:cNvGrpSpPr/>
            <p:nvPr/>
          </p:nvGrpSpPr>
          <p:grpSpPr>
            <a:xfrm>
              <a:off x="5580112" y="5517232"/>
              <a:ext cx="388248" cy="461665"/>
              <a:chOff x="3419872" y="6165304"/>
              <a:chExt cx="388248" cy="461665"/>
            </a:xfrm>
          </p:grpSpPr>
          <p:sp>
            <p:nvSpPr>
              <p:cNvPr id="61" name="ZoneTexte 60"/>
              <p:cNvSpPr txBox="1"/>
              <p:nvPr/>
            </p:nvSpPr>
            <p:spPr>
              <a:xfrm>
                <a:off x="3419872" y="6165304"/>
                <a:ext cx="3882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 smtClean="0">
                    <a:solidFill>
                      <a:srgbClr val="FF0000"/>
                    </a:solidFill>
                    <a:latin typeface="Bookman Old Style" pitchFamily="18" charset="0"/>
                  </a:rPr>
                  <a:t>P</a:t>
                </a:r>
                <a:endParaRPr lang="fr-FR" sz="2400" b="1" dirty="0">
                  <a:solidFill>
                    <a:srgbClr val="FF0000"/>
                  </a:solidFill>
                  <a:latin typeface="Bookman Old Style" pitchFamily="18" charset="0"/>
                </a:endParaRPr>
              </a:p>
            </p:txBody>
          </p:sp>
          <p:cxnSp>
            <p:nvCxnSpPr>
              <p:cNvPr id="62" name="Connecteur droit avec flèche 61"/>
              <p:cNvCxnSpPr/>
              <p:nvPr/>
            </p:nvCxnSpPr>
            <p:spPr>
              <a:xfrm>
                <a:off x="3515030" y="6214162"/>
                <a:ext cx="216024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e 62"/>
            <p:cNvGrpSpPr/>
            <p:nvPr/>
          </p:nvGrpSpPr>
          <p:grpSpPr>
            <a:xfrm>
              <a:off x="6300192" y="5517232"/>
              <a:ext cx="577402" cy="461665"/>
              <a:chOff x="3419872" y="6165304"/>
              <a:chExt cx="577402" cy="461665"/>
            </a:xfrm>
          </p:grpSpPr>
          <p:sp>
            <p:nvSpPr>
              <p:cNvPr id="64" name="ZoneTexte 63"/>
              <p:cNvSpPr txBox="1"/>
              <p:nvPr/>
            </p:nvSpPr>
            <p:spPr>
              <a:xfrm>
                <a:off x="3419872" y="6165304"/>
                <a:ext cx="5774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 smtClean="0">
                    <a:solidFill>
                      <a:srgbClr val="7030A0"/>
                    </a:solidFill>
                    <a:latin typeface="Bookman Old Style" pitchFamily="18" charset="0"/>
                  </a:rPr>
                  <a:t>R</a:t>
                </a:r>
                <a:r>
                  <a:rPr lang="fr-FR" sz="2400" b="1" baseline="-25000" dirty="0" smtClean="0">
                    <a:solidFill>
                      <a:srgbClr val="7030A0"/>
                    </a:solidFill>
                    <a:latin typeface="Bookman Old Style" pitchFamily="18" charset="0"/>
                  </a:rPr>
                  <a:t>N</a:t>
                </a:r>
                <a:endParaRPr lang="fr-FR" sz="2400" b="1" dirty="0">
                  <a:solidFill>
                    <a:srgbClr val="7030A0"/>
                  </a:solidFill>
                  <a:latin typeface="Bookman Old Style" pitchFamily="18" charset="0"/>
                </a:endParaRPr>
              </a:p>
            </p:txBody>
          </p:sp>
          <p:cxnSp>
            <p:nvCxnSpPr>
              <p:cNvPr id="65" name="Connecteur droit avec flèche 64"/>
              <p:cNvCxnSpPr/>
              <p:nvPr/>
            </p:nvCxnSpPr>
            <p:spPr>
              <a:xfrm>
                <a:off x="3515030" y="6214162"/>
                <a:ext cx="216024" cy="0"/>
              </a:xfrm>
              <a:prstGeom prst="straightConnector1">
                <a:avLst/>
              </a:prstGeom>
              <a:ln w="190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e 65"/>
            <p:cNvGrpSpPr/>
            <p:nvPr/>
          </p:nvGrpSpPr>
          <p:grpSpPr>
            <a:xfrm>
              <a:off x="7092280" y="5517232"/>
              <a:ext cx="569387" cy="461665"/>
              <a:chOff x="3419872" y="6165304"/>
              <a:chExt cx="569387" cy="461665"/>
            </a:xfrm>
          </p:grpSpPr>
          <p:sp>
            <p:nvSpPr>
              <p:cNvPr id="67" name="ZoneTexte 66"/>
              <p:cNvSpPr txBox="1"/>
              <p:nvPr/>
            </p:nvSpPr>
            <p:spPr>
              <a:xfrm>
                <a:off x="3419872" y="6165304"/>
                <a:ext cx="5693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 smtClean="0">
                    <a:solidFill>
                      <a:srgbClr val="008000"/>
                    </a:solidFill>
                    <a:latin typeface="Bookman Old Style" pitchFamily="18" charset="0"/>
                  </a:rPr>
                  <a:t>R</a:t>
                </a:r>
                <a:r>
                  <a:rPr lang="fr-FR" sz="2400" b="1" baseline="-25000" dirty="0" smtClean="0">
                    <a:solidFill>
                      <a:srgbClr val="008000"/>
                    </a:solidFill>
                    <a:latin typeface="Bookman Old Style" pitchFamily="18" charset="0"/>
                  </a:rPr>
                  <a:t>T</a:t>
                </a:r>
                <a:endParaRPr lang="fr-FR" sz="2400" b="1" dirty="0">
                  <a:solidFill>
                    <a:srgbClr val="008000"/>
                  </a:solidFill>
                  <a:latin typeface="Bookman Old Style" pitchFamily="18" charset="0"/>
                </a:endParaRPr>
              </a:p>
            </p:txBody>
          </p:sp>
          <p:cxnSp>
            <p:nvCxnSpPr>
              <p:cNvPr id="68" name="Connecteur droit avec flèche 67"/>
              <p:cNvCxnSpPr/>
              <p:nvPr/>
            </p:nvCxnSpPr>
            <p:spPr>
              <a:xfrm>
                <a:off x="3515030" y="6214162"/>
                <a:ext cx="216024" cy="0"/>
              </a:xfrm>
              <a:prstGeom prst="straightConnector1">
                <a:avLst/>
              </a:prstGeom>
              <a:ln w="19050">
                <a:solidFill>
                  <a:srgbClr val="00800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e 68"/>
            <p:cNvGrpSpPr/>
            <p:nvPr/>
          </p:nvGrpSpPr>
          <p:grpSpPr>
            <a:xfrm>
              <a:off x="7956376" y="5517232"/>
              <a:ext cx="388248" cy="461665"/>
              <a:chOff x="3419872" y="6165304"/>
              <a:chExt cx="388248" cy="461665"/>
            </a:xfrm>
          </p:grpSpPr>
          <p:sp>
            <p:nvSpPr>
              <p:cNvPr id="70" name="ZoneTexte 69"/>
              <p:cNvSpPr txBox="1"/>
              <p:nvPr/>
            </p:nvSpPr>
            <p:spPr>
              <a:xfrm>
                <a:off x="3419872" y="6165304"/>
                <a:ext cx="3882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 smtClean="0">
                    <a:solidFill>
                      <a:srgbClr val="002060"/>
                    </a:solidFill>
                    <a:latin typeface="Bookman Old Style" pitchFamily="18" charset="0"/>
                  </a:rPr>
                  <a:t>0</a:t>
                </a:r>
                <a:endParaRPr lang="fr-FR" sz="2400" b="1" dirty="0">
                  <a:solidFill>
                    <a:srgbClr val="002060"/>
                  </a:solidFill>
                  <a:latin typeface="Bookman Old Style" pitchFamily="18" charset="0"/>
                </a:endParaRPr>
              </a:p>
            </p:txBody>
          </p:sp>
          <p:cxnSp>
            <p:nvCxnSpPr>
              <p:cNvPr id="71" name="Connecteur droit avec flèche 70"/>
              <p:cNvCxnSpPr/>
              <p:nvPr/>
            </p:nvCxnSpPr>
            <p:spPr>
              <a:xfrm>
                <a:off x="3515030" y="6214162"/>
                <a:ext cx="216024" cy="0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84104" t="57640" r="5501" b="38160"/>
          <a:stretch>
            <a:fillRect/>
          </a:stretch>
        </p:blipFill>
        <p:spPr bwMode="auto">
          <a:xfrm>
            <a:off x="7272679" y="3221372"/>
            <a:ext cx="15841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4"/>
          <p:cNvPicPr>
            <a:picLocks noChangeAspect="1" noChangeArrowheads="1"/>
          </p:cNvPicPr>
          <p:nvPr/>
        </p:nvPicPr>
        <p:blipFill>
          <a:blip r:embed="rId4" cstate="print"/>
          <a:srcRect l="84104" t="62582" r="8391" b="33218"/>
          <a:stretch>
            <a:fillRect/>
          </a:stretch>
        </p:blipFill>
        <p:spPr bwMode="auto">
          <a:xfrm>
            <a:off x="7272679" y="3653420"/>
            <a:ext cx="114374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Rectangle 4"/>
          <p:cNvSpPr>
            <a:spLocks noChangeArrowheads="1"/>
          </p:cNvSpPr>
          <p:nvPr/>
        </p:nvSpPr>
        <p:spPr bwMode="auto">
          <a:xfrm>
            <a:off x="5759624" y="4569553"/>
            <a:ext cx="33843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kumimoji="0" lang="fr-FR" sz="3200" b="1" i="1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R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kumimoji="0" lang="fr-FR" sz="3200" b="1" i="1" u="none" strike="noStrike" cap="none" normalizeH="0" baseline="-2500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R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</a:t>
            </a:r>
            <a:r>
              <a:rPr kumimoji="0" lang="fr-FR" sz="3200" b="1" i="1" u="none" strike="noStrike" cap="none" normalizeH="0" baseline="-2500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0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  <a:sym typeface="Wingdings" pitchFamily="2" charset="2"/>
            </a:endParaRPr>
          </a:p>
        </p:txBody>
      </p:sp>
      <p:sp>
        <p:nvSpPr>
          <p:cNvPr id="75" name="Rectangle 4"/>
          <p:cNvSpPr>
            <a:spLocks noChangeArrowheads="1"/>
          </p:cNvSpPr>
          <p:nvPr/>
        </p:nvSpPr>
        <p:spPr bwMode="auto">
          <a:xfrm>
            <a:off x="611560" y="5100669"/>
            <a:ext cx="37444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/>
              </a:rPr>
              <a:t>  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P.sin(</a:t>
            </a: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+ 0 – R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0</a:t>
            </a:r>
            <a:endParaRPr lang="fr-F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ectangle 4"/>
          <p:cNvSpPr>
            <a:spLocks noChangeArrowheads="1"/>
          </p:cNvSpPr>
          <p:nvPr/>
        </p:nvSpPr>
        <p:spPr bwMode="auto">
          <a:xfrm>
            <a:off x="4499992" y="5085184"/>
            <a:ext cx="30879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u="sng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P.sin(</a:t>
            </a:r>
            <a:r>
              <a:rPr lang="fr-FR" sz="2400" b="1" u="sng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tangle 4"/>
          <p:cNvSpPr>
            <a:spLocks noChangeArrowheads="1"/>
          </p:cNvSpPr>
          <p:nvPr/>
        </p:nvSpPr>
        <p:spPr bwMode="auto">
          <a:xfrm>
            <a:off x="5759624" y="5674022"/>
            <a:ext cx="33843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kumimoji="0" lang="fr-FR" sz="3200" b="1" i="1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y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R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kumimoji="0" lang="fr-FR" sz="3200" b="1" i="1" u="none" strike="noStrike" cap="none" normalizeH="0" baseline="-2500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y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+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R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</a:t>
            </a:r>
            <a:r>
              <a:rPr kumimoji="0" lang="fr-FR" sz="3200" b="1" i="1" u="none" strike="noStrike" cap="none" normalizeH="0" baseline="-2500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y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0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  <a:sym typeface="Wingdings" pitchFamily="2" charset="2"/>
            </a:endParaRPr>
          </a:p>
        </p:txBody>
      </p:sp>
      <p:sp>
        <p:nvSpPr>
          <p:cNvPr id="79" name="Rectangle 4"/>
          <p:cNvSpPr>
            <a:spLocks noChangeArrowheads="1"/>
          </p:cNvSpPr>
          <p:nvPr/>
        </p:nvSpPr>
        <p:spPr bwMode="auto">
          <a:xfrm>
            <a:off x="395536" y="6063679"/>
            <a:ext cx="38884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/>
              </a:rPr>
              <a:t> 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P.cos(</a:t>
            </a: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+ R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+ 0 = 0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fr-F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393259" y="6075254"/>
            <a:ext cx="29854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u="sng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P.cos(</a:t>
            </a:r>
            <a:r>
              <a:rPr lang="fr-FR" sz="2400" b="1" u="sng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9" grpId="0"/>
      <p:bldP spid="8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779" y="114074"/>
            <a:ext cx="9001000" cy="331492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Coordonnées de vecteurs forces dans le repère d’axes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b="1" u="sng" dirty="0" err="1" smtClean="0">
                <a:latin typeface="Times New Roman" pitchFamily="18" charset="0"/>
                <a:cs typeface="Times New Roman" pitchFamily="18" charset="0"/>
              </a:rPr>
              <a:t>Ox,Oy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Expression vectorielle de la 1</a:t>
            </a:r>
            <a:r>
              <a:rPr lang="fr-FR" sz="2000" b="1" i="1" u="sng" baseline="30000" dirty="0" smtClean="0">
                <a:latin typeface="Times New Roman" pitchFamily="18" charset="0"/>
                <a:cs typeface="Times New Roman" pitchFamily="18" charset="0"/>
              </a:rPr>
              <a:t>ère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Loi de Newton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80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Projection de la 1</a:t>
            </a:r>
            <a:r>
              <a:rPr lang="fr-FR" sz="2000" b="1" i="1" u="sng" baseline="30000" dirty="0" smtClean="0">
                <a:latin typeface="Times New Roman" pitchFamily="18" charset="0"/>
                <a:cs typeface="Times New Roman" pitchFamily="18" charset="0"/>
              </a:rPr>
              <a:t>ère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Loi de Newton sur l’axe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b="1" u="sng" dirty="0" err="1" smtClean="0">
                <a:latin typeface="Times New Roman" pitchFamily="18" charset="0"/>
                <a:cs typeface="Times New Roman" pitchFamily="18" charset="0"/>
              </a:rPr>
              <a:t>Ox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Projection de la 1</a:t>
            </a:r>
            <a:r>
              <a:rPr lang="fr-FR" sz="2000" b="1" i="1" u="sng" baseline="30000" dirty="0" smtClean="0">
                <a:latin typeface="Times New Roman" pitchFamily="18" charset="0"/>
                <a:cs typeface="Times New Roman" pitchFamily="18" charset="0"/>
              </a:rPr>
              <a:t>ère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Loi de Newton sur l’axe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b="1" u="sng" dirty="0" err="1" smtClean="0"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54699" t="37701" r="34906" b="57357"/>
          <a:stretch>
            <a:fillRect/>
          </a:stretch>
        </p:blipFill>
        <p:spPr bwMode="auto">
          <a:xfrm>
            <a:off x="4355976" y="476672"/>
            <a:ext cx="1217502" cy="325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54699" t="43581" r="33016" b="50540"/>
          <a:stretch>
            <a:fillRect/>
          </a:stretch>
        </p:blipFill>
        <p:spPr bwMode="auto">
          <a:xfrm>
            <a:off x="4283968" y="908720"/>
            <a:ext cx="1438866" cy="3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3931" t="43581" r="54806" b="49798"/>
          <a:stretch>
            <a:fillRect/>
          </a:stretch>
        </p:blipFill>
        <p:spPr bwMode="auto">
          <a:xfrm>
            <a:off x="755576" y="908720"/>
            <a:ext cx="2490346" cy="436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931" t="36667" r="57696" b="56614"/>
          <a:stretch>
            <a:fillRect/>
          </a:stretch>
        </p:blipFill>
        <p:spPr bwMode="auto">
          <a:xfrm>
            <a:off x="683568" y="404664"/>
            <a:ext cx="2151856" cy="44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e 6"/>
          <p:cNvGrpSpPr/>
          <p:nvPr/>
        </p:nvGrpSpPr>
        <p:grpSpPr>
          <a:xfrm>
            <a:off x="179512" y="692696"/>
            <a:ext cx="388248" cy="461665"/>
            <a:chOff x="3419872" y="6165304"/>
            <a:chExt cx="388248" cy="461665"/>
          </a:xfrm>
        </p:grpSpPr>
        <p:sp>
          <p:nvSpPr>
            <p:cNvPr id="8" name="ZoneTexte 7"/>
            <p:cNvSpPr txBox="1"/>
            <p:nvPr/>
          </p:nvSpPr>
          <p:spPr>
            <a:xfrm>
              <a:off x="3419872" y="6165304"/>
              <a:ext cx="388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Bookman Old Style" pitchFamily="18" charset="0"/>
                </a:rPr>
                <a:t>P</a:t>
              </a:r>
              <a:endParaRPr lang="fr-FR" sz="24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  <p:cxnSp>
          <p:nvCxnSpPr>
            <p:cNvPr id="9" name="Connecteur droit avec flèche 8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e 9"/>
          <p:cNvGrpSpPr/>
          <p:nvPr/>
        </p:nvGrpSpPr>
        <p:grpSpPr>
          <a:xfrm>
            <a:off x="3635896" y="620688"/>
            <a:ext cx="577402" cy="461665"/>
            <a:chOff x="3419872" y="6165304"/>
            <a:chExt cx="577402" cy="461665"/>
          </a:xfrm>
        </p:grpSpPr>
        <p:sp>
          <p:nvSpPr>
            <p:cNvPr id="11" name="ZoneTexte 10"/>
            <p:cNvSpPr txBox="1"/>
            <p:nvPr/>
          </p:nvSpPr>
          <p:spPr>
            <a:xfrm>
              <a:off x="3419872" y="6165304"/>
              <a:ext cx="5774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7030A0"/>
                  </a:solidFill>
                  <a:latin typeface="Bookman Old Style" pitchFamily="18" charset="0"/>
                </a:rPr>
                <a:t>R</a:t>
              </a:r>
              <a:r>
                <a:rPr lang="fr-FR" sz="2400" b="1" baseline="-25000" dirty="0" smtClean="0">
                  <a:solidFill>
                    <a:srgbClr val="7030A0"/>
                  </a:solidFill>
                  <a:latin typeface="Bookman Old Style" pitchFamily="18" charset="0"/>
                </a:rPr>
                <a:t>N</a:t>
              </a:r>
              <a:endParaRPr lang="fr-FR" sz="2400" b="1" dirty="0">
                <a:solidFill>
                  <a:srgbClr val="7030A0"/>
                </a:solidFill>
                <a:latin typeface="Bookman Old Style" pitchFamily="18" charset="0"/>
              </a:endParaRPr>
            </a:p>
          </p:txBody>
        </p:sp>
        <p:cxnSp>
          <p:nvCxnSpPr>
            <p:cNvPr id="12" name="Connecteur droit avec flèche 11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e 12"/>
          <p:cNvGrpSpPr/>
          <p:nvPr/>
        </p:nvGrpSpPr>
        <p:grpSpPr>
          <a:xfrm>
            <a:off x="6450885" y="620688"/>
            <a:ext cx="569387" cy="461665"/>
            <a:chOff x="3419872" y="6165304"/>
            <a:chExt cx="569387" cy="461665"/>
          </a:xfrm>
        </p:grpSpPr>
        <p:sp>
          <p:nvSpPr>
            <p:cNvPr id="14" name="ZoneTexte 13"/>
            <p:cNvSpPr txBox="1"/>
            <p:nvPr/>
          </p:nvSpPr>
          <p:spPr>
            <a:xfrm>
              <a:off x="3419872" y="6165304"/>
              <a:ext cx="5693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008000"/>
                  </a:solidFill>
                  <a:latin typeface="Bookman Old Style" pitchFamily="18" charset="0"/>
                </a:rPr>
                <a:t>R</a:t>
              </a:r>
              <a:r>
                <a:rPr lang="fr-FR" sz="2400" b="1" baseline="-25000" dirty="0" smtClean="0">
                  <a:solidFill>
                    <a:srgbClr val="008000"/>
                  </a:solidFill>
                  <a:latin typeface="Bookman Old Style" pitchFamily="18" charset="0"/>
                </a:rPr>
                <a:t>T</a:t>
              </a:r>
              <a:endParaRPr lang="fr-FR" sz="2400" b="1" dirty="0">
                <a:solidFill>
                  <a:srgbClr val="008000"/>
                </a:solidFill>
                <a:latin typeface="Bookman Old Style" pitchFamily="18" charset="0"/>
              </a:endParaRPr>
            </a:p>
          </p:txBody>
        </p:sp>
        <p:cxnSp>
          <p:nvCxnSpPr>
            <p:cNvPr id="15" name="Connecteur droit avec flèche 14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AutoShape 3"/>
          <p:cNvSpPr>
            <a:spLocks/>
          </p:cNvSpPr>
          <p:nvPr/>
        </p:nvSpPr>
        <p:spPr bwMode="auto">
          <a:xfrm>
            <a:off x="539552" y="476672"/>
            <a:ext cx="216024" cy="792088"/>
          </a:xfrm>
          <a:prstGeom prst="leftBrace">
            <a:avLst>
              <a:gd name="adj1" fmla="val 38304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AutoShape 3"/>
          <p:cNvSpPr>
            <a:spLocks/>
          </p:cNvSpPr>
          <p:nvPr/>
        </p:nvSpPr>
        <p:spPr bwMode="auto">
          <a:xfrm>
            <a:off x="4139952" y="476672"/>
            <a:ext cx="216024" cy="792088"/>
          </a:xfrm>
          <a:prstGeom prst="leftBrace">
            <a:avLst>
              <a:gd name="adj1" fmla="val 38304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AutoShape 3"/>
          <p:cNvSpPr>
            <a:spLocks/>
          </p:cNvSpPr>
          <p:nvPr/>
        </p:nvSpPr>
        <p:spPr bwMode="auto">
          <a:xfrm>
            <a:off x="7020272" y="476672"/>
            <a:ext cx="207640" cy="783704"/>
          </a:xfrm>
          <a:prstGeom prst="leftBrace">
            <a:avLst>
              <a:gd name="adj1" fmla="val 38304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5436096" y="1340768"/>
            <a:ext cx="25922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+         +          =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  <a:sym typeface="Wingdings" pitchFamily="2" charset="2"/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5580112" y="1268760"/>
            <a:ext cx="388248" cy="461665"/>
            <a:chOff x="3419872" y="6165304"/>
            <a:chExt cx="388248" cy="461665"/>
          </a:xfrm>
        </p:grpSpPr>
        <p:sp>
          <p:nvSpPr>
            <p:cNvPr id="21" name="ZoneTexte 20"/>
            <p:cNvSpPr txBox="1"/>
            <p:nvPr/>
          </p:nvSpPr>
          <p:spPr>
            <a:xfrm>
              <a:off x="3419872" y="6165304"/>
              <a:ext cx="388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Bookman Old Style" pitchFamily="18" charset="0"/>
                </a:rPr>
                <a:t>P</a:t>
              </a:r>
              <a:endParaRPr lang="fr-FR" sz="24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  <p:cxnSp>
          <p:nvCxnSpPr>
            <p:cNvPr id="22" name="Connecteur droit avec flèche 21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e 22"/>
          <p:cNvGrpSpPr/>
          <p:nvPr/>
        </p:nvGrpSpPr>
        <p:grpSpPr>
          <a:xfrm>
            <a:off x="6300192" y="1268760"/>
            <a:ext cx="577402" cy="461665"/>
            <a:chOff x="3419872" y="6165304"/>
            <a:chExt cx="577402" cy="461665"/>
          </a:xfrm>
        </p:grpSpPr>
        <p:sp>
          <p:nvSpPr>
            <p:cNvPr id="24" name="ZoneTexte 23"/>
            <p:cNvSpPr txBox="1"/>
            <p:nvPr/>
          </p:nvSpPr>
          <p:spPr>
            <a:xfrm>
              <a:off x="3419872" y="6165304"/>
              <a:ext cx="5774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7030A0"/>
                  </a:solidFill>
                  <a:latin typeface="Bookman Old Style" pitchFamily="18" charset="0"/>
                </a:rPr>
                <a:t>R</a:t>
              </a:r>
              <a:r>
                <a:rPr lang="fr-FR" sz="2400" b="1" baseline="-25000" dirty="0" smtClean="0">
                  <a:solidFill>
                    <a:srgbClr val="7030A0"/>
                  </a:solidFill>
                  <a:latin typeface="Bookman Old Style" pitchFamily="18" charset="0"/>
                </a:rPr>
                <a:t>N</a:t>
              </a:r>
              <a:endParaRPr lang="fr-FR" sz="2400" b="1" dirty="0">
                <a:solidFill>
                  <a:srgbClr val="7030A0"/>
                </a:solidFill>
                <a:latin typeface="Bookman Old Style" pitchFamily="18" charset="0"/>
              </a:endParaRPr>
            </a:p>
          </p:txBody>
        </p:sp>
        <p:cxnSp>
          <p:nvCxnSpPr>
            <p:cNvPr id="25" name="Connecteur droit avec flèche 24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e 25"/>
          <p:cNvGrpSpPr/>
          <p:nvPr/>
        </p:nvGrpSpPr>
        <p:grpSpPr>
          <a:xfrm>
            <a:off x="7092280" y="1268760"/>
            <a:ext cx="569387" cy="461665"/>
            <a:chOff x="3419872" y="6165304"/>
            <a:chExt cx="569387" cy="461665"/>
          </a:xfrm>
        </p:grpSpPr>
        <p:sp>
          <p:nvSpPr>
            <p:cNvPr id="27" name="ZoneTexte 26"/>
            <p:cNvSpPr txBox="1"/>
            <p:nvPr/>
          </p:nvSpPr>
          <p:spPr>
            <a:xfrm>
              <a:off x="3419872" y="6165304"/>
              <a:ext cx="5693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008000"/>
                  </a:solidFill>
                  <a:latin typeface="Bookman Old Style" pitchFamily="18" charset="0"/>
                </a:rPr>
                <a:t>R</a:t>
              </a:r>
              <a:r>
                <a:rPr lang="fr-FR" sz="2400" b="1" baseline="-25000" dirty="0" smtClean="0">
                  <a:solidFill>
                    <a:srgbClr val="008000"/>
                  </a:solidFill>
                  <a:latin typeface="Bookman Old Style" pitchFamily="18" charset="0"/>
                </a:rPr>
                <a:t>T</a:t>
              </a:r>
              <a:endParaRPr lang="fr-FR" sz="2400" b="1" dirty="0">
                <a:solidFill>
                  <a:srgbClr val="008000"/>
                </a:solidFill>
                <a:latin typeface="Bookman Old Style" pitchFamily="18" charset="0"/>
              </a:endParaRPr>
            </a:p>
          </p:txBody>
        </p:sp>
        <p:cxnSp>
          <p:nvCxnSpPr>
            <p:cNvPr id="28" name="Connecteur droit avec flèche 27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" name="Groupe 28"/>
          <p:cNvGrpSpPr/>
          <p:nvPr/>
        </p:nvGrpSpPr>
        <p:grpSpPr>
          <a:xfrm>
            <a:off x="7956376" y="1268760"/>
            <a:ext cx="388248" cy="461665"/>
            <a:chOff x="3419872" y="6165304"/>
            <a:chExt cx="388248" cy="461665"/>
          </a:xfrm>
        </p:grpSpPr>
        <p:sp>
          <p:nvSpPr>
            <p:cNvPr id="30" name="ZoneTexte 29"/>
            <p:cNvSpPr txBox="1"/>
            <p:nvPr/>
          </p:nvSpPr>
          <p:spPr>
            <a:xfrm>
              <a:off x="3419872" y="6165304"/>
              <a:ext cx="388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002060"/>
                  </a:solidFill>
                  <a:latin typeface="Bookman Old Style" pitchFamily="18" charset="0"/>
                </a:rPr>
                <a:t>0</a:t>
              </a:r>
              <a:endParaRPr lang="fr-FR" sz="2400" b="1" dirty="0">
                <a:solidFill>
                  <a:srgbClr val="002060"/>
                </a:solidFill>
                <a:latin typeface="Bookman Old Style" pitchFamily="18" charset="0"/>
              </a:endParaRPr>
            </a:p>
          </p:txBody>
        </p:sp>
        <p:cxnSp>
          <p:nvCxnSpPr>
            <p:cNvPr id="31" name="Connecteur droit avec flèche 30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3" cstate="print"/>
          <a:srcRect l="84104" t="57640" r="5501" b="38160"/>
          <a:stretch>
            <a:fillRect/>
          </a:stretch>
        </p:blipFill>
        <p:spPr bwMode="auto">
          <a:xfrm>
            <a:off x="7272679" y="489305"/>
            <a:ext cx="15841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 cstate="print"/>
          <a:srcRect l="84104" t="62582" r="8391" b="33218"/>
          <a:stretch>
            <a:fillRect/>
          </a:stretch>
        </p:blipFill>
        <p:spPr bwMode="auto">
          <a:xfrm>
            <a:off x="7272679" y="921353"/>
            <a:ext cx="114374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5759624" y="1700808"/>
            <a:ext cx="33843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kumimoji="0" lang="fr-FR" sz="3200" b="1" i="1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R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kumimoji="0" lang="fr-FR" sz="3200" b="1" i="1" u="none" strike="noStrike" cap="none" normalizeH="0" baseline="-2500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R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</a:t>
            </a:r>
            <a:r>
              <a:rPr kumimoji="0" lang="fr-FR" sz="3200" b="1" i="1" u="none" strike="noStrike" cap="none" normalizeH="0" baseline="-2500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0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  <a:sym typeface="Wingdings" pitchFamily="2" charset="2"/>
            </a:endParaRP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611560" y="2060849"/>
            <a:ext cx="89289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/>
              </a:rPr>
              <a:t>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P.sin(</a:t>
            </a: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+ 0 – R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0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u="sng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P.sin(</a:t>
            </a:r>
            <a:r>
              <a:rPr lang="fr-FR" sz="2400" b="1" u="sng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5759624" y="2463279"/>
            <a:ext cx="33843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kumimoji="0" lang="fr-FR" sz="3200" b="1" i="1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y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R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kumimoji="0" lang="fr-FR" sz="3200" b="1" i="1" u="none" strike="noStrike" cap="none" normalizeH="0" baseline="-2500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y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+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R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</a:t>
            </a:r>
            <a:r>
              <a:rPr kumimoji="0" lang="fr-FR" sz="3200" b="1" i="1" u="none" strike="noStrike" cap="none" normalizeH="0" baseline="-2500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y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0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  <a:sym typeface="Wingdings" pitchFamily="2" charset="2"/>
            </a:endParaRPr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395536" y="2852936"/>
            <a:ext cx="38884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/>
              </a:rPr>
              <a:t> 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P.cos(</a:t>
            </a: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+ R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+ 0 = 0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fr-F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475656" y="3717032"/>
            <a:ext cx="76683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2) </a:t>
            </a:r>
            <a:r>
              <a:rPr lang="fr-FR" sz="2200" b="1" u="sng" dirty="0" smtClean="0">
                <a:latin typeface="Bookman Old Style" pitchFamily="18" charset="0"/>
              </a:rPr>
              <a:t>2</a:t>
            </a:r>
            <a:r>
              <a:rPr lang="fr-FR" sz="2200" b="1" u="sng" baseline="30000" dirty="0" smtClean="0">
                <a:latin typeface="Bookman Old Style" pitchFamily="18" charset="0"/>
              </a:rPr>
              <a:t>ère</a:t>
            </a:r>
            <a:r>
              <a:rPr lang="fr-FR" sz="2200" b="1" u="sng" dirty="0" smtClean="0">
                <a:latin typeface="Bookman Old Style" pitchFamily="18" charset="0"/>
              </a:rPr>
              <a:t> Loi de Newton (principe fondamental de la dynamique - PFD)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835696" y="4437112"/>
            <a:ext cx="1370953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800" dirty="0" smtClean="0">
                <a:cs typeface="Arial" pitchFamily="34" charset="0"/>
              </a:rPr>
              <a:t>1</a:t>
            </a:r>
            <a:r>
              <a:rPr lang="fr-FR" sz="2800" baseline="30000" dirty="0" smtClean="0">
                <a:cs typeface="Arial" pitchFamily="34" charset="0"/>
              </a:rPr>
              <a:t>ère</a:t>
            </a:r>
            <a:r>
              <a:rPr lang="fr-FR" sz="2800" dirty="0" smtClean="0">
                <a:cs typeface="Arial" pitchFamily="34" charset="0"/>
              </a:rPr>
              <a:t> LDN</a:t>
            </a:r>
            <a:endParaRPr lang="fr-FR" sz="2400" dirty="0"/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4" cstate="print"/>
          <a:srcRect l="82214" t="48719" r="7391" b="44561"/>
          <a:stretch>
            <a:fillRect/>
          </a:stretch>
        </p:blipFill>
        <p:spPr bwMode="auto">
          <a:xfrm>
            <a:off x="35496" y="4725144"/>
            <a:ext cx="1403648" cy="510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44"/>
          <p:cNvSpPr/>
          <p:nvPr/>
        </p:nvSpPr>
        <p:spPr>
          <a:xfrm>
            <a:off x="3707904" y="4581128"/>
            <a:ext cx="3960440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cs typeface="Arial" pitchFamily="34" charset="0"/>
              </a:rPr>
              <a:t>Mouvements </a:t>
            </a:r>
            <a:r>
              <a:rPr lang="fr-FR" sz="2400" b="1" u="sng" dirty="0" smtClean="0">
                <a:cs typeface="Arial" pitchFamily="34" charset="0"/>
              </a:rPr>
              <a:t>non rectilignes uniformes</a:t>
            </a:r>
            <a:r>
              <a:rPr lang="fr-FR" sz="2400" dirty="0" smtClean="0">
                <a:cs typeface="Arial" pitchFamily="34" charset="0"/>
              </a:rPr>
              <a:t> et </a:t>
            </a:r>
            <a:r>
              <a:rPr lang="fr-FR" sz="2400" b="1" u="sng" dirty="0" smtClean="0">
                <a:cs typeface="Arial" pitchFamily="34" charset="0"/>
              </a:rPr>
              <a:t>ni immobiles</a:t>
            </a:r>
            <a:endParaRPr lang="fr-FR" sz="2000" b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 l="79851" t="20160" r="11407" b="72280"/>
          <a:stretch>
            <a:fillRect/>
          </a:stretch>
        </p:blipFill>
        <p:spPr bwMode="auto">
          <a:xfrm>
            <a:off x="7740352" y="4797152"/>
            <a:ext cx="1036115" cy="504056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7" name="Rectangle 46"/>
          <p:cNvSpPr/>
          <p:nvPr/>
        </p:nvSpPr>
        <p:spPr>
          <a:xfrm>
            <a:off x="1475656" y="5661248"/>
            <a:ext cx="6552728" cy="830997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u="sng" dirty="0" smtClean="0"/>
              <a:t>Modification du mouvement qui dépend </a:t>
            </a:r>
            <a:r>
              <a:rPr lang="fr-FR" sz="2400" dirty="0" smtClean="0"/>
              <a:t>de l’inertie du système, c'est-à-dire </a:t>
            </a:r>
            <a:r>
              <a:rPr lang="fr-FR" sz="2400" b="1" u="sng" dirty="0" smtClean="0"/>
              <a:t>de sa masse</a:t>
            </a:r>
            <a:endParaRPr lang="fr-FR" sz="2400" b="1" u="sng" dirty="0"/>
          </a:p>
        </p:txBody>
      </p:sp>
      <p:sp>
        <p:nvSpPr>
          <p:cNvPr id="48" name="Flèche droite 47"/>
          <p:cNvSpPr/>
          <p:nvPr/>
        </p:nvSpPr>
        <p:spPr>
          <a:xfrm>
            <a:off x="1547664" y="4869160"/>
            <a:ext cx="20882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Virage 48"/>
          <p:cNvSpPr/>
          <p:nvPr/>
        </p:nvSpPr>
        <p:spPr>
          <a:xfrm flipV="1">
            <a:off x="539552" y="5301208"/>
            <a:ext cx="864096" cy="936104"/>
          </a:xfrm>
          <a:prstGeom prst="bentArrow">
            <a:avLst>
              <a:gd name="adj1" fmla="val 11257"/>
              <a:gd name="adj2" fmla="val 16755"/>
              <a:gd name="adj3" fmla="val 25000"/>
              <a:gd name="adj4" fmla="val 368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393259" y="2864511"/>
            <a:ext cx="29854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u="sng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P.cos(</a:t>
            </a:r>
            <a:r>
              <a:rPr lang="fr-FR" sz="2400" b="1" u="sng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3" grpId="0" animBg="1"/>
      <p:bldP spid="45" grpId="0" animBg="1"/>
      <p:bldP spid="47" grpId="0" animBg="1"/>
      <p:bldP spid="48" grpId="0" animBg="1"/>
      <p:bldP spid="4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779" y="0"/>
            <a:ext cx="9001000" cy="170336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Projection de la 1</a:t>
            </a:r>
            <a:r>
              <a:rPr lang="fr-FR" sz="2000" b="1" i="1" u="sng" baseline="30000" dirty="0" smtClean="0">
                <a:latin typeface="Times New Roman" pitchFamily="18" charset="0"/>
                <a:cs typeface="Times New Roman" pitchFamily="18" charset="0"/>
              </a:rPr>
              <a:t>ère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Loi de Newton sur l’axe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b="1" u="sng" dirty="0" err="1" smtClean="0">
                <a:latin typeface="Times New Roman" pitchFamily="18" charset="0"/>
                <a:cs typeface="Times New Roman" pitchFamily="18" charset="0"/>
              </a:rPr>
              <a:t>Ox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Projection de la 1</a:t>
            </a:r>
            <a:r>
              <a:rPr lang="fr-FR" sz="2000" b="1" i="1" u="sng" baseline="30000" dirty="0" smtClean="0">
                <a:latin typeface="Times New Roman" pitchFamily="18" charset="0"/>
                <a:cs typeface="Times New Roman" pitchFamily="18" charset="0"/>
              </a:rPr>
              <a:t>ère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Loi de Newton sur l’axe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b="1" u="sng" dirty="0" err="1" smtClean="0"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11560" y="335215"/>
            <a:ext cx="89289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/>
              </a:rPr>
              <a:t>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P.sin(</a:t>
            </a: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+ 0 – R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0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u="sng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P.sin(</a:t>
            </a:r>
            <a:r>
              <a:rPr lang="fr-FR" sz="2400" b="1" u="sng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95536" y="1127302"/>
            <a:ext cx="89289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/>
              </a:rPr>
              <a:t> 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P.cos(</a:t>
            </a: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+ R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+ 0 = 0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u="sng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P.cos(</a:t>
            </a:r>
            <a:r>
              <a:rPr lang="fr-FR" sz="2400" b="1" u="sng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5656" y="1991398"/>
            <a:ext cx="76683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2) </a:t>
            </a:r>
            <a:r>
              <a:rPr lang="fr-FR" sz="2200" b="1" u="sng" dirty="0" smtClean="0">
                <a:latin typeface="Bookman Old Style" pitchFamily="18" charset="0"/>
              </a:rPr>
              <a:t>2</a:t>
            </a:r>
            <a:r>
              <a:rPr lang="fr-FR" sz="2200" b="1" u="sng" baseline="30000" dirty="0" smtClean="0">
                <a:latin typeface="Bookman Old Style" pitchFamily="18" charset="0"/>
              </a:rPr>
              <a:t>ère</a:t>
            </a:r>
            <a:r>
              <a:rPr lang="fr-FR" sz="2200" b="1" u="sng" dirty="0" smtClean="0">
                <a:latin typeface="Bookman Old Style" pitchFamily="18" charset="0"/>
              </a:rPr>
              <a:t> Loi de Newton (principe fondamental de la dynamique - PFD)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759624" y="-27384"/>
            <a:ext cx="33843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x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R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Nx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R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Tx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0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  <a:sym typeface="Wingdings" pitchFamily="2" charset="2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759624" y="735087"/>
            <a:ext cx="33843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y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R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Ny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R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Ty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0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  <a:sym typeface="Wingdings" pitchFamily="2" charset="2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0221" y="3140968"/>
            <a:ext cx="9001000" cy="16561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Enoncé général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708920"/>
            <a:ext cx="29158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a/ </a:t>
            </a:r>
            <a:r>
              <a:rPr lang="fr-FR" sz="2200" b="1" u="sng" dirty="0" smtClean="0">
                <a:latin typeface="Bookman Old Style" pitchFamily="18" charset="0"/>
              </a:rPr>
              <a:t>Enoncés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79512" y="3140968"/>
            <a:ext cx="6336704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Dans un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référentiel galiléen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la RESULTANTE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(= somme)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des forces extérieures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subies par un point matériel de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masse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est égale à la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DERIVEE par rapport au temps de son vecteur QUANTITE DE MOUVEMENT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53864" t="40319" r="17786" b="37841"/>
          <a:stretch>
            <a:fillRect/>
          </a:stretch>
        </p:blipFill>
        <p:spPr bwMode="auto">
          <a:xfrm>
            <a:off x="6444208" y="3284984"/>
            <a:ext cx="2376264" cy="1029714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426088" y="2492896"/>
            <a:ext cx="1717912" cy="47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kg.m.s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– 1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7596336" y="4437112"/>
            <a:ext cx="504056" cy="47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444208" y="2636912"/>
            <a:ext cx="504056" cy="47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 flipH="1" flipV="1">
            <a:off x="8316416" y="2852936"/>
            <a:ext cx="288032" cy="504056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6804248" y="2996952"/>
            <a:ext cx="503289" cy="526653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>
            <a:off x="8100392" y="4293096"/>
            <a:ext cx="432048" cy="288032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771800" y="4941168"/>
            <a:ext cx="3672408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dirty="0" smtClean="0"/>
              <a:t>Et pour un </a:t>
            </a:r>
            <a:r>
              <a:rPr lang="fr-FR" sz="2400" b="1" dirty="0" smtClean="0"/>
              <a:t>système fermé </a:t>
            </a:r>
            <a:r>
              <a:rPr lang="fr-FR" sz="2400" dirty="0" smtClean="0"/>
              <a:t>?</a:t>
            </a:r>
            <a:endParaRPr lang="fr-FR" sz="2400" dirty="0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07504" y="5445224"/>
            <a:ext cx="9001000" cy="129614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Enoncé simplifié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 l="11340" t="40319" r="64563" b="44561"/>
          <a:stretch>
            <a:fillRect/>
          </a:stretch>
        </p:blipFill>
        <p:spPr bwMode="auto">
          <a:xfrm>
            <a:off x="251520" y="5877272"/>
            <a:ext cx="224424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3" cstate="print"/>
          <a:srcRect l="35770" t="40319" r="26346" b="44561"/>
          <a:stretch>
            <a:fillRect/>
          </a:stretch>
        </p:blipFill>
        <p:spPr bwMode="auto">
          <a:xfrm>
            <a:off x="2555776" y="5877272"/>
            <a:ext cx="352839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3074" grpId="0"/>
      <p:bldP spid="13" grpId="0"/>
      <p:bldP spid="14" grpId="0"/>
      <p:bldP spid="15" grpId="0"/>
      <p:bldP spid="22" grpId="0" animBg="1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5656" y="-24826"/>
            <a:ext cx="76683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2) </a:t>
            </a:r>
            <a:r>
              <a:rPr lang="fr-FR" sz="2200" b="1" u="sng" dirty="0" smtClean="0">
                <a:latin typeface="Bookman Old Style" pitchFamily="18" charset="0"/>
              </a:rPr>
              <a:t>2</a:t>
            </a:r>
            <a:r>
              <a:rPr lang="fr-FR" sz="2200" b="1" u="sng" baseline="30000" dirty="0" smtClean="0">
                <a:latin typeface="Bookman Old Style" pitchFamily="18" charset="0"/>
              </a:rPr>
              <a:t>ère</a:t>
            </a:r>
            <a:r>
              <a:rPr lang="fr-FR" sz="2200" b="1" u="sng" dirty="0" smtClean="0">
                <a:latin typeface="Bookman Old Style" pitchFamily="18" charset="0"/>
              </a:rPr>
              <a:t> Loi de Newton (principe fondamental de la dynamique - PFD)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0221" y="1340768"/>
            <a:ext cx="9001000" cy="16561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Enoncé général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836712"/>
            <a:ext cx="29158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a/ </a:t>
            </a:r>
            <a:r>
              <a:rPr lang="fr-FR" sz="2200" b="1" u="sng" dirty="0" smtClean="0">
                <a:latin typeface="Bookman Old Style" pitchFamily="18" charset="0"/>
              </a:rPr>
              <a:t>Enoncés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9512" y="1340768"/>
            <a:ext cx="6336704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Dans un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référentiel galiléen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la RESULTANTE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(= somme)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des forces extérieures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subies par un point matériel de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masse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est égale à la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DERIVEE par rapport au temps de son vecteur QUANTITE DE MOUVEMENT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53864" t="40319" r="17786" b="37841"/>
          <a:stretch>
            <a:fillRect/>
          </a:stretch>
        </p:blipFill>
        <p:spPr bwMode="auto">
          <a:xfrm>
            <a:off x="6444208" y="1535190"/>
            <a:ext cx="2376264" cy="1029714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426088" y="692696"/>
            <a:ext cx="1717912" cy="47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kg.m.s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– 1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596336" y="2636912"/>
            <a:ext cx="504056" cy="47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444208" y="836712"/>
            <a:ext cx="504056" cy="47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H="1" flipV="1">
            <a:off x="8316416" y="1052736"/>
            <a:ext cx="288032" cy="504056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6804248" y="1196752"/>
            <a:ext cx="503289" cy="526653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>
            <a:off x="8100392" y="2492896"/>
            <a:ext cx="432048" cy="288032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771800" y="3400797"/>
            <a:ext cx="3672408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dirty="0" smtClean="0"/>
              <a:t>Et pour un </a:t>
            </a:r>
            <a:r>
              <a:rPr lang="fr-FR" sz="2400" b="1" dirty="0" smtClean="0"/>
              <a:t>système fermé </a:t>
            </a:r>
            <a:r>
              <a:rPr lang="fr-FR" sz="2400" dirty="0" smtClean="0"/>
              <a:t>?</a:t>
            </a:r>
            <a:endParaRPr lang="fr-FR" sz="2400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07504" y="3904853"/>
            <a:ext cx="9001000" cy="18002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Enoncé simplifié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/>
          <a:srcRect l="11340" t="40319" r="64563" b="44561"/>
          <a:stretch>
            <a:fillRect/>
          </a:stretch>
        </p:blipFill>
        <p:spPr bwMode="auto">
          <a:xfrm>
            <a:off x="251520" y="4336901"/>
            <a:ext cx="224424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 cstate="print"/>
          <a:srcRect l="35770" t="40319" r="26346" b="44561"/>
          <a:stretch>
            <a:fillRect/>
          </a:stretch>
        </p:blipFill>
        <p:spPr bwMode="auto">
          <a:xfrm>
            <a:off x="2555776" y="4336901"/>
            <a:ext cx="352839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 cstate="print"/>
          <a:srcRect l="49502" t="60283" r="47663" b="33837"/>
          <a:stretch>
            <a:fillRect/>
          </a:stretch>
        </p:blipFill>
        <p:spPr bwMode="auto">
          <a:xfrm>
            <a:off x="3779912" y="5345013"/>
            <a:ext cx="264029" cy="30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 cstate="print"/>
          <a:srcRect l="62204" t="60283" r="4721" b="34775"/>
          <a:stretch>
            <a:fillRect/>
          </a:stretch>
        </p:blipFill>
        <p:spPr bwMode="auto">
          <a:xfrm>
            <a:off x="5020047" y="5345013"/>
            <a:ext cx="3080345" cy="25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AutoShape 3"/>
          <p:cNvSpPr>
            <a:spLocks/>
          </p:cNvSpPr>
          <p:nvPr/>
        </p:nvSpPr>
        <p:spPr bwMode="auto">
          <a:xfrm rot="16200000">
            <a:off x="3851920" y="4840957"/>
            <a:ext cx="216024" cy="792088"/>
          </a:xfrm>
          <a:prstGeom prst="leftBrace">
            <a:avLst>
              <a:gd name="adj1" fmla="val 38304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AutoShape 3"/>
          <p:cNvSpPr>
            <a:spLocks/>
          </p:cNvSpPr>
          <p:nvPr/>
        </p:nvSpPr>
        <p:spPr bwMode="auto">
          <a:xfrm rot="16200000">
            <a:off x="5004048" y="4840957"/>
            <a:ext cx="216024" cy="792088"/>
          </a:xfrm>
          <a:prstGeom prst="leftBrace">
            <a:avLst>
              <a:gd name="adj1" fmla="val 38304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 l="58589" t="41999" r="14479" b="43721"/>
          <a:stretch>
            <a:fillRect/>
          </a:stretch>
        </p:blipFill>
        <p:spPr bwMode="auto">
          <a:xfrm>
            <a:off x="6228184" y="4135967"/>
            <a:ext cx="2699792" cy="805201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6732240" y="3472805"/>
            <a:ext cx="504056" cy="47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Connecteur droit 23"/>
          <p:cNvCxnSpPr/>
          <p:nvPr/>
        </p:nvCxnSpPr>
        <p:spPr>
          <a:xfrm>
            <a:off x="6948264" y="3832845"/>
            <a:ext cx="287265" cy="454645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7380312" y="3400797"/>
            <a:ext cx="504056" cy="47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kg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Connecteur droit 26"/>
          <p:cNvCxnSpPr/>
          <p:nvPr/>
        </p:nvCxnSpPr>
        <p:spPr>
          <a:xfrm>
            <a:off x="7668344" y="3760837"/>
            <a:ext cx="359273" cy="670669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8028384" y="3400797"/>
            <a:ext cx="1717912" cy="47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m.s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– 2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Connecteur droit 29"/>
          <p:cNvCxnSpPr/>
          <p:nvPr/>
        </p:nvCxnSpPr>
        <p:spPr>
          <a:xfrm flipH="1" flipV="1">
            <a:off x="8388424" y="3760837"/>
            <a:ext cx="360040" cy="576064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5777061"/>
            <a:ext cx="57626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62"/>
          <p:cNvSpPr>
            <a:spLocks noChangeArrowheads="1"/>
          </p:cNvSpPr>
          <p:nvPr/>
        </p:nvSpPr>
        <p:spPr bwMode="auto">
          <a:xfrm>
            <a:off x="4355976" y="5921077"/>
            <a:ext cx="4140944" cy="4001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i="1" dirty="0" smtClean="0"/>
              <a:t>Autre unité de la force : le </a:t>
            </a:r>
            <a:r>
              <a:rPr lang="fr-FR" sz="2000" b="1" dirty="0" err="1" smtClean="0"/>
              <a:t>kg.m.s</a:t>
            </a:r>
            <a:r>
              <a:rPr lang="fr-FR" sz="2000" b="1" baseline="30000" dirty="0" smtClean="0"/>
              <a:t> –</a:t>
            </a:r>
            <a:r>
              <a:rPr lang="fr-FR" sz="2000" b="1" dirty="0" smtClean="0"/>
              <a:t> </a:t>
            </a:r>
            <a:r>
              <a:rPr lang="fr-FR" sz="2000" b="1" baseline="30000" dirty="0" smtClean="0"/>
              <a:t>2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/>
      <p:bldP spid="26" grpId="0"/>
      <p:bldP spid="29" grpId="0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153804" y="44625"/>
            <a:ext cx="8856984" cy="244827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1100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Propriétés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539552" y="44624"/>
            <a:ext cx="8450058" cy="72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La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MASSE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d’un corps est une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grandeur physique qui mesure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sa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capacité à résister à la mise en mouvement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727975" y="799430"/>
            <a:ext cx="729438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Elle s’exprime en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kilogramme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(kg) et sa valeur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ne dépend pas du référentiel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1778620" y="1412777"/>
            <a:ext cx="74739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Elle est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d’autant plus grande que le corps est inerte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(c'est-à-dire qu’il résiste à sa mise en mouvement). 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777821" y="2083999"/>
            <a:ext cx="7473900" cy="40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La masse d’un système matériel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fermé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constante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564904"/>
            <a:ext cx="698477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lipse 7"/>
          <p:cNvSpPr/>
          <p:nvPr/>
        </p:nvSpPr>
        <p:spPr>
          <a:xfrm>
            <a:off x="1510381" y="6525344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1176049" y="5350066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1691680" y="4005064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2987824" y="3212976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4211960" y="3429000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4246685" y="3993489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3684754" y="3921481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3635896" y="3117818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4499992" y="2564904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5940152" y="2852936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6732240" y="3837898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6516216" y="4869160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6012160" y="5013176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7547478" y="5085184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1547664" y="5733256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1944987" y="5027309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2411760" y="4437112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2806525" y="4005064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3275856" y="3645024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3707904" y="3429000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4067944" y="3284984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4499992" y="3250259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4980898" y="3261834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5375663" y="3443133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5833419" y="3742740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6277042" y="4125930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6685940" y="4618411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7092280" y="5229200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7596336" y="5891405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14"/>
          <p:cNvSpPr>
            <a:spLocks noChangeArrowheads="1"/>
          </p:cNvSpPr>
          <p:nvPr/>
        </p:nvSpPr>
        <p:spPr bwMode="auto">
          <a:xfrm>
            <a:off x="1942429" y="5405383"/>
            <a:ext cx="5184576" cy="136815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1100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2014437" y="5422074"/>
            <a:ext cx="504056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Le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CENTRE DE MASSE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d’un système matériel est le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barycentre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des masses du système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(point imaginaire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si-tué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à la position moyenne de la masse).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Forme libre 38"/>
          <p:cNvSpPr/>
          <p:nvPr/>
        </p:nvSpPr>
        <p:spPr>
          <a:xfrm>
            <a:off x="1187624" y="2636912"/>
            <a:ext cx="6859929" cy="4002912"/>
          </a:xfrm>
          <a:custGeom>
            <a:avLst/>
            <a:gdLst>
              <a:gd name="connsiteX0" fmla="*/ 354957 w 6859929"/>
              <a:gd name="connsiteY0" fmla="*/ 4002912 h 4002912"/>
              <a:gd name="connsiteX1" fmla="*/ 30866 w 6859929"/>
              <a:gd name="connsiteY1" fmla="*/ 2822294 h 4002912"/>
              <a:gd name="connsiteX2" fmla="*/ 540152 w 6859929"/>
              <a:gd name="connsiteY2" fmla="*/ 1468056 h 4002912"/>
              <a:gd name="connsiteX3" fmla="*/ 1836516 w 6859929"/>
              <a:gd name="connsiteY3" fmla="*/ 680977 h 4002912"/>
              <a:gd name="connsiteX4" fmla="*/ 3051858 w 6859929"/>
              <a:gd name="connsiteY4" fmla="*/ 900896 h 4002912"/>
              <a:gd name="connsiteX5" fmla="*/ 3109732 w 6859929"/>
              <a:gd name="connsiteY5" fmla="*/ 1502780 h 4002912"/>
              <a:gd name="connsiteX6" fmla="*/ 2542572 w 6859929"/>
              <a:gd name="connsiteY6" fmla="*/ 1421757 h 4002912"/>
              <a:gd name="connsiteX7" fmla="*/ 2484699 w 6859929"/>
              <a:gd name="connsiteY7" fmla="*/ 588380 h 4002912"/>
              <a:gd name="connsiteX8" fmla="*/ 3341225 w 6859929"/>
              <a:gd name="connsiteY8" fmla="*/ 44370 h 4002912"/>
              <a:gd name="connsiteX9" fmla="*/ 4799635 w 6859929"/>
              <a:gd name="connsiteY9" fmla="*/ 322162 h 4002912"/>
              <a:gd name="connsiteX10" fmla="*/ 5609863 w 6859929"/>
              <a:gd name="connsiteY10" fmla="*/ 1294436 h 4002912"/>
              <a:gd name="connsiteX11" fmla="*/ 5389944 w 6859929"/>
              <a:gd name="connsiteY11" fmla="*/ 2359307 h 4002912"/>
              <a:gd name="connsiteX12" fmla="*/ 4845934 w 6859929"/>
              <a:gd name="connsiteY12" fmla="*/ 2521352 h 4002912"/>
              <a:gd name="connsiteX13" fmla="*/ 5100577 w 6859929"/>
              <a:gd name="connsiteY13" fmla="*/ 2359307 h 4002912"/>
              <a:gd name="connsiteX14" fmla="*/ 6408516 w 6859929"/>
              <a:gd name="connsiteY14" fmla="*/ 2544501 h 4002912"/>
              <a:gd name="connsiteX15" fmla="*/ 6859929 w 6859929"/>
              <a:gd name="connsiteY15" fmla="*/ 3447327 h 400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59929" h="4002912">
                <a:moveTo>
                  <a:pt x="354957" y="4002912"/>
                </a:moveTo>
                <a:cubicBezTo>
                  <a:pt x="177478" y="3623841"/>
                  <a:pt x="0" y="3244770"/>
                  <a:pt x="30866" y="2822294"/>
                </a:cubicBezTo>
                <a:cubicBezTo>
                  <a:pt x="61732" y="2399818"/>
                  <a:pt x="239210" y="1824942"/>
                  <a:pt x="540152" y="1468056"/>
                </a:cubicBezTo>
                <a:cubicBezTo>
                  <a:pt x="841094" y="1111170"/>
                  <a:pt x="1417898" y="775504"/>
                  <a:pt x="1836516" y="680977"/>
                </a:cubicBezTo>
                <a:cubicBezTo>
                  <a:pt x="2255134" y="586450"/>
                  <a:pt x="2839655" y="763929"/>
                  <a:pt x="3051858" y="900896"/>
                </a:cubicBezTo>
                <a:cubicBezTo>
                  <a:pt x="3264061" y="1037863"/>
                  <a:pt x="3194613" y="1415970"/>
                  <a:pt x="3109732" y="1502780"/>
                </a:cubicBezTo>
                <a:cubicBezTo>
                  <a:pt x="3024851" y="1589590"/>
                  <a:pt x="2646744" y="1574157"/>
                  <a:pt x="2542572" y="1421757"/>
                </a:cubicBezTo>
                <a:cubicBezTo>
                  <a:pt x="2438400" y="1269357"/>
                  <a:pt x="2351590" y="817945"/>
                  <a:pt x="2484699" y="588380"/>
                </a:cubicBezTo>
                <a:cubicBezTo>
                  <a:pt x="2617808" y="358816"/>
                  <a:pt x="2955402" y="88740"/>
                  <a:pt x="3341225" y="44370"/>
                </a:cubicBezTo>
                <a:cubicBezTo>
                  <a:pt x="3727048" y="0"/>
                  <a:pt x="4421529" y="113818"/>
                  <a:pt x="4799635" y="322162"/>
                </a:cubicBezTo>
                <a:cubicBezTo>
                  <a:pt x="5177741" y="530506"/>
                  <a:pt x="5511478" y="954912"/>
                  <a:pt x="5609863" y="1294436"/>
                </a:cubicBezTo>
                <a:cubicBezTo>
                  <a:pt x="5708248" y="1633960"/>
                  <a:pt x="5517265" y="2154821"/>
                  <a:pt x="5389944" y="2359307"/>
                </a:cubicBezTo>
                <a:cubicBezTo>
                  <a:pt x="5262623" y="2563793"/>
                  <a:pt x="4894162" y="2521352"/>
                  <a:pt x="4845934" y="2521352"/>
                </a:cubicBezTo>
                <a:cubicBezTo>
                  <a:pt x="4797706" y="2521352"/>
                  <a:pt x="4840147" y="2355449"/>
                  <a:pt x="5100577" y="2359307"/>
                </a:cubicBezTo>
                <a:cubicBezTo>
                  <a:pt x="5361007" y="2363165"/>
                  <a:pt x="6115291" y="2363164"/>
                  <a:pt x="6408516" y="2544501"/>
                </a:cubicBezTo>
                <a:cubicBezTo>
                  <a:pt x="6701741" y="2725838"/>
                  <a:pt x="6780835" y="3086582"/>
                  <a:pt x="6859929" y="3447327"/>
                </a:cubicBezTo>
              </a:path>
            </a:pathLst>
          </a:custGeom>
          <a:ln w="571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Forme libre 39"/>
          <p:cNvSpPr/>
          <p:nvPr/>
        </p:nvSpPr>
        <p:spPr>
          <a:xfrm>
            <a:off x="1597306" y="3312289"/>
            <a:ext cx="6065135" cy="2694972"/>
          </a:xfrm>
          <a:custGeom>
            <a:avLst/>
            <a:gdLst>
              <a:gd name="connsiteX0" fmla="*/ 0 w 6065135"/>
              <a:gd name="connsiteY0" fmla="*/ 2486627 h 2694972"/>
              <a:gd name="connsiteX1" fmla="*/ 416689 w 6065135"/>
              <a:gd name="connsiteY1" fmla="*/ 1815296 h 2694972"/>
              <a:gd name="connsiteX2" fmla="*/ 891251 w 6065135"/>
              <a:gd name="connsiteY2" fmla="*/ 1201838 h 2694972"/>
              <a:gd name="connsiteX3" fmla="*/ 1296365 w 6065135"/>
              <a:gd name="connsiteY3" fmla="*/ 785149 h 2694972"/>
              <a:gd name="connsiteX4" fmla="*/ 1782502 w 6065135"/>
              <a:gd name="connsiteY4" fmla="*/ 414759 h 2694972"/>
              <a:gd name="connsiteX5" fmla="*/ 2164466 w 6065135"/>
              <a:gd name="connsiteY5" fmla="*/ 229564 h 2694972"/>
              <a:gd name="connsiteX6" fmla="*/ 2546431 w 6065135"/>
              <a:gd name="connsiteY6" fmla="*/ 55944 h 2694972"/>
              <a:gd name="connsiteX7" fmla="*/ 2986269 w 6065135"/>
              <a:gd name="connsiteY7" fmla="*/ 9645 h 2694972"/>
              <a:gd name="connsiteX8" fmla="*/ 3437681 w 6065135"/>
              <a:gd name="connsiteY8" fmla="*/ 32795 h 2694972"/>
              <a:gd name="connsiteX9" fmla="*/ 3865945 w 6065135"/>
              <a:gd name="connsiteY9" fmla="*/ 206415 h 2694972"/>
              <a:gd name="connsiteX10" fmla="*/ 4340507 w 6065135"/>
              <a:gd name="connsiteY10" fmla="*/ 507357 h 2694972"/>
              <a:gd name="connsiteX11" fmla="*/ 4780345 w 6065135"/>
              <a:gd name="connsiteY11" fmla="*/ 889321 h 2694972"/>
              <a:gd name="connsiteX12" fmla="*/ 5197033 w 6065135"/>
              <a:gd name="connsiteY12" fmla="*/ 1410182 h 2694972"/>
              <a:gd name="connsiteX13" fmla="*/ 5613722 w 6065135"/>
              <a:gd name="connsiteY13" fmla="*/ 2023640 h 2694972"/>
              <a:gd name="connsiteX14" fmla="*/ 6065135 w 6065135"/>
              <a:gd name="connsiteY14" fmla="*/ 2694972 h 2694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65135" h="2694972">
                <a:moveTo>
                  <a:pt x="0" y="2486627"/>
                </a:moveTo>
                <a:cubicBezTo>
                  <a:pt x="134073" y="2258027"/>
                  <a:pt x="268147" y="2029427"/>
                  <a:pt x="416689" y="1815296"/>
                </a:cubicBezTo>
                <a:cubicBezTo>
                  <a:pt x="565231" y="1601165"/>
                  <a:pt x="744638" y="1373529"/>
                  <a:pt x="891251" y="1201838"/>
                </a:cubicBezTo>
                <a:cubicBezTo>
                  <a:pt x="1037864" y="1030147"/>
                  <a:pt x="1147823" y="916329"/>
                  <a:pt x="1296365" y="785149"/>
                </a:cubicBezTo>
                <a:cubicBezTo>
                  <a:pt x="1444907" y="653969"/>
                  <a:pt x="1637819" y="507357"/>
                  <a:pt x="1782502" y="414759"/>
                </a:cubicBezTo>
                <a:cubicBezTo>
                  <a:pt x="1927186" y="322162"/>
                  <a:pt x="2037145" y="289366"/>
                  <a:pt x="2164466" y="229564"/>
                </a:cubicBezTo>
                <a:cubicBezTo>
                  <a:pt x="2291787" y="169762"/>
                  <a:pt x="2409464" y="92597"/>
                  <a:pt x="2546431" y="55944"/>
                </a:cubicBezTo>
                <a:cubicBezTo>
                  <a:pt x="2683398" y="19291"/>
                  <a:pt x="2837727" y="13503"/>
                  <a:pt x="2986269" y="9645"/>
                </a:cubicBezTo>
                <a:cubicBezTo>
                  <a:pt x="3134811" y="5787"/>
                  <a:pt x="3291068" y="0"/>
                  <a:pt x="3437681" y="32795"/>
                </a:cubicBezTo>
                <a:cubicBezTo>
                  <a:pt x="3584294" y="65590"/>
                  <a:pt x="3715474" y="127321"/>
                  <a:pt x="3865945" y="206415"/>
                </a:cubicBezTo>
                <a:cubicBezTo>
                  <a:pt x="4016416" y="285509"/>
                  <a:pt x="4188107" y="393539"/>
                  <a:pt x="4340507" y="507357"/>
                </a:cubicBezTo>
                <a:cubicBezTo>
                  <a:pt x="4492907" y="621175"/>
                  <a:pt x="4637591" y="738850"/>
                  <a:pt x="4780345" y="889321"/>
                </a:cubicBezTo>
                <a:cubicBezTo>
                  <a:pt x="4923099" y="1039792"/>
                  <a:pt x="5058137" y="1221129"/>
                  <a:pt x="5197033" y="1410182"/>
                </a:cubicBezTo>
                <a:cubicBezTo>
                  <a:pt x="5335929" y="1599235"/>
                  <a:pt x="5613722" y="2023640"/>
                  <a:pt x="5613722" y="2023640"/>
                </a:cubicBezTo>
                <a:lnTo>
                  <a:pt x="6065135" y="2694972"/>
                </a:lnTo>
              </a:path>
            </a:pathLst>
          </a:custGeom>
          <a:ln w="762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/>
          <p:cNvSpPr/>
          <p:nvPr/>
        </p:nvSpPr>
        <p:spPr>
          <a:xfrm>
            <a:off x="6372200" y="4987468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1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500"/>
                            </p:stCondLst>
                            <p:childTnLst>
                              <p:par>
                                <p:cTn id="12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500"/>
                            </p:stCondLst>
                            <p:childTnLst>
                              <p:par>
                                <p:cTn id="13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0"/>
                            </p:stCondLst>
                            <p:childTnLst>
                              <p:par>
                                <p:cTn id="14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500"/>
                            </p:stCondLst>
                            <p:childTnLst>
                              <p:par>
                                <p:cTn id="14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000"/>
                            </p:stCondLst>
                            <p:childTnLst>
                              <p:par>
                                <p:cTn id="15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6500"/>
                            </p:stCondLst>
                            <p:childTnLst>
                              <p:par>
                                <p:cTn id="15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7000"/>
                            </p:stCondLst>
                            <p:childTnLst>
                              <p:par>
                                <p:cTn id="16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750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4033" grpId="0"/>
      <p:bldP spid="39" grpId="0" animBg="1"/>
      <p:bldP spid="40" grpId="0" animBg="1"/>
      <p:bldP spid="4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e 45"/>
          <p:cNvGrpSpPr/>
          <p:nvPr/>
        </p:nvGrpSpPr>
        <p:grpSpPr>
          <a:xfrm>
            <a:off x="0" y="3795581"/>
            <a:ext cx="7668344" cy="3042303"/>
            <a:chOff x="0" y="3795581"/>
            <a:chExt cx="7668344" cy="3042303"/>
          </a:xfrm>
        </p:grpSpPr>
        <p:sp>
          <p:nvSpPr>
            <p:cNvPr id="45" name="Rectangle 44"/>
            <p:cNvSpPr/>
            <p:nvPr/>
          </p:nvSpPr>
          <p:spPr>
            <a:xfrm>
              <a:off x="0" y="6376219"/>
              <a:ext cx="766834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  <a:tab pos="900113" algn="l"/>
                  <a:tab pos="1350963" algn="l"/>
                  <a:tab pos="1800225" algn="l"/>
                  <a:tab pos="2251075" algn="l"/>
                  <a:tab pos="2701925" algn="l"/>
                  <a:tab pos="3151188" algn="l"/>
                  <a:tab pos="3602038" algn="l"/>
                  <a:tab pos="4051300" algn="l"/>
                  <a:tab pos="4502150" algn="l"/>
                  <a:tab pos="4953000" algn="l"/>
                  <a:tab pos="5402263" algn="l"/>
                  <a:tab pos="5853113" algn="l"/>
                </a:tabLst>
              </a:pPr>
              <a:r>
                <a:rPr lang="fr-FR" sz="2400" dirty="0" smtClean="0"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- Champ de pesanteur uniforme       de norme </a:t>
              </a:r>
              <a:r>
                <a:rPr lang="fr-FR" sz="2400" b="1" dirty="0" smtClean="0">
                  <a:solidFill>
                    <a:srgbClr val="00800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9,8 </a:t>
              </a:r>
              <a:r>
                <a:rPr lang="fr-FR" sz="2400" b="1" dirty="0" err="1" smtClean="0">
                  <a:solidFill>
                    <a:srgbClr val="00800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m.s</a:t>
              </a:r>
              <a:r>
                <a:rPr lang="fr-FR" sz="2400" b="1" baseline="30000" dirty="0" smtClean="0">
                  <a:solidFill>
                    <a:srgbClr val="00800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 – 2</a:t>
              </a:r>
              <a:r>
                <a:rPr lang="fr-FR" sz="2400" dirty="0" smtClean="0"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.</a:t>
              </a:r>
              <a:r>
                <a:rPr lang="fr-FR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400" dirty="0" smtClean="0">
                  <a:solidFill>
                    <a:srgbClr val="00000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              </a:t>
              </a:r>
              <a:endParaRPr lang="fr-FR" sz="2400" dirty="0" smtClean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6" name="Groupe 35"/>
            <p:cNvGrpSpPr/>
            <p:nvPr/>
          </p:nvGrpSpPr>
          <p:grpSpPr>
            <a:xfrm>
              <a:off x="0" y="3795581"/>
              <a:ext cx="6156176" cy="3038669"/>
              <a:chOff x="0" y="3795581"/>
              <a:chExt cx="6156176" cy="3038669"/>
            </a:xfrm>
          </p:grpSpPr>
          <p:grpSp>
            <p:nvGrpSpPr>
              <p:cNvPr id="35" name="Groupe 34"/>
              <p:cNvGrpSpPr/>
              <p:nvPr/>
            </p:nvGrpSpPr>
            <p:grpSpPr>
              <a:xfrm>
                <a:off x="0" y="3795581"/>
                <a:ext cx="6156176" cy="2677656"/>
                <a:chOff x="0" y="3795581"/>
                <a:chExt cx="6156176" cy="2677656"/>
              </a:xfrm>
            </p:grpSpPr>
            <p:sp>
              <p:nvSpPr>
                <p:cNvPr id="5136" name="Rectangle 16"/>
                <p:cNvSpPr>
                  <a:spLocks noChangeArrowheads="1"/>
                </p:cNvSpPr>
                <p:nvPr/>
              </p:nvSpPr>
              <p:spPr bwMode="auto">
                <a:xfrm>
                  <a:off x="0" y="3795581"/>
                  <a:ext cx="6156176" cy="26776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lvl="0" indent="449263" algn="just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450850" algn="l"/>
                      <a:tab pos="900113" algn="l"/>
                      <a:tab pos="1350963" algn="l"/>
                      <a:tab pos="1800225" algn="l"/>
                      <a:tab pos="2251075" algn="l"/>
                      <a:tab pos="2701925" algn="l"/>
                      <a:tab pos="3151188" algn="l"/>
                      <a:tab pos="3602038" algn="l"/>
                      <a:tab pos="4051300" algn="l"/>
                      <a:tab pos="4502150" algn="l"/>
                      <a:tab pos="4953000" algn="l"/>
                      <a:tab pos="5402263" algn="l"/>
                      <a:tab pos="5853113" algn="l"/>
                    </a:tabLst>
                  </a:pPr>
                  <a:r>
                    <a:rPr kumimoji="0" lang="fr-FR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ea typeface="Arial Unicode MS" pitchFamily="34" charset="-128"/>
                      <a:cs typeface="Calibri" pitchFamily="34" charset="0"/>
                    </a:rPr>
                    <a:t>Bille de masse </a:t>
                  </a:r>
                  <a:r>
                    <a:rPr kumimoji="0" lang="fr-FR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ea typeface="Arial Unicode MS" pitchFamily="34" charset="-128"/>
                      <a:cs typeface="Calibri" pitchFamily="34" charset="0"/>
                    </a:rPr>
                    <a:t>m = 25,0 g</a:t>
                  </a:r>
                  <a:r>
                    <a:rPr kumimoji="0" lang="fr-FR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ea typeface="Arial Unicode MS" pitchFamily="34" charset="-128"/>
                      <a:cs typeface="Calibri" pitchFamily="34" charset="0"/>
                    </a:rPr>
                    <a:t>, en </a:t>
                  </a:r>
                  <a:r>
                    <a:rPr kumimoji="0" lang="fr-FR" sz="2400" b="1" i="0" u="sng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ea typeface="Arial Unicode MS" pitchFamily="34" charset="-128"/>
                      <a:cs typeface="Calibri" pitchFamily="34" charset="0"/>
                    </a:rPr>
                    <a:t>chute libre</a:t>
                  </a:r>
                  <a:r>
                    <a:rPr kumimoji="0" lang="fr-FR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ea typeface="Arial Unicode MS" pitchFamily="34" charset="-128"/>
                      <a:cs typeface="Calibri" pitchFamily="34" charset="0"/>
                    </a:rPr>
                    <a:t>, assimilable à un point matériel M dans le repère cartésien</a:t>
                  </a:r>
                  <a:r>
                    <a:rPr kumimoji="0" lang="fr-FR" sz="2400" b="0" i="0" u="none" strike="noStrike" cap="none" normalizeH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ea typeface="Arial Unicode MS" pitchFamily="34" charset="-128"/>
                      <a:cs typeface="Calibri" pitchFamily="34" charset="0"/>
                    </a:rPr>
                    <a:t>                  , </a:t>
                  </a:r>
                  <a:r>
                    <a:rPr lang="fr-FR" sz="2400" dirty="0" smtClean="0">
                      <a:solidFill>
                        <a:srgbClr val="000000"/>
                      </a:solidFill>
                      <a:latin typeface="Calibri" pitchFamily="34" charset="0"/>
                      <a:ea typeface="Arial Unicode MS" pitchFamily="34" charset="-128"/>
                      <a:cs typeface="Calibri" pitchFamily="34" charset="0"/>
                    </a:rPr>
                    <a:t>l’axe (</a:t>
                  </a:r>
                  <a:r>
                    <a:rPr lang="fr-FR" sz="2400" dirty="0" err="1" smtClean="0">
                      <a:solidFill>
                        <a:srgbClr val="000000"/>
                      </a:solidFill>
                      <a:latin typeface="Calibri" pitchFamily="34" charset="0"/>
                      <a:ea typeface="Arial Unicode MS" pitchFamily="34" charset="-128"/>
                      <a:cs typeface="Calibri" pitchFamily="34" charset="0"/>
                    </a:rPr>
                    <a:t>Oy</a:t>
                  </a:r>
                  <a:r>
                    <a:rPr lang="fr-FR" sz="2400" dirty="0" smtClean="0">
                      <a:solidFill>
                        <a:srgbClr val="000000"/>
                      </a:solidFill>
                      <a:latin typeface="Calibri" pitchFamily="34" charset="0"/>
                      <a:ea typeface="Arial Unicode MS" pitchFamily="34" charset="-128"/>
                      <a:cs typeface="Calibri" pitchFamily="34" charset="0"/>
                    </a:rPr>
                    <a:t>) matérialisant le sol et l’axe (Oz) la verticalité du lieu. Le point M :</a:t>
                  </a:r>
                  <a:endParaRPr lang="fr-FR" sz="2400" dirty="0" smtClean="0">
                    <a:latin typeface="Arial" pitchFamily="34" charset="0"/>
                    <a:cs typeface="Arial" pitchFamily="34" charset="0"/>
                  </a:endParaRPr>
                </a:p>
                <a:p>
                  <a:pPr lvl="0" algn="just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450850" algn="l"/>
                      <a:tab pos="900113" algn="l"/>
                      <a:tab pos="1350963" algn="l"/>
                      <a:tab pos="1800225" algn="l"/>
                      <a:tab pos="2251075" algn="l"/>
                      <a:tab pos="2701925" algn="l"/>
                      <a:tab pos="3151188" algn="l"/>
                      <a:tab pos="3602038" algn="l"/>
                      <a:tab pos="4051300" algn="l"/>
                      <a:tab pos="4502150" algn="l"/>
                      <a:tab pos="4953000" algn="l"/>
                      <a:tab pos="5402263" algn="l"/>
                      <a:tab pos="5853113" algn="l"/>
                    </a:tabLst>
                  </a:pPr>
                  <a:r>
                    <a:rPr lang="fr-FR" sz="2400" dirty="0" smtClean="0">
                      <a:solidFill>
                        <a:srgbClr val="000000"/>
                      </a:solidFill>
                      <a:latin typeface="Calibri" pitchFamily="34" charset="0"/>
                      <a:ea typeface="Arial Unicode MS" pitchFamily="34" charset="-128"/>
                      <a:cs typeface="Calibri" pitchFamily="34" charset="0"/>
                    </a:rPr>
                    <a:t>- se trouve initialement au point M</a:t>
                  </a:r>
                  <a:r>
                    <a:rPr lang="fr-FR" sz="2400" baseline="-30000" dirty="0" smtClean="0">
                      <a:solidFill>
                        <a:srgbClr val="000000"/>
                      </a:solidFill>
                      <a:latin typeface="Calibri" pitchFamily="34" charset="0"/>
                      <a:ea typeface="Arial Unicode MS" pitchFamily="34" charset="-128"/>
                      <a:cs typeface="Calibri" pitchFamily="34" charset="0"/>
                    </a:rPr>
                    <a:t>0</a:t>
                  </a:r>
                  <a:r>
                    <a:rPr lang="fr-FR" sz="2400" dirty="0" smtClean="0">
                      <a:solidFill>
                        <a:srgbClr val="000000"/>
                      </a:solidFill>
                      <a:latin typeface="Calibri" pitchFamily="34" charset="0"/>
                      <a:ea typeface="Arial Unicode MS" pitchFamily="34" charset="-128"/>
                      <a:cs typeface="Calibri" pitchFamily="34" charset="0"/>
                    </a:rPr>
                    <a:t> à une </a:t>
                  </a:r>
                  <a:r>
                    <a:rPr lang="fr-FR" sz="2400" dirty="0" err="1" smtClean="0">
                      <a:solidFill>
                        <a:srgbClr val="000000"/>
                      </a:solidFill>
                      <a:latin typeface="Calibri" pitchFamily="34" charset="0"/>
                      <a:ea typeface="Arial Unicode MS" pitchFamily="34" charset="-128"/>
                      <a:cs typeface="Calibri" pitchFamily="34" charset="0"/>
                    </a:rPr>
                    <a:t>altitu-de</a:t>
                  </a:r>
                  <a:r>
                    <a:rPr lang="fr-FR" sz="2400" dirty="0" smtClean="0">
                      <a:solidFill>
                        <a:srgbClr val="000000"/>
                      </a:solidFill>
                      <a:latin typeface="Calibri" pitchFamily="34" charset="0"/>
                      <a:ea typeface="Arial Unicode MS" pitchFamily="34" charset="-128"/>
                      <a:cs typeface="Calibri" pitchFamily="34" charset="0"/>
                    </a:rPr>
                    <a:t> </a:t>
                  </a:r>
                  <a:r>
                    <a:rPr lang="fr-FR" sz="2400" b="1" dirty="0" smtClean="0">
                      <a:solidFill>
                        <a:srgbClr val="000000"/>
                      </a:solidFill>
                      <a:latin typeface="Calibri" pitchFamily="34" charset="0"/>
                      <a:ea typeface="Arial Unicode MS" pitchFamily="34" charset="-128"/>
                      <a:cs typeface="Calibri" pitchFamily="34" charset="0"/>
                    </a:rPr>
                    <a:t>H = 10,0 m </a:t>
                  </a:r>
                  <a:r>
                    <a:rPr lang="fr-FR" sz="2400" dirty="0" smtClean="0">
                      <a:solidFill>
                        <a:srgbClr val="000000"/>
                      </a:solidFill>
                      <a:latin typeface="Calibri" pitchFamily="34" charset="0"/>
                      <a:ea typeface="Arial Unicode MS" pitchFamily="34" charset="-128"/>
                      <a:cs typeface="Calibri" pitchFamily="34" charset="0"/>
                    </a:rPr>
                    <a:t>du sol ;</a:t>
                  </a:r>
                  <a:endParaRPr lang="fr-FR" sz="2400" dirty="0" smtClean="0">
                    <a:latin typeface="Calibri" pitchFamily="34" charset="0"/>
                    <a:ea typeface="Arial Unicode MS" pitchFamily="34" charset="-128"/>
                    <a:cs typeface="Calibri" pitchFamily="34" charset="0"/>
                  </a:endParaRPr>
                </a:p>
                <a:p>
                  <a:pPr lvl="0" algn="just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50850" algn="l"/>
                      <a:tab pos="900113" algn="l"/>
                      <a:tab pos="1350963" algn="l"/>
                      <a:tab pos="1800225" algn="l"/>
                      <a:tab pos="2251075" algn="l"/>
                      <a:tab pos="2701925" algn="l"/>
                      <a:tab pos="3151188" algn="l"/>
                      <a:tab pos="3602038" algn="l"/>
                      <a:tab pos="4051300" algn="l"/>
                      <a:tab pos="4502150" algn="l"/>
                      <a:tab pos="4953000" algn="l"/>
                      <a:tab pos="5402263" algn="l"/>
                      <a:tab pos="5853113" algn="l"/>
                    </a:tabLst>
                  </a:pPr>
                  <a:r>
                    <a:rPr lang="fr-FR" sz="2400" dirty="0" smtClean="0">
                      <a:latin typeface="Calibri" pitchFamily="34" charset="0"/>
                      <a:ea typeface="Arial Unicode MS" pitchFamily="34" charset="-128"/>
                      <a:cs typeface="Calibri" pitchFamily="34" charset="0"/>
                    </a:rPr>
                    <a:t>- est lâché sans vitesse initiale ;  </a:t>
                  </a:r>
                </a:p>
              </p:txBody>
            </p:sp>
            <p:pic>
              <p:nvPicPr>
                <p:cNvPr id="37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69929" t="33600" r="17786" b="58840"/>
                <a:stretch>
                  <a:fillRect/>
                </a:stretch>
              </p:blipFill>
              <p:spPr bwMode="auto">
                <a:xfrm>
                  <a:off x="1368923" y="4546403"/>
                  <a:ext cx="1224136" cy="4237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8" name="Groupe 37"/>
              <p:cNvGrpSpPr/>
              <p:nvPr/>
            </p:nvGrpSpPr>
            <p:grpSpPr>
              <a:xfrm>
                <a:off x="4092452" y="6372585"/>
                <a:ext cx="362600" cy="461665"/>
                <a:chOff x="11149236" y="6069546"/>
                <a:chExt cx="362600" cy="461665"/>
              </a:xfrm>
            </p:grpSpPr>
            <p:sp>
              <p:nvSpPr>
                <p:cNvPr id="39" name="ZoneTexte 38"/>
                <p:cNvSpPr txBox="1"/>
                <p:nvPr/>
              </p:nvSpPr>
              <p:spPr>
                <a:xfrm>
                  <a:off x="11149236" y="6069546"/>
                  <a:ext cx="36260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2400" b="1" dirty="0" smtClean="0">
                      <a:solidFill>
                        <a:srgbClr val="008000"/>
                      </a:solidFill>
                      <a:latin typeface="Bookman Old Style" pitchFamily="18" charset="0"/>
                    </a:rPr>
                    <a:t>g</a:t>
                  </a:r>
                  <a:endParaRPr lang="fr-FR" sz="2400" b="1" dirty="0">
                    <a:solidFill>
                      <a:srgbClr val="008000"/>
                    </a:solidFill>
                    <a:latin typeface="Bookman Old Style" pitchFamily="18" charset="0"/>
                  </a:endParaRPr>
                </a:p>
              </p:txBody>
            </p:sp>
            <p:cxnSp>
              <p:nvCxnSpPr>
                <p:cNvPr id="40" name="Connecteur droit avec flèche 39"/>
                <p:cNvCxnSpPr/>
                <p:nvPr/>
              </p:nvCxnSpPr>
              <p:spPr>
                <a:xfrm>
                  <a:off x="11260187" y="6162930"/>
                  <a:ext cx="216024" cy="0"/>
                </a:xfrm>
                <a:prstGeom prst="straightConnector1">
                  <a:avLst/>
                </a:prstGeom>
                <a:ln w="19050">
                  <a:solidFill>
                    <a:srgbClr val="008000"/>
                  </a:solidFill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Rectangle 1"/>
          <p:cNvSpPr/>
          <p:nvPr/>
        </p:nvSpPr>
        <p:spPr>
          <a:xfrm>
            <a:off x="2771800" y="-27384"/>
            <a:ext cx="3672408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dirty="0" smtClean="0"/>
              <a:t>Et pour un </a:t>
            </a:r>
            <a:r>
              <a:rPr lang="fr-FR" sz="2400" b="1" dirty="0" smtClean="0"/>
              <a:t>système fermé </a:t>
            </a:r>
            <a:r>
              <a:rPr lang="fr-FR" sz="2400" dirty="0" smtClean="0"/>
              <a:t>?</a:t>
            </a:r>
            <a:endParaRPr lang="fr-FR" sz="24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504" y="476672"/>
            <a:ext cx="9001000" cy="18002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Enoncé simplifié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 l="11340" t="40319" r="64563" b="44561"/>
          <a:stretch>
            <a:fillRect/>
          </a:stretch>
        </p:blipFill>
        <p:spPr bwMode="auto">
          <a:xfrm>
            <a:off x="251520" y="908720"/>
            <a:ext cx="224424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 l="35770" t="40319" r="26346" b="44561"/>
          <a:stretch>
            <a:fillRect/>
          </a:stretch>
        </p:blipFill>
        <p:spPr bwMode="auto">
          <a:xfrm>
            <a:off x="2555776" y="908720"/>
            <a:ext cx="352839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 l="49502" t="60283" r="47663" b="33837"/>
          <a:stretch>
            <a:fillRect/>
          </a:stretch>
        </p:blipFill>
        <p:spPr bwMode="auto">
          <a:xfrm>
            <a:off x="3779912" y="1916832"/>
            <a:ext cx="264029" cy="30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 l="62204" t="60283" r="4721" b="34775"/>
          <a:stretch>
            <a:fillRect/>
          </a:stretch>
        </p:blipFill>
        <p:spPr bwMode="auto">
          <a:xfrm>
            <a:off x="5020047" y="1916832"/>
            <a:ext cx="3080345" cy="25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3"/>
          <p:cNvSpPr>
            <a:spLocks/>
          </p:cNvSpPr>
          <p:nvPr/>
        </p:nvSpPr>
        <p:spPr bwMode="auto">
          <a:xfrm rot="16200000">
            <a:off x="3851920" y="1412776"/>
            <a:ext cx="216024" cy="792088"/>
          </a:xfrm>
          <a:prstGeom prst="leftBrace">
            <a:avLst>
              <a:gd name="adj1" fmla="val 38304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3"/>
          <p:cNvSpPr>
            <a:spLocks/>
          </p:cNvSpPr>
          <p:nvPr/>
        </p:nvSpPr>
        <p:spPr bwMode="auto">
          <a:xfrm rot="16200000">
            <a:off x="5004048" y="1412776"/>
            <a:ext cx="216024" cy="792088"/>
          </a:xfrm>
          <a:prstGeom prst="leftBrace">
            <a:avLst>
              <a:gd name="adj1" fmla="val 38304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58589" t="41999" r="14479" b="43721"/>
          <a:stretch>
            <a:fillRect/>
          </a:stretch>
        </p:blipFill>
        <p:spPr bwMode="auto">
          <a:xfrm>
            <a:off x="6228184" y="707786"/>
            <a:ext cx="2699792" cy="805201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732240" y="44624"/>
            <a:ext cx="504056" cy="47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6948264" y="404664"/>
            <a:ext cx="287265" cy="454645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7380312" y="-27384"/>
            <a:ext cx="504056" cy="47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kg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7668344" y="332656"/>
            <a:ext cx="359273" cy="670669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8028384" y="-27384"/>
            <a:ext cx="1717912" cy="47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m.s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– 2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 flipH="1" flipV="1">
            <a:off x="8388424" y="332656"/>
            <a:ext cx="360040" cy="576064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2348880"/>
            <a:ext cx="57626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62"/>
          <p:cNvSpPr>
            <a:spLocks noChangeArrowheads="1"/>
          </p:cNvSpPr>
          <p:nvPr/>
        </p:nvSpPr>
        <p:spPr bwMode="auto">
          <a:xfrm>
            <a:off x="4355976" y="2492896"/>
            <a:ext cx="4140944" cy="4001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i="1" dirty="0" smtClean="0"/>
              <a:t>Autre unité de la force : le </a:t>
            </a:r>
            <a:r>
              <a:rPr lang="fr-FR" sz="2000" b="1" dirty="0" err="1" smtClean="0"/>
              <a:t>kg.m.s</a:t>
            </a:r>
            <a:r>
              <a:rPr lang="fr-FR" sz="2000" b="1" baseline="30000" dirty="0" smtClean="0"/>
              <a:t> –</a:t>
            </a:r>
            <a:r>
              <a:rPr lang="fr-FR" sz="2000" b="1" dirty="0" smtClean="0"/>
              <a:t> </a:t>
            </a:r>
            <a:r>
              <a:rPr lang="fr-FR" sz="2000" b="1" baseline="30000" dirty="0" smtClean="0"/>
              <a:t>2</a:t>
            </a:r>
            <a:endParaRPr lang="fr-FR" sz="2000" b="1" dirty="0"/>
          </a:p>
        </p:txBody>
      </p:sp>
      <p:sp>
        <p:nvSpPr>
          <p:cNvPr id="19" name="Rectangle 18"/>
          <p:cNvSpPr/>
          <p:nvPr/>
        </p:nvSpPr>
        <p:spPr>
          <a:xfrm>
            <a:off x="0" y="2996952"/>
            <a:ext cx="29158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b/ </a:t>
            </a:r>
            <a:r>
              <a:rPr lang="fr-FR" sz="2200" b="1" u="sng" dirty="0" smtClean="0">
                <a:latin typeface="Bookman Old Style" pitchFamily="18" charset="0"/>
              </a:rPr>
              <a:t>Applications</a:t>
            </a:r>
            <a:endParaRPr lang="fr-FR" sz="2200" dirty="0">
              <a:latin typeface="Bookman Old Style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/>
          <a:srcRect l="9450" t="33600" r="6446" b="59680"/>
          <a:stretch>
            <a:fillRect/>
          </a:stretch>
        </p:blipFill>
        <p:spPr bwMode="auto">
          <a:xfrm>
            <a:off x="0" y="3429000"/>
            <a:ext cx="9144000" cy="430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897" t="41159" r="6919" b="18521"/>
          <a:stretch>
            <a:fillRect/>
          </a:stretch>
        </p:blipFill>
        <p:spPr bwMode="auto">
          <a:xfrm>
            <a:off x="5579604" y="3861048"/>
            <a:ext cx="356439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0" y="609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,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,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-2340768" y="1688033"/>
            <a:ext cx="73448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Connecteur droit 40"/>
          <p:cNvCxnSpPr/>
          <p:nvPr/>
        </p:nvCxnSpPr>
        <p:spPr>
          <a:xfrm>
            <a:off x="8241848" y="4293096"/>
            <a:ext cx="0" cy="648072"/>
          </a:xfrm>
          <a:prstGeom prst="line">
            <a:avLst/>
          </a:prstGeom>
          <a:ln w="57150">
            <a:solidFill>
              <a:srgbClr val="008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e 41"/>
          <p:cNvGrpSpPr/>
          <p:nvPr/>
        </p:nvGrpSpPr>
        <p:grpSpPr>
          <a:xfrm>
            <a:off x="8313856" y="4365104"/>
            <a:ext cx="362600" cy="461665"/>
            <a:chOff x="8388424" y="6093296"/>
            <a:chExt cx="362600" cy="461665"/>
          </a:xfrm>
        </p:grpSpPr>
        <p:sp>
          <p:nvSpPr>
            <p:cNvPr id="43" name="ZoneTexte 42"/>
            <p:cNvSpPr txBox="1"/>
            <p:nvPr/>
          </p:nvSpPr>
          <p:spPr>
            <a:xfrm>
              <a:off x="8388424" y="6093296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008000"/>
                  </a:solidFill>
                  <a:latin typeface="Bookman Old Style" pitchFamily="18" charset="0"/>
                </a:rPr>
                <a:t>g</a:t>
              </a:r>
              <a:endParaRPr lang="fr-FR" sz="2400" b="1" dirty="0">
                <a:solidFill>
                  <a:srgbClr val="008000"/>
                </a:solidFill>
                <a:latin typeface="Bookman Old Style" pitchFamily="18" charset="0"/>
              </a:endParaRPr>
            </a:p>
          </p:txBody>
        </p:sp>
        <p:cxnSp>
          <p:nvCxnSpPr>
            <p:cNvPr id="44" name="Connecteur droit avec flèche 43"/>
            <p:cNvCxnSpPr/>
            <p:nvPr/>
          </p:nvCxnSpPr>
          <p:spPr>
            <a:xfrm>
              <a:off x="8520865" y="6119004"/>
              <a:ext cx="216024" cy="0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9450" t="33600" r="6446" b="59680"/>
          <a:stretch>
            <a:fillRect/>
          </a:stretch>
        </p:blipFill>
        <p:spPr bwMode="auto">
          <a:xfrm>
            <a:off x="0" y="-27384"/>
            <a:ext cx="9144000" cy="430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2779" y="3405850"/>
            <a:ext cx="9001000" cy="345215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Système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                                  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Référentiel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endParaRPr lang="fr-FR" sz="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Char char="E"/>
            </a:pP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Bilan des forces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PFD (2</a:t>
            </a:r>
            <a:r>
              <a:rPr lang="fr-FR" sz="2000" b="1" i="1" u="sng" baseline="30000" dirty="0" smtClean="0"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Loi de Newton)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Projection du PFD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80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403648" y="3429001"/>
            <a:ext cx="237626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bille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266372" y="3417426"/>
            <a:ext cx="40324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Terrestre (supposé galiléen)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" name="Groupe 29"/>
          <p:cNvGrpSpPr/>
          <p:nvPr/>
        </p:nvGrpSpPr>
        <p:grpSpPr>
          <a:xfrm>
            <a:off x="2279318" y="3777465"/>
            <a:ext cx="6864681" cy="461665"/>
            <a:chOff x="2279318" y="3777465"/>
            <a:chExt cx="6864681" cy="461665"/>
          </a:xfrm>
        </p:grpSpPr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2279318" y="3823563"/>
              <a:ext cx="686468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le poids</a:t>
              </a:r>
              <a:r>
                <a:rPr kumimoji="0" lang="fr-FR" sz="2000" b="0" i="0" u="none" strike="noStrike" cap="none" normalizeH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    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du système uniquement (car </a:t>
              </a: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CHUTE LIBRE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)</a:t>
              </a: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endParaRPr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3203848" y="3777465"/>
              <a:ext cx="388248" cy="461665"/>
              <a:chOff x="3419872" y="6165304"/>
              <a:chExt cx="388248" cy="461665"/>
            </a:xfrm>
          </p:grpSpPr>
          <p:sp>
            <p:nvSpPr>
              <p:cNvPr id="14" name="ZoneTexte 13"/>
              <p:cNvSpPr txBox="1"/>
              <p:nvPr/>
            </p:nvSpPr>
            <p:spPr>
              <a:xfrm>
                <a:off x="3419872" y="6165304"/>
                <a:ext cx="3882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 smtClean="0">
                    <a:solidFill>
                      <a:srgbClr val="FF0000"/>
                    </a:solidFill>
                    <a:latin typeface="Bookman Old Style" pitchFamily="18" charset="0"/>
                  </a:rPr>
                  <a:t>P</a:t>
                </a:r>
                <a:endParaRPr lang="fr-FR" sz="2400" b="1" dirty="0">
                  <a:solidFill>
                    <a:srgbClr val="FF0000"/>
                  </a:solidFill>
                  <a:latin typeface="Bookman Old Style" pitchFamily="18" charset="0"/>
                </a:endParaRPr>
              </a:p>
            </p:txBody>
          </p:sp>
          <p:cxnSp>
            <p:nvCxnSpPr>
              <p:cNvPr id="15" name="Connecteur droit avec flèche 14"/>
              <p:cNvCxnSpPr/>
              <p:nvPr/>
            </p:nvCxnSpPr>
            <p:spPr>
              <a:xfrm>
                <a:off x="3515030" y="6214162"/>
                <a:ext cx="216024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323528" y="4548961"/>
            <a:ext cx="741682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système ayant une masse m constante, la 2</a:t>
            </a:r>
            <a:r>
              <a:rPr kumimoji="0" lang="fr-FR" sz="20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ème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LDN s’écrit :	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 l="16065" t="32440" r="68078" b="60206"/>
          <a:stretch>
            <a:fillRect/>
          </a:stretch>
        </p:blipFill>
        <p:spPr bwMode="auto">
          <a:xfrm>
            <a:off x="827584" y="4909001"/>
            <a:ext cx="165618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 l="36668" t="32440" r="37133" b="60348"/>
          <a:stretch>
            <a:fillRect/>
          </a:stretch>
        </p:blipFill>
        <p:spPr bwMode="auto">
          <a:xfrm>
            <a:off x="2699792" y="4909001"/>
            <a:ext cx="2736304" cy="42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 l="65545" t="32440" r="16369" b="60491"/>
          <a:stretch>
            <a:fillRect/>
          </a:stretch>
        </p:blipFill>
        <p:spPr bwMode="auto">
          <a:xfrm>
            <a:off x="5724128" y="4934709"/>
            <a:ext cx="1888976" cy="41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627784" y="5301208"/>
            <a:ext cx="59766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projette uniquement sur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(Oz)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car la trajectoire a uniquement lieu sur cet axe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0" y="6093296"/>
            <a:ext cx="20162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z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z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– g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4427984" y="6093296"/>
            <a:ext cx="21602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z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–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g.t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C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43608" y="6093296"/>
            <a:ext cx="24769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avec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v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z0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0 </a:t>
            </a:r>
            <a:endParaRPr lang="fr-FR" sz="2400" dirty="0"/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2339752" y="5949280"/>
            <a:ext cx="1872208" cy="9087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On intègre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Z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pour avoir </a:t>
            </a:r>
            <a:r>
              <a:rPr kumimoji="0" lang="fr-FR" sz="20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Z</a:t>
            </a:r>
            <a:endParaRPr kumimoji="0" lang="fr-FR" sz="2000" b="1" i="0" u="none" strike="noStrike" cap="none" normalizeH="0" baseline="-2500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Flèche vers le bas 28"/>
          <p:cNvSpPr/>
          <p:nvPr/>
        </p:nvSpPr>
        <p:spPr>
          <a:xfrm rot="16200000" flipH="1">
            <a:off x="3167844" y="5193196"/>
            <a:ext cx="144016" cy="23762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1" name="Groupe 30"/>
          <p:cNvGrpSpPr/>
          <p:nvPr/>
        </p:nvGrpSpPr>
        <p:grpSpPr>
          <a:xfrm>
            <a:off x="0" y="332656"/>
            <a:ext cx="7668344" cy="3042303"/>
            <a:chOff x="0" y="3795581"/>
            <a:chExt cx="7668344" cy="3042303"/>
          </a:xfrm>
        </p:grpSpPr>
        <p:sp>
          <p:nvSpPr>
            <p:cNvPr id="32" name="Rectangle 31"/>
            <p:cNvSpPr/>
            <p:nvPr/>
          </p:nvSpPr>
          <p:spPr>
            <a:xfrm>
              <a:off x="0" y="6376219"/>
              <a:ext cx="766834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  <a:tab pos="900113" algn="l"/>
                  <a:tab pos="1350963" algn="l"/>
                  <a:tab pos="1800225" algn="l"/>
                  <a:tab pos="2251075" algn="l"/>
                  <a:tab pos="2701925" algn="l"/>
                  <a:tab pos="3151188" algn="l"/>
                  <a:tab pos="3602038" algn="l"/>
                  <a:tab pos="4051300" algn="l"/>
                  <a:tab pos="4502150" algn="l"/>
                  <a:tab pos="4953000" algn="l"/>
                  <a:tab pos="5402263" algn="l"/>
                  <a:tab pos="5853113" algn="l"/>
                </a:tabLst>
              </a:pPr>
              <a:r>
                <a:rPr lang="fr-FR" sz="2400" dirty="0" smtClean="0"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- Champ de pesanteur uniforme       de norme </a:t>
              </a:r>
              <a:r>
                <a:rPr lang="fr-FR" sz="2400" b="1" dirty="0" smtClean="0">
                  <a:solidFill>
                    <a:srgbClr val="00800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9,8 </a:t>
              </a:r>
              <a:r>
                <a:rPr lang="fr-FR" sz="2400" b="1" dirty="0" err="1" smtClean="0">
                  <a:solidFill>
                    <a:srgbClr val="00800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m.s</a:t>
              </a:r>
              <a:r>
                <a:rPr lang="fr-FR" sz="2400" b="1" baseline="30000" dirty="0" smtClean="0">
                  <a:solidFill>
                    <a:srgbClr val="00800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 – 2</a:t>
              </a:r>
              <a:r>
                <a:rPr lang="fr-FR" sz="2400" dirty="0" smtClean="0"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.</a:t>
              </a:r>
              <a:r>
                <a:rPr lang="fr-FR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400" dirty="0" smtClean="0">
                  <a:solidFill>
                    <a:srgbClr val="00000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              </a:t>
              </a:r>
              <a:endParaRPr lang="fr-FR" sz="2400" dirty="0" smtClean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3" name="Groupe 35"/>
            <p:cNvGrpSpPr/>
            <p:nvPr/>
          </p:nvGrpSpPr>
          <p:grpSpPr>
            <a:xfrm>
              <a:off x="0" y="3795581"/>
              <a:ext cx="6156176" cy="3038669"/>
              <a:chOff x="0" y="3795581"/>
              <a:chExt cx="6156176" cy="3038669"/>
            </a:xfrm>
          </p:grpSpPr>
          <p:grpSp>
            <p:nvGrpSpPr>
              <p:cNvPr id="34" name="Groupe 34"/>
              <p:cNvGrpSpPr/>
              <p:nvPr/>
            </p:nvGrpSpPr>
            <p:grpSpPr>
              <a:xfrm>
                <a:off x="0" y="3795581"/>
                <a:ext cx="6156176" cy="2677656"/>
                <a:chOff x="0" y="3795581"/>
                <a:chExt cx="6156176" cy="2677656"/>
              </a:xfrm>
            </p:grpSpPr>
            <p:sp>
              <p:nvSpPr>
                <p:cNvPr id="38" name="Rectangle 16"/>
                <p:cNvSpPr>
                  <a:spLocks noChangeArrowheads="1"/>
                </p:cNvSpPr>
                <p:nvPr/>
              </p:nvSpPr>
              <p:spPr bwMode="auto">
                <a:xfrm>
                  <a:off x="0" y="3795581"/>
                  <a:ext cx="6156176" cy="26776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lvl="0" indent="449263" algn="just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450850" algn="l"/>
                      <a:tab pos="900113" algn="l"/>
                      <a:tab pos="1350963" algn="l"/>
                      <a:tab pos="1800225" algn="l"/>
                      <a:tab pos="2251075" algn="l"/>
                      <a:tab pos="2701925" algn="l"/>
                      <a:tab pos="3151188" algn="l"/>
                      <a:tab pos="3602038" algn="l"/>
                      <a:tab pos="4051300" algn="l"/>
                      <a:tab pos="4502150" algn="l"/>
                      <a:tab pos="4953000" algn="l"/>
                      <a:tab pos="5402263" algn="l"/>
                      <a:tab pos="5853113" algn="l"/>
                    </a:tabLst>
                  </a:pPr>
                  <a:r>
                    <a:rPr kumimoji="0" lang="fr-FR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ea typeface="Arial Unicode MS" pitchFamily="34" charset="-128"/>
                      <a:cs typeface="Calibri" pitchFamily="34" charset="0"/>
                    </a:rPr>
                    <a:t>Bille de masse </a:t>
                  </a:r>
                  <a:r>
                    <a:rPr kumimoji="0" lang="fr-FR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ea typeface="Arial Unicode MS" pitchFamily="34" charset="-128"/>
                      <a:cs typeface="Calibri" pitchFamily="34" charset="0"/>
                    </a:rPr>
                    <a:t>m = 25,0 g</a:t>
                  </a:r>
                  <a:r>
                    <a:rPr kumimoji="0" lang="fr-FR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ea typeface="Arial Unicode MS" pitchFamily="34" charset="-128"/>
                      <a:cs typeface="Calibri" pitchFamily="34" charset="0"/>
                    </a:rPr>
                    <a:t>, en </a:t>
                  </a:r>
                  <a:r>
                    <a:rPr kumimoji="0" lang="fr-FR" sz="2400" b="1" i="0" u="sng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ea typeface="Arial Unicode MS" pitchFamily="34" charset="-128"/>
                      <a:cs typeface="Calibri" pitchFamily="34" charset="0"/>
                    </a:rPr>
                    <a:t>chute libre</a:t>
                  </a:r>
                  <a:r>
                    <a:rPr kumimoji="0" lang="fr-FR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ea typeface="Arial Unicode MS" pitchFamily="34" charset="-128"/>
                      <a:cs typeface="Calibri" pitchFamily="34" charset="0"/>
                    </a:rPr>
                    <a:t>, assimilable à un point matériel M dans le repère cartésien</a:t>
                  </a:r>
                  <a:r>
                    <a:rPr kumimoji="0" lang="fr-FR" sz="2400" b="0" i="0" u="none" strike="noStrike" cap="none" normalizeH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ea typeface="Arial Unicode MS" pitchFamily="34" charset="-128"/>
                      <a:cs typeface="Calibri" pitchFamily="34" charset="0"/>
                    </a:rPr>
                    <a:t>                  , </a:t>
                  </a:r>
                  <a:r>
                    <a:rPr lang="fr-FR" sz="2400" dirty="0" smtClean="0">
                      <a:solidFill>
                        <a:srgbClr val="000000"/>
                      </a:solidFill>
                      <a:latin typeface="Calibri" pitchFamily="34" charset="0"/>
                      <a:ea typeface="Arial Unicode MS" pitchFamily="34" charset="-128"/>
                      <a:cs typeface="Calibri" pitchFamily="34" charset="0"/>
                    </a:rPr>
                    <a:t>l’axe (</a:t>
                  </a:r>
                  <a:r>
                    <a:rPr lang="fr-FR" sz="2400" dirty="0" err="1" smtClean="0">
                      <a:solidFill>
                        <a:srgbClr val="000000"/>
                      </a:solidFill>
                      <a:latin typeface="Calibri" pitchFamily="34" charset="0"/>
                      <a:ea typeface="Arial Unicode MS" pitchFamily="34" charset="-128"/>
                      <a:cs typeface="Calibri" pitchFamily="34" charset="0"/>
                    </a:rPr>
                    <a:t>Oy</a:t>
                  </a:r>
                  <a:r>
                    <a:rPr lang="fr-FR" sz="2400" dirty="0" smtClean="0">
                      <a:solidFill>
                        <a:srgbClr val="000000"/>
                      </a:solidFill>
                      <a:latin typeface="Calibri" pitchFamily="34" charset="0"/>
                      <a:ea typeface="Arial Unicode MS" pitchFamily="34" charset="-128"/>
                      <a:cs typeface="Calibri" pitchFamily="34" charset="0"/>
                    </a:rPr>
                    <a:t>) matérialisant le sol et l’axe (Oz) la verticalité du lieu. Le point M :</a:t>
                  </a:r>
                  <a:endParaRPr lang="fr-FR" sz="2400" dirty="0" smtClean="0">
                    <a:latin typeface="Arial" pitchFamily="34" charset="0"/>
                    <a:cs typeface="Arial" pitchFamily="34" charset="0"/>
                  </a:endParaRPr>
                </a:p>
                <a:p>
                  <a:pPr lvl="0" algn="just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450850" algn="l"/>
                      <a:tab pos="900113" algn="l"/>
                      <a:tab pos="1350963" algn="l"/>
                      <a:tab pos="1800225" algn="l"/>
                      <a:tab pos="2251075" algn="l"/>
                      <a:tab pos="2701925" algn="l"/>
                      <a:tab pos="3151188" algn="l"/>
                      <a:tab pos="3602038" algn="l"/>
                      <a:tab pos="4051300" algn="l"/>
                      <a:tab pos="4502150" algn="l"/>
                      <a:tab pos="4953000" algn="l"/>
                      <a:tab pos="5402263" algn="l"/>
                      <a:tab pos="5853113" algn="l"/>
                    </a:tabLst>
                  </a:pPr>
                  <a:r>
                    <a:rPr lang="fr-FR" sz="2400" dirty="0" smtClean="0">
                      <a:solidFill>
                        <a:srgbClr val="000000"/>
                      </a:solidFill>
                      <a:latin typeface="Calibri" pitchFamily="34" charset="0"/>
                      <a:ea typeface="Arial Unicode MS" pitchFamily="34" charset="-128"/>
                      <a:cs typeface="Calibri" pitchFamily="34" charset="0"/>
                    </a:rPr>
                    <a:t>- se trouve initialement au point M</a:t>
                  </a:r>
                  <a:r>
                    <a:rPr lang="fr-FR" sz="2400" baseline="-30000" dirty="0" smtClean="0">
                      <a:solidFill>
                        <a:srgbClr val="000000"/>
                      </a:solidFill>
                      <a:latin typeface="Calibri" pitchFamily="34" charset="0"/>
                      <a:ea typeface="Arial Unicode MS" pitchFamily="34" charset="-128"/>
                      <a:cs typeface="Calibri" pitchFamily="34" charset="0"/>
                    </a:rPr>
                    <a:t>0</a:t>
                  </a:r>
                  <a:r>
                    <a:rPr lang="fr-FR" sz="2400" dirty="0" smtClean="0">
                      <a:solidFill>
                        <a:srgbClr val="000000"/>
                      </a:solidFill>
                      <a:latin typeface="Calibri" pitchFamily="34" charset="0"/>
                      <a:ea typeface="Arial Unicode MS" pitchFamily="34" charset="-128"/>
                      <a:cs typeface="Calibri" pitchFamily="34" charset="0"/>
                    </a:rPr>
                    <a:t> à une </a:t>
                  </a:r>
                  <a:r>
                    <a:rPr lang="fr-FR" sz="2400" dirty="0" err="1" smtClean="0">
                      <a:solidFill>
                        <a:srgbClr val="000000"/>
                      </a:solidFill>
                      <a:latin typeface="Calibri" pitchFamily="34" charset="0"/>
                      <a:ea typeface="Arial Unicode MS" pitchFamily="34" charset="-128"/>
                      <a:cs typeface="Calibri" pitchFamily="34" charset="0"/>
                    </a:rPr>
                    <a:t>altitu-de</a:t>
                  </a:r>
                  <a:r>
                    <a:rPr lang="fr-FR" sz="2400" dirty="0" smtClean="0">
                      <a:solidFill>
                        <a:srgbClr val="000000"/>
                      </a:solidFill>
                      <a:latin typeface="Calibri" pitchFamily="34" charset="0"/>
                      <a:ea typeface="Arial Unicode MS" pitchFamily="34" charset="-128"/>
                      <a:cs typeface="Calibri" pitchFamily="34" charset="0"/>
                    </a:rPr>
                    <a:t> </a:t>
                  </a:r>
                  <a:r>
                    <a:rPr lang="fr-FR" sz="2400" b="1" dirty="0" smtClean="0">
                      <a:solidFill>
                        <a:srgbClr val="000000"/>
                      </a:solidFill>
                      <a:latin typeface="Calibri" pitchFamily="34" charset="0"/>
                      <a:ea typeface="Arial Unicode MS" pitchFamily="34" charset="-128"/>
                      <a:cs typeface="Calibri" pitchFamily="34" charset="0"/>
                    </a:rPr>
                    <a:t>H = 10,0 m </a:t>
                  </a:r>
                  <a:r>
                    <a:rPr lang="fr-FR" sz="2400" dirty="0" smtClean="0">
                      <a:solidFill>
                        <a:srgbClr val="000000"/>
                      </a:solidFill>
                      <a:latin typeface="Calibri" pitchFamily="34" charset="0"/>
                      <a:ea typeface="Arial Unicode MS" pitchFamily="34" charset="-128"/>
                      <a:cs typeface="Calibri" pitchFamily="34" charset="0"/>
                    </a:rPr>
                    <a:t>du sol ;</a:t>
                  </a:r>
                  <a:endParaRPr lang="fr-FR" sz="2400" dirty="0" smtClean="0">
                    <a:latin typeface="Calibri" pitchFamily="34" charset="0"/>
                    <a:ea typeface="Arial Unicode MS" pitchFamily="34" charset="-128"/>
                    <a:cs typeface="Calibri" pitchFamily="34" charset="0"/>
                  </a:endParaRPr>
                </a:p>
                <a:p>
                  <a:pPr lvl="0" algn="just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50850" algn="l"/>
                      <a:tab pos="900113" algn="l"/>
                      <a:tab pos="1350963" algn="l"/>
                      <a:tab pos="1800225" algn="l"/>
                      <a:tab pos="2251075" algn="l"/>
                      <a:tab pos="2701925" algn="l"/>
                      <a:tab pos="3151188" algn="l"/>
                      <a:tab pos="3602038" algn="l"/>
                      <a:tab pos="4051300" algn="l"/>
                      <a:tab pos="4502150" algn="l"/>
                      <a:tab pos="4953000" algn="l"/>
                      <a:tab pos="5402263" algn="l"/>
                      <a:tab pos="5853113" algn="l"/>
                    </a:tabLst>
                  </a:pPr>
                  <a:r>
                    <a:rPr lang="fr-FR" sz="2400" dirty="0" smtClean="0">
                      <a:latin typeface="Calibri" pitchFamily="34" charset="0"/>
                      <a:ea typeface="Arial Unicode MS" pitchFamily="34" charset="-128"/>
                      <a:cs typeface="Calibri" pitchFamily="34" charset="0"/>
                    </a:rPr>
                    <a:t>- est lâché sans vitesse initiale ;  </a:t>
                  </a:r>
                </a:p>
              </p:txBody>
            </p:sp>
            <p:pic>
              <p:nvPicPr>
                <p:cNvPr id="39" name="Picture 3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69929" t="33600" r="17786" b="58840"/>
                <a:stretch>
                  <a:fillRect/>
                </a:stretch>
              </p:blipFill>
              <p:spPr bwMode="auto">
                <a:xfrm>
                  <a:off x="1368923" y="4546403"/>
                  <a:ext cx="1224136" cy="4237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5" name="Groupe 37"/>
              <p:cNvGrpSpPr/>
              <p:nvPr/>
            </p:nvGrpSpPr>
            <p:grpSpPr>
              <a:xfrm>
                <a:off x="4092452" y="6372585"/>
                <a:ext cx="362600" cy="461665"/>
                <a:chOff x="11149236" y="6069546"/>
                <a:chExt cx="362600" cy="461665"/>
              </a:xfrm>
            </p:grpSpPr>
            <p:sp>
              <p:nvSpPr>
                <p:cNvPr id="36" name="ZoneTexte 35"/>
                <p:cNvSpPr txBox="1"/>
                <p:nvPr/>
              </p:nvSpPr>
              <p:spPr>
                <a:xfrm>
                  <a:off x="11149236" y="6069546"/>
                  <a:ext cx="36260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2400" b="1" dirty="0" smtClean="0">
                      <a:solidFill>
                        <a:srgbClr val="008000"/>
                      </a:solidFill>
                      <a:latin typeface="Bookman Old Style" pitchFamily="18" charset="0"/>
                    </a:rPr>
                    <a:t>g</a:t>
                  </a:r>
                  <a:endParaRPr lang="fr-FR" sz="2400" b="1" dirty="0">
                    <a:solidFill>
                      <a:srgbClr val="008000"/>
                    </a:solidFill>
                    <a:latin typeface="Bookman Old Style" pitchFamily="18" charset="0"/>
                  </a:endParaRPr>
                </a:p>
              </p:txBody>
            </p:sp>
            <p:cxnSp>
              <p:nvCxnSpPr>
                <p:cNvPr id="37" name="Connecteur droit avec flèche 36"/>
                <p:cNvCxnSpPr/>
                <p:nvPr/>
              </p:nvCxnSpPr>
              <p:spPr>
                <a:xfrm>
                  <a:off x="11260187" y="6162930"/>
                  <a:ext cx="216024" cy="0"/>
                </a:xfrm>
                <a:prstGeom prst="straightConnector1">
                  <a:avLst/>
                </a:prstGeom>
                <a:ln w="19050">
                  <a:solidFill>
                    <a:srgbClr val="008000"/>
                  </a:solidFill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897" t="41159" r="6919" b="18521"/>
          <a:stretch>
            <a:fillRect/>
          </a:stretch>
        </p:blipFill>
        <p:spPr bwMode="auto">
          <a:xfrm>
            <a:off x="5579604" y="398123"/>
            <a:ext cx="356439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" name="Connecteur droit 40"/>
          <p:cNvCxnSpPr/>
          <p:nvPr/>
        </p:nvCxnSpPr>
        <p:spPr>
          <a:xfrm>
            <a:off x="8241848" y="908720"/>
            <a:ext cx="0" cy="648072"/>
          </a:xfrm>
          <a:prstGeom prst="line">
            <a:avLst/>
          </a:prstGeom>
          <a:ln w="57150">
            <a:solidFill>
              <a:srgbClr val="008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e 41"/>
          <p:cNvGrpSpPr/>
          <p:nvPr/>
        </p:nvGrpSpPr>
        <p:grpSpPr>
          <a:xfrm>
            <a:off x="8313856" y="980728"/>
            <a:ext cx="362600" cy="461665"/>
            <a:chOff x="8388424" y="6093296"/>
            <a:chExt cx="362600" cy="461665"/>
          </a:xfrm>
        </p:grpSpPr>
        <p:sp>
          <p:nvSpPr>
            <p:cNvPr id="43" name="ZoneTexte 42"/>
            <p:cNvSpPr txBox="1"/>
            <p:nvPr/>
          </p:nvSpPr>
          <p:spPr>
            <a:xfrm>
              <a:off x="8388424" y="6093296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008000"/>
                  </a:solidFill>
                  <a:latin typeface="Bookman Old Style" pitchFamily="18" charset="0"/>
                </a:rPr>
                <a:t>g</a:t>
              </a:r>
              <a:endParaRPr lang="fr-FR" sz="2400" b="1" dirty="0">
                <a:solidFill>
                  <a:srgbClr val="008000"/>
                </a:solidFill>
                <a:latin typeface="Bookman Old Style" pitchFamily="18" charset="0"/>
              </a:endParaRPr>
            </a:p>
          </p:txBody>
        </p:sp>
        <p:cxnSp>
          <p:nvCxnSpPr>
            <p:cNvPr id="44" name="Connecteur droit avec flèche 43"/>
            <p:cNvCxnSpPr/>
            <p:nvPr/>
          </p:nvCxnSpPr>
          <p:spPr>
            <a:xfrm>
              <a:off x="8520865" y="6119004"/>
              <a:ext cx="216024" cy="0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3553" grpId="0"/>
      <p:bldP spid="23555" grpId="0"/>
      <p:bldP spid="23556" grpId="0"/>
      <p:bldP spid="26" grpId="0"/>
      <p:bldP spid="27" grpId="0"/>
      <p:bldP spid="28" grpId="0" animBg="1"/>
      <p:bldP spid="2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2779" y="404664"/>
            <a:ext cx="9001000" cy="633670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Système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                                   </a:t>
            </a:r>
          </a:p>
          <a:p>
            <a:endParaRPr lang="fr-FR" sz="50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Référentiel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endParaRPr lang="fr-FR" sz="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Char char="E"/>
            </a:pP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Bilan des forces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PFD (2</a:t>
            </a:r>
            <a:r>
              <a:rPr lang="fr-FR" sz="2000" b="1" i="1" u="sng" baseline="30000" dirty="0" smtClean="0"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Loi de Newton)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05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Projection du PFD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80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Durée de la chute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9450" t="33600" r="6446" b="59680"/>
          <a:stretch>
            <a:fillRect/>
          </a:stretch>
        </p:blipFill>
        <p:spPr bwMode="auto">
          <a:xfrm>
            <a:off x="0" y="-27384"/>
            <a:ext cx="9144000" cy="430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l="61897" t="41159" r="6919" b="18521"/>
          <a:stretch>
            <a:fillRect/>
          </a:stretch>
        </p:blipFill>
        <p:spPr bwMode="auto">
          <a:xfrm>
            <a:off x="5579604" y="404664"/>
            <a:ext cx="356439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403648" y="404664"/>
            <a:ext cx="237626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bille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691680" y="764704"/>
            <a:ext cx="40324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Terrestre (supposé galiléen)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146879" y="1213145"/>
            <a:ext cx="41044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le poids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du système uniquement (car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CHUTE LIBRE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  <a:sym typeface="Wingdings" pitchFamily="2" charset="2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3103632" y="1150452"/>
            <a:ext cx="388248" cy="461665"/>
            <a:chOff x="3419872" y="6165304"/>
            <a:chExt cx="388248" cy="461665"/>
          </a:xfrm>
        </p:grpSpPr>
        <p:sp>
          <p:nvSpPr>
            <p:cNvPr id="14" name="ZoneTexte 13"/>
            <p:cNvSpPr txBox="1"/>
            <p:nvPr/>
          </p:nvSpPr>
          <p:spPr>
            <a:xfrm>
              <a:off x="3419872" y="6165304"/>
              <a:ext cx="388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Bookman Old Style" pitchFamily="18" charset="0"/>
                </a:rPr>
                <a:t>P</a:t>
              </a:r>
              <a:endParaRPr lang="fr-FR" sz="24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  <p:cxnSp>
          <p:nvCxnSpPr>
            <p:cNvPr id="15" name="Connecteur droit avec flèche 14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179512" y="2132856"/>
            <a:ext cx="496855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système ayant une masse m constante, la 2</a:t>
            </a:r>
            <a:r>
              <a:rPr kumimoji="0" lang="fr-FR" sz="20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ème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LDN s’écrit :	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/>
          <a:srcRect l="16065" t="32440" r="68078" b="60206"/>
          <a:stretch>
            <a:fillRect/>
          </a:stretch>
        </p:blipFill>
        <p:spPr bwMode="auto">
          <a:xfrm>
            <a:off x="3779912" y="2420888"/>
            <a:ext cx="165618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 l="36668" t="32440" r="37133" b="60348"/>
          <a:stretch>
            <a:fillRect/>
          </a:stretch>
        </p:blipFill>
        <p:spPr bwMode="auto">
          <a:xfrm>
            <a:off x="323528" y="2755220"/>
            <a:ext cx="2736304" cy="42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 l="65545" t="32440" r="16369" b="60491"/>
          <a:stretch>
            <a:fillRect/>
          </a:stretch>
        </p:blipFill>
        <p:spPr bwMode="auto">
          <a:xfrm>
            <a:off x="3347864" y="2780928"/>
            <a:ext cx="1888976" cy="41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604634" y="3294001"/>
            <a:ext cx="59766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projette uniquement sur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(Oz)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car la trajectoire a uniquement lieu sur cet axe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8028384" y="1196752"/>
            <a:ext cx="0" cy="648072"/>
          </a:xfrm>
          <a:prstGeom prst="line">
            <a:avLst/>
          </a:prstGeom>
          <a:ln w="57150">
            <a:solidFill>
              <a:srgbClr val="008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e 21"/>
          <p:cNvGrpSpPr/>
          <p:nvPr/>
        </p:nvGrpSpPr>
        <p:grpSpPr>
          <a:xfrm>
            <a:off x="8100392" y="1268760"/>
            <a:ext cx="362600" cy="461665"/>
            <a:chOff x="8388424" y="6093296"/>
            <a:chExt cx="362600" cy="461665"/>
          </a:xfrm>
        </p:grpSpPr>
        <p:sp>
          <p:nvSpPr>
            <p:cNvPr id="23" name="ZoneTexte 22"/>
            <p:cNvSpPr txBox="1"/>
            <p:nvPr/>
          </p:nvSpPr>
          <p:spPr>
            <a:xfrm>
              <a:off x="8388424" y="6093296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008000"/>
                  </a:solidFill>
                  <a:latin typeface="Bookman Old Style" pitchFamily="18" charset="0"/>
                </a:rPr>
                <a:t>g</a:t>
              </a:r>
              <a:endParaRPr lang="fr-FR" sz="2400" b="1" dirty="0">
                <a:solidFill>
                  <a:srgbClr val="008000"/>
                </a:solidFill>
                <a:latin typeface="Bookman Old Style" pitchFamily="18" charset="0"/>
              </a:endParaRPr>
            </a:p>
          </p:txBody>
        </p:sp>
        <p:cxnSp>
          <p:nvCxnSpPr>
            <p:cNvPr id="24" name="Connecteur droit avec flèche 23"/>
            <p:cNvCxnSpPr/>
            <p:nvPr/>
          </p:nvCxnSpPr>
          <p:spPr>
            <a:xfrm>
              <a:off x="8520865" y="6119004"/>
              <a:ext cx="216024" cy="0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0" y="4149080"/>
            <a:ext cx="20162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z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z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– g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4427984" y="4149080"/>
            <a:ext cx="21602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z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–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g.t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C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43608" y="4149080"/>
            <a:ext cx="24769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avec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v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z0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0 </a:t>
            </a:r>
            <a:endParaRPr lang="fr-FR" sz="2400" dirty="0"/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2339752" y="4005064"/>
            <a:ext cx="1872208" cy="9087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On intègre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Z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pour avoir </a:t>
            </a:r>
            <a:r>
              <a:rPr kumimoji="0" lang="fr-FR" sz="20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Z</a:t>
            </a:r>
            <a:endParaRPr kumimoji="0" lang="fr-FR" sz="2000" b="1" i="0" u="none" strike="noStrike" cap="none" normalizeH="0" baseline="-2500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Flèche vers le bas 28"/>
          <p:cNvSpPr/>
          <p:nvPr/>
        </p:nvSpPr>
        <p:spPr>
          <a:xfrm rot="16200000" flipH="1">
            <a:off x="3167844" y="3248980"/>
            <a:ext cx="144016" cy="23762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0" y="5085184"/>
            <a:ext cx="262778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 </a:t>
            </a:r>
            <a:r>
              <a:rPr lang="fr-F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z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–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g.t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4427984" y="5085184"/>
            <a:ext cx="24482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z = – g.t²/2 + C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844488" y="5085184"/>
            <a:ext cx="24080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avec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z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H </a:t>
            </a:r>
            <a:endParaRPr lang="fr-FR" sz="2400" dirty="0"/>
          </a:p>
        </p:txBody>
      </p: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2339752" y="4941168"/>
            <a:ext cx="1872208" cy="90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On intègre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Z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pour avoir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z</a:t>
            </a:r>
            <a:endParaRPr kumimoji="0" lang="fr-FR" sz="2000" b="1" i="0" u="none" strike="noStrike" cap="none" normalizeH="0" baseline="-2500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Flèche vers le bas 33"/>
          <p:cNvSpPr/>
          <p:nvPr/>
        </p:nvSpPr>
        <p:spPr>
          <a:xfrm rot="16200000" flipH="1">
            <a:off x="3275856" y="4221088"/>
            <a:ext cx="144016" cy="2304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4427984" y="5589240"/>
            <a:ext cx="345638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–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g.t² / 2 + H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179512" y="6248400"/>
            <a:ext cx="6983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cherche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la valeur de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correspondant à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z = 0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796137" y="6191012"/>
            <a:ext cx="33299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 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 = – g.t² / 2 + H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 animBg="1"/>
      <p:bldP spid="34" grpId="0" animBg="1"/>
      <p:bldP spid="35" grpId="0"/>
      <p:bldP spid="60418" grpId="0"/>
      <p:bldP spid="3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779" y="44624"/>
            <a:ext cx="9001000" cy="453650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Projection du PFD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80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Durée de la chute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908720"/>
            <a:ext cx="20162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z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z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– g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427984" y="908720"/>
            <a:ext cx="21602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z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–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g.t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C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43608" y="908720"/>
            <a:ext cx="24769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avec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v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z0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0 </a:t>
            </a:r>
            <a:endParaRPr lang="fr-FR" sz="2400" dirty="0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339752" y="764704"/>
            <a:ext cx="1872208" cy="9087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On intègre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Z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pour avoir </a:t>
            </a:r>
            <a:r>
              <a:rPr kumimoji="0" lang="fr-FR" sz="20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Z</a:t>
            </a:r>
            <a:endParaRPr kumimoji="0" lang="fr-FR" sz="2000" b="1" i="0" u="none" strike="noStrike" cap="none" normalizeH="0" baseline="-2500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èche vers le bas 7"/>
          <p:cNvSpPr/>
          <p:nvPr/>
        </p:nvSpPr>
        <p:spPr>
          <a:xfrm rot="16200000" flipH="1">
            <a:off x="3167844" y="8620"/>
            <a:ext cx="144016" cy="23762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1844824"/>
            <a:ext cx="262778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 </a:t>
            </a:r>
            <a:r>
              <a:rPr lang="fr-F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z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–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g.t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427984" y="1844824"/>
            <a:ext cx="24482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z = – g.t²/2 + C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44488" y="1844824"/>
            <a:ext cx="24080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avec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z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H </a:t>
            </a:r>
            <a:endParaRPr lang="fr-FR" sz="2400" dirty="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339752" y="1700808"/>
            <a:ext cx="1872208" cy="90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On intègre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Z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pour avoir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z</a:t>
            </a:r>
            <a:endParaRPr kumimoji="0" lang="fr-FR" sz="2000" b="1" i="0" u="none" strike="noStrike" cap="none" normalizeH="0" baseline="-2500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lèche vers le bas 12"/>
          <p:cNvSpPr/>
          <p:nvPr/>
        </p:nvSpPr>
        <p:spPr>
          <a:xfrm rot="16200000" flipH="1">
            <a:off x="3275856" y="980728"/>
            <a:ext cx="144016" cy="2304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427984" y="2348880"/>
            <a:ext cx="345638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–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g.t² / 2 + H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79512" y="2910324"/>
            <a:ext cx="6983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cherche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la valeur de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correspondant à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z = 0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96137" y="2852936"/>
            <a:ext cx="33299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 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 = – g.t² / 2 + H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567351" y="81025"/>
            <a:ext cx="59766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projette uniquement sur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(Oz)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car la trajectoire a uniquement lieu sur cet axe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 l="61897" t="56279" r="24401" b="23561"/>
          <a:stretch>
            <a:fillRect/>
          </a:stretch>
        </p:blipFill>
        <p:spPr bwMode="auto">
          <a:xfrm>
            <a:off x="323528" y="3331284"/>
            <a:ext cx="1392155" cy="1152128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 l="56227" t="56800" r="24873" b="23040"/>
          <a:stretch>
            <a:fillRect/>
          </a:stretch>
        </p:blipFill>
        <p:spPr bwMode="auto">
          <a:xfrm>
            <a:off x="2771800" y="3331284"/>
            <a:ext cx="18002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1907704" y="3691324"/>
            <a:ext cx="8787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endParaRPr lang="fr-FR" dirty="0"/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5148064" y="3691324"/>
            <a:ext cx="172819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Soit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 = 1,4 s</a:t>
            </a:r>
            <a:endParaRPr kumimoji="0" lang="fr-FR" sz="28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 l="2362" t="27400" r="2194" b="65880"/>
          <a:stretch>
            <a:fillRect/>
          </a:stretch>
        </p:blipFill>
        <p:spPr bwMode="auto">
          <a:xfrm>
            <a:off x="0" y="4725144"/>
            <a:ext cx="9144000" cy="40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539552" y="5157192"/>
            <a:ext cx="7920438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400" u="sng" dirty="0" smtClean="0">
                <a:cs typeface="Arial" pitchFamily="34" charset="0"/>
              </a:rPr>
              <a:t>Même situation</a:t>
            </a:r>
            <a:r>
              <a:rPr lang="fr-FR" sz="2400" dirty="0" smtClean="0">
                <a:cs typeface="Arial" pitchFamily="34" charset="0"/>
              </a:rPr>
              <a:t> que précédemment avec une </a:t>
            </a:r>
            <a:r>
              <a:rPr lang="fr-FR" sz="2400" b="1" dirty="0" smtClean="0">
                <a:cs typeface="Arial" pitchFamily="34" charset="0"/>
              </a:rPr>
              <a:t>boule de papier</a:t>
            </a:r>
            <a:endParaRPr lang="fr-FR" sz="2400" b="1" dirty="0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72779" y="5661248"/>
            <a:ext cx="9001000" cy="119675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Système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                                  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Référentiel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endParaRPr lang="fr-FR" sz="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Char char="E"/>
            </a:pP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Bilan des forces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1403648" y="5672823"/>
            <a:ext cx="237626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boule de papier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5266372" y="5661248"/>
            <a:ext cx="40324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Terrestre (supposé galiléen)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" name="Groupe 38"/>
          <p:cNvGrpSpPr/>
          <p:nvPr/>
        </p:nvGrpSpPr>
        <p:grpSpPr>
          <a:xfrm>
            <a:off x="2279318" y="6044438"/>
            <a:ext cx="6864681" cy="461665"/>
            <a:chOff x="2279318" y="6044438"/>
            <a:chExt cx="6864681" cy="461665"/>
          </a:xfrm>
        </p:grpSpPr>
        <p:sp>
          <p:nvSpPr>
            <p:cNvPr id="27" name="Rectangle 4"/>
            <p:cNvSpPr>
              <a:spLocks noChangeArrowheads="1"/>
            </p:cNvSpPr>
            <p:nvPr/>
          </p:nvSpPr>
          <p:spPr bwMode="auto">
            <a:xfrm>
              <a:off x="2279318" y="6090536"/>
              <a:ext cx="686468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- le poids</a:t>
              </a:r>
              <a:r>
                <a:rPr kumimoji="0" lang="fr-FR" sz="2000" b="0" i="0" u="none" strike="noStrike" cap="none" normalizeH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    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du système</a:t>
              </a: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endParaRPr>
            </a:p>
          </p:txBody>
        </p:sp>
        <p:grpSp>
          <p:nvGrpSpPr>
            <p:cNvPr id="28" name="Groupe 27"/>
            <p:cNvGrpSpPr/>
            <p:nvPr/>
          </p:nvGrpSpPr>
          <p:grpSpPr>
            <a:xfrm>
              <a:off x="3391664" y="6044438"/>
              <a:ext cx="388248" cy="461665"/>
              <a:chOff x="3419872" y="6165304"/>
              <a:chExt cx="388248" cy="461665"/>
            </a:xfrm>
          </p:grpSpPr>
          <p:sp>
            <p:nvSpPr>
              <p:cNvPr id="29" name="ZoneTexte 28"/>
              <p:cNvSpPr txBox="1"/>
              <p:nvPr/>
            </p:nvSpPr>
            <p:spPr>
              <a:xfrm>
                <a:off x="3419872" y="6165304"/>
                <a:ext cx="3882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 smtClean="0">
                    <a:solidFill>
                      <a:srgbClr val="FF0000"/>
                    </a:solidFill>
                    <a:latin typeface="Bookman Old Style" pitchFamily="18" charset="0"/>
                  </a:rPr>
                  <a:t>P</a:t>
                </a:r>
                <a:endParaRPr lang="fr-FR" sz="2400" b="1" dirty="0">
                  <a:solidFill>
                    <a:srgbClr val="FF0000"/>
                  </a:solidFill>
                  <a:latin typeface="Bookman Old Style" pitchFamily="18" charset="0"/>
                </a:endParaRPr>
              </a:p>
            </p:txBody>
          </p:sp>
          <p:cxnSp>
            <p:nvCxnSpPr>
              <p:cNvPr id="30" name="Connecteur droit avec flèche 29"/>
              <p:cNvCxnSpPr/>
              <p:nvPr/>
            </p:nvCxnSpPr>
            <p:spPr>
              <a:xfrm>
                <a:off x="3515030" y="6214162"/>
                <a:ext cx="216024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" name="Groupe 40"/>
          <p:cNvGrpSpPr/>
          <p:nvPr/>
        </p:nvGrpSpPr>
        <p:grpSpPr>
          <a:xfrm>
            <a:off x="2292681" y="6396335"/>
            <a:ext cx="6864681" cy="473592"/>
            <a:chOff x="2292681" y="6396335"/>
            <a:chExt cx="6864681" cy="473592"/>
          </a:xfrm>
        </p:grpSpPr>
        <p:sp>
          <p:nvSpPr>
            <p:cNvPr id="35" name="Rectangle 34"/>
            <p:cNvSpPr/>
            <p:nvPr/>
          </p:nvSpPr>
          <p:spPr>
            <a:xfrm>
              <a:off x="6349050" y="6459795"/>
              <a:ext cx="3337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solidFill>
                    <a:srgbClr val="00800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=</a:t>
              </a:r>
              <a:endParaRPr lang="fr-FR" b="1" dirty="0">
                <a:solidFill>
                  <a:srgbClr val="008000"/>
                </a:solidFill>
              </a:endParaRPr>
            </a:p>
          </p:txBody>
        </p:sp>
        <p:grpSp>
          <p:nvGrpSpPr>
            <p:cNvPr id="40" name="Groupe 39"/>
            <p:cNvGrpSpPr/>
            <p:nvPr/>
          </p:nvGrpSpPr>
          <p:grpSpPr>
            <a:xfrm>
              <a:off x="2292681" y="6396335"/>
              <a:ext cx="6864681" cy="473592"/>
              <a:chOff x="2292681" y="6396335"/>
              <a:chExt cx="6864681" cy="473592"/>
            </a:xfrm>
          </p:grpSpPr>
          <p:sp>
            <p:nvSpPr>
              <p:cNvPr id="31" name="Rectangle 4"/>
              <p:cNvSpPr>
                <a:spLocks noChangeArrowheads="1"/>
              </p:cNvSpPr>
              <p:nvPr/>
            </p:nvSpPr>
            <p:spPr bwMode="auto">
              <a:xfrm>
                <a:off x="2292681" y="6469817"/>
                <a:ext cx="6864681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20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- La force de frottement de l’air</a:t>
                </a:r>
                <a:r>
                  <a:rPr kumimoji="0" lang="fr-FR" sz="2000" b="0" i="0" u="none" strike="noStrike" cap="none" normalizeH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: </a:t>
                </a:r>
                <a:endPara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  <a:sym typeface="Wingdings" pitchFamily="2" charset="2"/>
                </a:endParaRPr>
              </a:p>
            </p:txBody>
          </p:sp>
          <p:grpSp>
            <p:nvGrpSpPr>
              <p:cNvPr id="32" name="Groupe 31"/>
              <p:cNvGrpSpPr/>
              <p:nvPr/>
            </p:nvGrpSpPr>
            <p:grpSpPr>
              <a:xfrm>
                <a:off x="6012160" y="6396335"/>
                <a:ext cx="311182" cy="461665"/>
                <a:chOff x="3419872" y="6165304"/>
                <a:chExt cx="311182" cy="461665"/>
              </a:xfrm>
            </p:grpSpPr>
            <p:sp>
              <p:nvSpPr>
                <p:cNvPr id="33" name="ZoneTexte 32"/>
                <p:cNvSpPr txBox="1"/>
                <p:nvPr/>
              </p:nvSpPr>
              <p:spPr>
                <a:xfrm>
                  <a:off x="3419872" y="6165304"/>
                  <a:ext cx="30168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2400" b="1" dirty="0" smtClean="0">
                      <a:solidFill>
                        <a:srgbClr val="008000"/>
                      </a:solidFill>
                      <a:latin typeface="Bookman Old Style" pitchFamily="18" charset="0"/>
                    </a:rPr>
                    <a:t>f</a:t>
                  </a:r>
                  <a:endParaRPr lang="fr-FR" sz="2400" b="1" dirty="0">
                    <a:solidFill>
                      <a:srgbClr val="008000"/>
                    </a:solidFill>
                    <a:latin typeface="Bookman Old Style" pitchFamily="18" charset="0"/>
                  </a:endParaRPr>
                </a:p>
              </p:txBody>
            </p:sp>
            <p:cxnSp>
              <p:nvCxnSpPr>
                <p:cNvPr id="34" name="Connecteur droit avec flèche 33"/>
                <p:cNvCxnSpPr/>
                <p:nvPr/>
              </p:nvCxnSpPr>
              <p:spPr>
                <a:xfrm>
                  <a:off x="3515030" y="6214162"/>
                  <a:ext cx="216024" cy="0"/>
                </a:xfrm>
                <a:prstGeom prst="straightConnector1">
                  <a:avLst/>
                </a:prstGeom>
                <a:ln w="19050">
                  <a:solidFill>
                    <a:srgbClr val="008000"/>
                  </a:solidFill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oupe 35"/>
              <p:cNvGrpSpPr/>
              <p:nvPr/>
            </p:nvGrpSpPr>
            <p:grpSpPr>
              <a:xfrm>
                <a:off x="6660232" y="6396335"/>
                <a:ext cx="1192955" cy="461665"/>
                <a:chOff x="3419872" y="6165304"/>
                <a:chExt cx="1192955" cy="461665"/>
              </a:xfrm>
            </p:grpSpPr>
            <p:sp>
              <p:nvSpPr>
                <p:cNvPr id="37" name="ZoneTexte 36"/>
                <p:cNvSpPr txBox="1"/>
                <p:nvPr/>
              </p:nvSpPr>
              <p:spPr>
                <a:xfrm>
                  <a:off x="3419872" y="6165304"/>
                  <a:ext cx="119295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2400" b="1" dirty="0" smtClean="0">
                      <a:solidFill>
                        <a:srgbClr val="008000"/>
                      </a:solidFill>
                      <a:latin typeface="Bookman Old Style" pitchFamily="18" charset="0"/>
                    </a:rPr>
                    <a:t>– h </a:t>
                  </a:r>
                  <a:r>
                    <a:rPr lang="fr-FR" sz="2400" b="1" dirty="0" smtClean="0">
                      <a:solidFill>
                        <a:srgbClr val="008000"/>
                      </a:solidFill>
                      <a:latin typeface="Arial"/>
                      <a:cs typeface="Arial"/>
                    </a:rPr>
                    <a:t>× v</a:t>
                  </a:r>
                  <a:endParaRPr lang="fr-FR" sz="2400" b="1" dirty="0">
                    <a:solidFill>
                      <a:srgbClr val="008000"/>
                    </a:solidFill>
                    <a:latin typeface="Bookman Old Style" pitchFamily="18" charset="0"/>
                  </a:endParaRPr>
                </a:p>
              </p:txBody>
            </p:sp>
            <p:cxnSp>
              <p:nvCxnSpPr>
                <p:cNvPr id="38" name="Connecteur droit avec flèche 37"/>
                <p:cNvCxnSpPr/>
                <p:nvPr/>
              </p:nvCxnSpPr>
              <p:spPr>
                <a:xfrm>
                  <a:off x="4355976" y="6237312"/>
                  <a:ext cx="216024" cy="0"/>
                </a:xfrm>
                <a:prstGeom prst="straightConnector1">
                  <a:avLst/>
                </a:prstGeom>
                <a:ln w="19050">
                  <a:solidFill>
                    <a:srgbClr val="008000"/>
                  </a:solidFill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 animBg="1"/>
      <p:bldP spid="24" grpId="0" animBg="1"/>
      <p:bldP spid="25" grpId="0"/>
      <p:bldP spid="2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5496" y="2348880"/>
            <a:ext cx="9001000" cy="43924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Système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                                  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Référentiel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endParaRPr lang="fr-FR" sz="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Char char="E"/>
            </a:pP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Bilan des forces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PFD (2</a:t>
            </a:r>
            <a:r>
              <a:rPr lang="fr-FR" sz="2000" b="1" i="1" u="sng" baseline="30000" dirty="0" smtClean="0"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Loi de Newton)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sz="8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05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Projection du PFD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2791622"/>
            <a:ext cx="120967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779" y="44624"/>
            <a:ext cx="9001000" cy="172819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Durée de la chute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2483768" y="57875"/>
            <a:ext cx="6983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cherche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la valeur de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correspondant à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z = 0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96137" y="332656"/>
            <a:ext cx="33299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 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 = – g.t² / 2 + H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/>
          <a:srcRect l="61897" t="56279" r="24401" b="23561"/>
          <a:stretch>
            <a:fillRect/>
          </a:stretch>
        </p:blipFill>
        <p:spPr bwMode="auto">
          <a:xfrm>
            <a:off x="323528" y="476672"/>
            <a:ext cx="1392155" cy="1152128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/>
          <a:srcRect l="56227" t="56800" r="24873" b="23040"/>
          <a:stretch>
            <a:fillRect/>
          </a:stretch>
        </p:blipFill>
        <p:spPr bwMode="auto">
          <a:xfrm>
            <a:off x="2771800" y="476672"/>
            <a:ext cx="18002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1907704" y="836712"/>
            <a:ext cx="8787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endParaRPr lang="fr-FR" dirty="0"/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5148064" y="836712"/>
            <a:ext cx="172819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Soit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 = 1,4 s</a:t>
            </a:r>
            <a:endParaRPr kumimoji="0" lang="fr-FR" sz="28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 cstate="print"/>
          <a:srcRect l="2362" t="27400" r="2194" b="65880"/>
          <a:stretch>
            <a:fillRect/>
          </a:stretch>
        </p:blipFill>
        <p:spPr bwMode="auto">
          <a:xfrm>
            <a:off x="0" y="1916832"/>
            <a:ext cx="9144000" cy="40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1403648" y="2371149"/>
            <a:ext cx="237626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boule de papier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5266372" y="2359574"/>
            <a:ext cx="40324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Terrestre (supposé galiléen)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2123728" y="2788862"/>
            <a:ext cx="68646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- le poids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du système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  <a:sym typeface="Wingdings" pitchFamily="2" charset="2"/>
            </a:endParaRPr>
          </a:p>
        </p:txBody>
      </p:sp>
      <p:grpSp>
        <p:nvGrpSpPr>
          <p:cNvPr id="3" name="Groupe 27"/>
          <p:cNvGrpSpPr/>
          <p:nvPr/>
        </p:nvGrpSpPr>
        <p:grpSpPr>
          <a:xfrm>
            <a:off x="3236074" y="2742764"/>
            <a:ext cx="388248" cy="461665"/>
            <a:chOff x="3419872" y="6165304"/>
            <a:chExt cx="388248" cy="461665"/>
          </a:xfrm>
        </p:grpSpPr>
        <p:sp>
          <p:nvSpPr>
            <p:cNvPr id="29" name="ZoneTexte 28"/>
            <p:cNvSpPr txBox="1"/>
            <p:nvPr/>
          </p:nvSpPr>
          <p:spPr>
            <a:xfrm>
              <a:off x="3419872" y="6165304"/>
              <a:ext cx="388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Bookman Old Style" pitchFamily="18" charset="0"/>
                </a:rPr>
                <a:t>P</a:t>
              </a:r>
              <a:endParaRPr lang="fr-FR" sz="24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  <p:cxnSp>
          <p:nvCxnSpPr>
            <p:cNvPr id="30" name="Connecteur droit avec flèche 29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2137091" y="3168143"/>
            <a:ext cx="68646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- La force de frottement de l’air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: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  <a:sym typeface="Wingdings" pitchFamily="2" charset="2"/>
            </a:endParaRPr>
          </a:p>
        </p:txBody>
      </p:sp>
      <p:grpSp>
        <p:nvGrpSpPr>
          <p:cNvPr id="18" name="Groupe 31"/>
          <p:cNvGrpSpPr/>
          <p:nvPr/>
        </p:nvGrpSpPr>
        <p:grpSpPr>
          <a:xfrm>
            <a:off x="5856570" y="3106588"/>
            <a:ext cx="311182" cy="461665"/>
            <a:chOff x="3419872" y="6165304"/>
            <a:chExt cx="311182" cy="461665"/>
          </a:xfrm>
        </p:grpSpPr>
        <p:sp>
          <p:nvSpPr>
            <p:cNvPr id="33" name="ZoneTexte 32"/>
            <p:cNvSpPr txBox="1"/>
            <p:nvPr/>
          </p:nvSpPr>
          <p:spPr>
            <a:xfrm>
              <a:off x="3419872" y="6165304"/>
              <a:ext cx="3016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008000"/>
                  </a:solidFill>
                  <a:latin typeface="Bookman Old Style" pitchFamily="18" charset="0"/>
                </a:rPr>
                <a:t>f</a:t>
              </a:r>
              <a:endParaRPr lang="fr-FR" sz="2400" b="1" dirty="0">
                <a:solidFill>
                  <a:srgbClr val="008000"/>
                </a:solidFill>
                <a:latin typeface="Bookman Old Style" pitchFamily="18" charset="0"/>
              </a:endParaRPr>
            </a:p>
          </p:txBody>
        </p:sp>
        <p:cxnSp>
          <p:nvCxnSpPr>
            <p:cNvPr id="34" name="Connecteur droit avec flèche 33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Rectangle 34"/>
          <p:cNvSpPr/>
          <p:nvPr/>
        </p:nvSpPr>
        <p:spPr>
          <a:xfrm>
            <a:off x="6193460" y="3170048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  <a:endParaRPr lang="fr-FR" b="1" dirty="0">
              <a:solidFill>
                <a:srgbClr val="008000"/>
              </a:solidFill>
            </a:endParaRPr>
          </a:p>
        </p:txBody>
      </p:sp>
      <p:grpSp>
        <p:nvGrpSpPr>
          <p:cNvPr id="19" name="Groupe 35"/>
          <p:cNvGrpSpPr/>
          <p:nvPr/>
        </p:nvGrpSpPr>
        <p:grpSpPr>
          <a:xfrm>
            <a:off x="6504642" y="3106588"/>
            <a:ext cx="1192955" cy="461665"/>
            <a:chOff x="3419872" y="6165304"/>
            <a:chExt cx="1192955" cy="461665"/>
          </a:xfrm>
        </p:grpSpPr>
        <p:sp>
          <p:nvSpPr>
            <p:cNvPr id="37" name="ZoneTexte 36"/>
            <p:cNvSpPr txBox="1"/>
            <p:nvPr/>
          </p:nvSpPr>
          <p:spPr>
            <a:xfrm>
              <a:off x="3419872" y="6165304"/>
              <a:ext cx="11929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008000"/>
                  </a:solidFill>
                  <a:latin typeface="Bookman Old Style" pitchFamily="18" charset="0"/>
                </a:rPr>
                <a:t>– h </a:t>
              </a:r>
              <a:r>
                <a:rPr lang="fr-FR" sz="2400" b="1" dirty="0" smtClean="0">
                  <a:solidFill>
                    <a:srgbClr val="008000"/>
                  </a:solidFill>
                  <a:latin typeface="Arial"/>
                  <a:cs typeface="Arial"/>
                </a:rPr>
                <a:t>× v</a:t>
              </a:r>
              <a:endParaRPr lang="fr-FR" sz="2400" b="1" dirty="0">
                <a:solidFill>
                  <a:srgbClr val="008000"/>
                </a:solidFill>
                <a:latin typeface="Bookman Old Style" pitchFamily="18" charset="0"/>
              </a:endParaRPr>
            </a:p>
          </p:txBody>
        </p:sp>
        <p:cxnSp>
          <p:nvCxnSpPr>
            <p:cNvPr id="38" name="Connecteur droit avec flèche 37"/>
            <p:cNvCxnSpPr/>
            <p:nvPr/>
          </p:nvCxnSpPr>
          <p:spPr>
            <a:xfrm>
              <a:off x="4355976" y="6237312"/>
              <a:ext cx="216024" cy="0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9" name="Connecteur droit 38"/>
          <p:cNvCxnSpPr/>
          <p:nvPr/>
        </p:nvCxnSpPr>
        <p:spPr>
          <a:xfrm>
            <a:off x="7812360" y="3439694"/>
            <a:ext cx="0" cy="720080"/>
          </a:xfrm>
          <a:prstGeom prst="line">
            <a:avLst/>
          </a:prstGeom>
          <a:ln w="57150">
            <a:solidFill>
              <a:srgbClr val="008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e 94"/>
          <p:cNvGrpSpPr/>
          <p:nvPr/>
        </p:nvGrpSpPr>
        <p:grpSpPr>
          <a:xfrm>
            <a:off x="7884368" y="3583710"/>
            <a:ext cx="369012" cy="461665"/>
            <a:chOff x="3419872" y="6165304"/>
            <a:chExt cx="369012" cy="461665"/>
          </a:xfrm>
        </p:grpSpPr>
        <p:sp>
          <p:nvSpPr>
            <p:cNvPr id="41" name="ZoneTexte 40"/>
            <p:cNvSpPr txBox="1"/>
            <p:nvPr/>
          </p:nvSpPr>
          <p:spPr>
            <a:xfrm>
              <a:off x="3419872" y="6165304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008000"/>
                  </a:solidFill>
                  <a:latin typeface="Bookman Old Style" pitchFamily="18" charset="0"/>
                </a:rPr>
                <a:t>v</a:t>
              </a:r>
              <a:endParaRPr lang="fr-FR" sz="2400" b="1" dirty="0">
                <a:solidFill>
                  <a:srgbClr val="008000"/>
                </a:solidFill>
                <a:latin typeface="Bookman Old Style" pitchFamily="18" charset="0"/>
              </a:endParaRPr>
            </a:p>
          </p:txBody>
        </p:sp>
        <p:cxnSp>
          <p:nvCxnSpPr>
            <p:cNvPr id="42" name="Connecteur droit avec flèche 41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"/>
          <p:cNvSpPr txBox="1">
            <a:spLocks noChangeArrowheads="1"/>
          </p:cNvSpPr>
          <p:nvPr/>
        </p:nvSpPr>
        <p:spPr bwMode="auto">
          <a:xfrm>
            <a:off x="23150" y="3837017"/>
            <a:ext cx="741682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système ayant une masse m constante, la 2</a:t>
            </a:r>
            <a:r>
              <a:rPr kumimoji="0" lang="fr-FR" sz="20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ème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LDN s’écrit :	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6" cstate="print"/>
          <a:srcRect l="3307" t="52919" r="75198" b="40361"/>
          <a:stretch>
            <a:fillRect/>
          </a:stretch>
        </p:blipFill>
        <p:spPr bwMode="auto">
          <a:xfrm>
            <a:off x="179512" y="4231782"/>
            <a:ext cx="2298846" cy="40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6" cstate="print"/>
          <a:srcRect l="28999" t="54599" r="30838" b="39521"/>
          <a:stretch>
            <a:fillRect/>
          </a:stretch>
        </p:blipFill>
        <p:spPr bwMode="auto">
          <a:xfrm>
            <a:off x="3203848" y="4293096"/>
            <a:ext cx="4295214" cy="35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6" cstate="print"/>
          <a:srcRect l="70525" t="52919" r="2541" b="37841"/>
          <a:stretch>
            <a:fillRect/>
          </a:stretch>
        </p:blipFill>
        <p:spPr bwMode="auto">
          <a:xfrm>
            <a:off x="3275856" y="4734161"/>
            <a:ext cx="298506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 Box 3"/>
          <p:cNvSpPr txBox="1">
            <a:spLocks noChangeArrowheads="1"/>
          </p:cNvSpPr>
          <p:nvPr/>
        </p:nvSpPr>
        <p:spPr bwMode="auto">
          <a:xfrm>
            <a:off x="0" y="5326035"/>
            <a:ext cx="91440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projette uniquement sur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(Oz)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car la trajectoire a uniquement lieu sur cet axe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7" cstate="print"/>
          <a:srcRect l="5670" t="52079" r="69910" b="37921"/>
          <a:stretch>
            <a:fillRect/>
          </a:stretch>
        </p:blipFill>
        <p:spPr bwMode="auto">
          <a:xfrm>
            <a:off x="179512" y="5661248"/>
            <a:ext cx="2880320" cy="663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7" cstate="print"/>
          <a:srcRect l="35513" t="52079" r="38846" b="37921"/>
          <a:stretch>
            <a:fillRect/>
          </a:stretch>
        </p:blipFill>
        <p:spPr bwMode="auto">
          <a:xfrm>
            <a:off x="3779912" y="5661248"/>
            <a:ext cx="3024336" cy="663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Rectangle 51"/>
          <p:cNvSpPr/>
          <p:nvPr/>
        </p:nvSpPr>
        <p:spPr>
          <a:xfrm>
            <a:off x="3252706" y="5770539"/>
            <a:ext cx="457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9" grpId="0"/>
      <p:bldP spid="5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5496" y="404664"/>
            <a:ext cx="9001000" cy="645333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Système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                                  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Référentiel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endParaRPr lang="fr-FR" sz="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Char char="E"/>
            </a:pP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Bilan des forces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PFD (2</a:t>
            </a:r>
            <a:r>
              <a:rPr lang="fr-FR" sz="2000" b="1" i="1" u="sng" baseline="30000" dirty="0" smtClean="0"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Loi de Newton)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sz="8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05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Projection du PFD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10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Constante de temps </a:t>
            </a:r>
            <a:r>
              <a:rPr lang="fr-FR" sz="2000" b="1" u="sng" dirty="0" smtClean="0">
                <a:latin typeface="Symbol" pitchFamily="18" charset="2"/>
                <a:cs typeface="Times New Roman" pitchFamily="18" charset="0"/>
              </a:rPr>
              <a:t>t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caractéristique du mouvement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847406"/>
            <a:ext cx="120967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 l="2362" t="27400" r="2194" b="65880"/>
          <a:stretch>
            <a:fillRect/>
          </a:stretch>
        </p:blipFill>
        <p:spPr bwMode="auto">
          <a:xfrm>
            <a:off x="0" y="-27384"/>
            <a:ext cx="9144000" cy="40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1403648" y="426933"/>
            <a:ext cx="237626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boule de papier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5266372" y="415358"/>
            <a:ext cx="40324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Terrestre (supposé galiléen)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2123728" y="844646"/>
            <a:ext cx="68646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- le poids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du système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  <a:sym typeface="Wingdings" pitchFamily="2" charset="2"/>
            </a:endParaRPr>
          </a:p>
        </p:txBody>
      </p:sp>
      <p:grpSp>
        <p:nvGrpSpPr>
          <p:cNvPr id="3" name="Groupe 27"/>
          <p:cNvGrpSpPr/>
          <p:nvPr/>
        </p:nvGrpSpPr>
        <p:grpSpPr>
          <a:xfrm>
            <a:off x="3236074" y="798548"/>
            <a:ext cx="388248" cy="461665"/>
            <a:chOff x="3419872" y="6165304"/>
            <a:chExt cx="388248" cy="461665"/>
          </a:xfrm>
        </p:grpSpPr>
        <p:sp>
          <p:nvSpPr>
            <p:cNvPr id="29" name="ZoneTexte 28"/>
            <p:cNvSpPr txBox="1"/>
            <p:nvPr/>
          </p:nvSpPr>
          <p:spPr>
            <a:xfrm>
              <a:off x="3419872" y="6165304"/>
              <a:ext cx="388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Bookman Old Style" pitchFamily="18" charset="0"/>
                </a:rPr>
                <a:t>P</a:t>
              </a:r>
              <a:endParaRPr lang="fr-FR" sz="24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  <p:cxnSp>
          <p:nvCxnSpPr>
            <p:cNvPr id="30" name="Connecteur droit avec flèche 29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2137091" y="1223927"/>
            <a:ext cx="68646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- La force de frottement de l’air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: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  <a:sym typeface="Wingdings" pitchFamily="2" charset="2"/>
            </a:endParaRPr>
          </a:p>
        </p:txBody>
      </p:sp>
      <p:grpSp>
        <p:nvGrpSpPr>
          <p:cNvPr id="4" name="Groupe 31"/>
          <p:cNvGrpSpPr/>
          <p:nvPr/>
        </p:nvGrpSpPr>
        <p:grpSpPr>
          <a:xfrm>
            <a:off x="5856570" y="1162372"/>
            <a:ext cx="311182" cy="461665"/>
            <a:chOff x="3419872" y="6165304"/>
            <a:chExt cx="311182" cy="461665"/>
          </a:xfrm>
        </p:grpSpPr>
        <p:sp>
          <p:nvSpPr>
            <p:cNvPr id="33" name="ZoneTexte 32"/>
            <p:cNvSpPr txBox="1"/>
            <p:nvPr/>
          </p:nvSpPr>
          <p:spPr>
            <a:xfrm>
              <a:off x="3419872" y="6165304"/>
              <a:ext cx="3016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008000"/>
                  </a:solidFill>
                  <a:latin typeface="Bookman Old Style" pitchFamily="18" charset="0"/>
                </a:rPr>
                <a:t>f</a:t>
              </a:r>
              <a:endParaRPr lang="fr-FR" sz="2400" b="1" dirty="0">
                <a:solidFill>
                  <a:srgbClr val="008000"/>
                </a:solidFill>
                <a:latin typeface="Bookman Old Style" pitchFamily="18" charset="0"/>
              </a:endParaRPr>
            </a:p>
          </p:txBody>
        </p:sp>
        <p:cxnSp>
          <p:nvCxnSpPr>
            <p:cNvPr id="34" name="Connecteur droit avec flèche 33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Rectangle 34"/>
          <p:cNvSpPr/>
          <p:nvPr/>
        </p:nvSpPr>
        <p:spPr>
          <a:xfrm>
            <a:off x="6193460" y="1225832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  <a:endParaRPr lang="fr-FR" b="1" dirty="0">
              <a:solidFill>
                <a:srgbClr val="008000"/>
              </a:solidFill>
            </a:endParaRPr>
          </a:p>
        </p:txBody>
      </p:sp>
      <p:grpSp>
        <p:nvGrpSpPr>
          <p:cNvPr id="5" name="Groupe 35"/>
          <p:cNvGrpSpPr/>
          <p:nvPr/>
        </p:nvGrpSpPr>
        <p:grpSpPr>
          <a:xfrm>
            <a:off x="6504642" y="1162372"/>
            <a:ext cx="1192955" cy="461665"/>
            <a:chOff x="3419872" y="6165304"/>
            <a:chExt cx="1192955" cy="461665"/>
          </a:xfrm>
        </p:grpSpPr>
        <p:sp>
          <p:nvSpPr>
            <p:cNvPr id="37" name="ZoneTexte 36"/>
            <p:cNvSpPr txBox="1"/>
            <p:nvPr/>
          </p:nvSpPr>
          <p:spPr>
            <a:xfrm>
              <a:off x="3419872" y="6165304"/>
              <a:ext cx="11929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008000"/>
                  </a:solidFill>
                  <a:latin typeface="Bookman Old Style" pitchFamily="18" charset="0"/>
                </a:rPr>
                <a:t>– h </a:t>
              </a:r>
              <a:r>
                <a:rPr lang="fr-FR" sz="2400" b="1" dirty="0" smtClean="0">
                  <a:solidFill>
                    <a:srgbClr val="008000"/>
                  </a:solidFill>
                  <a:latin typeface="Arial"/>
                  <a:cs typeface="Arial"/>
                </a:rPr>
                <a:t>× v</a:t>
              </a:r>
              <a:endParaRPr lang="fr-FR" sz="2400" b="1" dirty="0">
                <a:solidFill>
                  <a:srgbClr val="008000"/>
                </a:solidFill>
                <a:latin typeface="Bookman Old Style" pitchFamily="18" charset="0"/>
              </a:endParaRPr>
            </a:p>
          </p:txBody>
        </p:sp>
        <p:cxnSp>
          <p:nvCxnSpPr>
            <p:cNvPr id="38" name="Connecteur droit avec flèche 37"/>
            <p:cNvCxnSpPr/>
            <p:nvPr/>
          </p:nvCxnSpPr>
          <p:spPr>
            <a:xfrm>
              <a:off x="4355976" y="6237312"/>
              <a:ext cx="216024" cy="0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9" name="Connecteur droit 38"/>
          <p:cNvCxnSpPr/>
          <p:nvPr/>
        </p:nvCxnSpPr>
        <p:spPr>
          <a:xfrm>
            <a:off x="7812360" y="1495478"/>
            <a:ext cx="0" cy="720080"/>
          </a:xfrm>
          <a:prstGeom prst="line">
            <a:avLst/>
          </a:prstGeom>
          <a:ln w="57150">
            <a:solidFill>
              <a:srgbClr val="008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e 94"/>
          <p:cNvGrpSpPr/>
          <p:nvPr/>
        </p:nvGrpSpPr>
        <p:grpSpPr>
          <a:xfrm>
            <a:off x="7884368" y="1639494"/>
            <a:ext cx="369012" cy="461665"/>
            <a:chOff x="3419872" y="6165304"/>
            <a:chExt cx="369012" cy="461665"/>
          </a:xfrm>
        </p:grpSpPr>
        <p:sp>
          <p:nvSpPr>
            <p:cNvPr id="41" name="ZoneTexte 40"/>
            <p:cNvSpPr txBox="1"/>
            <p:nvPr/>
          </p:nvSpPr>
          <p:spPr>
            <a:xfrm>
              <a:off x="3419872" y="6165304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008000"/>
                  </a:solidFill>
                  <a:latin typeface="Bookman Old Style" pitchFamily="18" charset="0"/>
                </a:rPr>
                <a:t>v</a:t>
              </a:r>
              <a:endParaRPr lang="fr-FR" sz="2400" b="1" dirty="0">
                <a:solidFill>
                  <a:srgbClr val="008000"/>
                </a:solidFill>
                <a:latin typeface="Bookman Old Style" pitchFamily="18" charset="0"/>
              </a:endParaRPr>
            </a:p>
          </p:txBody>
        </p:sp>
        <p:cxnSp>
          <p:nvCxnSpPr>
            <p:cNvPr id="42" name="Connecteur droit avec flèche 41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"/>
          <p:cNvSpPr txBox="1">
            <a:spLocks noChangeArrowheads="1"/>
          </p:cNvSpPr>
          <p:nvPr/>
        </p:nvSpPr>
        <p:spPr bwMode="auto">
          <a:xfrm>
            <a:off x="23150" y="1892801"/>
            <a:ext cx="741682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système ayant une masse m constante, la 2</a:t>
            </a:r>
            <a:r>
              <a:rPr kumimoji="0" lang="fr-FR" sz="20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ème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LDN s’écrit :	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4" cstate="print"/>
          <a:srcRect l="3307" t="52919" r="75198" b="40361"/>
          <a:stretch>
            <a:fillRect/>
          </a:stretch>
        </p:blipFill>
        <p:spPr bwMode="auto">
          <a:xfrm>
            <a:off x="179512" y="2287566"/>
            <a:ext cx="2298846" cy="40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4" cstate="print"/>
          <a:srcRect l="28999" t="54599" r="30838" b="39521"/>
          <a:stretch>
            <a:fillRect/>
          </a:stretch>
        </p:blipFill>
        <p:spPr bwMode="auto">
          <a:xfrm>
            <a:off x="3203848" y="2348880"/>
            <a:ext cx="4295214" cy="35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4" cstate="print"/>
          <a:srcRect l="70525" t="52919" r="2541" b="37841"/>
          <a:stretch>
            <a:fillRect/>
          </a:stretch>
        </p:blipFill>
        <p:spPr bwMode="auto">
          <a:xfrm>
            <a:off x="3275856" y="2789945"/>
            <a:ext cx="298506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 Box 3"/>
          <p:cNvSpPr txBox="1">
            <a:spLocks noChangeArrowheads="1"/>
          </p:cNvSpPr>
          <p:nvPr/>
        </p:nvSpPr>
        <p:spPr bwMode="auto">
          <a:xfrm>
            <a:off x="0" y="3381819"/>
            <a:ext cx="91440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projette uniquement sur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(Oz)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car la trajectoire a uniquement lieu sur cet axe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5" cstate="print"/>
          <a:srcRect l="5670" t="52079" r="69910" b="37921"/>
          <a:stretch>
            <a:fillRect/>
          </a:stretch>
        </p:blipFill>
        <p:spPr bwMode="auto">
          <a:xfrm>
            <a:off x="179512" y="3717032"/>
            <a:ext cx="2880320" cy="663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5" cstate="print"/>
          <a:srcRect l="35513" t="52079" r="38846" b="37921"/>
          <a:stretch>
            <a:fillRect/>
          </a:stretch>
        </p:blipFill>
        <p:spPr bwMode="auto">
          <a:xfrm>
            <a:off x="3779912" y="3717032"/>
            <a:ext cx="3024336" cy="663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Rectangle 51"/>
          <p:cNvSpPr/>
          <p:nvPr/>
        </p:nvSpPr>
        <p:spPr>
          <a:xfrm>
            <a:off x="3275856" y="3861048"/>
            <a:ext cx="457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endParaRPr lang="fr-FR" dirty="0"/>
          </a:p>
        </p:txBody>
      </p:sp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5" cstate="print"/>
          <a:srcRect l="63667" t="52079" r="8860" b="37921"/>
          <a:stretch>
            <a:fillRect/>
          </a:stretch>
        </p:blipFill>
        <p:spPr bwMode="auto">
          <a:xfrm>
            <a:off x="3779912" y="4509120"/>
            <a:ext cx="3240360" cy="663473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43" name="Rectangle 42"/>
          <p:cNvSpPr/>
          <p:nvPr/>
        </p:nvSpPr>
        <p:spPr>
          <a:xfrm>
            <a:off x="3347864" y="4581128"/>
            <a:ext cx="457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endParaRPr lang="fr-FR" dirty="0"/>
          </a:p>
        </p:txBody>
      </p:sp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7158657" y="4293096"/>
            <a:ext cx="1877839" cy="10081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Equation différentielle vérifiée par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Z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1"/>
          <p:cNvSpPr txBox="1">
            <a:spLocks noChangeArrowheads="1"/>
          </p:cNvSpPr>
          <p:nvPr/>
        </p:nvSpPr>
        <p:spPr bwMode="auto">
          <a:xfrm>
            <a:off x="477824" y="5882388"/>
            <a:ext cx="187220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pose  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	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267744" y="5666364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b="1" dirty="0"/>
          </a:p>
        </p:txBody>
      </p:sp>
      <p:sp>
        <p:nvSpPr>
          <p:cNvPr id="50" name="Rectangle 49"/>
          <p:cNvSpPr/>
          <p:nvPr/>
        </p:nvSpPr>
        <p:spPr>
          <a:xfrm>
            <a:off x="2267744" y="6242428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cxnSp>
        <p:nvCxnSpPr>
          <p:cNvPr id="54" name="Connecteur droit 53"/>
          <p:cNvCxnSpPr/>
          <p:nvPr/>
        </p:nvCxnSpPr>
        <p:spPr>
          <a:xfrm>
            <a:off x="2195736" y="6170420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1629952" y="5738372"/>
            <a:ext cx="1152128" cy="864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3358144" y="6170420"/>
            <a:ext cx="1717912" cy="47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kg.s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– 1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1017900" y="6288728"/>
            <a:ext cx="504056" cy="47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 Box 6"/>
          <p:cNvSpPr txBox="1">
            <a:spLocks noChangeArrowheads="1"/>
          </p:cNvSpPr>
          <p:nvPr/>
        </p:nvSpPr>
        <p:spPr bwMode="auto">
          <a:xfrm>
            <a:off x="3286136" y="5810380"/>
            <a:ext cx="504056" cy="47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kg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9" name="Connecteur droit 58"/>
          <p:cNvCxnSpPr/>
          <p:nvPr/>
        </p:nvCxnSpPr>
        <p:spPr>
          <a:xfrm flipH="1" flipV="1">
            <a:off x="2710072" y="5882388"/>
            <a:ext cx="576064" cy="144016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 flipV="1">
            <a:off x="2638064" y="6386444"/>
            <a:ext cx="720080" cy="7200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 flipH="1">
            <a:off x="1341920" y="6242428"/>
            <a:ext cx="432048" cy="288032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Box 1"/>
          <p:cNvSpPr txBox="1">
            <a:spLocks noChangeArrowheads="1"/>
          </p:cNvSpPr>
          <p:nvPr/>
        </p:nvSpPr>
        <p:spPr bwMode="auto">
          <a:xfrm>
            <a:off x="4716016" y="5805264"/>
            <a:ext cx="4248472" cy="7200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Régime permanent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atteint au bout d’environ 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fr-FR" sz="20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62466" grpId="0" animBg="1"/>
      <p:bldP spid="44" grpId="0"/>
      <p:bldP spid="46" grpId="0"/>
      <p:bldP spid="50" grpId="0"/>
      <p:bldP spid="55" grpId="0" animBg="1"/>
      <p:bldP spid="56" grpId="0"/>
      <p:bldP spid="57" grpId="0"/>
      <p:bldP spid="58" grpId="0"/>
      <p:bldP spid="6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779" y="35607"/>
            <a:ext cx="9001000" cy="670576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Projection du PFD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Constante de temps </a:t>
            </a:r>
            <a:r>
              <a:rPr lang="fr-FR" sz="2000" b="1" u="sng" dirty="0" smtClean="0">
                <a:latin typeface="Symbol" pitchFamily="18" charset="2"/>
                <a:cs typeface="Times New Roman" pitchFamily="18" charset="0"/>
              </a:rPr>
              <a:t>t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caractéristique du mouvement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2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05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Résolution de l’équation différentielle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Utilisation des conditions initiales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 l="5670" t="52079" r="69910" b="37921"/>
          <a:stretch>
            <a:fillRect/>
          </a:stretch>
        </p:blipFill>
        <p:spPr bwMode="auto">
          <a:xfrm>
            <a:off x="2627784" y="44624"/>
            <a:ext cx="2880320" cy="663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l="35513" t="52079" r="38846" b="37921"/>
          <a:stretch>
            <a:fillRect/>
          </a:stretch>
        </p:blipFill>
        <p:spPr bwMode="auto">
          <a:xfrm>
            <a:off x="6012160" y="44624"/>
            <a:ext cx="3024336" cy="663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580112" y="188640"/>
            <a:ext cx="457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endParaRPr lang="fr-FR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 l="63667" t="52079" r="8860" b="37921"/>
          <a:stretch>
            <a:fillRect/>
          </a:stretch>
        </p:blipFill>
        <p:spPr bwMode="auto">
          <a:xfrm>
            <a:off x="3779912" y="836712"/>
            <a:ext cx="3240360" cy="663473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347864" y="908720"/>
            <a:ext cx="457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endParaRPr lang="fr-FR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7158657" y="736438"/>
            <a:ext cx="1877839" cy="10801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Equation différentielle vérifiée par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Z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179512" y="2257386"/>
            <a:ext cx="187220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pose  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	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79712" y="2041362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b="1" dirty="0"/>
          </a:p>
        </p:txBody>
      </p:sp>
      <p:sp>
        <p:nvSpPr>
          <p:cNvPr id="11" name="Rectangle 10"/>
          <p:cNvSpPr/>
          <p:nvPr/>
        </p:nvSpPr>
        <p:spPr>
          <a:xfrm>
            <a:off x="1979712" y="2617426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1907704" y="2545418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331640" y="2113370"/>
            <a:ext cx="1152128" cy="864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059832" y="2545418"/>
            <a:ext cx="1717912" cy="47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kg.s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– 1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729868" y="2663726"/>
            <a:ext cx="504056" cy="47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987824" y="2185378"/>
            <a:ext cx="504056" cy="47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kg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Connecteur droit 16"/>
          <p:cNvCxnSpPr/>
          <p:nvPr/>
        </p:nvCxnSpPr>
        <p:spPr>
          <a:xfrm flipH="1" flipV="1">
            <a:off x="2411760" y="2257386"/>
            <a:ext cx="576064" cy="144016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V="1">
            <a:off x="2339752" y="2761442"/>
            <a:ext cx="720080" cy="7200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>
            <a:off x="1043608" y="2617426"/>
            <a:ext cx="432048" cy="288032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1"/>
          <p:cNvSpPr txBox="1">
            <a:spLocks noChangeArrowheads="1"/>
          </p:cNvSpPr>
          <p:nvPr/>
        </p:nvSpPr>
        <p:spPr bwMode="auto">
          <a:xfrm>
            <a:off x="4355976" y="2257386"/>
            <a:ext cx="3384376" cy="7200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Régime permanent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atteint au bout d’environ 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fr-FR" sz="20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323528" y="3847800"/>
            <a:ext cx="367240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#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Solution particulière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Z1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–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23528" y="4423864"/>
            <a:ext cx="554461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#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Solution de l’équation homogène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Z2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A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23528" y="5011503"/>
            <a:ext cx="417646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#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Solution générale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Z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Z1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Z2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75344" y="3617643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mg</a:t>
            </a:r>
            <a:endParaRPr lang="fr-FR" b="1" dirty="0"/>
          </a:p>
        </p:txBody>
      </p:sp>
      <p:sp>
        <p:nvSpPr>
          <p:cNvPr id="25" name="Rectangle 24"/>
          <p:cNvSpPr/>
          <p:nvPr/>
        </p:nvSpPr>
        <p:spPr>
          <a:xfrm>
            <a:off x="4067944" y="4135832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cxnSp>
        <p:nvCxnSpPr>
          <p:cNvPr id="26" name="Connecteur droit 25"/>
          <p:cNvCxnSpPr/>
          <p:nvPr/>
        </p:nvCxnSpPr>
        <p:spPr>
          <a:xfrm>
            <a:off x="3995936" y="4063824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796136" y="3991816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6121451" y="3775792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sp>
        <p:nvSpPr>
          <p:cNvPr id="30" name="Rectangle 29"/>
          <p:cNvSpPr/>
          <p:nvPr/>
        </p:nvSpPr>
        <p:spPr>
          <a:xfrm>
            <a:off x="6109876" y="4236106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b="1" dirty="0"/>
          </a:p>
        </p:txBody>
      </p:sp>
      <p:cxnSp>
        <p:nvCxnSpPr>
          <p:cNvPr id="31" name="Connecteur droit 30"/>
          <p:cNvCxnSpPr/>
          <p:nvPr/>
        </p:nvCxnSpPr>
        <p:spPr>
          <a:xfrm>
            <a:off x="6156176" y="4207840"/>
            <a:ext cx="288032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444208" y="3991816"/>
            <a:ext cx="489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523142" y="5034653"/>
            <a:ext cx="12346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724128" y="5011503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sp>
        <p:nvSpPr>
          <p:cNvPr id="37" name="Rectangle 36"/>
          <p:cNvSpPr/>
          <p:nvPr/>
        </p:nvSpPr>
        <p:spPr>
          <a:xfrm>
            <a:off x="6084168" y="4795479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mg</a:t>
            </a:r>
            <a:endParaRPr lang="fr-FR" b="1" dirty="0"/>
          </a:p>
        </p:txBody>
      </p:sp>
      <p:sp>
        <p:nvSpPr>
          <p:cNvPr id="38" name="Rectangle 37"/>
          <p:cNvSpPr/>
          <p:nvPr/>
        </p:nvSpPr>
        <p:spPr>
          <a:xfrm>
            <a:off x="6176768" y="5313668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cxnSp>
        <p:nvCxnSpPr>
          <p:cNvPr id="39" name="Connecteur droit 38"/>
          <p:cNvCxnSpPr/>
          <p:nvPr/>
        </p:nvCxnSpPr>
        <p:spPr>
          <a:xfrm>
            <a:off x="6104760" y="5241660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732240" y="5011503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dirty="0"/>
          </a:p>
        </p:txBody>
      </p:sp>
      <p:sp>
        <p:nvSpPr>
          <p:cNvPr id="41" name="Rectangle 40"/>
          <p:cNvSpPr/>
          <p:nvPr/>
        </p:nvSpPr>
        <p:spPr>
          <a:xfrm>
            <a:off x="7020272" y="5011503"/>
            <a:ext cx="7939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dirty="0"/>
          </a:p>
        </p:txBody>
      </p:sp>
      <p:sp>
        <p:nvSpPr>
          <p:cNvPr id="42" name="Rectangle 41"/>
          <p:cNvSpPr/>
          <p:nvPr/>
        </p:nvSpPr>
        <p:spPr>
          <a:xfrm>
            <a:off x="7645194" y="4631985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sp>
        <p:nvSpPr>
          <p:cNvPr id="43" name="Rectangle 42"/>
          <p:cNvSpPr/>
          <p:nvPr/>
        </p:nvSpPr>
        <p:spPr>
          <a:xfrm>
            <a:off x="7970509" y="4415961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sp>
        <p:nvSpPr>
          <p:cNvPr id="44" name="Rectangle 43"/>
          <p:cNvSpPr/>
          <p:nvPr/>
        </p:nvSpPr>
        <p:spPr>
          <a:xfrm>
            <a:off x="7958934" y="4876275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b="1" dirty="0"/>
          </a:p>
        </p:txBody>
      </p:sp>
      <p:cxnSp>
        <p:nvCxnSpPr>
          <p:cNvPr id="45" name="Connecteur droit 44"/>
          <p:cNvCxnSpPr/>
          <p:nvPr/>
        </p:nvCxnSpPr>
        <p:spPr>
          <a:xfrm>
            <a:off x="8005234" y="4848009"/>
            <a:ext cx="288032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8293266" y="4631985"/>
            <a:ext cx="489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98487" y="6031190"/>
            <a:ext cx="194421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 = 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Z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0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745133" y="6031190"/>
            <a:ext cx="136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donc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 =</a:t>
            </a:r>
            <a:endParaRPr lang="fr-FR" sz="2000" dirty="0"/>
          </a:p>
        </p:txBody>
      </p:sp>
      <p:sp>
        <p:nvSpPr>
          <p:cNvPr id="49" name="Rectangle 48"/>
          <p:cNvSpPr/>
          <p:nvPr/>
        </p:nvSpPr>
        <p:spPr>
          <a:xfrm>
            <a:off x="3004681" y="6053226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sp>
        <p:nvSpPr>
          <p:cNvPr id="50" name="Rectangle 49"/>
          <p:cNvSpPr/>
          <p:nvPr/>
        </p:nvSpPr>
        <p:spPr>
          <a:xfrm>
            <a:off x="3364721" y="5823069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mg</a:t>
            </a:r>
            <a:endParaRPr lang="fr-FR" b="1" dirty="0"/>
          </a:p>
        </p:txBody>
      </p:sp>
      <p:sp>
        <p:nvSpPr>
          <p:cNvPr id="51" name="Rectangle 50"/>
          <p:cNvSpPr/>
          <p:nvPr/>
        </p:nvSpPr>
        <p:spPr>
          <a:xfrm>
            <a:off x="3457321" y="6341258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cxnSp>
        <p:nvCxnSpPr>
          <p:cNvPr id="52" name="Connecteur droit 51"/>
          <p:cNvCxnSpPr/>
          <p:nvPr/>
        </p:nvCxnSpPr>
        <p:spPr>
          <a:xfrm>
            <a:off x="3385313" y="6269250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3943343" y="6039093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dirty="0"/>
          </a:p>
        </p:txBody>
      </p:sp>
      <p:sp>
        <p:nvSpPr>
          <p:cNvPr id="54" name="Rectangle 53"/>
          <p:cNvSpPr/>
          <p:nvPr/>
        </p:nvSpPr>
        <p:spPr>
          <a:xfrm>
            <a:off x="4194779" y="6039093"/>
            <a:ext cx="7939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dirty="0"/>
          </a:p>
        </p:txBody>
      </p:sp>
      <p:sp>
        <p:nvSpPr>
          <p:cNvPr id="55" name="Rectangle 54"/>
          <p:cNvSpPr/>
          <p:nvPr/>
        </p:nvSpPr>
        <p:spPr>
          <a:xfrm>
            <a:off x="4819701" y="5659575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sp>
        <p:nvSpPr>
          <p:cNvPr id="56" name="Rectangle 55"/>
          <p:cNvSpPr/>
          <p:nvPr/>
        </p:nvSpPr>
        <p:spPr>
          <a:xfrm>
            <a:off x="5145016" y="5443551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sp>
        <p:nvSpPr>
          <p:cNvPr id="57" name="Rectangle 56"/>
          <p:cNvSpPr/>
          <p:nvPr/>
        </p:nvSpPr>
        <p:spPr>
          <a:xfrm>
            <a:off x="5133441" y="5903865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b="1" dirty="0"/>
          </a:p>
        </p:txBody>
      </p:sp>
      <p:cxnSp>
        <p:nvCxnSpPr>
          <p:cNvPr id="58" name="Connecteur droit 57"/>
          <p:cNvCxnSpPr/>
          <p:nvPr/>
        </p:nvCxnSpPr>
        <p:spPr>
          <a:xfrm>
            <a:off x="5179741" y="5875599"/>
            <a:ext cx="288032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5467773" y="5659575"/>
            <a:ext cx="5469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652120" y="6037420"/>
            <a:ext cx="6174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 –</a:t>
            </a:r>
            <a:endParaRPr lang="fr-FR" dirty="0"/>
          </a:p>
        </p:txBody>
      </p:sp>
      <p:sp>
        <p:nvSpPr>
          <p:cNvPr id="61" name="Rectangle 60"/>
          <p:cNvSpPr/>
          <p:nvPr/>
        </p:nvSpPr>
        <p:spPr>
          <a:xfrm>
            <a:off x="6228184" y="5821396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mg</a:t>
            </a:r>
            <a:endParaRPr lang="fr-FR" b="1" dirty="0"/>
          </a:p>
        </p:txBody>
      </p:sp>
      <p:sp>
        <p:nvSpPr>
          <p:cNvPr id="62" name="Rectangle 61"/>
          <p:cNvSpPr/>
          <p:nvPr/>
        </p:nvSpPr>
        <p:spPr>
          <a:xfrm>
            <a:off x="6320784" y="6339585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cxnSp>
        <p:nvCxnSpPr>
          <p:cNvPr id="63" name="Connecteur droit 62"/>
          <p:cNvCxnSpPr/>
          <p:nvPr/>
        </p:nvCxnSpPr>
        <p:spPr>
          <a:xfrm>
            <a:off x="6248776" y="6267577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6732240" y="6037420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dirty="0"/>
          </a:p>
        </p:txBody>
      </p:sp>
      <p:sp>
        <p:nvSpPr>
          <p:cNvPr id="65" name="Rectangle 64"/>
          <p:cNvSpPr/>
          <p:nvPr/>
        </p:nvSpPr>
        <p:spPr>
          <a:xfrm>
            <a:off x="7020272" y="603742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fr-FR" dirty="0"/>
          </a:p>
        </p:txBody>
      </p:sp>
      <p:sp>
        <p:nvSpPr>
          <p:cNvPr id="66" name="Rectangle 65"/>
          <p:cNvSpPr/>
          <p:nvPr/>
        </p:nvSpPr>
        <p:spPr>
          <a:xfrm>
            <a:off x="7835510" y="6019615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fr-FR" sz="2000" dirty="0"/>
          </a:p>
        </p:txBody>
      </p:sp>
      <p:sp>
        <p:nvSpPr>
          <p:cNvPr id="67" name="Rectangle 66"/>
          <p:cNvSpPr/>
          <p:nvPr/>
        </p:nvSpPr>
        <p:spPr>
          <a:xfrm>
            <a:off x="8093707" y="6019615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dirty="0"/>
          </a:p>
        </p:txBody>
      </p:sp>
      <p:sp>
        <p:nvSpPr>
          <p:cNvPr id="68" name="Rectangle 67"/>
          <p:cNvSpPr/>
          <p:nvPr/>
        </p:nvSpPr>
        <p:spPr>
          <a:xfrm>
            <a:off x="8411574" y="5803591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mg</a:t>
            </a:r>
            <a:endParaRPr lang="fr-FR" b="1" dirty="0"/>
          </a:p>
        </p:txBody>
      </p:sp>
      <p:sp>
        <p:nvSpPr>
          <p:cNvPr id="69" name="Rectangle 68"/>
          <p:cNvSpPr/>
          <p:nvPr/>
        </p:nvSpPr>
        <p:spPr>
          <a:xfrm>
            <a:off x="8504174" y="6321780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cxnSp>
        <p:nvCxnSpPr>
          <p:cNvPr id="70" name="Connecteur droit 69"/>
          <p:cNvCxnSpPr/>
          <p:nvPr/>
        </p:nvCxnSpPr>
        <p:spPr>
          <a:xfrm>
            <a:off x="8432166" y="6249772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7835510" y="5875599"/>
            <a:ext cx="1152128" cy="7920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Flèche droite 71"/>
          <p:cNvSpPr/>
          <p:nvPr/>
        </p:nvSpPr>
        <p:spPr>
          <a:xfrm>
            <a:off x="7440745" y="6177764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5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0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500"/>
                            </p:stCondLst>
                            <p:childTnLst>
                              <p:par>
                                <p:cTn id="1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5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500"/>
                            </p:stCondLst>
                            <p:childTnLst>
                              <p:par>
                                <p:cTn id="1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500"/>
                            </p:stCondLst>
                            <p:childTnLst>
                              <p:par>
                                <p:cTn id="1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000"/>
                            </p:stCondLst>
                            <p:childTnLst>
                              <p:par>
                                <p:cTn id="1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000"/>
                            </p:stCondLst>
                            <p:childTnLst>
                              <p:par>
                                <p:cTn id="20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5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  <p:bldP spid="21506" grpId="0"/>
      <p:bldP spid="21507" grpId="0"/>
      <p:bldP spid="24" grpId="0"/>
      <p:bldP spid="25" grpId="0"/>
      <p:bldP spid="28" grpId="0"/>
      <p:bldP spid="29" grpId="0"/>
      <p:bldP spid="30" grpId="0"/>
      <p:bldP spid="34" grpId="0"/>
      <p:bldP spid="35" grpId="0"/>
      <p:bldP spid="36" grpId="0"/>
      <p:bldP spid="37" grpId="0"/>
      <p:bldP spid="38" grpId="0"/>
      <p:bldP spid="40" grpId="0"/>
      <p:bldP spid="41" grpId="0"/>
      <p:bldP spid="42" grpId="0"/>
      <p:bldP spid="43" grpId="0"/>
      <p:bldP spid="44" grpId="0"/>
      <p:bldP spid="46" grpId="0"/>
      <p:bldP spid="21508" grpId="0"/>
      <p:bldP spid="48" grpId="0"/>
      <p:bldP spid="49" grpId="0"/>
      <p:bldP spid="50" grpId="0"/>
      <p:bldP spid="51" grpId="0"/>
      <p:bldP spid="53" grpId="0"/>
      <p:bldP spid="54" grpId="0"/>
      <p:bldP spid="55" grpId="0"/>
      <p:bldP spid="56" grpId="0"/>
      <p:bldP spid="57" grpId="0"/>
      <p:bldP spid="59" grpId="0"/>
      <p:bldP spid="60" grpId="0"/>
      <p:bldP spid="61" grpId="0"/>
      <p:bldP spid="62" grpId="0"/>
      <p:bldP spid="64" grpId="0"/>
      <p:bldP spid="65" grpId="0"/>
      <p:bldP spid="66" grpId="0"/>
      <p:bldP spid="67" grpId="0"/>
      <p:bldP spid="68" grpId="0"/>
      <p:bldP spid="69" grpId="0"/>
      <p:bldP spid="71" grpId="0" animBg="1"/>
      <p:bldP spid="7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779" y="35606"/>
            <a:ext cx="9001000" cy="682239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Résolution de l’équation différentielle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Utilisation des conditions initiales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Expressions finales de </a:t>
            </a:r>
            <a:r>
              <a:rPr lang="fr-FR" sz="2000" b="1" u="sng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b="1" u="sng" baseline="-25000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et de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Evolution de la vitesse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au cours du temps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323528" y="490805"/>
            <a:ext cx="367240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#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Solution particulière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Z1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–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23528" y="1066869"/>
            <a:ext cx="554461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#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Solution de l’équation homogène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Z2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A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23528" y="1786949"/>
            <a:ext cx="417646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#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Solution générale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Z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Z1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Z2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75344" y="260648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mg</a:t>
            </a:r>
            <a:endParaRPr lang="fr-FR" b="1" dirty="0"/>
          </a:p>
        </p:txBody>
      </p:sp>
      <p:sp>
        <p:nvSpPr>
          <p:cNvPr id="25" name="Rectangle 24"/>
          <p:cNvSpPr/>
          <p:nvPr/>
        </p:nvSpPr>
        <p:spPr>
          <a:xfrm>
            <a:off x="4067944" y="778837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cxnSp>
        <p:nvCxnSpPr>
          <p:cNvPr id="26" name="Connecteur droit 25"/>
          <p:cNvCxnSpPr/>
          <p:nvPr/>
        </p:nvCxnSpPr>
        <p:spPr>
          <a:xfrm>
            <a:off x="3995936" y="706829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796136" y="634821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6121451" y="418797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sp>
        <p:nvSpPr>
          <p:cNvPr id="30" name="Rectangle 29"/>
          <p:cNvSpPr/>
          <p:nvPr/>
        </p:nvSpPr>
        <p:spPr>
          <a:xfrm>
            <a:off x="6109876" y="879111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b="1" dirty="0"/>
          </a:p>
        </p:txBody>
      </p:sp>
      <p:cxnSp>
        <p:nvCxnSpPr>
          <p:cNvPr id="31" name="Connecteur droit 30"/>
          <p:cNvCxnSpPr/>
          <p:nvPr/>
        </p:nvCxnSpPr>
        <p:spPr>
          <a:xfrm>
            <a:off x="6156176" y="850845"/>
            <a:ext cx="288032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444208" y="634821"/>
            <a:ext cx="489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523142" y="1810099"/>
            <a:ext cx="12346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724128" y="1786949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sp>
        <p:nvSpPr>
          <p:cNvPr id="37" name="Rectangle 36"/>
          <p:cNvSpPr/>
          <p:nvPr/>
        </p:nvSpPr>
        <p:spPr>
          <a:xfrm>
            <a:off x="6084168" y="1570925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mg</a:t>
            </a:r>
            <a:endParaRPr lang="fr-FR" b="1" dirty="0"/>
          </a:p>
        </p:txBody>
      </p:sp>
      <p:sp>
        <p:nvSpPr>
          <p:cNvPr id="38" name="Rectangle 37"/>
          <p:cNvSpPr/>
          <p:nvPr/>
        </p:nvSpPr>
        <p:spPr>
          <a:xfrm>
            <a:off x="6176768" y="2089114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cxnSp>
        <p:nvCxnSpPr>
          <p:cNvPr id="39" name="Connecteur droit 38"/>
          <p:cNvCxnSpPr/>
          <p:nvPr/>
        </p:nvCxnSpPr>
        <p:spPr>
          <a:xfrm>
            <a:off x="6104760" y="2017106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732240" y="1786949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dirty="0"/>
          </a:p>
        </p:txBody>
      </p:sp>
      <p:sp>
        <p:nvSpPr>
          <p:cNvPr id="41" name="Rectangle 40"/>
          <p:cNvSpPr/>
          <p:nvPr/>
        </p:nvSpPr>
        <p:spPr>
          <a:xfrm>
            <a:off x="7020272" y="1786949"/>
            <a:ext cx="7939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dirty="0"/>
          </a:p>
        </p:txBody>
      </p:sp>
      <p:sp>
        <p:nvSpPr>
          <p:cNvPr id="42" name="Rectangle 41"/>
          <p:cNvSpPr/>
          <p:nvPr/>
        </p:nvSpPr>
        <p:spPr>
          <a:xfrm>
            <a:off x="7645194" y="1407431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sp>
        <p:nvSpPr>
          <p:cNvPr id="43" name="Rectangle 42"/>
          <p:cNvSpPr/>
          <p:nvPr/>
        </p:nvSpPr>
        <p:spPr>
          <a:xfrm>
            <a:off x="7970509" y="1191407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sp>
        <p:nvSpPr>
          <p:cNvPr id="44" name="Rectangle 43"/>
          <p:cNvSpPr/>
          <p:nvPr/>
        </p:nvSpPr>
        <p:spPr>
          <a:xfrm>
            <a:off x="7958934" y="1651721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b="1" dirty="0"/>
          </a:p>
        </p:txBody>
      </p:sp>
      <p:cxnSp>
        <p:nvCxnSpPr>
          <p:cNvPr id="45" name="Connecteur droit 44"/>
          <p:cNvCxnSpPr/>
          <p:nvPr/>
        </p:nvCxnSpPr>
        <p:spPr>
          <a:xfrm>
            <a:off x="8005234" y="1623455"/>
            <a:ext cx="288032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8293266" y="1407431"/>
            <a:ext cx="489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98487" y="2795061"/>
            <a:ext cx="194421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 = 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Z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0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745133" y="2795061"/>
            <a:ext cx="136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donc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 =</a:t>
            </a:r>
            <a:endParaRPr lang="fr-FR" sz="2000" dirty="0"/>
          </a:p>
        </p:txBody>
      </p:sp>
      <p:sp>
        <p:nvSpPr>
          <p:cNvPr id="49" name="Rectangle 48"/>
          <p:cNvSpPr/>
          <p:nvPr/>
        </p:nvSpPr>
        <p:spPr>
          <a:xfrm>
            <a:off x="3004681" y="2802964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sp>
        <p:nvSpPr>
          <p:cNvPr id="50" name="Rectangle 49"/>
          <p:cNvSpPr/>
          <p:nvPr/>
        </p:nvSpPr>
        <p:spPr>
          <a:xfrm>
            <a:off x="3364721" y="2586940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mg</a:t>
            </a:r>
            <a:endParaRPr lang="fr-FR" b="1" dirty="0"/>
          </a:p>
        </p:txBody>
      </p:sp>
      <p:sp>
        <p:nvSpPr>
          <p:cNvPr id="51" name="Rectangle 50"/>
          <p:cNvSpPr/>
          <p:nvPr/>
        </p:nvSpPr>
        <p:spPr>
          <a:xfrm>
            <a:off x="3457321" y="3105129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cxnSp>
        <p:nvCxnSpPr>
          <p:cNvPr id="52" name="Connecteur droit 51"/>
          <p:cNvCxnSpPr/>
          <p:nvPr/>
        </p:nvCxnSpPr>
        <p:spPr>
          <a:xfrm>
            <a:off x="3385313" y="3033121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3943343" y="2802964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dirty="0"/>
          </a:p>
        </p:txBody>
      </p:sp>
      <p:sp>
        <p:nvSpPr>
          <p:cNvPr id="54" name="Rectangle 53"/>
          <p:cNvSpPr/>
          <p:nvPr/>
        </p:nvSpPr>
        <p:spPr>
          <a:xfrm>
            <a:off x="4194779" y="2802964"/>
            <a:ext cx="7939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dirty="0"/>
          </a:p>
        </p:txBody>
      </p:sp>
      <p:sp>
        <p:nvSpPr>
          <p:cNvPr id="55" name="Rectangle 54"/>
          <p:cNvSpPr/>
          <p:nvPr/>
        </p:nvSpPr>
        <p:spPr>
          <a:xfrm>
            <a:off x="4819701" y="2423446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sp>
        <p:nvSpPr>
          <p:cNvPr id="56" name="Rectangle 55"/>
          <p:cNvSpPr/>
          <p:nvPr/>
        </p:nvSpPr>
        <p:spPr>
          <a:xfrm>
            <a:off x="5145016" y="2207422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sp>
        <p:nvSpPr>
          <p:cNvPr id="57" name="Rectangle 56"/>
          <p:cNvSpPr/>
          <p:nvPr/>
        </p:nvSpPr>
        <p:spPr>
          <a:xfrm>
            <a:off x="5133441" y="2667736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b="1" dirty="0"/>
          </a:p>
        </p:txBody>
      </p:sp>
      <p:cxnSp>
        <p:nvCxnSpPr>
          <p:cNvPr id="58" name="Connecteur droit 57"/>
          <p:cNvCxnSpPr/>
          <p:nvPr/>
        </p:nvCxnSpPr>
        <p:spPr>
          <a:xfrm>
            <a:off x="5179741" y="2639470"/>
            <a:ext cx="288032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5467773" y="2423446"/>
            <a:ext cx="5469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652120" y="2801291"/>
            <a:ext cx="6174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 –</a:t>
            </a:r>
            <a:endParaRPr lang="fr-FR" dirty="0"/>
          </a:p>
        </p:txBody>
      </p:sp>
      <p:sp>
        <p:nvSpPr>
          <p:cNvPr id="61" name="Rectangle 60"/>
          <p:cNvSpPr/>
          <p:nvPr/>
        </p:nvSpPr>
        <p:spPr>
          <a:xfrm>
            <a:off x="6228184" y="2585267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mg</a:t>
            </a:r>
            <a:endParaRPr lang="fr-FR" b="1" dirty="0"/>
          </a:p>
        </p:txBody>
      </p:sp>
      <p:sp>
        <p:nvSpPr>
          <p:cNvPr id="62" name="Rectangle 61"/>
          <p:cNvSpPr/>
          <p:nvPr/>
        </p:nvSpPr>
        <p:spPr>
          <a:xfrm>
            <a:off x="6320784" y="3103456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cxnSp>
        <p:nvCxnSpPr>
          <p:cNvPr id="63" name="Connecteur droit 62"/>
          <p:cNvCxnSpPr/>
          <p:nvPr/>
        </p:nvCxnSpPr>
        <p:spPr>
          <a:xfrm>
            <a:off x="6248776" y="3031448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6732240" y="2801291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dirty="0"/>
          </a:p>
        </p:txBody>
      </p:sp>
      <p:sp>
        <p:nvSpPr>
          <p:cNvPr id="65" name="Rectangle 64"/>
          <p:cNvSpPr/>
          <p:nvPr/>
        </p:nvSpPr>
        <p:spPr>
          <a:xfrm>
            <a:off x="7020272" y="2801291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fr-FR" dirty="0"/>
          </a:p>
        </p:txBody>
      </p:sp>
      <p:sp>
        <p:nvSpPr>
          <p:cNvPr id="66" name="Rectangle 65"/>
          <p:cNvSpPr/>
          <p:nvPr/>
        </p:nvSpPr>
        <p:spPr>
          <a:xfrm>
            <a:off x="7835510" y="2783486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fr-FR" sz="2000" dirty="0"/>
          </a:p>
        </p:txBody>
      </p:sp>
      <p:sp>
        <p:nvSpPr>
          <p:cNvPr id="67" name="Rectangle 66"/>
          <p:cNvSpPr/>
          <p:nvPr/>
        </p:nvSpPr>
        <p:spPr>
          <a:xfrm>
            <a:off x="8093707" y="2783486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dirty="0"/>
          </a:p>
        </p:txBody>
      </p:sp>
      <p:sp>
        <p:nvSpPr>
          <p:cNvPr id="68" name="Rectangle 67"/>
          <p:cNvSpPr/>
          <p:nvPr/>
        </p:nvSpPr>
        <p:spPr>
          <a:xfrm>
            <a:off x="8411574" y="2567462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mg</a:t>
            </a:r>
            <a:endParaRPr lang="fr-FR" b="1" dirty="0"/>
          </a:p>
        </p:txBody>
      </p:sp>
      <p:sp>
        <p:nvSpPr>
          <p:cNvPr id="69" name="Rectangle 68"/>
          <p:cNvSpPr/>
          <p:nvPr/>
        </p:nvSpPr>
        <p:spPr>
          <a:xfrm>
            <a:off x="8504174" y="3085651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cxnSp>
        <p:nvCxnSpPr>
          <p:cNvPr id="70" name="Connecteur droit 69"/>
          <p:cNvCxnSpPr/>
          <p:nvPr/>
        </p:nvCxnSpPr>
        <p:spPr>
          <a:xfrm>
            <a:off x="8432166" y="3013643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7835510" y="2639470"/>
            <a:ext cx="1152128" cy="7920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Flèche droite 71"/>
          <p:cNvSpPr/>
          <p:nvPr/>
        </p:nvSpPr>
        <p:spPr>
          <a:xfrm>
            <a:off x="7440745" y="2941635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Rectangle 72"/>
          <p:cNvSpPr/>
          <p:nvPr/>
        </p:nvSpPr>
        <p:spPr>
          <a:xfrm>
            <a:off x="611560" y="4005064"/>
            <a:ext cx="8643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524514" y="3765890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mg</a:t>
            </a:r>
            <a:endParaRPr lang="fr-FR" b="1" dirty="0"/>
          </a:p>
        </p:txBody>
      </p:sp>
      <p:sp>
        <p:nvSpPr>
          <p:cNvPr id="75" name="Rectangle 74"/>
          <p:cNvSpPr/>
          <p:nvPr/>
        </p:nvSpPr>
        <p:spPr>
          <a:xfrm>
            <a:off x="1617114" y="4284079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cxnSp>
        <p:nvCxnSpPr>
          <p:cNvPr id="76" name="Connecteur droit 75"/>
          <p:cNvCxnSpPr/>
          <p:nvPr/>
        </p:nvCxnSpPr>
        <p:spPr>
          <a:xfrm>
            <a:off x="1545106" y="4212071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2123728" y="4005064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endParaRPr lang="fr-FR" dirty="0"/>
          </a:p>
        </p:txBody>
      </p:sp>
      <p:sp>
        <p:nvSpPr>
          <p:cNvPr id="78" name="Parenthèses 77"/>
          <p:cNvSpPr/>
          <p:nvPr/>
        </p:nvSpPr>
        <p:spPr>
          <a:xfrm>
            <a:off x="2627784" y="3789040"/>
            <a:ext cx="2304256" cy="864096"/>
          </a:xfrm>
          <a:prstGeom prst="bracketPair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Rectangle 78"/>
          <p:cNvSpPr/>
          <p:nvPr/>
        </p:nvSpPr>
        <p:spPr>
          <a:xfrm>
            <a:off x="2771800" y="4005064"/>
            <a:ext cx="6110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1 </a:t>
            </a:r>
            <a:endParaRPr lang="fr-FR" sz="2000" dirty="0"/>
          </a:p>
        </p:txBody>
      </p:sp>
      <p:sp>
        <p:nvSpPr>
          <p:cNvPr id="80" name="Rectangle 79"/>
          <p:cNvSpPr/>
          <p:nvPr/>
        </p:nvSpPr>
        <p:spPr>
          <a:xfrm>
            <a:off x="3275856" y="4005064"/>
            <a:ext cx="6174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 e</a:t>
            </a:r>
            <a:endParaRPr lang="fr-FR" dirty="0"/>
          </a:p>
        </p:txBody>
      </p:sp>
      <p:sp>
        <p:nvSpPr>
          <p:cNvPr id="81" name="Rectangle 80"/>
          <p:cNvSpPr/>
          <p:nvPr/>
        </p:nvSpPr>
        <p:spPr>
          <a:xfrm>
            <a:off x="3635896" y="3645024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sp>
        <p:nvSpPr>
          <p:cNvPr id="82" name="Rectangle 81"/>
          <p:cNvSpPr/>
          <p:nvPr/>
        </p:nvSpPr>
        <p:spPr>
          <a:xfrm>
            <a:off x="3961211" y="3429000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sp>
        <p:nvSpPr>
          <p:cNvPr id="83" name="Rectangle 82"/>
          <p:cNvSpPr/>
          <p:nvPr/>
        </p:nvSpPr>
        <p:spPr>
          <a:xfrm>
            <a:off x="3949636" y="3889314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b="1" dirty="0"/>
          </a:p>
        </p:txBody>
      </p:sp>
      <p:cxnSp>
        <p:nvCxnSpPr>
          <p:cNvPr id="84" name="Connecteur droit 83"/>
          <p:cNvCxnSpPr/>
          <p:nvPr/>
        </p:nvCxnSpPr>
        <p:spPr>
          <a:xfrm>
            <a:off x="3995936" y="3861048"/>
            <a:ext cx="288032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4283968" y="3645024"/>
            <a:ext cx="489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3419872" y="4982123"/>
            <a:ext cx="917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=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332826" y="4742949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mg</a:t>
            </a:r>
            <a:endParaRPr lang="fr-FR" b="1" dirty="0"/>
          </a:p>
        </p:txBody>
      </p:sp>
      <p:sp>
        <p:nvSpPr>
          <p:cNvPr id="88" name="Rectangle 87"/>
          <p:cNvSpPr/>
          <p:nvPr/>
        </p:nvSpPr>
        <p:spPr>
          <a:xfrm>
            <a:off x="4425426" y="5261138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cxnSp>
        <p:nvCxnSpPr>
          <p:cNvPr id="89" name="Connecteur droit 88"/>
          <p:cNvCxnSpPr/>
          <p:nvPr/>
        </p:nvCxnSpPr>
        <p:spPr>
          <a:xfrm>
            <a:off x="4353418" y="5189130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4932040" y="4982123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endParaRPr lang="fr-FR" dirty="0"/>
          </a:p>
        </p:txBody>
      </p:sp>
      <p:sp>
        <p:nvSpPr>
          <p:cNvPr id="91" name="Parenthèses 90"/>
          <p:cNvSpPr/>
          <p:nvPr/>
        </p:nvSpPr>
        <p:spPr>
          <a:xfrm>
            <a:off x="5436096" y="4766099"/>
            <a:ext cx="2160240" cy="864096"/>
          </a:xfrm>
          <a:prstGeom prst="bracketPair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Rectangle 91"/>
          <p:cNvSpPr/>
          <p:nvPr/>
        </p:nvSpPr>
        <p:spPr>
          <a:xfrm>
            <a:off x="5378908" y="4982123"/>
            <a:ext cx="4683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 </a:t>
            </a:r>
            <a:endParaRPr lang="fr-FR" sz="2000" dirty="0"/>
          </a:p>
        </p:txBody>
      </p:sp>
      <p:sp>
        <p:nvSpPr>
          <p:cNvPr id="93" name="Rectangle 92"/>
          <p:cNvSpPr/>
          <p:nvPr/>
        </p:nvSpPr>
        <p:spPr>
          <a:xfrm>
            <a:off x="5882964" y="4982123"/>
            <a:ext cx="6174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 e</a:t>
            </a:r>
            <a:endParaRPr lang="fr-FR" dirty="0"/>
          </a:p>
        </p:txBody>
      </p:sp>
      <p:sp>
        <p:nvSpPr>
          <p:cNvPr id="94" name="Rectangle 93"/>
          <p:cNvSpPr/>
          <p:nvPr/>
        </p:nvSpPr>
        <p:spPr>
          <a:xfrm>
            <a:off x="6315012" y="4622083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sp>
        <p:nvSpPr>
          <p:cNvPr id="95" name="Rectangle 94"/>
          <p:cNvSpPr/>
          <p:nvPr/>
        </p:nvSpPr>
        <p:spPr>
          <a:xfrm>
            <a:off x="6640327" y="4406059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sp>
        <p:nvSpPr>
          <p:cNvPr id="96" name="Rectangle 95"/>
          <p:cNvSpPr/>
          <p:nvPr/>
        </p:nvSpPr>
        <p:spPr>
          <a:xfrm>
            <a:off x="6628752" y="4866373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b="1" dirty="0"/>
          </a:p>
        </p:txBody>
      </p:sp>
      <p:cxnSp>
        <p:nvCxnSpPr>
          <p:cNvPr id="97" name="Connecteur droit 96"/>
          <p:cNvCxnSpPr/>
          <p:nvPr/>
        </p:nvCxnSpPr>
        <p:spPr>
          <a:xfrm>
            <a:off x="6675052" y="4838107"/>
            <a:ext cx="288032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6963084" y="4622083"/>
            <a:ext cx="489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611560" y="4952743"/>
            <a:ext cx="26677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&lt; 0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 =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</a:t>
            </a:r>
            <a:endParaRPr lang="fr-FR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23528" y="6021288"/>
            <a:ext cx="1456606" cy="47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(v)  =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156362" y="6365290"/>
            <a:ext cx="11400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000" b="1" dirty="0" smtClean="0">
                <a:solidFill>
                  <a:srgbClr val="002060"/>
                </a:solidFill>
                <a:latin typeface="MS Gothic" pitchFamily="49" charset="-128"/>
                <a:cs typeface="Arial" pitchFamily="34" charset="0"/>
              </a:rPr>
              <a:t>∞</a:t>
            </a:r>
            <a:endParaRPr lang="fr-FR" dirty="0"/>
          </a:p>
        </p:txBody>
      </p:sp>
      <p:sp>
        <p:nvSpPr>
          <p:cNvPr id="101" name="Rectangle 100"/>
          <p:cNvSpPr/>
          <p:nvPr/>
        </p:nvSpPr>
        <p:spPr>
          <a:xfrm>
            <a:off x="1714830" y="5802706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mg</a:t>
            </a:r>
            <a:endParaRPr lang="fr-FR" b="1" dirty="0"/>
          </a:p>
        </p:txBody>
      </p:sp>
      <p:sp>
        <p:nvSpPr>
          <p:cNvPr id="102" name="Rectangle 101"/>
          <p:cNvSpPr/>
          <p:nvPr/>
        </p:nvSpPr>
        <p:spPr>
          <a:xfrm>
            <a:off x="1807430" y="6320895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cxnSp>
        <p:nvCxnSpPr>
          <p:cNvPr id="103" name="Connecteur droit 102"/>
          <p:cNvCxnSpPr/>
          <p:nvPr/>
        </p:nvCxnSpPr>
        <p:spPr>
          <a:xfrm>
            <a:off x="1735422" y="6248887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/>
          <p:cNvSpPr/>
          <p:nvPr/>
        </p:nvSpPr>
        <p:spPr>
          <a:xfrm>
            <a:off x="2411760" y="6021288"/>
            <a:ext cx="2571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Vitesse limite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LIM</a:t>
            </a:r>
            <a:endParaRPr lang="fr-FR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3606130"/>
            <a:ext cx="120967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6" name="Groupe 94"/>
          <p:cNvGrpSpPr/>
          <p:nvPr/>
        </p:nvGrpSpPr>
        <p:grpSpPr>
          <a:xfrm>
            <a:off x="7884368" y="4398218"/>
            <a:ext cx="369012" cy="461665"/>
            <a:chOff x="3419872" y="6165304"/>
            <a:chExt cx="369012" cy="461665"/>
          </a:xfrm>
        </p:grpSpPr>
        <p:sp>
          <p:nvSpPr>
            <p:cNvPr id="107" name="ZoneTexte 106"/>
            <p:cNvSpPr txBox="1"/>
            <p:nvPr/>
          </p:nvSpPr>
          <p:spPr>
            <a:xfrm>
              <a:off x="3419872" y="6165304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008000"/>
                  </a:solidFill>
                  <a:latin typeface="Bookman Old Style" pitchFamily="18" charset="0"/>
                </a:rPr>
                <a:t>v</a:t>
              </a:r>
              <a:endParaRPr lang="fr-FR" sz="2400" b="1" dirty="0">
                <a:solidFill>
                  <a:srgbClr val="008000"/>
                </a:solidFill>
                <a:latin typeface="Bookman Old Style" pitchFamily="18" charset="0"/>
              </a:endParaRPr>
            </a:p>
          </p:txBody>
        </p:sp>
        <p:cxnSp>
          <p:nvCxnSpPr>
            <p:cNvPr id="108" name="Connecteur droit avec flèche 107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09" name="Connecteur droit 108"/>
          <p:cNvCxnSpPr/>
          <p:nvPr/>
        </p:nvCxnSpPr>
        <p:spPr>
          <a:xfrm>
            <a:off x="7884368" y="4293096"/>
            <a:ext cx="0" cy="720080"/>
          </a:xfrm>
          <a:prstGeom prst="line">
            <a:avLst/>
          </a:prstGeom>
          <a:ln w="57150">
            <a:solidFill>
              <a:srgbClr val="008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77" grpId="0"/>
      <p:bldP spid="78" grpId="0" animBg="1"/>
      <p:bldP spid="79" grpId="0"/>
      <p:bldP spid="80" grpId="0"/>
      <p:bldP spid="81" grpId="0"/>
      <p:bldP spid="82" grpId="0"/>
      <p:bldP spid="83" grpId="0"/>
      <p:bldP spid="85" grpId="0"/>
      <p:bldP spid="86" grpId="0"/>
      <p:bldP spid="87" grpId="0"/>
      <p:bldP spid="88" grpId="0"/>
      <p:bldP spid="90" grpId="0"/>
      <p:bldP spid="91" grpId="0" animBg="1"/>
      <p:bldP spid="92" grpId="0"/>
      <p:bldP spid="93" grpId="0"/>
      <p:bldP spid="94" grpId="0"/>
      <p:bldP spid="95" grpId="0"/>
      <p:bldP spid="96" grpId="0"/>
      <p:bldP spid="98" grpId="0"/>
      <p:bldP spid="99" grpId="0"/>
      <p:bldP spid="63490" grpId="0"/>
      <p:bldP spid="100" grpId="0"/>
      <p:bldP spid="101" grpId="0"/>
      <p:bldP spid="102" grpId="0"/>
      <p:bldP spid="10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779" y="35606"/>
            <a:ext cx="9001000" cy="682239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Expressions finales de </a:t>
            </a:r>
            <a:r>
              <a:rPr lang="fr-FR" sz="2000" b="1" u="sng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b="1" u="sng" baseline="-25000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et de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Evolution de la vitesse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au cours du temps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Expression de z en fonction du temps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932040" y="2492896"/>
            <a:ext cx="2160240" cy="15841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Régime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TRANSITOIRE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 varie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092280" y="2492896"/>
            <a:ext cx="1944216" cy="15841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Régime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PERMANENT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 =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043608" y="620688"/>
            <a:ext cx="9348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# 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956562" y="381514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mg</a:t>
            </a:r>
            <a:endParaRPr lang="fr-FR" b="1" dirty="0"/>
          </a:p>
        </p:txBody>
      </p:sp>
      <p:sp>
        <p:nvSpPr>
          <p:cNvPr id="75" name="Rectangle 74"/>
          <p:cNvSpPr/>
          <p:nvPr/>
        </p:nvSpPr>
        <p:spPr>
          <a:xfrm>
            <a:off x="2049162" y="899703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cxnSp>
        <p:nvCxnSpPr>
          <p:cNvPr id="76" name="Connecteur droit 75"/>
          <p:cNvCxnSpPr/>
          <p:nvPr/>
        </p:nvCxnSpPr>
        <p:spPr>
          <a:xfrm>
            <a:off x="1977154" y="827695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2555776" y="620688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endParaRPr lang="fr-FR" dirty="0"/>
          </a:p>
        </p:txBody>
      </p:sp>
      <p:sp>
        <p:nvSpPr>
          <p:cNvPr id="78" name="Parenthèses 77"/>
          <p:cNvSpPr/>
          <p:nvPr/>
        </p:nvSpPr>
        <p:spPr>
          <a:xfrm>
            <a:off x="3059832" y="404664"/>
            <a:ext cx="2304256" cy="864096"/>
          </a:xfrm>
          <a:prstGeom prst="bracketPair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Rectangle 78"/>
          <p:cNvSpPr/>
          <p:nvPr/>
        </p:nvSpPr>
        <p:spPr>
          <a:xfrm>
            <a:off x="3131840" y="620688"/>
            <a:ext cx="6110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1 </a:t>
            </a:r>
            <a:endParaRPr lang="fr-FR" sz="2000" dirty="0"/>
          </a:p>
        </p:txBody>
      </p:sp>
      <p:sp>
        <p:nvSpPr>
          <p:cNvPr id="80" name="Rectangle 79"/>
          <p:cNvSpPr/>
          <p:nvPr/>
        </p:nvSpPr>
        <p:spPr>
          <a:xfrm>
            <a:off x="3635896" y="620688"/>
            <a:ext cx="6174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 e</a:t>
            </a:r>
            <a:endParaRPr lang="fr-FR" dirty="0"/>
          </a:p>
        </p:txBody>
      </p:sp>
      <p:sp>
        <p:nvSpPr>
          <p:cNvPr id="81" name="Rectangle 80"/>
          <p:cNvSpPr/>
          <p:nvPr/>
        </p:nvSpPr>
        <p:spPr>
          <a:xfrm>
            <a:off x="4067944" y="260648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sp>
        <p:nvSpPr>
          <p:cNvPr id="82" name="Rectangle 81"/>
          <p:cNvSpPr/>
          <p:nvPr/>
        </p:nvSpPr>
        <p:spPr>
          <a:xfrm>
            <a:off x="4393259" y="44624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sp>
        <p:nvSpPr>
          <p:cNvPr id="83" name="Rectangle 82"/>
          <p:cNvSpPr/>
          <p:nvPr/>
        </p:nvSpPr>
        <p:spPr>
          <a:xfrm>
            <a:off x="4381684" y="504938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b="1" dirty="0"/>
          </a:p>
        </p:txBody>
      </p:sp>
      <p:cxnSp>
        <p:nvCxnSpPr>
          <p:cNvPr id="84" name="Connecteur droit 83"/>
          <p:cNvCxnSpPr/>
          <p:nvPr/>
        </p:nvCxnSpPr>
        <p:spPr>
          <a:xfrm>
            <a:off x="4427984" y="476672"/>
            <a:ext cx="288032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4716016" y="260648"/>
            <a:ext cx="489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3851920" y="1525739"/>
            <a:ext cx="917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=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764874" y="1286565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mg</a:t>
            </a:r>
            <a:endParaRPr lang="fr-FR" b="1" dirty="0"/>
          </a:p>
        </p:txBody>
      </p:sp>
      <p:sp>
        <p:nvSpPr>
          <p:cNvPr id="88" name="Rectangle 87"/>
          <p:cNvSpPr/>
          <p:nvPr/>
        </p:nvSpPr>
        <p:spPr>
          <a:xfrm>
            <a:off x="4857474" y="1804754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cxnSp>
        <p:nvCxnSpPr>
          <p:cNvPr id="89" name="Connecteur droit 88"/>
          <p:cNvCxnSpPr/>
          <p:nvPr/>
        </p:nvCxnSpPr>
        <p:spPr>
          <a:xfrm>
            <a:off x="4785466" y="1732746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5364088" y="1525739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endParaRPr lang="fr-FR" dirty="0"/>
          </a:p>
        </p:txBody>
      </p:sp>
      <p:sp>
        <p:nvSpPr>
          <p:cNvPr id="91" name="Parenthèses 90"/>
          <p:cNvSpPr/>
          <p:nvPr/>
        </p:nvSpPr>
        <p:spPr>
          <a:xfrm>
            <a:off x="5868144" y="1309715"/>
            <a:ext cx="2304256" cy="864096"/>
          </a:xfrm>
          <a:prstGeom prst="bracketPair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Rectangle 91"/>
          <p:cNvSpPr/>
          <p:nvPr/>
        </p:nvSpPr>
        <p:spPr>
          <a:xfrm>
            <a:off x="5940152" y="1525739"/>
            <a:ext cx="4683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 </a:t>
            </a:r>
            <a:endParaRPr lang="fr-FR" sz="2000" dirty="0"/>
          </a:p>
        </p:txBody>
      </p:sp>
      <p:sp>
        <p:nvSpPr>
          <p:cNvPr id="93" name="Rectangle 92"/>
          <p:cNvSpPr/>
          <p:nvPr/>
        </p:nvSpPr>
        <p:spPr>
          <a:xfrm>
            <a:off x="6383775" y="1510492"/>
            <a:ext cx="6174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 e</a:t>
            </a:r>
            <a:endParaRPr lang="fr-FR" dirty="0"/>
          </a:p>
        </p:txBody>
      </p:sp>
      <p:sp>
        <p:nvSpPr>
          <p:cNvPr id="94" name="Rectangle 93"/>
          <p:cNvSpPr/>
          <p:nvPr/>
        </p:nvSpPr>
        <p:spPr>
          <a:xfrm>
            <a:off x="6876256" y="1165699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sp>
        <p:nvSpPr>
          <p:cNvPr id="95" name="Rectangle 94"/>
          <p:cNvSpPr/>
          <p:nvPr/>
        </p:nvSpPr>
        <p:spPr>
          <a:xfrm>
            <a:off x="7201571" y="949675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sp>
        <p:nvSpPr>
          <p:cNvPr id="96" name="Rectangle 95"/>
          <p:cNvSpPr/>
          <p:nvPr/>
        </p:nvSpPr>
        <p:spPr>
          <a:xfrm>
            <a:off x="7189996" y="1409989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b="1" dirty="0"/>
          </a:p>
        </p:txBody>
      </p:sp>
      <p:cxnSp>
        <p:nvCxnSpPr>
          <p:cNvPr id="97" name="Connecteur droit 96"/>
          <p:cNvCxnSpPr/>
          <p:nvPr/>
        </p:nvCxnSpPr>
        <p:spPr>
          <a:xfrm>
            <a:off x="7236296" y="1381723"/>
            <a:ext cx="288032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7524328" y="1165699"/>
            <a:ext cx="489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1043608" y="1496359"/>
            <a:ext cx="3168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# 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&lt; 0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–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</a:t>
            </a:r>
            <a:endParaRPr lang="fr-FR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Freeform 4"/>
          <p:cNvSpPr>
            <a:spLocks/>
          </p:cNvSpPr>
          <p:nvPr/>
        </p:nvSpPr>
        <p:spPr bwMode="auto">
          <a:xfrm>
            <a:off x="4932040" y="2852936"/>
            <a:ext cx="3888432" cy="1195198"/>
          </a:xfrm>
          <a:custGeom>
            <a:avLst/>
            <a:gdLst/>
            <a:ahLst/>
            <a:cxnLst>
              <a:cxn ang="0">
                <a:pos x="0" y="1227"/>
              </a:cxn>
              <a:cxn ang="0">
                <a:pos x="542" y="527"/>
              </a:cxn>
              <a:cxn ang="0">
                <a:pos x="1520" y="87"/>
              </a:cxn>
              <a:cxn ang="0">
                <a:pos x="4210" y="7"/>
              </a:cxn>
            </a:cxnLst>
            <a:rect l="0" t="0" r="r" b="b"/>
            <a:pathLst>
              <a:path w="4210" h="1227">
                <a:moveTo>
                  <a:pt x="0" y="1227"/>
                </a:moveTo>
                <a:cubicBezTo>
                  <a:pt x="141" y="969"/>
                  <a:pt x="289" y="717"/>
                  <a:pt x="542" y="527"/>
                </a:cubicBezTo>
                <a:cubicBezTo>
                  <a:pt x="795" y="337"/>
                  <a:pt x="909" y="174"/>
                  <a:pt x="1520" y="87"/>
                </a:cubicBezTo>
                <a:cubicBezTo>
                  <a:pt x="2131" y="0"/>
                  <a:pt x="3650" y="24"/>
                  <a:pt x="4210" y="7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202662" y="2639470"/>
            <a:ext cx="1456606" cy="47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(v)  =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2987824" y="4509120"/>
            <a:ext cx="208823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donc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Z,LIM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S Gothic" pitchFamily="49" charset="-128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S Gothic" pitchFamily="49" charset="-128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–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35496" y="2983472"/>
            <a:ext cx="11400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000" b="1" dirty="0" smtClean="0">
                <a:solidFill>
                  <a:srgbClr val="002060"/>
                </a:solidFill>
                <a:latin typeface="MS Gothic" pitchFamily="49" charset="-128"/>
                <a:cs typeface="Arial" pitchFamily="34" charset="0"/>
              </a:rPr>
              <a:t>∞</a:t>
            </a:r>
            <a:endParaRPr lang="fr-FR" dirty="0"/>
          </a:p>
        </p:txBody>
      </p:sp>
      <p:sp>
        <p:nvSpPr>
          <p:cNvPr id="101" name="Rectangle 100"/>
          <p:cNvSpPr/>
          <p:nvPr/>
        </p:nvSpPr>
        <p:spPr>
          <a:xfrm>
            <a:off x="1547664" y="2420888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mg</a:t>
            </a:r>
            <a:endParaRPr lang="fr-FR" b="1" dirty="0"/>
          </a:p>
        </p:txBody>
      </p:sp>
      <p:sp>
        <p:nvSpPr>
          <p:cNvPr id="102" name="Rectangle 101"/>
          <p:cNvSpPr/>
          <p:nvPr/>
        </p:nvSpPr>
        <p:spPr>
          <a:xfrm>
            <a:off x="1640264" y="2939077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cxnSp>
        <p:nvCxnSpPr>
          <p:cNvPr id="103" name="Connecteur droit 102"/>
          <p:cNvCxnSpPr/>
          <p:nvPr/>
        </p:nvCxnSpPr>
        <p:spPr>
          <a:xfrm>
            <a:off x="1568256" y="2867069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/>
          <p:cNvSpPr/>
          <p:nvPr/>
        </p:nvSpPr>
        <p:spPr>
          <a:xfrm>
            <a:off x="2051720" y="2636912"/>
            <a:ext cx="2571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Vitesse limite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LIM</a:t>
            </a:r>
            <a:endParaRPr lang="fr-FR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 flipV="1">
            <a:off x="4932040" y="2492896"/>
            <a:ext cx="1" cy="1584176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lg" len="lg"/>
          </a:ln>
        </p:spPr>
      </p:cxn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932040" y="2420888"/>
            <a:ext cx="474157" cy="49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v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4604167" y="3798057"/>
            <a:ext cx="474157" cy="49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0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33" name="AutoShape 9"/>
          <p:cNvCxnSpPr>
            <a:cxnSpLocks noChangeShapeType="1"/>
          </p:cNvCxnSpPr>
          <p:nvPr/>
        </p:nvCxnSpPr>
        <p:spPr bwMode="auto">
          <a:xfrm>
            <a:off x="4932040" y="4077072"/>
            <a:ext cx="3960440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lg" len="lg"/>
          </a:ln>
        </p:spPr>
      </p:cxnSp>
      <p:cxnSp>
        <p:nvCxnSpPr>
          <p:cNvPr id="113" name="Connecteur droit 112"/>
          <p:cNvCxnSpPr/>
          <p:nvPr/>
        </p:nvCxnSpPr>
        <p:spPr>
          <a:xfrm flipH="1">
            <a:off x="4572000" y="2852936"/>
            <a:ext cx="4176464" cy="0"/>
          </a:xfrm>
          <a:prstGeom prst="line">
            <a:avLst/>
          </a:prstGeom>
          <a:ln w="57150">
            <a:solidFill>
              <a:srgbClr val="00B0F0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Groupe 104"/>
          <p:cNvGrpSpPr/>
          <p:nvPr/>
        </p:nvGrpSpPr>
        <p:grpSpPr>
          <a:xfrm>
            <a:off x="35496" y="3212976"/>
            <a:ext cx="4795417" cy="918299"/>
            <a:chOff x="35496" y="3212976"/>
            <a:chExt cx="4795417" cy="918299"/>
          </a:xfrm>
        </p:grpSpPr>
        <p:sp>
          <p:nvSpPr>
            <p:cNvPr id="63491" name="Rectangle 3"/>
            <p:cNvSpPr>
              <a:spLocks noChangeArrowheads="1"/>
            </p:cNvSpPr>
            <p:nvPr/>
          </p:nvSpPr>
          <p:spPr bwMode="auto">
            <a:xfrm>
              <a:off x="35496" y="3429000"/>
              <a:ext cx="3888432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On peut retrouver </a:t>
              </a:r>
              <a:r>
                <a:rPr kumimoji="0" lang="fr-FR" sz="20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v</a:t>
              </a:r>
              <a:r>
                <a:rPr kumimoji="0" lang="fr-FR" sz="2000" b="1" i="0" u="none" strike="noStrike" cap="none" normalizeH="0" baseline="-25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LIM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en posant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dans l’équation différentielle :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779912" y="3212976"/>
              <a:ext cx="58862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dv</a:t>
              </a:r>
              <a:r>
                <a:rPr lang="fr-FR" sz="2000" b="1" baseline="-25000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Z</a:t>
              </a:r>
              <a:endParaRPr lang="fr-FR" b="1" dirty="0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3872512" y="3731165"/>
              <a:ext cx="42672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dt</a:t>
              </a:r>
              <a:endParaRPr lang="fr-FR" b="1" dirty="0"/>
            </a:p>
          </p:txBody>
        </p:sp>
        <p:cxnSp>
          <p:nvCxnSpPr>
            <p:cNvPr id="120" name="Connecteur droit 119"/>
            <p:cNvCxnSpPr/>
            <p:nvPr/>
          </p:nvCxnSpPr>
          <p:spPr>
            <a:xfrm>
              <a:off x="3800504" y="3659157"/>
              <a:ext cx="504056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ectangle 120"/>
            <p:cNvSpPr/>
            <p:nvPr/>
          </p:nvSpPr>
          <p:spPr>
            <a:xfrm>
              <a:off x="4283968" y="3429000"/>
              <a:ext cx="54694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2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= 0</a:t>
              </a:r>
              <a:endPara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22" name="Picture 5"/>
          <p:cNvPicPr>
            <a:picLocks noChangeAspect="1" noChangeArrowheads="1"/>
          </p:cNvPicPr>
          <p:nvPr/>
        </p:nvPicPr>
        <p:blipFill>
          <a:blip r:embed="rId3" cstate="print"/>
          <a:srcRect l="63667" t="52079" r="8860" b="37921"/>
          <a:stretch>
            <a:fillRect/>
          </a:stretch>
        </p:blipFill>
        <p:spPr bwMode="auto">
          <a:xfrm>
            <a:off x="5747278" y="128207"/>
            <a:ext cx="3240360" cy="663473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123" name="Rectangle à coins arrondis 122"/>
          <p:cNvSpPr/>
          <p:nvPr/>
        </p:nvSpPr>
        <p:spPr>
          <a:xfrm>
            <a:off x="3958653" y="2576479"/>
            <a:ext cx="648072" cy="504056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Rectangle 123"/>
          <p:cNvSpPr/>
          <p:nvPr/>
        </p:nvSpPr>
        <p:spPr>
          <a:xfrm>
            <a:off x="640679" y="4293096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sp>
        <p:nvSpPr>
          <p:cNvPr id="125" name="Rectangle 124"/>
          <p:cNvSpPr/>
          <p:nvPr/>
        </p:nvSpPr>
        <p:spPr>
          <a:xfrm>
            <a:off x="611560" y="4811285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b="1" dirty="0"/>
          </a:p>
        </p:txBody>
      </p:sp>
      <p:cxnSp>
        <p:nvCxnSpPr>
          <p:cNvPr id="126" name="Connecteur droit 125"/>
          <p:cNvCxnSpPr/>
          <p:nvPr/>
        </p:nvCxnSpPr>
        <p:spPr>
          <a:xfrm>
            <a:off x="683568" y="4748294"/>
            <a:ext cx="288032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/>
          <p:cNvSpPr/>
          <p:nvPr/>
        </p:nvSpPr>
        <p:spPr>
          <a:xfrm>
            <a:off x="1144735" y="4509120"/>
            <a:ext cx="17027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Z,LIM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– g </a:t>
            </a:r>
            <a:endParaRPr lang="fr-FR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46300" y="4509120"/>
            <a:ext cx="5469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 +</a:t>
            </a:r>
            <a:endParaRPr lang="fr-FR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5004048" y="4293096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mg</a:t>
            </a:r>
            <a:endParaRPr lang="fr-FR" b="1" dirty="0"/>
          </a:p>
        </p:txBody>
      </p:sp>
      <p:sp>
        <p:nvSpPr>
          <p:cNvPr id="132" name="Rectangle 131"/>
          <p:cNvSpPr/>
          <p:nvPr/>
        </p:nvSpPr>
        <p:spPr>
          <a:xfrm>
            <a:off x="5096648" y="4811285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cxnSp>
        <p:nvCxnSpPr>
          <p:cNvPr id="133" name="Connecteur droit 132"/>
          <p:cNvCxnSpPr/>
          <p:nvPr/>
        </p:nvCxnSpPr>
        <p:spPr>
          <a:xfrm>
            <a:off x="5024640" y="4739277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ctangle 133"/>
          <p:cNvSpPr/>
          <p:nvPr/>
        </p:nvSpPr>
        <p:spPr>
          <a:xfrm>
            <a:off x="5686845" y="4546403"/>
            <a:ext cx="1087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– </a:t>
            </a:r>
            <a:r>
              <a:rPr lang="fr-FR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LIM</a:t>
            </a:r>
            <a:r>
              <a:rPr lang="fr-FR" b="1" dirty="0" smtClean="0">
                <a:solidFill>
                  <a:srgbClr val="002060"/>
                </a:solidFill>
                <a:latin typeface="MS Gothic" pitchFamily="49" charset="-128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4572000" y="5085184"/>
            <a:ext cx="439248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intègre l’expression de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z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par rapport au temps ce qui donne 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-180528" y="6016734"/>
            <a:ext cx="8851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z =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827584" y="5793689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mg</a:t>
            </a:r>
            <a:endParaRPr lang="fr-FR" b="1" dirty="0"/>
          </a:p>
        </p:txBody>
      </p:sp>
      <p:sp>
        <p:nvSpPr>
          <p:cNvPr id="137" name="Rectangle 136"/>
          <p:cNvSpPr/>
          <p:nvPr/>
        </p:nvSpPr>
        <p:spPr>
          <a:xfrm>
            <a:off x="920184" y="6311878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cxnSp>
        <p:nvCxnSpPr>
          <p:cNvPr id="138" name="Connecteur droit 137"/>
          <p:cNvCxnSpPr/>
          <p:nvPr/>
        </p:nvCxnSpPr>
        <p:spPr>
          <a:xfrm>
            <a:off x="827584" y="6232758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ectangle 138"/>
          <p:cNvSpPr/>
          <p:nvPr/>
        </p:nvSpPr>
        <p:spPr>
          <a:xfrm>
            <a:off x="1547664" y="5949280"/>
            <a:ext cx="482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t</a:t>
            </a:r>
            <a:endParaRPr lang="fr-FR" sz="2000" dirty="0"/>
          </a:p>
        </p:txBody>
      </p:sp>
      <p:sp>
        <p:nvSpPr>
          <p:cNvPr id="140" name="Rectangle 139"/>
          <p:cNvSpPr/>
          <p:nvPr/>
        </p:nvSpPr>
        <p:spPr>
          <a:xfrm>
            <a:off x="2051720" y="5949280"/>
            <a:ext cx="3401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sz="2000" dirty="0"/>
          </a:p>
        </p:txBody>
      </p:sp>
      <p:sp>
        <p:nvSpPr>
          <p:cNvPr id="144" name="Parenthèses 143"/>
          <p:cNvSpPr/>
          <p:nvPr/>
        </p:nvSpPr>
        <p:spPr>
          <a:xfrm>
            <a:off x="1475656" y="5767981"/>
            <a:ext cx="3384376" cy="864096"/>
          </a:xfrm>
          <a:prstGeom prst="bracketPair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5" name="Parenthèses 144"/>
          <p:cNvSpPr/>
          <p:nvPr/>
        </p:nvSpPr>
        <p:spPr>
          <a:xfrm>
            <a:off x="2374477" y="5767981"/>
            <a:ext cx="855712" cy="864096"/>
          </a:xfrm>
          <a:prstGeom prst="bracketPair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6" name="Rectangle 145"/>
          <p:cNvSpPr/>
          <p:nvPr/>
        </p:nvSpPr>
        <p:spPr>
          <a:xfrm>
            <a:off x="2555776" y="5795685"/>
            <a:ext cx="625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m</a:t>
            </a:r>
            <a:endParaRPr lang="fr-FR" b="1" dirty="0"/>
          </a:p>
        </p:txBody>
      </p:sp>
      <p:sp>
        <p:nvSpPr>
          <p:cNvPr id="147" name="Rectangle 146"/>
          <p:cNvSpPr/>
          <p:nvPr/>
        </p:nvSpPr>
        <p:spPr>
          <a:xfrm>
            <a:off x="2648376" y="6313874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cxnSp>
        <p:nvCxnSpPr>
          <p:cNvPr id="148" name="Connecteur droit 147"/>
          <p:cNvCxnSpPr/>
          <p:nvPr/>
        </p:nvCxnSpPr>
        <p:spPr>
          <a:xfrm>
            <a:off x="2555776" y="6234754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Rectangle 148"/>
          <p:cNvSpPr/>
          <p:nvPr/>
        </p:nvSpPr>
        <p:spPr>
          <a:xfrm>
            <a:off x="3275856" y="6021288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dirty="0"/>
          </a:p>
        </p:txBody>
      </p:sp>
      <p:sp>
        <p:nvSpPr>
          <p:cNvPr id="150" name="Rectangle 149"/>
          <p:cNvSpPr/>
          <p:nvPr/>
        </p:nvSpPr>
        <p:spPr>
          <a:xfrm>
            <a:off x="3491880" y="5661248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sp>
        <p:nvSpPr>
          <p:cNvPr id="151" name="Rectangle 150"/>
          <p:cNvSpPr/>
          <p:nvPr/>
        </p:nvSpPr>
        <p:spPr>
          <a:xfrm>
            <a:off x="3817195" y="5445224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sp>
        <p:nvSpPr>
          <p:cNvPr id="152" name="Rectangle 151"/>
          <p:cNvSpPr/>
          <p:nvPr/>
        </p:nvSpPr>
        <p:spPr>
          <a:xfrm>
            <a:off x="3805620" y="5905538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b="1" dirty="0"/>
          </a:p>
        </p:txBody>
      </p:sp>
      <p:cxnSp>
        <p:nvCxnSpPr>
          <p:cNvPr id="153" name="Connecteur droit 152"/>
          <p:cNvCxnSpPr/>
          <p:nvPr/>
        </p:nvCxnSpPr>
        <p:spPr>
          <a:xfrm>
            <a:off x="3851920" y="5877272"/>
            <a:ext cx="288032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ectangle 153"/>
          <p:cNvSpPr/>
          <p:nvPr/>
        </p:nvSpPr>
        <p:spPr>
          <a:xfrm>
            <a:off x="4139952" y="5661248"/>
            <a:ext cx="489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4932040" y="5949280"/>
            <a:ext cx="720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endParaRPr lang="fr-FR" sz="2000" dirty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5724128" y="5796247"/>
            <a:ext cx="341987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où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constante d’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intégra-tion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obtenue avec la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condi-tion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initiale sur z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Rectangle 3"/>
          <p:cNvSpPr>
            <a:spLocks noChangeArrowheads="1"/>
          </p:cNvSpPr>
          <p:nvPr/>
        </p:nvSpPr>
        <p:spPr bwMode="auto">
          <a:xfrm>
            <a:off x="8669843" y="4077072"/>
            <a:ext cx="474157" cy="49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8" name="Connecteur droit 157"/>
          <p:cNvCxnSpPr/>
          <p:nvPr/>
        </p:nvCxnSpPr>
        <p:spPr>
          <a:xfrm>
            <a:off x="7092280" y="2492896"/>
            <a:ext cx="0" cy="1656184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Rectangle 6"/>
          <p:cNvSpPr>
            <a:spLocks noChangeArrowheads="1"/>
          </p:cNvSpPr>
          <p:nvPr/>
        </p:nvSpPr>
        <p:spPr bwMode="auto">
          <a:xfrm>
            <a:off x="6732240" y="4149080"/>
            <a:ext cx="720080" cy="498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5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0" name="Connecteur droit 159"/>
          <p:cNvCxnSpPr/>
          <p:nvPr/>
        </p:nvCxnSpPr>
        <p:spPr>
          <a:xfrm flipH="1">
            <a:off x="4932040" y="2060848"/>
            <a:ext cx="648072" cy="2016224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cteur droit 161"/>
          <p:cNvCxnSpPr/>
          <p:nvPr/>
        </p:nvCxnSpPr>
        <p:spPr>
          <a:xfrm>
            <a:off x="5364088" y="2852936"/>
            <a:ext cx="0" cy="1224136"/>
          </a:xfrm>
          <a:prstGeom prst="line">
            <a:avLst/>
          </a:prstGeom>
          <a:ln w="38100">
            <a:solidFill>
              <a:srgbClr val="008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Rectangle 6"/>
          <p:cNvSpPr>
            <a:spLocks noChangeArrowheads="1"/>
          </p:cNvSpPr>
          <p:nvPr/>
        </p:nvSpPr>
        <p:spPr bwMode="auto">
          <a:xfrm>
            <a:off x="5004048" y="3933056"/>
            <a:ext cx="720080" cy="49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3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3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3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3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000"/>
                            </p:stCondLst>
                            <p:childTnLst>
                              <p:par>
                                <p:cTn id="1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"/>
                            </p:stCondLst>
                            <p:childTnLst>
                              <p:par>
                                <p:cTn id="1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0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50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0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0"/>
                            </p:stCondLst>
                            <p:childTnLst>
                              <p:par>
                                <p:cTn id="1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500"/>
                            </p:stCondLst>
                            <p:childTnLst>
                              <p:par>
                                <p:cTn id="1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00"/>
                            </p:stCondLst>
                            <p:childTnLst>
                              <p:par>
                                <p:cTn id="1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 animBg="1"/>
      <p:bldP spid="1032" grpId="0" animBg="1"/>
      <p:bldP spid="1028" grpId="0" animBg="1"/>
      <p:bldP spid="63492" grpId="0"/>
      <p:bldP spid="1027" grpId="0"/>
      <p:bldP spid="123" grpId="0" animBg="1"/>
      <p:bldP spid="124" grpId="0"/>
      <p:bldP spid="125" grpId="0"/>
      <p:bldP spid="127" grpId="0"/>
      <p:bldP spid="128" grpId="0"/>
      <p:bldP spid="131" grpId="0"/>
      <p:bldP spid="132" grpId="0"/>
      <p:bldP spid="134" grpId="0"/>
      <p:bldP spid="1034" grpId="0"/>
      <p:bldP spid="135" grpId="0"/>
      <p:bldP spid="136" grpId="0"/>
      <p:bldP spid="137" grpId="0"/>
      <p:bldP spid="139" grpId="0"/>
      <p:bldP spid="140" grpId="0"/>
      <p:bldP spid="144" grpId="0" animBg="1"/>
      <p:bldP spid="145" grpId="0" animBg="1"/>
      <p:bldP spid="146" grpId="0"/>
      <p:bldP spid="147" grpId="0"/>
      <p:bldP spid="149" grpId="0"/>
      <p:bldP spid="150" grpId="0"/>
      <p:bldP spid="151" grpId="0"/>
      <p:bldP spid="152" grpId="0"/>
      <p:bldP spid="154" grpId="0"/>
      <p:bldP spid="155" grpId="0"/>
      <p:bldP spid="1035" grpId="0"/>
      <p:bldP spid="156" grpId="0"/>
      <p:bldP spid="159" grpId="0" animBg="1"/>
      <p:bldP spid="16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779" y="35606"/>
            <a:ext cx="9001000" cy="682239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40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Expression de z en fonction du temps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Durée de la chute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 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3203848" y="216024"/>
            <a:ext cx="37988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donc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Z,LIM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S Gothic" pitchFamily="49" charset="-128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S Gothic" pitchFamily="49" charset="-128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–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856703" y="0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sp>
        <p:nvSpPr>
          <p:cNvPr id="125" name="Rectangle 124"/>
          <p:cNvSpPr/>
          <p:nvPr/>
        </p:nvSpPr>
        <p:spPr>
          <a:xfrm>
            <a:off x="827584" y="518189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b="1" dirty="0"/>
          </a:p>
        </p:txBody>
      </p:sp>
      <p:cxnSp>
        <p:nvCxnSpPr>
          <p:cNvPr id="126" name="Connecteur droit 125"/>
          <p:cNvCxnSpPr/>
          <p:nvPr/>
        </p:nvCxnSpPr>
        <p:spPr>
          <a:xfrm>
            <a:off x="899592" y="455198"/>
            <a:ext cx="288032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/>
          <p:cNvSpPr/>
          <p:nvPr/>
        </p:nvSpPr>
        <p:spPr>
          <a:xfrm>
            <a:off x="1360759" y="216024"/>
            <a:ext cx="17027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Z,LIM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– g </a:t>
            </a:r>
            <a:endParaRPr lang="fr-FR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262324" y="216024"/>
            <a:ext cx="5469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 +</a:t>
            </a:r>
            <a:endParaRPr lang="fr-FR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5220072" y="0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mg</a:t>
            </a:r>
            <a:endParaRPr lang="fr-FR" b="1" dirty="0"/>
          </a:p>
        </p:txBody>
      </p:sp>
      <p:sp>
        <p:nvSpPr>
          <p:cNvPr id="132" name="Rectangle 131"/>
          <p:cNvSpPr/>
          <p:nvPr/>
        </p:nvSpPr>
        <p:spPr>
          <a:xfrm>
            <a:off x="5312672" y="518189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cxnSp>
        <p:nvCxnSpPr>
          <p:cNvPr id="133" name="Connecteur droit 132"/>
          <p:cNvCxnSpPr/>
          <p:nvPr/>
        </p:nvCxnSpPr>
        <p:spPr>
          <a:xfrm>
            <a:off x="5240664" y="446181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ctangle 133"/>
          <p:cNvSpPr/>
          <p:nvPr/>
        </p:nvSpPr>
        <p:spPr>
          <a:xfrm>
            <a:off x="5796136" y="260648"/>
            <a:ext cx="1087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– </a:t>
            </a:r>
            <a:r>
              <a:rPr lang="fr-FR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LIM</a:t>
            </a:r>
            <a:r>
              <a:rPr lang="fr-FR" b="1" dirty="0" smtClean="0">
                <a:solidFill>
                  <a:srgbClr val="002060"/>
                </a:solidFill>
                <a:latin typeface="MS Gothic" pitchFamily="49" charset="-128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4427984" y="908720"/>
            <a:ext cx="439248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intègre l’expression de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z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par rapport au temps ce qui donne 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-180528" y="1912278"/>
            <a:ext cx="8851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z =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827584" y="1689233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mg</a:t>
            </a:r>
            <a:endParaRPr lang="fr-FR" b="1" dirty="0"/>
          </a:p>
        </p:txBody>
      </p:sp>
      <p:sp>
        <p:nvSpPr>
          <p:cNvPr id="137" name="Rectangle 136"/>
          <p:cNvSpPr/>
          <p:nvPr/>
        </p:nvSpPr>
        <p:spPr>
          <a:xfrm>
            <a:off x="920184" y="2207422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cxnSp>
        <p:nvCxnSpPr>
          <p:cNvPr id="138" name="Connecteur droit 137"/>
          <p:cNvCxnSpPr/>
          <p:nvPr/>
        </p:nvCxnSpPr>
        <p:spPr>
          <a:xfrm>
            <a:off x="827584" y="2128302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ectangle 138"/>
          <p:cNvSpPr/>
          <p:nvPr/>
        </p:nvSpPr>
        <p:spPr>
          <a:xfrm>
            <a:off x="1547664" y="1844824"/>
            <a:ext cx="482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t</a:t>
            </a:r>
            <a:endParaRPr lang="fr-FR" sz="2000" dirty="0"/>
          </a:p>
        </p:txBody>
      </p:sp>
      <p:sp>
        <p:nvSpPr>
          <p:cNvPr id="140" name="Rectangle 139"/>
          <p:cNvSpPr/>
          <p:nvPr/>
        </p:nvSpPr>
        <p:spPr>
          <a:xfrm>
            <a:off x="2051720" y="1844824"/>
            <a:ext cx="3401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sz="2000" dirty="0"/>
          </a:p>
        </p:txBody>
      </p:sp>
      <p:sp>
        <p:nvSpPr>
          <p:cNvPr id="144" name="Parenthèses 143"/>
          <p:cNvSpPr/>
          <p:nvPr/>
        </p:nvSpPr>
        <p:spPr>
          <a:xfrm>
            <a:off x="1475656" y="1663525"/>
            <a:ext cx="3384376" cy="864096"/>
          </a:xfrm>
          <a:prstGeom prst="bracketPair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5" name="Parenthèses 144"/>
          <p:cNvSpPr/>
          <p:nvPr/>
        </p:nvSpPr>
        <p:spPr>
          <a:xfrm>
            <a:off x="2374477" y="1663525"/>
            <a:ext cx="855712" cy="864096"/>
          </a:xfrm>
          <a:prstGeom prst="bracketPair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6" name="Rectangle 145"/>
          <p:cNvSpPr/>
          <p:nvPr/>
        </p:nvSpPr>
        <p:spPr>
          <a:xfrm>
            <a:off x="2555776" y="1691229"/>
            <a:ext cx="625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m</a:t>
            </a:r>
            <a:endParaRPr lang="fr-FR" b="1" dirty="0"/>
          </a:p>
        </p:txBody>
      </p:sp>
      <p:sp>
        <p:nvSpPr>
          <p:cNvPr id="147" name="Rectangle 146"/>
          <p:cNvSpPr/>
          <p:nvPr/>
        </p:nvSpPr>
        <p:spPr>
          <a:xfrm>
            <a:off x="2648376" y="2209418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cxnSp>
        <p:nvCxnSpPr>
          <p:cNvPr id="148" name="Connecteur droit 147"/>
          <p:cNvCxnSpPr/>
          <p:nvPr/>
        </p:nvCxnSpPr>
        <p:spPr>
          <a:xfrm>
            <a:off x="2555776" y="2130298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Rectangle 148"/>
          <p:cNvSpPr/>
          <p:nvPr/>
        </p:nvSpPr>
        <p:spPr>
          <a:xfrm>
            <a:off x="3275856" y="191683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dirty="0"/>
          </a:p>
        </p:txBody>
      </p:sp>
      <p:sp>
        <p:nvSpPr>
          <p:cNvPr id="150" name="Rectangle 149"/>
          <p:cNvSpPr/>
          <p:nvPr/>
        </p:nvSpPr>
        <p:spPr>
          <a:xfrm>
            <a:off x="3491880" y="155679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sp>
        <p:nvSpPr>
          <p:cNvPr id="151" name="Rectangle 150"/>
          <p:cNvSpPr/>
          <p:nvPr/>
        </p:nvSpPr>
        <p:spPr>
          <a:xfrm>
            <a:off x="3817195" y="1340768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sp>
        <p:nvSpPr>
          <p:cNvPr id="152" name="Rectangle 151"/>
          <p:cNvSpPr/>
          <p:nvPr/>
        </p:nvSpPr>
        <p:spPr>
          <a:xfrm>
            <a:off x="3805620" y="1801082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b="1" dirty="0"/>
          </a:p>
        </p:txBody>
      </p:sp>
      <p:cxnSp>
        <p:nvCxnSpPr>
          <p:cNvPr id="153" name="Connecteur droit 152"/>
          <p:cNvCxnSpPr/>
          <p:nvPr/>
        </p:nvCxnSpPr>
        <p:spPr>
          <a:xfrm>
            <a:off x="3851920" y="1772816"/>
            <a:ext cx="288032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ectangle 153"/>
          <p:cNvSpPr/>
          <p:nvPr/>
        </p:nvSpPr>
        <p:spPr>
          <a:xfrm>
            <a:off x="4139952" y="1556792"/>
            <a:ext cx="489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4932040" y="1844824"/>
            <a:ext cx="720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endParaRPr lang="fr-FR" sz="2000" dirty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5724128" y="1691791"/>
            <a:ext cx="341987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où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constante d’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intégra-tion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obtenue avec la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condi-tion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initiale sur z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51520" y="2708920"/>
            <a:ext cx="3384376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Or,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à t = 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z = H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donc :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-180528" y="3379822"/>
            <a:ext cx="9428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H =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827584" y="3156777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mg</a:t>
            </a:r>
            <a:endParaRPr lang="fr-FR" b="1" dirty="0"/>
          </a:p>
        </p:txBody>
      </p:sp>
      <p:sp>
        <p:nvSpPr>
          <p:cNvPr id="160" name="Rectangle 159"/>
          <p:cNvSpPr/>
          <p:nvPr/>
        </p:nvSpPr>
        <p:spPr>
          <a:xfrm>
            <a:off x="920184" y="3674966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cxnSp>
        <p:nvCxnSpPr>
          <p:cNvPr id="161" name="Connecteur droit 160"/>
          <p:cNvCxnSpPr/>
          <p:nvPr/>
        </p:nvCxnSpPr>
        <p:spPr>
          <a:xfrm>
            <a:off x="827584" y="3595846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Rectangle 161"/>
          <p:cNvSpPr/>
          <p:nvPr/>
        </p:nvSpPr>
        <p:spPr>
          <a:xfrm>
            <a:off x="1547664" y="3312368"/>
            <a:ext cx="540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0</a:t>
            </a:r>
            <a:endParaRPr lang="fr-FR" sz="2000" dirty="0"/>
          </a:p>
        </p:txBody>
      </p:sp>
      <p:sp>
        <p:nvSpPr>
          <p:cNvPr id="163" name="Rectangle 162"/>
          <p:cNvSpPr/>
          <p:nvPr/>
        </p:nvSpPr>
        <p:spPr>
          <a:xfrm>
            <a:off x="2051720" y="3312368"/>
            <a:ext cx="3401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sz="2000" dirty="0"/>
          </a:p>
        </p:txBody>
      </p:sp>
      <p:sp>
        <p:nvSpPr>
          <p:cNvPr id="164" name="Parenthèses 163"/>
          <p:cNvSpPr/>
          <p:nvPr/>
        </p:nvSpPr>
        <p:spPr>
          <a:xfrm>
            <a:off x="1475656" y="3131069"/>
            <a:ext cx="3384376" cy="864096"/>
          </a:xfrm>
          <a:prstGeom prst="bracketPair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Parenthèses 164"/>
          <p:cNvSpPr/>
          <p:nvPr/>
        </p:nvSpPr>
        <p:spPr>
          <a:xfrm>
            <a:off x="2374477" y="3131069"/>
            <a:ext cx="855712" cy="864096"/>
          </a:xfrm>
          <a:prstGeom prst="bracketPair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6" name="Rectangle 165"/>
          <p:cNvSpPr/>
          <p:nvPr/>
        </p:nvSpPr>
        <p:spPr>
          <a:xfrm>
            <a:off x="2555776" y="3158773"/>
            <a:ext cx="625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m</a:t>
            </a:r>
            <a:endParaRPr lang="fr-FR" b="1" dirty="0"/>
          </a:p>
        </p:txBody>
      </p:sp>
      <p:sp>
        <p:nvSpPr>
          <p:cNvPr id="167" name="Rectangle 166"/>
          <p:cNvSpPr/>
          <p:nvPr/>
        </p:nvSpPr>
        <p:spPr>
          <a:xfrm>
            <a:off x="2648376" y="3676962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cxnSp>
        <p:nvCxnSpPr>
          <p:cNvPr id="168" name="Connecteur droit 167"/>
          <p:cNvCxnSpPr/>
          <p:nvPr/>
        </p:nvCxnSpPr>
        <p:spPr>
          <a:xfrm>
            <a:off x="2555776" y="3597842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Rectangle 168"/>
          <p:cNvSpPr/>
          <p:nvPr/>
        </p:nvSpPr>
        <p:spPr>
          <a:xfrm>
            <a:off x="3275856" y="3384376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dirty="0"/>
          </a:p>
        </p:txBody>
      </p:sp>
      <p:sp>
        <p:nvSpPr>
          <p:cNvPr id="170" name="Rectangle 169"/>
          <p:cNvSpPr/>
          <p:nvPr/>
        </p:nvSpPr>
        <p:spPr>
          <a:xfrm>
            <a:off x="3491880" y="3024336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sp>
        <p:nvSpPr>
          <p:cNvPr id="171" name="Rectangle 170"/>
          <p:cNvSpPr/>
          <p:nvPr/>
        </p:nvSpPr>
        <p:spPr>
          <a:xfrm>
            <a:off x="3817195" y="2808312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sp>
        <p:nvSpPr>
          <p:cNvPr id="172" name="Rectangle 171"/>
          <p:cNvSpPr/>
          <p:nvPr/>
        </p:nvSpPr>
        <p:spPr>
          <a:xfrm>
            <a:off x="3805620" y="3268626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b="1" dirty="0"/>
          </a:p>
        </p:txBody>
      </p:sp>
      <p:cxnSp>
        <p:nvCxnSpPr>
          <p:cNvPr id="173" name="Connecteur droit 172"/>
          <p:cNvCxnSpPr/>
          <p:nvPr/>
        </p:nvCxnSpPr>
        <p:spPr>
          <a:xfrm>
            <a:off x="3851920" y="3240360"/>
            <a:ext cx="288032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Rectangle 173"/>
          <p:cNvSpPr/>
          <p:nvPr/>
        </p:nvSpPr>
        <p:spPr>
          <a:xfrm>
            <a:off x="4139952" y="3024336"/>
            <a:ext cx="5469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4932040" y="3312368"/>
            <a:ext cx="720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endParaRPr lang="fr-FR" sz="2000" dirty="0"/>
          </a:p>
        </p:txBody>
      </p:sp>
      <p:sp>
        <p:nvSpPr>
          <p:cNvPr id="176" name="Rectangle 175"/>
          <p:cNvSpPr/>
          <p:nvPr/>
        </p:nvSpPr>
        <p:spPr>
          <a:xfrm>
            <a:off x="5677828" y="3310692"/>
            <a:ext cx="10038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 =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6660232" y="3094668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mg</a:t>
            </a:r>
            <a:endParaRPr lang="fr-FR" b="1" dirty="0"/>
          </a:p>
        </p:txBody>
      </p:sp>
      <p:sp>
        <p:nvSpPr>
          <p:cNvPr id="178" name="Rectangle 177"/>
          <p:cNvSpPr/>
          <p:nvPr/>
        </p:nvSpPr>
        <p:spPr>
          <a:xfrm>
            <a:off x="6752832" y="3612857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cxnSp>
        <p:nvCxnSpPr>
          <p:cNvPr id="179" name="Connecteur droit 178"/>
          <p:cNvCxnSpPr/>
          <p:nvPr/>
        </p:nvCxnSpPr>
        <p:spPr>
          <a:xfrm>
            <a:off x="6660232" y="3533737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Parenthèses 179"/>
          <p:cNvSpPr/>
          <p:nvPr/>
        </p:nvSpPr>
        <p:spPr>
          <a:xfrm>
            <a:off x="7308304" y="3068960"/>
            <a:ext cx="792088" cy="864096"/>
          </a:xfrm>
          <a:prstGeom prst="bracketPair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1" name="Rectangle 180"/>
          <p:cNvSpPr/>
          <p:nvPr/>
        </p:nvSpPr>
        <p:spPr>
          <a:xfrm>
            <a:off x="7452320" y="3068960"/>
            <a:ext cx="625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m</a:t>
            </a:r>
            <a:endParaRPr lang="fr-FR" b="1" dirty="0"/>
          </a:p>
        </p:txBody>
      </p:sp>
      <p:sp>
        <p:nvSpPr>
          <p:cNvPr id="182" name="Rectangle 181"/>
          <p:cNvSpPr/>
          <p:nvPr/>
        </p:nvSpPr>
        <p:spPr>
          <a:xfrm>
            <a:off x="7544920" y="3587149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cxnSp>
        <p:nvCxnSpPr>
          <p:cNvPr id="183" name="Connecteur droit 182"/>
          <p:cNvCxnSpPr/>
          <p:nvPr/>
        </p:nvCxnSpPr>
        <p:spPr>
          <a:xfrm>
            <a:off x="7452320" y="3508029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Rectangle 183"/>
          <p:cNvSpPr/>
          <p:nvPr/>
        </p:nvSpPr>
        <p:spPr>
          <a:xfrm>
            <a:off x="8172400" y="3284984"/>
            <a:ext cx="720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endParaRPr lang="fr-FR" sz="2000" dirty="0"/>
          </a:p>
        </p:txBody>
      </p:sp>
      <p:sp>
        <p:nvSpPr>
          <p:cNvPr id="185" name="Rectangle 184"/>
          <p:cNvSpPr/>
          <p:nvPr/>
        </p:nvSpPr>
        <p:spPr>
          <a:xfrm>
            <a:off x="0" y="4509120"/>
            <a:ext cx="2483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1115616" y="4293096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m²g</a:t>
            </a:r>
            <a:endParaRPr lang="fr-FR" b="1" dirty="0"/>
          </a:p>
        </p:txBody>
      </p:sp>
      <p:sp>
        <p:nvSpPr>
          <p:cNvPr id="187" name="Rectangle 186"/>
          <p:cNvSpPr/>
          <p:nvPr/>
        </p:nvSpPr>
        <p:spPr>
          <a:xfrm>
            <a:off x="1208216" y="4811285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h²</a:t>
            </a:r>
            <a:endParaRPr lang="fr-FR" b="1" dirty="0"/>
          </a:p>
        </p:txBody>
      </p:sp>
      <p:cxnSp>
        <p:nvCxnSpPr>
          <p:cNvPr id="188" name="Connecteur droit 187"/>
          <p:cNvCxnSpPr/>
          <p:nvPr/>
        </p:nvCxnSpPr>
        <p:spPr>
          <a:xfrm>
            <a:off x="1173491" y="4732165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Rectangle 188"/>
          <p:cNvSpPr/>
          <p:nvPr/>
        </p:nvSpPr>
        <p:spPr>
          <a:xfrm>
            <a:off x="1691680" y="4509120"/>
            <a:ext cx="6607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+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0" name="Rectangle 189"/>
          <p:cNvSpPr/>
          <p:nvPr/>
        </p:nvSpPr>
        <p:spPr>
          <a:xfrm>
            <a:off x="2569909" y="4523253"/>
            <a:ext cx="11160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z =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3672068" y="4308905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mg</a:t>
            </a:r>
            <a:endParaRPr lang="fr-FR" b="1" dirty="0"/>
          </a:p>
        </p:txBody>
      </p:sp>
      <p:sp>
        <p:nvSpPr>
          <p:cNvPr id="192" name="Rectangle 191"/>
          <p:cNvSpPr/>
          <p:nvPr/>
        </p:nvSpPr>
        <p:spPr>
          <a:xfrm>
            <a:off x="3764668" y="4827094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cxnSp>
        <p:nvCxnSpPr>
          <p:cNvPr id="193" name="Connecteur droit 192"/>
          <p:cNvCxnSpPr/>
          <p:nvPr/>
        </p:nvCxnSpPr>
        <p:spPr>
          <a:xfrm>
            <a:off x="3672068" y="4747974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Rectangle 193"/>
          <p:cNvSpPr/>
          <p:nvPr/>
        </p:nvSpPr>
        <p:spPr>
          <a:xfrm>
            <a:off x="4392148" y="4464496"/>
            <a:ext cx="482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t</a:t>
            </a:r>
            <a:endParaRPr lang="fr-FR" sz="2000" dirty="0"/>
          </a:p>
        </p:txBody>
      </p:sp>
      <p:sp>
        <p:nvSpPr>
          <p:cNvPr id="195" name="Rectangle 194"/>
          <p:cNvSpPr/>
          <p:nvPr/>
        </p:nvSpPr>
        <p:spPr>
          <a:xfrm>
            <a:off x="4896204" y="4464496"/>
            <a:ext cx="3401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sz="2000" dirty="0"/>
          </a:p>
        </p:txBody>
      </p:sp>
      <p:sp>
        <p:nvSpPr>
          <p:cNvPr id="196" name="Parenthèses 195"/>
          <p:cNvSpPr/>
          <p:nvPr/>
        </p:nvSpPr>
        <p:spPr>
          <a:xfrm>
            <a:off x="4320140" y="4283197"/>
            <a:ext cx="3240360" cy="864096"/>
          </a:xfrm>
          <a:prstGeom prst="bracketPair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7" name="Parenthèses 196"/>
          <p:cNvSpPr/>
          <p:nvPr/>
        </p:nvSpPr>
        <p:spPr>
          <a:xfrm>
            <a:off x="5218961" y="4283197"/>
            <a:ext cx="855712" cy="864096"/>
          </a:xfrm>
          <a:prstGeom prst="bracketPair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8" name="Rectangle 197"/>
          <p:cNvSpPr/>
          <p:nvPr/>
        </p:nvSpPr>
        <p:spPr>
          <a:xfrm>
            <a:off x="5400260" y="4310901"/>
            <a:ext cx="625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m</a:t>
            </a:r>
            <a:endParaRPr lang="fr-FR" b="1" dirty="0"/>
          </a:p>
        </p:txBody>
      </p:sp>
      <p:sp>
        <p:nvSpPr>
          <p:cNvPr id="199" name="Rectangle 198"/>
          <p:cNvSpPr/>
          <p:nvPr/>
        </p:nvSpPr>
        <p:spPr>
          <a:xfrm>
            <a:off x="5492860" y="4829090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cxnSp>
        <p:nvCxnSpPr>
          <p:cNvPr id="200" name="Connecteur droit 199"/>
          <p:cNvCxnSpPr/>
          <p:nvPr/>
        </p:nvCxnSpPr>
        <p:spPr>
          <a:xfrm>
            <a:off x="5400260" y="4749970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Rectangle 200"/>
          <p:cNvSpPr/>
          <p:nvPr/>
        </p:nvSpPr>
        <p:spPr>
          <a:xfrm>
            <a:off x="6120340" y="4536504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dirty="0"/>
          </a:p>
        </p:txBody>
      </p:sp>
      <p:sp>
        <p:nvSpPr>
          <p:cNvPr id="202" name="Rectangle 201"/>
          <p:cNvSpPr/>
          <p:nvPr/>
        </p:nvSpPr>
        <p:spPr>
          <a:xfrm>
            <a:off x="6336364" y="4176464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sp>
        <p:nvSpPr>
          <p:cNvPr id="203" name="Rectangle 202"/>
          <p:cNvSpPr/>
          <p:nvPr/>
        </p:nvSpPr>
        <p:spPr>
          <a:xfrm>
            <a:off x="6661679" y="3960440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sp>
        <p:nvSpPr>
          <p:cNvPr id="204" name="Rectangle 203"/>
          <p:cNvSpPr/>
          <p:nvPr/>
        </p:nvSpPr>
        <p:spPr>
          <a:xfrm>
            <a:off x="6650104" y="4420754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b="1" dirty="0"/>
          </a:p>
        </p:txBody>
      </p:sp>
      <p:cxnSp>
        <p:nvCxnSpPr>
          <p:cNvPr id="205" name="Connecteur droit 204"/>
          <p:cNvCxnSpPr/>
          <p:nvPr/>
        </p:nvCxnSpPr>
        <p:spPr>
          <a:xfrm>
            <a:off x="6696404" y="4392488"/>
            <a:ext cx="288032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Rectangle 205"/>
          <p:cNvSpPr/>
          <p:nvPr/>
        </p:nvSpPr>
        <p:spPr>
          <a:xfrm>
            <a:off x="6984436" y="4176464"/>
            <a:ext cx="489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7799674" y="4283197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m²g</a:t>
            </a:r>
            <a:endParaRPr lang="fr-FR" b="1" dirty="0"/>
          </a:p>
        </p:txBody>
      </p:sp>
      <p:sp>
        <p:nvSpPr>
          <p:cNvPr id="208" name="Rectangle 207"/>
          <p:cNvSpPr/>
          <p:nvPr/>
        </p:nvSpPr>
        <p:spPr>
          <a:xfrm>
            <a:off x="7892274" y="4801386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h²</a:t>
            </a:r>
            <a:endParaRPr lang="fr-FR" b="1" dirty="0"/>
          </a:p>
        </p:txBody>
      </p:sp>
      <p:cxnSp>
        <p:nvCxnSpPr>
          <p:cNvPr id="209" name="Connecteur droit 208"/>
          <p:cNvCxnSpPr/>
          <p:nvPr/>
        </p:nvCxnSpPr>
        <p:spPr>
          <a:xfrm>
            <a:off x="7857549" y="4722266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Rectangle 209"/>
          <p:cNvSpPr/>
          <p:nvPr/>
        </p:nvSpPr>
        <p:spPr>
          <a:xfrm>
            <a:off x="8375738" y="4499221"/>
            <a:ext cx="6607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+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1" name="Rectangle 210"/>
          <p:cNvSpPr/>
          <p:nvPr/>
        </p:nvSpPr>
        <p:spPr>
          <a:xfrm>
            <a:off x="7560500" y="4499221"/>
            <a:ext cx="3401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sz="2000" dirty="0"/>
          </a:p>
        </p:txBody>
      </p:sp>
      <p:sp>
        <p:nvSpPr>
          <p:cNvPr id="212" name="Rectangle 211"/>
          <p:cNvSpPr/>
          <p:nvPr/>
        </p:nvSpPr>
        <p:spPr>
          <a:xfrm>
            <a:off x="3131840" y="4005064"/>
            <a:ext cx="5832648" cy="12241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79512" y="5805264"/>
            <a:ext cx="532859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Après avoir tracé le graphique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z = f(t)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on lit 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 = 3,7 secondes pour z = 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0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50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000"/>
                            </p:stCondLst>
                            <p:childTnLst>
                              <p:par>
                                <p:cTn id="1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0"/>
                            </p:stCondLst>
                            <p:childTnLst>
                              <p:par>
                                <p:cTn id="1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500"/>
                            </p:stCondLst>
                            <p:childTnLst>
                              <p:par>
                                <p:cTn id="1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00"/>
                            </p:stCondLst>
                            <p:childTnLst>
                              <p:par>
                                <p:cTn id="1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6500"/>
                            </p:stCondLst>
                            <p:childTnLst>
                              <p:par>
                                <p:cTn id="1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7000"/>
                            </p:stCondLst>
                            <p:childTnLst>
                              <p:par>
                                <p:cTn id="1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7500"/>
                            </p:stCondLst>
                            <p:childTnLst>
                              <p:par>
                                <p:cTn id="2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8000"/>
                            </p:stCondLst>
                            <p:childTnLst>
                              <p:par>
                                <p:cTn id="2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8500"/>
                            </p:stCondLst>
                            <p:childTnLst>
                              <p:par>
                                <p:cTn id="2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9000"/>
                            </p:stCondLst>
                            <p:childTnLst>
                              <p:par>
                                <p:cTn id="2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9500"/>
                            </p:stCondLst>
                            <p:childTnLst>
                              <p:par>
                                <p:cTn id="2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1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158" grpId="0"/>
      <p:bldP spid="159" grpId="0"/>
      <p:bldP spid="160" grpId="0"/>
      <p:bldP spid="162" grpId="0"/>
      <p:bldP spid="163" grpId="0"/>
      <p:bldP spid="164" grpId="0" animBg="1"/>
      <p:bldP spid="165" grpId="0" animBg="1"/>
      <p:bldP spid="166" grpId="0"/>
      <p:bldP spid="167" grpId="0"/>
      <p:bldP spid="169" grpId="0"/>
      <p:bldP spid="170" grpId="0"/>
      <p:bldP spid="171" grpId="0"/>
      <p:bldP spid="172" grpId="0"/>
      <p:bldP spid="174" grpId="0"/>
      <p:bldP spid="175" grpId="0"/>
      <p:bldP spid="176" grpId="0"/>
      <p:bldP spid="177" grpId="0"/>
      <p:bldP spid="178" grpId="0"/>
      <p:bldP spid="180" grpId="0" animBg="1"/>
      <p:bldP spid="181" grpId="0"/>
      <p:bldP spid="182" grpId="0"/>
      <p:bldP spid="184" grpId="0"/>
      <p:bldP spid="185" grpId="0"/>
      <p:bldP spid="186" grpId="0"/>
      <p:bldP spid="187" grpId="0"/>
      <p:bldP spid="189" grpId="0"/>
      <p:bldP spid="190" grpId="0"/>
      <p:bldP spid="191" grpId="0"/>
      <p:bldP spid="192" grpId="0"/>
      <p:bldP spid="194" grpId="0"/>
      <p:bldP spid="195" grpId="0"/>
      <p:bldP spid="196" grpId="0" animBg="1"/>
      <p:bldP spid="197" grpId="0" animBg="1"/>
      <p:bldP spid="198" grpId="0"/>
      <p:bldP spid="199" grpId="0"/>
      <p:bldP spid="201" grpId="0"/>
      <p:bldP spid="202" grpId="0"/>
      <p:bldP spid="203" grpId="0"/>
      <p:bldP spid="204" grpId="0"/>
      <p:bldP spid="206" grpId="0"/>
      <p:bldP spid="207" grpId="0"/>
      <p:bldP spid="208" grpId="0"/>
      <p:bldP spid="210" grpId="0"/>
      <p:bldP spid="211" grpId="0"/>
      <p:bldP spid="212" grpId="0" animBg="1"/>
      <p:bldP spid="20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107504" y="44624"/>
            <a:ext cx="8928992" cy="108012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1100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179512" y="61315"/>
            <a:ext cx="8856984" cy="991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Le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CENTRE DE MASSE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d’un système matériel est le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barycen-tre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des masses du système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(point imaginaire situé à la position moyenne de la masse).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080" y="1196752"/>
            <a:ext cx="57626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2"/>
          <p:cNvSpPr>
            <a:spLocks noChangeArrowheads="1"/>
          </p:cNvSpPr>
          <p:nvPr/>
        </p:nvSpPr>
        <p:spPr bwMode="auto">
          <a:xfrm>
            <a:off x="1619696" y="1340768"/>
            <a:ext cx="7416800" cy="4001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 smtClean="0"/>
              <a:t>CENTRE </a:t>
            </a:r>
            <a:r>
              <a:rPr lang="fr-FR" sz="2000" b="1" dirty="0"/>
              <a:t>DE MASSE</a:t>
            </a:r>
            <a:r>
              <a:rPr lang="fr-FR" sz="2000" dirty="0"/>
              <a:t> </a:t>
            </a:r>
            <a:r>
              <a:rPr lang="fr-FR" sz="2000" dirty="0" smtClean="0"/>
              <a:t>= </a:t>
            </a:r>
            <a:r>
              <a:rPr lang="fr-FR" sz="2000" b="1" dirty="0" smtClean="0"/>
              <a:t>CENTRE D’INERTIE</a:t>
            </a:r>
            <a:r>
              <a:rPr lang="fr-FR" sz="2000" dirty="0" smtClean="0"/>
              <a:t> </a:t>
            </a:r>
            <a:r>
              <a:rPr lang="fr-FR" sz="2000" dirty="0" smtClean="0">
                <a:latin typeface="Tahoma"/>
                <a:ea typeface="Tahoma"/>
                <a:cs typeface="Tahoma"/>
              </a:rPr>
              <a:t>≈ </a:t>
            </a:r>
            <a:r>
              <a:rPr lang="fr-FR" sz="2000" b="1" dirty="0" smtClean="0"/>
              <a:t>CENTRE </a:t>
            </a:r>
            <a:r>
              <a:rPr lang="fr-FR" sz="2000" b="1" dirty="0"/>
              <a:t>DE </a:t>
            </a:r>
            <a:r>
              <a:rPr lang="fr-FR" sz="2000" b="1" dirty="0" smtClean="0"/>
              <a:t>GRAVITE</a:t>
            </a:r>
            <a:r>
              <a:rPr lang="fr-FR" sz="2000" dirty="0" smtClean="0"/>
              <a:t>.</a:t>
            </a:r>
            <a:endParaRPr lang="fr-FR" sz="2000" dirty="0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198884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lang="fr-FR" sz="2000" i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O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ù se situe le centre de masse des différents systèmes ci-dessous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 cstate="print"/>
          <a:srcRect l="10867" t="39479" r="81101" b="40361"/>
          <a:stretch>
            <a:fillRect/>
          </a:stretch>
        </p:blipFill>
        <p:spPr bwMode="auto">
          <a:xfrm>
            <a:off x="539552" y="2492896"/>
            <a:ext cx="1152127" cy="1626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 l="22624" t="38541" r="67454" b="40361"/>
          <a:stretch>
            <a:fillRect/>
          </a:stretch>
        </p:blipFill>
        <p:spPr bwMode="auto">
          <a:xfrm>
            <a:off x="2627784" y="2492896"/>
            <a:ext cx="1423216" cy="1702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 l="33909" t="40123" r="55696" b="40361"/>
          <a:stretch>
            <a:fillRect/>
          </a:stretch>
        </p:blipFill>
        <p:spPr bwMode="auto">
          <a:xfrm>
            <a:off x="4932040" y="2492896"/>
            <a:ext cx="1490988" cy="1574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 l="44722" t="38346" r="44411" b="40361"/>
          <a:stretch>
            <a:fillRect/>
          </a:stretch>
        </p:blipFill>
        <p:spPr bwMode="auto">
          <a:xfrm>
            <a:off x="7092280" y="2420888"/>
            <a:ext cx="1558760" cy="171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 l="55534" t="36959" r="33126" b="40361"/>
          <a:stretch>
            <a:fillRect/>
          </a:stretch>
        </p:blipFill>
        <p:spPr bwMode="auto">
          <a:xfrm>
            <a:off x="1331640" y="4365104"/>
            <a:ext cx="1626533" cy="182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 l="67764" t="36959" r="19479" b="40361"/>
          <a:stretch>
            <a:fillRect/>
          </a:stretch>
        </p:blipFill>
        <p:spPr bwMode="auto">
          <a:xfrm>
            <a:off x="4211960" y="4365104"/>
            <a:ext cx="1829848" cy="1829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/>
          <a:srcRect l="80939" t="36959" r="9281" b="40361"/>
          <a:stretch>
            <a:fillRect/>
          </a:stretch>
        </p:blipFill>
        <p:spPr bwMode="auto">
          <a:xfrm>
            <a:off x="6804248" y="4437112"/>
            <a:ext cx="1402789" cy="1829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Ellipse 17"/>
          <p:cNvSpPr/>
          <p:nvPr/>
        </p:nvSpPr>
        <p:spPr>
          <a:xfrm>
            <a:off x="5445113" y="3008527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20"/>
          <p:cNvCxnSpPr/>
          <p:nvPr/>
        </p:nvCxnSpPr>
        <p:spPr>
          <a:xfrm flipV="1">
            <a:off x="7020272" y="2924944"/>
            <a:ext cx="1152128" cy="72008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7308304" y="2420888"/>
            <a:ext cx="648072" cy="1296144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6804248" y="2852936"/>
            <a:ext cx="2088232" cy="864096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e 18"/>
          <p:cNvSpPr/>
          <p:nvPr/>
        </p:nvSpPr>
        <p:spPr>
          <a:xfrm>
            <a:off x="7629677" y="3140968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4" name="Connecteur droit 33"/>
          <p:cNvCxnSpPr/>
          <p:nvPr/>
        </p:nvCxnSpPr>
        <p:spPr>
          <a:xfrm>
            <a:off x="3131840" y="2564904"/>
            <a:ext cx="360040" cy="1152128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H="1">
            <a:off x="3131840" y="2852936"/>
            <a:ext cx="360040" cy="576064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3203848" y="3068960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3" name="Connecteur droit 42"/>
          <p:cNvCxnSpPr/>
          <p:nvPr/>
        </p:nvCxnSpPr>
        <p:spPr>
          <a:xfrm>
            <a:off x="395536" y="2420888"/>
            <a:ext cx="1368152" cy="1296144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flipV="1">
            <a:off x="458018" y="2425651"/>
            <a:ext cx="1296144" cy="1296144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>
          <a:xfrm>
            <a:off x="1032033" y="3022660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/>
          <p:cNvSpPr/>
          <p:nvPr/>
        </p:nvSpPr>
        <p:spPr>
          <a:xfrm>
            <a:off x="1763688" y="4869160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/>
          <p:cNvSpPr/>
          <p:nvPr/>
        </p:nvSpPr>
        <p:spPr>
          <a:xfrm>
            <a:off x="4735631" y="4864397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/>
          <p:cNvSpPr/>
          <p:nvPr/>
        </p:nvSpPr>
        <p:spPr>
          <a:xfrm>
            <a:off x="7571953" y="4903068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500"/>
                            </p:stCondLst>
                            <p:childTnLst>
                              <p:par>
                                <p:cTn id="9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000"/>
                            </p:stCondLst>
                            <p:childTnLst>
                              <p:par>
                                <p:cTn id="15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000"/>
                            </p:stCondLst>
                            <p:childTnLst>
                              <p:par>
                                <p:cTn id="17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000"/>
                            </p:stCondLst>
                            <p:childTnLst>
                              <p:par>
                                <p:cTn id="1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000"/>
                            </p:stCondLst>
                            <p:childTnLst>
                              <p:par>
                                <p:cTn id="1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000"/>
                            </p:stCondLst>
                            <p:childTnLst>
                              <p:par>
                                <p:cTn id="19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3011" grpId="0"/>
      <p:bldP spid="18" grpId="0" animBg="1"/>
      <p:bldP spid="19" grpId="0" animBg="1"/>
      <p:bldP spid="17" grpId="0" animBg="1"/>
      <p:bldP spid="16" grpId="0" animBg="1"/>
      <p:bldP spid="51" grpId="0" animBg="1"/>
      <p:bldP spid="52" grpId="0" animBg="1"/>
      <p:bldP spid="5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72779" y="35607"/>
            <a:ext cx="9001000" cy="526560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40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Durée de la chute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 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80528" y="563682"/>
            <a:ext cx="9428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H =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7584" y="340637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mg</a:t>
            </a:r>
            <a:endParaRPr lang="fr-FR" b="1" dirty="0"/>
          </a:p>
        </p:txBody>
      </p:sp>
      <p:sp>
        <p:nvSpPr>
          <p:cNvPr id="4" name="Rectangle 3"/>
          <p:cNvSpPr/>
          <p:nvPr/>
        </p:nvSpPr>
        <p:spPr>
          <a:xfrm>
            <a:off x="920184" y="858826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827584" y="779706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547664" y="496228"/>
            <a:ext cx="540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0</a:t>
            </a:r>
            <a:endParaRPr lang="fr-FR" sz="2000" dirty="0"/>
          </a:p>
        </p:txBody>
      </p:sp>
      <p:sp>
        <p:nvSpPr>
          <p:cNvPr id="7" name="Rectangle 6"/>
          <p:cNvSpPr/>
          <p:nvPr/>
        </p:nvSpPr>
        <p:spPr>
          <a:xfrm>
            <a:off x="2051720" y="496228"/>
            <a:ext cx="3401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sz="2000" dirty="0"/>
          </a:p>
        </p:txBody>
      </p:sp>
      <p:sp>
        <p:nvSpPr>
          <p:cNvPr id="8" name="Parenthèses 7"/>
          <p:cNvSpPr/>
          <p:nvPr/>
        </p:nvSpPr>
        <p:spPr>
          <a:xfrm>
            <a:off x="1475656" y="314929"/>
            <a:ext cx="3384376" cy="864096"/>
          </a:xfrm>
          <a:prstGeom prst="bracketPair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Parenthèses 8"/>
          <p:cNvSpPr/>
          <p:nvPr/>
        </p:nvSpPr>
        <p:spPr>
          <a:xfrm>
            <a:off x="2374477" y="314929"/>
            <a:ext cx="855712" cy="864096"/>
          </a:xfrm>
          <a:prstGeom prst="bracketPair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555776" y="342633"/>
            <a:ext cx="625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m</a:t>
            </a:r>
            <a:endParaRPr lang="fr-FR" b="1" dirty="0"/>
          </a:p>
        </p:txBody>
      </p:sp>
      <p:sp>
        <p:nvSpPr>
          <p:cNvPr id="11" name="Rectangle 10"/>
          <p:cNvSpPr/>
          <p:nvPr/>
        </p:nvSpPr>
        <p:spPr>
          <a:xfrm>
            <a:off x="2648376" y="860822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2555776" y="781702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275856" y="568236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3491880" y="208196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3817195" y="-7828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sp>
        <p:nvSpPr>
          <p:cNvPr id="16" name="Rectangle 15"/>
          <p:cNvSpPr/>
          <p:nvPr/>
        </p:nvSpPr>
        <p:spPr>
          <a:xfrm>
            <a:off x="3805620" y="452486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b="1" dirty="0"/>
          </a:p>
        </p:txBody>
      </p:sp>
      <p:cxnSp>
        <p:nvCxnSpPr>
          <p:cNvPr id="17" name="Connecteur droit 16"/>
          <p:cNvCxnSpPr/>
          <p:nvPr/>
        </p:nvCxnSpPr>
        <p:spPr>
          <a:xfrm>
            <a:off x="3851920" y="424220"/>
            <a:ext cx="288032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139952" y="208196"/>
            <a:ext cx="5469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32040" y="496228"/>
            <a:ext cx="720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endParaRPr lang="fr-FR" sz="2000" dirty="0"/>
          </a:p>
        </p:txBody>
      </p:sp>
      <p:sp>
        <p:nvSpPr>
          <p:cNvPr id="20" name="Rectangle 19"/>
          <p:cNvSpPr/>
          <p:nvPr/>
        </p:nvSpPr>
        <p:spPr>
          <a:xfrm>
            <a:off x="5677828" y="494552"/>
            <a:ext cx="10038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 =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60232" y="278528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mg</a:t>
            </a:r>
            <a:endParaRPr lang="fr-FR" b="1" dirty="0"/>
          </a:p>
        </p:txBody>
      </p:sp>
      <p:sp>
        <p:nvSpPr>
          <p:cNvPr id="22" name="Rectangle 21"/>
          <p:cNvSpPr/>
          <p:nvPr/>
        </p:nvSpPr>
        <p:spPr>
          <a:xfrm>
            <a:off x="6752832" y="796717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cxnSp>
        <p:nvCxnSpPr>
          <p:cNvPr id="23" name="Connecteur droit 22"/>
          <p:cNvCxnSpPr/>
          <p:nvPr/>
        </p:nvCxnSpPr>
        <p:spPr>
          <a:xfrm>
            <a:off x="6660232" y="717597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enthèses 23"/>
          <p:cNvSpPr/>
          <p:nvPr/>
        </p:nvSpPr>
        <p:spPr>
          <a:xfrm>
            <a:off x="7308304" y="252820"/>
            <a:ext cx="792088" cy="864096"/>
          </a:xfrm>
          <a:prstGeom prst="bracketPair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7452320" y="252820"/>
            <a:ext cx="625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m</a:t>
            </a:r>
            <a:endParaRPr lang="fr-FR" b="1" dirty="0"/>
          </a:p>
        </p:txBody>
      </p:sp>
      <p:sp>
        <p:nvSpPr>
          <p:cNvPr id="26" name="Rectangle 25"/>
          <p:cNvSpPr/>
          <p:nvPr/>
        </p:nvSpPr>
        <p:spPr>
          <a:xfrm>
            <a:off x="7544920" y="771009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cxnSp>
        <p:nvCxnSpPr>
          <p:cNvPr id="27" name="Connecteur droit 26"/>
          <p:cNvCxnSpPr/>
          <p:nvPr/>
        </p:nvCxnSpPr>
        <p:spPr>
          <a:xfrm>
            <a:off x="7452320" y="691889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8172400" y="468844"/>
            <a:ext cx="720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endParaRPr lang="fr-FR" sz="2000" dirty="0"/>
          </a:p>
        </p:txBody>
      </p:sp>
      <p:sp>
        <p:nvSpPr>
          <p:cNvPr id="29" name="Rectangle 28"/>
          <p:cNvSpPr/>
          <p:nvPr/>
        </p:nvSpPr>
        <p:spPr>
          <a:xfrm>
            <a:off x="0" y="1692980"/>
            <a:ext cx="2483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15616" y="1476956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m²g</a:t>
            </a:r>
            <a:endParaRPr lang="fr-FR" b="1" dirty="0"/>
          </a:p>
        </p:txBody>
      </p:sp>
      <p:sp>
        <p:nvSpPr>
          <p:cNvPr id="31" name="Rectangle 30"/>
          <p:cNvSpPr/>
          <p:nvPr/>
        </p:nvSpPr>
        <p:spPr>
          <a:xfrm>
            <a:off x="1208216" y="1995145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h²</a:t>
            </a:r>
            <a:endParaRPr lang="fr-FR" b="1" dirty="0"/>
          </a:p>
        </p:txBody>
      </p:sp>
      <p:cxnSp>
        <p:nvCxnSpPr>
          <p:cNvPr id="32" name="Connecteur droit 31"/>
          <p:cNvCxnSpPr/>
          <p:nvPr/>
        </p:nvCxnSpPr>
        <p:spPr>
          <a:xfrm>
            <a:off x="1173491" y="1916025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691680" y="1692980"/>
            <a:ext cx="6607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+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569909" y="1707113"/>
            <a:ext cx="11160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z =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672068" y="1492765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mg</a:t>
            </a:r>
            <a:endParaRPr lang="fr-FR" b="1" dirty="0"/>
          </a:p>
        </p:txBody>
      </p:sp>
      <p:sp>
        <p:nvSpPr>
          <p:cNvPr id="36" name="Rectangle 35"/>
          <p:cNvSpPr/>
          <p:nvPr/>
        </p:nvSpPr>
        <p:spPr>
          <a:xfrm>
            <a:off x="3764668" y="2010954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cxnSp>
        <p:nvCxnSpPr>
          <p:cNvPr id="37" name="Connecteur droit 36"/>
          <p:cNvCxnSpPr/>
          <p:nvPr/>
        </p:nvCxnSpPr>
        <p:spPr>
          <a:xfrm>
            <a:off x="3672068" y="1931834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392148" y="1648356"/>
            <a:ext cx="482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t</a:t>
            </a:r>
            <a:endParaRPr lang="fr-FR" sz="2000" dirty="0"/>
          </a:p>
        </p:txBody>
      </p:sp>
      <p:sp>
        <p:nvSpPr>
          <p:cNvPr id="39" name="Rectangle 38"/>
          <p:cNvSpPr/>
          <p:nvPr/>
        </p:nvSpPr>
        <p:spPr>
          <a:xfrm>
            <a:off x="4896204" y="1648356"/>
            <a:ext cx="3401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sz="2000" dirty="0"/>
          </a:p>
        </p:txBody>
      </p:sp>
      <p:sp>
        <p:nvSpPr>
          <p:cNvPr id="40" name="Parenthèses 39"/>
          <p:cNvSpPr/>
          <p:nvPr/>
        </p:nvSpPr>
        <p:spPr>
          <a:xfrm>
            <a:off x="4320140" y="1467057"/>
            <a:ext cx="3240360" cy="864096"/>
          </a:xfrm>
          <a:prstGeom prst="bracketPair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Parenthèses 40"/>
          <p:cNvSpPr/>
          <p:nvPr/>
        </p:nvSpPr>
        <p:spPr>
          <a:xfrm>
            <a:off x="5218961" y="1467057"/>
            <a:ext cx="855712" cy="864096"/>
          </a:xfrm>
          <a:prstGeom prst="bracketPair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5400260" y="1494761"/>
            <a:ext cx="625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m</a:t>
            </a:r>
            <a:endParaRPr lang="fr-FR" b="1" dirty="0"/>
          </a:p>
        </p:txBody>
      </p:sp>
      <p:sp>
        <p:nvSpPr>
          <p:cNvPr id="43" name="Rectangle 42"/>
          <p:cNvSpPr/>
          <p:nvPr/>
        </p:nvSpPr>
        <p:spPr>
          <a:xfrm>
            <a:off x="5492860" y="2012950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cxnSp>
        <p:nvCxnSpPr>
          <p:cNvPr id="44" name="Connecteur droit 43"/>
          <p:cNvCxnSpPr/>
          <p:nvPr/>
        </p:nvCxnSpPr>
        <p:spPr>
          <a:xfrm>
            <a:off x="5400260" y="1933830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6120340" y="1720364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dirty="0"/>
          </a:p>
        </p:txBody>
      </p:sp>
      <p:sp>
        <p:nvSpPr>
          <p:cNvPr id="46" name="Rectangle 45"/>
          <p:cNvSpPr/>
          <p:nvPr/>
        </p:nvSpPr>
        <p:spPr>
          <a:xfrm>
            <a:off x="6336364" y="1360324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sp>
        <p:nvSpPr>
          <p:cNvPr id="47" name="Rectangle 46"/>
          <p:cNvSpPr/>
          <p:nvPr/>
        </p:nvSpPr>
        <p:spPr>
          <a:xfrm>
            <a:off x="6661679" y="1144300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b="1" dirty="0"/>
          </a:p>
        </p:txBody>
      </p:sp>
      <p:sp>
        <p:nvSpPr>
          <p:cNvPr id="48" name="Rectangle 47"/>
          <p:cNvSpPr/>
          <p:nvPr/>
        </p:nvSpPr>
        <p:spPr>
          <a:xfrm>
            <a:off x="6650104" y="1604614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b="1" dirty="0"/>
          </a:p>
        </p:txBody>
      </p:sp>
      <p:cxnSp>
        <p:nvCxnSpPr>
          <p:cNvPr id="49" name="Connecteur droit 48"/>
          <p:cNvCxnSpPr/>
          <p:nvPr/>
        </p:nvCxnSpPr>
        <p:spPr>
          <a:xfrm>
            <a:off x="6696404" y="1576348"/>
            <a:ext cx="288032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6984436" y="1360324"/>
            <a:ext cx="489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799674" y="1467057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m²g</a:t>
            </a:r>
            <a:endParaRPr lang="fr-FR" b="1" dirty="0"/>
          </a:p>
        </p:txBody>
      </p:sp>
      <p:sp>
        <p:nvSpPr>
          <p:cNvPr id="52" name="Rectangle 51"/>
          <p:cNvSpPr/>
          <p:nvPr/>
        </p:nvSpPr>
        <p:spPr>
          <a:xfrm>
            <a:off x="7892274" y="1985246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h²</a:t>
            </a:r>
            <a:endParaRPr lang="fr-FR" b="1" dirty="0"/>
          </a:p>
        </p:txBody>
      </p:sp>
      <p:cxnSp>
        <p:nvCxnSpPr>
          <p:cNvPr id="53" name="Connecteur droit 52"/>
          <p:cNvCxnSpPr/>
          <p:nvPr/>
        </p:nvCxnSpPr>
        <p:spPr>
          <a:xfrm>
            <a:off x="7857549" y="1906126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8375738" y="1683081"/>
            <a:ext cx="6607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+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560500" y="1683081"/>
            <a:ext cx="3401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sz="2000" dirty="0"/>
          </a:p>
        </p:txBody>
      </p:sp>
      <p:sp>
        <p:nvSpPr>
          <p:cNvPr id="56" name="Rectangle 55"/>
          <p:cNvSpPr/>
          <p:nvPr/>
        </p:nvSpPr>
        <p:spPr>
          <a:xfrm>
            <a:off x="3131840" y="1188924"/>
            <a:ext cx="5832648" cy="12241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4"/>
          <p:cNvSpPr>
            <a:spLocks noChangeArrowheads="1"/>
          </p:cNvSpPr>
          <p:nvPr/>
        </p:nvSpPr>
        <p:spPr bwMode="auto">
          <a:xfrm>
            <a:off x="179512" y="2708920"/>
            <a:ext cx="374441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Après avoir tracé le graphique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z = f(t)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on lit 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 = 3,7 secondes pour z = 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10395" t="62999" r="6919" b="31121"/>
          <a:stretch>
            <a:fillRect/>
          </a:stretch>
        </p:blipFill>
        <p:spPr bwMode="auto">
          <a:xfrm>
            <a:off x="0" y="5445224"/>
            <a:ext cx="9144000" cy="39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/>
        </p:nvSpPr>
        <p:spPr>
          <a:xfrm>
            <a:off x="539552" y="6021288"/>
            <a:ext cx="7473008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400" dirty="0" smtClean="0">
                <a:cs typeface="Arial" pitchFamily="34" charset="0"/>
              </a:rPr>
              <a:t>Modèle utilisé pour décrire de </a:t>
            </a:r>
            <a:r>
              <a:rPr lang="fr-FR" sz="2400" b="1" dirty="0" smtClean="0">
                <a:cs typeface="Arial" pitchFamily="34" charset="0"/>
              </a:rPr>
              <a:t>nombreux phénomènes …</a:t>
            </a:r>
            <a:endParaRPr lang="fr-FR" sz="2000" b="1" u="sng" dirty="0"/>
          </a:p>
        </p:txBody>
      </p:sp>
      <p:pic>
        <p:nvPicPr>
          <p:cNvPr id="63" name="Image 6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708920"/>
            <a:ext cx="4856703" cy="254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5436096" y="2530179"/>
            <a:ext cx="3528392" cy="720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 = 0,025 kg ; g = 9,8 </a:t>
            </a:r>
            <a:r>
              <a:rPr kumimoji="0" lang="fr-FR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m.s</a:t>
            </a:r>
            <a:r>
              <a:rPr kumimoji="0" lang="fr-FR" sz="16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– 2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H = 10 m ; h = 0,083</a:t>
            </a:r>
            <a:r>
              <a:rPr kumimoji="0" lang="fr-FR" sz="16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kg.s</a:t>
            </a:r>
            <a:r>
              <a:rPr kumimoji="0" lang="fr-FR" sz="16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– 1</a:t>
            </a:r>
            <a:endParaRPr kumimoji="0" lang="fr-F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307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e 74"/>
          <p:cNvGrpSpPr/>
          <p:nvPr/>
        </p:nvGrpSpPr>
        <p:grpSpPr>
          <a:xfrm>
            <a:off x="5076056" y="476672"/>
            <a:ext cx="3888432" cy="3672408"/>
            <a:chOff x="5076056" y="476672"/>
            <a:chExt cx="3888432" cy="3672408"/>
          </a:xfrm>
        </p:grpSpPr>
        <p:pic>
          <p:nvPicPr>
            <p:cNvPr id="69" name="Image 68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76056" y="476672"/>
              <a:ext cx="3888432" cy="3672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4" name="Groupe 73"/>
            <p:cNvGrpSpPr/>
            <p:nvPr/>
          </p:nvGrpSpPr>
          <p:grpSpPr>
            <a:xfrm>
              <a:off x="6613624" y="883320"/>
              <a:ext cx="1342752" cy="2931120"/>
              <a:chOff x="6613624" y="883320"/>
              <a:chExt cx="1342752" cy="2931120"/>
            </a:xfrm>
          </p:grpSpPr>
          <p:sp>
            <p:nvSpPr>
              <p:cNvPr id="71" name="Rectangle à coins arrondis 70"/>
              <p:cNvSpPr/>
              <p:nvPr/>
            </p:nvSpPr>
            <p:spPr>
              <a:xfrm>
                <a:off x="6613624" y="883320"/>
                <a:ext cx="216024" cy="432048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  <a:alpha val="30196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2" name="Rectangle à coins arrondis 71"/>
              <p:cNvSpPr/>
              <p:nvPr/>
            </p:nvSpPr>
            <p:spPr>
              <a:xfrm>
                <a:off x="7176988" y="2101106"/>
                <a:ext cx="216024" cy="432048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  <a:alpha val="30196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3" name="Rectangle à coins arrondis 72"/>
              <p:cNvSpPr/>
              <p:nvPr/>
            </p:nvSpPr>
            <p:spPr>
              <a:xfrm>
                <a:off x="7740352" y="3382392"/>
                <a:ext cx="216024" cy="432048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  <a:alpha val="30196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 l="10395" t="62999" r="6919" b="31121"/>
          <a:stretch>
            <a:fillRect/>
          </a:stretch>
        </p:blipFill>
        <p:spPr bwMode="auto">
          <a:xfrm>
            <a:off x="0" y="18916"/>
            <a:ext cx="9144000" cy="39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188075" y="1570038"/>
            <a:ext cx="3524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226175" y="923925"/>
            <a:ext cx="3524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306837" y="548680"/>
            <a:ext cx="4464496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CADRE DE L’ETUDE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: 	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 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Régime libre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 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Pas</a:t>
            </a:r>
            <a:r>
              <a:rPr kumimoji="0" lang="fr-FR" sz="24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de frottements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 Origine</a:t>
            </a:r>
            <a:r>
              <a:rPr kumimoji="0" lang="fr-FR" sz="2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de </a:t>
            </a:r>
            <a:r>
              <a:rPr lang="fr-FR" sz="2400" i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l’axe 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(</a:t>
            </a:r>
            <a:r>
              <a:rPr lang="fr-FR" sz="2400" b="1" dirty="0" err="1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Ox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) </a:t>
            </a:r>
            <a:r>
              <a:rPr kumimoji="0" lang="fr-FR" sz="2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quand </a:t>
            </a:r>
            <a:r>
              <a:rPr kumimoji="0" lang="fr-FR" sz="24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 = L</a:t>
            </a:r>
            <a:r>
              <a:rPr kumimoji="0" lang="fr-FR" sz="24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  Position initiale </a:t>
            </a:r>
            <a:r>
              <a:rPr kumimoji="0" lang="fr-FR" sz="24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x</a:t>
            </a:r>
            <a:r>
              <a:rPr kumimoji="0" lang="fr-FR" sz="2400" b="1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</a:t>
            </a:r>
            <a:r>
              <a:rPr kumimoji="0" lang="fr-FR" sz="24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400" b="1" dirty="0" smtClean="0">
                <a:latin typeface="Tahoma"/>
                <a:ea typeface="Tahoma"/>
                <a:cs typeface="Tahoma"/>
                <a:sym typeface="Symbol"/>
              </a:rPr>
              <a:t>&gt;</a:t>
            </a:r>
            <a:r>
              <a:rPr kumimoji="0" lang="fr-FR" sz="24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0</a:t>
            </a:r>
            <a:r>
              <a:rPr kumimoji="0" lang="fr-FR" sz="2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, sans vitesse initiale.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69532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81025" y="2924944"/>
            <a:ext cx="50040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ym typeface="Wingdings 3"/>
              </a:rPr>
              <a:t></a:t>
            </a:r>
            <a:r>
              <a:rPr lang="fr-FR" sz="2400" dirty="0" smtClean="0"/>
              <a:t> </a:t>
            </a:r>
            <a:r>
              <a:rPr lang="fr-FR" sz="2400" b="1" dirty="0" smtClean="0"/>
              <a:t>On observe des oscillations du système de part et d’autre du point O</a:t>
            </a:r>
            <a:endParaRPr lang="fr-FR" sz="24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1204" y="4249354"/>
            <a:ext cx="9001000" cy="260864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Système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                                        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Référentiel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endParaRPr lang="fr-FR" sz="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Char char="E"/>
            </a:pP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Bilan des forces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PFD (2</a:t>
            </a:r>
            <a:r>
              <a:rPr lang="fr-FR" sz="2000" b="1" i="1" u="sng" baseline="30000" dirty="0" smtClean="0"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Loi de Newton)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05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429356" y="4271623"/>
            <a:ext cx="271059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corps de masse m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5652120" y="4260048"/>
            <a:ext cx="40324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Terrestre (supposé galiléen)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4" name="Groupe 53"/>
          <p:cNvGrpSpPr/>
          <p:nvPr/>
        </p:nvGrpSpPr>
        <p:grpSpPr>
          <a:xfrm>
            <a:off x="2149437" y="4631663"/>
            <a:ext cx="3142644" cy="461665"/>
            <a:chOff x="2149437" y="4631663"/>
            <a:chExt cx="3142644" cy="461665"/>
          </a:xfrm>
        </p:grpSpPr>
        <p:sp>
          <p:nvSpPr>
            <p:cNvPr id="23" name="Rectangle 4"/>
            <p:cNvSpPr>
              <a:spLocks noChangeArrowheads="1"/>
            </p:cNvSpPr>
            <p:nvPr/>
          </p:nvSpPr>
          <p:spPr bwMode="auto">
            <a:xfrm>
              <a:off x="2149437" y="4689336"/>
              <a:ext cx="314264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- Le Poids      du système</a:t>
              </a: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endParaRPr>
            </a:p>
          </p:txBody>
        </p:sp>
        <p:grpSp>
          <p:nvGrpSpPr>
            <p:cNvPr id="24" name="Groupe 27"/>
            <p:cNvGrpSpPr/>
            <p:nvPr/>
          </p:nvGrpSpPr>
          <p:grpSpPr>
            <a:xfrm>
              <a:off x="3419872" y="4631663"/>
              <a:ext cx="388248" cy="461665"/>
              <a:chOff x="3419872" y="6165304"/>
              <a:chExt cx="388248" cy="461665"/>
            </a:xfrm>
          </p:grpSpPr>
          <p:sp>
            <p:nvSpPr>
              <p:cNvPr id="25" name="ZoneTexte 24"/>
              <p:cNvSpPr txBox="1"/>
              <p:nvPr/>
            </p:nvSpPr>
            <p:spPr>
              <a:xfrm>
                <a:off x="3419872" y="6165304"/>
                <a:ext cx="3882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 smtClean="0">
                    <a:solidFill>
                      <a:srgbClr val="FF0000"/>
                    </a:solidFill>
                    <a:latin typeface="Bookman Old Style" pitchFamily="18" charset="0"/>
                  </a:rPr>
                  <a:t>P</a:t>
                </a:r>
                <a:endParaRPr lang="fr-FR" sz="2400" b="1" dirty="0">
                  <a:solidFill>
                    <a:srgbClr val="FF0000"/>
                  </a:solidFill>
                  <a:latin typeface="Bookman Old Style" pitchFamily="18" charset="0"/>
                </a:endParaRPr>
              </a:p>
            </p:txBody>
          </p:sp>
          <p:cxnSp>
            <p:nvCxnSpPr>
              <p:cNvPr id="26" name="Connecteur droit avec flèche 25"/>
              <p:cNvCxnSpPr/>
              <p:nvPr/>
            </p:nvCxnSpPr>
            <p:spPr>
              <a:xfrm>
                <a:off x="3515030" y="6214162"/>
                <a:ext cx="216024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5" name="Groupe 54"/>
          <p:cNvGrpSpPr/>
          <p:nvPr/>
        </p:nvGrpSpPr>
        <p:grpSpPr>
          <a:xfrm>
            <a:off x="2162799" y="5010618"/>
            <a:ext cx="6864681" cy="461665"/>
            <a:chOff x="2162799" y="5010618"/>
            <a:chExt cx="6864681" cy="461665"/>
          </a:xfrm>
        </p:grpSpPr>
        <p:sp>
          <p:nvSpPr>
            <p:cNvPr id="27" name="Rectangle 4"/>
            <p:cNvSpPr>
              <a:spLocks noChangeArrowheads="1"/>
            </p:cNvSpPr>
            <p:nvPr/>
          </p:nvSpPr>
          <p:spPr bwMode="auto">
            <a:xfrm>
              <a:off x="2162799" y="5068617"/>
              <a:ext cx="686468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- La Réaction normale du support :</a:t>
              </a:r>
              <a:r>
                <a:rPr kumimoji="0" lang="fr-FR" sz="2000" b="0" i="0" u="none" strike="noStrike" cap="none" normalizeH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  </a:t>
              </a: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endParaRPr>
            </a:p>
          </p:txBody>
        </p:sp>
        <p:grpSp>
          <p:nvGrpSpPr>
            <p:cNvPr id="28" name="Groupe 31"/>
            <p:cNvGrpSpPr/>
            <p:nvPr/>
          </p:nvGrpSpPr>
          <p:grpSpPr>
            <a:xfrm>
              <a:off x="6124009" y="5010618"/>
              <a:ext cx="577402" cy="461665"/>
              <a:chOff x="3419872" y="6165304"/>
              <a:chExt cx="577402" cy="461665"/>
            </a:xfrm>
          </p:grpSpPr>
          <p:sp>
            <p:nvSpPr>
              <p:cNvPr id="29" name="ZoneTexte 28"/>
              <p:cNvSpPr txBox="1"/>
              <p:nvPr/>
            </p:nvSpPr>
            <p:spPr>
              <a:xfrm>
                <a:off x="3419872" y="6165304"/>
                <a:ext cx="5774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 smtClean="0">
                    <a:solidFill>
                      <a:srgbClr val="7030A0"/>
                    </a:solidFill>
                    <a:latin typeface="Bookman Old Style" pitchFamily="18" charset="0"/>
                  </a:rPr>
                  <a:t>R</a:t>
                </a:r>
                <a:r>
                  <a:rPr lang="fr-FR" sz="2400" b="1" baseline="-25000" dirty="0" smtClean="0">
                    <a:solidFill>
                      <a:srgbClr val="7030A0"/>
                    </a:solidFill>
                    <a:latin typeface="Bookman Old Style" pitchFamily="18" charset="0"/>
                  </a:rPr>
                  <a:t>N</a:t>
                </a:r>
                <a:endParaRPr lang="fr-FR" sz="2400" b="1" baseline="-25000" dirty="0">
                  <a:solidFill>
                    <a:srgbClr val="7030A0"/>
                  </a:solidFill>
                  <a:latin typeface="Bookman Old Style" pitchFamily="18" charset="0"/>
                </a:endParaRPr>
              </a:p>
            </p:txBody>
          </p:sp>
          <p:cxnSp>
            <p:nvCxnSpPr>
              <p:cNvPr id="30" name="Connecteur droit avec flèche 29"/>
              <p:cNvCxnSpPr/>
              <p:nvPr/>
            </p:nvCxnSpPr>
            <p:spPr>
              <a:xfrm>
                <a:off x="3515030" y="6214162"/>
                <a:ext cx="216024" cy="0"/>
              </a:xfrm>
              <a:prstGeom prst="straightConnector1">
                <a:avLst/>
              </a:prstGeom>
              <a:ln w="190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4" name="Groupe 63"/>
          <p:cNvGrpSpPr/>
          <p:nvPr/>
        </p:nvGrpSpPr>
        <p:grpSpPr>
          <a:xfrm>
            <a:off x="2181603" y="5366749"/>
            <a:ext cx="6864681" cy="461665"/>
            <a:chOff x="2181603" y="5366749"/>
            <a:chExt cx="6864681" cy="461665"/>
          </a:xfrm>
        </p:grpSpPr>
        <p:sp>
          <p:nvSpPr>
            <p:cNvPr id="31" name="Rectangle 4"/>
            <p:cNvSpPr>
              <a:spLocks noChangeArrowheads="1"/>
            </p:cNvSpPr>
            <p:nvPr/>
          </p:nvSpPr>
          <p:spPr bwMode="auto">
            <a:xfrm>
              <a:off x="2181603" y="5413173"/>
              <a:ext cx="686468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- La Force de rappel du ressort :</a:t>
              </a:r>
              <a:r>
                <a:rPr kumimoji="0" lang="fr-FR" sz="2000" b="0" i="0" u="none" strike="noStrike" cap="none" normalizeH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  </a:t>
              </a: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endParaRPr>
            </a:p>
          </p:txBody>
        </p:sp>
        <p:grpSp>
          <p:nvGrpSpPr>
            <p:cNvPr id="32" name="Groupe 31"/>
            <p:cNvGrpSpPr/>
            <p:nvPr/>
          </p:nvGrpSpPr>
          <p:grpSpPr>
            <a:xfrm>
              <a:off x="5819286" y="5366749"/>
              <a:ext cx="394660" cy="461665"/>
              <a:chOff x="3419872" y="6165304"/>
              <a:chExt cx="394660" cy="461665"/>
            </a:xfrm>
          </p:grpSpPr>
          <p:sp>
            <p:nvSpPr>
              <p:cNvPr id="33" name="ZoneTexte 32"/>
              <p:cNvSpPr txBox="1"/>
              <p:nvPr/>
            </p:nvSpPr>
            <p:spPr>
              <a:xfrm>
                <a:off x="3419872" y="6165304"/>
                <a:ext cx="3946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 smtClean="0">
                    <a:solidFill>
                      <a:srgbClr val="008000"/>
                    </a:solidFill>
                    <a:latin typeface="Bookman Old Style" pitchFamily="18" charset="0"/>
                  </a:rPr>
                  <a:t>F</a:t>
                </a:r>
                <a:endParaRPr lang="fr-FR" sz="2400" b="1" baseline="-25000" dirty="0">
                  <a:solidFill>
                    <a:srgbClr val="008000"/>
                  </a:solidFill>
                  <a:latin typeface="Bookman Old Style" pitchFamily="18" charset="0"/>
                </a:endParaRPr>
              </a:p>
            </p:txBody>
          </p:sp>
          <p:cxnSp>
            <p:nvCxnSpPr>
              <p:cNvPr id="34" name="Connecteur droit avec flèche 33"/>
              <p:cNvCxnSpPr/>
              <p:nvPr/>
            </p:nvCxnSpPr>
            <p:spPr>
              <a:xfrm>
                <a:off x="3515030" y="6214162"/>
                <a:ext cx="216024" cy="0"/>
              </a:xfrm>
              <a:prstGeom prst="straightConnector1">
                <a:avLst/>
              </a:prstGeom>
              <a:ln w="19050">
                <a:solidFill>
                  <a:srgbClr val="00800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5" name="Connecteur droit 34"/>
          <p:cNvCxnSpPr/>
          <p:nvPr/>
        </p:nvCxnSpPr>
        <p:spPr>
          <a:xfrm>
            <a:off x="7847085" y="3621874"/>
            <a:ext cx="0" cy="1008112"/>
          </a:xfrm>
          <a:prstGeom prst="line">
            <a:avLst/>
          </a:prstGeom>
          <a:ln w="5715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e 94"/>
          <p:cNvGrpSpPr/>
          <p:nvPr/>
        </p:nvGrpSpPr>
        <p:grpSpPr>
          <a:xfrm>
            <a:off x="7884368" y="3909906"/>
            <a:ext cx="388248" cy="461665"/>
            <a:chOff x="3419872" y="6165304"/>
            <a:chExt cx="388248" cy="461665"/>
          </a:xfrm>
        </p:grpSpPr>
        <p:sp>
          <p:nvSpPr>
            <p:cNvPr id="37" name="ZoneTexte 36"/>
            <p:cNvSpPr txBox="1"/>
            <p:nvPr/>
          </p:nvSpPr>
          <p:spPr>
            <a:xfrm>
              <a:off x="3419872" y="6165304"/>
              <a:ext cx="388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Bookman Old Style" pitchFamily="18" charset="0"/>
                </a:rPr>
                <a:t>P</a:t>
              </a:r>
              <a:endParaRPr lang="fr-FR" sz="24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  <p:cxnSp>
          <p:nvCxnSpPr>
            <p:cNvPr id="38" name="Connecteur droit avec flèche 37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" name="Groupe 121"/>
          <p:cNvGrpSpPr/>
          <p:nvPr/>
        </p:nvGrpSpPr>
        <p:grpSpPr>
          <a:xfrm>
            <a:off x="7884368" y="2924944"/>
            <a:ext cx="577402" cy="461665"/>
            <a:chOff x="3419872" y="6165304"/>
            <a:chExt cx="577402" cy="461665"/>
          </a:xfrm>
        </p:grpSpPr>
        <p:sp>
          <p:nvSpPr>
            <p:cNvPr id="43" name="ZoneTexte 42"/>
            <p:cNvSpPr txBox="1"/>
            <p:nvPr/>
          </p:nvSpPr>
          <p:spPr>
            <a:xfrm>
              <a:off x="3419872" y="6165304"/>
              <a:ext cx="5774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7030A0"/>
                  </a:solidFill>
                  <a:latin typeface="Bookman Old Style" pitchFamily="18" charset="0"/>
                </a:rPr>
                <a:t>R</a:t>
              </a:r>
              <a:r>
                <a:rPr lang="fr-FR" sz="2400" b="1" baseline="-25000" dirty="0" smtClean="0">
                  <a:solidFill>
                    <a:srgbClr val="7030A0"/>
                  </a:solidFill>
                  <a:latin typeface="Bookman Old Style" pitchFamily="18" charset="0"/>
                </a:rPr>
                <a:t>N</a:t>
              </a:r>
              <a:endParaRPr lang="fr-FR" sz="2400" b="1" dirty="0">
                <a:solidFill>
                  <a:srgbClr val="7030A0"/>
                </a:solidFill>
                <a:latin typeface="Bookman Old Style" pitchFamily="18" charset="0"/>
              </a:endParaRPr>
            </a:p>
          </p:txBody>
        </p:sp>
        <p:cxnSp>
          <p:nvCxnSpPr>
            <p:cNvPr id="44" name="Connecteur droit avec flèche 43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8" name="Connecteur droit 47"/>
          <p:cNvCxnSpPr/>
          <p:nvPr/>
        </p:nvCxnSpPr>
        <p:spPr>
          <a:xfrm flipV="1">
            <a:off x="7850460" y="2524646"/>
            <a:ext cx="0" cy="1080120"/>
          </a:xfrm>
          <a:prstGeom prst="line">
            <a:avLst/>
          </a:prstGeom>
          <a:ln w="57150">
            <a:solidFill>
              <a:srgbClr val="7030A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e 49"/>
          <p:cNvGrpSpPr/>
          <p:nvPr/>
        </p:nvGrpSpPr>
        <p:grpSpPr>
          <a:xfrm>
            <a:off x="7740352" y="692696"/>
            <a:ext cx="394660" cy="461665"/>
            <a:chOff x="3419872" y="6165304"/>
            <a:chExt cx="394660" cy="461665"/>
          </a:xfrm>
        </p:grpSpPr>
        <p:sp>
          <p:nvSpPr>
            <p:cNvPr id="51" name="ZoneTexte 50"/>
            <p:cNvSpPr txBox="1"/>
            <p:nvPr/>
          </p:nvSpPr>
          <p:spPr>
            <a:xfrm>
              <a:off x="3419872" y="6165304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008000"/>
                  </a:solidFill>
                  <a:latin typeface="Bookman Old Style" pitchFamily="18" charset="0"/>
                </a:rPr>
                <a:t>F</a:t>
              </a:r>
              <a:endParaRPr lang="fr-FR" sz="2400" b="1" baseline="-25000" dirty="0">
                <a:solidFill>
                  <a:srgbClr val="008000"/>
                </a:solidFill>
                <a:latin typeface="Bookman Old Style" pitchFamily="18" charset="0"/>
              </a:endParaRPr>
            </a:p>
          </p:txBody>
        </p:sp>
        <p:cxnSp>
          <p:nvCxnSpPr>
            <p:cNvPr id="52" name="Connecteur droit avec flèche 51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3" name="Connecteur droit 52"/>
          <p:cNvCxnSpPr/>
          <p:nvPr/>
        </p:nvCxnSpPr>
        <p:spPr>
          <a:xfrm>
            <a:off x="6588224" y="1124744"/>
            <a:ext cx="1872208" cy="0"/>
          </a:xfrm>
          <a:prstGeom prst="line">
            <a:avLst/>
          </a:prstGeom>
          <a:ln w="57150">
            <a:solidFill>
              <a:srgbClr val="008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>
            <a:off x="6738757" y="1124744"/>
            <a:ext cx="0" cy="1008112"/>
          </a:xfrm>
          <a:prstGeom prst="line">
            <a:avLst/>
          </a:prstGeom>
          <a:ln w="5715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e 94"/>
          <p:cNvGrpSpPr/>
          <p:nvPr/>
        </p:nvGrpSpPr>
        <p:grpSpPr>
          <a:xfrm>
            <a:off x="6776040" y="1412776"/>
            <a:ext cx="388248" cy="461665"/>
            <a:chOff x="3419872" y="6165304"/>
            <a:chExt cx="388248" cy="461665"/>
          </a:xfrm>
        </p:grpSpPr>
        <p:sp>
          <p:nvSpPr>
            <p:cNvPr id="58" name="ZoneTexte 57"/>
            <p:cNvSpPr txBox="1"/>
            <p:nvPr/>
          </p:nvSpPr>
          <p:spPr>
            <a:xfrm>
              <a:off x="3419872" y="6165304"/>
              <a:ext cx="388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Bookman Old Style" pitchFamily="18" charset="0"/>
                </a:rPr>
                <a:t>P</a:t>
              </a:r>
              <a:endParaRPr lang="fr-FR" sz="24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  <p:cxnSp>
          <p:nvCxnSpPr>
            <p:cNvPr id="59" name="Connecteur droit avec flèche 58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0" name="Groupe 121"/>
          <p:cNvGrpSpPr/>
          <p:nvPr/>
        </p:nvGrpSpPr>
        <p:grpSpPr>
          <a:xfrm>
            <a:off x="6732240" y="476672"/>
            <a:ext cx="577402" cy="461665"/>
            <a:chOff x="3059832" y="6093296"/>
            <a:chExt cx="577402" cy="461665"/>
          </a:xfrm>
        </p:grpSpPr>
        <p:sp>
          <p:nvSpPr>
            <p:cNvPr id="61" name="ZoneTexte 60"/>
            <p:cNvSpPr txBox="1"/>
            <p:nvPr/>
          </p:nvSpPr>
          <p:spPr>
            <a:xfrm>
              <a:off x="3059832" y="6093296"/>
              <a:ext cx="5774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7030A0"/>
                  </a:solidFill>
                  <a:latin typeface="Bookman Old Style" pitchFamily="18" charset="0"/>
                </a:rPr>
                <a:t>R</a:t>
              </a:r>
              <a:r>
                <a:rPr lang="fr-FR" sz="2400" b="1" baseline="-25000" dirty="0" smtClean="0">
                  <a:solidFill>
                    <a:srgbClr val="7030A0"/>
                  </a:solidFill>
                  <a:latin typeface="Bookman Old Style" pitchFamily="18" charset="0"/>
                </a:rPr>
                <a:t>N</a:t>
              </a:r>
              <a:endParaRPr lang="fr-FR" sz="2400" b="1" dirty="0">
                <a:solidFill>
                  <a:srgbClr val="7030A0"/>
                </a:solidFill>
                <a:latin typeface="Bookman Old Style" pitchFamily="18" charset="0"/>
              </a:endParaRPr>
            </a:p>
          </p:txBody>
        </p:sp>
        <p:cxnSp>
          <p:nvCxnSpPr>
            <p:cNvPr id="62" name="Connecteur droit avec flèche 61"/>
            <p:cNvCxnSpPr/>
            <p:nvPr/>
          </p:nvCxnSpPr>
          <p:spPr>
            <a:xfrm>
              <a:off x="3203848" y="6146254"/>
              <a:ext cx="216024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63" name="Connecteur droit 62"/>
          <p:cNvCxnSpPr/>
          <p:nvPr/>
        </p:nvCxnSpPr>
        <p:spPr>
          <a:xfrm flipV="1">
            <a:off x="6738590" y="50974"/>
            <a:ext cx="0" cy="1080120"/>
          </a:xfrm>
          <a:prstGeom prst="line">
            <a:avLst/>
          </a:prstGeom>
          <a:ln w="57150">
            <a:solidFill>
              <a:srgbClr val="7030A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e 64"/>
          <p:cNvGrpSpPr/>
          <p:nvPr/>
        </p:nvGrpSpPr>
        <p:grpSpPr>
          <a:xfrm>
            <a:off x="6660232" y="3861048"/>
            <a:ext cx="394660" cy="461665"/>
            <a:chOff x="3419872" y="6165304"/>
            <a:chExt cx="394660" cy="461665"/>
          </a:xfrm>
        </p:grpSpPr>
        <p:sp>
          <p:nvSpPr>
            <p:cNvPr id="66" name="ZoneTexte 65"/>
            <p:cNvSpPr txBox="1"/>
            <p:nvPr/>
          </p:nvSpPr>
          <p:spPr>
            <a:xfrm>
              <a:off x="3419872" y="6165304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008000"/>
                  </a:solidFill>
                  <a:latin typeface="Bookman Old Style" pitchFamily="18" charset="0"/>
                </a:rPr>
                <a:t>F</a:t>
              </a:r>
              <a:endParaRPr lang="fr-FR" sz="2400" b="1" baseline="-25000" dirty="0">
                <a:solidFill>
                  <a:srgbClr val="008000"/>
                </a:solidFill>
                <a:latin typeface="Bookman Old Style" pitchFamily="18" charset="0"/>
              </a:endParaRPr>
            </a:p>
          </p:txBody>
        </p:sp>
        <p:cxnSp>
          <p:nvCxnSpPr>
            <p:cNvPr id="67" name="Connecteur droit avec flèche 66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68" name="Connecteur droit 67"/>
          <p:cNvCxnSpPr/>
          <p:nvPr/>
        </p:nvCxnSpPr>
        <p:spPr>
          <a:xfrm flipH="1">
            <a:off x="6450667" y="3610299"/>
            <a:ext cx="1368152" cy="0"/>
          </a:xfrm>
          <a:prstGeom prst="line">
            <a:avLst/>
          </a:prstGeom>
          <a:ln w="57150">
            <a:solidFill>
              <a:srgbClr val="008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 Box 1"/>
          <p:cNvSpPr txBox="1">
            <a:spLocks noChangeArrowheads="1"/>
          </p:cNvSpPr>
          <p:nvPr/>
        </p:nvSpPr>
        <p:spPr bwMode="auto">
          <a:xfrm>
            <a:off x="369828" y="6012271"/>
            <a:ext cx="741682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système ayant une masse m constante, la 2</a:t>
            </a:r>
            <a:r>
              <a:rPr kumimoji="0" lang="fr-FR" sz="20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ème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LDN s’écrit :	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72" name="Picture 16"/>
          <p:cNvPicPr>
            <a:picLocks noChangeAspect="1" noChangeArrowheads="1"/>
          </p:cNvPicPr>
          <p:nvPr/>
        </p:nvPicPr>
        <p:blipFill>
          <a:blip r:embed="rId4" cstate="print"/>
          <a:srcRect l="37327" t="52079" r="15896" b="37001"/>
          <a:stretch>
            <a:fillRect/>
          </a:stretch>
        </p:blipFill>
        <p:spPr bwMode="auto">
          <a:xfrm>
            <a:off x="5895195" y="6381960"/>
            <a:ext cx="3096344" cy="40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 animBg="1"/>
      <p:bldP spid="17" grpId="0"/>
      <p:bldP spid="19" grpId="0" animBg="1"/>
      <p:bldP spid="21" grpId="0"/>
      <p:bldP spid="22" grpId="0"/>
      <p:bldP spid="7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9246" y="460314"/>
            <a:ext cx="9001000" cy="628105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Système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                                         </a:t>
            </a:r>
          </a:p>
          <a:p>
            <a:endParaRPr lang="fr-FR" sz="40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Référentiel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endParaRPr lang="fr-FR" sz="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Char char="E"/>
            </a:pP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Bilan des forces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PFD (2</a:t>
            </a:r>
            <a:r>
              <a:rPr lang="fr-FR" sz="2000" b="1" i="1" u="sng" baseline="30000" dirty="0" smtClean="0"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Loi de Newton)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05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Projection du PFD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10395" t="62999" r="6919" b="31121"/>
          <a:stretch>
            <a:fillRect/>
          </a:stretch>
        </p:blipFill>
        <p:spPr bwMode="auto">
          <a:xfrm>
            <a:off x="0" y="18916"/>
            <a:ext cx="9144000" cy="39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188075" y="1570038"/>
            <a:ext cx="3524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226175" y="923925"/>
            <a:ext cx="3524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69532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403648" y="476672"/>
            <a:ext cx="271059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corps de masse m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691680" y="836712"/>
            <a:ext cx="40324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Terrestre (supposé galiléen)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2189278" y="1234035"/>
            <a:ext cx="31426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- Le Poids      du système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  <a:sym typeface="Wingdings" pitchFamily="2" charset="2"/>
            </a:endParaRPr>
          </a:p>
        </p:txBody>
      </p:sp>
      <p:grpSp>
        <p:nvGrpSpPr>
          <p:cNvPr id="3" name="Groupe 27"/>
          <p:cNvGrpSpPr/>
          <p:nvPr/>
        </p:nvGrpSpPr>
        <p:grpSpPr>
          <a:xfrm>
            <a:off x="3459713" y="1176362"/>
            <a:ext cx="388248" cy="461665"/>
            <a:chOff x="3419872" y="6165304"/>
            <a:chExt cx="388248" cy="461665"/>
          </a:xfrm>
        </p:grpSpPr>
        <p:sp>
          <p:nvSpPr>
            <p:cNvPr id="25" name="ZoneTexte 24"/>
            <p:cNvSpPr txBox="1"/>
            <p:nvPr/>
          </p:nvSpPr>
          <p:spPr>
            <a:xfrm>
              <a:off x="3419872" y="6165304"/>
              <a:ext cx="388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Bookman Old Style" pitchFamily="18" charset="0"/>
                </a:rPr>
                <a:t>P</a:t>
              </a:r>
              <a:endParaRPr lang="fr-FR" sz="24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  <p:cxnSp>
          <p:nvCxnSpPr>
            <p:cNvPr id="26" name="Connecteur droit avec flèche 25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467544" y="1567016"/>
            <a:ext cx="68646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- La Réaction normale du support :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  <a:sym typeface="Wingdings" pitchFamily="2" charset="2"/>
            </a:endParaRPr>
          </a:p>
        </p:txBody>
      </p:sp>
      <p:grpSp>
        <p:nvGrpSpPr>
          <p:cNvPr id="5" name="Groupe 31"/>
          <p:cNvGrpSpPr/>
          <p:nvPr/>
        </p:nvGrpSpPr>
        <p:grpSpPr>
          <a:xfrm>
            <a:off x="4454778" y="1509017"/>
            <a:ext cx="577402" cy="461665"/>
            <a:chOff x="3419872" y="6165304"/>
            <a:chExt cx="577402" cy="461665"/>
          </a:xfrm>
        </p:grpSpPr>
        <p:sp>
          <p:nvSpPr>
            <p:cNvPr id="29" name="ZoneTexte 28"/>
            <p:cNvSpPr txBox="1"/>
            <p:nvPr/>
          </p:nvSpPr>
          <p:spPr>
            <a:xfrm>
              <a:off x="3419872" y="6165304"/>
              <a:ext cx="5774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7030A0"/>
                  </a:solidFill>
                  <a:latin typeface="Bookman Old Style" pitchFamily="18" charset="0"/>
                </a:rPr>
                <a:t>R</a:t>
              </a:r>
              <a:r>
                <a:rPr lang="fr-FR" sz="2400" b="1" baseline="-25000" dirty="0" smtClean="0">
                  <a:solidFill>
                    <a:srgbClr val="7030A0"/>
                  </a:solidFill>
                  <a:latin typeface="Bookman Old Style" pitchFamily="18" charset="0"/>
                </a:rPr>
                <a:t>N</a:t>
              </a:r>
              <a:endParaRPr lang="fr-FR" sz="2400" b="1" baseline="-25000" dirty="0">
                <a:solidFill>
                  <a:srgbClr val="7030A0"/>
                </a:solidFill>
                <a:latin typeface="Bookman Old Style" pitchFamily="18" charset="0"/>
              </a:endParaRPr>
            </a:p>
          </p:txBody>
        </p:sp>
        <p:cxnSp>
          <p:nvCxnSpPr>
            <p:cNvPr id="30" name="Connecteur droit avec flèche 29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486348" y="1911572"/>
            <a:ext cx="68646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- La Force de rappel du ressort :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  <a:sym typeface="Wingdings" pitchFamily="2" charset="2"/>
            </a:endParaRPr>
          </a:p>
        </p:txBody>
      </p:sp>
      <p:grpSp>
        <p:nvGrpSpPr>
          <p:cNvPr id="6" name="Groupe 31"/>
          <p:cNvGrpSpPr/>
          <p:nvPr/>
        </p:nvGrpSpPr>
        <p:grpSpPr>
          <a:xfrm>
            <a:off x="4150055" y="1865148"/>
            <a:ext cx="394660" cy="461665"/>
            <a:chOff x="3419872" y="6165304"/>
            <a:chExt cx="394660" cy="461665"/>
          </a:xfrm>
        </p:grpSpPr>
        <p:sp>
          <p:nvSpPr>
            <p:cNvPr id="33" name="ZoneTexte 32"/>
            <p:cNvSpPr txBox="1"/>
            <p:nvPr/>
          </p:nvSpPr>
          <p:spPr>
            <a:xfrm>
              <a:off x="3419872" y="6165304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008000"/>
                  </a:solidFill>
                  <a:latin typeface="Bookman Old Style" pitchFamily="18" charset="0"/>
                </a:rPr>
                <a:t>F</a:t>
              </a:r>
              <a:endParaRPr lang="fr-FR" sz="2400" b="1" baseline="-25000" dirty="0">
                <a:solidFill>
                  <a:srgbClr val="008000"/>
                </a:solidFill>
                <a:latin typeface="Bookman Old Style" pitchFamily="18" charset="0"/>
              </a:endParaRPr>
            </a:p>
          </p:txBody>
        </p:sp>
        <p:cxnSp>
          <p:nvCxnSpPr>
            <p:cNvPr id="34" name="Connecteur droit avec flèche 33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0" name="Text Box 1"/>
          <p:cNvSpPr txBox="1">
            <a:spLocks noChangeArrowheads="1"/>
          </p:cNvSpPr>
          <p:nvPr/>
        </p:nvSpPr>
        <p:spPr bwMode="auto">
          <a:xfrm>
            <a:off x="179512" y="2636912"/>
            <a:ext cx="50405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système ayant une masse m constante, la 2</a:t>
            </a:r>
            <a:r>
              <a:rPr kumimoji="0" lang="fr-FR" sz="20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ème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LDN s’écrit :	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72" name="Picture 16"/>
          <p:cNvPicPr>
            <a:picLocks noChangeAspect="1" noChangeArrowheads="1"/>
          </p:cNvPicPr>
          <p:nvPr/>
        </p:nvPicPr>
        <p:blipFill>
          <a:blip r:embed="rId3" cstate="print"/>
          <a:srcRect l="37327" t="52079" r="15896" b="37001"/>
          <a:stretch>
            <a:fillRect/>
          </a:stretch>
        </p:blipFill>
        <p:spPr bwMode="auto">
          <a:xfrm>
            <a:off x="1619672" y="3284984"/>
            <a:ext cx="3096344" cy="40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179513" y="4005064"/>
            <a:ext cx="49685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projette sur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</a:t>
            </a:r>
            <a:r>
              <a:rPr kumimoji="0" lang="fr-FR" sz="20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car la trajectoire a uniquement lieu sur cet axe 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168395" y="4689519"/>
            <a:ext cx="324036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400" b="1" i="1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400" b="1" i="1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F</a:t>
            </a:r>
            <a:r>
              <a:rPr kumimoji="0" lang="fr-FR" sz="2400" b="1" i="1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m.a</a:t>
            </a:r>
            <a:r>
              <a:rPr kumimoji="0" lang="fr-FR" sz="2400" b="1" i="1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 Box 3"/>
          <p:cNvSpPr txBox="1">
            <a:spLocks noChangeArrowheads="1"/>
          </p:cNvSpPr>
          <p:nvPr/>
        </p:nvSpPr>
        <p:spPr bwMode="auto">
          <a:xfrm>
            <a:off x="3419872" y="4725144"/>
            <a:ext cx="36724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	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0 + 0 +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400" b="1" i="1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m.a</a:t>
            </a:r>
            <a:r>
              <a:rPr kumimoji="0" lang="fr-FR" sz="2400" b="1" i="1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	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 Box 3"/>
          <p:cNvSpPr txBox="1">
            <a:spLocks noChangeArrowheads="1"/>
          </p:cNvSpPr>
          <p:nvPr/>
        </p:nvSpPr>
        <p:spPr bwMode="auto">
          <a:xfrm>
            <a:off x="107504" y="5229200"/>
            <a:ext cx="460851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– k × (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 – L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=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m.a</a:t>
            </a:r>
            <a:r>
              <a:rPr kumimoji="0" lang="fr-FR" sz="2400" b="1" i="1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3779912" y="5206208"/>
            <a:ext cx="4524375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	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– k ×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=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m.a</a:t>
            </a:r>
            <a:r>
              <a:rPr kumimoji="0" lang="fr-FR" sz="2400" b="1" i="1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 Box 4"/>
          <p:cNvSpPr txBox="1">
            <a:spLocks noChangeArrowheads="1"/>
          </p:cNvSpPr>
          <p:nvPr/>
        </p:nvSpPr>
        <p:spPr bwMode="auto">
          <a:xfrm>
            <a:off x="-3420888" y="3284984"/>
            <a:ext cx="4524375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 Box 4"/>
          <p:cNvSpPr txBox="1">
            <a:spLocks noChangeArrowheads="1"/>
          </p:cNvSpPr>
          <p:nvPr/>
        </p:nvSpPr>
        <p:spPr bwMode="auto">
          <a:xfrm>
            <a:off x="0" y="5949280"/>
            <a:ext cx="301220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– k ×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= m. 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267744" y="5793389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d²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fr-FR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360344" y="6311578"/>
            <a:ext cx="577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dt²</a:t>
            </a:r>
            <a:endParaRPr lang="fr-FR" sz="2000" b="1" dirty="0"/>
          </a:p>
        </p:txBody>
      </p:sp>
      <p:cxnSp>
        <p:nvCxnSpPr>
          <p:cNvPr id="69" name="Connecteur droit 68"/>
          <p:cNvCxnSpPr/>
          <p:nvPr/>
        </p:nvCxnSpPr>
        <p:spPr>
          <a:xfrm>
            <a:off x="2362744" y="6244333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 Box 4"/>
          <p:cNvSpPr txBox="1">
            <a:spLocks noChangeArrowheads="1"/>
          </p:cNvSpPr>
          <p:nvPr/>
        </p:nvSpPr>
        <p:spPr bwMode="auto">
          <a:xfrm>
            <a:off x="3075197" y="5941155"/>
            <a:ext cx="56418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	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591886" y="5732498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d²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fr-FR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684486" y="6250687"/>
            <a:ext cx="577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dt²</a:t>
            </a:r>
            <a:endParaRPr lang="fr-FR" sz="2000" b="1" dirty="0"/>
          </a:p>
        </p:txBody>
      </p:sp>
      <p:cxnSp>
        <p:nvCxnSpPr>
          <p:cNvPr id="74" name="Connecteur droit 73"/>
          <p:cNvCxnSpPr/>
          <p:nvPr/>
        </p:nvCxnSpPr>
        <p:spPr>
          <a:xfrm>
            <a:off x="3686886" y="6183442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4311966" y="5949280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dirty="0"/>
          </a:p>
        </p:txBody>
      </p:sp>
      <p:sp>
        <p:nvSpPr>
          <p:cNvPr id="76" name="Rectangle 75"/>
          <p:cNvSpPr/>
          <p:nvPr/>
        </p:nvSpPr>
        <p:spPr>
          <a:xfrm>
            <a:off x="4756647" y="573325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endParaRPr lang="fr-FR" sz="2000" b="1" dirty="0"/>
          </a:p>
        </p:txBody>
      </p:sp>
      <p:sp>
        <p:nvSpPr>
          <p:cNvPr id="77" name="Rectangle 76"/>
          <p:cNvSpPr/>
          <p:nvPr/>
        </p:nvSpPr>
        <p:spPr>
          <a:xfrm>
            <a:off x="4692598" y="6250687"/>
            <a:ext cx="45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sz="2000" b="1" dirty="0"/>
          </a:p>
        </p:txBody>
      </p:sp>
      <p:cxnSp>
        <p:nvCxnSpPr>
          <p:cNvPr id="78" name="Connecteur droit 77"/>
          <p:cNvCxnSpPr/>
          <p:nvPr/>
        </p:nvCxnSpPr>
        <p:spPr>
          <a:xfrm>
            <a:off x="4694998" y="6183442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5248070" y="5949280"/>
            <a:ext cx="859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0</a:t>
            </a:r>
            <a:endParaRPr lang="fr-FR" dirty="0"/>
          </a:p>
        </p:txBody>
      </p:sp>
      <p:sp>
        <p:nvSpPr>
          <p:cNvPr id="80" name="Rectangle 79"/>
          <p:cNvSpPr/>
          <p:nvPr/>
        </p:nvSpPr>
        <p:spPr>
          <a:xfrm>
            <a:off x="3563888" y="5733256"/>
            <a:ext cx="2520280" cy="9361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Text Box 2"/>
          <p:cNvSpPr txBox="1">
            <a:spLocks noChangeArrowheads="1"/>
          </p:cNvSpPr>
          <p:nvPr/>
        </p:nvSpPr>
        <p:spPr bwMode="auto">
          <a:xfrm>
            <a:off x="6228184" y="5829014"/>
            <a:ext cx="2664296" cy="7809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Equation différentielle vérifiée par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endParaRPr kumimoji="0" lang="fr-FR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2" name="Groupe 81"/>
          <p:cNvGrpSpPr/>
          <p:nvPr/>
        </p:nvGrpSpPr>
        <p:grpSpPr>
          <a:xfrm>
            <a:off x="5076056" y="476672"/>
            <a:ext cx="3888432" cy="3672408"/>
            <a:chOff x="5076056" y="476672"/>
            <a:chExt cx="3888432" cy="3672408"/>
          </a:xfrm>
        </p:grpSpPr>
        <p:pic>
          <p:nvPicPr>
            <p:cNvPr id="83" name="Image 82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76056" y="476672"/>
              <a:ext cx="3888432" cy="3672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4" name="Groupe 73"/>
            <p:cNvGrpSpPr/>
            <p:nvPr/>
          </p:nvGrpSpPr>
          <p:grpSpPr>
            <a:xfrm>
              <a:off x="6613624" y="883320"/>
              <a:ext cx="1342752" cy="2931120"/>
              <a:chOff x="6613624" y="883320"/>
              <a:chExt cx="1342752" cy="2931120"/>
            </a:xfrm>
          </p:grpSpPr>
          <p:sp>
            <p:nvSpPr>
              <p:cNvPr id="85" name="Rectangle à coins arrondis 84"/>
              <p:cNvSpPr/>
              <p:nvPr/>
            </p:nvSpPr>
            <p:spPr>
              <a:xfrm>
                <a:off x="6613624" y="883320"/>
                <a:ext cx="216024" cy="432048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  <a:alpha val="30196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6" name="Rectangle à coins arrondis 85"/>
              <p:cNvSpPr/>
              <p:nvPr/>
            </p:nvSpPr>
            <p:spPr>
              <a:xfrm>
                <a:off x="7176988" y="2101106"/>
                <a:ext cx="216024" cy="432048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  <a:alpha val="30196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7" name="Rectangle à coins arrondis 86"/>
              <p:cNvSpPr/>
              <p:nvPr/>
            </p:nvSpPr>
            <p:spPr>
              <a:xfrm>
                <a:off x="7740352" y="3382392"/>
                <a:ext cx="216024" cy="432048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  <a:alpha val="30196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cxnSp>
        <p:nvCxnSpPr>
          <p:cNvPr id="88" name="Connecteur droit 87"/>
          <p:cNvCxnSpPr/>
          <p:nvPr/>
        </p:nvCxnSpPr>
        <p:spPr>
          <a:xfrm>
            <a:off x="7847085" y="3621874"/>
            <a:ext cx="0" cy="1008112"/>
          </a:xfrm>
          <a:prstGeom prst="line">
            <a:avLst/>
          </a:prstGeom>
          <a:ln w="5715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e 94"/>
          <p:cNvGrpSpPr/>
          <p:nvPr/>
        </p:nvGrpSpPr>
        <p:grpSpPr>
          <a:xfrm>
            <a:off x="7884368" y="3909906"/>
            <a:ext cx="388248" cy="461665"/>
            <a:chOff x="3419872" y="6165304"/>
            <a:chExt cx="388248" cy="461665"/>
          </a:xfrm>
        </p:grpSpPr>
        <p:sp>
          <p:nvSpPr>
            <p:cNvPr id="90" name="ZoneTexte 89"/>
            <p:cNvSpPr txBox="1"/>
            <p:nvPr/>
          </p:nvSpPr>
          <p:spPr>
            <a:xfrm>
              <a:off x="3419872" y="6165304"/>
              <a:ext cx="388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Bookman Old Style" pitchFamily="18" charset="0"/>
                </a:rPr>
                <a:t>P</a:t>
              </a:r>
              <a:endParaRPr lang="fr-FR" sz="24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  <p:cxnSp>
          <p:nvCxnSpPr>
            <p:cNvPr id="91" name="Connecteur droit avec flèche 90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2" name="Groupe 121"/>
          <p:cNvGrpSpPr/>
          <p:nvPr/>
        </p:nvGrpSpPr>
        <p:grpSpPr>
          <a:xfrm>
            <a:off x="7884368" y="2924944"/>
            <a:ext cx="577402" cy="461665"/>
            <a:chOff x="3419872" y="6165304"/>
            <a:chExt cx="577402" cy="461665"/>
          </a:xfrm>
        </p:grpSpPr>
        <p:sp>
          <p:nvSpPr>
            <p:cNvPr id="93" name="ZoneTexte 92"/>
            <p:cNvSpPr txBox="1"/>
            <p:nvPr/>
          </p:nvSpPr>
          <p:spPr>
            <a:xfrm>
              <a:off x="3419872" y="6165304"/>
              <a:ext cx="5774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7030A0"/>
                  </a:solidFill>
                  <a:latin typeface="Bookman Old Style" pitchFamily="18" charset="0"/>
                </a:rPr>
                <a:t>R</a:t>
              </a:r>
              <a:r>
                <a:rPr lang="fr-FR" sz="2400" b="1" baseline="-25000" dirty="0" smtClean="0">
                  <a:solidFill>
                    <a:srgbClr val="7030A0"/>
                  </a:solidFill>
                  <a:latin typeface="Bookman Old Style" pitchFamily="18" charset="0"/>
                </a:rPr>
                <a:t>N</a:t>
              </a:r>
              <a:endParaRPr lang="fr-FR" sz="2400" b="1" dirty="0">
                <a:solidFill>
                  <a:srgbClr val="7030A0"/>
                </a:solidFill>
                <a:latin typeface="Bookman Old Style" pitchFamily="18" charset="0"/>
              </a:endParaRPr>
            </a:p>
          </p:txBody>
        </p:sp>
        <p:cxnSp>
          <p:nvCxnSpPr>
            <p:cNvPr id="94" name="Connecteur droit avec flèche 93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5" name="Connecteur droit 94"/>
          <p:cNvCxnSpPr/>
          <p:nvPr/>
        </p:nvCxnSpPr>
        <p:spPr>
          <a:xfrm flipV="1">
            <a:off x="7850460" y="2524646"/>
            <a:ext cx="0" cy="1080120"/>
          </a:xfrm>
          <a:prstGeom prst="line">
            <a:avLst/>
          </a:prstGeom>
          <a:ln w="57150">
            <a:solidFill>
              <a:srgbClr val="7030A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e 95"/>
          <p:cNvGrpSpPr/>
          <p:nvPr/>
        </p:nvGrpSpPr>
        <p:grpSpPr>
          <a:xfrm>
            <a:off x="7740352" y="692696"/>
            <a:ext cx="394660" cy="461665"/>
            <a:chOff x="3419872" y="6165304"/>
            <a:chExt cx="394660" cy="461665"/>
          </a:xfrm>
        </p:grpSpPr>
        <p:sp>
          <p:nvSpPr>
            <p:cNvPr id="97" name="ZoneTexte 96"/>
            <p:cNvSpPr txBox="1"/>
            <p:nvPr/>
          </p:nvSpPr>
          <p:spPr>
            <a:xfrm>
              <a:off x="3419872" y="6165304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008000"/>
                  </a:solidFill>
                  <a:latin typeface="Bookman Old Style" pitchFamily="18" charset="0"/>
                </a:rPr>
                <a:t>F</a:t>
              </a:r>
              <a:endParaRPr lang="fr-FR" sz="2400" b="1" baseline="-25000" dirty="0">
                <a:solidFill>
                  <a:srgbClr val="008000"/>
                </a:solidFill>
                <a:latin typeface="Bookman Old Style" pitchFamily="18" charset="0"/>
              </a:endParaRPr>
            </a:p>
          </p:txBody>
        </p:sp>
        <p:cxnSp>
          <p:nvCxnSpPr>
            <p:cNvPr id="98" name="Connecteur droit avec flèche 97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9" name="Connecteur droit 98"/>
          <p:cNvCxnSpPr/>
          <p:nvPr/>
        </p:nvCxnSpPr>
        <p:spPr>
          <a:xfrm>
            <a:off x="6588224" y="1124744"/>
            <a:ext cx="1872208" cy="0"/>
          </a:xfrm>
          <a:prstGeom prst="line">
            <a:avLst/>
          </a:prstGeom>
          <a:ln w="57150">
            <a:solidFill>
              <a:srgbClr val="008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/>
          <p:cNvCxnSpPr/>
          <p:nvPr/>
        </p:nvCxnSpPr>
        <p:spPr>
          <a:xfrm>
            <a:off x="6738757" y="1124744"/>
            <a:ext cx="0" cy="1008112"/>
          </a:xfrm>
          <a:prstGeom prst="line">
            <a:avLst/>
          </a:prstGeom>
          <a:ln w="5715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oupe 94"/>
          <p:cNvGrpSpPr/>
          <p:nvPr/>
        </p:nvGrpSpPr>
        <p:grpSpPr>
          <a:xfrm>
            <a:off x="6776040" y="1412776"/>
            <a:ext cx="388248" cy="461665"/>
            <a:chOff x="3419872" y="6165304"/>
            <a:chExt cx="388248" cy="461665"/>
          </a:xfrm>
        </p:grpSpPr>
        <p:sp>
          <p:nvSpPr>
            <p:cNvPr id="102" name="ZoneTexte 101"/>
            <p:cNvSpPr txBox="1"/>
            <p:nvPr/>
          </p:nvSpPr>
          <p:spPr>
            <a:xfrm>
              <a:off x="3419872" y="6165304"/>
              <a:ext cx="388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Bookman Old Style" pitchFamily="18" charset="0"/>
                </a:rPr>
                <a:t>P</a:t>
              </a:r>
              <a:endParaRPr lang="fr-FR" sz="24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  <p:cxnSp>
          <p:nvCxnSpPr>
            <p:cNvPr id="103" name="Connecteur droit avec flèche 102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4" name="Groupe 121"/>
          <p:cNvGrpSpPr/>
          <p:nvPr/>
        </p:nvGrpSpPr>
        <p:grpSpPr>
          <a:xfrm>
            <a:off x="6732240" y="476672"/>
            <a:ext cx="577402" cy="461665"/>
            <a:chOff x="3059832" y="6093296"/>
            <a:chExt cx="577402" cy="461665"/>
          </a:xfrm>
        </p:grpSpPr>
        <p:sp>
          <p:nvSpPr>
            <p:cNvPr id="105" name="ZoneTexte 104"/>
            <p:cNvSpPr txBox="1"/>
            <p:nvPr/>
          </p:nvSpPr>
          <p:spPr>
            <a:xfrm>
              <a:off x="3059832" y="6093296"/>
              <a:ext cx="5774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7030A0"/>
                  </a:solidFill>
                  <a:latin typeface="Bookman Old Style" pitchFamily="18" charset="0"/>
                </a:rPr>
                <a:t>R</a:t>
              </a:r>
              <a:r>
                <a:rPr lang="fr-FR" sz="2400" b="1" baseline="-25000" dirty="0" smtClean="0">
                  <a:solidFill>
                    <a:srgbClr val="7030A0"/>
                  </a:solidFill>
                  <a:latin typeface="Bookman Old Style" pitchFamily="18" charset="0"/>
                </a:rPr>
                <a:t>N</a:t>
              </a:r>
              <a:endParaRPr lang="fr-FR" sz="2400" b="1" dirty="0">
                <a:solidFill>
                  <a:srgbClr val="7030A0"/>
                </a:solidFill>
                <a:latin typeface="Bookman Old Style" pitchFamily="18" charset="0"/>
              </a:endParaRPr>
            </a:p>
          </p:txBody>
        </p:sp>
        <p:cxnSp>
          <p:nvCxnSpPr>
            <p:cNvPr id="106" name="Connecteur droit avec flèche 105"/>
            <p:cNvCxnSpPr/>
            <p:nvPr/>
          </p:nvCxnSpPr>
          <p:spPr>
            <a:xfrm>
              <a:off x="3203848" y="6146254"/>
              <a:ext cx="216024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07" name="Connecteur droit 106"/>
          <p:cNvCxnSpPr/>
          <p:nvPr/>
        </p:nvCxnSpPr>
        <p:spPr>
          <a:xfrm flipV="1">
            <a:off x="6738590" y="50974"/>
            <a:ext cx="0" cy="1080120"/>
          </a:xfrm>
          <a:prstGeom prst="line">
            <a:avLst/>
          </a:prstGeom>
          <a:ln w="57150">
            <a:solidFill>
              <a:srgbClr val="7030A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e 107"/>
          <p:cNvGrpSpPr/>
          <p:nvPr/>
        </p:nvGrpSpPr>
        <p:grpSpPr>
          <a:xfrm>
            <a:off x="6660232" y="3861048"/>
            <a:ext cx="394660" cy="461665"/>
            <a:chOff x="3419872" y="6165304"/>
            <a:chExt cx="394660" cy="461665"/>
          </a:xfrm>
        </p:grpSpPr>
        <p:sp>
          <p:nvSpPr>
            <p:cNvPr id="109" name="ZoneTexte 108"/>
            <p:cNvSpPr txBox="1"/>
            <p:nvPr/>
          </p:nvSpPr>
          <p:spPr>
            <a:xfrm>
              <a:off x="3419872" y="6165304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008000"/>
                  </a:solidFill>
                  <a:latin typeface="Bookman Old Style" pitchFamily="18" charset="0"/>
                </a:rPr>
                <a:t>F</a:t>
              </a:r>
              <a:endParaRPr lang="fr-FR" sz="2400" b="1" baseline="-25000" dirty="0">
                <a:solidFill>
                  <a:srgbClr val="008000"/>
                </a:solidFill>
                <a:latin typeface="Bookman Old Style" pitchFamily="18" charset="0"/>
              </a:endParaRPr>
            </a:p>
          </p:txBody>
        </p:sp>
        <p:cxnSp>
          <p:nvCxnSpPr>
            <p:cNvPr id="110" name="Connecteur droit avec flèche 109"/>
            <p:cNvCxnSpPr/>
            <p:nvPr/>
          </p:nvCxnSpPr>
          <p:spPr>
            <a:xfrm>
              <a:off x="3515030" y="6214162"/>
              <a:ext cx="216024" cy="0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11" name="Connecteur droit 110"/>
          <p:cNvCxnSpPr/>
          <p:nvPr/>
        </p:nvCxnSpPr>
        <p:spPr>
          <a:xfrm flipH="1">
            <a:off x="6450667" y="3610299"/>
            <a:ext cx="1368152" cy="0"/>
          </a:xfrm>
          <a:prstGeom prst="line">
            <a:avLst/>
          </a:prstGeom>
          <a:ln w="57150">
            <a:solidFill>
              <a:srgbClr val="008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  <p:bldP spid="70659" grpId="0"/>
      <p:bldP spid="54" grpId="0"/>
      <p:bldP spid="55" grpId="0"/>
      <p:bldP spid="70660" grpId="0"/>
      <p:bldP spid="60" grpId="0"/>
      <p:bldP spid="64" grpId="0"/>
      <p:bldP spid="65" grpId="0"/>
      <p:bldP spid="71" grpId="0"/>
      <p:bldP spid="72" grpId="0"/>
      <p:bldP spid="73" grpId="0"/>
      <p:bldP spid="75" grpId="0"/>
      <p:bldP spid="76" grpId="0"/>
      <p:bldP spid="77" grpId="0"/>
      <p:bldP spid="79" grpId="0"/>
      <p:bldP spid="80" grpId="0" animBg="1"/>
      <p:bldP spid="8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9246" y="460314"/>
            <a:ext cx="9001000" cy="628105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Projection du PFD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Résolution de l’équation différentielle vérifiée par x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Utilisation des conditions initiales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50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10395" t="62999" r="6919" b="31121"/>
          <a:stretch>
            <a:fillRect/>
          </a:stretch>
        </p:blipFill>
        <p:spPr bwMode="auto">
          <a:xfrm>
            <a:off x="0" y="18916"/>
            <a:ext cx="9144000" cy="39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188075" y="1570038"/>
            <a:ext cx="3524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226175" y="923925"/>
            <a:ext cx="3524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69532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168395" y="753587"/>
            <a:ext cx="324036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400" b="1" i="1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400" b="1" i="1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F</a:t>
            </a:r>
            <a:r>
              <a:rPr kumimoji="0" lang="fr-FR" sz="2400" b="1" i="1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m.a</a:t>
            </a:r>
            <a:r>
              <a:rPr kumimoji="0" lang="fr-FR" sz="2400" b="1" i="1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 Box 3"/>
          <p:cNvSpPr txBox="1">
            <a:spLocks noChangeArrowheads="1"/>
          </p:cNvSpPr>
          <p:nvPr/>
        </p:nvSpPr>
        <p:spPr bwMode="auto">
          <a:xfrm>
            <a:off x="3419872" y="789212"/>
            <a:ext cx="36724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	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0 + 0 +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400" b="1" i="1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m.a</a:t>
            </a:r>
            <a:r>
              <a:rPr kumimoji="0" lang="fr-FR" sz="2400" b="1" i="1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	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 Box 3"/>
          <p:cNvSpPr txBox="1">
            <a:spLocks noChangeArrowheads="1"/>
          </p:cNvSpPr>
          <p:nvPr/>
        </p:nvSpPr>
        <p:spPr bwMode="auto">
          <a:xfrm>
            <a:off x="107504" y="1198268"/>
            <a:ext cx="460851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– k × (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 – L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=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m.a</a:t>
            </a:r>
            <a:r>
              <a:rPr kumimoji="0" lang="fr-FR" sz="2400" b="1" i="1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3779912" y="1175276"/>
            <a:ext cx="4524375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	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– k ×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=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m.a</a:t>
            </a:r>
            <a:r>
              <a:rPr kumimoji="0" lang="fr-FR" sz="2400" b="1" i="1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 Box 4"/>
          <p:cNvSpPr txBox="1">
            <a:spLocks noChangeArrowheads="1"/>
          </p:cNvSpPr>
          <p:nvPr/>
        </p:nvSpPr>
        <p:spPr bwMode="auto">
          <a:xfrm>
            <a:off x="-3420888" y="3284984"/>
            <a:ext cx="4524375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 Box 4"/>
          <p:cNvSpPr txBox="1">
            <a:spLocks noChangeArrowheads="1"/>
          </p:cNvSpPr>
          <p:nvPr/>
        </p:nvSpPr>
        <p:spPr bwMode="auto">
          <a:xfrm>
            <a:off x="0" y="1812949"/>
            <a:ext cx="301220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– k ×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= m. 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267744" y="1657058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d²</a:t>
            </a:r>
            <a:r>
              <a:rPr lang="fr-FR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360344" y="2175247"/>
            <a:ext cx="577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dt²</a:t>
            </a:r>
            <a:endParaRPr lang="fr-FR" sz="2000" b="1" dirty="0"/>
          </a:p>
        </p:txBody>
      </p:sp>
      <p:cxnSp>
        <p:nvCxnSpPr>
          <p:cNvPr id="69" name="Connecteur droit 68"/>
          <p:cNvCxnSpPr/>
          <p:nvPr/>
        </p:nvCxnSpPr>
        <p:spPr>
          <a:xfrm>
            <a:off x="2362744" y="2108002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 Box 4"/>
          <p:cNvSpPr txBox="1">
            <a:spLocks noChangeArrowheads="1"/>
          </p:cNvSpPr>
          <p:nvPr/>
        </p:nvSpPr>
        <p:spPr bwMode="auto">
          <a:xfrm>
            <a:off x="3075197" y="1804824"/>
            <a:ext cx="56418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	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591886" y="1596167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d²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fr-FR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684486" y="2114356"/>
            <a:ext cx="577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dt²</a:t>
            </a:r>
            <a:endParaRPr lang="fr-FR" sz="2000" b="1" dirty="0"/>
          </a:p>
        </p:txBody>
      </p:sp>
      <p:cxnSp>
        <p:nvCxnSpPr>
          <p:cNvPr id="74" name="Connecteur droit 73"/>
          <p:cNvCxnSpPr/>
          <p:nvPr/>
        </p:nvCxnSpPr>
        <p:spPr>
          <a:xfrm>
            <a:off x="3686886" y="2047111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4288216" y="1832191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dirty="0"/>
          </a:p>
        </p:txBody>
      </p:sp>
      <p:sp>
        <p:nvSpPr>
          <p:cNvPr id="76" name="Rectangle 75"/>
          <p:cNvSpPr/>
          <p:nvPr/>
        </p:nvSpPr>
        <p:spPr>
          <a:xfrm>
            <a:off x="4756647" y="159692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k</a:t>
            </a:r>
            <a:endParaRPr lang="fr-FR" sz="2000" b="1" dirty="0">
              <a:solidFill>
                <a:srgbClr val="00B0F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692598" y="2114356"/>
            <a:ext cx="45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sz="2000" b="1" dirty="0">
              <a:solidFill>
                <a:srgbClr val="00B0F0"/>
              </a:solidFill>
            </a:endParaRPr>
          </a:p>
        </p:txBody>
      </p:sp>
      <p:cxnSp>
        <p:nvCxnSpPr>
          <p:cNvPr id="78" name="Connecteur droit 77"/>
          <p:cNvCxnSpPr/>
          <p:nvPr/>
        </p:nvCxnSpPr>
        <p:spPr>
          <a:xfrm>
            <a:off x="4694998" y="2047111"/>
            <a:ext cx="504056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5248070" y="1812949"/>
            <a:ext cx="859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0</a:t>
            </a:r>
            <a:endParaRPr lang="fr-FR" dirty="0"/>
          </a:p>
        </p:txBody>
      </p:sp>
      <p:sp>
        <p:nvSpPr>
          <p:cNvPr id="80" name="Rectangle 79"/>
          <p:cNvSpPr/>
          <p:nvPr/>
        </p:nvSpPr>
        <p:spPr>
          <a:xfrm>
            <a:off x="3563888" y="1596925"/>
            <a:ext cx="2520280" cy="9361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Text Box 2"/>
          <p:cNvSpPr txBox="1">
            <a:spLocks noChangeArrowheads="1"/>
          </p:cNvSpPr>
          <p:nvPr/>
        </p:nvSpPr>
        <p:spPr bwMode="auto">
          <a:xfrm>
            <a:off x="6228184" y="1752058"/>
            <a:ext cx="2664296" cy="74534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Equation différentielle vérifiée par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endParaRPr kumimoji="0" lang="fr-FR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7092280" y="5430366"/>
            <a:ext cx="5760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Ici,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3" cstate="print"/>
          <a:srcRect l="52447" t="39479" r="30543" b="41201"/>
          <a:stretch>
            <a:fillRect/>
          </a:stretch>
        </p:blipFill>
        <p:spPr bwMode="auto">
          <a:xfrm>
            <a:off x="7668344" y="5157192"/>
            <a:ext cx="1352498" cy="86409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4" cstate="print"/>
          <a:srcRect l="3540" t="24040" r="4323" b="36480"/>
          <a:stretch>
            <a:fillRect/>
          </a:stretch>
        </p:blipFill>
        <p:spPr bwMode="auto">
          <a:xfrm>
            <a:off x="107504" y="2978999"/>
            <a:ext cx="8856984" cy="213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97100" y="6101804"/>
            <a:ext cx="178939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# </a:t>
            </a:r>
            <a:r>
              <a:rPr kumimoji="0" lang="fr-FR" sz="2400" i="0" u="sng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A t = 0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, </a:t>
            </a:r>
            <a:r>
              <a:rPr kumimoji="0" lang="fr-FR" sz="24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fr-FR" sz="280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=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293960" y="6160270"/>
            <a:ext cx="39977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A.cos(0) + B.sin(0) =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dirty="0"/>
          </a:p>
        </p:txBody>
      </p:sp>
      <p:sp>
        <p:nvSpPr>
          <p:cNvPr id="47" name="Rectangle 46"/>
          <p:cNvSpPr/>
          <p:nvPr/>
        </p:nvSpPr>
        <p:spPr>
          <a:xfrm>
            <a:off x="6651724" y="6178312"/>
            <a:ext cx="1099788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/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= </a:t>
            </a:r>
            <a:r>
              <a:rPr lang="fr-FR" sz="24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u="sng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48" name="Text Box 3"/>
          <p:cNvSpPr txBox="1">
            <a:spLocks noChangeArrowheads="1"/>
          </p:cNvSpPr>
          <p:nvPr/>
        </p:nvSpPr>
        <p:spPr bwMode="auto">
          <a:xfrm>
            <a:off x="6219676" y="6178312"/>
            <a:ext cx="5760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/>
              </a:rPr>
              <a:t>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 Box 6"/>
          <p:cNvSpPr txBox="1">
            <a:spLocks noChangeArrowheads="1"/>
          </p:cNvSpPr>
          <p:nvPr/>
        </p:nvSpPr>
        <p:spPr bwMode="auto">
          <a:xfrm>
            <a:off x="1708572" y="6114504"/>
            <a:ext cx="77519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/>
      <p:bldP spid="46" grpId="0"/>
      <p:bldP spid="47" grpId="0" animBg="1"/>
      <p:bldP spid="48" grpId="0"/>
      <p:bldP spid="4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69450" y="81906"/>
            <a:ext cx="9001000" cy="6659461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Résolution de l’équation différentielle vérifiée par x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500" b="1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Utilisation des conditions initiales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843808" y="6172978"/>
            <a:ext cx="2808312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6300" y="3284984"/>
            <a:ext cx="27255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fr-FR" sz="2400" dirty="0" smtClean="0">
                <a:cs typeface="Arial" pitchFamily="34" charset="0"/>
              </a:rPr>
              <a:t># </a:t>
            </a:r>
            <a:r>
              <a:rPr lang="fr-FR" sz="2400" u="sng" dirty="0" smtClean="0">
                <a:cs typeface="Arial" pitchFamily="34" charset="0"/>
              </a:rPr>
              <a:t>A t = 0</a:t>
            </a:r>
            <a:r>
              <a:rPr lang="fr-FR" sz="2400" dirty="0" smtClean="0">
                <a:cs typeface="Arial" pitchFamily="34" charset="0"/>
              </a:rPr>
              <a:t>, 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dirty="0" smtClean="0">
                <a:cs typeface="Arial" pitchFamily="34" charset="0"/>
              </a:rPr>
              <a:t> =  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30460" y="3292650"/>
            <a:ext cx="39977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A.cos(0) + B.sin(0) =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dirty="0"/>
          </a:p>
        </p:txBody>
      </p:sp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47293" y="3895773"/>
            <a:ext cx="2304034" cy="41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dirty="0" smtClean="0">
                <a:cs typeface="Arial" pitchFamily="34" charset="0"/>
              </a:rPr>
              <a:t># </a:t>
            </a:r>
            <a:r>
              <a:rPr lang="fr-FR" sz="2400" u="sng" dirty="0" smtClean="0">
                <a:cs typeface="Arial" pitchFamily="34" charset="0"/>
              </a:rPr>
              <a:t>A t = 0</a:t>
            </a:r>
            <a:r>
              <a:rPr lang="fr-FR" sz="2400" dirty="0" smtClean="0">
                <a:cs typeface="Arial" pitchFamily="34" charset="0"/>
              </a:rPr>
              <a:t>, v</a:t>
            </a:r>
            <a:r>
              <a:rPr lang="fr-FR" sz="3200" i="1" baseline="-25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dirty="0" smtClean="0">
                <a:cs typeface="Arial" pitchFamily="34" charset="0"/>
              </a:rPr>
              <a:t> =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79512" y="5038884"/>
            <a:ext cx="864096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Donc,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à t = 0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           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 w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 sin (</a:t>
            </a: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0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+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 w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 cos (</a:t>
            </a: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0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400" dirty="0" smtClean="0"/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043608" y="6172978"/>
            <a:ext cx="5256584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Finalement,  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(t) =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.cos(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w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0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×t)</a:t>
            </a:r>
            <a:endParaRPr kumimoji="0" lang="fr-FR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83768" y="3886757"/>
            <a:ext cx="1296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Or,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endParaRPr lang="fr-FR" sz="3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98613" y="3636007"/>
            <a:ext cx="526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fr-FR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33338" y="4154196"/>
            <a:ext cx="47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sz="2000" b="1" dirty="0"/>
          </a:p>
        </p:txBody>
      </p:sp>
      <p:cxnSp>
        <p:nvCxnSpPr>
          <p:cNvPr id="22" name="Connecteur droit 21"/>
          <p:cNvCxnSpPr/>
          <p:nvPr/>
        </p:nvCxnSpPr>
        <p:spPr>
          <a:xfrm>
            <a:off x="3658888" y="4121676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588224" y="3310692"/>
            <a:ext cx="1099788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/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= </a:t>
            </a:r>
            <a:r>
              <a:rPr lang="fr-FR" sz="24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u="sng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8" name="Text Box 3"/>
          <p:cNvSpPr txBox="1">
            <a:spLocks noChangeArrowheads="1"/>
          </p:cNvSpPr>
          <p:nvPr/>
        </p:nvSpPr>
        <p:spPr bwMode="auto">
          <a:xfrm>
            <a:off x="8567936" y="5157192"/>
            <a:ext cx="5760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339752" y="4462821"/>
            <a:ext cx="1296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soit,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fr-FR" sz="3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347864" y="4462820"/>
            <a:ext cx="597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–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 w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 sin (</a:t>
            </a: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w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.t) +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 w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 cos (</a:t>
            </a: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w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.t)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49" name="Text Box 3"/>
          <p:cNvSpPr txBox="1">
            <a:spLocks noChangeArrowheads="1"/>
          </p:cNvSpPr>
          <p:nvPr/>
        </p:nvSpPr>
        <p:spPr bwMode="auto">
          <a:xfrm>
            <a:off x="6156176" y="3310692"/>
            <a:ext cx="5760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/>
              </a:rPr>
              <a:t>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555776" y="5542940"/>
            <a:ext cx="2016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 =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 w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dirty="0"/>
          </a:p>
        </p:txBody>
      </p:sp>
      <p:sp>
        <p:nvSpPr>
          <p:cNvPr id="51" name="Rectangle 50"/>
          <p:cNvSpPr/>
          <p:nvPr/>
        </p:nvSpPr>
        <p:spPr>
          <a:xfrm>
            <a:off x="5220072" y="5542940"/>
            <a:ext cx="928459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/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 = 0</a:t>
            </a:r>
            <a:endParaRPr lang="fr-F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 Box 3"/>
          <p:cNvSpPr txBox="1">
            <a:spLocks noChangeArrowheads="1"/>
          </p:cNvSpPr>
          <p:nvPr/>
        </p:nvSpPr>
        <p:spPr bwMode="auto">
          <a:xfrm>
            <a:off x="4716016" y="5517232"/>
            <a:ext cx="5760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/>
              </a:rPr>
              <a:t>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7092280" y="2919531"/>
            <a:ext cx="5760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Ici,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Picture 1"/>
          <p:cNvPicPr>
            <a:picLocks noChangeAspect="1" noChangeArrowheads="1"/>
          </p:cNvPicPr>
          <p:nvPr/>
        </p:nvPicPr>
        <p:blipFill>
          <a:blip r:embed="rId2" cstate="print"/>
          <a:srcRect l="3540" t="24040" r="4323" b="36480"/>
          <a:stretch>
            <a:fillRect/>
          </a:stretch>
        </p:blipFill>
        <p:spPr bwMode="auto">
          <a:xfrm>
            <a:off x="107504" y="468164"/>
            <a:ext cx="8856984" cy="213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3" cstate="print"/>
          <a:srcRect l="52447" t="39479" r="30543" b="41201"/>
          <a:stretch>
            <a:fillRect/>
          </a:stretch>
        </p:blipFill>
        <p:spPr bwMode="auto">
          <a:xfrm>
            <a:off x="7668344" y="2636912"/>
            <a:ext cx="1352498" cy="86409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3" name="Rectangle 32"/>
          <p:cNvSpPr/>
          <p:nvPr/>
        </p:nvSpPr>
        <p:spPr>
          <a:xfrm>
            <a:off x="1763688" y="393305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8435" grpId="0"/>
      <p:bldP spid="18436" grpId="0"/>
      <p:bldP spid="19" grpId="0"/>
      <p:bldP spid="20" grpId="0"/>
      <p:bldP spid="21" grpId="0"/>
      <p:bldP spid="58" grpId="0"/>
      <p:bldP spid="44" grpId="0"/>
      <p:bldP spid="45" grpId="0"/>
      <p:bldP spid="50" grpId="0"/>
      <p:bldP spid="51" grpId="0" animBg="1"/>
      <p:bldP spid="52" grpId="0"/>
      <p:bldP spid="3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9246" y="44624"/>
            <a:ext cx="9001000" cy="681337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Utilisation des conditions initiales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Evolution de x au cours du temps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835696" y="5517232"/>
            <a:ext cx="2808312" cy="1008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Image 26"/>
          <p:cNvPicPr/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 l="1158" t="4276" r="3746"/>
          <a:stretch>
            <a:fillRect/>
          </a:stretch>
        </p:blipFill>
        <p:spPr bwMode="auto">
          <a:xfrm>
            <a:off x="4832547" y="3717032"/>
            <a:ext cx="4311453" cy="3119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81024" y="4458320"/>
            <a:ext cx="492302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Allure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périodique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purement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sinusoïdale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correspondant aux oscillations autour de la position d’équilibre 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0.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5733256"/>
            <a:ext cx="262778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montre que 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0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=</a:t>
            </a:r>
            <a:endParaRPr kumimoji="0" lang="fr-FR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699792" y="5492724"/>
            <a:ext cx="628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fr-FR" sz="2400" b="1" dirty="0" smtClean="0">
                <a:latin typeface="Symbol" pitchFamily="18" charset="2"/>
                <a:cs typeface="Arial" pitchFamily="34" charset="0"/>
              </a:rPr>
              <a:t>p</a:t>
            </a:r>
            <a:endParaRPr lang="fr-FR" sz="2000" b="1" i="1" baseline="-25000" dirty="0"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704993" y="6070146"/>
            <a:ext cx="4988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Symbol" pitchFamily="18" charset="2"/>
                <a:cs typeface="Arial" pitchFamily="34" charset="0"/>
              </a:rPr>
              <a:t>w</a:t>
            </a:r>
            <a:r>
              <a:rPr lang="fr-FR" sz="2400" b="1" baseline="-25000" dirty="0" smtClean="0">
                <a:latin typeface="Symbol" pitchFamily="18" charset="2"/>
                <a:cs typeface="Arial" pitchFamily="34" charset="0"/>
              </a:rPr>
              <a:t>0</a:t>
            </a:r>
            <a:endParaRPr lang="fr-FR" sz="2000" b="1" dirty="0"/>
          </a:p>
        </p:txBody>
      </p:sp>
      <p:cxnSp>
        <p:nvCxnSpPr>
          <p:cNvPr id="41" name="Connecteur droit 40"/>
          <p:cNvCxnSpPr/>
          <p:nvPr/>
        </p:nvCxnSpPr>
        <p:spPr>
          <a:xfrm>
            <a:off x="2555776" y="6033163"/>
            <a:ext cx="8640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3949636" y="550399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1</a:t>
            </a:r>
            <a:endParaRPr lang="fr-FR" sz="2000" b="1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Connecteur droit 42"/>
          <p:cNvCxnSpPr/>
          <p:nvPr/>
        </p:nvCxnSpPr>
        <p:spPr>
          <a:xfrm>
            <a:off x="3923928" y="6039030"/>
            <a:ext cx="5040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3995936" y="6021288"/>
            <a:ext cx="401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0</a:t>
            </a:r>
            <a:endParaRPr lang="fr-FR" sz="2000" b="1" dirty="0"/>
          </a:p>
        </p:txBody>
      </p:sp>
      <p:sp>
        <p:nvSpPr>
          <p:cNvPr id="45" name="Rectangle 44"/>
          <p:cNvSpPr/>
          <p:nvPr/>
        </p:nvSpPr>
        <p:spPr>
          <a:xfrm>
            <a:off x="3512472" y="5761814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=</a:t>
            </a:r>
            <a:endParaRPr lang="fr-FR" dirty="0"/>
          </a:p>
        </p:txBody>
      </p:sp>
      <p:sp>
        <p:nvSpPr>
          <p:cNvPr id="65" name="Rectangle 64"/>
          <p:cNvSpPr/>
          <p:nvPr/>
        </p:nvSpPr>
        <p:spPr>
          <a:xfrm>
            <a:off x="2843808" y="3292658"/>
            <a:ext cx="2808312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Text Box 6"/>
          <p:cNvSpPr txBox="1">
            <a:spLocks noChangeArrowheads="1"/>
          </p:cNvSpPr>
          <p:nvPr/>
        </p:nvSpPr>
        <p:spPr bwMode="auto">
          <a:xfrm>
            <a:off x="46300" y="404664"/>
            <a:ext cx="24482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 t = 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230460" y="412330"/>
            <a:ext cx="39977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A.cos(0) + B.sin(0) =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dirty="0"/>
          </a:p>
        </p:txBody>
      </p:sp>
      <p:sp>
        <p:nvSpPr>
          <p:cNvPr id="68" name="Text Box 1"/>
          <p:cNvSpPr txBox="1">
            <a:spLocks noChangeArrowheads="1"/>
          </p:cNvSpPr>
          <p:nvPr/>
        </p:nvSpPr>
        <p:spPr bwMode="auto">
          <a:xfrm>
            <a:off x="47293" y="1015453"/>
            <a:ext cx="2304034" cy="41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 t = 0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400" b="1" i="1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0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	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 Box 3"/>
          <p:cNvSpPr txBox="1">
            <a:spLocks noChangeArrowheads="1"/>
          </p:cNvSpPr>
          <p:nvPr/>
        </p:nvSpPr>
        <p:spPr bwMode="auto">
          <a:xfrm>
            <a:off x="179512" y="2158564"/>
            <a:ext cx="864096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Donc,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à t = 0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           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 w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 sin (</a:t>
            </a: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0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+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 w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 cos (</a:t>
            </a: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0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400" dirty="0" smtClean="0"/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 Box 4"/>
          <p:cNvSpPr txBox="1">
            <a:spLocks noChangeArrowheads="1"/>
          </p:cNvSpPr>
          <p:nvPr/>
        </p:nvSpPr>
        <p:spPr bwMode="auto">
          <a:xfrm>
            <a:off x="1043608" y="3292658"/>
            <a:ext cx="5256584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Finalement,  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(t) =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.cos(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w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0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×t)</a:t>
            </a:r>
            <a:endParaRPr kumimoji="0" lang="fr-FR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483768" y="1006437"/>
            <a:ext cx="1296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Or,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endParaRPr lang="fr-FR" sz="3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598613" y="755687"/>
            <a:ext cx="526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fr-FR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633338" y="1273876"/>
            <a:ext cx="47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sz="2000" b="1" dirty="0"/>
          </a:p>
        </p:txBody>
      </p:sp>
      <p:cxnSp>
        <p:nvCxnSpPr>
          <p:cNvPr id="74" name="Connecteur droit 73"/>
          <p:cNvCxnSpPr/>
          <p:nvPr/>
        </p:nvCxnSpPr>
        <p:spPr>
          <a:xfrm>
            <a:off x="3658888" y="1241356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6588224" y="430372"/>
            <a:ext cx="1099788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/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= </a:t>
            </a:r>
            <a:r>
              <a:rPr lang="fr-FR" sz="24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u="sng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339752" y="1582501"/>
            <a:ext cx="1296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soit,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fr-FR" sz="3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3347864" y="1582500"/>
            <a:ext cx="597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–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 w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 sin (</a:t>
            </a: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w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.t) +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 w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 cos (</a:t>
            </a: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w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.t)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78" name="Text Box 3"/>
          <p:cNvSpPr txBox="1">
            <a:spLocks noChangeArrowheads="1"/>
          </p:cNvSpPr>
          <p:nvPr/>
        </p:nvSpPr>
        <p:spPr bwMode="auto">
          <a:xfrm>
            <a:off x="6156176" y="430372"/>
            <a:ext cx="5760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/>
              </a:rPr>
              <a:t>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555776" y="2662620"/>
            <a:ext cx="2016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 =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 w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dirty="0"/>
          </a:p>
        </p:txBody>
      </p:sp>
      <p:sp>
        <p:nvSpPr>
          <p:cNvPr id="80" name="Rectangle 79"/>
          <p:cNvSpPr/>
          <p:nvPr/>
        </p:nvSpPr>
        <p:spPr>
          <a:xfrm>
            <a:off x="5220072" y="2662620"/>
            <a:ext cx="928459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/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 = 0</a:t>
            </a:r>
            <a:endParaRPr lang="fr-F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 Box 3"/>
          <p:cNvSpPr txBox="1">
            <a:spLocks noChangeArrowheads="1"/>
          </p:cNvSpPr>
          <p:nvPr/>
        </p:nvSpPr>
        <p:spPr bwMode="auto">
          <a:xfrm>
            <a:off x="4716016" y="2636912"/>
            <a:ext cx="5760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/>
              </a:rPr>
              <a:t>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7409" grpId="0"/>
      <p:bldP spid="17410" grpId="0"/>
      <p:bldP spid="39" grpId="0"/>
      <p:bldP spid="40" grpId="0"/>
      <p:bldP spid="42" grpId="0"/>
      <p:bldP spid="44" grpId="0"/>
      <p:bldP spid="4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9246" y="44624"/>
            <a:ext cx="9001000" cy="518457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Evolution de x au cours du temps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15616" y="1052736"/>
            <a:ext cx="2808312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844713" y="2961027"/>
            <a:ext cx="2880320" cy="1008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5496" y="242906"/>
            <a:ext cx="266429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Et finalement,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 = 	               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9512" y="1107002"/>
            <a:ext cx="4464496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Donc  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(t) =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.cos(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w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0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×t)</a:t>
            </a:r>
            <a:endParaRPr kumimoji="0" lang="fr-FR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43808" y="-45126"/>
            <a:ext cx="538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sz="2000" b="1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55776" y="555446"/>
            <a:ext cx="1106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cos(</a:t>
            </a: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j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b="1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2699792" y="495313"/>
            <a:ext cx="86409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779912" y="249672"/>
            <a:ext cx="228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=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5940152" y="242906"/>
            <a:ext cx="504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5076056" y="-69634"/>
            <a:ext cx="538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sz="2000" b="1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88024" y="530938"/>
            <a:ext cx="1091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cos(0)</a:t>
            </a:r>
            <a:endParaRPr lang="fr-FR" sz="2000" b="1" dirty="0"/>
          </a:p>
        </p:txBody>
      </p:sp>
      <p:cxnSp>
        <p:nvCxnSpPr>
          <p:cNvPr id="13" name="Connecteur droit 12"/>
          <p:cNvCxnSpPr/>
          <p:nvPr/>
        </p:nvCxnSpPr>
        <p:spPr>
          <a:xfrm>
            <a:off x="4932040" y="470805"/>
            <a:ext cx="86409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444208" y="242906"/>
            <a:ext cx="1099788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/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= </a:t>
            </a:r>
            <a:r>
              <a:rPr lang="fr-FR" sz="24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u="sng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15" name="Image 14"/>
          <p:cNvPicPr/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 l="1158" t="4276" r="3746"/>
          <a:stretch>
            <a:fillRect/>
          </a:stretch>
        </p:blipFill>
        <p:spPr bwMode="auto">
          <a:xfrm>
            <a:off x="4832547" y="911278"/>
            <a:ext cx="4311453" cy="329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79512" y="1902498"/>
            <a:ext cx="492302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Allure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périodique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purement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sinusoïdale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correspondant aux oscillations autour de la position d’équilibre 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0.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81025" y="3177051"/>
            <a:ext cx="262778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montre que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0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=</a:t>
            </a:r>
            <a:endParaRPr kumimoji="0" lang="fr-FR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80817" y="2936519"/>
            <a:ext cx="628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fr-FR" sz="2400" b="1" dirty="0" smtClean="0">
                <a:latin typeface="Symbol" pitchFamily="18" charset="2"/>
                <a:cs typeface="Arial" pitchFamily="34" charset="0"/>
              </a:rPr>
              <a:t>p</a:t>
            </a:r>
            <a:endParaRPr lang="fr-FR" sz="2000" b="1" i="1" baseline="-25000" dirty="0"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86018" y="3513941"/>
            <a:ext cx="4988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Symbol" pitchFamily="18" charset="2"/>
                <a:cs typeface="Arial" pitchFamily="34" charset="0"/>
              </a:rPr>
              <a:t>w</a:t>
            </a:r>
            <a:r>
              <a:rPr lang="fr-FR" sz="2400" b="1" baseline="-25000" dirty="0" smtClean="0">
                <a:latin typeface="Symbol" pitchFamily="18" charset="2"/>
                <a:cs typeface="Arial" pitchFamily="34" charset="0"/>
              </a:rPr>
              <a:t>0</a:t>
            </a:r>
            <a:endParaRPr lang="fr-FR" sz="2000" b="1" dirty="0"/>
          </a:p>
        </p:txBody>
      </p:sp>
      <p:cxnSp>
        <p:nvCxnSpPr>
          <p:cNvPr id="20" name="Connecteur droit 19"/>
          <p:cNvCxnSpPr/>
          <p:nvPr/>
        </p:nvCxnSpPr>
        <p:spPr>
          <a:xfrm>
            <a:off x="2636801" y="3476958"/>
            <a:ext cx="8640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030661" y="294779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1</a:t>
            </a:r>
            <a:endParaRPr lang="fr-FR" sz="2000" b="1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44794" y="3482825"/>
            <a:ext cx="401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0</a:t>
            </a:r>
            <a:endParaRPr lang="fr-FR" sz="2000" b="1" dirty="0"/>
          </a:p>
        </p:txBody>
      </p:sp>
      <p:cxnSp>
        <p:nvCxnSpPr>
          <p:cNvPr id="23" name="Connecteur droit 22"/>
          <p:cNvCxnSpPr/>
          <p:nvPr/>
        </p:nvCxnSpPr>
        <p:spPr>
          <a:xfrm>
            <a:off x="4004953" y="3482825"/>
            <a:ext cx="5040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561330" y="3223351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=</a:t>
            </a:r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899592" y="5374377"/>
            <a:ext cx="95770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3) </a:t>
            </a:r>
            <a:r>
              <a:rPr lang="fr-FR" sz="2200" b="1" u="sng" dirty="0" smtClean="0">
                <a:latin typeface="Bookman Old Style" pitchFamily="18" charset="0"/>
              </a:rPr>
              <a:t>3</a:t>
            </a:r>
            <a:r>
              <a:rPr lang="fr-FR" sz="2200" b="1" u="sng" baseline="30000" dirty="0" smtClean="0">
                <a:latin typeface="Bookman Old Style" pitchFamily="18" charset="0"/>
              </a:rPr>
              <a:t>ème</a:t>
            </a:r>
            <a:r>
              <a:rPr lang="fr-FR" sz="2200" b="1" u="sng" dirty="0" smtClean="0">
                <a:latin typeface="Bookman Old Style" pitchFamily="18" charset="0"/>
              </a:rPr>
              <a:t> Loi de Newton (principe des actions réciproques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61204" y="5805264"/>
            <a:ext cx="9001000" cy="102958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Enoncé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Groupe 36"/>
          <p:cNvGrpSpPr/>
          <p:nvPr/>
        </p:nvGrpSpPr>
        <p:grpSpPr>
          <a:xfrm>
            <a:off x="179513" y="5805264"/>
            <a:ext cx="8964487" cy="752475"/>
            <a:chOff x="179513" y="5805264"/>
            <a:chExt cx="8964487" cy="752475"/>
          </a:xfrm>
        </p:grpSpPr>
        <p:sp>
          <p:nvSpPr>
            <p:cNvPr id="1026" name="Text Box 2"/>
            <p:cNvSpPr txBox="1">
              <a:spLocks noChangeArrowheads="1"/>
            </p:cNvSpPr>
            <p:nvPr/>
          </p:nvSpPr>
          <p:spPr bwMode="auto">
            <a:xfrm>
              <a:off x="179513" y="5805264"/>
              <a:ext cx="8964487" cy="75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                Quand deux corps M</a:t>
              </a:r>
              <a:r>
                <a:rPr kumimoji="0" lang="fr-FR" sz="2000" b="0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et M</a:t>
              </a:r>
              <a:r>
                <a:rPr kumimoji="0" lang="fr-FR" sz="2000" b="0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interagissent,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la force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     que le corps 1 exerce sur le corps 2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,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est opposée à la force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       qu’exerce le corps 2 sur le corps 1.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2764" t="43679" r="22039" b="47921"/>
            <a:stretch>
              <a:fillRect/>
            </a:stretch>
          </p:blipFill>
          <p:spPr bwMode="auto">
            <a:xfrm>
              <a:off x="7189997" y="5816839"/>
              <a:ext cx="432048" cy="392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0716" t="51379" r="54087" b="39381"/>
            <a:stretch>
              <a:fillRect/>
            </a:stretch>
          </p:blipFill>
          <p:spPr bwMode="auto">
            <a:xfrm>
              <a:off x="5796136" y="6093296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6" name="Groupe 45"/>
          <p:cNvGrpSpPr/>
          <p:nvPr/>
        </p:nvGrpSpPr>
        <p:grpSpPr>
          <a:xfrm>
            <a:off x="179512" y="4005064"/>
            <a:ext cx="8712968" cy="1253753"/>
            <a:chOff x="179512" y="4005064"/>
            <a:chExt cx="8712968" cy="1253753"/>
          </a:xfrm>
        </p:grpSpPr>
        <p:sp>
          <p:nvSpPr>
            <p:cNvPr id="16385" name="Text Box 1"/>
            <p:cNvSpPr txBox="1">
              <a:spLocks noChangeArrowheads="1"/>
            </p:cNvSpPr>
            <p:nvPr/>
          </p:nvSpPr>
          <p:spPr bwMode="auto">
            <a:xfrm>
              <a:off x="179512" y="4005064"/>
              <a:ext cx="8712968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La solution de l’équation différentielle peut donc aussi s’écrire :</a:t>
              </a:r>
            </a:p>
            <a:p>
              <a:pPr lvl="0"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kumimoji="0" lang="fr-FR" sz="2400" b="1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(t) = A × cos(            .t) + </a:t>
              </a:r>
              <a:r>
                <a:rPr lang="fr-FR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 × sin(            .t)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707904" y="4221088"/>
              <a:ext cx="62869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 </a:t>
              </a:r>
              <a:r>
                <a:rPr lang="fr-FR" sz="2400" b="1" dirty="0" smtClean="0">
                  <a:solidFill>
                    <a:srgbClr val="FF0000"/>
                  </a:solidFill>
                  <a:latin typeface="Symbol" pitchFamily="18" charset="2"/>
                  <a:cs typeface="Arial" pitchFamily="34" charset="0"/>
                </a:rPr>
                <a:t>p</a:t>
              </a:r>
              <a:endParaRPr lang="fr-FR" sz="2000" b="1" i="1" baseline="-25000" dirty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endParaRPr>
            </a:p>
          </p:txBody>
        </p:sp>
        <p:cxnSp>
          <p:nvCxnSpPr>
            <p:cNvPr id="28" name="Connecteur droit 27"/>
            <p:cNvCxnSpPr/>
            <p:nvPr/>
          </p:nvCxnSpPr>
          <p:spPr>
            <a:xfrm>
              <a:off x="3563888" y="4761527"/>
              <a:ext cx="864096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3797938" y="4797152"/>
              <a:ext cx="4860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</a:t>
              </a:r>
              <a:r>
                <a:rPr lang="fr-FR" sz="2400" b="1" baseline="-25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fr-FR" sz="2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43" name="Connecteur droit 42"/>
            <p:cNvCxnSpPr/>
            <p:nvPr/>
          </p:nvCxnSpPr>
          <p:spPr>
            <a:xfrm>
              <a:off x="6300192" y="4725144"/>
              <a:ext cx="864096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6444208" y="4221088"/>
              <a:ext cx="62869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 </a:t>
              </a:r>
              <a:r>
                <a:rPr lang="fr-FR" sz="2400" b="1" dirty="0" smtClean="0">
                  <a:solidFill>
                    <a:srgbClr val="FF0000"/>
                  </a:solidFill>
                  <a:latin typeface="Symbol" pitchFamily="18" charset="2"/>
                  <a:cs typeface="Arial" pitchFamily="34" charset="0"/>
                </a:rPr>
                <a:t>p</a:t>
              </a:r>
              <a:endParaRPr lang="fr-FR" sz="2000" b="1" i="1" baseline="-25000" dirty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534242" y="4797152"/>
              <a:ext cx="4860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</a:t>
              </a:r>
              <a:r>
                <a:rPr lang="fr-FR" sz="2400" b="1" baseline="-25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fr-FR" sz="20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7071" y="57874"/>
            <a:ext cx="9001000" cy="121088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79512" y="44624"/>
            <a:ext cx="871296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solution de l’équation différentielle peut donc aussi s’écrire 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(t) = A × cos(            .t +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j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ou 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(t) = A × cos (2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p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.t +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j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83768" y="260648"/>
            <a:ext cx="628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4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p</a:t>
            </a:r>
            <a:endParaRPr lang="fr-FR" sz="2000" b="1" i="1" baseline="-25000" dirty="0">
              <a:solidFill>
                <a:srgbClr val="FF0000"/>
              </a:solidFill>
              <a:latin typeface="Symbol" pitchFamily="18" charset="2"/>
              <a:cs typeface="Times New Roman" pitchFamily="18" charset="0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2339752" y="801087"/>
            <a:ext cx="8640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573802" y="836712"/>
            <a:ext cx="486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592" y="1413937"/>
            <a:ext cx="95770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3) </a:t>
            </a:r>
            <a:r>
              <a:rPr lang="fr-FR" sz="2200" b="1" u="sng" dirty="0" smtClean="0">
                <a:latin typeface="Bookman Old Style" pitchFamily="18" charset="0"/>
              </a:rPr>
              <a:t>3</a:t>
            </a:r>
            <a:r>
              <a:rPr lang="fr-FR" sz="2200" b="1" u="sng" baseline="30000" dirty="0" smtClean="0">
                <a:latin typeface="Bookman Old Style" pitchFamily="18" charset="0"/>
              </a:rPr>
              <a:t>ème</a:t>
            </a:r>
            <a:r>
              <a:rPr lang="fr-FR" sz="2200" b="1" u="sng" dirty="0" smtClean="0">
                <a:latin typeface="Bookman Old Style" pitchFamily="18" charset="0"/>
              </a:rPr>
              <a:t> Loi de Newton (principe des actions réciproques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1204" y="1844824"/>
            <a:ext cx="9001000" cy="302433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Enoncé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Conséquence vectorielle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79513" y="1844824"/>
            <a:ext cx="8964487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Quand deux corps M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M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interagissent,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la force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que le corps 1 exerce sur le corps 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est opposée à la force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qu’exerce le corps 2 sur le corps 1.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764" t="43679" r="22039" b="47921"/>
          <a:stretch>
            <a:fillRect/>
          </a:stretch>
        </p:blipFill>
        <p:spPr bwMode="auto">
          <a:xfrm>
            <a:off x="7189997" y="1856399"/>
            <a:ext cx="432048" cy="3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716" t="51379" r="54087" b="39381"/>
          <a:stretch>
            <a:fillRect/>
          </a:stretch>
        </p:blipFill>
        <p:spPr bwMode="auto">
          <a:xfrm>
            <a:off x="5796136" y="2132856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" name="Groupe 35"/>
          <p:cNvGrpSpPr/>
          <p:nvPr/>
        </p:nvGrpSpPr>
        <p:grpSpPr>
          <a:xfrm>
            <a:off x="179512" y="3429000"/>
            <a:ext cx="4205288" cy="966787"/>
            <a:chOff x="179512" y="3429000"/>
            <a:chExt cx="4205288" cy="966787"/>
          </a:xfrm>
        </p:grpSpPr>
        <p:sp>
          <p:nvSpPr>
            <p:cNvPr id="2050" name="Text Box 2"/>
            <p:cNvSpPr txBox="1">
              <a:spLocks noChangeArrowheads="1"/>
            </p:cNvSpPr>
            <p:nvPr/>
          </p:nvSpPr>
          <p:spPr bwMode="auto">
            <a:xfrm>
              <a:off x="179512" y="3429000"/>
              <a:ext cx="4205288" cy="966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Les forces      et      sont </a:t>
              </a:r>
              <a:r>
                <a:rPr kumimoji="0" lang="fr-FR" sz="20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coliné-aires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, de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même norme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et de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sens opposé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, la direction de ces forces étant la droite (M</a:t>
              </a:r>
              <a:r>
                <a:rPr kumimoji="0" lang="fr-FR" sz="2000" b="0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M</a:t>
              </a:r>
              <a:r>
                <a:rPr kumimoji="0" lang="fr-FR" sz="2000" b="0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).</a:t>
              </a:r>
              <a:endPara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2764" t="43679" r="22039" b="47921"/>
            <a:stretch>
              <a:fillRect/>
            </a:stretch>
          </p:blipFill>
          <p:spPr bwMode="auto">
            <a:xfrm>
              <a:off x="1547664" y="3429000"/>
              <a:ext cx="432048" cy="392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0716" t="51379" r="54087" b="39381"/>
            <a:stretch>
              <a:fillRect/>
            </a:stretch>
          </p:blipFill>
          <p:spPr bwMode="auto">
            <a:xfrm>
              <a:off x="2411760" y="3429000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" name="Groupe 18"/>
          <p:cNvGrpSpPr/>
          <p:nvPr/>
        </p:nvGrpSpPr>
        <p:grpSpPr>
          <a:xfrm>
            <a:off x="4932040" y="4077072"/>
            <a:ext cx="288032" cy="288032"/>
            <a:chOff x="5652120" y="5373216"/>
            <a:chExt cx="432048" cy="432048"/>
          </a:xfrm>
        </p:grpSpPr>
        <p:cxnSp>
          <p:nvCxnSpPr>
            <p:cNvPr id="16" name="Connecteur droit 15"/>
            <p:cNvCxnSpPr/>
            <p:nvPr/>
          </p:nvCxnSpPr>
          <p:spPr>
            <a:xfrm>
              <a:off x="5868144" y="5373216"/>
              <a:ext cx="0" cy="432048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>
              <a:off x="5652120" y="5589240"/>
              <a:ext cx="432048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e 19"/>
          <p:cNvGrpSpPr/>
          <p:nvPr/>
        </p:nvGrpSpPr>
        <p:grpSpPr>
          <a:xfrm>
            <a:off x="7884368" y="3212976"/>
            <a:ext cx="288032" cy="288032"/>
            <a:chOff x="5652120" y="5373216"/>
            <a:chExt cx="432048" cy="432048"/>
          </a:xfrm>
        </p:grpSpPr>
        <p:cxnSp>
          <p:nvCxnSpPr>
            <p:cNvPr id="21" name="Connecteur droit 20"/>
            <p:cNvCxnSpPr/>
            <p:nvPr/>
          </p:nvCxnSpPr>
          <p:spPr>
            <a:xfrm>
              <a:off x="5868144" y="5373216"/>
              <a:ext cx="0" cy="432048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>
              <a:off x="5652120" y="5589240"/>
              <a:ext cx="432048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4646566" y="3756595"/>
            <a:ext cx="4924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fr-FR" b="1" dirty="0"/>
          </a:p>
        </p:txBody>
      </p:sp>
      <p:sp>
        <p:nvSpPr>
          <p:cNvPr id="24" name="Rectangle 23"/>
          <p:cNvSpPr/>
          <p:nvPr/>
        </p:nvSpPr>
        <p:spPr>
          <a:xfrm>
            <a:off x="7515311" y="2913369"/>
            <a:ext cx="4924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fr-FR" b="1" dirty="0"/>
          </a:p>
        </p:txBody>
      </p:sp>
      <p:cxnSp>
        <p:nvCxnSpPr>
          <p:cNvPr id="26" name="Connecteur droit avec flèche 25"/>
          <p:cNvCxnSpPr/>
          <p:nvPr/>
        </p:nvCxnSpPr>
        <p:spPr>
          <a:xfrm flipV="1">
            <a:off x="4355976" y="3140968"/>
            <a:ext cx="4392488" cy="1296144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V="1">
            <a:off x="5076056" y="3933056"/>
            <a:ext cx="1008112" cy="288032"/>
          </a:xfrm>
          <a:prstGeom prst="straightConnector1">
            <a:avLst/>
          </a:prstGeom>
          <a:ln w="762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V="1">
            <a:off x="7020272" y="3356992"/>
            <a:ext cx="1008112" cy="288032"/>
          </a:xfrm>
          <a:prstGeom prst="straightConnector1">
            <a:avLst/>
          </a:prstGeom>
          <a:ln w="76200">
            <a:solidFill>
              <a:srgbClr val="008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764" t="43679" r="22039" b="47921"/>
          <a:stretch>
            <a:fillRect/>
          </a:stretch>
        </p:blipFill>
        <p:spPr bwMode="auto">
          <a:xfrm>
            <a:off x="7524328" y="3645024"/>
            <a:ext cx="648072" cy="58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716" t="51379" r="54087" b="39381"/>
          <a:stretch>
            <a:fillRect/>
          </a:stretch>
        </p:blipFill>
        <p:spPr bwMode="auto">
          <a:xfrm>
            <a:off x="5148064" y="3284984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" name="Groupe 38"/>
          <p:cNvGrpSpPr/>
          <p:nvPr/>
        </p:nvGrpSpPr>
        <p:grpSpPr>
          <a:xfrm>
            <a:off x="864048" y="4912965"/>
            <a:ext cx="8100416" cy="1043866"/>
            <a:chOff x="864048" y="4912965"/>
            <a:chExt cx="8100416" cy="1043866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64048" y="4912965"/>
              <a:ext cx="576263" cy="67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Rectangle 62"/>
            <p:cNvSpPr>
              <a:spLocks noChangeArrowheads="1"/>
            </p:cNvSpPr>
            <p:nvPr/>
          </p:nvSpPr>
          <p:spPr bwMode="auto">
            <a:xfrm>
              <a:off x="1547664" y="4941168"/>
              <a:ext cx="7416800" cy="1015663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fr-FR" sz="2000" i="1" dirty="0" smtClean="0"/>
                <a:t>Cette 3</a:t>
              </a:r>
              <a:r>
                <a:rPr lang="fr-FR" sz="2000" i="1" baseline="30000" dirty="0" smtClean="0"/>
                <a:t>ème</a:t>
              </a:r>
              <a:r>
                <a:rPr lang="fr-FR" sz="2000" i="1" dirty="0" smtClean="0"/>
                <a:t> loi de Newton s’appelle aussi </a:t>
              </a:r>
              <a:r>
                <a:rPr lang="fr-FR" sz="2000" b="1" i="1" u="sng" dirty="0" smtClean="0"/>
                <a:t>principe de l’action et de la réaction</a:t>
              </a:r>
              <a:r>
                <a:rPr lang="fr-FR" sz="2000" i="1" dirty="0" smtClean="0"/>
                <a:t> : en effet, si </a:t>
              </a:r>
              <a:r>
                <a:rPr lang="fr-FR" sz="2000" dirty="0" smtClean="0"/>
                <a:t>M</a:t>
              </a:r>
              <a:r>
                <a:rPr lang="fr-FR" sz="2000" baseline="-25000" dirty="0" smtClean="0"/>
                <a:t>1</a:t>
              </a:r>
              <a:r>
                <a:rPr lang="fr-FR" sz="2000" i="1" dirty="0" smtClean="0"/>
                <a:t> exerce une action         sur </a:t>
              </a:r>
              <a:r>
                <a:rPr lang="fr-FR" sz="2000" dirty="0" smtClean="0"/>
                <a:t>M</a:t>
              </a:r>
              <a:r>
                <a:rPr lang="fr-FR" sz="2000" baseline="-25000" dirty="0" smtClean="0"/>
                <a:t>2</a:t>
              </a:r>
              <a:r>
                <a:rPr lang="fr-FR" sz="2000" i="1" dirty="0" smtClean="0"/>
                <a:t>, alors </a:t>
              </a:r>
              <a:r>
                <a:rPr lang="fr-FR" sz="2000" dirty="0" smtClean="0"/>
                <a:t>M</a:t>
              </a:r>
              <a:r>
                <a:rPr lang="fr-FR" sz="2000" baseline="-25000" dirty="0" smtClean="0"/>
                <a:t>2</a:t>
              </a:r>
              <a:r>
                <a:rPr lang="fr-FR" sz="2000" i="1" dirty="0" smtClean="0"/>
                <a:t> exerce en retour une réaction         sur </a:t>
              </a:r>
              <a:r>
                <a:rPr lang="fr-FR" sz="2000" dirty="0" smtClean="0"/>
                <a:t>M</a:t>
              </a:r>
              <a:r>
                <a:rPr lang="fr-FR" sz="2000" baseline="-25000" dirty="0" smtClean="0"/>
                <a:t>1</a:t>
              </a:r>
              <a:r>
                <a:rPr lang="fr-FR" sz="2000" i="1" dirty="0" smtClean="0"/>
                <a:t> telle que                        .</a:t>
              </a:r>
              <a:endParaRPr lang="fr-FR" sz="2000" i="1" dirty="0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3787" t="39479" r="21093" b="52121"/>
            <a:stretch>
              <a:fillRect/>
            </a:stretch>
          </p:blipFill>
          <p:spPr bwMode="auto">
            <a:xfrm>
              <a:off x="6142043" y="5542940"/>
              <a:ext cx="1224136" cy="382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3571" t="39479" r="21093" b="52121"/>
            <a:stretch>
              <a:fillRect/>
            </a:stretch>
          </p:blipFill>
          <p:spPr bwMode="auto">
            <a:xfrm>
              <a:off x="6046885" y="5240775"/>
              <a:ext cx="432048" cy="382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3787" t="39479" r="31766" b="52615"/>
            <a:stretch>
              <a:fillRect/>
            </a:stretch>
          </p:blipFill>
          <p:spPr bwMode="auto">
            <a:xfrm>
              <a:off x="3995936" y="5542940"/>
              <a:ext cx="36004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607317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6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Comment est orientée la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force de frottement exercée par le sol sur le pied d’une personne qui marche sans glisser 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06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-27384"/>
            <a:ext cx="95770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3) </a:t>
            </a:r>
            <a:r>
              <a:rPr lang="fr-FR" sz="2200" b="1" u="sng" dirty="0" smtClean="0">
                <a:latin typeface="Bookman Old Style" pitchFamily="18" charset="0"/>
              </a:rPr>
              <a:t>3</a:t>
            </a:r>
            <a:r>
              <a:rPr lang="fr-FR" sz="2200" b="1" u="sng" baseline="30000" dirty="0" smtClean="0">
                <a:latin typeface="Bookman Old Style" pitchFamily="18" charset="0"/>
              </a:rPr>
              <a:t>ème</a:t>
            </a:r>
            <a:r>
              <a:rPr lang="fr-FR" sz="2200" b="1" u="sng" dirty="0" smtClean="0">
                <a:latin typeface="Bookman Old Style" pitchFamily="18" charset="0"/>
              </a:rPr>
              <a:t> Loi de Newton (principe des actions réciproques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1204" y="403503"/>
            <a:ext cx="9001000" cy="165734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Conséquence vectorielle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9512" y="718404"/>
            <a:ext cx="4205288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Les forces      et      sont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coliné-aires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même norme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sens opposé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la direction de ces forces étant la droite (M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4932040" y="1517104"/>
            <a:ext cx="288032" cy="288032"/>
            <a:chOff x="5652120" y="5373216"/>
            <a:chExt cx="432048" cy="432048"/>
          </a:xfrm>
        </p:grpSpPr>
        <p:cxnSp>
          <p:nvCxnSpPr>
            <p:cNvPr id="6" name="Connecteur droit 5"/>
            <p:cNvCxnSpPr/>
            <p:nvPr/>
          </p:nvCxnSpPr>
          <p:spPr>
            <a:xfrm>
              <a:off x="5868144" y="5373216"/>
              <a:ext cx="0" cy="432048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6"/>
            <p:cNvCxnSpPr/>
            <p:nvPr/>
          </p:nvCxnSpPr>
          <p:spPr>
            <a:xfrm>
              <a:off x="5652120" y="5589240"/>
              <a:ext cx="432048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e 7"/>
          <p:cNvGrpSpPr/>
          <p:nvPr/>
        </p:nvGrpSpPr>
        <p:grpSpPr>
          <a:xfrm>
            <a:off x="7884368" y="653008"/>
            <a:ext cx="288032" cy="288032"/>
            <a:chOff x="5652120" y="5373216"/>
            <a:chExt cx="432048" cy="432048"/>
          </a:xfrm>
        </p:grpSpPr>
        <p:cxnSp>
          <p:nvCxnSpPr>
            <p:cNvPr id="9" name="Connecteur droit 8"/>
            <p:cNvCxnSpPr/>
            <p:nvPr/>
          </p:nvCxnSpPr>
          <p:spPr>
            <a:xfrm>
              <a:off x="5868144" y="5373216"/>
              <a:ext cx="0" cy="432048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>
              <a:off x="5652120" y="5589240"/>
              <a:ext cx="432048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4646566" y="1196627"/>
            <a:ext cx="4924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fr-FR" b="1" dirty="0"/>
          </a:p>
        </p:txBody>
      </p:sp>
      <p:sp>
        <p:nvSpPr>
          <p:cNvPr id="12" name="Rectangle 11"/>
          <p:cNvSpPr/>
          <p:nvPr/>
        </p:nvSpPr>
        <p:spPr>
          <a:xfrm>
            <a:off x="7515311" y="353401"/>
            <a:ext cx="4924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fr-FR" b="1" dirty="0"/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4355976" y="581000"/>
            <a:ext cx="4392488" cy="1296144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5076056" y="1373088"/>
            <a:ext cx="1008112" cy="288032"/>
          </a:xfrm>
          <a:prstGeom prst="straightConnector1">
            <a:avLst/>
          </a:prstGeom>
          <a:ln w="762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7020272" y="797024"/>
            <a:ext cx="1008112" cy="288032"/>
          </a:xfrm>
          <a:prstGeom prst="straightConnector1">
            <a:avLst/>
          </a:prstGeom>
          <a:ln w="76200">
            <a:solidFill>
              <a:srgbClr val="008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764" t="43679" r="22039" b="47921"/>
          <a:stretch>
            <a:fillRect/>
          </a:stretch>
        </p:blipFill>
        <p:spPr bwMode="auto">
          <a:xfrm>
            <a:off x="7524328" y="1085056"/>
            <a:ext cx="648072" cy="58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716" t="51379" r="54087" b="39381"/>
          <a:stretch>
            <a:fillRect/>
          </a:stretch>
        </p:blipFill>
        <p:spPr bwMode="auto">
          <a:xfrm>
            <a:off x="5148064" y="725016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048" y="2100689"/>
            <a:ext cx="57626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62"/>
          <p:cNvSpPr>
            <a:spLocks noChangeArrowheads="1"/>
          </p:cNvSpPr>
          <p:nvPr/>
        </p:nvSpPr>
        <p:spPr bwMode="auto">
          <a:xfrm>
            <a:off x="1547664" y="2128892"/>
            <a:ext cx="7416800" cy="10156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i="1" dirty="0" smtClean="0"/>
              <a:t>Cette 3</a:t>
            </a:r>
            <a:r>
              <a:rPr lang="fr-FR" sz="2000" i="1" baseline="30000" dirty="0" smtClean="0"/>
              <a:t>ème</a:t>
            </a:r>
            <a:r>
              <a:rPr lang="fr-FR" sz="2000" i="1" dirty="0" smtClean="0"/>
              <a:t> loi de Newton s’appelle aussi </a:t>
            </a:r>
            <a:r>
              <a:rPr lang="fr-FR" sz="2000" b="1" i="1" u="sng" dirty="0" smtClean="0"/>
              <a:t>principe de l’action et de la réaction</a:t>
            </a:r>
            <a:r>
              <a:rPr lang="fr-FR" sz="2000" i="1" dirty="0" smtClean="0"/>
              <a:t> : en effet, si </a:t>
            </a:r>
            <a:r>
              <a:rPr lang="fr-FR" sz="2000" dirty="0" smtClean="0"/>
              <a:t>M</a:t>
            </a:r>
            <a:r>
              <a:rPr lang="fr-FR" sz="2000" baseline="-25000" dirty="0" smtClean="0"/>
              <a:t>1</a:t>
            </a:r>
            <a:r>
              <a:rPr lang="fr-FR" sz="2000" i="1" dirty="0" smtClean="0"/>
              <a:t> exerce une action         sur </a:t>
            </a:r>
            <a:r>
              <a:rPr lang="fr-FR" sz="2000" dirty="0" smtClean="0"/>
              <a:t>M</a:t>
            </a:r>
            <a:r>
              <a:rPr lang="fr-FR" sz="2000" baseline="-25000" dirty="0" smtClean="0"/>
              <a:t>2</a:t>
            </a:r>
            <a:r>
              <a:rPr lang="fr-FR" sz="2000" i="1" dirty="0" smtClean="0"/>
              <a:t>, alors </a:t>
            </a:r>
            <a:r>
              <a:rPr lang="fr-FR" sz="2000" dirty="0" smtClean="0"/>
              <a:t>M</a:t>
            </a:r>
            <a:r>
              <a:rPr lang="fr-FR" sz="2000" baseline="-25000" dirty="0" smtClean="0"/>
              <a:t>2</a:t>
            </a:r>
            <a:r>
              <a:rPr lang="fr-FR" sz="2000" i="1" dirty="0" smtClean="0"/>
              <a:t> exerce en retour une réaction         sur </a:t>
            </a:r>
            <a:r>
              <a:rPr lang="fr-FR" sz="2000" dirty="0" smtClean="0"/>
              <a:t>M</a:t>
            </a:r>
            <a:r>
              <a:rPr lang="fr-FR" sz="2000" baseline="-25000" dirty="0" smtClean="0"/>
              <a:t>1</a:t>
            </a:r>
            <a:r>
              <a:rPr lang="fr-FR" sz="2000" i="1" dirty="0" smtClean="0"/>
              <a:t> telle que                        .</a:t>
            </a:r>
            <a:endParaRPr lang="fr-FR" sz="2000" i="1" dirty="0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787" t="39479" r="21093" b="52121"/>
          <a:stretch>
            <a:fillRect/>
          </a:stretch>
        </p:blipFill>
        <p:spPr bwMode="auto">
          <a:xfrm>
            <a:off x="6142043" y="2730664"/>
            <a:ext cx="1224136" cy="382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571" t="39479" r="21093" b="52121"/>
          <a:stretch>
            <a:fillRect/>
          </a:stretch>
        </p:blipFill>
        <p:spPr bwMode="auto">
          <a:xfrm>
            <a:off x="6046885" y="2428499"/>
            <a:ext cx="432048" cy="382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787" t="39479" r="31766" b="52615"/>
          <a:stretch>
            <a:fillRect/>
          </a:stretch>
        </p:blipFill>
        <p:spPr bwMode="auto">
          <a:xfrm>
            <a:off x="3995936" y="2730664"/>
            <a:ext cx="3600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0" y="3137067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6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Comment est orientée la force de frottement exercée par le sol sur le pied d’une personne qui marche sans glisser 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571" t="39479" r="21093" b="52121"/>
          <a:stretch>
            <a:fillRect/>
          </a:stretch>
        </p:blipFill>
        <p:spPr bwMode="auto">
          <a:xfrm>
            <a:off x="1547664" y="718404"/>
            <a:ext cx="432048" cy="382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787" t="39479" r="31766" b="52615"/>
          <a:stretch>
            <a:fillRect/>
          </a:stretch>
        </p:blipFill>
        <p:spPr bwMode="auto">
          <a:xfrm>
            <a:off x="2411760" y="718404"/>
            <a:ext cx="3600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Image 25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3573016"/>
            <a:ext cx="3744416" cy="2182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Connecteur droit avec flèche 26"/>
          <p:cNvCxnSpPr/>
          <p:nvPr/>
        </p:nvCxnSpPr>
        <p:spPr>
          <a:xfrm flipV="1">
            <a:off x="6948264" y="4269946"/>
            <a:ext cx="792088" cy="100811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V="1">
            <a:off x="6181884" y="5252350"/>
            <a:ext cx="792088" cy="1008112"/>
          </a:xfrm>
          <a:prstGeom prst="straightConnector1">
            <a:avLst/>
          </a:prstGeom>
          <a:ln w="76200">
            <a:solidFill>
              <a:srgbClr val="008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e 58"/>
          <p:cNvGrpSpPr/>
          <p:nvPr/>
        </p:nvGrpSpPr>
        <p:grpSpPr>
          <a:xfrm>
            <a:off x="0" y="3738839"/>
            <a:ext cx="6177778" cy="1063625"/>
            <a:chOff x="0" y="3738839"/>
            <a:chExt cx="6177778" cy="1063625"/>
          </a:xfrm>
        </p:grpSpPr>
        <p:sp>
          <p:nvSpPr>
            <p:cNvPr id="11265" name="Text Box 1"/>
            <p:cNvSpPr txBox="1">
              <a:spLocks noChangeArrowheads="1"/>
            </p:cNvSpPr>
            <p:nvPr/>
          </p:nvSpPr>
          <p:spPr bwMode="auto">
            <a:xfrm>
              <a:off x="0" y="3738839"/>
              <a:ext cx="5724128" cy="1063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  S’il veut avancer, </a:t>
              </a: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le pied exerce une force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        </a:t>
              </a: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sur le sol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, </a:t>
              </a:r>
              <a:r>
                <a:rPr kumimoji="0" lang="fr-FR" sz="200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orientée vers le bas et vers l’arrière.</a:t>
              </a:r>
            </a:p>
          </p:txBody>
        </p:sp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l="65677" t="52919" r="30071" b="38681"/>
            <a:stretch>
              <a:fillRect/>
            </a:stretch>
          </p:blipFill>
          <p:spPr bwMode="auto">
            <a:xfrm>
              <a:off x="5724128" y="3789040"/>
              <a:ext cx="453650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6" cstate="print"/>
          <a:srcRect l="65677" t="52919" r="30071" b="38681"/>
          <a:stretch>
            <a:fillRect/>
          </a:stretch>
        </p:blipFill>
        <p:spPr bwMode="auto">
          <a:xfrm>
            <a:off x="6660232" y="5733256"/>
            <a:ext cx="45365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7" name="Groupe 46"/>
          <p:cNvGrpSpPr/>
          <p:nvPr/>
        </p:nvGrpSpPr>
        <p:grpSpPr>
          <a:xfrm>
            <a:off x="7740352" y="4365104"/>
            <a:ext cx="1145196" cy="472752"/>
            <a:chOff x="7380312" y="4725144"/>
            <a:chExt cx="1145196" cy="472752"/>
          </a:xfrm>
        </p:grpSpPr>
        <p:pic>
          <p:nvPicPr>
            <p:cNvPr id="40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0716" t="51379" r="54087" b="39381"/>
            <a:stretch>
              <a:fillRect/>
            </a:stretch>
          </p:blipFill>
          <p:spPr bwMode="auto">
            <a:xfrm>
              <a:off x="7380312" y="4725144"/>
              <a:ext cx="472752" cy="472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1" name="Groupe 40"/>
            <p:cNvGrpSpPr/>
            <p:nvPr/>
          </p:nvGrpSpPr>
          <p:grpSpPr>
            <a:xfrm>
              <a:off x="8100392" y="4725144"/>
              <a:ext cx="425116" cy="461665"/>
              <a:chOff x="3419872" y="6165304"/>
              <a:chExt cx="425116" cy="461665"/>
            </a:xfrm>
          </p:grpSpPr>
          <p:sp>
            <p:nvSpPr>
              <p:cNvPr id="42" name="ZoneTexte 41"/>
              <p:cNvSpPr txBox="1"/>
              <p:nvPr/>
            </p:nvSpPr>
            <p:spPr>
              <a:xfrm>
                <a:off x="3419872" y="6165304"/>
                <a:ext cx="4251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 smtClean="0">
                    <a:solidFill>
                      <a:srgbClr val="FF0000"/>
                    </a:solidFill>
                    <a:latin typeface="Bookman Old Style" pitchFamily="18" charset="0"/>
                  </a:rPr>
                  <a:t>R</a:t>
                </a:r>
                <a:endParaRPr lang="fr-FR" sz="2400" b="1" dirty="0">
                  <a:solidFill>
                    <a:srgbClr val="FF0000"/>
                  </a:solidFill>
                  <a:latin typeface="Bookman Old Style" pitchFamily="18" charset="0"/>
                </a:endParaRPr>
              </a:p>
            </p:txBody>
          </p:sp>
          <p:cxnSp>
            <p:nvCxnSpPr>
              <p:cNvPr id="43" name="Connecteur droit avec flèche 42"/>
              <p:cNvCxnSpPr/>
              <p:nvPr/>
            </p:nvCxnSpPr>
            <p:spPr>
              <a:xfrm>
                <a:off x="3515030" y="6214162"/>
                <a:ext cx="216024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4" name="Rectangle 43"/>
            <p:cNvSpPr/>
            <p:nvPr/>
          </p:nvSpPr>
          <p:spPr>
            <a:xfrm>
              <a:off x="7835510" y="4783019"/>
              <a:ext cx="3337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=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2" name="Groupe 61"/>
          <p:cNvGrpSpPr/>
          <p:nvPr/>
        </p:nvGrpSpPr>
        <p:grpSpPr>
          <a:xfrm>
            <a:off x="0" y="5600815"/>
            <a:ext cx="7236296" cy="1040287"/>
            <a:chOff x="0" y="5600815"/>
            <a:chExt cx="7236296" cy="1040287"/>
          </a:xfrm>
        </p:grpSpPr>
        <p:sp>
          <p:nvSpPr>
            <p:cNvPr id="49" name="Rectangle 48"/>
            <p:cNvSpPr/>
            <p:nvPr/>
          </p:nvSpPr>
          <p:spPr>
            <a:xfrm>
              <a:off x="0" y="5734615"/>
              <a:ext cx="7236296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        est la </a:t>
              </a:r>
              <a:r>
                <a:rPr lang="fr-FR" sz="2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réaction du sol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, dont la composante</a:t>
              </a:r>
            </a:p>
            <a:p>
              <a:endParaRPr lang="fr-FR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tangentielle         est </a:t>
              </a:r>
              <a:r>
                <a:rPr lang="fr-FR" sz="2000" b="1" u="sng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orientée dans le sens du mouvement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fr-FR" dirty="0"/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1475656" y="6179437"/>
              <a:ext cx="5693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latin typeface="Bookman Old Style" pitchFamily="18" charset="0"/>
                </a:rPr>
                <a:t>R</a:t>
              </a:r>
              <a:r>
                <a:rPr lang="fr-FR" sz="2400" b="1" baseline="-25000" dirty="0" smtClean="0">
                  <a:latin typeface="Bookman Old Style" pitchFamily="18" charset="0"/>
                </a:rPr>
                <a:t>T</a:t>
              </a:r>
              <a:endParaRPr lang="fr-FR" sz="2400" b="1" dirty="0">
                <a:latin typeface="Bookman Old Style" pitchFamily="18" charset="0"/>
              </a:endParaRPr>
            </a:p>
          </p:txBody>
        </p:sp>
        <p:cxnSp>
          <p:nvCxnSpPr>
            <p:cNvPr id="38" name="Connecteur droit avec flèche 37"/>
            <p:cNvCxnSpPr/>
            <p:nvPr/>
          </p:nvCxnSpPr>
          <p:spPr>
            <a:xfrm>
              <a:off x="1619672" y="6179437"/>
              <a:ext cx="3600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50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0716" t="51379" r="54087" b="39381"/>
            <a:stretch>
              <a:fillRect/>
            </a:stretch>
          </p:blipFill>
          <p:spPr bwMode="auto">
            <a:xfrm>
              <a:off x="323528" y="5600815"/>
              <a:ext cx="472752" cy="472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51" name="Connecteur droit avec flèche 50"/>
          <p:cNvCxnSpPr/>
          <p:nvPr/>
        </p:nvCxnSpPr>
        <p:spPr>
          <a:xfrm>
            <a:off x="6948264" y="5266483"/>
            <a:ext cx="864096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e 57"/>
          <p:cNvGrpSpPr/>
          <p:nvPr/>
        </p:nvGrpSpPr>
        <p:grpSpPr>
          <a:xfrm>
            <a:off x="7236296" y="5373216"/>
            <a:ext cx="936104" cy="542690"/>
            <a:chOff x="7236296" y="5373216"/>
            <a:chExt cx="936104" cy="542690"/>
          </a:xfrm>
        </p:grpSpPr>
        <p:sp>
          <p:nvSpPr>
            <p:cNvPr id="57" name="Rectangle 56"/>
            <p:cNvSpPr/>
            <p:nvPr/>
          </p:nvSpPr>
          <p:spPr>
            <a:xfrm>
              <a:off x="7236296" y="5373216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56" name="Groupe 55"/>
            <p:cNvGrpSpPr/>
            <p:nvPr/>
          </p:nvGrpSpPr>
          <p:grpSpPr>
            <a:xfrm>
              <a:off x="7287712" y="5454241"/>
              <a:ext cx="569387" cy="461665"/>
              <a:chOff x="1628056" y="6331837"/>
              <a:chExt cx="569387" cy="461665"/>
            </a:xfrm>
          </p:grpSpPr>
          <p:sp>
            <p:nvSpPr>
              <p:cNvPr id="54" name="ZoneTexte 53"/>
              <p:cNvSpPr txBox="1"/>
              <p:nvPr/>
            </p:nvSpPr>
            <p:spPr>
              <a:xfrm>
                <a:off x="1628056" y="6331837"/>
                <a:ext cx="5693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 smtClean="0">
                    <a:latin typeface="Bookman Old Style" pitchFamily="18" charset="0"/>
                  </a:rPr>
                  <a:t>R</a:t>
                </a:r>
                <a:r>
                  <a:rPr lang="fr-FR" sz="2400" b="1" baseline="-25000" dirty="0" smtClean="0">
                    <a:latin typeface="Bookman Old Style" pitchFamily="18" charset="0"/>
                  </a:rPr>
                  <a:t>T</a:t>
                </a:r>
                <a:endParaRPr lang="fr-FR" sz="2400" b="1" dirty="0">
                  <a:latin typeface="Bookman Old Style" pitchFamily="18" charset="0"/>
                </a:endParaRPr>
              </a:p>
            </p:txBody>
          </p:sp>
          <p:cxnSp>
            <p:nvCxnSpPr>
              <p:cNvPr id="55" name="Connecteur droit avec flèche 54"/>
              <p:cNvCxnSpPr/>
              <p:nvPr/>
            </p:nvCxnSpPr>
            <p:spPr>
              <a:xfrm>
                <a:off x="1772072" y="6331837"/>
                <a:ext cx="36004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1" name="Groupe 60"/>
          <p:cNvGrpSpPr/>
          <p:nvPr/>
        </p:nvGrpSpPr>
        <p:grpSpPr>
          <a:xfrm>
            <a:off x="0" y="4669631"/>
            <a:ext cx="5220072" cy="1063625"/>
            <a:chOff x="0" y="4669631"/>
            <a:chExt cx="5220072" cy="1063625"/>
          </a:xfrm>
        </p:grpSpPr>
        <p:sp>
          <p:nvSpPr>
            <p:cNvPr id="33" name="Text Box 1"/>
            <p:cNvSpPr txBox="1">
              <a:spLocks noChangeArrowheads="1"/>
            </p:cNvSpPr>
            <p:nvPr/>
          </p:nvSpPr>
          <p:spPr bwMode="auto">
            <a:xfrm>
              <a:off x="0" y="4669631"/>
              <a:ext cx="5220072" cy="1063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  En retour, </a:t>
              </a: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le sol exerce une force</a:t>
              </a:r>
              <a:r>
                <a:rPr kumimoji="0" lang="fr-FR" sz="2000" b="1" i="0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      </a:t>
              </a: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sur le pied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telle que</a:t>
              </a:r>
              <a:r>
                <a:rPr kumimoji="0" lang="fr-FR" sz="2000" b="0" i="0" u="none" strike="noStrike" cap="none" normalizeH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0716" t="51379" r="54087" b="39381"/>
            <a:stretch>
              <a:fillRect/>
            </a:stretch>
          </p:blipFill>
          <p:spPr bwMode="auto">
            <a:xfrm>
              <a:off x="4237668" y="4678844"/>
              <a:ext cx="472752" cy="472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rcRect l="63787" t="39479" r="21093" b="52121"/>
            <a:stretch>
              <a:fillRect/>
            </a:stretch>
          </p:blipFill>
          <p:spPr bwMode="auto">
            <a:xfrm>
              <a:off x="2051719" y="5157192"/>
              <a:ext cx="1612977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64" name="Connecteur droit 63"/>
          <p:cNvCxnSpPr/>
          <p:nvPr/>
        </p:nvCxnSpPr>
        <p:spPr>
          <a:xfrm>
            <a:off x="7714644" y="4293096"/>
            <a:ext cx="0" cy="1008112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8244408" y="4005064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-57033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lang="fr-FR" sz="2000" i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O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ù se situe le centre de masse des différents systèmes ci-dessous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l="10867" t="39479" r="81101" b="40361"/>
          <a:stretch>
            <a:fillRect/>
          </a:stretch>
        </p:blipFill>
        <p:spPr bwMode="auto">
          <a:xfrm>
            <a:off x="539552" y="447023"/>
            <a:ext cx="1152127" cy="1626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22624" t="38541" r="67454" b="40361"/>
          <a:stretch>
            <a:fillRect/>
          </a:stretch>
        </p:blipFill>
        <p:spPr bwMode="auto">
          <a:xfrm>
            <a:off x="2627784" y="447023"/>
            <a:ext cx="1423216" cy="1702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33909" t="40123" r="55696" b="40361"/>
          <a:stretch>
            <a:fillRect/>
          </a:stretch>
        </p:blipFill>
        <p:spPr bwMode="auto">
          <a:xfrm>
            <a:off x="4932040" y="447023"/>
            <a:ext cx="1490988" cy="1574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l="44722" t="38346" r="44411" b="40361"/>
          <a:stretch>
            <a:fillRect/>
          </a:stretch>
        </p:blipFill>
        <p:spPr bwMode="auto">
          <a:xfrm>
            <a:off x="7092280" y="375015"/>
            <a:ext cx="1558760" cy="171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534" t="36959" r="33126" b="40361"/>
          <a:stretch>
            <a:fillRect/>
          </a:stretch>
        </p:blipFill>
        <p:spPr bwMode="auto">
          <a:xfrm>
            <a:off x="1517219" y="1637308"/>
            <a:ext cx="1626533" cy="182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764" t="36959" r="19479" b="40361"/>
          <a:stretch>
            <a:fillRect/>
          </a:stretch>
        </p:blipFill>
        <p:spPr bwMode="auto">
          <a:xfrm>
            <a:off x="4139952" y="1671160"/>
            <a:ext cx="1829848" cy="1829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939" t="36959" r="9281" b="40361"/>
          <a:stretch>
            <a:fillRect/>
          </a:stretch>
        </p:blipFill>
        <p:spPr bwMode="auto">
          <a:xfrm>
            <a:off x="6193547" y="1671159"/>
            <a:ext cx="1402789" cy="1829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llipse 9"/>
          <p:cNvSpPr/>
          <p:nvPr/>
        </p:nvSpPr>
        <p:spPr>
          <a:xfrm>
            <a:off x="5445113" y="962654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7020272" y="879071"/>
            <a:ext cx="1152128" cy="72008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7308304" y="375015"/>
            <a:ext cx="648072" cy="1296144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6804248" y="807063"/>
            <a:ext cx="2088232" cy="864096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7629677" y="1095095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3131840" y="548680"/>
            <a:ext cx="360040" cy="108012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H="1">
            <a:off x="3131840" y="836712"/>
            <a:ext cx="360040" cy="504056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3203848" y="1023087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17"/>
          <p:cNvCxnSpPr/>
          <p:nvPr/>
        </p:nvCxnSpPr>
        <p:spPr>
          <a:xfrm>
            <a:off x="395536" y="375015"/>
            <a:ext cx="1368152" cy="1296144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458018" y="379778"/>
            <a:ext cx="1296144" cy="1296144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/>
          <p:cNvSpPr/>
          <p:nvPr/>
        </p:nvSpPr>
        <p:spPr>
          <a:xfrm>
            <a:off x="1032033" y="976787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1967012" y="2132856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4663623" y="2170453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6961252" y="2137115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115616" y="3573016"/>
            <a:ext cx="76683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2) </a:t>
            </a:r>
            <a:r>
              <a:rPr lang="fr-FR" sz="2200" b="1" u="sng" dirty="0" smtClean="0">
                <a:latin typeface="Bookman Old Style" pitchFamily="18" charset="0"/>
              </a:rPr>
              <a:t>Le vecteur quantité de mouvement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153804" y="4003902"/>
            <a:ext cx="8856984" cy="273746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1100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2000" b="1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Propriétés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179512" y="4003903"/>
            <a:ext cx="8784976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Le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Vecteur QUANTITE DE MOUVEMENT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du centre de masse M d’un système est égal au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produit de sa masse m par le vecteur vitesse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du point M :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 l="61897" t="69719" r="6919" b="21041"/>
          <a:stretch>
            <a:fillRect/>
          </a:stretch>
        </p:blipFill>
        <p:spPr bwMode="auto">
          <a:xfrm>
            <a:off x="2987824" y="4795991"/>
            <a:ext cx="3384376" cy="564063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611560" y="4941168"/>
            <a:ext cx="1717912" cy="47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kg.m.s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– 1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7454379" y="5013176"/>
            <a:ext cx="1294085" cy="47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m.s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– 1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5291313" y="5373216"/>
            <a:ext cx="1296911" cy="47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kg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Connecteur droit 33"/>
          <p:cNvCxnSpPr>
            <a:stCxn id="41987" idx="1"/>
          </p:cNvCxnSpPr>
          <p:nvPr/>
        </p:nvCxnSpPr>
        <p:spPr>
          <a:xfrm flipH="1">
            <a:off x="1835696" y="5078023"/>
            <a:ext cx="1152128" cy="79169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>
            <a:endCxn id="41990" idx="1"/>
          </p:cNvCxnSpPr>
          <p:nvPr/>
        </p:nvCxnSpPr>
        <p:spPr>
          <a:xfrm>
            <a:off x="4716016" y="5229200"/>
            <a:ext cx="575297" cy="382637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H="1" flipV="1">
            <a:off x="6300192" y="5157192"/>
            <a:ext cx="1008112" cy="7200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792088" y="5949280"/>
            <a:ext cx="864096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Vecteur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colinéaire et de même sens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que 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vecteur vitesse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792088" y="6300787"/>
            <a:ext cx="8748464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Vecteur qui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dépend de l’instant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auquel on l’étudie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et du référentiel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41985" grpId="0"/>
      <p:bldP spid="41988" grpId="0"/>
      <p:bldP spid="41989" grpId="0"/>
      <p:bldP spid="41990" grpId="0"/>
      <p:bldP spid="41991" grpId="0"/>
      <p:bldP spid="419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-8508"/>
            <a:ext cx="76683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2) </a:t>
            </a:r>
            <a:r>
              <a:rPr lang="fr-FR" sz="2200" b="1" u="sng" dirty="0" smtClean="0">
                <a:latin typeface="Bookman Old Style" pitchFamily="18" charset="0"/>
              </a:rPr>
              <a:t>Le vecteur quantité de mouvement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153804" y="422378"/>
            <a:ext cx="8856984" cy="273746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1100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2000" b="1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Propriétés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79512" y="422379"/>
            <a:ext cx="8784976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Le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Vecteur QUANTITE DE MOUVEMENT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du centre de masse M d’un système est égal au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produit de sa masse m par le vecteur vitesse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du point M :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61897" t="69719" r="6919" b="21041"/>
          <a:stretch>
            <a:fillRect/>
          </a:stretch>
        </p:blipFill>
        <p:spPr bwMode="auto">
          <a:xfrm>
            <a:off x="2987824" y="1214467"/>
            <a:ext cx="3384376" cy="564063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11560" y="1359644"/>
            <a:ext cx="1717912" cy="47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kg.m.s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– 1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454379" y="1431652"/>
            <a:ext cx="1294085" cy="47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m.s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– 1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291313" y="1791692"/>
            <a:ext cx="1296911" cy="47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kg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Connecteur droit 8"/>
          <p:cNvCxnSpPr>
            <a:stCxn id="5" idx="1"/>
          </p:cNvCxnSpPr>
          <p:nvPr/>
        </p:nvCxnSpPr>
        <p:spPr>
          <a:xfrm flipH="1">
            <a:off x="1835696" y="1496499"/>
            <a:ext cx="1152128" cy="79169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>
            <a:endCxn id="8" idx="1"/>
          </p:cNvCxnSpPr>
          <p:nvPr/>
        </p:nvCxnSpPr>
        <p:spPr>
          <a:xfrm>
            <a:off x="4716016" y="1647676"/>
            <a:ext cx="575297" cy="382637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H="1" flipV="1">
            <a:off x="6300192" y="1575668"/>
            <a:ext cx="1008112" cy="7200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92088" y="2367756"/>
            <a:ext cx="864096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Vecteur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colinéaire et de même sens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que 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vecteur vitesse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792088" y="2719263"/>
            <a:ext cx="8748464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Vecteur qui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dépend de l’instant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auquel on l’étudie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et du référentiel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15616" y="3358153"/>
            <a:ext cx="76683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3) </a:t>
            </a:r>
            <a:r>
              <a:rPr lang="fr-FR" sz="2200" b="1" u="sng" dirty="0" smtClean="0">
                <a:latin typeface="Bookman Old Style" pitchFamily="18" charset="0"/>
              </a:rPr>
              <a:t>Forces exercées en un point matériel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1560" y="3789040"/>
            <a:ext cx="7992888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i="1" dirty="0"/>
              <a:t>FORCE</a:t>
            </a:r>
            <a:r>
              <a:rPr lang="fr-FR" sz="2400" dirty="0"/>
              <a:t> </a:t>
            </a:r>
            <a:r>
              <a:rPr lang="fr-FR" sz="2400" dirty="0" smtClean="0"/>
              <a:t>= cause </a:t>
            </a:r>
            <a:r>
              <a:rPr lang="fr-FR" sz="2400" dirty="0"/>
              <a:t>de la modification du mouvement d’un </a:t>
            </a:r>
            <a:r>
              <a:rPr lang="fr-FR" sz="2400" dirty="0" smtClean="0"/>
              <a:t>objet</a:t>
            </a:r>
            <a:endParaRPr lang="fr-FR" sz="2400" dirty="0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179512" y="4365103"/>
            <a:ext cx="8856984" cy="237626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1100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Propriétés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323528" y="4386312"/>
            <a:ext cx="8640960" cy="77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Une force est une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action mécanique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susceptible de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modifier la quantité de mouvement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d’un système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 l="5670" t="61840" r="50388" b="28920"/>
          <a:stretch>
            <a:fillRect/>
          </a:stretch>
        </p:blipFill>
        <p:spPr bwMode="auto">
          <a:xfrm>
            <a:off x="1475656" y="6051787"/>
            <a:ext cx="5400600" cy="63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Groupe 25"/>
          <p:cNvGrpSpPr/>
          <p:nvPr/>
        </p:nvGrpSpPr>
        <p:grpSpPr>
          <a:xfrm>
            <a:off x="467544" y="5085184"/>
            <a:ext cx="8496944" cy="704205"/>
            <a:chOff x="467544" y="5085184"/>
            <a:chExt cx="8496944" cy="704205"/>
          </a:xfrm>
        </p:grpSpPr>
        <p:sp>
          <p:nvSpPr>
            <p:cNvPr id="40962" name="Text Box 2"/>
            <p:cNvSpPr txBox="1">
              <a:spLocks noChangeArrowheads="1"/>
            </p:cNvSpPr>
            <p:nvPr/>
          </p:nvSpPr>
          <p:spPr bwMode="auto">
            <a:xfrm>
              <a:off x="467544" y="5085184"/>
              <a:ext cx="8496944" cy="555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                  Une force est une </a:t>
              </a:r>
              <a:r>
                <a:rPr kumimoji="0" lang="fr-FR" sz="2000" b="1" i="1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grandeur vectorielle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dont l’unité est le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cs typeface="Arial" pitchFamily="34" charset="0"/>
                </a:rPr>
                <a:t>Newton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(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N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), possédant les trois coordonnées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F</a:t>
              </a:r>
              <a:r>
                <a:rPr kumimoji="0" lang="fr-FR" sz="2000" b="1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x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,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F</a:t>
              </a:r>
              <a:r>
                <a:rPr kumimoji="0" lang="fr-FR" sz="2000" b="1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y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et </a:t>
              </a:r>
              <a:r>
                <a:rPr kumimoji="0" lang="fr-FR" sz="2000" b="1" i="0" u="none" strike="noStrike" cap="none" normalizeH="0" baseline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F</a:t>
              </a:r>
              <a:r>
                <a:rPr kumimoji="0" lang="fr-FR" sz="2000" b="1" i="0" u="none" strike="noStrike" cap="none" normalizeH="0" baseline="-2500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z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dans un repère cartésien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(O, i, j, k)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.</a:t>
              </a:r>
              <a:endPara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0" name="Connecteur droit avec flèche 19"/>
            <p:cNvCxnSpPr/>
            <p:nvPr/>
          </p:nvCxnSpPr>
          <p:spPr>
            <a:xfrm>
              <a:off x="2005112" y="5784056"/>
              <a:ext cx="144016" cy="0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/>
            <p:cNvCxnSpPr/>
            <p:nvPr/>
          </p:nvCxnSpPr>
          <p:spPr>
            <a:xfrm>
              <a:off x="2198787" y="5789389"/>
              <a:ext cx="144016" cy="0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/>
            <p:cNvCxnSpPr/>
            <p:nvPr/>
          </p:nvCxnSpPr>
          <p:spPr>
            <a:xfrm>
              <a:off x="2392710" y="5783039"/>
              <a:ext cx="144016" cy="0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409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3120" y="0"/>
            <a:ext cx="76683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3) </a:t>
            </a:r>
            <a:r>
              <a:rPr lang="fr-FR" sz="2200" b="1" u="sng" dirty="0" smtClean="0">
                <a:latin typeface="Bookman Old Style" pitchFamily="18" charset="0"/>
              </a:rPr>
              <a:t>Forces exercées en un point matériel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63500" y="404664"/>
            <a:ext cx="9036496" cy="295232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1100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Propriétés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211894" y="425873"/>
            <a:ext cx="8816094" cy="77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Une force est une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action mécanique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susceptible de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modifier la quantité de mouvement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d’un système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70" t="54770" r="50225" b="20484"/>
          <a:stretch>
            <a:fillRect/>
          </a:stretch>
        </p:blipFill>
        <p:spPr bwMode="auto">
          <a:xfrm>
            <a:off x="251520" y="1747416"/>
            <a:ext cx="4752528" cy="147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1259632" y="2924944"/>
            <a:ext cx="6811962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Sa valeur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ne dépend pas du référentiel d’étude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" name="Groupe 29"/>
          <p:cNvGrpSpPr/>
          <p:nvPr/>
        </p:nvGrpSpPr>
        <p:grpSpPr>
          <a:xfrm>
            <a:off x="0" y="3645024"/>
            <a:ext cx="2123728" cy="400110"/>
            <a:chOff x="0" y="3645024"/>
            <a:chExt cx="2123728" cy="400110"/>
          </a:xfrm>
        </p:grpSpPr>
        <p:sp>
          <p:nvSpPr>
            <p:cNvPr id="8" name="Rectangle 7"/>
            <p:cNvSpPr/>
            <p:nvPr/>
          </p:nvSpPr>
          <p:spPr>
            <a:xfrm>
              <a:off x="0" y="3645024"/>
              <a:ext cx="212372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 smtClean="0">
                  <a:latin typeface="Bookman Old Style" pitchFamily="18" charset="0"/>
                </a:rPr>
                <a:t>a/ </a:t>
              </a:r>
              <a:r>
                <a:rPr lang="fr-FR" sz="2000" b="1" u="sng" dirty="0" smtClean="0">
                  <a:latin typeface="Bookman Old Style" pitchFamily="18" charset="0"/>
                </a:rPr>
                <a:t>Le poids P</a:t>
              </a:r>
              <a:endParaRPr lang="fr-FR" sz="2000" dirty="0">
                <a:latin typeface="Bookman Old Style" pitchFamily="18" charset="0"/>
              </a:endParaRPr>
            </a:p>
          </p:txBody>
        </p:sp>
        <p:cxnSp>
          <p:nvCxnSpPr>
            <p:cNvPr id="10" name="Connecteur droit avec flèche 9"/>
            <p:cNvCxnSpPr/>
            <p:nvPr/>
          </p:nvCxnSpPr>
          <p:spPr>
            <a:xfrm>
              <a:off x="1651422" y="3676774"/>
              <a:ext cx="216024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07504" y="4077072"/>
            <a:ext cx="9036496" cy="268550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1100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Propriétés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79512" y="4077072"/>
            <a:ext cx="6768752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Le poids exercé par un astre sur un système de masse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situé à sa surface est une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force modélisant l’attraction qu’exerce l’astre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sur ce corps.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221088"/>
            <a:ext cx="1842018" cy="564419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444208" y="4817744"/>
            <a:ext cx="504056" cy="47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7184880" y="4855027"/>
            <a:ext cx="792088" cy="47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kg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Connecteur droit 17"/>
          <p:cNvCxnSpPr/>
          <p:nvPr/>
        </p:nvCxnSpPr>
        <p:spPr>
          <a:xfrm flipH="1">
            <a:off x="8316416" y="4653136"/>
            <a:ext cx="144016" cy="288032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6732240" y="4653136"/>
            <a:ext cx="431281" cy="337443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>
            <a:off x="7596336" y="4653136"/>
            <a:ext cx="288032" cy="288032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8172400" y="4843760"/>
            <a:ext cx="1294085" cy="47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m.s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– 2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" name="Groupe 33"/>
          <p:cNvGrpSpPr/>
          <p:nvPr/>
        </p:nvGrpSpPr>
        <p:grpSpPr>
          <a:xfrm>
            <a:off x="2339752" y="3645024"/>
            <a:ext cx="6804248" cy="333375"/>
            <a:chOff x="2339752" y="3645024"/>
            <a:chExt cx="6804248" cy="333375"/>
          </a:xfrm>
        </p:grpSpPr>
        <p:sp>
          <p:nvSpPr>
            <p:cNvPr id="39940" name="Text Box 4"/>
            <p:cNvSpPr txBox="1">
              <a:spLocks noChangeArrowheads="1"/>
            </p:cNvSpPr>
            <p:nvPr/>
          </p:nvSpPr>
          <p:spPr bwMode="auto">
            <a:xfrm>
              <a:off x="2339752" y="3645024"/>
              <a:ext cx="6804248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cs typeface="Arial" pitchFamily="34" charset="0"/>
                </a:rPr>
                <a:t> g =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cs typeface="Arial" pitchFamily="34" charset="0"/>
                </a:rPr>
                <a:t>champ de pesanteur de l’astre au niveau du système</a:t>
              </a:r>
              <a:r>
                <a:rPr kumimoji="0" lang="fr-FR" sz="2000" b="0" i="0" u="none" strike="noStrike" cap="none" normalizeH="0" baseline="3000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9" name="Connecteur droit avec flèche 28"/>
            <p:cNvCxnSpPr/>
            <p:nvPr/>
          </p:nvCxnSpPr>
          <p:spPr>
            <a:xfrm>
              <a:off x="2483768" y="3717032"/>
              <a:ext cx="216024" cy="0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79512" y="5373216"/>
            <a:ext cx="6336704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Origine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centre de masse du système ;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79511" y="5732978"/>
            <a:ext cx="655272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Direction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verticale du lieu (droite reliant le centre de masse de l’astre et celui du système) ;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179513" y="6381328"/>
            <a:ext cx="7344816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Sens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du centre de masse du système vers celui de l’astre.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Image 39"/>
          <p:cNvPicPr/>
          <p:nvPr/>
        </p:nvPicPr>
        <p:blipFill>
          <a:blip r:embed="rId4" cstate="print"/>
          <a:srcRect l="19575" t="14748" r="45121" b="22662"/>
          <a:stretch>
            <a:fillRect/>
          </a:stretch>
        </p:blipFill>
        <p:spPr bwMode="auto">
          <a:xfrm flipH="1">
            <a:off x="7956376" y="5445224"/>
            <a:ext cx="720080" cy="619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" name="Connecteur droit 40"/>
          <p:cNvCxnSpPr/>
          <p:nvPr/>
        </p:nvCxnSpPr>
        <p:spPr>
          <a:xfrm>
            <a:off x="8316416" y="5805264"/>
            <a:ext cx="0" cy="864096"/>
          </a:xfrm>
          <a:prstGeom prst="line">
            <a:avLst/>
          </a:prstGeom>
          <a:ln w="5715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e 46"/>
          <p:cNvGrpSpPr/>
          <p:nvPr/>
        </p:nvGrpSpPr>
        <p:grpSpPr>
          <a:xfrm>
            <a:off x="8388424" y="6093296"/>
            <a:ext cx="388248" cy="461665"/>
            <a:chOff x="8388424" y="6093296"/>
            <a:chExt cx="388248" cy="461665"/>
          </a:xfrm>
        </p:grpSpPr>
        <p:sp>
          <p:nvSpPr>
            <p:cNvPr id="45" name="ZoneTexte 44"/>
            <p:cNvSpPr txBox="1"/>
            <p:nvPr/>
          </p:nvSpPr>
          <p:spPr>
            <a:xfrm>
              <a:off x="8388424" y="6093296"/>
              <a:ext cx="388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Bookman Old Style" pitchFamily="18" charset="0"/>
                </a:rPr>
                <a:t>P</a:t>
              </a:r>
              <a:endParaRPr lang="fr-FR" sz="24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  <p:cxnSp>
          <p:nvCxnSpPr>
            <p:cNvPr id="46" name="Connecteur droit avec flèche 45"/>
            <p:cNvCxnSpPr/>
            <p:nvPr/>
          </p:nvCxnSpPr>
          <p:spPr>
            <a:xfrm>
              <a:off x="8520865" y="6119004"/>
              <a:ext cx="21602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8" name="Connecteur droit 47"/>
          <p:cNvCxnSpPr/>
          <p:nvPr/>
        </p:nvCxnSpPr>
        <p:spPr>
          <a:xfrm>
            <a:off x="7380312" y="5661248"/>
            <a:ext cx="0" cy="648072"/>
          </a:xfrm>
          <a:prstGeom prst="line">
            <a:avLst/>
          </a:prstGeom>
          <a:ln w="57150">
            <a:solidFill>
              <a:srgbClr val="7030A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e 48"/>
          <p:cNvGrpSpPr/>
          <p:nvPr/>
        </p:nvGrpSpPr>
        <p:grpSpPr>
          <a:xfrm>
            <a:off x="7452320" y="5733256"/>
            <a:ext cx="362600" cy="461665"/>
            <a:chOff x="8388424" y="6093296"/>
            <a:chExt cx="362600" cy="461665"/>
          </a:xfrm>
        </p:grpSpPr>
        <p:sp>
          <p:nvSpPr>
            <p:cNvPr id="50" name="ZoneTexte 49"/>
            <p:cNvSpPr txBox="1"/>
            <p:nvPr/>
          </p:nvSpPr>
          <p:spPr>
            <a:xfrm>
              <a:off x="8388424" y="6093296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7030A0"/>
                  </a:solidFill>
                  <a:latin typeface="Bookman Old Style" pitchFamily="18" charset="0"/>
                </a:rPr>
                <a:t>g</a:t>
              </a:r>
              <a:endParaRPr lang="fr-FR" sz="2400" b="1" dirty="0">
                <a:solidFill>
                  <a:srgbClr val="7030A0"/>
                </a:solidFill>
                <a:latin typeface="Bookman Old Style" pitchFamily="18" charset="0"/>
              </a:endParaRPr>
            </a:p>
          </p:txBody>
        </p:sp>
        <p:cxnSp>
          <p:nvCxnSpPr>
            <p:cNvPr id="51" name="Connecteur droit avec flèche 50"/>
            <p:cNvCxnSpPr/>
            <p:nvPr/>
          </p:nvCxnSpPr>
          <p:spPr>
            <a:xfrm>
              <a:off x="8520865" y="6119004"/>
              <a:ext cx="216024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e 34"/>
          <p:cNvGrpSpPr/>
          <p:nvPr/>
        </p:nvGrpSpPr>
        <p:grpSpPr>
          <a:xfrm>
            <a:off x="288803" y="1147894"/>
            <a:ext cx="8496944" cy="704205"/>
            <a:chOff x="467544" y="5085184"/>
            <a:chExt cx="8496944" cy="704205"/>
          </a:xfrm>
        </p:grpSpPr>
        <p:sp>
          <p:nvSpPr>
            <p:cNvPr id="36" name="Text Box 2"/>
            <p:cNvSpPr txBox="1">
              <a:spLocks noChangeArrowheads="1"/>
            </p:cNvSpPr>
            <p:nvPr/>
          </p:nvSpPr>
          <p:spPr bwMode="auto">
            <a:xfrm>
              <a:off x="467544" y="5085184"/>
              <a:ext cx="8496944" cy="555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                  Une force est une </a:t>
              </a:r>
              <a:r>
                <a:rPr kumimoji="0" lang="fr-FR" sz="2000" b="1" i="1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grandeur vectorielle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dont l’unité est le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cs typeface="Arial" pitchFamily="34" charset="0"/>
                </a:rPr>
                <a:t>Newton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(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N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), possédant les trois coordonnées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F</a:t>
              </a:r>
              <a:r>
                <a:rPr kumimoji="0" lang="fr-FR" sz="2000" b="1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x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,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F</a:t>
              </a:r>
              <a:r>
                <a:rPr kumimoji="0" lang="fr-FR" sz="2000" b="1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y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et </a:t>
              </a:r>
              <a:r>
                <a:rPr kumimoji="0" lang="fr-FR" sz="2000" b="1" i="0" u="none" strike="noStrike" cap="none" normalizeH="0" baseline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F</a:t>
              </a:r>
              <a:r>
                <a:rPr kumimoji="0" lang="fr-FR" sz="2000" b="1" i="0" u="none" strike="noStrike" cap="none" normalizeH="0" baseline="-2500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z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dans un repère cartésien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(O, i, j, k)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.</a:t>
              </a:r>
              <a:endPara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7" name="Connecteur droit avec flèche 36"/>
            <p:cNvCxnSpPr/>
            <p:nvPr/>
          </p:nvCxnSpPr>
          <p:spPr>
            <a:xfrm>
              <a:off x="2005112" y="5784056"/>
              <a:ext cx="144016" cy="0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Connecteur droit avec flèche 37"/>
            <p:cNvCxnSpPr/>
            <p:nvPr/>
          </p:nvCxnSpPr>
          <p:spPr>
            <a:xfrm>
              <a:off x="2198787" y="5789389"/>
              <a:ext cx="144016" cy="0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Connecteur droit avec flèche 38"/>
            <p:cNvCxnSpPr/>
            <p:nvPr/>
          </p:nvCxnSpPr>
          <p:spPr>
            <a:xfrm>
              <a:off x="2392710" y="5783039"/>
              <a:ext cx="144016" cy="0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702" t="54770" r="12473" b="20484"/>
          <a:stretch>
            <a:fillRect/>
          </a:stretch>
        </p:blipFill>
        <p:spPr bwMode="auto">
          <a:xfrm>
            <a:off x="5182789" y="1747108"/>
            <a:ext cx="3860304" cy="147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" grpId="0"/>
      <p:bldP spid="12" grpId="0" animBg="1"/>
      <p:bldP spid="39938" grpId="0"/>
      <p:bldP spid="15" grpId="0"/>
      <p:bldP spid="17" grpId="0"/>
      <p:bldP spid="28" grpId="0"/>
      <p:bldP spid="39941" grpId="0"/>
      <p:bldP spid="39942" grpId="0"/>
      <p:bldP spid="399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l="25042" t="30240" r="8809" b="13481"/>
          <a:stretch>
            <a:fillRect/>
          </a:stretch>
        </p:blipFill>
        <p:spPr bwMode="auto">
          <a:xfrm>
            <a:off x="3182641" y="4005064"/>
            <a:ext cx="5961359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e 2"/>
          <p:cNvGrpSpPr/>
          <p:nvPr/>
        </p:nvGrpSpPr>
        <p:grpSpPr>
          <a:xfrm>
            <a:off x="0" y="23416"/>
            <a:ext cx="2123728" cy="400110"/>
            <a:chOff x="0" y="3645024"/>
            <a:chExt cx="2123728" cy="400110"/>
          </a:xfrm>
        </p:grpSpPr>
        <p:sp>
          <p:nvSpPr>
            <p:cNvPr id="4" name="Rectangle 3"/>
            <p:cNvSpPr/>
            <p:nvPr/>
          </p:nvSpPr>
          <p:spPr>
            <a:xfrm>
              <a:off x="0" y="3645024"/>
              <a:ext cx="212372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 smtClean="0">
                  <a:latin typeface="Bookman Old Style" pitchFamily="18" charset="0"/>
                </a:rPr>
                <a:t>a/ </a:t>
              </a:r>
              <a:r>
                <a:rPr lang="fr-FR" sz="2000" b="1" u="sng" dirty="0" smtClean="0">
                  <a:latin typeface="Bookman Old Style" pitchFamily="18" charset="0"/>
                </a:rPr>
                <a:t>Le poids P</a:t>
              </a:r>
              <a:endParaRPr lang="fr-FR" sz="2000" dirty="0">
                <a:latin typeface="Bookman Old Style" pitchFamily="18" charset="0"/>
              </a:endParaRPr>
            </a:p>
          </p:txBody>
        </p:sp>
        <p:cxnSp>
          <p:nvCxnSpPr>
            <p:cNvPr id="5" name="Connecteur droit avec flèche 4"/>
            <p:cNvCxnSpPr/>
            <p:nvPr/>
          </p:nvCxnSpPr>
          <p:spPr>
            <a:xfrm>
              <a:off x="1651422" y="3676774"/>
              <a:ext cx="216024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107504" y="455464"/>
            <a:ext cx="9036496" cy="268550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1100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Propriétés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79512" y="455464"/>
            <a:ext cx="6768752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Le poids  exercé par un astre sur un système de masse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situé à sa surface est une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force modélisant l’attraction qu’exerce l’astre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sur ce corps.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599480"/>
            <a:ext cx="1842018" cy="564419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372200" y="1196752"/>
            <a:ext cx="504056" cy="47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092280" y="1175544"/>
            <a:ext cx="792088" cy="47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kg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H="1">
            <a:off x="8316416" y="1031528"/>
            <a:ext cx="144016" cy="288032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6732240" y="1031528"/>
            <a:ext cx="431281" cy="337443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>
            <a:off x="7596336" y="1031528"/>
            <a:ext cx="288032" cy="288032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8172400" y="1222152"/>
            <a:ext cx="1294085" cy="47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m.s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– 2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2339752" y="23416"/>
            <a:ext cx="6804248" cy="333375"/>
            <a:chOff x="2339752" y="3645024"/>
            <a:chExt cx="6804248" cy="333375"/>
          </a:xfrm>
        </p:grpSpPr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2339752" y="3645024"/>
              <a:ext cx="6804248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cs typeface="Arial" pitchFamily="34" charset="0"/>
                </a:rPr>
                <a:t> g =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cs typeface="Arial" pitchFamily="34" charset="0"/>
                </a:rPr>
                <a:t>champ de pesanteur de l’astre au niveau du système</a:t>
              </a:r>
              <a:r>
                <a:rPr kumimoji="0" lang="fr-FR" sz="2000" b="0" i="0" u="none" strike="noStrike" cap="none" normalizeH="0" baseline="3000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7" name="Connecteur droit avec flèche 16"/>
            <p:cNvCxnSpPr/>
            <p:nvPr/>
          </p:nvCxnSpPr>
          <p:spPr>
            <a:xfrm>
              <a:off x="2483768" y="3717032"/>
              <a:ext cx="216024" cy="0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79512" y="1751608"/>
            <a:ext cx="6336704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Origine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centre de masse du système ;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179511" y="2111370"/>
            <a:ext cx="655272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Direction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verticale du lieu (droite reliant le centre de masse de l’astre et celui du système) ;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79513" y="2759720"/>
            <a:ext cx="7344816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Sens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du centre de masse du système vers celui de l’astre.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Image 20"/>
          <p:cNvPicPr/>
          <p:nvPr/>
        </p:nvPicPr>
        <p:blipFill>
          <a:blip r:embed="rId4" cstate="print"/>
          <a:srcRect l="19575" t="14748" r="45121" b="22662"/>
          <a:stretch>
            <a:fillRect/>
          </a:stretch>
        </p:blipFill>
        <p:spPr bwMode="auto">
          <a:xfrm flipH="1">
            <a:off x="7956376" y="1823616"/>
            <a:ext cx="720080" cy="619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Connecteur droit 21"/>
          <p:cNvCxnSpPr/>
          <p:nvPr/>
        </p:nvCxnSpPr>
        <p:spPr>
          <a:xfrm>
            <a:off x="8316416" y="2183656"/>
            <a:ext cx="0" cy="864096"/>
          </a:xfrm>
          <a:prstGeom prst="line">
            <a:avLst/>
          </a:prstGeom>
          <a:ln w="5715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e 22"/>
          <p:cNvGrpSpPr/>
          <p:nvPr/>
        </p:nvGrpSpPr>
        <p:grpSpPr>
          <a:xfrm>
            <a:off x="8388424" y="2471688"/>
            <a:ext cx="388248" cy="461665"/>
            <a:chOff x="8388424" y="6093296"/>
            <a:chExt cx="388248" cy="461665"/>
          </a:xfrm>
        </p:grpSpPr>
        <p:sp>
          <p:nvSpPr>
            <p:cNvPr id="24" name="ZoneTexte 23"/>
            <p:cNvSpPr txBox="1"/>
            <p:nvPr/>
          </p:nvSpPr>
          <p:spPr>
            <a:xfrm>
              <a:off x="8388424" y="6093296"/>
              <a:ext cx="388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Bookman Old Style" pitchFamily="18" charset="0"/>
                </a:rPr>
                <a:t>P</a:t>
              </a:r>
              <a:endParaRPr lang="fr-FR" sz="24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  <p:cxnSp>
          <p:nvCxnSpPr>
            <p:cNvPr id="25" name="Connecteur droit avec flèche 24"/>
            <p:cNvCxnSpPr/>
            <p:nvPr/>
          </p:nvCxnSpPr>
          <p:spPr>
            <a:xfrm>
              <a:off x="8520865" y="6119004"/>
              <a:ext cx="21602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Connecteur droit 25"/>
          <p:cNvCxnSpPr/>
          <p:nvPr/>
        </p:nvCxnSpPr>
        <p:spPr>
          <a:xfrm>
            <a:off x="7380312" y="2039640"/>
            <a:ext cx="0" cy="648072"/>
          </a:xfrm>
          <a:prstGeom prst="line">
            <a:avLst/>
          </a:prstGeom>
          <a:ln w="57150">
            <a:solidFill>
              <a:srgbClr val="7030A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e 26"/>
          <p:cNvGrpSpPr/>
          <p:nvPr/>
        </p:nvGrpSpPr>
        <p:grpSpPr>
          <a:xfrm>
            <a:off x="7452320" y="2111648"/>
            <a:ext cx="362600" cy="461665"/>
            <a:chOff x="8388424" y="6093296"/>
            <a:chExt cx="362600" cy="461665"/>
          </a:xfrm>
        </p:grpSpPr>
        <p:sp>
          <p:nvSpPr>
            <p:cNvPr id="28" name="ZoneTexte 27"/>
            <p:cNvSpPr txBox="1"/>
            <p:nvPr/>
          </p:nvSpPr>
          <p:spPr>
            <a:xfrm>
              <a:off x="8388424" y="6093296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7030A0"/>
                  </a:solidFill>
                  <a:latin typeface="Bookman Old Style" pitchFamily="18" charset="0"/>
                </a:rPr>
                <a:t>g</a:t>
              </a:r>
              <a:endParaRPr lang="fr-FR" sz="2400" b="1" dirty="0">
                <a:solidFill>
                  <a:srgbClr val="7030A0"/>
                </a:solidFill>
                <a:latin typeface="Bookman Old Style" pitchFamily="18" charset="0"/>
              </a:endParaRPr>
            </a:p>
          </p:txBody>
        </p:sp>
        <p:cxnSp>
          <p:nvCxnSpPr>
            <p:cNvPr id="29" name="Connecteur droit avec flèche 28"/>
            <p:cNvCxnSpPr/>
            <p:nvPr/>
          </p:nvCxnSpPr>
          <p:spPr>
            <a:xfrm>
              <a:off x="8520865" y="6119004"/>
              <a:ext cx="216024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5" cstate="print"/>
          <a:srcRect l="2835" t="21000" r="71650" b="73960"/>
          <a:stretch>
            <a:fillRect/>
          </a:stretch>
        </p:blipFill>
        <p:spPr bwMode="auto">
          <a:xfrm>
            <a:off x="0" y="3152543"/>
            <a:ext cx="38884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"/>
          <p:cNvPicPr>
            <a:picLocks noChangeAspect="1" noChangeArrowheads="1"/>
          </p:cNvPicPr>
          <p:nvPr/>
        </p:nvPicPr>
        <p:blipFill>
          <a:blip r:embed="rId5" cstate="print"/>
          <a:srcRect l="76073" t="29400" r="2664" b="62200"/>
          <a:stretch>
            <a:fillRect/>
          </a:stretch>
        </p:blipFill>
        <p:spPr bwMode="auto">
          <a:xfrm>
            <a:off x="5292080" y="3356992"/>
            <a:ext cx="32403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3573016"/>
            <a:ext cx="305983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 quelle condition peut-on </a:t>
            </a:r>
            <a:r>
              <a:rPr kumimoji="0" lang="fr-FR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considé-rer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le champ de pesanteur uniforme à la surface d’une planète 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0" y="5157192"/>
            <a:ext cx="3347864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vecteur champ de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pe-santeur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UNIFORME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s’il a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même direction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même sens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même norme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 tout point de l’espace.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  <p:bldP spid="389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5042" t="30240" r="8809" b="13481"/>
          <a:stretch>
            <a:fillRect/>
          </a:stretch>
        </p:blipFill>
        <p:spPr bwMode="auto">
          <a:xfrm>
            <a:off x="3182641" y="836712"/>
            <a:ext cx="5961359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 l="2835" t="21000" r="71650" b="73960"/>
          <a:stretch>
            <a:fillRect/>
          </a:stretch>
        </p:blipFill>
        <p:spPr bwMode="auto">
          <a:xfrm>
            <a:off x="0" y="-27384"/>
            <a:ext cx="38884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 l="76073" t="29400" r="2664" b="62200"/>
          <a:stretch>
            <a:fillRect/>
          </a:stretch>
        </p:blipFill>
        <p:spPr bwMode="auto">
          <a:xfrm>
            <a:off x="5292080" y="188640"/>
            <a:ext cx="32403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04664"/>
            <a:ext cx="305983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 quelle condition peut-on </a:t>
            </a:r>
            <a:r>
              <a:rPr kumimoji="0" lang="fr-FR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considé-rer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le champ de pesanteur uniforme à la surface d’une planète 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1988840"/>
            <a:ext cx="3347864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vecteur champ de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pe-santeur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UNIFORME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s’il a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même direction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même sens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même norme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 tout point de l’espace.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0" y="3645024"/>
            <a:ext cx="9144000" cy="77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Or :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sa norme diminue quand l’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altitude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 augmente 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sa direction et son sens varie avec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latitude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longitude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du point M 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0" y="4437112"/>
            <a:ext cx="9036496" cy="93610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 pitchFamily="18" charset="2"/>
              </a:rPr>
              <a:t>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 la surface d’une planète,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le champ de pesanteur est UNIFORME dans une zone de l’espace de petite dimension par rapport aux dimensions de la planète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/>
      <p:bldP spid="37890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5574</Words>
  <Application>Microsoft Office PowerPoint</Application>
  <PresentationFormat>Affichage à l'écran (4:3)</PresentationFormat>
  <Paragraphs>1397</Paragraphs>
  <Slides>48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48</vt:i4>
      </vt:variant>
    </vt:vector>
  </HeadingPairs>
  <TitlesOfParts>
    <vt:vector size="49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Marty</dc:creator>
  <cp:lastModifiedBy>Marty</cp:lastModifiedBy>
  <cp:revision>155</cp:revision>
  <dcterms:created xsi:type="dcterms:W3CDTF">2022-04-08T08:08:40Z</dcterms:created>
  <dcterms:modified xsi:type="dcterms:W3CDTF">2024-05-07T07:34:29Z</dcterms:modified>
</cp:coreProperties>
</file>