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Default Extension="bin" ContentType="application/vnd.openxmlformats-officedocument.oleObject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6"/>
  </p:notesMasterIdLst>
  <p:sldIdLst>
    <p:sldId id="258" r:id="rId2"/>
    <p:sldId id="259" r:id="rId3"/>
    <p:sldId id="256" r:id="rId4"/>
    <p:sldId id="262" r:id="rId5"/>
    <p:sldId id="263" r:id="rId6"/>
    <p:sldId id="257" r:id="rId7"/>
    <p:sldId id="261" r:id="rId8"/>
    <p:sldId id="264" r:id="rId9"/>
    <p:sldId id="265" r:id="rId10"/>
    <p:sldId id="266" r:id="rId11"/>
    <p:sldId id="260" r:id="rId12"/>
    <p:sldId id="267" r:id="rId13"/>
    <p:sldId id="268" r:id="rId14"/>
    <p:sldId id="269" r:id="rId15"/>
    <p:sldId id="270" r:id="rId16"/>
    <p:sldId id="271" r:id="rId17"/>
    <p:sldId id="272" r:id="rId18"/>
    <p:sldId id="274" r:id="rId19"/>
    <p:sldId id="273" r:id="rId20"/>
    <p:sldId id="275" r:id="rId21"/>
    <p:sldId id="276" r:id="rId22"/>
    <p:sldId id="277" r:id="rId23"/>
    <p:sldId id="279" r:id="rId24"/>
    <p:sldId id="280" r:id="rId25"/>
    <p:sldId id="290" r:id="rId26"/>
    <p:sldId id="291" r:id="rId27"/>
    <p:sldId id="283" r:id="rId28"/>
    <p:sldId id="292" r:id="rId29"/>
    <p:sldId id="293" r:id="rId30"/>
    <p:sldId id="295" r:id="rId31"/>
    <p:sldId id="296" r:id="rId32"/>
    <p:sldId id="298" r:id="rId33"/>
    <p:sldId id="286" r:id="rId34"/>
    <p:sldId id="287" r:id="rId35"/>
    <p:sldId id="299" r:id="rId36"/>
    <p:sldId id="300" r:id="rId37"/>
    <p:sldId id="301" r:id="rId38"/>
    <p:sldId id="302" r:id="rId39"/>
    <p:sldId id="288" r:id="rId40"/>
    <p:sldId id="303" r:id="rId41"/>
    <p:sldId id="304" r:id="rId42"/>
    <p:sldId id="305" r:id="rId43"/>
    <p:sldId id="306" r:id="rId44"/>
    <p:sldId id="307" r:id="rId45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00"/>
    <a:srgbClr val="008000"/>
    <a:srgbClr val="FFFF00"/>
    <a:srgbClr val="B9CDE5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6" d="100"/>
          <a:sy n="86" d="100"/>
        </p:scale>
        <p:origin x="-936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presProps" Target="presProps.xml"/><Relationship Id="rId50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viewProps" Target="viewProps.xml"/><Relationship Id="rId8" Type="http://schemas.openxmlformats.org/officeDocument/2006/relationships/slide" Target="slides/slide7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9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9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9.w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24.w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24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4EB929C-2E06-4B14-9894-A61D13F3DF8F}" type="datetimeFigureOut">
              <a:rPr lang="fr-FR" smtClean="0"/>
              <a:pPr/>
              <a:t>07/09/2026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DC7FE9F-DDBA-4887-80CF-4B8B6FB76987}" type="slidenum">
              <a:rPr lang="fr-FR" smtClean="0"/>
              <a:pPr/>
              <a:t>‹N°›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DC7FE9F-DDBA-4887-80CF-4B8B6FB76987}" type="slidenum">
              <a:rPr lang="fr-FR" smtClean="0"/>
              <a:pPr/>
              <a:t>35</a:t>
            </a:fld>
            <a:endParaRPr lang="fr-FR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DC7FE9F-DDBA-4887-80CF-4B8B6FB76987}" type="slidenum">
              <a:rPr lang="fr-FR" smtClean="0"/>
              <a:pPr/>
              <a:t>36</a:t>
            </a:fld>
            <a:endParaRPr lang="fr-FR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DC7FE9F-DDBA-4887-80CF-4B8B6FB76987}" type="slidenum">
              <a:rPr lang="fr-FR" smtClean="0"/>
              <a:pPr/>
              <a:t>37</a:t>
            </a:fld>
            <a:endParaRPr lang="fr-FR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DC7FE9F-DDBA-4887-80CF-4B8B6FB76987}" type="slidenum">
              <a:rPr lang="fr-FR" smtClean="0"/>
              <a:pPr/>
              <a:t>38</a:t>
            </a:fld>
            <a:endParaRPr lang="fr-FR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DC7FE9F-DDBA-4887-80CF-4B8B6FB76987}" type="slidenum">
              <a:rPr lang="fr-FR" smtClean="0"/>
              <a:pPr/>
              <a:t>44</a:t>
            </a:fld>
            <a:endParaRPr lang="fr-FR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Cliquez pour modifier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6314EA-AF0C-4E66-AAD2-6C2050469B7E}" type="datetimeFigureOut">
              <a:rPr lang="fr-FR" smtClean="0"/>
              <a:pPr/>
              <a:t>07/09/2026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874DF7-7759-4B40-AB90-F69A1629F997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6314EA-AF0C-4E66-AAD2-6C2050469B7E}" type="datetimeFigureOut">
              <a:rPr lang="fr-FR" smtClean="0"/>
              <a:pPr/>
              <a:t>07/09/2026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874DF7-7759-4B40-AB90-F69A1629F997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6314EA-AF0C-4E66-AAD2-6C2050469B7E}" type="datetimeFigureOut">
              <a:rPr lang="fr-FR" smtClean="0"/>
              <a:pPr/>
              <a:t>07/09/2026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874DF7-7759-4B40-AB90-F69A1629F997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6314EA-AF0C-4E66-AAD2-6C2050469B7E}" type="datetimeFigureOut">
              <a:rPr lang="fr-FR" smtClean="0"/>
              <a:pPr/>
              <a:t>07/09/2026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874DF7-7759-4B40-AB90-F69A1629F997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6314EA-AF0C-4E66-AAD2-6C2050469B7E}" type="datetimeFigureOut">
              <a:rPr lang="fr-FR" smtClean="0"/>
              <a:pPr/>
              <a:t>07/09/2026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874DF7-7759-4B40-AB90-F69A1629F997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6314EA-AF0C-4E66-AAD2-6C2050469B7E}" type="datetimeFigureOut">
              <a:rPr lang="fr-FR" smtClean="0"/>
              <a:pPr/>
              <a:t>07/09/2026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874DF7-7759-4B40-AB90-F69A1629F997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6314EA-AF0C-4E66-AAD2-6C2050469B7E}" type="datetimeFigureOut">
              <a:rPr lang="fr-FR" smtClean="0"/>
              <a:pPr/>
              <a:t>07/09/2026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874DF7-7759-4B40-AB90-F69A1629F997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6314EA-AF0C-4E66-AAD2-6C2050469B7E}" type="datetimeFigureOut">
              <a:rPr lang="fr-FR" smtClean="0"/>
              <a:pPr/>
              <a:t>07/09/2026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874DF7-7759-4B40-AB90-F69A1629F997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6314EA-AF0C-4E66-AAD2-6C2050469B7E}" type="datetimeFigureOut">
              <a:rPr lang="fr-FR" smtClean="0"/>
              <a:pPr/>
              <a:t>07/09/2026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874DF7-7759-4B40-AB90-F69A1629F997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6314EA-AF0C-4E66-AAD2-6C2050469B7E}" type="datetimeFigureOut">
              <a:rPr lang="fr-FR" smtClean="0"/>
              <a:pPr/>
              <a:t>07/09/2026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874DF7-7759-4B40-AB90-F69A1629F997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6314EA-AF0C-4E66-AAD2-6C2050469B7E}" type="datetimeFigureOut">
              <a:rPr lang="fr-FR" smtClean="0"/>
              <a:pPr/>
              <a:t>07/09/2026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874DF7-7759-4B40-AB90-F69A1629F997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16314EA-AF0C-4E66-AAD2-6C2050469B7E}" type="datetimeFigureOut">
              <a:rPr lang="fr-FR" smtClean="0"/>
              <a:pPr/>
              <a:t>07/09/2026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4874DF7-7759-4B40-AB90-F69A1629F997}" type="slidenum">
              <a:rPr lang="fr-FR" smtClean="0"/>
              <a:pPr/>
              <a:t>‹N°›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3.jpeg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20.png"/><Relationship Id="rId4" Type="http://schemas.openxmlformats.org/officeDocument/2006/relationships/oleObject" Target="../embeddings/oleObject1.bin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4" Type="http://schemas.openxmlformats.org/officeDocument/2006/relationships/oleObject" Target="../embeddings/oleObject3.bin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5" Type="http://schemas.openxmlformats.org/officeDocument/2006/relationships/oleObject" Target="../embeddings/oleObject4.bin"/><Relationship Id="rId4" Type="http://schemas.openxmlformats.org/officeDocument/2006/relationships/image" Target="../media/image2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5" Type="http://schemas.openxmlformats.org/officeDocument/2006/relationships/image" Target="../media/image25.png"/><Relationship Id="rId4" Type="http://schemas.openxmlformats.org/officeDocument/2006/relationships/oleObject" Target="../embeddings/oleObject5.bin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0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2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3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9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0.png"/><Relationship Id="rId4" Type="http://schemas.openxmlformats.org/officeDocument/2006/relationships/image" Target="../media/image49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44624"/>
            <a:ext cx="9144000" cy="8485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908720"/>
            <a:ext cx="9144000" cy="2808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3" name="Picture 9" descr="Les pré-socratiques : le sensualisme de Thalès de Milet – Enseignement :  cours de profs pour enseignants &amp;amp; parents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27584" y="3789040"/>
            <a:ext cx="1396277" cy="1800200"/>
          </a:xfrm>
          <a:prstGeom prst="rect">
            <a:avLst/>
          </a:prstGeom>
          <a:noFill/>
        </p:spPr>
      </p:pic>
      <p:sp>
        <p:nvSpPr>
          <p:cNvPr id="9" name="Text Box 4"/>
          <p:cNvSpPr txBox="1">
            <a:spLocks noChangeArrowheads="1"/>
          </p:cNvSpPr>
          <p:nvPr/>
        </p:nvSpPr>
        <p:spPr bwMode="auto">
          <a:xfrm>
            <a:off x="179513" y="5733256"/>
            <a:ext cx="2592287" cy="864096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19050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fr-FR" sz="19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mic Sans MS" pitchFamily="66" charset="0"/>
                <a:cs typeface="Arial" pitchFamily="34" charset="0"/>
              </a:rPr>
              <a:t>Thalès DE</a:t>
            </a:r>
            <a:r>
              <a:rPr kumimoji="0" lang="fr-FR" sz="19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Comic Sans MS" pitchFamily="66" charset="0"/>
                <a:cs typeface="Arial" pitchFamily="34" charset="0"/>
              </a:rPr>
              <a:t> MILET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lang="fr-FR" sz="1900" baseline="0" dirty="0" smtClean="0">
                <a:latin typeface="Comic Sans MS" pitchFamily="66" charset="0"/>
                <a:cs typeface="Arial" pitchFamily="34" charset="0"/>
              </a:rPr>
              <a:t>( -</a:t>
            </a:r>
            <a:r>
              <a:rPr lang="fr-FR" sz="1900" dirty="0" smtClean="0">
                <a:latin typeface="Comic Sans MS" pitchFamily="66" charset="0"/>
                <a:cs typeface="Arial" pitchFamily="34" charset="0"/>
              </a:rPr>
              <a:t> 625 ; - 548 )</a:t>
            </a:r>
            <a:endParaRPr kumimoji="0" lang="fr-FR" sz="19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1035" name="Picture 11" descr="Empédocle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092280" y="3789040"/>
            <a:ext cx="1285857" cy="1800200"/>
          </a:xfrm>
          <a:prstGeom prst="rect">
            <a:avLst/>
          </a:prstGeom>
          <a:noFill/>
        </p:spPr>
      </p:pic>
      <p:sp>
        <p:nvSpPr>
          <p:cNvPr id="11" name="Text Box 4"/>
          <p:cNvSpPr txBox="1">
            <a:spLocks noChangeArrowheads="1"/>
          </p:cNvSpPr>
          <p:nvPr/>
        </p:nvSpPr>
        <p:spPr bwMode="auto">
          <a:xfrm>
            <a:off x="6444208" y="5733256"/>
            <a:ext cx="2592287" cy="864096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19050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fr-FR" sz="19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mic Sans MS" pitchFamily="66" charset="0"/>
                <a:cs typeface="Arial" pitchFamily="34" charset="0"/>
              </a:rPr>
              <a:t>EMPEDOCLE</a:t>
            </a:r>
            <a:endParaRPr kumimoji="0" lang="fr-FR" sz="1900" b="0" i="0" u="none" strike="noStrike" cap="none" normalizeH="0" dirty="0" smtClean="0">
              <a:ln>
                <a:noFill/>
              </a:ln>
              <a:solidFill>
                <a:schemeClr val="tx1"/>
              </a:solidFill>
              <a:effectLst/>
              <a:latin typeface="Comic Sans MS" pitchFamily="66" charset="0"/>
              <a:cs typeface="Arial" pitchFamily="34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lang="fr-FR" sz="1900" baseline="0" dirty="0" smtClean="0">
                <a:latin typeface="Comic Sans MS" pitchFamily="66" charset="0"/>
                <a:cs typeface="Arial" pitchFamily="34" charset="0"/>
              </a:rPr>
              <a:t>( -</a:t>
            </a:r>
            <a:r>
              <a:rPr lang="fr-FR" sz="1900" dirty="0" smtClean="0">
                <a:latin typeface="Comic Sans MS" pitchFamily="66" charset="0"/>
                <a:cs typeface="Arial" pitchFamily="34" charset="0"/>
              </a:rPr>
              <a:t> 490 ; - 435 )</a:t>
            </a:r>
            <a:endParaRPr kumimoji="0" lang="fr-FR" sz="19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4" name="Pensées 13"/>
          <p:cNvSpPr/>
          <p:nvPr/>
        </p:nvSpPr>
        <p:spPr>
          <a:xfrm>
            <a:off x="2915816" y="3861048"/>
            <a:ext cx="3312368" cy="1548752"/>
          </a:xfrm>
          <a:prstGeom prst="cloudCallout">
            <a:avLst>
              <a:gd name="adj1" fmla="val 72816"/>
              <a:gd name="adj2" fmla="val 20648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3" name="Pensées 12"/>
          <p:cNvSpPr/>
          <p:nvPr/>
        </p:nvSpPr>
        <p:spPr>
          <a:xfrm>
            <a:off x="2915816" y="3861048"/>
            <a:ext cx="3312368" cy="1548752"/>
          </a:xfrm>
          <a:prstGeom prst="cloudCallout">
            <a:avLst>
              <a:gd name="adj1" fmla="val -74996"/>
              <a:gd name="adj2" fmla="val 1168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6" name="ZoneTexte 15"/>
          <p:cNvSpPr txBox="1"/>
          <p:nvPr/>
        </p:nvSpPr>
        <p:spPr>
          <a:xfrm>
            <a:off x="3347864" y="4221088"/>
            <a:ext cx="237626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200" dirty="0" smtClean="0">
                <a:latin typeface="Arial" pitchFamily="34" charset="0"/>
                <a:cs typeface="Arial" pitchFamily="34" charset="0"/>
              </a:rPr>
              <a:t>Théorie des </a:t>
            </a:r>
          </a:p>
          <a:p>
            <a:pPr algn="ctr"/>
            <a:r>
              <a:rPr lang="fr-FR" sz="2200" dirty="0" smtClean="0">
                <a:latin typeface="Arial" pitchFamily="34" charset="0"/>
                <a:cs typeface="Arial" pitchFamily="34" charset="0"/>
              </a:rPr>
              <a:t>4 éléments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10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4" dur="500"/>
                                        <p:tgtEl>
                                          <p:spTgt spid="10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500"/>
                            </p:stCondLst>
                            <p:childTnLst>
                              <p:par>
                                <p:cTn id="29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1000"/>
                            </p:stCondLst>
                            <p:childTnLst>
                              <p:par>
                                <p:cTn id="36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1" grpId="0" animBg="1"/>
      <p:bldP spid="14" grpId="0" animBg="1"/>
      <p:bldP spid="13" grpId="0" animBg="1"/>
      <p:bldP spid="16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portrait - Démocrite - Collections des musées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D9D9D9"/>
              </a:clrFrom>
              <a:clrTo>
                <a:srgbClr val="D9D9D9">
                  <a:alpha val="0"/>
                </a:srgbClr>
              </a:clrTo>
            </a:clrChange>
          </a:blip>
          <a:srcRect l="11091" t="7355" r="9526" b="8422"/>
          <a:stretch>
            <a:fillRect/>
          </a:stretch>
        </p:blipFill>
        <p:spPr bwMode="auto">
          <a:xfrm>
            <a:off x="251520" y="188640"/>
            <a:ext cx="1800200" cy="2160240"/>
          </a:xfrm>
          <a:prstGeom prst="rect">
            <a:avLst/>
          </a:prstGeom>
          <a:noFill/>
        </p:spPr>
      </p:pic>
      <p:sp>
        <p:nvSpPr>
          <p:cNvPr id="12" name="Text Box 4"/>
          <p:cNvSpPr txBox="1">
            <a:spLocks noChangeArrowheads="1"/>
          </p:cNvSpPr>
          <p:nvPr/>
        </p:nvSpPr>
        <p:spPr bwMode="auto">
          <a:xfrm>
            <a:off x="35496" y="2420888"/>
            <a:ext cx="2232247" cy="864096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19050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fr-FR" sz="19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mic Sans MS" pitchFamily="66" charset="0"/>
                <a:cs typeface="Arial" pitchFamily="34" charset="0"/>
              </a:rPr>
              <a:t>DEMOCRITE</a:t>
            </a:r>
            <a:endParaRPr kumimoji="0" lang="fr-FR" sz="1900" b="0" i="0" u="none" strike="noStrike" cap="none" normalizeH="0" dirty="0" smtClean="0">
              <a:ln>
                <a:noFill/>
              </a:ln>
              <a:solidFill>
                <a:schemeClr val="tx1"/>
              </a:solidFill>
              <a:effectLst/>
              <a:latin typeface="Comic Sans MS" pitchFamily="66" charset="0"/>
              <a:cs typeface="Arial" pitchFamily="34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lang="fr-FR" sz="1900" baseline="0" dirty="0" smtClean="0">
                <a:latin typeface="Comic Sans MS" pitchFamily="66" charset="0"/>
                <a:cs typeface="Arial" pitchFamily="34" charset="0"/>
              </a:rPr>
              <a:t>( -</a:t>
            </a:r>
            <a:r>
              <a:rPr lang="fr-FR" sz="1900" dirty="0" smtClean="0">
                <a:latin typeface="Comic Sans MS" pitchFamily="66" charset="0"/>
                <a:cs typeface="Arial" pitchFamily="34" charset="0"/>
              </a:rPr>
              <a:t> 460 ; - 370 )</a:t>
            </a:r>
            <a:endParaRPr kumimoji="0" lang="fr-FR" sz="19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16" name="Groupe 15"/>
          <p:cNvGrpSpPr/>
          <p:nvPr/>
        </p:nvGrpSpPr>
        <p:grpSpPr>
          <a:xfrm>
            <a:off x="2987824" y="116632"/>
            <a:ext cx="3744416" cy="1224136"/>
            <a:chOff x="2987824" y="116632"/>
            <a:chExt cx="3744416" cy="1224136"/>
          </a:xfrm>
        </p:grpSpPr>
        <p:sp>
          <p:nvSpPr>
            <p:cNvPr id="14" name="Pensées 13"/>
            <p:cNvSpPr/>
            <p:nvPr/>
          </p:nvSpPr>
          <p:spPr>
            <a:xfrm>
              <a:off x="2987824" y="116632"/>
              <a:ext cx="3744416" cy="1224136"/>
            </a:xfrm>
            <a:prstGeom prst="cloudCallout">
              <a:avLst>
                <a:gd name="adj1" fmla="val -69056"/>
                <a:gd name="adj2" fmla="val 16164"/>
              </a:avLst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17" name="ZoneTexte 16"/>
            <p:cNvSpPr txBox="1"/>
            <p:nvPr/>
          </p:nvSpPr>
          <p:spPr>
            <a:xfrm>
              <a:off x="3275856" y="260648"/>
              <a:ext cx="3168352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2200" dirty="0" smtClean="0">
                  <a:latin typeface="Arial" pitchFamily="34" charset="0"/>
                  <a:cs typeface="Arial" pitchFamily="34" charset="0"/>
                </a:rPr>
                <a:t>Matière = petites particules « </a:t>
              </a:r>
              <a:r>
                <a:rPr lang="fr-FR" sz="2200" dirty="0" err="1" smtClean="0">
                  <a:latin typeface="Arial" pitchFamily="34" charset="0"/>
                  <a:cs typeface="Arial" pitchFamily="34" charset="0"/>
                </a:rPr>
                <a:t>atomos</a:t>
              </a:r>
              <a:r>
                <a:rPr lang="fr-FR" sz="2200" dirty="0" smtClean="0">
                  <a:latin typeface="Arial" pitchFamily="34" charset="0"/>
                  <a:cs typeface="Arial" pitchFamily="34" charset="0"/>
                </a:rPr>
                <a:t> »</a:t>
              </a:r>
              <a:endParaRPr lang="fr-FR" sz="2200" dirty="0">
                <a:latin typeface="Arial" pitchFamily="34" charset="0"/>
                <a:cs typeface="Arial" pitchFamily="34" charset="0"/>
              </a:endParaRPr>
            </a:p>
          </p:txBody>
        </p:sp>
      </p:grpSp>
      <p:pic>
        <p:nvPicPr>
          <p:cNvPr id="7172" name="Picture 4" descr="http://upload.wikimedia.org/wikipedia/commons/thumb/d/d4/John_Dalton_by_Charles_Turner.jpg/220px-John_Dalton_by_Charles_Turner.jpg"/>
          <p:cNvPicPr>
            <a:picLocks noChangeAspect="1" noChangeArrowheads="1"/>
          </p:cNvPicPr>
          <p:nvPr/>
        </p:nvPicPr>
        <p:blipFill>
          <a:blip r:embed="rId3" cstate="print"/>
          <a:srcRect l="24054" t="11117" r="17528" b="33295"/>
          <a:stretch>
            <a:fillRect/>
          </a:stretch>
        </p:blipFill>
        <p:spPr bwMode="auto">
          <a:xfrm>
            <a:off x="7092280" y="980728"/>
            <a:ext cx="1728192" cy="2033167"/>
          </a:xfrm>
          <a:prstGeom prst="rect">
            <a:avLst/>
          </a:prstGeom>
          <a:noFill/>
        </p:spPr>
      </p:pic>
      <p:sp>
        <p:nvSpPr>
          <p:cNvPr id="18" name="Text Box 4"/>
          <p:cNvSpPr txBox="1">
            <a:spLocks noChangeArrowheads="1"/>
          </p:cNvSpPr>
          <p:nvPr/>
        </p:nvSpPr>
        <p:spPr bwMode="auto">
          <a:xfrm>
            <a:off x="6876256" y="3068960"/>
            <a:ext cx="2232247" cy="864096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19050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lang="fr-FR" sz="1900" dirty="0" smtClean="0">
                <a:latin typeface="Comic Sans MS" pitchFamily="66" charset="0"/>
                <a:cs typeface="Arial" pitchFamily="34" charset="0"/>
              </a:rPr>
              <a:t>John DALTON</a:t>
            </a:r>
            <a:endParaRPr kumimoji="0" lang="fr-FR" sz="1900" b="0" i="0" u="none" strike="noStrike" cap="none" normalizeH="0" dirty="0" smtClean="0">
              <a:ln>
                <a:noFill/>
              </a:ln>
              <a:solidFill>
                <a:schemeClr val="tx1"/>
              </a:solidFill>
              <a:effectLst/>
              <a:latin typeface="Comic Sans MS" pitchFamily="66" charset="0"/>
              <a:cs typeface="Arial" pitchFamily="34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lang="fr-FR" sz="1900" baseline="0" dirty="0" smtClean="0">
                <a:latin typeface="Comic Sans MS" pitchFamily="66" charset="0"/>
                <a:cs typeface="Arial" pitchFamily="34" charset="0"/>
              </a:rPr>
              <a:t>( 1766</a:t>
            </a:r>
            <a:r>
              <a:rPr lang="fr-FR" sz="1900" dirty="0" smtClean="0">
                <a:latin typeface="Comic Sans MS" pitchFamily="66" charset="0"/>
                <a:cs typeface="Arial" pitchFamily="34" charset="0"/>
              </a:rPr>
              <a:t> ; 1844 )</a:t>
            </a:r>
            <a:endParaRPr kumimoji="0" lang="fr-FR" sz="19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21" name="Groupe 20"/>
          <p:cNvGrpSpPr/>
          <p:nvPr/>
        </p:nvGrpSpPr>
        <p:grpSpPr>
          <a:xfrm>
            <a:off x="2555776" y="1772816"/>
            <a:ext cx="3744416" cy="1440160"/>
            <a:chOff x="2555776" y="1772816"/>
            <a:chExt cx="3744416" cy="1440160"/>
          </a:xfrm>
        </p:grpSpPr>
        <p:sp>
          <p:nvSpPr>
            <p:cNvPr id="19" name="Pensées 18"/>
            <p:cNvSpPr/>
            <p:nvPr/>
          </p:nvSpPr>
          <p:spPr>
            <a:xfrm>
              <a:off x="2555776" y="1772816"/>
              <a:ext cx="3744416" cy="1440160"/>
            </a:xfrm>
            <a:prstGeom prst="cloudCallout">
              <a:avLst>
                <a:gd name="adj1" fmla="val 68193"/>
                <a:gd name="adj2" fmla="val -32059"/>
              </a:avLst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20" name="ZoneTexte 19"/>
            <p:cNvSpPr txBox="1"/>
            <p:nvPr/>
          </p:nvSpPr>
          <p:spPr>
            <a:xfrm>
              <a:off x="2843808" y="1916832"/>
              <a:ext cx="3168352" cy="110799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2200" dirty="0" smtClean="0">
                  <a:latin typeface="Arial" pitchFamily="34" charset="0"/>
                  <a:cs typeface="Arial" pitchFamily="34" charset="0"/>
                </a:rPr>
                <a:t>Matière = atomes indivisibles de différentes masses</a:t>
              </a:r>
              <a:endParaRPr lang="fr-FR" sz="2200" dirty="0">
                <a:latin typeface="Arial" pitchFamily="34" charset="0"/>
                <a:cs typeface="Arial" pitchFamily="34" charset="0"/>
              </a:endParaRPr>
            </a:p>
          </p:txBody>
        </p:sp>
      </p:grpSp>
      <p:pic>
        <p:nvPicPr>
          <p:cNvPr id="3074" name="Picture 2" descr="http://www.larousse.fr/encyclopedie/data/images/1004603-Sir_Joseph_John_Thomson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39552" y="3651722"/>
            <a:ext cx="1512168" cy="2009526"/>
          </a:xfrm>
          <a:prstGeom prst="rect">
            <a:avLst/>
          </a:prstGeom>
          <a:noFill/>
        </p:spPr>
      </p:pic>
      <p:sp>
        <p:nvSpPr>
          <p:cNvPr id="11" name="Text Box 4"/>
          <p:cNvSpPr txBox="1">
            <a:spLocks noChangeArrowheads="1"/>
          </p:cNvSpPr>
          <p:nvPr/>
        </p:nvSpPr>
        <p:spPr bwMode="auto">
          <a:xfrm>
            <a:off x="107504" y="5733256"/>
            <a:ext cx="2520280" cy="864096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19050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lang="fr-FR" sz="2000" dirty="0" smtClean="0">
                <a:latin typeface="Comic Sans MS" pitchFamily="66" charset="0"/>
                <a:cs typeface="Arial" pitchFamily="34" charset="0"/>
              </a:rPr>
              <a:t>Joseph THOMSON</a:t>
            </a:r>
            <a:endParaRPr kumimoji="0" lang="fr-FR" sz="2000" b="0" i="0" u="none" strike="noStrike" cap="none" normalizeH="0" dirty="0" smtClean="0">
              <a:ln>
                <a:noFill/>
              </a:ln>
              <a:solidFill>
                <a:schemeClr val="tx1"/>
              </a:solidFill>
              <a:effectLst/>
              <a:latin typeface="Comic Sans MS" pitchFamily="66" charset="0"/>
              <a:cs typeface="Arial" pitchFamily="34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lang="fr-FR" sz="2000" baseline="0" dirty="0" smtClean="0">
                <a:latin typeface="Comic Sans MS" pitchFamily="66" charset="0"/>
                <a:cs typeface="Arial" pitchFamily="34" charset="0"/>
              </a:rPr>
              <a:t>( 1856</a:t>
            </a:r>
            <a:r>
              <a:rPr lang="fr-FR" sz="2000" dirty="0" smtClean="0">
                <a:latin typeface="Comic Sans MS" pitchFamily="66" charset="0"/>
                <a:cs typeface="Arial" pitchFamily="34" charset="0"/>
              </a:rPr>
              <a:t> ; 1940)</a:t>
            </a:r>
            <a:endParaRPr kumimoji="0" lang="fr-FR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22" name="Groupe 21"/>
          <p:cNvGrpSpPr/>
          <p:nvPr/>
        </p:nvGrpSpPr>
        <p:grpSpPr>
          <a:xfrm>
            <a:off x="2843808" y="3861048"/>
            <a:ext cx="3240360" cy="1296144"/>
            <a:chOff x="2843808" y="3861048"/>
            <a:chExt cx="3240360" cy="1296144"/>
          </a:xfrm>
        </p:grpSpPr>
        <p:sp>
          <p:nvSpPr>
            <p:cNvPr id="13" name="Pensées 12"/>
            <p:cNvSpPr/>
            <p:nvPr/>
          </p:nvSpPr>
          <p:spPr>
            <a:xfrm>
              <a:off x="2843808" y="3861048"/>
              <a:ext cx="3168352" cy="1296144"/>
            </a:xfrm>
            <a:prstGeom prst="cloudCallout">
              <a:avLst>
                <a:gd name="adj1" fmla="val -69056"/>
                <a:gd name="adj2" fmla="val 16164"/>
              </a:avLst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15" name="ZoneTexte 14"/>
            <p:cNvSpPr txBox="1"/>
            <p:nvPr/>
          </p:nvSpPr>
          <p:spPr>
            <a:xfrm>
              <a:off x="2915816" y="4077072"/>
              <a:ext cx="3168352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2200" dirty="0" smtClean="0">
                  <a:latin typeface="Arial" pitchFamily="34" charset="0"/>
                  <a:cs typeface="Arial" pitchFamily="34" charset="0"/>
                </a:rPr>
                <a:t>Théorie du « pain </a:t>
              </a:r>
            </a:p>
            <a:p>
              <a:pPr algn="ctr"/>
              <a:r>
                <a:rPr lang="fr-FR" sz="2200" dirty="0" smtClean="0">
                  <a:latin typeface="Arial" pitchFamily="34" charset="0"/>
                  <a:cs typeface="Arial" pitchFamily="34" charset="0"/>
                </a:rPr>
                <a:t>aux raisins »</a:t>
              </a:r>
              <a:endParaRPr lang="fr-FR" sz="2200" dirty="0">
                <a:latin typeface="Arial" pitchFamily="34" charset="0"/>
                <a:cs typeface="Arial" pitchFamily="34" charset="0"/>
              </a:endParaRPr>
            </a:p>
          </p:txBody>
        </p:sp>
      </p:grpSp>
      <p:pic>
        <p:nvPicPr>
          <p:cNvPr id="3076" name="Picture 4" descr="http://www.clg-nenuphars-breval.ac-versailles.fr/local/cache-vignettes/L151xH155/atome_thompson-e202c.jpg?1590426179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228184" y="4365104"/>
            <a:ext cx="2232248" cy="229138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1" dur="500"/>
                                        <p:tgtEl>
                                          <p:spTgt spid="71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500"/>
                            </p:stCondLst>
                            <p:childTnLst>
                              <p:par>
                                <p:cTn id="3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000"/>
                            </p:stCondLst>
                            <p:childTnLst>
                              <p:par>
                                <p:cTn id="3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30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8" grpId="0" animBg="1"/>
      <p:bldP spid="11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Niels Bohr — Wikipédia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020272" y="1988840"/>
            <a:ext cx="1539688" cy="2165715"/>
          </a:xfrm>
          <a:prstGeom prst="rect">
            <a:avLst/>
          </a:prstGeom>
          <a:noFill/>
        </p:spPr>
      </p:pic>
      <p:pic>
        <p:nvPicPr>
          <p:cNvPr id="2054" name="Picture 6" descr="http://www.clg-nenuphars-breval.ac-versailles.fr/local/cache-vignettes/L191xH177/atome_bohr-45f68.jpg?1590426179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E5E5E7"/>
              </a:clrFrom>
              <a:clrTo>
                <a:srgbClr val="E5E5E7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716016" y="2852936"/>
            <a:ext cx="1944216" cy="1801710"/>
          </a:xfrm>
          <a:prstGeom prst="rect">
            <a:avLst/>
          </a:prstGeom>
          <a:noFill/>
        </p:spPr>
      </p:pic>
      <p:sp>
        <p:nvSpPr>
          <p:cNvPr id="4" name="Text Box 4"/>
          <p:cNvSpPr txBox="1">
            <a:spLocks noChangeArrowheads="1"/>
          </p:cNvSpPr>
          <p:nvPr/>
        </p:nvSpPr>
        <p:spPr bwMode="auto">
          <a:xfrm>
            <a:off x="23921" y="1891124"/>
            <a:ext cx="2880320" cy="864096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19050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fr-FR" sz="19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mic Sans MS" pitchFamily="66" charset="0"/>
                <a:cs typeface="Arial" pitchFamily="34" charset="0"/>
              </a:rPr>
              <a:t>Ernest RUTHERFORD</a:t>
            </a:r>
            <a:endParaRPr kumimoji="0" lang="fr-FR" sz="1900" b="0" i="0" u="none" strike="noStrike" cap="none" normalizeH="0" dirty="0" smtClean="0">
              <a:ln>
                <a:noFill/>
              </a:ln>
              <a:solidFill>
                <a:schemeClr val="tx1"/>
              </a:solidFill>
              <a:effectLst/>
              <a:latin typeface="Comic Sans MS" pitchFamily="66" charset="0"/>
              <a:cs typeface="Arial" pitchFamily="34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lang="fr-FR" sz="1900" baseline="0" dirty="0" smtClean="0">
                <a:latin typeface="Comic Sans MS" pitchFamily="66" charset="0"/>
                <a:cs typeface="Arial" pitchFamily="34" charset="0"/>
              </a:rPr>
              <a:t>( 1871 </a:t>
            </a:r>
            <a:r>
              <a:rPr lang="fr-FR" sz="1900" dirty="0" smtClean="0">
                <a:latin typeface="Comic Sans MS" pitchFamily="66" charset="0"/>
                <a:cs typeface="Arial" pitchFamily="34" charset="0"/>
              </a:rPr>
              <a:t>; 1937 )</a:t>
            </a:r>
            <a:endParaRPr kumimoji="0" lang="fr-FR" sz="19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17" name="Groupe 16"/>
          <p:cNvGrpSpPr/>
          <p:nvPr/>
        </p:nvGrpSpPr>
        <p:grpSpPr>
          <a:xfrm>
            <a:off x="3215423" y="81907"/>
            <a:ext cx="3228785" cy="1042837"/>
            <a:chOff x="3215423" y="81907"/>
            <a:chExt cx="3228785" cy="1042837"/>
          </a:xfrm>
        </p:grpSpPr>
        <p:sp>
          <p:nvSpPr>
            <p:cNvPr id="2" name="Pensées 1"/>
            <p:cNvSpPr/>
            <p:nvPr/>
          </p:nvSpPr>
          <p:spPr>
            <a:xfrm>
              <a:off x="3254049" y="81907"/>
              <a:ext cx="3190159" cy="1042837"/>
            </a:xfrm>
            <a:prstGeom prst="cloudCallout">
              <a:avLst>
                <a:gd name="adj1" fmla="val -69056"/>
                <a:gd name="adj2" fmla="val 16164"/>
              </a:avLst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5" name="ZoneTexte 4"/>
            <p:cNvSpPr txBox="1"/>
            <p:nvPr/>
          </p:nvSpPr>
          <p:spPr>
            <a:xfrm>
              <a:off x="3215423" y="202773"/>
              <a:ext cx="3168352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2200" dirty="0" smtClean="0">
                  <a:latin typeface="Arial" pitchFamily="34" charset="0"/>
                  <a:cs typeface="Arial" pitchFamily="34" charset="0"/>
                </a:rPr>
                <a:t>Modèle planétaire </a:t>
              </a:r>
            </a:p>
            <a:p>
              <a:pPr algn="ctr"/>
              <a:r>
                <a:rPr lang="fr-FR" sz="2200" dirty="0" smtClean="0">
                  <a:latin typeface="Arial" pitchFamily="34" charset="0"/>
                  <a:cs typeface="Arial" pitchFamily="34" charset="0"/>
                </a:rPr>
                <a:t>de l’atome</a:t>
              </a:r>
              <a:endParaRPr lang="fr-FR" sz="2200" dirty="0">
                <a:latin typeface="Arial" pitchFamily="34" charset="0"/>
                <a:cs typeface="Arial" pitchFamily="34" charset="0"/>
              </a:endParaRPr>
            </a:p>
          </p:txBody>
        </p:sp>
      </p:grpSp>
      <p:pic>
        <p:nvPicPr>
          <p:cNvPr id="2050" name="Picture 2" descr="http://www.clg-nenuphars-breval.ac-versailles.fr/local/cache-vignettes/L161xH143/rutherford-e035a.jpg?1590426179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67544" y="116632"/>
            <a:ext cx="1945727" cy="1728192"/>
          </a:xfrm>
          <a:prstGeom prst="rect">
            <a:avLst/>
          </a:prstGeom>
          <a:noFill/>
        </p:spPr>
      </p:pic>
      <p:pic>
        <p:nvPicPr>
          <p:cNvPr id="2052" name="Picture 4" descr="http://www.clg-nenuphars-breval.ac-versailles.fr/local/cache-vignettes/L168xH168/atome_rutherford-a13ec.jpg?1590426179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588224" y="116632"/>
            <a:ext cx="1656184" cy="1656184"/>
          </a:xfrm>
          <a:prstGeom prst="rect">
            <a:avLst/>
          </a:prstGeom>
          <a:noFill/>
        </p:spPr>
      </p:pic>
      <p:sp>
        <p:nvSpPr>
          <p:cNvPr id="8" name="Text Box 4"/>
          <p:cNvSpPr txBox="1">
            <a:spLocks noChangeArrowheads="1"/>
          </p:cNvSpPr>
          <p:nvPr/>
        </p:nvSpPr>
        <p:spPr bwMode="auto">
          <a:xfrm>
            <a:off x="6732240" y="4221088"/>
            <a:ext cx="2148665" cy="864096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19050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fr-FR" sz="19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mic Sans MS" pitchFamily="66" charset="0"/>
                <a:cs typeface="Arial" pitchFamily="34" charset="0"/>
              </a:rPr>
              <a:t>Niels BOHR</a:t>
            </a:r>
            <a:endParaRPr kumimoji="0" lang="fr-FR" sz="1900" b="0" i="0" u="none" strike="noStrike" cap="none" normalizeH="0" dirty="0" smtClean="0">
              <a:ln>
                <a:noFill/>
              </a:ln>
              <a:solidFill>
                <a:schemeClr val="tx1"/>
              </a:solidFill>
              <a:effectLst/>
              <a:latin typeface="Comic Sans MS" pitchFamily="66" charset="0"/>
              <a:cs typeface="Arial" pitchFamily="34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lang="fr-FR" sz="1900" baseline="0" dirty="0" smtClean="0">
                <a:latin typeface="Comic Sans MS" pitchFamily="66" charset="0"/>
                <a:cs typeface="Arial" pitchFamily="34" charset="0"/>
              </a:rPr>
              <a:t>( 1885 </a:t>
            </a:r>
            <a:r>
              <a:rPr lang="fr-FR" sz="1900" dirty="0" smtClean="0">
                <a:latin typeface="Comic Sans MS" pitchFamily="66" charset="0"/>
                <a:cs typeface="Arial" pitchFamily="34" charset="0"/>
              </a:rPr>
              <a:t>; 1962 )</a:t>
            </a:r>
            <a:endParaRPr kumimoji="0" lang="fr-FR" sz="19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18" name="Groupe 17"/>
          <p:cNvGrpSpPr/>
          <p:nvPr/>
        </p:nvGrpSpPr>
        <p:grpSpPr>
          <a:xfrm>
            <a:off x="3275856" y="1556792"/>
            <a:ext cx="3312368" cy="1417010"/>
            <a:chOff x="3275856" y="1556792"/>
            <a:chExt cx="3312368" cy="1417010"/>
          </a:xfrm>
        </p:grpSpPr>
        <p:sp>
          <p:nvSpPr>
            <p:cNvPr id="10" name="Pensées 9"/>
            <p:cNvSpPr/>
            <p:nvPr/>
          </p:nvSpPr>
          <p:spPr>
            <a:xfrm>
              <a:off x="3275856" y="1556792"/>
              <a:ext cx="3190159" cy="1417010"/>
            </a:xfrm>
            <a:prstGeom prst="cloudCallout">
              <a:avLst>
                <a:gd name="adj1" fmla="val 65915"/>
                <a:gd name="adj2" fmla="val 46387"/>
              </a:avLst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11" name="ZoneTexte 10"/>
            <p:cNvSpPr txBox="1"/>
            <p:nvPr/>
          </p:nvSpPr>
          <p:spPr>
            <a:xfrm>
              <a:off x="3419872" y="1700808"/>
              <a:ext cx="3168352" cy="110799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2200" dirty="0" smtClean="0">
                  <a:latin typeface="Arial" pitchFamily="34" charset="0"/>
                  <a:cs typeface="Arial" pitchFamily="34" charset="0"/>
                </a:rPr>
                <a:t>Différentes couches possibles pour les électrons</a:t>
              </a:r>
              <a:endParaRPr lang="fr-FR" sz="2200" dirty="0">
                <a:latin typeface="Arial" pitchFamily="34" charset="0"/>
                <a:cs typeface="Arial" pitchFamily="34" charset="0"/>
              </a:endParaRPr>
            </a:p>
          </p:txBody>
        </p:sp>
      </p:grpSp>
      <p:pic>
        <p:nvPicPr>
          <p:cNvPr id="2056" name="Picture 8" descr="Erwin Schrödinger — Wikipédia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866210" y="3717032"/>
            <a:ext cx="1440160" cy="2038380"/>
          </a:xfrm>
          <a:prstGeom prst="rect">
            <a:avLst/>
          </a:prstGeom>
          <a:noFill/>
        </p:spPr>
      </p:pic>
      <p:sp>
        <p:nvSpPr>
          <p:cNvPr id="14" name="Text Box 4"/>
          <p:cNvSpPr txBox="1">
            <a:spLocks noChangeArrowheads="1"/>
          </p:cNvSpPr>
          <p:nvPr/>
        </p:nvSpPr>
        <p:spPr bwMode="auto">
          <a:xfrm>
            <a:off x="290146" y="5877272"/>
            <a:ext cx="2880320" cy="864096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19050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fr-FR" sz="19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mic Sans MS" pitchFamily="66" charset="0"/>
                <a:cs typeface="Arial" pitchFamily="34" charset="0"/>
              </a:rPr>
              <a:t>Erwin SCHRÖDINGER</a:t>
            </a:r>
            <a:endParaRPr kumimoji="0" lang="fr-FR" sz="1900" b="0" i="0" u="none" strike="noStrike" cap="none" normalizeH="0" dirty="0" smtClean="0">
              <a:ln>
                <a:noFill/>
              </a:ln>
              <a:solidFill>
                <a:schemeClr val="tx1"/>
              </a:solidFill>
              <a:effectLst/>
              <a:latin typeface="Comic Sans MS" pitchFamily="66" charset="0"/>
              <a:cs typeface="Arial" pitchFamily="34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lang="fr-FR" sz="1900" baseline="0" dirty="0" smtClean="0">
                <a:latin typeface="Comic Sans MS" pitchFamily="66" charset="0"/>
                <a:cs typeface="Arial" pitchFamily="34" charset="0"/>
              </a:rPr>
              <a:t>( 1887 </a:t>
            </a:r>
            <a:r>
              <a:rPr lang="fr-FR" sz="1900" dirty="0" smtClean="0">
                <a:latin typeface="Comic Sans MS" pitchFamily="66" charset="0"/>
                <a:cs typeface="Arial" pitchFamily="34" charset="0"/>
              </a:rPr>
              <a:t>; 1961 )</a:t>
            </a:r>
            <a:endParaRPr kumimoji="0" lang="fr-FR" sz="19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19" name="Groupe 18"/>
          <p:cNvGrpSpPr/>
          <p:nvPr/>
        </p:nvGrpSpPr>
        <p:grpSpPr>
          <a:xfrm>
            <a:off x="3098458" y="4797152"/>
            <a:ext cx="3417758" cy="1200986"/>
            <a:chOff x="3098458" y="4797152"/>
            <a:chExt cx="3417758" cy="1200986"/>
          </a:xfrm>
        </p:grpSpPr>
        <p:sp>
          <p:nvSpPr>
            <p:cNvPr id="15" name="Pensées 14"/>
            <p:cNvSpPr/>
            <p:nvPr/>
          </p:nvSpPr>
          <p:spPr>
            <a:xfrm>
              <a:off x="3098458" y="4797152"/>
              <a:ext cx="3417758" cy="1200986"/>
            </a:xfrm>
            <a:prstGeom prst="cloudCallout">
              <a:avLst>
                <a:gd name="adj1" fmla="val -70870"/>
                <a:gd name="adj2" fmla="val -34892"/>
              </a:avLst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16" name="ZoneTexte 15"/>
            <p:cNvSpPr txBox="1"/>
            <p:nvPr/>
          </p:nvSpPr>
          <p:spPr>
            <a:xfrm>
              <a:off x="3182041" y="4999043"/>
              <a:ext cx="3168352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2200" dirty="0" smtClean="0">
                  <a:latin typeface="Arial" pitchFamily="34" charset="0"/>
                  <a:cs typeface="Arial" pitchFamily="34" charset="0"/>
                </a:rPr>
                <a:t>Modèle quantique </a:t>
              </a:r>
            </a:p>
            <a:p>
              <a:pPr algn="ctr"/>
              <a:r>
                <a:rPr lang="fr-FR" sz="2200" dirty="0" smtClean="0">
                  <a:latin typeface="Arial" pitchFamily="34" charset="0"/>
                  <a:cs typeface="Arial" pitchFamily="34" charset="0"/>
                </a:rPr>
                <a:t>de l’atome</a:t>
              </a:r>
              <a:endParaRPr lang="fr-FR" sz="2200" dirty="0">
                <a:latin typeface="Arial" pitchFamily="34" charset="0"/>
                <a:cs typeface="Arial" pitchFamily="34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5" dur="5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500"/>
                            </p:stCondLst>
                            <p:childTnLst>
                              <p:par>
                                <p:cTn id="31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3" dur="500"/>
                                        <p:tgtEl>
                                          <p:spTgt spid="20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20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3500"/>
                            </p:stCondLst>
                            <p:childTnLst>
                              <p:par>
                                <p:cTn id="4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8" grpId="0" animBg="1"/>
      <p:bldP spid="14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87" name="Rectangle 19"/>
          <p:cNvSpPr>
            <a:spLocks noChangeArrowheads="1"/>
          </p:cNvSpPr>
          <p:nvPr/>
        </p:nvSpPr>
        <p:spPr bwMode="auto">
          <a:xfrm>
            <a:off x="0" y="5696088"/>
            <a:ext cx="9144000" cy="101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indent="449263" algn="just" eaLnBrk="0" hangingPunct="0">
              <a:defRPr/>
            </a:pPr>
            <a:r>
              <a:rPr lang="fr-FR" sz="2000" dirty="0">
                <a:ea typeface="Calibri" pitchFamily="34" charset="0"/>
                <a:sym typeface="Wingdings 2" pitchFamily="18" charset="2"/>
              </a:rPr>
              <a:t></a:t>
            </a:r>
            <a:r>
              <a:rPr lang="fr-FR" sz="2000" dirty="0">
                <a:ea typeface="Calibri" pitchFamily="34" charset="0"/>
              </a:rPr>
              <a:t> </a:t>
            </a:r>
            <a:r>
              <a:rPr lang="fr-FR" sz="2000" u="sng" dirty="0">
                <a:ea typeface="Calibri" pitchFamily="34" charset="0"/>
                <a:sym typeface="Wingdings 2" pitchFamily="18" charset="2"/>
              </a:rPr>
              <a:t>Ordres de grandeurs supplémentaires à connaître :</a:t>
            </a:r>
            <a:r>
              <a:rPr lang="fr-FR" sz="2000" dirty="0">
                <a:ea typeface="Calibri" pitchFamily="34" charset="0"/>
                <a:sym typeface="Wingdings 2" pitchFamily="18" charset="2"/>
              </a:rPr>
              <a:t>		</a:t>
            </a:r>
          </a:p>
          <a:p>
            <a:pPr indent="449263" algn="just" eaLnBrk="0" hangingPunct="0">
              <a:defRPr/>
            </a:pPr>
            <a:r>
              <a:rPr lang="fr-FR" sz="2000" dirty="0">
                <a:ea typeface="Calibri" pitchFamily="34" charset="0"/>
                <a:sym typeface="Wingdings" pitchFamily="2" charset="2"/>
              </a:rPr>
              <a:t>		</a:t>
            </a:r>
            <a:r>
              <a:rPr lang="fr-FR" sz="2000" dirty="0">
                <a:ea typeface="Calibri" pitchFamily="34" charset="0"/>
              </a:rPr>
              <a:t> Taille du noyau atomique :</a:t>
            </a:r>
            <a:r>
              <a:rPr lang="fr-FR" sz="2000" dirty="0">
                <a:ea typeface="Calibri" pitchFamily="34" charset="0"/>
                <a:sym typeface="Wingdings" pitchFamily="2" charset="2"/>
              </a:rPr>
              <a:t>	____________				</a:t>
            </a:r>
            <a:r>
              <a:rPr lang="fr-FR" sz="2000" dirty="0" smtClean="0">
                <a:ea typeface="Calibri" pitchFamily="34" charset="0"/>
                <a:sym typeface="Wingdings" pitchFamily="2" charset="2"/>
              </a:rPr>
              <a:t></a:t>
            </a:r>
            <a:r>
              <a:rPr lang="fr-FR" sz="2000" dirty="0" smtClean="0">
                <a:ea typeface="Calibri" pitchFamily="34" charset="0"/>
              </a:rPr>
              <a:t> </a:t>
            </a:r>
            <a:r>
              <a:rPr lang="fr-FR" sz="2000" dirty="0">
                <a:ea typeface="Calibri" pitchFamily="34" charset="0"/>
              </a:rPr>
              <a:t>Taille de l’atome :</a:t>
            </a:r>
            <a:r>
              <a:rPr lang="fr-FR" sz="2000" dirty="0">
                <a:ea typeface="Calibri" pitchFamily="34" charset="0"/>
                <a:sym typeface="Wingdings" pitchFamily="2" charset="2"/>
              </a:rPr>
              <a:t>  ____________</a:t>
            </a:r>
          </a:p>
        </p:txBody>
      </p:sp>
      <p:pic>
        <p:nvPicPr>
          <p:cNvPr id="7184" name="Picture 1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850" y="2708920"/>
            <a:ext cx="7688263" cy="1377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5" name="ZoneTexte 4"/>
          <p:cNvSpPr txBox="1">
            <a:spLocks noChangeArrowheads="1"/>
          </p:cNvSpPr>
          <p:nvPr/>
        </p:nvSpPr>
        <p:spPr bwMode="auto">
          <a:xfrm>
            <a:off x="2557463" y="2996952"/>
            <a:ext cx="2159000" cy="1384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fr-FR" sz="2200" b="1" dirty="0">
                <a:latin typeface="Calibri" pitchFamily="34" charset="0"/>
              </a:rPr>
              <a:t>1,67.10</a:t>
            </a:r>
            <a:r>
              <a:rPr lang="fr-FR" sz="2200" b="1" baseline="30000" dirty="0">
                <a:latin typeface="Calibri" pitchFamily="34" charset="0"/>
              </a:rPr>
              <a:t> –</a:t>
            </a:r>
            <a:r>
              <a:rPr lang="fr-FR" sz="2200" b="1" dirty="0">
                <a:latin typeface="Calibri" pitchFamily="34" charset="0"/>
              </a:rPr>
              <a:t> </a:t>
            </a:r>
            <a:r>
              <a:rPr lang="fr-FR" sz="2200" b="1" baseline="30000" dirty="0">
                <a:latin typeface="Calibri" pitchFamily="34" charset="0"/>
              </a:rPr>
              <a:t>27</a:t>
            </a:r>
            <a:r>
              <a:rPr lang="fr-FR" sz="2200" b="1" dirty="0">
                <a:latin typeface="Calibri" pitchFamily="34" charset="0"/>
              </a:rPr>
              <a:t> kg</a:t>
            </a:r>
          </a:p>
          <a:p>
            <a:r>
              <a:rPr lang="fr-FR" sz="2200" b="1" dirty="0">
                <a:latin typeface="Calibri" pitchFamily="34" charset="0"/>
              </a:rPr>
              <a:t>1,67.10</a:t>
            </a:r>
            <a:r>
              <a:rPr lang="fr-FR" sz="2200" b="1" baseline="30000" dirty="0">
                <a:latin typeface="Calibri" pitchFamily="34" charset="0"/>
              </a:rPr>
              <a:t> –</a:t>
            </a:r>
            <a:r>
              <a:rPr lang="fr-FR" sz="2200" b="1" dirty="0">
                <a:latin typeface="Calibri" pitchFamily="34" charset="0"/>
              </a:rPr>
              <a:t> </a:t>
            </a:r>
            <a:r>
              <a:rPr lang="fr-FR" sz="2200" b="1" baseline="30000" dirty="0">
                <a:latin typeface="Calibri" pitchFamily="34" charset="0"/>
              </a:rPr>
              <a:t>27</a:t>
            </a:r>
            <a:r>
              <a:rPr lang="fr-FR" sz="2200" b="1" dirty="0">
                <a:latin typeface="Calibri" pitchFamily="34" charset="0"/>
              </a:rPr>
              <a:t> kg</a:t>
            </a:r>
          </a:p>
          <a:p>
            <a:r>
              <a:rPr lang="fr-FR" sz="2200" b="1" dirty="0">
                <a:latin typeface="Calibri" pitchFamily="34" charset="0"/>
              </a:rPr>
              <a:t>9,11.10</a:t>
            </a:r>
            <a:r>
              <a:rPr lang="fr-FR" sz="2200" b="1" baseline="30000" dirty="0">
                <a:latin typeface="Calibri" pitchFamily="34" charset="0"/>
              </a:rPr>
              <a:t> –</a:t>
            </a:r>
            <a:r>
              <a:rPr lang="fr-FR" sz="2200" b="1" dirty="0">
                <a:latin typeface="Calibri" pitchFamily="34" charset="0"/>
              </a:rPr>
              <a:t> </a:t>
            </a:r>
            <a:r>
              <a:rPr lang="fr-FR" sz="2200" b="1" baseline="30000" dirty="0">
                <a:latin typeface="Calibri" pitchFamily="34" charset="0"/>
              </a:rPr>
              <a:t>31</a:t>
            </a:r>
            <a:r>
              <a:rPr lang="fr-FR" sz="2200" b="1" dirty="0">
                <a:latin typeface="Calibri" pitchFamily="34" charset="0"/>
              </a:rPr>
              <a:t> kg</a:t>
            </a:r>
          </a:p>
          <a:p>
            <a:endParaRPr lang="fr-FR" dirty="0">
              <a:latin typeface="Calibri" pitchFamily="34" charset="0"/>
            </a:endParaRPr>
          </a:p>
        </p:txBody>
      </p:sp>
      <p:sp>
        <p:nvSpPr>
          <p:cNvPr id="3076" name="Rectangle 5"/>
          <p:cNvSpPr>
            <a:spLocks noChangeArrowheads="1"/>
          </p:cNvSpPr>
          <p:nvPr/>
        </p:nvSpPr>
        <p:spPr bwMode="auto">
          <a:xfrm>
            <a:off x="5219700" y="2996952"/>
            <a:ext cx="4572000" cy="11079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fr-FR" sz="2000" b="1" dirty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1,60.10</a:t>
            </a:r>
            <a:r>
              <a:rPr lang="fr-FR" sz="2000" b="1" baseline="30000" dirty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 –</a:t>
            </a:r>
            <a:r>
              <a:rPr lang="fr-FR" sz="2000" b="1" dirty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fr-FR" sz="2000" b="1" baseline="30000" dirty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19</a:t>
            </a:r>
            <a:r>
              <a:rPr lang="fr-FR" sz="2000" b="1" dirty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 C = e = </a:t>
            </a:r>
            <a:r>
              <a:rPr lang="fr-FR" sz="2000" b="1" dirty="0" smtClean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charge</a:t>
            </a:r>
            <a:endParaRPr lang="fr-FR" sz="2000" b="1" dirty="0">
              <a:latin typeface="Arial" pitchFamily="34" charset="0"/>
              <a:cs typeface="Arial" pitchFamily="34" charset="0"/>
            </a:endParaRPr>
          </a:p>
          <a:p>
            <a:r>
              <a:rPr lang="fr-FR" b="1" dirty="0">
                <a:latin typeface="Calibri" pitchFamily="34" charset="0"/>
              </a:rPr>
              <a:t>                 </a:t>
            </a:r>
            <a:r>
              <a:rPr lang="fr-FR" sz="2200" b="1" dirty="0" smtClean="0">
                <a:latin typeface="Calibri" pitchFamily="34" charset="0"/>
              </a:rPr>
              <a:t>0                   </a:t>
            </a:r>
            <a:r>
              <a:rPr lang="fr-FR" sz="2000" b="1" dirty="0" smtClean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élémentaire</a:t>
            </a:r>
            <a:endParaRPr lang="fr-FR" sz="2200" b="1" dirty="0">
              <a:latin typeface="Calibri" pitchFamily="34" charset="0"/>
            </a:endParaRPr>
          </a:p>
          <a:p>
            <a:r>
              <a:rPr lang="fr-FR" sz="2200" b="1" dirty="0">
                <a:latin typeface="Calibri" pitchFamily="34" charset="0"/>
              </a:rPr>
              <a:t>– 1,60.10</a:t>
            </a:r>
            <a:r>
              <a:rPr lang="fr-FR" sz="2200" b="1" baseline="30000" dirty="0">
                <a:latin typeface="Calibri" pitchFamily="34" charset="0"/>
              </a:rPr>
              <a:t> –</a:t>
            </a:r>
            <a:r>
              <a:rPr lang="fr-FR" sz="2200" b="1" dirty="0">
                <a:latin typeface="Calibri" pitchFamily="34" charset="0"/>
              </a:rPr>
              <a:t> </a:t>
            </a:r>
            <a:r>
              <a:rPr lang="fr-FR" sz="2200" b="1" baseline="30000" dirty="0">
                <a:latin typeface="Calibri" pitchFamily="34" charset="0"/>
              </a:rPr>
              <a:t>19</a:t>
            </a:r>
            <a:r>
              <a:rPr lang="fr-FR" sz="2200" b="1" dirty="0">
                <a:latin typeface="Calibri" pitchFamily="34" charset="0"/>
              </a:rPr>
              <a:t> C</a:t>
            </a:r>
            <a:r>
              <a:rPr lang="fr-FR" b="1" dirty="0">
                <a:latin typeface="Calibri" pitchFamily="34" charset="0"/>
              </a:rPr>
              <a:t> = – e </a:t>
            </a:r>
          </a:p>
        </p:txBody>
      </p:sp>
      <p:sp>
        <p:nvSpPr>
          <p:cNvPr id="7" name="Rectangle 6"/>
          <p:cNvSpPr/>
          <p:nvPr/>
        </p:nvSpPr>
        <p:spPr>
          <a:xfrm>
            <a:off x="684213" y="3068960"/>
            <a:ext cx="1079500" cy="649288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/>
          </a:p>
        </p:txBody>
      </p:sp>
      <p:cxnSp>
        <p:nvCxnSpPr>
          <p:cNvPr id="9" name="Connecteur droit avec flèche 8"/>
          <p:cNvCxnSpPr/>
          <p:nvPr/>
        </p:nvCxnSpPr>
        <p:spPr>
          <a:xfrm>
            <a:off x="684213" y="3716660"/>
            <a:ext cx="0" cy="649288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79" name="ZoneTexte 12"/>
          <p:cNvSpPr txBox="1">
            <a:spLocks noChangeArrowheads="1"/>
          </p:cNvSpPr>
          <p:nvPr/>
        </p:nvSpPr>
        <p:spPr bwMode="auto">
          <a:xfrm>
            <a:off x="468313" y="4292923"/>
            <a:ext cx="1340432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fr-FR" sz="2000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Nucléons</a:t>
            </a:r>
          </a:p>
        </p:txBody>
      </p:sp>
      <p:sp>
        <p:nvSpPr>
          <p:cNvPr id="14" name="Ellipse 13"/>
          <p:cNvSpPr/>
          <p:nvPr/>
        </p:nvSpPr>
        <p:spPr>
          <a:xfrm>
            <a:off x="2411413" y="3717280"/>
            <a:ext cx="2016125" cy="431800"/>
          </a:xfrm>
          <a:prstGeom prst="ellipse">
            <a:avLst/>
          </a:prstGeom>
          <a:noFill/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/>
          </a:p>
        </p:txBody>
      </p:sp>
      <p:cxnSp>
        <p:nvCxnSpPr>
          <p:cNvPr id="16" name="Connecteur droit avec flèche 15"/>
          <p:cNvCxnSpPr>
            <a:stCxn id="14" idx="4"/>
          </p:cNvCxnSpPr>
          <p:nvPr/>
        </p:nvCxnSpPr>
        <p:spPr>
          <a:xfrm>
            <a:off x="3419475" y="4149080"/>
            <a:ext cx="217488" cy="257175"/>
          </a:xfrm>
          <a:prstGeom prst="straightConnector1">
            <a:avLst/>
          </a:prstGeom>
          <a:ln w="38100">
            <a:solidFill>
              <a:schemeClr val="accent1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82" name="ZoneTexte 16"/>
          <p:cNvSpPr txBox="1">
            <a:spLocks noChangeArrowheads="1"/>
          </p:cNvSpPr>
          <p:nvPr/>
        </p:nvSpPr>
        <p:spPr bwMode="auto">
          <a:xfrm>
            <a:off x="2555777" y="4293096"/>
            <a:ext cx="6588224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defRPr/>
            </a:pPr>
            <a:r>
              <a:rPr lang="fr-FR" sz="2000" b="1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Electrons </a:t>
            </a:r>
            <a:r>
              <a:rPr lang="fr-FR" sz="2000" b="1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1830 </a:t>
            </a:r>
            <a:r>
              <a:rPr lang="fr-FR" sz="2000" b="1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fois plus légers que les nucléons</a:t>
            </a:r>
          </a:p>
        </p:txBody>
      </p:sp>
      <p:sp>
        <p:nvSpPr>
          <p:cNvPr id="13" name="ZoneTexte 12"/>
          <p:cNvSpPr txBox="1">
            <a:spLocks noChangeArrowheads="1"/>
          </p:cNvSpPr>
          <p:nvPr/>
        </p:nvSpPr>
        <p:spPr bwMode="auto">
          <a:xfrm>
            <a:off x="5435103" y="6023738"/>
            <a:ext cx="1941557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fr-FR" sz="20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10</a:t>
            </a:r>
            <a:r>
              <a:rPr lang="fr-FR" sz="2000" b="1" baseline="300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– 15</a:t>
            </a:r>
            <a:r>
              <a:rPr lang="fr-FR" sz="2000" b="1" baseline="-250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fr-FR" sz="20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m = 1 </a:t>
            </a:r>
            <a:r>
              <a:rPr lang="fr-FR" sz="2000" b="1" dirty="0" err="1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fm</a:t>
            </a:r>
            <a:endParaRPr lang="fr-FR" sz="2000" b="1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5" name="ZoneTexte 14"/>
          <p:cNvSpPr txBox="1">
            <a:spLocks noChangeArrowheads="1"/>
          </p:cNvSpPr>
          <p:nvPr/>
        </p:nvSpPr>
        <p:spPr bwMode="auto">
          <a:xfrm>
            <a:off x="4067944" y="6309320"/>
            <a:ext cx="360680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fr-FR" sz="20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10</a:t>
            </a:r>
            <a:r>
              <a:rPr lang="fr-FR" sz="2000" b="1" baseline="300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– 10</a:t>
            </a:r>
            <a:r>
              <a:rPr lang="fr-FR" sz="2000" b="1" baseline="-250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fr-FR" sz="20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m = 100 pm</a:t>
            </a:r>
          </a:p>
        </p:txBody>
      </p:sp>
      <p:sp>
        <p:nvSpPr>
          <p:cNvPr id="7183" name="Rectangle 15"/>
          <p:cNvSpPr>
            <a:spLocks noChangeArrowheads="1"/>
          </p:cNvSpPr>
          <p:nvPr/>
        </p:nvSpPr>
        <p:spPr bwMode="auto">
          <a:xfrm>
            <a:off x="0" y="-30777"/>
            <a:ext cx="6372200" cy="27392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anchor="ctr">
            <a:spAutoFit/>
          </a:bodyPr>
          <a:lstStyle/>
          <a:p>
            <a:pPr algn="just" eaLnBrk="0" hangingPunct="0">
              <a:defRPr/>
            </a:pPr>
            <a:r>
              <a:rPr lang="fr-FR" sz="2400" b="1" u="sng" dirty="0">
                <a:latin typeface="Bookman Old Style" pitchFamily="18" charset="0"/>
                <a:ea typeface="Calibri" pitchFamily="34" charset="0"/>
              </a:rPr>
              <a:t>I- Structure de la matière</a:t>
            </a:r>
            <a:endParaRPr lang="fr-FR" sz="2400" b="1" dirty="0">
              <a:latin typeface="Bookman Old Style" pitchFamily="18" charset="0"/>
            </a:endParaRPr>
          </a:p>
          <a:p>
            <a:pPr indent="449263" algn="just" eaLnBrk="0" hangingPunct="0">
              <a:defRPr/>
            </a:pPr>
            <a:endParaRPr lang="fr-FR" sz="800" dirty="0">
              <a:ea typeface="Calibri" pitchFamily="34" charset="0"/>
              <a:sym typeface="Wingdings 2" pitchFamily="18" charset="2"/>
            </a:endParaRPr>
          </a:p>
          <a:p>
            <a:pPr indent="449263" algn="just" eaLnBrk="0" hangingPunct="0">
              <a:defRPr/>
            </a:pPr>
            <a:r>
              <a:rPr lang="fr-FR" sz="2000" dirty="0">
                <a:ea typeface="Calibri" pitchFamily="34" charset="0"/>
                <a:sym typeface="Wingdings 2" pitchFamily="18" charset="2"/>
              </a:rPr>
              <a:t></a:t>
            </a:r>
            <a:r>
              <a:rPr lang="fr-FR" sz="2000" dirty="0">
                <a:ea typeface="Calibri" pitchFamily="34" charset="0"/>
              </a:rPr>
              <a:t> Un atome est constitué d’</a:t>
            </a:r>
            <a:r>
              <a:rPr lang="fr-FR" sz="2000" b="1" i="1" dirty="0">
                <a:ea typeface="Calibri" pitchFamily="34" charset="0"/>
                <a:sym typeface="Wingdings 2" pitchFamily="18" charset="2"/>
              </a:rPr>
              <a:t>un noyau central </a:t>
            </a:r>
            <a:r>
              <a:rPr lang="fr-FR" sz="2000" dirty="0" smtClean="0">
                <a:ea typeface="Calibri" pitchFamily="34" charset="0"/>
                <a:sym typeface="Wingdings 2" pitchFamily="18" charset="2"/>
              </a:rPr>
              <a:t> </a:t>
            </a:r>
            <a:r>
              <a:rPr lang="fr-FR" sz="2000" dirty="0">
                <a:ea typeface="Calibri" pitchFamily="34" charset="0"/>
                <a:sym typeface="Wingdings 2" pitchFamily="18" charset="2"/>
              </a:rPr>
              <a:t>composé de particules appelées nucléons (les protons et les neutrons) atour duquel gravite(nt) un (ou plusieurs) électron(s) : on parle de </a:t>
            </a:r>
            <a:r>
              <a:rPr lang="fr-FR" sz="2000" b="1" i="1" dirty="0">
                <a:ea typeface="Calibri" pitchFamily="34" charset="0"/>
                <a:sym typeface="Wingdings 2" pitchFamily="18" charset="2"/>
              </a:rPr>
              <a:t>cortège électronique</a:t>
            </a:r>
            <a:r>
              <a:rPr lang="fr-FR" sz="2000" dirty="0">
                <a:ea typeface="Calibri" pitchFamily="34" charset="0"/>
                <a:sym typeface="Wingdings 2" pitchFamily="18" charset="2"/>
              </a:rPr>
              <a:t>.</a:t>
            </a:r>
          </a:p>
          <a:p>
            <a:pPr indent="449263" algn="just" eaLnBrk="0" hangingPunct="0">
              <a:defRPr/>
            </a:pPr>
            <a:endParaRPr lang="fr-FR" sz="2000" dirty="0">
              <a:sym typeface="Wingdings 2" pitchFamily="18" charset="2"/>
            </a:endParaRPr>
          </a:p>
          <a:p>
            <a:pPr indent="449263" algn="just" eaLnBrk="0" hangingPunct="0">
              <a:defRPr/>
            </a:pPr>
            <a:r>
              <a:rPr lang="fr-FR" sz="2000" dirty="0">
                <a:ea typeface="Calibri" pitchFamily="34" charset="0"/>
                <a:sym typeface="Wingdings 2" pitchFamily="18" charset="2"/>
              </a:rPr>
              <a:t>Les caractéristiques principales des protons, neutrons et électrons sont rappelées ci-dessous.</a:t>
            </a:r>
          </a:p>
        </p:txBody>
      </p:sp>
      <p:sp>
        <p:nvSpPr>
          <p:cNvPr id="7185" name="Rectangle 17"/>
          <p:cNvSpPr>
            <a:spLocks noChangeArrowheads="1"/>
          </p:cNvSpPr>
          <p:nvPr/>
        </p:nvSpPr>
        <p:spPr bwMode="auto">
          <a:xfrm>
            <a:off x="1619250" y="4906029"/>
            <a:ext cx="7524750" cy="646331"/>
          </a:xfrm>
          <a:prstGeom prst="rect">
            <a:avLst/>
          </a:prstGeom>
          <a:solidFill>
            <a:srgbClr val="FFC000"/>
          </a:solidFill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eaLnBrk="0" hangingPunct="0"/>
            <a:r>
              <a:rPr lang="fr-FR" i="1" dirty="0">
                <a:cs typeface="Calibri" pitchFamily="34" charset="0"/>
              </a:rPr>
              <a:t>Les électrons sont des </a:t>
            </a:r>
            <a:r>
              <a:rPr lang="fr-FR" b="1" i="1" dirty="0">
                <a:cs typeface="Calibri" pitchFamily="34" charset="0"/>
              </a:rPr>
              <a:t>particules élémentaires</a:t>
            </a:r>
            <a:r>
              <a:rPr lang="fr-FR" i="1" dirty="0">
                <a:cs typeface="Calibri" pitchFamily="34" charset="0"/>
              </a:rPr>
              <a:t> </a:t>
            </a:r>
            <a:r>
              <a:rPr lang="fr-FR" i="1" dirty="0" smtClean="0">
                <a:cs typeface="Calibri" pitchFamily="34" charset="0"/>
              </a:rPr>
              <a:t>(non </a:t>
            </a:r>
            <a:r>
              <a:rPr lang="fr-FR" i="1" dirty="0">
                <a:cs typeface="Calibri" pitchFamily="34" charset="0"/>
              </a:rPr>
              <a:t>dissociables en plus petites </a:t>
            </a:r>
            <a:r>
              <a:rPr lang="fr-FR" i="1" dirty="0" smtClean="0">
                <a:cs typeface="Calibri" pitchFamily="34" charset="0"/>
              </a:rPr>
              <a:t>particules), mais pas les nucléons </a:t>
            </a:r>
            <a:r>
              <a:rPr lang="fr-FR" i="1" dirty="0">
                <a:cs typeface="Calibri" pitchFamily="34" charset="0"/>
              </a:rPr>
              <a:t>qui sont décomposables en </a:t>
            </a:r>
            <a:r>
              <a:rPr lang="fr-FR" b="1" i="1" dirty="0">
                <a:cs typeface="Calibri" pitchFamily="34" charset="0"/>
              </a:rPr>
              <a:t>quarks</a:t>
            </a:r>
            <a:r>
              <a:rPr lang="fr-FR" i="1" dirty="0">
                <a:cs typeface="Calibri" pitchFamily="34" charset="0"/>
              </a:rPr>
              <a:t>.</a:t>
            </a:r>
            <a:endParaRPr lang="fr-FR" dirty="0"/>
          </a:p>
        </p:txBody>
      </p:sp>
      <p:pic>
        <p:nvPicPr>
          <p:cNvPr id="7186" name="Picture 18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116013" y="4724375"/>
            <a:ext cx="436562" cy="504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" name="Image 17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695728" y="0"/>
            <a:ext cx="2448272" cy="22768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19" name="Connecteur droit avec flèche 18"/>
          <p:cNvCxnSpPr/>
          <p:nvPr/>
        </p:nvCxnSpPr>
        <p:spPr>
          <a:xfrm flipV="1">
            <a:off x="6876256" y="2492896"/>
            <a:ext cx="72008" cy="360040"/>
          </a:xfrm>
          <a:prstGeom prst="straightConnector1">
            <a:avLst/>
          </a:prstGeom>
          <a:ln w="38100">
            <a:solidFill>
              <a:srgbClr val="008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ZoneTexte 16"/>
          <p:cNvSpPr txBox="1">
            <a:spLocks noChangeArrowheads="1"/>
          </p:cNvSpPr>
          <p:nvPr/>
        </p:nvSpPr>
        <p:spPr bwMode="auto">
          <a:xfrm>
            <a:off x="6300192" y="2176924"/>
            <a:ext cx="1647799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defRPr/>
            </a:pPr>
            <a:r>
              <a:rPr lang="fr-FR" sz="2000" b="1" dirty="0" smtClean="0">
                <a:solidFill>
                  <a:srgbClr val="008000"/>
                </a:solidFill>
                <a:latin typeface="Arial" pitchFamily="34" charset="0"/>
                <a:cs typeface="Arial" pitchFamily="34" charset="0"/>
              </a:rPr>
              <a:t>COULOMB</a:t>
            </a:r>
            <a:endParaRPr lang="fr-FR" sz="2000" b="1" dirty="0">
              <a:solidFill>
                <a:srgbClr val="008000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71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71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1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000"/>
                            </p:stCondLst>
                            <p:childTnLst>
                              <p:par>
                                <p:cTn id="23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30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30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500"/>
                            </p:stCondLst>
                            <p:childTnLst>
                              <p:par>
                                <p:cTn id="3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30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1000"/>
                            </p:stCondLst>
                            <p:childTnLst>
                              <p:par>
                                <p:cTn id="3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30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"/>
                            </p:stCondLst>
                            <p:childTnLst>
                              <p:par>
                                <p:cTn id="4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1000"/>
                            </p:stCondLst>
                            <p:childTnLst>
                              <p:par>
                                <p:cTn id="4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1" dur="500"/>
                                        <p:tgtEl>
                                          <p:spTgt spid="30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500"/>
                            </p:stCondLst>
                            <p:childTnLst>
                              <p:par>
                                <p:cTn id="58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5" dur="500"/>
                                        <p:tgtEl>
                                          <p:spTgt spid="30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500"/>
                            </p:stCondLst>
                            <p:childTnLst>
                              <p:par>
                                <p:cTn id="6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9" dur="500"/>
                                        <p:tgtEl>
                                          <p:spTgt spid="307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1000"/>
                            </p:stCondLst>
                            <p:childTnLst>
                              <p:par>
                                <p:cTn id="7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3" dur="500"/>
                                        <p:tgtEl>
                                          <p:spTgt spid="307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800" decel="100000"/>
                                        <p:tgtEl>
                                          <p:spTgt spid="718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9" dur="800" decel="100000" fill="hold"/>
                                        <p:tgtEl>
                                          <p:spTgt spid="718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800" decel="100000" fill="hold"/>
                                        <p:tgtEl>
                                          <p:spTgt spid="71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800" decel="100000" fill="hold"/>
                                        <p:tgtEl>
                                          <p:spTgt spid="71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1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1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4" presetID="3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800" decel="100000"/>
                                        <p:tgtEl>
                                          <p:spTgt spid="718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7" dur="800" decel="100000" fill="hold"/>
                                        <p:tgtEl>
                                          <p:spTgt spid="718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800" decel="100000" fill="hold"/>
                                        <p:tgtEl>
                                          <p:spTgt spid="71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800" decel="100000" fill="hold"/>
                                        <p:tgtEl>
                                          <p:spTgt spid="71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1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1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96" dur="500"/>
                                        <p:tgtEl>
                                          <p:spTgt spid="71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87" grpId="0"/>
      <p:bldP spid="7" grpId="0" animBg="1" autoUpdateAnimBg="0"/>
      <p:bldP spid="3079" grpId="0" autoUpdateAnimBg="0"/>
      <p:bldP spid="14" grpId="0" animBg="1" autoUpdateAnimBg="0"/>
      <p:bldP spid="3082" grpId="0" autoUpdateAnimBg="0"/>
      <p:bldP spid="13" grpId="0" autoUpdateAnimBg="0"/>
      <p:bldP spid="15" grpId="0" autoUpdateAnimBg="0"/>
      <p:bldP spid="7183" grpId="0"/>
      <p:bldP spid="7185" grpId="0" animBg="1"/>
      <p:bldP spid="21" grpId="0" autoUpdateAnimBg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/>
          <p:cNvSpPr/>
          <p:nvPr/>
        </p:nvSpPr>
        <p:spPr>
          <a:xfrm>
            <a:off x="6300192" y="5805264"/>
            <a:ext cx="2376264" cy="503238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fr-FR"/>
          </a:p>
        </p:txBody>
      </p:sp>
      <p:pic>
        <p:nvPicPr>
          <p:cNvPr id="6153" name="Picture 9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3676962"/>
            <a:ext cx="9056688" cy="1268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ZoneTexte 10"/>
          <p:cNvSpPr txBox="1">
            <a:spLocks noChangeArrowheads="1"/>
          </p:cNvSpPr>
          <p:nvPr/>
        </p:nvSpPr>
        <p:spPr bwMode="auto">
          <a:xfrm>
            <a:off x="683568" y="5080992"/>
            <a:ext cx="8208912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fr-FR" sz="2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Nombre </a:t>
            </a:r>
            <a:r>
              <a:rPr lang="fr-FR" sz="20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de protons dans le noyau = </a:t>
            </a:r>
            <a:r>
              <a:rPr lang="fr-FR" sz="2000" b="1" u="sng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numéro atomique = nombre de charge</a:t>
            </a:r>
            <a:r>
              <a:rPr lang="fr-FR" sz="20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fr-FR" sz="2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(les protons sont les seules particules chargées du noyau).</a:t>
            </a:r>
            <a:endParaRPr lang="fr-FR" dirty="0"/>
          </a:p>
        </p:txBody>
      </p:sp>
      <p:sp>
        <p:nvSpPr>
          <p:cNvPr id="12" name="ZoneTexte 11"/>
          <p:cNvSpPr txBox="1">
            <a:spLocks noChangeArrowheads="1"/>
          </p:cNvSpPr>
          <p:nvPr/>
        </p:nvSpPr>
        <p:spPr bwMode="auto">
          <a:xfrm>
            <a:off x="36512" y="5837275"/>
            <a:ext cx="8711952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fr-FR" dirty="0"/>
              <a:t> </a:t>
            </a:r>
            <a:r>
              <a:rPr lang="fr-FR" dirty="0" smtClean="0"/>
              <a:t>           </a:t>
            </a:r>
            <a:r>
              <a:rPr lang="fr-FR" sz="2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On peut calculer la charge électrique du noyau :    </a:t>
            </a:r>
            <a:r>
              <a:rPr lang="fr-FR" sz="2400" b="1" dirty="0" err="1" smtClean="0">
                <a:latin typeface="Arial Black" pitchFamily="34" charset="0"/>
                <a:cs typeface="Arial" pitchFamily="34" charset="0"/>
              </a:rPr>
              <a:t>q</a:t>
            </a:r>
            <a:r>
              <a:rPr lang="fr-FR" sz="2400" b="1" baseline="-25000" dirty="0" err="1" smtClean="0">
                <a:latin typeface="Arial Black" pitchFamily="34" charset="0"/>
                <a:cs typeface="Arial" pitchFamily="34" charset="0"/>
              </a:rPr>
              <a:t>noyau</a:t>
            </a:r>
            <a:r>
              <a:rPr lang="fr-FR" sz="2400" b="1" dirty="0" smtClean="0">
                <a:latin typeface="Arial Black" pitchFamily="34" charset="0"/>
                <a:cs typeface="Arial" pitchFamily="34" charset="0"/>
              </a:rPr>
              <a:t> </a:t>
            </a:r>
            <a:r>
              <a:rPr lang="fr-FR" sz="2400" b="1" dirty="0">
                <a:latin typeface="Arial Black" pitchFamily="34" charset="0"/>
                <a:cs typeface="Arial" pitchFamily="34" charset="0"/>
              </a:rPr>
              <a:t>= Z </a:t>
            </a:r>
            <a:r>
              <a:rPr lang="fr-FR" sz="2400" b="1" dirty="0">
                <a:latin typeface="Arial Black" pitchFamily="34" charset="0"/>
                <a:cs typeface="Arial" pitchFamily="34" charset="0"/>
                <a:sym typeface="Symbol" pitchFamily="18" charset="2"/>
              </a:rPr>
              <a:t></a:t>
            </a:r>
            <a:r>
              <a:rPr lang="fr-FR" sz="2400" b="1" dirty="0">
                <a:latin typeface="Arial Black" pitchFamily="34" charset="0"/>
                <a:cs typeface="Arial" pitchFamily="34" charset="0"/>
              </a:rPr>
              <a:t> </a:t>
            </a:r>
            <a:r>
              <a:rPr lang="fr-FR" sz="2400" b="1" dirty="0" smtClean="0">
                <a:latin typeface="Arial Black" pitchFamily="34" charset="0"/>
                <a:cs typeface="Arial" pitchFamily="34" charset="0"/>
              </a:rPr>
              <a:t>e</a:t>
            </a:r>
            <a:endParaRPr lang="fr-FR" sz="2000" dirty="0">
              <a:latin typeface="Arial Black" pitchFamily="34" charset="0"/>
            </a:endParaRPr>
          </a:p>
        </p:txBody>
      </p:sp>
      <p:sp>
        <p:nvSpPr>
          <p:cNvPr id="17" name="Rectangle 19"/>
          <p:cNvSpPr>
            <a:spLocks noChangeArrowheads="1"/>
          </p:cNvSpPr>
          <p:nvPr/>
        </p:nvSpPr>
        <p:spPr bwMode="auto">
          <a:xfrm>
            <a:off x="0" y="2204864"/>
            <a:ext cx="9144000" cy="101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indent="449263" algn="just" eaLnBrk="0" hangingPunct="0">
              <a:defRPr/>
            </a:pPr>
            <a:r>
              <a:rPr lang="fr-FR" sz="2000" dirty="0">
                <a:ea typeface="Calibri" pitchFamily="34" charset="0"/>
                <a:sym typeface="Wingdings 2" pitchFamily="18" charset="2"/>
              </a:rPr>
              <a:t></a:t>
            </a:r>
            <a:r>
              <a:rPr lang="fr-FR" sz="2000" dirty="0">
                <a:ea typeface="Calibri" pitchFamily="34" charset="0"/>
              </a:rPr>
              <a:t> </a:t>
            </a:r>
            <a:r>
              <a:rPr lang="fr-FR" sz="2000" u="sng" dirty="0">
                <a:ea typeface="Calibri" pitchFamily="34" charset="0"/>
                <a:sym typeface="Wingdings 2" pitchFamily="18" charset="2"/>
              </a:rPr>
              <a:t>Ordres de grandeurs supplémentaires à connaître :</a:t>
            </a:r>
            <a:r>
              <a:rPr lang="fr-FR" sz="2000" dirty="0">
                <a:ea typeface="Calibri" pitchFamily="34" charset="0"/>
                <a:sym typeface="Wingdings 2" pitchFamily="18" charset="2"/>
              </a:rPr>
              <a:t>		</a:t>
            </a:r>
          </a:p>
          <a:p>
            <a:pPr indent="449263" algn="just" eaLnBrk="0" hangingPunct="0">
              <a:defRPr/>
            </a:pPr>
            <a:r>
              <a:rPr lang="fr-FR" sz="2000" dirty="0">
                <a:ea typeface="Calibri" pitchFamily="34" charset="0"/>
                <a:sym typeface="Wingdings" pitchFamily="2" charset="2"/>
              </a:rPr>
              <a:t>		</a:t>
            </a:r>
            <a:r>
              <a:rPr lang="fr-FR" sz="2000" dirty="0">
                <a:ea typeface="Calibri" pitchFamily="34" charset="0"/>
              </a:rPr>
              <a:t> Taille du noyau atomique :</a:t>
            </a:r>
            <a:r>
              <a:rPr lang="fr-FR" sz="2000" dirty="0">
                <a:ea typeface="Calibri" pitchFamily="34" charset="0"/>
                <a:sym typeface="Wingdings" pitchFamily="2" charset="2"/>
              </a:rPr>
              <a:t>	____________				</a:t>
            </a:r>
            <a:r>
              <a:rPr lang="fr-FR" sz="2000" dirty="0" smtClean="0">
                <a:ea typeface="Calibri" pitchFamily="34" charset="0"/>
                <a:sym typeface="Wingdings" pitchFamily="2" charset="2"/>
              </a:rPr>
              <a:t></a:t>
            </a:r>
            <a:r>
              <a:rPr lang="fr-FR" sz="2000" dirty="0" smtClean="0">
                <a:ea typeface="Calibri" pitchFamily="34" charset="0"/>
              </a:rPr>
              <a:t> </a:t>
            </a:r>
            <a:r>
              <a:rPr lang="fr-FR" sz="2000" dirty="0">
                <a:ea typeface="Calibri" pitchFamily="34" charset="0"/>
              </a:rPr>
              <a:t>Taille de l’atome :</a:t>
            </a:r>
            <a:r>
              <a:rPr lang="fr-FR" sz="2000" dirty="0">
                <a:ea typeface="Calibri" pitchFamily="34" charset="0"/>
                <a:sym typeface="Wingdings" pitchFamily="2" charset="2"/>
              </a:rPr>
              <a:t>  ____________</a:t>
            </a:r>
          </a:p>
        </p:txBody>
      </p:sp>
      <p:sp>
        <p:nvSpPr>
          <p:cNvPr id="23" name="ZoneTexte 22"/>
          <p:cNvSpPr txBox="1">
            <a:spLocks noChangeArrowheads="1"/>
          </p:cNvSpPr>
          <p:nvPr/>
        </p:nvSpPr>
        <p:spPr bwMode="auto">
          <a:xfrm>
            <a:off x="5435103" y="2532514"/>
            <a:ext cx="1941557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fr-FR" sz="20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10</a:t>
            </a:r>
            <a:r>
              <a:rPr lang="fr-FR" sz="2000" b="1" baseline="300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– 15</a:t>
            </a:r>
            <a:r>
              <a:rPr lang="fr-FR" sz="2000" b="1" baseline="-250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fr-FR" sz="20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m = 1 </a:t>
            </a:r>
            <a:r>
              <a:rPr lang="fr-FR" sz="2000" b="1" dirty="0" err="1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fm</a:t>
            </a:r>
            <a:endParaRPr lang="fr-FR" sz="2000" b="1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4" name="ZoneTexte 23"/>
          <p:cNvSpPr txBox="1">
            <a:spLocks noChangeArrowheads="1"/>
          </p:cNvSpPr>
          <p:nvPr/>
        </p:nvSpPr>
        <p:spPr bwMode="auto">
          <a:xfrm>
            <a:off x="4067944" y="2818096"/>
            <a:ext cx="360680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fr-FR" sz="20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10</a:t>
            </a:r>
            <a:r>
              <a:rPr lang="fr-FR" sz="2000" b="1" baseline="300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– 10</a:t>
            </a:r>
            <a:r>
              <a:rPr lang="fr-FR" sz="2000" b="1" baseline="-250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fr-FR" sz="20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m = 100 pm</a:t>
            </a:r>
          </a:p>
        </p:txBody>
      </p:sp>
      <p:pic>
        <p:nvPicPr>
          <p:cNvPr id="25" name="Picture 1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3850" y="76562"/>
            <a:ext cx="7688263" cy="1377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6" name="ZoneTexte 4"/>
          <p:cNvSpPr txBox="1">
            <a:spLocks noChangeArrowheads="1"/>
          </p:cNvSpPr>
          <p:nvPr/>
        </p:nvSpPr>
        <p:spPr bwMode="auto">
          <a:xfrm>
            <a:off x="2557463" y="364594"/>
            <a:ext cx="2159000" cy="1384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fr-FR" sz="2200" b="1" dirty="0">
                <a:latin typeface="Calibri" pitchFamily="34" charset="0"/>
              </a:rPr>
              <a:t>1,67.10</a:t>
            </a:r>
            <a:r>
              <a:rPr lang="fr-FR" sz="2200" b="1" baseline="30000" dirty="0">
                <a:latin typeface="Calibri" pitchFamily="34" charset="0"/>
              </a:rPr>
              <a:t> –</a:t>
            </a:r>
            <a:r>
              <a:rPr lang="fr-FR" sz="2200" b="1" dirty="0">
                <a:latin typeface="Calibri" pitchFamily="34" charset="0"/>
              </a:rPr>
              <a:t> </a:t>
            </a:r>
            <a:r>
              <a:rPr lang="fr-FR" sz="2200" b="1" baseline="30000" dirty="0">
                <a:latin typeface="Calibri" pitchFamily="34" charset="0"/>
              </a:rPr>
              <a:t>27</a:t>
            </a:r>
            <a:r>
              <a:rPr lang="fr-FR" sz="2200" b="1" dirty="0">
                <a:latin typeface="Calibri" pitchFamily="34" charset="0"/>
              </a:rPr>
              <a:t> kg</a:t>
            </a:r>
          </a:p>
          <a:p>
            <a:r>
              <a:rPr lang="fr-FR" sz="2200" b="1" dirty="0">
                <a:latin typeface="Calibri" pitchFamily="34" charset="0"/>
              </a:rPr>
              <a:t>1,67.10</a:t>
            </a:r>
            <a:r>
              <a:rPr lang="fr-FR" sz="2200" b="1" baseline="30000" dirty="0">
                <a:latin typeface="Calibri" pitchFamily="34" charset="0"/>
              </a:rPr>
              <a:t> –</a:t>
            </a:r>
            <a:r>
              <a:rPr lang="fr-FR" sz="2200" b="1" dirty="0">
                <a:latin typeface="Calibri" pitchFamily="34" charset="0"/>
              </a:rPr>
              <a:t> </a:t>
            </a:r>
            <a:r>
              <a:rPr lang="fr-FR" sz="2200" b="1" baseline="30000" dirty="0">
                <a:latin typeface="Calibri" pitchFamily="34" charset="0"/>
              </a:rPr>
              <a:t>27</a:t>
            </a:r>
            <a:r>
              <a:rPr lang="fr-FR" sz="2200" b="1" dirty="0">
                <a:latin typeface="Calibri" pitchFamily="34" charset="0"/>
              </a:rPr>
              <a:t> kg</a:t>
            </a:r>
          </a:p>
          <a:p>
            <a:r>
              <a:rPr lang="fr-FR" sz="2200" b="1" dirty="0">
                <a:latin typeface="Calibri" pitchFamily="34" charset="0"/>
              </a:rPr>
              <a:t>9,11.10</a:t>
            </a:r>
            <a:r>
              <a:rPr lang="fr-FR" sz="2200" b="1" baseline="30000" dirty="0">
                <a:latin typeface="Calibri" pitchFamily="34" charset="0"/>
              </a:rPr>
              <a:t> –</a:t>
            </a:r>
            <a:r>
              <a:rPr lang="fr-FR" sz="2200" b="1" dirty="0">
                <a:latin typeface="Calibri" pitchFamily="34" charset="0"/>
              </a:rPr>
              <a:t> </a:t>
            </a:r>
            <a:r>
              <a:rPr lang="fr-FR" sz="2200" b="1" baseline="30000" dirty="0">
                <a:latin typeface="Calibri" pitchFamily="34" charset="0"/>
              </a:rPr>
              <a:t>31</a:t>
            </a:r>
            <a:r>
              <a:rPr lang="fr-FR" sz="2200" b="1" dirty="0">
                <a:latin typeface="Calibri" pitchFamily="34" charset="0"/>
              </a:rPr>
              <a:t> kg</a:t>
            </a:r>
          </a:p>
          <a:p>
            <a:endParaRPr lang="fr-FR" dirty="0">
              <a:latin typeface="Calibri" pitchFamily="34" charset="0"/>
            </a:endParaRPr>
          </a:p>
        </p:txBody>
      </p:sp>
      <p:sp>
        <p:nvSpPr>
          <p:cNvPr id="27" name="Rectangle 5"/>
          <p:cNvSpPr>
            <a:spLocks noChangeArrowheads="1"/>
          </p:cNvSpPr>
          <p:nvPr/>
        </p:nvSpPr>
        <p:spPr bwMode="auto">
          <a:xfrm>
            <a:off x="5219700" y="364594"/>
            <a:ext cx="4572000" cy="11079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fr-FR" sz="2000" b="1" dirty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1,60.10</a:t>
            </a:r>
            <a:r>
              <a:rPr lang="fr-FR" sz="2000" b="1" baseline="30000" dirty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 –</a:t>
            </a:r>
            <a:r>
              <a:rPr lang="fr-FR" sz="2000" b="1" dirty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fr-FR" sz="2000" b="1" baseline="30000" dirty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19</a:t>
            </a:r>
            <a:r>
              <a:rPr lang="fr-FR" sz="2000" b="1" dirty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 C = e = </a:t>
            </a:r>
            <a:r>
              <a:rPr lang="fr-FR" sz="2000" b="1" dirty="0" smtClean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charge</a:t>
            </a:r>
            <a:endParaRPr lang="fr-FR" sz="2000" b="1" dirty="0">
              <a:latin typeface="Arial" pitchFamily="34" charset="0"/>
              <a:cs typeface="Arial" pitchFamily="34" charset="0"/>
            </a:endParaRPr>
          </a:p>
          <a:p>
            <a:r>
              <a:rPr lang="fr-FR" b="1" dirty="0">
                <a:latin typeface="Calibri" pitchFamily="34" charset="0"/>
              </a:rPr>
              <a:t>                 </a:t>
            </a:r>
            <a:r>
              <a:rPr lang="fr-FR" sz="2200" b="1" dirty="0" smtClean="0">
                <a:latin typeface="Calibri" pitchFamily="34" charset="0"/>
              </a:rPr>
              <a:t>0                   </a:t>
            </a:r>
            <a:r>
              <a:rPr lang="fr-FR" sz="2000" b="1" dirty="0" smtClean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élémentaire</a:t>
            </a:r>
            <a:endParaRPr lang="fr-FR" sz="2200" b="1" dirty="0">
              <a:latin typeface="Calibri" pitchFamily="34" charset="0"/>
            </a:endParaRPr>
          </a:p>
          <a:p>
            <a:r>
              <a:rPr lang="fr-FR" sz="2200" b="1" dirty="0">
                <a:latin typeface="Calibri" pitchFamily="34" charset="0"/>
              </a:rPr>
              <a:t>– 1,60.10</a:t>
            </a:r>
            <a:r>
              <a:rPr lang="fr-FR" sz="2200" b="1" baseline="30000" dirty="0">
                <a:latin typeface="Calibri" pitchFamily="34" charset="0"/>
              </a:rPr>
              <a:t> –</a:t>
            </a:r>
            <a:r>
              <a:rPr lang="fr-FR" sz="2200" b="1" dirty="0">
                <a:latin typeface="Calibri" pitchFamily="34" charset="0"/>
              </a:rPr>
              <a:t> </a:t>
            </a:r>
            <a:r>
              <a:rPr lang="fr-FR" sz="2200" b="1" baseline="30000" dirty="0">
                <a:latin typeface="Calibri" pitchFamily="34" charset="0"/>
              </a:rPr>
              <a:t>19</a:t>
            </a:r>
            <a:r>
              <a:rPr lang="fr-FR" sz="2200" b="1" dirty="0">
                <a:latin typeface="Calibri" pitchFamily="34" charset="0"/>
              </a:rPr>
              <a:t> C</a:t>
            </a:r>
            <a:r>
              <a:rPr lang="fr-FR" b="1" dirty="0">
                <a:latin typeface="Calibri" pitchFamily="34" charset="0"/>
              </a:rPr>
              <a:t> = – e </a:t>
            </a:r>
          </a:p>
        </p:txBody>
      </p:sp>
      <p:sp>
        <p:nvSpPr>
          <p:cNvPr id="28" name="Rectangle 27"/>
          <p:cNvSpPr/>
          <p:nvPr/>
        </p:nvSpPr>
        <p:spPr>
          <a:xfrm>
            <a:off x="684213" y="436602"/>
            <a:ext cx="1079500" cy="649288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/>
          </a:p>
        </p:txBody>
      </p:sp>
      <p:cxnSp>
        <p:nvCxnSpPr>
          <p:cNvPr id="29" name="Connecteur droit avec flèche 28"/>
          <p:cNvCxnSpPr/>
          <p:nvPr/>
        </p:nvCxnSpPr>
        <p:spPr>
          <a:xfrm>
            <a:off x="684213" y="1084302"/>
            <a:ext cx="0" cy="649288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ZoneTexte 12"/>
          <p:cNvSpPr txBox="1">
            <a:spLocks noChangeArrowheads="1"/>
          </p:cNvSpPr>
          <p:nvPr/>
        </p:nvSpPr>
        <p:spPr bwMode="auto">
          <a:xfrm>
            <a:off x="468313" y="1660565"/>
            <a:ext cx="1340432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fr-FR" sz="2000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Nucléons</a:t>
            </a:r>
          </a:p>
        </p:txBody>
      </p:sp>
      <p:sp>
        <p:nvSpPr>
          <p:cNvPr id="31" name="Ellipse 30"/>
          <p:cNvSpPr/>
          <p:nvPr/>
        </p:nvSpPr>
        <p:spPr>
          <a:xfrm>
            <a:off x="2411413" y="1084922"/>
            <a:ext cx="2016125" cy="431800"/>
          </a:xfrm>
          <a:prstGeom prst="ellipse">
            <a:avLst/>
          </a:prstGeom>
          <a:noFill/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/>
          </a:p>
        </p:txBody>
      </p:sp>
      <p:cxnSp>
        <p:nvCxnSpPr>
          <p:cNvPr id="32" name="Connecteur droit avec flèche 31"/>
          <p:cNvCxnSpPr>
            <a:stCxn id="31" idx="4"/>
          </p:cNvCxnSpPr>
          <p:nvPr/>
        </p:nvCxnSpPr>
        <p:spPr>
          <a:xfrm>
            <a:off x="3419475" y="1516722"/>
            <a:ext cx="217488" cy="257175"/>
          </a:xfrm>
          <a:prstGeom prst="straightConnector1">
            <a:avLst/>
          </a:prstGeom>
          <a:ln w="38100">
            <a:solidFill>
              <a:schemeClr val="accent1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ZoneTexte 16"/>
          <p:cNvSpPr txBox="1">
            <a:spLocks noChangeArrowheads="1"/>
          </p:cNvSpPr>
          <p:nvPr/>
        </p:nvSpPr>
        <p:spPr bwMode="auto">
          <a:xfrm>
            <a:off x="2555777" y="1660738"/>
            <a:ext cx="6588224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defRPr/>
            </a:pPr>
            <a:r>
              <a:rPr lang="fr-FR" sz="2000" b="1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Electrons </a:t>
            </a:r>
            <a:r>
              <a:rPr lang="fr-FR" sz="2000" b="1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1830 </a:t>
            </a:r>
            <a:r>
              <a:rPr lang="fr-FR" sz="2000" b="1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fois plus légers que les nucléons</a:t>
            </a:r>
          </a:p>
        </p:txBody>
      </p:sp>
      <p:sp>
        <p:nvSpPr>
          <p:cNvPr id="20" name="Rectangle 19"/>
          <p:cNvSpPr/>
          <p:nvPr/>
        </p:nvSpPr>
        <p:spPr>
          <a:xfrm>
            <a:off x="72008" y="5085184"/>
            <a:ext cx="8964488" cy="1368152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1" name="Rectangle 20"/>
          <p:cNvSpPr/>
          <p:nvPr/>
        </p:nvSpPr>
        <p:spPr>
          <a:xfrm>
            <a:off x="107504" y="5085184"/>
            <a:ext cx="771365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000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  <a:sym typeface="Wingdings" pitchFamily="2" charset="2"/>
              </a:rPr>
              <a:t></a:t>
            </a:r>
            <a:r>
              <a:rPr lang="fr-FR" sz="2000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fr-FR" sz="2000" b="1" u="sng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Z</a:t>
            </a:r>
            <a:r>
              <a:rPr lang="fr-FR" sz="2000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 : </a:t>
            </a:r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8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1" grpId="0"/>
      <p:bldP spid="12" grpId="0"/>
      <p:bldP spid="20" grpId="0" animBg="1"/>
      <p:bldP spid="21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6253584" y="2031256"/>
            <a:ext cx="2448272" cy="503238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fr-FR"/>
          </a:p>
        </p:txBody>
      </p:sp>
      <p:pic>
        <p:nvPicPr>
          <p:cNvPr id="10" name="Picture 9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4554"/>
            <a:ext cx="9056688" cy="1268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ZoneTexte 10"/>
          <p:cNvSpPr txBox="1">
            <a:spLocks noChangeArrowheads="1"/>
          </p:cNvSpPr>
          <p:nvPr/>
        </p:nvSpPr>
        <p:spPr bwMode="auto">
          <a:xfrm>
            <a:off x="108520" y="1372706"/>
            <a:ext cx="9144000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fr-FR" sz="2000" dirty="0">
                <a:latin typeface="Arial" pitchFamily="34" charset="0"/>
                <a:cs typeface="Arial" pitchFamily="34" charset="0"/>
                <a:sym typeface="Wingdings" pitchFamily="2" charset="2"/>
              </a:rPr>
              <a:t></a:t>
            </a:r>
            <a:r>
              <a:rPr lang="fr-FR" sz="2000" dirty="0">
                <a:latin typeface="Arial" pitchFamily="34" charset="0"/>
                <a:cs typeface="Arial" pitchFamily="34" charset="0"/>
              </a:rPr>
              <a:t> </a:t>
            </a:r>
            <a:r>
              <a:rPr lang="fr-FR" sz="2000" b="1" u="sng" dirty="0">
                <a:latin typeface="Arial" pitchFamily="34" charset="0"/>
                <a:cs typeface="Arial" pitchFamily="34" charset="0"/>
              </a:rPr>
              <a:t>Z</a:t>
            </a:r>
            <a:r>
              <a:rPr lang="fr-FR" sz="2000" dirty="0">
                <a:latin typeface="Arial" pitchFamily="34" charset="0"/>
                <a:cs typeface="Arial" pitchFamily="34" charset="0"/>
              </a:rPr>
              <a:t> : </a:t>
            </a:r>
            <a:r>
              <a:rPr lang="fr-FR" sz="2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Nombre de protons dans le noyau = </a:t>
            </a:r>
            <a:r>
              <a:rPr lang="fr-FR" sz="2000" b="1" u="sng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numéro atomique = nombre de charge</a:t>
            </a:r>
            <a:r>
              <a:rPr lang="fr-FR" sz="2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(les protons sont les seules particules chargées du noyau).</a:t>
            </a:r>
            <a:endParaRPr lang="fr-FR" sz="2000" dirty="0" smtClean="0"/>
          </a:p>
        </p:txBody>
      </p:sp>
      <p:sp>
        <p:nvSpPr>
          <p:cNvPr id="12" name="ZoneTexte 11"/>
          <p:cNvSpPr txBox="1">
            <a:spLocks noChangeArrowheads="1"/>
          </p:cNvSpPr>
          <p:nvPr/>
        </p:nvSpPr>
        <p:spPr bwMode="auto">
          <a:xfrm>
            <a:off x="108520" y="2060848"/>
            <a:ext cx="91440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fr-FR" dirty="0"/>
              <a:t> </a:t>
            </a:r>
            <a:r>
              <a:rPr lang="fr-FR" dirty="0" smtClean="0"/>
              <a:t>          </a:t>
            </a:r>
            <a:r>
              <a:rPr lang="fr-FR" sz="2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On peut calculer la charge électrique du noyau :    </a:t>
            </a:r>
            <a:r>
              <a:rPr lang="fr-FR" sz="2400" b="1" dirty="0" err="1" smtClean="0">
                <a:latin typeface="Arial Black" pitchFamily="34" charset="0"/>
                <a:cs typeface="Arial" pitchFamily="34" charset="0"/>
              </a:rPr>
              <a:t>q</a:t>
            </a:r>
            <a:r>
              <a:rPr lang="fr-FR" sz="2400" b="1" baseline="-25000" dirty="0" err="1" smtClean="0">
                <a:latin typeface="Arial Black" pitchFamily="34" charset="0"/>
                <a:cs typeface="Arial" pitchFamily="34" charset="0"/>
              </a:rPr>
              <a:t>noyau</a:t>
            </a:r>
            <a:r>
              <a:rPr lang="fr-FR" sz="2400" b="1" dirty="0" smtClean="0">
                <a:latin typeface="Arial Black" pitchFamily="34" charset="0"/>
                <a:cs typeface="Arial" pitchFamily="34" charset="0"/>
              </a:rPr>
              <a:t> = Z </a:t>
            </a:r>
            <a:r>
              <a:rPr lang="fr-FR" sz="2400" b="1" dirty="0" smtClean="0">
                <a:latin typeface="Arial Black" pitchFamily="34" charset="0"/>
                <a:cs typeface="Arial" pitchFamily="34" charset="0"/>
                <a:sym typeface="Symbol" pitchFamily="18" charset="2"/>
              </a:rPr>
              <a:t></a:t>
            </a:r>
            <a:r>
              <a:rPr lang="fr-FR" sz="2400" b="1" dirty="0" smtClean="0">
                <a:latin typeface="Arial Black" pitchFamily="34" charset="0"/>
                <a:cs typeface="Arial" pitchFamily="34" charset="0"/>
              </a:rPr>
              <a:t> e</a:t>
            </a:r>
            <a:endParaRPr lang="fr-FR" sz="2400" dirty="0">
              <a:latin typeface="Arial Black" pitchFamily="34" charset="0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2411760" y="3655476"/>
            <a:ext cx="4896544" cy="576064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fr-FR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auto">
          <a:xfrm>
            <a:off x="108520" y="2615773"/>
            <a:ext cx="9144000" cy="101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fr-FR" sz="2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         Nombre </a:t>
            </a:r>
            <a:r>
              <a:rPr lang="fr-FR" sz="20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total de nucléons dans le noyau = </a:t>
            </a:r>
            <a:r>
              <a:rPr lang="fr-FR" sz="2000" b="1" u="sng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nombre de masse</a:t>
            </a:r>
            <a:r>
              <a:rPr lang="fr-FR" sz="20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(les nucléons étant </a:t>
            </a:r>
            <a:r>
              <a:rPr lang="fr-FR" sz="2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bien plus </a:t>
            </a:r>
            <a:r>
              <a:rPr lang="fr-FR" sz="20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lourds que les électrons, ces derniers ne contribuent que de façon négligeable à la masse de l’atome).</a:t>
            </a:r>
          </a:p>
        </p:txBody>
      </p:sp>
      <p:sp>
        <p:nvSpPr>
          <p:cNvPr id="17" name="ZoneTexte 16"/>
          <p:cNvSpPr txBox="1">
            <a:spLocks noChangeArrowheads="1"/>
          </p:cNvSpPr>
          <p:nvPr/>
        </p:nvSpPr>
        <p:spPr bwMode="auto">
          <a:xfrm>
            <a:off x="1008633" y="3698448"/>
            <a:ext cx="6282617" cy="7386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fr-FR" sz="20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On a donc     </a:t>
            </a:r>
            <a:r>
              <a:rPr lang="fr-FR" sz="2400" b="1" dirty="0" err="1">
                <a:latin typeface="Arial Black" pitchFamily="34" charset="0"/>
                <a:cs typeface="Arial" pitchFamily="34" charset="0"/>
              </a:rPr>
              <a:t>m</a:t>
            </a:r>
            <a:r>
              <a:rPr lang="fr-FR" sz="2400" b="1" baseline="-25000" dirty="0" err="1">
                <a:latin typeface="Arial Black" pitchFamily="34" charset="0"/>
                <a:cs typeface="Arial" pitchFamily="34" charset="0"/>
              </a:rPr>
              <a:t>atome</a:t>
            </a:r>
            <a:r>
              <a:rPr lang="fr-FR" sz="2400" b="1" dirty="0">
                <a:latin typeface="Arial Black" pitchFamily="34" charset="0"/>
                <a:cs typeface="Arial" pitchFamily="34" charset="0"/>
              </a:rPr>
              <a:t> </a:t>
            </a:r>
            <a:r>
              <a:rPr lang="fr-FR" sz="2400" b="1" dirty="0">
                <a:latin typeface="Arial Black" pitchFamily="34" charset="0"/>
                <a:cs typeface="Arial" pitchFamily="34" charset="0"/>
                <a:sym typeface="Symbol" pitchFamily="18" charset="2"/>
              </a:rPr>
              <a:t></a:t>
            </a:r>
            <a:r>
              <a:rPr lang="fr-FR" sz="2400" b="1" dirty="0">
                <a:latin typeface="Arial Black" pitchFamily="34" charset="0"/>
                <a:cs typeface="Arial" pitchFamily="34" charset="0"/>
              </a:rPr>
              <a:t> </a:t>
            </a:r>
            <a:r>
              <a:rPr lang="fr-FR" sz="2400" b="1" dirty="0" err="1">
                <a:latin typeface="Arial Black" pitchFamily="34" charset="0"/>
                <a:cs typeface="Arial" pitchFamily="34" charset="0"/>
              </a:rPr>
              <a:t>m</a:t>
            </a:r>
            <a:r>
              <a:rPr lang="fr-FR" sz="2400" b="1" baseline="-25000" dirty="0" err="1">
                <a:latin typeface="Arial Black" pitchFamily="34" charset="0"/>
                <a:cs typeface="Arial" pitchFamily="34" charset="0"/>
              </a:rPr>
              <a:t>noyau</a:t>
            </a:r>
            <a:r>
              <a:rPr lang="fr-FR" sz="2400" b="1" dirty="0">
                <a:latin typeface="Arial Black" pitchFamily="34" charset="0"/>
                <a:cs typeface="Arial" pitchFamily="34" charset="0"/>
              </a:rPr>
              <a:t> = A </a:t>
            </a:r>
            <a:r>
              <a:rPr lang="fr-FR" sz="2400" b="1" dirty="0">
                <a:latin typeface="Arial Black" pitchFamily="34" charset="0"/>
                <a:cs typeface="Arial" pitchFamily="34" charset="0"/>
                <a:sym typeface="Symbol" pitchFamily="18" charset="2"/>
              </a:rPr>
              <a:t></a:t>
            </a:r>
            <a:r>
              <a:rPr lang="fr-FR" sz="2400" b="1" dirty="0">
                <a:latin typeface="Arial Black" pitchFamily="34" charset="0"/>
                <a:cs typeface="Arial" pitchFamily="34" charset="0"/>
              </a:rPr>
              <a:t> </a:t>
            </a:r>
            <a:r>
              <a:rPr lang="fr-FR" sz="2400" b="1" dirty="0" err="1">
                <a:latin typeface="Arial Black" pitchFamily="34" charset="0"/>
                <a:cs typeface="Arial" pitchFamily="34" charset="0"/>
              </a:rPr>
              <a:t>m</a:t>
            </a:r>
            <a:r>
              <a:rPr lang="fr-FR" sz="2400" b="1" baseline="-25000" dirty="0" err="1">
                <a:latin typeface="Arial Black" pitchFamily="34" charset="0"/>
                <a:cs typeface="Arial" pitchFamily="34" charset="0"/>
              </a:rPr>
              <a:t>nucléon</a:t>
            </a:r>
            <a:endParaRPr lang="fr-FR" sz="2000" dirty="0">
              <a:latin typeface="Arial Black" pitchFamily="34" charset="0"/>
              <a:cs typeface="Arial" pitchFamily="34" charset="0"/>
            </a:endParaRPr>
          </a:p>
          <a:p>
            <a:endParaRPr lang="fr-FR" dirty="0"/>
          </a:p>
        </p:txBody>
      </p:sp>
      <p:sp>
        <p:nvSpPr>
          <p:cNvPr id="22" name="Rectangle 21"/>
          <p:cNvSpPr>
            <a:spLocks noChangeArrowheads="1"/>
          </p:cNvSpPr>
          <p:nvPr/>
        </p:nvSpPr>
        <p:spPr bwMode="auto">
          <a:xfrm>
            <a:off x="72008" y="4301728"/>
            <a:ext cx="5580112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fr-FR" sz="2000" dirty="0">
                <a:latin typeface="Arial" pitchFamily="34" charset="0"/>
                <a:cs typeface="Arial" pitchFamily="34" charset="0"/>
                <a:sym typeface="Wingdings" pitchFamily="2" charset="2"/>
              </a:rPr>
              <a:t></a:t>
            </a:r>
            <a:r>
              <a:rPr lang="fr-FR" sz="2000" dirty="0">
                <a:latin typeface="Arial" pitchFamily="34" charset="0"/>
                <a:cs typeface="Arial" pitchFamily="34" charset="0"/>
              </a:rPr>
              <a:t> </a:t>
            </a:r>
            <a:r>
              <a:rPr lang="fr-FR" sz="2000" b="1" u="sng" dirty="0" smtClean="0">
                <a:latin typeface="Arial" pitchFamily="34" charset="0"/>
                <a:cs typeface="Arial" pitchFamily="34" charset="0"/>
              </a:rPr>
              <a:t>Comment obtenir le nombre de neutrons</a:t>
            </a:r>
            <a:r>
              <a:rPr lang="fr-FR" sz="2000" dirty="0">
                <a:latin typeface="Arial" pitchFamily="34" charset="0"/>
                <a:cs typeface="Arial" pitchFamily="34" charset="0"/>
              </a:rPr>
              <a:t> </a:t>
            </a:r>
            <a:r>
              <a:rPr lang="fr-FR" sz="2000" dirty="0" smtClean="0">
                <a:latin typeface="Arial" pitchFamily="34" charset="0"/>
                <a:cs typeface="Arial" pitchFamily="34" charset="0"/>
              </a:rPr>
              <a:t>?</a:t>
            </a:r>
            <a:r>
              <a:rPr lang="fr-FR" sz="20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endParaRPr lang="fr-FR" sz="2000" b="1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3" name="Rectangle 22"/>
          <p:cNvSpPr>
            <a:spLocks noChangeArrowheads="1"/>
          </p:cNvSpPr>
          <p:nvPr/>
        </p:nvSpPr>
        <p:spPr bwMode="auto">
          <a:xfrm>
            <a:off x="108520" y="4736951"/>
            <a:ext cx="914400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fr-FR" sz="2000" dirty="0">
                <a:latin typeface="Arial" pitchFamily="34" charset="0"/>
                <a:cs typeface="Arial" pitchFamily="34" charset="0"/>
                <a:sym typeface="Wingdings" pitchFamily="2" charset="2"/>
              </a:rPr>
              <a:t></a:t>
            </a:r>
            <a:r>
              <a:rPr lang="fr-FR" sz="2000" dirty="0">
                <a:latin typeface="Arial" pitchFamily="34" charset="0"/>
                <a:cs typeface="Arial" pitchFamily="34" charset="0"/>
              </a:rPr>
              <a:t> </a:t>
            </a:r>
            <a:r>
              <a:rPr lang="fr-FR" sz="2000" b="1" u="sng" dirty="0">
                <a:latin typeface="Arial" pitchFamily="34" charset="0"/>
                <a:cs typeface="Arial" pitchFamily="34" charset="0"/>
              </a:rPr>
              <a:t>X</a:t>
            </a:r>
            <a:r>
              <a:rPr lang="fr-FR" sz="2000" dirty="0">
                <a:latin typeface="Arial" pitchFamily="34" charset="0"/>
                <a:cs typeface="Arial" pitchFamily="34" charset="0"/>
              </a:rPr>
              <a:t> : </a:t>
            </a:r>
            <a:r>
              <a:rPr lang="fr-FR" dirty="0"/>
              <a:t>	</a:t>
            </a:r>
            <a:endParaRPr lang="fr-FR" dirty="0">
              <a:solidFill>
                <a:srgbClr val="002060"/>
              </a:solidFill>
            </a:endParaRPr>
          </a:p>
        </p:txBody>
      </p:sp>
      <p:sp>
        <p:nvSpPr>
          <p:cNvPr id="24" name="Rectangle 23"/>
          <p:cNvSpPr>
            <a:spLocks noChangeArrowheads="1"/>
          </p:cNvSpPr>
          <p:nvPr/>
        </p:nvSpPr>
        <p:spPr bwMode="auto">
          <a:xfrm>
            <a:off x="792733" y="4733776"/>
            <a:ext cx="8459787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fr-FR" sz="2000" b="1" u="sng" dirty="0">
                <a:latin typeface="Arial" pitchFamily="34" charset="0"/>
                <a:cs typeface="Arial" pitchFamily="34" charset="0"/>
              </a:rPr>
              <a:t>Symbole de l’élément chimique</a:t>
            </a:r>
            <a:r>
              <a:rPr lang="fr-FR" sz="2000" dirty="0">
                <a:latin typeface="Arial" pitchFamily="34" charset="0"/>
                <a:cs typeface="Arial" pitchFamily="34" charset="0"/>
              </a:rPr>
              <a:t>, </a:t>
            </a:r>
            <a:r>
              <a:rPr lang="fr-FR" sz="20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constitué de 1 à </a:t>
            </a:r>
            <a:r>
              <a:rPr lang="fr-FR" sz="2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2 </a:t>
            </a:r>
            <a:r>
              <a:rPr lang="fr-FR" sz="20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lettres, la première étant écrite en majuscule et </a:t>
            </a:r>
            <a:r>
              <a:rPr lang="fr-FR" sz="2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l’éventuelle suivante en </a:t>
            </a:r>
            <a:r>
              <a:rPr lang="fr-FR" sz="20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minuscule.</a:t>
            </a:r>
            <a:endParaRPr lang="fr-FR" sz="20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5508104" y="4272111"/>
            <a:ext cx="157087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fr-FR" sz="24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N = A – Z </a:t>
            </a:r>
            <a:endParaRPr lang="fr-FR" sz="2400" b="1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5" name="Rectangle 24"/>
          <p:cNvSpPr/>
          <p:nvPr/>
        </p:nvSpPr>
        <p:spPr>
          <a:xfrm>
            <a:off x="72008" y="1340768"/>
            <a:ext cx="8964488" cy="4104456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1" name="Rectangle 20"/>
          <p:cNvSpPr/>
          <p:nvPr/>
        </p:nvSpPr>
        <p:spPr>
          <a:xfrm>
            <a:off x="107504" y="2609611"/>
            <a:ext cx="80021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000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  <a:sym typeface="Wingdings" pitchFamily="2" charset="2"/>
              </a:rPr>
              <a:t></a:t>
            </a:r>
            <a:r>
              <a:rPr lang="fr-FR" sz="2000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fr-FR" sz="2000" b="1" u="sng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A</a:t>
            </a:r>
            <a:r>
              <a:rPr lang="fr-FR" sz="2000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 : </a:t>
            </a:r>
            <a:endParaRPr lang="fr-FR" dirty="0"/>
          </a:p>
        </p:txBody>
      </p:sp>
      <p:pic>
        <p:nvPicPr>
          <p:cNvPr id="30" name="Picture 2"/>
          <p:cNvPicPr>
            <a:picLocks noChangeAspect="1" noChangeArrowheads="1"/>
          </p:cNvPicPr>
          <p:nvPr/>
        </p:nvPicPr>
        <p:blipFill>
          <a:blip r:embed="rId3" cstate="print"/>
          <a:srcRect l="9450" t="34440" r="9754" b="52120"/>
          <a:stretch>
            <a:fillRect/>
          </a:stretch>
        </p:blipFill>
        <p:spPr bwMode="auto">
          <a:xfrm>
            <a:off x="0" y="5589240"/>
            <a:ext cx="9144000" cy="1008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1" name="Rectangle 30"/>
          <p:cNvSpPr/>
          <p:nvPr/>
        </p:nvSpPr>
        <p:spPr>
          <a:xfrm>
            <a:off x="7236296" y="5826472"/>
            <a:ext cx="190770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24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ISOTOPES</a:t>
            </a:r>
            <a:endParaRPr lang="fr-FR" sz="2400" dirty="0" smtClean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5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6" grpId="0"/>
      <p:bldP spid="17" grpId="0"/>
      <p:bldP spid="24" grpId="0"/>
      <p:bldP spid="20" grpId="0"/>
      <p:bldP spid="31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3" cstate="print"/>
          <a:srcRect l="9450" t="34440" r="9754" b="52120"/>
          <a:stretch>
            <a:fillRect/>
          </a:stretch>
        </p:blipFill>
        <p:spPr bwMode="auto">
          <a:xfrm>
            <a:off x="0" y="1349285"/>
            <a:ext cx="9144000" cy="8555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21" name="Groupe 20"/>
          <p:cNvGrpSpPr/>
          <p:nvPr/>
        </p:nvGrpSpPr>
        <p:grpSpPr>
          <a:xfrm>
            <a:off x="0" y="2060848"/>
            <a:ext cx="9144000" cy="792088"/>
            <a:chOff x="0" y="2060848"/>
            <a:chExt cx="9144000" cy="792088"/>
          </a:xfrm>
        </p:grpSpPr>
        <p:sp>
          <p:nvSpPr>
            <p:cNvPr id="2050" name="Rectangle 2"/>
            <p:cNvSpPr>
              <a:spLocks noChangeArrowheads="1"/>
            </p:cNvSpPr>
            <p:nvPr/>
          </p:nvSpPr>
          <p:spPr bwMode="auto">
            <a:xfrm>
              <a:off x="0" y="2145050"/>
              <a:ext cx="9144000" cy="70788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  <a:tabLst/>
              </a:pPr>
              <a:r>
                <a:rPr kumimoji="0" lang="fr-FR" sz="20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  <a:ea typeface="Arial Unicode MS" pitchFamily="34" charset="-128"/>
                  <a:cs typeface="Times New Roman" pitchFamily="18" charset="0"/>
                  <a:sym typeface="Wingdings" pitchFamily="2" charset="2"/>
                </a:rPr>
                <a:t></a:t>
              </a:r>
              <a:r>
                <a:rPr kumimoji="0" lang="fr-FR" sz="20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  <a:ea typeface="Arial Unicode MS" pitchFamily="34" charset="-128"/>
                  <a:cs typeface="Times New Roman" pitchFamily="18" charset="0"/>
                </a:rPr>
                <a:t>- </a:t>
              </a:r>
              <a:r>
                <a:rPr kumimoji="0" lang="fr-FR" sz="2000" b="0" i="1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  <a:ea typeface="Arial Unicode MS" pitchFamily="34" charset="-128"/>
                  <a:cs typeface="Times New Roman" pitchFamily="18" charset="0"/>
                  <a:sym typeface="Wingdings" pitchFamily="2" charset="2"/>
                </a:rPr>
                <a:t>Un noyau isotope du chlore possède 2 neutrons de plus que le noyau         </a:t>
              </a:r>
              <a:r>
                <a:rPr kumimoji="0" lang="fr-FR" sz="2000" b="0" i="1" u="none" strike="noStrike" cap="none" normalizeH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  <a:ea typeface="Arial Unicode MS" pitchFamily="34" charset="-128"/>
                  <a:cs typeface="Times New Roman" pitchFamily="18" charset="0"/>
                  <a:sym typeface="Wingdings" pitchFamily="2" charset="2"/>
                </a:rPr>
                <a:t> </a:t>
              </a:r>
              <a:r>
                <a:rPr kumimoji="0" lang="fr-FR" sz="2000" b="0" i="1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  <a:ea typeface="Arial Unicode MS" pitchFamily="34" charset="-128"/>
                  <a:cs typeface="Times New Roman" pitchFamily="18" charset="0"/>
                  <a:sym typeface="Wingdings" pitchFamily="2" charset="2"/>
                </a:rPr>
                <a:t>. Quel est son symbole</a:t>
              </a:r>
              <a:r>
                <a:rPr kumimoji="0" lang="fr-FR" sz="2000" b="0" i="1" u="none" strike="noStrike" cap="none" normalizeH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  <a:ea typeface="Arial Unicode MS" pitchFamily="34" charset="-128"/>
                  <a:cs typeface="Times New Roman" pitchFamily="18" charset="0"/>
                  <a:sym typeface="Wingdings" pitchFamily="2" charset="2"/>
                </a:rPr>
                <a:t> ?</a:t>
              </a:r>
              <a:endParaRPr kumimoji="0" lang="fr-FR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Arial Unicode MS" pitchFamily="34" charset="-128"/>
                <a:cs typeface="Times New Roman" pitchFamily="18" charset="0"/>
                <a:sym typeface="Wingdings" pitchFamily="2" charset="2"/>
              </a:endParaRPr>
            </a:p>
          </p:txBody>
        </p:sp>
        <p:graphicFrame>
          <p:nvGraphicFramePr>
            <p:cNvPr id="2049" name="Object 1"/>
            <p:cNvGraphicFramePr>
              <a:graphicFrameLocks noChangeAspect="1"/>
            </p:cNvGraphicFramePr>
            <p:nvPr/>
          </p:nvGraphicFramePr>
          <p:xfrm>
            <a:off x="7452320" y="2060848"/>
            <a:ext cx="687349" cy="504056"/>
          </p:xfrm>
          <a:graphic>
            <a:graphicData uri="http://schemas.openxmlformats.org/presentationml/2006/ole">
              <p:oleObj spid="_x0000_s2049" r:id="rId4" imgW="317225" imgH="241091" progId="">
                <p:embed/>
              </p:oleObj>
            </a:graphicData>
          </a:graphic>
        </p:graphicFrame>
      </p:grpSp>
      <p:sp>
        <p:nvSpPr>
          <p:cNvPr id="7" name="Rectangle 6"/>
          <p:cNvSpPr/>
          <p:nvPr/>
        </p:nvSpPr>
        <p:spPr>
          <a:xfrm>
            <a:off x="0" y="2812866"/>
            <a:ext cx="759633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2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Ce noyau possède donc </a:t>
            </a:r>
            <a:r>
              <a:rPr lang="fr-FR" sz="20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17 protons </a:t>
            </a:r>
            <a:r>
              <a:rPr lang="fr-FR" sz="2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et </a:t>
            </a:r>
            <a:r>
              <a:rPr lang="fr-FR" sz="20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35 + 2 = 37 nucléons</a:t>
            </a:r>
            <a:r>
              <a:rPr lang="fr-FR" sz="2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. </a:t>
            </a:r>
          </a:p>
        </p:txBody>
      </p:sp>
      <p:sp>
        <p:nvSpPr>
          <p:cNvPr id="9" name="Rectangle 8"/>
          <p:cNvSpPr/>
          <p:nvPr/>
        </p:nvSpPr>
        <p:spPr>
          <a:xfrm>
            <a:off x="8194992" y="2890780"/>
            <a:ext cx="47000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0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17</a:t>
            </a:r>
            <a:endParaRPr lang="fr-FR" dirty="0"/>
          </a:p>
        </p:txBody>
      </p:sp>
      <p:sp>
        <p:nvSpPr>
          <p:cNvPr id="10" name="Rectangle 9"/>
          <p:cNvSpPr/>
          <p:nvPr/>
        </p:nvSpPr>
        <p:spPr>
          <a:xfrm>
            <a:off x="8211683" y="2579598"/>
            <a:ext cx="47000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0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37</a:t>
            </a:r>
            <a:endParaRPr lang="fr-FR" dirty="0"/>
          </a:p>
        </p:txBody>
      </p:sp>
      <p:sp>
        <p:nvSpPr>
          <p:cNvPr id="11" name="Rectangle 10"/>
          <p:cNvSpPr/>
          <p:nvPr/>
        </p:nvSpPr>
        <p:spPr>
          <a:xfrm>
            <a:off x="8471449" y="2723614"/>
            <a:ext cx="54373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8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Cl</a:t>
            </a:r>
            <a:endParaRPr lang="fr-FR" sz="2400" b="1" dirty="0">
              <a:solidFill>
                <a:srgbClr val="FF0000"/>
              </a:solidFill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7092280" y="2789716"/>
            <a:ext cx="1183337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000" u="sng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Symbole</a:t>
            </a:r>
            <a:endParaRPr lang="fr-FR" dirty="0"/>
          </a:p>
        </p:txBody>
      </p:sp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5" cstate="print"/>
          <a:srcRect l="25515" t="31080" r="12116" b="20201"/>
          <a:stretch>
            <a:fillRect/>
          </a:stretch>
        </p:blipFill>
        <p:spPr bwMode="auto">
          <a:xfrm>
            <a:off x="1259632" y="3933056"/>
            <a:ext cx="6719091" cy="2952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54" name="Rectangle 6"/>
          <p:cNvSpPr>
            <a:spLocks noChangeArrowheads="1"/>
          </p:cNvSpPr>
          <p:nvPr/>
        </p:nvSpPr>
        <p:spPr bwMode="auto">
          <a:xfrm>
            <a:off x="0" y="3297178"/>
            <a:ext cx="9144000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49263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Arial Unicode MS" pitchFamily="34" charset="-128"/>
                <a:cs typeface="Calibri" pitchFamily="34" charset="0"/>
              </a:rPr>
              <a:t>On trouve dans les tables des données </a:t>
            </a:r>
            <a:r>
              <a:rPr kumimoji="0" lang="fr-FR" sz="200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Arial Unicode MS" pitchFamily="34" charset="-128"/>
                <a:cs typeface="Calibri" pitchFamily="34" charset="0"/>
              </a:rPr>
              <a:t>d’</a:t>
            </a:r>
            <a:r>
              <a:rPr kumimoji="0" lang="fr-FR" sz="2000" b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Arial Unicode MS" pitchFamily="34" charset="-128"/>
                <a:cs typeface="Calibri" pitchFamily="34" charset="0"/>
              </a:rPr>
              <a:t>abondance isotopique</a:t>
            </a:r>
            <a:r>
              <a:rPr kumimoji="0" lang="fr-FR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Arial Unicode MS" pitchFamily="34" charset="-128"/>
                <a:cs typeface="Calibri" pitchFamily="34" charset="0"/>
              </a:rPr>
              <a:t> : elles précisent les pourcentages des isotopes d’un élément donné tels qu’ils sont à l’état naturel.                          </a:t>
            </a:r>
            <a:endParaRPr kumimoji="0" lang="fr-FR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7181180" y="1491322"/>
            <a:ext cx="175530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24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ISOTOPES</a:t>
            </a:r>
            <a:endParaRPr lang="fr-FR" sz="2400" dirty="0" smtClean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auto">
          <a:xfrm>
            <a:off x="0" y="44624"/>
            <a:ext cx="5580112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fr-FR" sz="2000" dirty="0">
                <a:latin typeface="Arial" pitchFamily="34" charset="0"/>
                <a:cs typeface="Arial" pitchFamily="34" charset="0"/>
                <a:sym typeface="Wingdings" pitchFamily="2" charset="2"/>
              </a:rPr>
              <a:t></a:t>
            </a:r>
            <a:r>
              <a:rPr lang="fr-FR" sz="2000" dirty="0">
                <a:latin typeface="Arial" pitchFamily="34" charset="0"/>
                <a:cs typeface="Arial" pitchFamily="34" charset="0"/>
              </a:rPr>
              <a:t> </a:t>
            </a:r>
            <a:r>
              <a:rPr lang="fr-FR" sz="2000" b="1" u="sng" dirty="0" smtClean="0">
                <a:latin typeface="Arial" pitchFamily="34" charset="0"/>
                <a:cs typeface="Arial" pitchFamily="34" charset="0"/>
              </a:rPr>
              <a:t>Comment obtenir le nombre de neutrons</a:t>
            </a:r>
            <a:r>
              <a:rPr lang="fr-FR" sz="2000" dirty="0">
                <a:latin typeface="Arial" pitchFamily="34" charset="0"/>
                <a:cs typeface="Arial" pitchFamily="34" charset="0"/>
              </a:rPr>
              <a:t> </a:t>
            </a:r>
            <a:r>
              <a:rPr lang="fr-FR" sz="2000" dirty="0" smtClean="0">
                <a:latin typeface="Arial" pitchFamily="34" charset="0"/>
                <a:cs typeface="Arial" pitchFamily="34" charset="0"/>
              </a:rPr>
              <a:t>?</a:t>
            </a:r>
            <a:r>
              <a:rPr lang="fr-FR" sz="20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endParaRPr lang="fr-FR" sz="2000" b="1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7" name="Rectangle 16"/>
          <p:cNvSpPr>
            <a:spLocks noChangeArrowheads="1"/>
          </p:cNvSpPr>
          <p:nvPr/>
        </p:nvSpPr>
        <p:spPr bwMode="auto">
          <a:xfrm>
            <a:off x="0" y="492041"/>
            <a:ext cx="914400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fr-FR" sz="2000" dirty="0">
                <a:latin typeface="Arial" pitchFamily="34" charset="0"/>
                <a:cs typeface="Arial" pitchFamily="34" charset="0"/>
                <a:sym typeface="Wingdings" pitchFamily="2" charset="2"/>
              </a:rPr>
              <a:t></a:t>
            </a:r>
            <a:r>
              <a:rPr lang="fr-FR" sz="2000" dirty="0">
                <a:latin typeface="Arial" pitchFamily="34" charset="0"/>
                <a:cs typeface="Arial" pitchFamily="34" charset="0"/>
              </a:rPr>
              <a:t> </a:t>
            </a:r>
            <a:r>
              <a:rPr lang="fr-FR" sz="2000" b="1" u="sng" dirty="0">
                <a:latin typeface="Arial" pitchFamily="34" charset="0"/>
                <a:cs typeface="Arial" pitchFamily="34" charset="0"/>
              </a:rPr>
              <a:t>X</a:t>
            </a:r>
            <a:r>
              <a:rPr lang="fr-FR" sz="2000" dirty="0">
                <a:latin typeface="Arial" pitchFamily="34" charset="0"/>
                <a:cs typeface="Arial" pitchFamily="34" charset="0"/>
              </a:rPr>
              <a:t> : </a:t>
            </a:r>
            <a:r>
              <a:rPr lang="fr-FR" dirty="0"/>
              <a:t>	</a:t>
            </a:r>
            <a:endParaRPr lang="fr-FR" dirty="0">
              <a:solidFill>
                <a:srgbClr val="002060"/>
              </a:solidFill>
            </a:endParaRPr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auto">
          <a:xfrm>
            <a:off x="684213" y="488866"/>
            <a:ext cx="8459787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fr-FR" sz="2000" b="1" u="sng" dirty="0">
                <a:latin typeface="Arial" pitchFamily="34" charset="0"/>
                <a:cs typeface="Arial" pitchFamily="34" charset="0"/>
              </a:rPr>
              <a:t>Symbole de l’élément chimique</a:t>
            </a:r>
            <a:r>
              <a:rPr lang="fr-FR" sz="2000" dirty="0">
                <a:latin typeface="Arial" pitchFamily="34" charset="0"/>
                <a:cs typeface="Arial" pitchFamily="34" charset="0"/>
              </a:rPr>
              <a:t>, </a:t>
            </a:r>
            <a:r>
              <a:rPr lang="fr-FR" sz="20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constitué de 1 à </a:t>
            </a:r>
            <a:r>
              <a:rPr lang="fr-FR" sz="2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2 </a:t>
            </a:r>
            <a:r>
              <a:rPr lang="fr-FR" sz="20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lettres, la première étant écrite en majuscule et </a:t>
            </a:r>
            <a:r>
              <a:rPr lang="fr-FR" sz="2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l’éventuelle suivante en </a:t>
            </a:r>
            <a:r>
              <a:rPr lang="fr-FR" sz="20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minuscule.</a:t>
            </a:r>
            <a:endParaRPr lang="fr-FR" sz="20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5508104" y="44624"/>
            <a:ext cx="1339085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fr-FR" sz="20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N = A – Z </a:t>
            </a:r>
            <a:endParaRPr lang="fr-FR" sz="2000" b="1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72008" y="72008"/>
            <a:ext cx="8964488" cy="1124744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3" name="Forme libre 22"/>
          <p:cNvSpPr/>
          <p:nvPr/>
        </p:nvSpPr>
        <p:spPr>
          <a:xfrm>
            <a:off x="3738563" y="5748338"/>
            <a:ext cx="133350" cy="138599"/>
          </a:xfrm>
          <a:custGeom>
            <a:avLst/>
            <a:gdLst>
              <a:gd name="connsiteX0" fmla="*/ 0 w 133350"/>
              <a:gd name="connsiteY0" fmla="*/ 0 h 138599"/>
              <a:gd name="connsiteX1" fmla="*/ 0 w 133350"/>
              <a:gd name="connsiteY1" fmla="*/ 0 h 138599"/>
              <a:gd name="connsiteX2" fmla="*/ 123825 w 133350"/>
              <a:gd name="connsiteY2" fmla="*/ 0 h 138599"/>
              <a:gd name="connsiteX3" fmla="*/ 123825 w 133350"/>
              <a:gd name="connsiteY3" fmla="*/ 0 h 138599"/>
              <a:gd name="connsiteX4" fmla="*/ 128587 w 133350"/>
              <a:gd name="connsiteY4" fmla="*/ 66675 h 138599"/>
              <a:gd name="connsiteX5" fmla="*/ 133350 w 133350"/>
              <a:gd name="connsiteY5" fmla="*/ 90487 h 138599"/>
              <a:gd name="connsiteX6" fmla="*/ 128587 w 133350"/>
              <a:gd name="connsiteY6" fmla="*/ 133350 h 138599"/>
              <a:gd name="connsiteX7" fmla="*/ 128587 w 133350"/>
              <a:gd name="connsiteY7" fmla="*/ 133350 h 138599"/>
              <a:gd name="connsiteX8" fmla="*/ 47625 w 133350"/>
              <a:gd name="connsiteY8" fmla="*/ 138112 h 138599"/>
              <a:gd name="connsiteX9" fmla="*/ 42862 w 133350"/>
              <a:gd name="connsiteY9" fmla="*/ 138112 h 138599"/>
              <a:gd name="connsiteX10" fmla="*/ 33337 w 133350"/>
              <a:gd name="connsiteY10" fmla="*/ 95250 h 138599"/>
              <a:gd name="connsiteX11" fmla="*/ 23812 w 133350"/>
              <a:gd name="connsiteY11" fmla="*/ 14287 h 138599"/>
              <a:gd name="connsiteX12" fmla="*/ 0 w 133350"/>
              <a:gd name="connsiteY12" fmla="*/ 0 h 1385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33350" h="138599">
                <a:moveTo>
                  <a:pt x="0" y="0"/>
                </a:moveTo>
                <a:lnTo>
                  <a:pt x="0" y="0"/>
                </a:lnTo>
                <a:lnTo>
                  <a:pt x="123825" y="0"/>
                </a:lnTo>
                <a:lnTo>
                  <a:pt x="123825" y="0"/>
                </a:lnTo>
                <a:cubicBezTo>
                  <a:pt x="125412" y="22225"/>
                  <a:pt x="126254" y="44516"/>
                  <a:pt x="128587" y="66675"/>
                </a:cubicBezTo>
                <a:cubicBezTo>
                  <a:pt x="129434" y="74725"/>
                  <a:pt x="133350" y="82392"/>
                  <a:pt x="133350" y="90487"/>
                </a:cubicBezTo>
                <a:cubicBezTo>
                  <a:pt x="133350" y="104863"/>
                  <a:pt x="128587" y="133350"/>
                  <a:pt x="128587" y="133350"/>
                </a:cubicBezTo>
                <a:lnTo>
                  <a:pt x="128587" y="133350"/>
                </a:lnTo>
                <a:cubicBezTo>
                  <a:pt x="60344" y="138599"/>
                  <a:pt x="87373" y="138112"/>
                  <a:pt x="47625" y="138112"/>
                </a:cubicBezTo>
                <a:lnTo>
                  <a:pt x="42862" y="138112"/>
                </a:lnTo>
                <a:cubicBezTo>
                  <a:pt x="39687" y="123825"/>
                  <a:pt x="35314" y="109752"/>
                  <a:pt x="33337" y="95250"/>
                </a:cubicBezTo>
                <a:cubicBezTo>
                  <a:pt x="32417" y="88500"/>
                  <a:pt x="32222" y="33910"/>
                  <a:pt x="23812" y="14287"/>
                </a:cubicBezTo>
                <a:cubicBezTo>
                  <a:pt x="19774" y="4866"/>
                  <a:pt x="15693" y="1406"/>
                  <a:pt x="0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"/>
                            </p:stCondLst>
                            <p:childTnLst>
                              <p:par>
                                <p:cTn id="2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000"/>
                            </p:stCondLst>
                            <p:childTnLst>
                              <p:par>
                                <p:cTn id="2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500"/>
                            </p:stCondLst>
                            <p:childTnLst>
                              <p:par>
                                <p:cTn id="2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0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0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500"/>
                            </p:stCondLst>
                            <p:childTnLst>
                              <p:par>
                                <p:cTn id="38" presetID="3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800" decel="100000"/>
                                        <p:tgtEl>
                                          <p:spTgt spid="205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800" decel="100000" fill="hold"/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800" decel="100000" fill="hold"/>
                                        <p:tgtEl>
                                          <p:spTgt spid="20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800" decel="100000" fill="hold"/>
                                        <p:tgtEl>
                                          <p:spTgt spid="20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9" grpId="0"/>
      <p:bldP spid="10" grpId="0"/>
      <p:bldP spid="11" grpId="0"/>
      <p:bldP spid="12" grpId="0"/>
      <p:bldP spid="2054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0"/>
          <p:cNvSpPr/>
          <p:nvPr/>
        </p:nvSpPr>
        <p:spPr>
          <a:xfrm>
            <a:off x="7915672" y="4941168"/>
            <a:ext cx="1152128" cy="36004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050" name="Rectangle 2"/>
          <p:cNvSpPr>
            <a:spLocks noChangeArrowheads="1"/>
          </p:cNvSpPr>
          <p:nvPr/>
        </p:nvSpPr>
        <p:spPr bwMode="auto">
          <a:xfrm>
            <a:off x="0" y="58588"/>
            <a:ext cx="9144000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</a:pPr>
            <a:r>
              <a:rPr kumimoji="0" lang="fr-FR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Arial Unicode MS" pitchFamily="34" charset="-128"/>
                <a:cs typeface="Times New Roman" pitchFamily="18" charset="0"/>
                <a:sym typeface="Wingdings" pitchFamily="2" charset="2"/>
              </a:rPr>
              <a:t></a:t>
            </a:r>
            <a:r>
              <a:rPr kumimoji="0" lang="fr-FR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Arial Unicode MS" pitchFamily="34" charset="-128"/>
                <a:cs typeface="Times New Roman" pitchFamily="18" charset="0"/>
              </a:rPr>
              <a:t>- </a:t>
            </a:r>
            <a:r>
              <a:rPr kumimoji="0" lang="fr-FR" sz="20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Arial Unicode MS" pitchFamily="34" charset="-128"/>
                <a:cs typeface="Times New Roman" pitchFamily="18" charset="0"/>
                <a:sym typeface="Wingdings" pitchFamily="2" charset="2"/>
              </a:rPr>
              <a:t>Un noyau isotope du chlore possède 2 neutrons de plus que le noyau             . Quel est son symbole</a:t>
            </a:r>
            <a:r>
              <a:rPr kumimoji="0" lang="fr-FR" sz="2000" b="0" i="1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Arial Unicode MS" pitchFamily="34" charset="-128"/>
                <a:cs typeface="Times New Roman" pitchFamily="18" charset="0"/>
                <a:sym typeface="Wingdings" pitchFamily="2" charset="2"/>
              </a:rPr>
              <a:t> ?</a:t>
            </a:r>
            <a:endParaRPr kumimoji="0" lang="fr-FR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Arial Unicode MS" pitchFamily="34" charset="-128"/>
              <a:cs typeface="Times New Roman" pitchFamily="18" charset="0"/>
              <a:sym typeface="Wingdings" pitchFamily="2" charset="2"/>
            </a:endParaRPr>
          </a:p>
        </p:txBody>
      </p:sp>
      <p:graphicFrame>
        <p:nvGraphicFramePr>
          <p:cNvPr id="2049" name="Object 1"/>
          <p:cNvGraphicFramePr>
            <a:graphicFrameLocks noChangeAspect="1"/>
          </p:cNvGraphicFramePr>
          <p:nvPr/>
        </p:nvGraphicFramePr>
        <p:xfrm>
          <a:off x="7524328" y="-27384"/>
          <a:ext cx="687349" cy="504056"/>
        </p:xfrm>
        <a:graphic>
          <a:graphicData uri="http://schemas.openxmlformats.org/presentationml/2006/ole">
            <p:oleObj spid="_x0000_s21506" r:id="rId3" imgW="317225" imgH="241091" progId="">
              <p:embed/>
            </p:oleObj>
          </a:graphicData>
        </a:graphic>
      </p:graphicFrame>
      <p:sp>
        <p:nvSpPr>
          <p:cNvPr id="7" name="Rectangle 6"/>
          <p:cNvSpPr/>
          <p:nvPr/>
        </p:nvSpPr>
        <p:spPr>
          <a:xfrm>
            <a:off x="0" y="812204"/>
            <a:ext cx="759633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2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Ce noyau possède donc </a:t>
            </a:r>
            <a:r>
              <a:rPr lang="fr-FR" sz="20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17 protons </a:t>
            </a:r>
            <a:r>
              <a:rPr lang="fr-FR" sz="2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et </a:t>
            </a:r>
            <a:r>
              <a:rPr lang="fr-FR" sz="20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35 + 2 = 37 nucléons</a:t>
            </a:r>
            <a:r>
              <a:rPr lang="fr-FR" sz="2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. </a:t>
            </a:r>
          </a:p>
        </p:txBody>
      </p:sp>
      <p:sp>
        <p:nvSpPr>
          <p:cNvPr id="9" name="Rectangle 8"/>
          <p:cNvSpPr/>
          <p:nvPr/>
        </p:nvSpPr>
        <p:spPr>
          <a:xfrm>
            <a:off x="8183975" y="979370"/>
            <a:ext cx="47000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0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17</a:t>
            </a:r>
            <a:endParaRPr lang="fr-FR" dirty="0"/>
          </a:p>
        </p:txBody>
      </p:sp>
      <p:sp>
        <p:nvSpPr>
          <p:cNvPr id="10" name="Rectangle 9"/>
          <p:cNvSpPr/>
          <p:nvPr/>
        </p:nvSpPr>
        <p:spPr>
          <a:xfrm>
            <a:off x="8200666" y="668188"/>
            <a:ext cx="47000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0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37</a:t>
            </a:r>
            <a:endParaRPr lang="fr-FR" dirty="0"/>
          </a:p>
        </p:txBody>
      </p:sp>
      <p:sp>
        <p:nvSpPr>
          <p:cNvPr id="11" name="Rectangle 10"/>
          <p:cNvSpPr/>
          <p:nvPr/>
        </p:nvSpPr>
        <p:spPr>
          <a:xfrm>
            <a:off x="8460432" y="812204"/>
            <a:ext cx="54373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8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Cl</a:t>
            </a:r>
            <a:endParaRPr lang="fr-FR" sz="2400" b="1" dirty="0">
              <a:solidFill>
                <a:srgbClr val="FF0000"/>
              </a:solidFill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7092280" y="812204"/>
            <a:ext cx="1183337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000" u="sng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Symbole</a:t>
            </a:r>
            <a:endParaRPr lang="fr-FR" dirty="0"/>
          </a:p>
        </p:txBody>
      </p:sp>
      <p:sp>
        <p:nvSpPr>
          <p:cNvPr id="25" name="Rectangle 1"/>
          <p:cNvSpPr>
            <a:spLocks noChangeArrowheads="1"/>
          </p:cNvSpPr>
          <p:nvPr/>
        </p:nvSpPr>
        <p:spPr bwMode="auto">
          <a:xfrm>
            <a:off x="0" y="1412776"/>
            <a:ext cx="9144000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indent="449263" algn="just"/>
            <a:r>
              <a:rPr lang="fr-FR" sz="2400" b="1" i="1" dirty="0">
                <a:latin typeface="Bookman Old Style" pitchFamily="18" charset="0"/>
                <a:ea typeface="Calibri" pitchFamily="34" charset="0"/>
                <a:cs typeface="Times New Roman" pitchFamily="18" charset="0"/>
              </a:rPr>
              <a:t>		</a:t>
            </a:r>
            <a:r>
              <a:rPr lang="fr-FR" sz="2000" b="1" i="1" u="sng" dirty="0">
                <a:latin typeface="Bookman Old Style" pitchFamily="18" charset="0"/>
                <a:ea typeface="Calibri" pitchFamily="34" charset="0"/>
                <a:cs typeface="Times New Roman" pitchFamily="18" charset="0"/>
              </a:rPr>
              <a:t>2) Le nuage électronique</a:t>
            </a:r>
            <a:endParaRPr lang="fr-FR" sz="2400" dirty="0">
              <a:latin typeface="Bookman Old Style" pitchFamily="18" charset="0"/>
              <a:ea typeface="Calibri" pitchFamily="34" charset="0"/>
              <a:cs typeface="Times New Roman" pitchFamily="18" charset="0"/>
            </a:endParaRPr>
          </a:p>
        </p:txBody>
      </p:sp>
      <p:sp>
        <p:nvSpPr>
          <p:cNvPr id="26" name="ZoneTexte 25"/>
          <p:cNvSpPr txBox="1">
            <a:spLocks noChangeArrowheads="1"/>
          </p:cNvSpPr>
          <p:nvPr/>
        </p:nvSpPr>
        <p:spPr bwMode="auto">
          <a:xfrm>
            <a:off x="74117" y="1863901"/>
            <a:ext cx="8999662" cy="1754326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/>
            <a:endParaRPr lang="fr-FR" dirty="0"/>
          </a:p>
          <a:p>
            <a:pPr algn="just"/>
            <a:endParaRPr lang="fr-FR" dirty="0"/>
          </a:p>
          <a:p>
            <a:pPr algn="just"/>
            <a:endParaRPr lang="fr-FR" dirty="0"/>
          </a:p>
          <a:p>
            <a:pPr algn="just"/>
            <a:endParaRPr lang="fr-FR" dirty="0"/>
          </a:p>
          <a:p>
            <a:pPr algn="just"/>
            <a:endParaRPr lang="fr-FR" dirty="0"/>
          </a:p>
          <a:p>
            <a:pPr algn="just"/>
            <a:endParaRPr lang="fr-FR" dirty="0"/>
          </a:p>
        </p:txBody>
      </p:sp>
      <p:sp>
        <p:nvSpPr>
          <p:cNvPr id="27" name="Rectangle 3"/>
          <p:cNvSpPr>
            <a:spLocks noChangeArrowheads="1"/>
          </p:cNvSpPr>
          <p:nvPr/>
        </p:nvSpPr>
        <p:spPr bwMode="auto">
          <a:xfrm>
            <a:off x="0" y="3680419"/>
            <a:ext cx="9144000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just"/>
            <a:r>
              <a:rPr lang="fr-FR" sz="2000" dirty="0" smtClean="0">
                <a:latin typeface="Times New Roman" pitchFamily="18" charset="0"/>
                <a:ea typeface="Arial Unicode MS" pitchFamily="34" charset="-128"/>
                <a:cs typeface="Times New Roman" pitchFamily="18" charset="0"/>
                <a:sym typeface="Wingdings" pitchFamily="2" charset="2"/>
              </a:rPr>
              <a:t></a:t>
            </a:r>
            <a:r>
              <a:rPr lang="fr-FR" sz="2000" dirty="0" smtClean="0">
                <a:latin typeface="Times New Roman" pitchFamily="18" charset="0"/>
                <a:ea typeface="Arial Unicode MS" pitchFamily="34" charset="-128"/>
                <a:cs typeface="Times New Roman" pitchFamily="18" charset="0"/>
              </a:rPr>
              <a:t>- </a:t>
            </a:r>
            <a:r>
              <a:rPr lang="fr-FR" sz="2000" i="1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Calculer le rapport ci-dessous pour un </a:t>
            </a:r>
            <a:r>
              <a:rPr lang="fr-FR" sz="2000" i="1" dirty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atome </a:t>
            </a:r>
            <a:r>
              <a:rPr lang="fr-FR" sz="2000" i="1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de chlore dont le </a:t>
            </a:r>
            <a:r>
              <a:rPr lang="fr-FR" sz="2000" i="1" dirty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noyau se </a:t>
            </a:r>
            <a:r>
              <a:rPr lang="fr-FR" sz="2000" i="1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note                </a:t>
            </a:r>
          </a:p>
          <a:p>
            <a:pPr algn="just"/>
            <a:r>
              <a:rPr lang="fr-FR" sz="2000" i="1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puis conclure.</a:t>
            </a:r>
            <a:endParaRPr lang="fr-FR" sz="3600" dirty="0"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</p:txBody>
      </p:sp>
      <p:graphicFrame>
        <p:nvGraphicFramePr>
          <p:cNvPr id="28" name="Object 2"/>
          <p:cNvGraphicFramePr>
            <a:graphicFrameLocks noChangeAspect="1"/>
          </p:cNvGraphicFramePr>
          <p:nvPr/>
        </p:nvGraphicFramePr>
        <p:xfrm>
          <a:off x="8357617" y="3598540"/>
          <a:ext cx="750887" cy="576262"/>
        </p:xfrm>
        <a:graphic>
          <a:graphicData uri="http://schemas.openxmlformats.org/presentationml/2006/ole">
            <p:oleObj spid="_x0000_s21508" name="Équation" r:id="rId4" imgW="317225" imgH="241091" progId="">
              <p:embed/>
            </p:oleObj>
          </a:graphicData>
        </a:graphic>
      </p:graphicFrame>
      <p:sp>
        <p:nvSpPr>
          <p:cNvPr id="29" name="Rectangle 28"/>
          <p:cNvSpPr>
            <a:spLocks noChangeArrowheads="1"/>
          </p:cNvSpPr>
          <p:nvPr/>
        </p:nvSpPr>
        <p:spPr bwMode="auto">
          <a:xfrm>
            <a:off x="179512" y="4869160"/>
            <a:ext cx="3168352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fr-FR" sz="2000" b="1" dirty="0">
                <a:latin typeface="Arial" pitchFamily="34" charset="0"/>
                <a:cs typeface="Arial" pitchFamily="34" charset="0"/>
              </a:rPr>
              <a:t>Masse réelle de l’atome </a:t>
            </a:r>
          </a:p>
        </p:txBody>
      </p:sp>
      <p:sp>
        <p:nvSpPr>
          <p:cNvPr id="30" name="Rectangle 29"/>
          <p:cNvSpPr>
            <a:spLocks noChangeArrowheads="1"/>
          </p:cNvSpPr>
          <p:nvPr/>
        </p:nvSpPr>
        <p:spPr bwMode="auto">
          <a:xfrm>
            <a:off x="7092280" y="4581128"/>
            <a:ext cx="1544012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fr-FR" sz="20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= 2,65.10</a:t>
            </a:r>
            <a:r>
              <a:rPr lang="fr-FR" sz="2000" b="1" baseline="300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– 4</a:t>
            </a:r>
            <a:endParaRPr lang="fr-FR" sz="2000" b="1" u="sng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1" name="Rectangle 30"/>
          <p:cNvSpPr>
            <a:spLocks noChangeArrowheads="1"/>
          </p:cNvSpPr>
          <p:nvPr/>
        </p:nvSpPr>
        <p:spPr bwMode="auto">
          <a:xfrm>
            <a:off x="3563888" y="4869160"/>
            <a:ext cx="3595856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fr-FR" sz="20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17 </a:t>
            </a:r>
            <a:r>
              <a:rPr lang="fr-FR" sz="20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  <a:sym typeface="Symbol" pitchFamily="18" charset="2"/>
              </a:rPr>
              <a:t></a:t>
            </a:r>
            <a:r>
              <a:rPr lang="fr-FR" sz="20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 </a:t>
            </a:r>
            <a:r>
              <a:rPr lang="fr-FR" sz="2000" b="1" dirty="0" err="1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m</a:t>
            </a:r>
            <a:r>
              <a:rPr lang="fr-FR" sz="2000" b="1" baseline="-25000" dirty="0" err="1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électron</a:t>
            </a:r>
            <a:r>
              <a:rPr lang="fr-FR" sz="20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+ 35</a:t>
            </a:r>
            <a:r>
              <a:rPr lang="fr-FR" sz="20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  <a:sym typeface="Symbol" pitchFamily="18" charset="2"/>
              </a:rPr>
              <a:t> </a:t>
            </a:r>
            <a:r>
              <a:rPr lang="fr-FR" sz="20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 </a:t>
            </a:r>
            <a:r>
              <a:rPr lang="fr-FR" sz="2000" b="1" dirty="0" err="1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m</a:t>
            </a:r>
            <a:r>
              <a:rPr lang="fr-FR" sz="2000" b="1" baseline="-25000" dirty="0" err="1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nucléon</a:t>
            </a:r>
            <a:r>
              <a:rPr lang="fr-FR" sz="20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</a:t>
            </a:r>
          </a:p>
        </p:txBody>
      </p:sp>
      <p:sp>
        <p:nvSpPr>
          <p:cNvPr id="32" name="Rectangle 31"/>
          <p:cNvSpPr>
            <a:spLocks noChangeArrowheads="1"/>
          </p:cNvSpPr>
          <p:nvPr/>
        </p:nvSpPr>
        <p:spPr bwMode="auto">
          <a:xfrm>
            <a:off x="395536" y="4365104"/>
            <a:ext cx="4104134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fr-FR" sz="2000" b="1" dirty="0">
                <a:latin typeface="Arial" pitchFamily="34" charset="0"/>
                <a:cs typeface="Arial" pitchFamily="34" charset="0"/>
              </a:rPr>
              <a:t>Masse des électrons </a:t>
            </a:r>
          </a:p>
        </p:txBody>
      </p:sp>
      <p:sp>
        <p:nvSpPr>
          <p:cNvPr id="33" name="Rectangle 32"/>
          <p:cNvSpPr>
            <a:spLocks noChangeArrowheads="1"/>
          </p:cNvSpPr>
          <p:nvPr/>
        </p:nvSpPr>
        <p:spPr bwMode="auto">
          <a:xfrm>
            <a:off x="4355976" y="4365104"/>
            <a:ext cx="1786066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fr-FR" sz="20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17 </a:t>
            </a:r>
            <a:r>
              <a:rPr lang="fr-FR" sz="20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  <a:sym typeface="Symbol" pitchFamily="18" charset="2"/>
              </a:rPr>
              <a:t></a:t>
            </a:r>
            <a:r>
              <a:rPr lang="fr-FR" sz="20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 </a:t>
            </a:r>
            <a:r>
              <a:rPr lang="fr-FR" sz="2000" b="1" dirty="0" err="1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m</a:t>
            </a:r>
            <a:r>
              <a:rPr lang="fr-FR" sz="2000" b="1" baseline="-25000" dirty="0" err="1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électron</a:t>
            </a:r>
            <a:r>
              <a:rPr lang="fr-FR" sz="20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</a:t>
            </a:r>
          </a:p>
        </p:txBody>
      </p:sp>
      <p:sp>
        <p:nvSpPr>
          <p:cNvPr id="34" name="Rectangle 33"/>
          <p:cNvSpPr>
            <a:spLocks noChangeArrowheads="1"/>
          </p:cNvSpPr>
          <p:nvPr/>
        </p:nvSpPr>
        <p:spPr bwMode="auto">
          <a:xfrm>
            <a:off x="899592" y="5373216"/>
            <a:ext cx="7920880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fr-FR" sz="20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Dans cet atome, les électrons ne contribuent à la masse de l’atome qu’à hauteur de 0,0265 % !</a:t>
            </a:r>
            <a:endParaRPr lang="fr-FR" sz="2000" b="1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5" name="Rectangle 34"/>
          <p:cNvSpPr>
            <a:spLocks noChangeArrowheads="1"/>
          </p:cNvSpPr>
          <p:nvPr/>
        </p:nvSpPr>
        <p:spPr bwMode="auto">
          <a:xfrm>
            <a:off x="72008" y="1898626"/>
            <a:ext cx="8964488" cy="17543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/>
            <a:r>
              <a:rPr lang="fr-FR" dirty="0"/>
              <a:t>    </a:t>
            </a:r>
            <a:r>
              <a:rPr lang="fr-FR" sz="2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Un </a:t>
            </a:r>
            <a:r>
              <a:rPr lang="fr-FR" sz="20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atome isolé (non engagé dans un édifice chimique </a:t>
            </a:r>
            <a:r>
              <a:rPr lang="fr-FR" sz="2000" dirty="0" err="1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polyatomique</a:t>
            </a:r>
            <a:r>
              <a:rPr lang="fr-FR" sz="20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) est </a:t>
            </a:r>
            <a:r>
              <a:rPr lang="fr-FR" sz="2000" b="1" u="sng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électriquement neutre</a:t>
            </a:r>
            <a:r>
              <a:rPr lang="fr-FR" sz="2000" dirty="0">
                <a:latin typeface="Arial" pitchFamily="34" charset="0"/>
                <a:cs typeface="Arial" pitchFamily="34" charset="0"/>
              </a:rPr>
              <a:t>. </a:t>
            </a:r>
          </a:p>
          <a:p>
            <a:pPr algn="just"/>
            <a:r>
              <a:rPr lang="fr-FR" sz="800" dirty="0">
                <a:latin typeface="Arial" pitchFamily="34" charset="0"/>
                <a:cs typeface="Arial" pitchFamily="34" charset="0"/>
              </a:rPr>
              <a:t>	</a:t>
            </a:r>
          </a:p>
          <a:p>
            <a:pPr algn="just"/>
            <a:r>
              <a:rPr lang="fr-FR" sz="2000" dirty="0">
                <a:latin typeface="Arial" pitchFamily="34" charset="0"/>
                <a:cs typeface="Arial" pitchFamily="34" charset="0"/>
              </a:rPr>
              <a:t>    </a:t>
            </a:r>
            <a:r>
              <a:rPr lang="fr-FR" sz="2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La </a:t>
            </a:r>
            <a:r>
              <a:rPr lang="fr-FR" sz="20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charge électrique d’un électron étant exactement l’opposée de celle d’un proton, </a:t>
            </a:r>
            <a:r>
              <a:rPr lang="fr-FR" sz="2000" b="1" i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un atome isolé contient autant d’électrons que de protons</a:t>
            </a:r>
            <a:r>
              <a:rPr lang="fr-FR" sz="20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fr-FR" sz="2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c’est à dire </a:t>
            </a:r>
            <a:r>
              <a:rPr lang="fr-FR" sz="2000" b="1" u="sng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Z électrons</a:t>
            </a:r>
            <a:r>
              <a:rPr lang="fr-FR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.</a:t>
            </a:r>
            <a:endParaRPr lang="fr-FR" sz="20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6" name="Rectangle 35"/>
          <p:cNvSpPr>
            <a:spLocks noChangeArrowheads="1"/>
          </p:cNvSpPr>
          <p:nvPr/>
        </p:nvSpPr>
        <p:spPr bwMode="auto">
          <a:xfrm>
            <a:off x="7351522" y="4941168"/>
            <a:ext cx="1792478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fr-FR" sz="20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soit </a:t>
            </a:r>
            <a:r>
              <a:rPr lang="fr-FR" sz="2000" b="1" u="sng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0,0265 %</a:t>
            </a:r>
          </a:p>
        </p:txBody>
      </p:sp>
      <p:cxnSp>
        <p:nvCxnSpPr>
          <p:cNvPr id="23" name="Connecteur droit 22"/>
          <p:cNvCxnSpPr/>
          <p:nvPr/>
        </p:nvCxnSpPr>
        <p:spPr>
          <a:xfrm>
            <a:off x="179512" y="4797152"/>
            <a:ext cx="3024336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Rectangle 23"/>
          <p:cNvSpPr/>
          <p:nvPr/>
        </p:nvSpPr>
        <p:spPr>
          <a:xfrm>
            <a:off x="3275856" y="4581128"/>
            <a:ext cx="36420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400" dirty="0" smtClean="0">
                <a:latin typeface="Arial" pitchFamily="34" charset="0"/>
                <a:cs typeface="Arial" pitchFamily="34" charset="0"/>
              </a:rPr>
              <a:t>=</a:t>
            </a:r>
            <a:endParaRPr lang="fr-FR" sz="2000" dirty="0"/>
          </a:p>
        </p:txBody>
      </p:sp>
      <p:cxnSp>
        <p:nvCxnSpPr>
          <p:cNvPr id="37" name="Connecteur droit 36"/>
          <p:cNvCxnSpPr/>
          <p:nvPr/>
        </p:nvCxnSpPr>
        <p:spPr>
          <a:xfrm>
            <a:off x="3635896" y="4797152"/>
            <a:ext cx="3384376" cy="0"/>
          </a:xfrm>
          <a:prstGeom prst="line">
            <a:avLst/>
          </a:prstGeom>
          <a:ln w="28575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3" presetClass="entr" presetSubtype="16" fill="hold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9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0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500"/>
                            </p:stCondLst>
                            <p:childTnLst>
                              <p:par>
                                <p:cTn id="3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1000"/>
                            </p:stCondLst>
                            <p:childTnLst>
                              <p:par>
                                <p:cTn id="3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1500"/>
                            </p:stCondLst>
                            <p:childTnLst>
                              <p:par>
                                <p:cTn id="4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2000"/>
                            </p:stCondLst>
                            <p:childTnLst>
                              <p:par>
                                <p:cTn id="4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500"/>
                            </p:stCondLst>
                            <p:childTnLst>
                              <p:par>
                                <p:cTn id="5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1000"/>
                            </p:stCondLst>
                            <p:childTnLst>
                              <p:par>
                                <p:cTn id="5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4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9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500"/>
                            </p:stCondLst>
                            <p:childTnLst>
                              <p:par>
                                <p:cTn id="7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8" dur="500"/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  <p:bldP spid="25" grpId="0"/>
      <p:bldP spid="27" grpId="0"/>
      <p:bldP spid="29" grpId="0"/>
      <p:bldP spid="30" grpId="0"/>
      <p:bldP spid="31" grpId="0"/>
      <p:bldP spid="32" grpId="0"/>
      <p:bldP spid="33" grpId="0"/>
      <p:bldP spid="36" grpId="0"/>
      <p:bldP spid="24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Rectangle 48"/>
          <p:cNvSpPr/>
          <p:nvPr/>
        </p:nvSpPr>
        <p:spPr>
          <a:xfrm>
            <a:off x="7915672" y="1243360"/>
            <a:ext cx="1152128" cy="36004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1" name="Rectangle 15"/>
          <p:cNvSpPr>
            <a:spLocks noChangeArrowheads="1"/>
          </p:cNvSpPr>
          <p:nvPr/>
        </p:nvSpPr>
        <p:spPr bwMode="auto">
          <a:xfrm>
            <a:off x="0" y="2405095"/>
            <a:ext cx="8100392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anchor="ctr">
            <a:spAutoFit/>
          </a:bodyPr>
          <a:lstStyle/>
          <a:p>
            <a:pPr algn="just" eaLnBrk="0" hangingPunct="0">
              <a:defRPr/>
            </a:pPr>
            <a:r>
              <a:rPr lang="fr-FR" sz="2400" b="1" u="sng" dirty="0" smtClean="0">
                <a:latin typeface="Bookman Old Style" pitchFamily="18" charset="0"/>
                <a:ea typeface="Calibri" pitchFamily="34" charset="0"/>
              </a:rPr>
              <a:t>II- L’apport des spectres de raies atomiques</a:t>
            </a:r>
            <a:endParaRPr lang="fr-FR" sz="2400" b="1" u="sng" dirty="0">
              <a:latin typeface="Bookman Old Style" pitchFamily="18" charset="0"/>
            </a:endParaRPr>
          </a:p>
        </p:txBody>
      </p:sp>
      <p:sp>
        <p:nvSpPr>
          <p:cNvPr id="22" name="Rectangle 2"/>
          <p:cNvSpPr>
            <a:spLocks noChangeArrowheads="1"/>
          </p:cNvSpPr>
          <p:nvPr/>
        </p:nvSpPr>
        <p:spPr bwMode="auto">
          <a:xfrm>
            <a:off x="0" y="2836292"/>
            <a:ext cx="9144000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indent="1617663" algn="just" eaLnBrk="0" hangingPunct="0">
              <a:defRPr/>
            </a:pPr>
            <a:r>
              <a:rPr lang="fr-FR" sz="2000" b="1" u="sng" dirty="0" smtClean="0">
                <a:latin typeface="Bookman Old Style" pitchFamily="18" charset="0"/>
                <a:ea typeface="Calibri" pitchFamily="34" charset="0"/>
              </a:rPr>
              <a:t>1) Les spectres </a:t>
            </a:r>
            <a:r>
              <a:rPr lang="fr-FR" sz="2000" b="1" u="sng" dirty="0">
                <a:latin typeface="Bookman Old Style" pitchFamily="18" charset="0"/>
                <a:ea typeface="Calibri" pitchFamily="34" charset="0"/>
              </a:rPr>
              <a:t>de raies </a:t>
            </a:r>
            <a:r>
              <a:rPr lang="fr-FR" sz="2000" b="1" u="sng" dirty="0" smtClean="0">
                <a:latin typeface="Bookman Old Style" pitchFamily="18" charset="0"/>
                <a:ea typeface="Calibri" pitchFamily="34" charset="0"/>
              </a:rPr>
              <a:t>d’EMISSION</a:t>
            </a:r>
            <a:endParaRPr lang="fr-FR" sz="2000" dirty="0">
              <a:latin typeface="Bookman Old Style" pitchFamily="18" charset="0"/>
            </a:endParaRPr>
          </a:p>
          <a:p>
            <a:pPr algn="just" eaLnBrk="0" hangingPunct="0">
              <a:defRPr/>
            </a:pPr>
            <a:r>
              <a:rPr lang="fr-FR" sz="2000" b="1" dirty="0" smtClean="0">
                <a:latin typeface="Bookman Old Style" pitchFamily="18" charset="0"/>
                <a:ea typeface="Calibri" pitchFamily="34" charset="0"/>
              </a:rPr>
              <a:t>a/ </a:t>
            </a:r>
            <a:r>
              <a:rPr lang="fr-FR" sz="2000" b="1" u="sng" dirty="0">
                <a:latin typeface="Bookman Old Style" pitchFamily="18" charset="0"/>
                <a:ea typeface="Calibri" pitchFamily="34" charset="0"/>
              </a:rPr>
              <a:t>Observations </a:t>
            </a:r>
            <a:r>
              <a:rPr lang="fr-FR" sz="2000" b="1" u="sng" dirty="0" smtClean="0">
                <a:latin typeface="Bookman Old Style" pitchFamily="18" charset="0"/>
                <a:ea typeface="Calibri" pitchFamily="34" charset="0"/>
              </a:rPr>
              <a:t>:</a:t>
            </a:r>
            <a:r>
              <a:rPr lang="fr-FR" sz="2000" dirty="0" smtClean="0">
                <a:ea typeface="Calibri" pitchFamily="34" charset="0"/>
              </a:rPr>
              <a:t> </a:t>
            </a:r>
            <a:endParaRPr lang="fr-FR" sz="2000" dirty="0"/>
          </a:p>
        </p:txBody>
      </p:sp>
      <p:pic>
        <p:nvPicPr>
          <p:cNvPr id="23" name="Image 22"/>
          <p:cNvPicPr/>
          <p:nvPr/>
        </p:nvPicPr>
        <p:blipFill>
          <a:blip r:embed="rId3" cstate="print"/>
          <a:srcRect l="42982"/>
          <a:stretch>
            <a:fillRect/>
          </a:stretch>
        </p:blipFill>
        <p:spPr bwMode="auto">
          <a:xfrm>
            <a:off x="4860032" y="3501008"/>
            <a:ext cx="4283968" cy="2232248"/>
          </a:xfrm>
          <a:prstGeom prst="rect">
            <a:avLst/>
          </a:prstGeom>
          <a:noFill/>
          <a:ln w="12700">
            <a:miter lim="800000"/>
            <a:headEnd/>
            <a:tailEnd/>
          </a:ln>
        </p:spPr>
      </p:pic>
      <p:pic>
        <p:nvPicPr>
          <p:cNvPr id="24" name="Image 23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5496" y="3501008"/>
            <a:ext cx="4968552" cy="20882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19" name="Groupe 18"/>
          <p:cNvGrpSpPr/>
          <p:nvPr/>
        </p:nvGrpSpPr>
        <p:grpSpPr>
          <a:xfrm>
            <a:off x="72008" y="5733256"/>
            <a:ext cx="8964488" cy="792088"/>
            <a:chOff x="72008" y="5661248"/>
            <a:chExt cx="8964488" cy="1124744"/>
          </a:xfrm>
        </p:grpSpPr>
        <p:sp>
          <p:nvSpPr>
            <p:cNvPr id="37" name="Rectangle 36"/>
            <p:cNvSpPr/>
            <p:nvPr/>
          </p:nvSpPr>
          <p:spPr>
            <a:xfrm>
              <a:off x="72008" y="5661248"/>
              <a:ext cx="8964488" cy="1124744"/>
            </a:xfrm>
            <a:prstGeom prst="rect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r>
                <a:rPr lang="fr-FR" sz="2000" dirty="0" smtClean="0">
                  <a:solidFill>
                    <a:schemeClr val="tx1"/>
                  </a:solidFill>
                </a:rPr>
                <a:t> </a:t>
              </a:r>
              <a:r>
                <a:rPr lang="fr-FR" dirty="0" smtClean="0">
                  <a:solidFill>
                    <a:srgbClr val="FF0000"/>
                  </a:solidFill>
                  <a:latin typeface="Arial" pitchFamily="34" charset="0"/>
                  <a:cs typeface="Arial" pitchFamily="34" charset="0"/>
                </a:rPr>
                <a:t> </a:t>
              </a:r>
              <a:r>
                <a:rPr lang="fr-FR" dirty="0" smtClean="0"/>
                <a:t> </a:t>
              </a:r>
              <a:endParaRPr lang="fr-FR" dirty="0"/>
            </a:p>
          </p:txBody>
        </p:sp>
        <p:sp>
          <p:nvSpPr>
            <p:cNvPr id="38" name="Rectangle 37"/>
            <p:cNvSpPr/>
            <p:nvPr/>
          </p:nvSpPr>
          <p:spPr>
            <a:xfrm>
              <a:off x="107504" y="5661248"/>
              <a:ext cx="1989263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fr-FR" dirty="0" smtClean="0">
                  <a:sym typeface="Wingdings 2" pitchFamily="18" charset="2"/>
                </a:rPr>
                <a:t></a:t>
              </a:r>
              <a:r>
                <a:rPr lang="fr-FR" dirty="0" smtClean="0"/>
                <a:t> </a:t>
              </a:r>
              <a:r>
                <a:rPr lang="fr-FR" sz="2000" b="1" u="sng" dirty="0" smtClean="0"/>
                <a:t>Observations</a:t>
              </a:r>
              <a:r>
                <a:rPr lang="fr-FR" sz="2000" dirty="0" smtClean="0"/>
                <a:t> :</a:t>
              </a:r>
              <a:endParaRPr lang="fr-FR" sz="2000" dirty="0"/>
            </a:p>
          </p:txBody>
        </p:sp>
      </p:grpSp>
      <p:sp>
        <p:nvSpPr>
          <p:cNvPr id="40" name="Rectangle 39"/>
          <p:cNvSpPr/>
          <p:nvPr/>
        </p:nvSpPr>
        <p:spPr>
          <a:xfrm>
            <a:off x="1979712" y="5737448"/>
            <a:ext cx="6552728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/>
            <a:r>
              <a:rPr lang="fr-FR" sz="2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On observe un </a:t>
            </a:r>
            <a:r>
              <a:rPr lang="fr-FR" sz="2000" b="1" u="sng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nombre</a:t>
            </a:r>
            <a:r>
              <a:rPr lang="fr-FR" sz="2000" b="1" i="1" u="sng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fr-FR" sz="2000" b="1" u="sng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limité</a:t>
            </a:r>
            <a:r>
              <a:rPr lang="fr-FR" sz="2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fr-FR" sz="2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de raies </a:t>
            </a:r>
            <a:r>
              <a:rPr lang="fr-FR" sz="20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COLOREES </a:t>
            </a:r>
            <a:r>
              <a:rPr lang="fr-FR" sz="2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sur fond</a:t>
            </a:r>
            <a:r>
              <a:rPr lang="fr-FR" sz="20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NOIR</a:t>
            </a:r>
            <a:r>
              <a:rPr lang="fr-FR" sz="2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. </a:t>
            </a:r>
          </a:p>
        </p:txBody>
      </p:sp>
      <p:sp>
        <p:nvSpPr>
          <p:cNvPr id="27" name="Rectangle 3"/>
          <p:cNvSpPr>
            <a:spLocks noChangeArrowheads="1"/>
          </p:cNvSpPr>
          <p:nvPr/>
        </p:nvSpPr>
        <p:spPr bwMode="auto">
          <a:xfrm>
            <a:off x="0" y="-27384"/>
            <a:ext cx="9144000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just"/>
            <a:r>
              <a:rPr lang="fr-FR" sz="2000" dirty="0" smtClean="0">
                <a:latin typeface="Times New Roman" pitchFamily="18" charset="0"/>
                <a:ea typeface="Arial Unicode MS" pitchFamily="34" charset="-128"/>
                <a:cs typeface="Times New Roman" pitchFamily="18" charset="0"/>
                <a:sym typeface="Wingdings" pitchFamily="2" charset="2"/>
              </a:rPr>
              <a:t></a:t>
            </a:r>
            <a:r>
              <a:rPr lang="fr-FR" sz="2000" dirty="0" smtClean="0">
                <a:latin typeface="Times New Roman" pitchFamily="18" charset="0"/>
                <a:ea typeface="Arial Unicode MS" pitchFamily="34" charset="-128"/>
                <a:cs typeface="Times New Roman" pitchFamily="18" charset="0"/>
              </a:rPr>
              <a:t>- </a:t>
            </a:r>
            <a:r>
              <a:rPr lang="fr-FR" sz="2000" i="1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Calculer le rapport ci-dessous pour un </a:t>
            </a:r>
            <a:r>
              <a:rPr lang="fr-FR" sz="2000" i="1" dirty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atome </a:t>
            </a:r>
            <a:r>
              <a:rPr lang="fr-FR" sz="2000" i="1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de chlore dont le </a:t>
            </a:r>
            <a:r>
              <a:rPr lang="fr-FR" sz="2000" i="1" dirty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noyau se </a:t>
            </a:r>
            <a:r>
              <a:rPr lang="fr-FR" sz="2000" i="1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note                </a:t>
            </a:r>
          </a:p>
          <a:p>
            <a:pPr algn="just"/>
            <a:r>
              <a:rPr lang="fr-FR" sz="2000" i="1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puis conclure.</a:t>
            </a:r>
            <a:endParaRPr lang="fr-FR" sz="3600" dirty="0"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</p:txBody>
      </p:sp>
      <p:sp>
        <p:nvSpPr>
          <p:cNvPr id="28" name="Rectangle 27"/>
          <p:cNvSpPr>
            <a:spLocks noChangeArrowheads="1"/>
          </p:cNvSpPr>
          <p:nvPr/>
        </p:nvSpPr>
        <p:spPr bwMode="auto">
          <a:xfrm>
            <a:off x="179512" y="1161357"/>
            <a:ext cx="3168352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fr-FR" sz="2000" b="1" dirty="0">
                <a:latin typeface="Arial" pitchFamily="34" charset="0"/>
                <a:cs typeface="Arial" pitchFamily="34" charset="0"/>
              </a:rPr>
              <a:t>Masse réelle de l’atome </a:t>
            </a:r>
          </a:p>
        </p:txBody>
      </p:sp>
      <p:sp>
        <p:nvSpPr>
          <p:cNvPr id="35" name="Rectangle 34"/>
          <p:cNvSpPr>
            <a:spLocks noChangeArrowheads="1"/>
          </p:cNvSpPr>
          <p:nvPr/>
        </p:nvSpPr>
        <p:spPr bwMode="auto">
          <a:xfrm>
            <a:off x="7092280" y="873325"/>
            <a:ext cx="1544012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fr-FR" sz="20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= 2,65.10</a:t>
            </a:r>
            <a:r>
              <a:rPr lang="fr-FR" sz="2000" b="1" baseline="300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– 4</a:t>
            </a:r>
            <a:endParaRPr lang="fr-FR" sz="2000" b="1" u="sng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1" name="Rectangle 40"/>
          <p:cNvSpPr>
            <a:spLocks noChangeArrowheads="1"/>
          </p:cNvSpPr>
          <p:nvPr/>
        </p:nvSpPr>
        <p:spPr bwMode="auto">
          <a:xfrm>
            <a:off x="3563888" y="1161357"/>
            <a:ext cx="3595856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fr-FR" sz="20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17 </a:t>
            </a:r>
            <a:r>
              <a:rPr lang="fr-FR" sz="20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  <a:sym typeface="Symbol" pitchFamily="18" charset="2"/>
              </a:rPr>
              <a:t></a:t>
            </a:r>
            <a:r>
              <a:rPr lang="fr-FR" sz="20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 </a:t>
            </a:r>
            <a:r>
              <a:rPr lang="fr-FR" sz="2000" b="1" dirty="0" err="1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m</a:t>
            </a:r>
            <a:r>
              <a:rPr lang="fr-FR" sz="2000" b="1" baseline="-25000" dirty="0" err="1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électron</a:t>
            </a:r>
            <a:r>
              <a:rPr lang="fr-FR" sz="20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+ 35</a:t>
            </a:r>
            <a:r>
              <a:rPr lang="fr-FR" sz="20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  <a:sym typeface="Symbol" pitchFamily="18" charset="2"/>
              </a:rPr>
              <a:t> </a:t>
            </a:r>
            <a:r>
              <a:rPr lang="fr-FR" sz="20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 </a:t>
            </a:r>
            <a:r>
              <a:rPr lang="fr-FR" sz="2000" b="1" dirty="0" err="1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m</a:t>
            </a:r>
            <a:r>
              <a:rPr lang="fr-FR" sz="2000" b="1" baseline="-25000" dirty="0" err="1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nucléon</a:t>
            </a:r>
            <a:r>
              <a:rPr lang="fr-FR" sz="20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</a:t>
            </a:r>
          </a:p>
        </p:txBody>
      </p:sp>
      <p:sp>
        <p:nvSpPr>
          <p:cNvPr id="42" name="Rectangle 41"/>
          <p:cNvSpPr>
            <a:spLocks noChangeArrowheads="1"/>
          </p:cNvSpPr>
          <p:nvPr/>
        </p:nvSpPr>
        <p:spPr bwMode="auto">
          <a:xfrm>
            <a:off x="395536" y="657301"/>
            <a:ext cx="4104134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fr-FR" sz="2000" b="1" dirty="0">
                <a:latin typeface="Arial" pitchFamily="34" charset="0"/>
                <a:cs typeface="Arial" pitchFamily="34" charset="0"/>
              </a:rPr>
              <a:t>Masse des électrons </a:t>
            </a:r>
          </a:p>
        </p:txBody>
      </p:sp>
      <p:sp>
        <p:nvSpPr>
          <p:cNvPr id="43" name="Rectangle 42"/>
          <p:cNvSpPr>
            <a:spLocks noChangeArrowheads="1"/>
          </p:cNvSpPr>
          <p:nvPr/>
        </p:nvSpPr>
        <p:spPr bwMode="auto">
          <a:xfrm>
            <a:off x="4355976" y="657301"/>
            <a:ext cx="1786066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fr-FR" sz="20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17 </a:t>
            </a:r>
            <a:r>
              <a:rPr lang="fr-FR" sz="20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  <a:sym typeface="Symbol" pitchFamily="18" charset="2"/>
              </a:rPr>
              <a:t></a:t>
            </a:r>
            <a:r>
              <a:rPr lang="fr-FR" sz="20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 </a:t>
            </a:r>
            <a:r>
              <a:rPr lang="fr-FR" sz="2000" b="1" dirty="0" err="1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m</a:t>
            </a:r>
            <a:r>
              <a:rPr lang="fr-FR" sz="2000" b="1" baseline="-25000" dirty="0" err="1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électron</a:t>
            </a:r>
            <a:r>
              <a:rPr lang="fr-FR" sz="20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</a:t>
            </a:r>
          </a:p>
        </p:txBody>
      </p:sp>
      <p:sp>
        <p:nvSpPr>
          <p:cNvPr id="44" name="Rectangle 43"/>
          <p:cNvSpPr>
            <a:spLocks noChangeArrowheads="1"/>
          </p:cNvSpPr>
          <p:nvPr/>
        </p:nvSpPr>
        <p:spPr bwMode="auto">
          <a:xfrm>
            <a:off x="899592" y="1621345"/>
            <a:ext cx="7920880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fr-FR" sz="20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Dans cet atome, les électrons ne contribuent à la masse de l’atome qu’à hauteur de 0,0265 % !</a:t>
            </a:r>
            <a:endParaRPr lang="fr-FR" sz="2000" b="1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5" name="Rectangle 44"/>
          <p:cNvSpPr>
            <a:spLocks noChangeArrowheads="1"/>
          </p:cNvSpPr>
          <p:nvPr/>
        </p:nvSpPr>
        <p:spPr bwMode="auto">
          <a:xfrm>
            <a:off x="7351522" y="1233365"/>
            <a:ext cx="1792478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fr-FR" sz="20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soit </a:t>
            </a:r>
            <a:r>
              <a:rPr lang="fr-FR" sz="2000" b="1" u="sng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0,0265 %</a:t>
            </a:r>
          </a:p>
        </p:txBody>
      </p:sp>
      <p:cxnSp>
        <p:nvCxnSpPr>
          <p:cNvPr id="46" name="Connecteur droit 45"/>
          <p:cNvCxnSpPr/>
          <p:nvPr/>
        </p:nvCxnSpPr>
        <p:spPr>
          <a:xfrm>
            <a:off x="179512" y="1089349"/>
            <a:ext cx="3024336" cy="0"/>
          </a:xfrm>
          <a:prstGeom prst="line">
            <a:avLst/>
          </a:prstGeom>
          <a:ln w="28575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Rectangle 46"/>
          <p:cNvSpPr/>
          <p:nvPr/>
        </p:nvSpPr>
        <p:spPr>
          <a:xfrm>
            <a:off x="3275856" y="873325"/>
            <a:ext cx="36420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4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=</a:t>
            </a:r>
            <a:endParaRPr lang="fr-FR" sz="2000" dirty="0"/>
          </a:p>
        </p:txBody>
      </p:sp>
      <p:cxnSp>
        <p:nvCxnSpPr>
          <p:cNvPr id="48" name="Connecteur droit 47"/>
          <p:cNvCxnSpPr/>
          <p:nvPr/>
        </p:nvCxnSpPr>
        <p:spPr>
          <a:xfrm>
            <a:off x="3635896" y="1089349"/>
            <a:ext cx="3384376" cy="0"/>
          </a:xfrm>
          <a:prstGeom prst="line">
            <a:avLst/>
          </a:prstGeom>
          <a:ln w="28575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50" name="Object 2"/>
          <p:cNvGraphicFramePr>
            <a:graphicFrameLocks noChangeAspect="1"/>
          </p:cNvGraphicFramePr>
          <p:nvPr/>
        </p:nvGraphicFramePr>
        <p:xfrm>
          <a:off x="8357617" y="-99268"/>
          <a:ext cx="750887" cy="576262"/>
        </p:xfrm>
        <a:graphic>
          <a:graphicData uri="http://schemas.openxmlformats.org/presentationml/2006/ole">
            <p:oleObj spid="_x0000_s22533" name="Équation" r:id="rId5" imgW="317225" imgH="241091" progId="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3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800" decel="100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800" decel="100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800" decel="100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800" decel="100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3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800" decel="100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800" decel="100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800" decel="100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800" decel="100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000"/>
                            </p:stCondLst>
                            <p:childTnLst>
                              <p:par>
                                <p:cTn id="33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22" grpId="0"/>
      <p:bldP spid="40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Rectangle 36"/>
          <p:cNvSpPr/>
          <p:nvPr/>
        </p:nvSpPr>
        <p:spPr>
          <a:xfrm>
            <a:off x="72008" y="3501008"/>
            <a:ext cx="8964488" cy="2736304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fr-FR" sz="2000" dirty="0" smtClean="0">
                <a:solidFill>
                  <a:schemeClr val="tx1"/>
                </a:solidFill>
              </a:rPr>
              <a:t> </a:t>
            </a:r>
            <a:r>
              <a:rPr lang="fr-FR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fr-FR" dirty="0" smtClean="0"/>
              <a:t> </a:t>
            </a:r>
            <a:endParaRPr lang="fr-FR" dirty="0"/>
          </a:p>
        </p:txBody>
      </p:sp>
      <p:sp>
        <p:nvSpPr>
          <p:cNvPr id="22" name="Rectangle 2"/>
          <p:cNvSpPr>
            <a:spLocks noChangeArrowheads="1"/>
          </p:cNvSpPr>
          <p:nvPr/>
        </p:nvSpPr>
        <p:spPr bwMode="auto">
          <a:xfrm>
            <a:off x="0" y="36493"/>
            <a:ext cx="9144000" cy="8925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indent="1617663" algn="just" eaLnBrk="0" hangingPunct="0">
              <a:defRPr/>
            </a:pPr>
            <a:r>
              <a:rPr lang="fr-FR" sz="2000" b="1" u="sng" dirty="0" smtClean="0">
                <a:latin typeface="Bookman Old Style" pitchFamily="18" charset="0"/>
                <a:ea typeface="Calibri" pitchFamily="34" charset="0"/>
              </a:rPr>
              <a:t>1) Les spectres </a:t>
            </a:r>
            <a:r>
              <a:rPr lang="fr-FR" sz="2000" b="1" u="sng" dirty="0">
                <a:latin typeface="Bookman Old Style" pitchFamily="18" charset="0"/>
                <a:ea typeface="Calibri" pitchFamily="34" charset="0"/>
              </a:rPr>
              <a:t>de raies </a:t>
            </a:r>
            <a:r>
              <a:rPr lang="fr-FR" sz="2000" b="1" u="sng" dirty="0" smtClean="0">
                <a:latin typeface="Bookman Old Style" pitchFamily="18" charset="0"/>
                <a:ea typeface="Calibri" pitchFamily="34" charset="0"/>
              </a:rPr>
              <a:t>d’EMISSION</a:t>
            </a:r>
          </a:p>
          <a:p>
            <a:pPr indent="1617663" algn="just" eaLnBrk="0" hangingPunct="0">
              <a:defRPr/>
            </a:pPr>
            <a:endParaRPr lang="fr-FR" sz="1050" dirty="0">
              <a:latin typeface="Bookman Old Style" pitchFamily="18" charset="0"/>
            </a:endParaRPr>
          </a:p>
          <a:p>
            <a:pPr algn="just" eaLnBrk="0" hangingPunct="0">
              <a:defRPr/>
            </a:pPr>
            <a:r>
              <a:rPr lang="fr-FR" sz="2000" b="1" dirty="0" smtClean="0">
                <a:latin typeface="Bookman Old Style" pitchFamily="18" charset="0"/>
                <a:ea typeface="Calibri" pitchFamily="34" charset="0"/>
              </a:rPr>
              <a:t>a/ </a:t>
            </a:r>
            <a:r>
              <a:rPr lang="fr-FR" sz="2000" b="1" u="sng" dirty="0">
                <a:latin typeface="Bookman Old Style" pitchFamily="18" charset="0"/>
                <a:ea typeface="Calibri" pitchFamily="34" charset="0"/>
              </a:rPr>
              <a:t>Observations </a:t>
            </a:r>
            <a:r>
              <a:rPr lang="fr-FR" sz="2000" b="1" u="sng" dirty="0" smtClean="0">
                <a:latin typeface="Bookman Old Style" pitchFamily="18" charset="0"/>
                <a:ea typeface="Calibri" pitchFamily="34" charset="0"/>
              </a:rPr>
              <a:t>:</a:t>
            </a:r>
            <a:r>
              <a:rPr lang="fr-FR" sz="2000" dirty="0" smtClean="0">
                <a:ea typeface="Calibri" pitchFamily="34" charset="0"/>
              </a:rPr>
              <a:t> </a:t>
            </a:r>
            <a:endParaRPr lang="fr-FR" sz="2000" dirty="0"/>
          </a:p>
        </p:txBody>
      </p:sp>
      <p:pic>
        <p:nvPicPr>
          <p:cNvPr id="23" name="Image 22"/>
          <p:cNvPicPr/>
          <p:nvPr/>
        </p:nvPicPr>
        <p:blipFill>
          <a:blip r:embed="rId2" cstate="print"/>
          <a:srcRect l="42982"/>
          <a:stretch>
            <a:fillRect/>
          </a:stretch>
        </p:blipFill>
        <p:spPr bwMode="auto">
          <a:xfrm>
            <a:off x="4860032" y="980728"/>
            <a:ext cx="4283968" cy="2232248"/>
          </a:xfrm>
          <a:prstGeom prst="rect">
            <a:avLst/>
          </a:prstGeom>
          <a:noFill/>
          <a:ln w="12700">
            <a:miter lim="800000"/>
            <a:headEnd/>
            <a:tailEnd/>
          </a:ln>
        </p:spPr>
      </p:pic>
      <p:pic>
        <p:nvPicPr>
          <p:cNvPr id="24" name="Image 23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5496" y="980728"/>
            <a:ext cx="4968552" cy="20882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8" name="Rectangle 37"/>
          <p:cNvSpPr/>
          <p:nvPr/>
        </p:nvSpPr>
        <p:spPr>
          <a:xfrm>
            <a:off x="0" y="3501008"/>
            <a:ext cx="1989263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dirty="0" smtClean="0">
                <a:sym typeface="Wingdings 2" pitchFamily="18" charset="2"/>
              </a:rPr>
              <a:t></a:t>
            </a:r>
            <a:r>
              <a:rPr lang="fr-FR" dirty="0" smtClean="0"/>
              <a:t> </a:t>
            </a:r>
            <a:r>
              <a:rPr lang="fr-FR" sz="2000" b="1" u="sng" dirty="0" smtClean="0"/>
              <a:t>Observations</a:t>
            </a:r>
            <a:r>
              <a:rPr lang="fr-FR" sz="2000" dirty="0" smtClean="0"/>
              <a:t> :</a:t>
            </a:r>
            <a:endParaRPr lang="fr-FR" sz="2000" dirty="0"/>
          </a:p>
        </p:txBody>
      </p:sp>
      <p:sp>
        <p:nvSpPr>
          <p:cNvPr id="18" name="Rectangle 17"/>
          <p:cNvSpPr/>
          <p:nvPr/>
        </p:nvSpPr>
        <p:spPr>
          <a:xfrm>
            <a:off x="0" y="4221088"/>
            <a:ext cx="5394875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dirty="0" smtClean="0">
                <a:sym typeface="Wingdings 2" pitchFamily="18" charset="2"/>
              </a:rPr>
              <a:t></a:t>
            </a:r>
            <a:r>
              <a:rPr lang="fr-FR" dirty="0" smtClean="0"/>
              <a:t> </a:t>
            </a:r>
            <a:r>
              <a:rPr lang="fr-FR" sz="2000" b="1" u="sng" dirty="0" smtClean="0"/>
              <a:t>Postulat de Niels Bohr (1913) et conséquence</a:t>
            </a:r>
            <a:r>
              <a:rPr lang="fr-FR" sz="2000" dirty="0" smtClean="0"/>
              <a:t> :</a:t>
            </a:r>
            <a:endParaRPr lang="fr-FR" sz="2000" dirty="0"/>
          </a:p>
        </p:txBody>
      </p:sp>
      <p:sp>
        <p:nvSpPr>
          <p:cNvPr id="19" name="Rectangle 18"/>
          <p:cNvSpPr/>
          <p:nvPr/>
        </p:nvSpPr>
        <p:spPr>
          <a:xfrm>
            <a:off x="251520" y="4534088"/>
            <a:ext cx="8712968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fr-FR" sz="2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    Chaque raie du spectre </a:t>
            </a:r>
            <a:r>
              <a:rPr lang="fr-FR" sz="2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correspond à un </a:t>
            </a:r>
            <a:r>
              <a:rPr lang="fr-FR" sz="20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changement de niveau d’énergie d’un électron </a:t>
            </a:r>
            <a:r>
              <a:rPr lang="fr-FR" sz="2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dans </a:t>
            </a:r>
            <a:r>
              <a:rPr lang="fr-FR" sz="2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l’atome. </a:t>
            </a:r>
          </a:p>
          <a:p>
            <a:pPr algn="just"/>
            <a:r>
              <a:rPr lang="fr-FR" sz="2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     Par conséquent, le </a:t>
            </a:r>
            <a:r>
              <a:rPr lang="fr-FR" sz="2000" b="1" u="sng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nombre limité de raies</a:t>
            </a:r>
            <a:r>
              <a:rPr lang="fr-FR" sz="2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implique l’existence de </a:t>
            </a:r>
            <a:r>
              <a:rPr lang="fr-FR" sz="2000" b="1" u="sng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seu-lement</a:t>
            </a:r>
            <a:r>
              <a:rPr lang="fr-FR" sz="2000" b="1" u="sng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quelques niveaux d’énergie</a:t>
            </a:r>
            <a:r>
              <a:rPr lang="fr-FR" sz="2000" b="1" u="sng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pour l’électron</a:t>
            </a:r>
            <a:r>
              <a:rPr lang="fr-FR" sz="2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 : on dit que </a:t>
            </a:r>
            <a:r>
              <a:rPr lang="fr-FR" sz="2000" b="1" u="sng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l’énergie</a:t>
            </a:r>
            <a:r>
              <a:rPr lang="fr-FR" sz="2000" u="sng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fr-FR" sz="2000" b="1" u="sng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de l’électron est </a:t>
            </a:r>
            <a:r>
              <a:rPr lang="fr-FR" sz="2000" b="1" u="sng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QUANTIFIEE</a:t>
            </a:r>
            <a:r>
              <a:rPr lang="fr-FR" sz="2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. </a:t>
            </a:r>
            <a:endParaRPr lang="fr-FR" sz="20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1907704" y="3501008"/>
            <a:ext cx="648072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/>
            <a:r>
              <a:rPr lang="fr-FR" sz="2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On observe un </a:t>
            </a:r>
            <a:r>
              <a:rPr lang="fr-FR" sz="2000" b="1" u="sng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nombre</a:t>
            </a:r>
            <a:r>
              <a:rPr lang="fr-FR" sz="2000" b="1" i="1" u="sng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fr-FR" sz="2000" b="1" u="sng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limité</a:t>
            </a:r>
            <a:r>
              <a:rPr lang="fr-FR" sz="2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de raies </a:t>
            </a:r>
            <a:r>
              <a:rPr lang="fr-FR" sz="20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COLOREES </a:t>
            </a:r>
            <a:r>
              <a:rPr lang="fr-FR" sz="2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sur fond</a:t>
            </a:r>
            <a:r>
              <a:rPr lang="fr-FR" sz="20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NOIR</a:t>
            </a:r>
            <a:r>
              <a:rPr lang="fr-FR" sz="2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. </a:t>
            </a:r>
            <a:endParaRPr lang="fr-FR" sz="2000" dirty="0" smtClean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179388" y="3213100"/>
            <a:ext cx="8856662" cy="3529013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fr-FR"/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0" y="2820988"/>
            <a:ext cx="9144000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just" eaLnBrk="0" hangingPunct="0"/>
            <a:r>
              <a:rPr lang="fr-FR" b="1" dirty="0" smtClean="0">
                <a:latin typeface="Bookman Old Style" pitchFamily="18" charset="0"/>
              </a:rPr>
              <a:t>b/ </a:t>
            </a:r>
            <a:r>
              <a:rPr lang="fr-FR" b="1" u="sng" dirty="0" smtClean="0">
                <a:latin typeface="Bookman Old Style" pitchFamily="18" charset="0"/>
              </a:rPr>
              <a:t>Niveaux d’énergie électroniques</a:t>
            </a:r>
            <a:r>
              <a:rPr lang="fr-FR" b="1" u="sng" dirty="0">
                <a:latin typeface="Bookman Old Style" pitchFamily="18" charset="0"/>
              </a:rPr>
              <a:t> :</a:t>
            </a:r>
            <a:r>
              <a:rPr lang="fr-FR" dirty="0"/>
              <a:t> </a:t>
            </a:r>
          </a:p>
        </p:txBody>
      </p:sp>
      <p:pic>
        <p:nvPicPr>
          <p:cNvPr id="5" name="Picture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27088" y="3246710"/>
            <a:ext cx="504825" cy="3365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6" name="Connecteur droit 5"/>
          <p:cNvCxnSpPr/>
          <p:nvPr/>
        </p:nvCxnSpPr>
        <p:spPr>
          <a:xfrm flipH="1">
            <a:off x="900113" y="6394450"/>
            <a:ext cx="1008062" cy="0"/>
          </a:xfrm>
          <a:prstGeom prst="line">
            <a:avLst/>
          </a:prstGeom>
          <a:ln w="38100">
            <a:solidFill>
              <a:srgbClr val="00703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Connecteur droit 6"/>
          <p:cNvCxnSpPr/>
          <p:nvPr/>
        </p:nvCxnSpPr>
        <p:spPr>
          <a:xfrm flipH="1">
            <a:off x="900113" y="5170488"/>
            <a:ext cx="1008062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Connecteur droit 7"/>
          <p:cNvCxnSpPr/>
          <p:nvPr/>
        </p:nvCxnSpPr>
        <p:spPr>
          <a:xfrm flipH="1">
            <a:off x="900113" y="4594225"/>
            <a:ext cx="1008062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Connecteur droit 8"/>
          <p:cNvCxnSpPr/>
          <p:nvPr/>
        </p:nvCxnSpPr>
        <p:spPr>
          <a:xfrm flipH="1">
            <a:off x="900113" y="3657600"/>
            <a:ext cx="1008062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Connecteur droit 9"/>
          <p:cNvCxnSpPr/>
          <p:nvPr/>
        </p:nvCxnSpPr>
        <p:spPr>
          <a:xfrm flipH="1">
            <a:off x="900113" y="4162425"/>
            <a:ext cx="1008062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/>
          <p:cNvCxnSpPr/>
          <p:nvPr/>
        </p:nvCxnSpPr>
        <p:spPr>
          <a:xfrm flipH="1">
            <a:off x="900113" y="3875088"/>
            <a:ext cx="1008062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Connecteur droit 11"/>
          <p:cNvCxnSpPr/>
          <p:nvPr/>
        </p:nvCxnSpPr>
        <p:spPr>
          <a:xfrm flipH="1">
            <a:off x="900113" y="3730625"/>
            <a:ext cx="1008062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ZoneTexte 12"/>
          <p:cNvSpPr txBox="1">
            <a:spLocks noChangeArrowheads="1"/>
          </p:cNvSpPr>
          <p:nvPr/>
        </p:nvSpPr>
        <p:spPr bwMode="auto">
          <a:xfrm>
            <a:off x="316032" y="6093296"/>
            <a:ext cx="439544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fr-FR" sz="2400" b="1" dirty="0">
                <a:solidFill>
                  <a:srgbClr val="007033"/>
                </a:solidFill>
              </a:rPr>
              <a:t>E</a:t>
            </a:r>
            <a:r>
              <a:rPr lang="fr-FR" sz="2400" b="1" baseline="-25000" dirty="0">
                <a:solidFill>
                  <a:srgbClr val="007033"/>
                </a:solidFill>
              </a:rPr>
              <a:t>1</a:t>
            </a:r>
            <a:endParaRPr lang="fr-FR" sz="2400" b="1" dirty="0">
              <a:solidFill>
                <a:srgbClr val="007033"/>
              </a:solidFill>
            </a:endParaRPr>
          </a:p>
        </p:txBody>
      </p:sp>
      <p:sp>
        <p:nvSpPr>
          <p:cNvPr id="14" name="ZoneTexte 13"/>
          <p:cNvSpPr txBox="1">
            <a:spLocks noChangeArrowheads="1"/>
          </p:cNvSpPr>
          <p:nvPr/>
        </p:nvSpPr>
        <p:spPr bwMode="auto">
          <a:xfrm>
            <a:off x="316032" y="4893543"/>
            <a:ext cx="439544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fr-FR" sz="2400" b="1" dirty="0"/>
              <a:t>E</a:t>
            </a:r>
            <a:r>
              <a:rPr lang="fr-FR" sz="2400" b="1" baseline="-25000" dirty="0"/>
              <a:t>2</a:t>
            </a:r>
            <a:endParaRPr lang="fr-FR" sz="2400" b="1" dirty="0"/>
          </a:p>
        </p:txBody>
      </p:sp>
      <p:sp>
        <p:nvSpPr>
          <p:cNvPr id="15" name="ZoneTexte 14"/>
          <p:cNvSpPr txBox="1">
            <a:spLocks noChangeArrowheads="1"/>
          </p:cNvSpPr>
          <p:nvPr/>
        </p:nvSpPr>
        <p:spPr bwMode="auto">
          <a:xfrm>
            <a:off x="327025" y="4321175"/>
            <a:ext cx="439544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fr-FR" sz="2400" b="1" dirty="0"/>
              <a:t>E</a:t>
            </a:r>
            <a:r>
              <a:rPr lang="fr-FR" sz="2400" b="1" baseline="-25000" dirty="0"/>
              <a:t>3</a:t>
            </a:r>
            <a:endParaRPr lang="fr-FR" sz="2400" b="1" dirty="0"/>
          </a:p>
        </p:txBody>
      </p:sp>
      <p:sp>
        <p:nvSpPr>
          <p:cNvPr id="16" name="ZoneTexte 15"/>
          <p:cNvSpPr txBox="1">
            <a:spLocks noChangeArrowheads="1"/>
          </p:cNvSpPr>
          <p:nvPr/>
        </p:nvSpPr>
        <p:spPr bwMode="auto">
          <a:xfrm>
            <a:off x="336550" y="3898900"/>
            <a:ext cx="439544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fr-FR" sz="2400" b="1" dirty="0"/>
              <a:t>E</a:t>
            </a:r>
            <a:r>
              <a:rPr lang="fr-FR" sz="2400" b="1" baseline="-25000" dirty="0"/>
              <a:t>4</a:t>
            </a:r>
            <a:endParaRPr lang="fr-FR" sz="2400" b="1" dirty="0"/>
          </a:p>
        </p:txBody>
      </p:sp>
      <p:sp>
        <p:nvSpPr>
          <p:cNvPr id="17" name="ZoneTexte 16"/>
          <p:cNvSpPr txBox="1">
            <a:spLocks noChangeArrowheads="1"/>
          </p:cNvSpPr>
          <p:nvPr/>
        </p:nvSpPr>
        <p:spPr bwMode="auto">
          <a:xfrm>
            <a:off x="2124075" y="5733256"/>
            <a:ext cx="6840413" cy="101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fr-FR" sz="2000" b="1" u="sng" dirty="0">
                <a:solidFill>
                  <a:srgbClr val="007033"/>
                </a:solidFill>
                <a:latin typeface="Arial" pitchFamily="34" charset="0"/>
                <a:cs typeface="Arial" pitchFamily="34" charset="0"/>
              </a:rPr>
              <a:t>Etat fondamental</a:t>
            </a:r>
            <a:r>
              <a:rPr lang="fr-FR" sz="2000" b="1" dirty="0">
                <a:solidFill>
                  <a:srgbClr val="007033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fr-FR" sz="20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= niveau d’énergie de plus petite valeur. </a:t>
            </a:r>
            <a:r>
              <a:rPr lang="fr-FR" sz="2000" b="1" i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Etat </a:t>
            </a:r>
            <a:r>
              <a:rPr lang="fr-FR" sz="2000" b="1" i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le plus stable</a:t>
            </a:r>
            <a:r>
              <a:rPr lang="fr-FR" sz="2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fr-FR" sz="20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de </a:t>
            </a:r>
            <a:r>
              <a:rPr lang="fr-FR" sz="2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l’électron, </a:t>
            </a:r>
            <a:r>
              <a:rPr lang="fr-FR" sz="20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lorsque celui-ci n’est soumis à aucune perturbation extérieure.</a:t>
            </a:r>
          </a:p>
        </p:txBody>
      </p:sp>
      <p:sp>
        <p:nvSpPr>
          <p:cNvPr id="18" name="ZoneTexte 17"/>
          <p:cNvSpPr txBox="1">
            <a:spLocks noChangeArrowheads="1"/>
          </p:cNvSpPr>
          <p:nvPr/>
        </p:nvSpPr>
        <p:spPr bwMode="auto">
          <a:xfrm>
            <a:off x="404813" y="3403600"/>
            <a:ext cx="340158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fr-FR" sz="2400" b="1" dirty="0">
                <a:solidFill>
                  <a:srgbClr val="FF0000"/>
                </a:solidFill>
              </a:rPr>
              <a:t>0</a:t>
            </a:r>
          </a:p>
        </p:txBody>
      </p:sp>
      <p:sp>
        <p:nvSpPr>
          <p:cNvPr id="19" name="ZoneTexte 18"/>
          <p:cNvSpPr txBox="1">
            <a:spLocks noChangeArrowheads="1"/>
          </p:cNvSpPr>
          <p:nvPr/>
        </p:nvSpPr>
        <p:spPr bwMode="auto">
          <a:xfrm>
            <a:off x="2195513" y="4233863"/>
            <a:ext cx="6768976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fr-FR" sz="2000" b="1" u="sng" dirty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Etats excités</a:t>
            </a:r>
            <a:r>
              <a:rPr lang="fr-FR" sz="2000" b="1" dirty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fr-FR" sz="20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= </a:t>
            </a:r>
            <a:r>
              <a:rPr lang="fr-FR" sz="20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E</a:t>
            </a:r>
            <a:r>
              <a:rPr lang="fr-FR" sz="2000" b="1" baseline="-250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n</a:t>
            </a:r>
            <a:r>
              <a:rPr lang="fr-FR" sz="20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&gt; E</a:t>
            </a:r>
            <a:r>
              <a:rPr lang="fr-FR" sz="2000" b="1" baseline="-250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1</a:t>
            </a:r>
            <a:r>
              <a:rPr lang="fr-FR" sz="20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. </a:t>
            </a:r>
            <a:r>
              <a:rPr lang="fr-FR" sz="2000" b="1" i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Etats instables </a:t>
            </a:r>
            <a:r>
              <a:rPr lang="fr-FR" sz="20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de </a:t>
            </a:r>
            <a:r>
              <a:rPr lang="fr-FR" sz="2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l’électron, </a:t>
            </a:r>
            <a:r>
              <a:rPr lang="fr-FR" sz="20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atteints </a:t>
            </a:r>
            <a:r>
              <a:rPr lang="fr-FR" sz="2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si </a:t>
            </a:r>
            <a:r>
              <a:rPr lang="fr-FR" sz="20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celui-ci a reçu de l’énergie du milieu extérieur.</a:t>
            </a:r>
          </a:p>
        </p:txBody>
      </p:sp>
      <p:sp>
        <p:nvSpPr>
          <p:cNvPr id="20" name="Accolade fermante 19"/>
          <p:cNvSpPr/>
          <p:nvPr/>
        </p:nvSpPr>
        <p:spPr>
          <a:xfrm>
            <a:off x="1908175" y="3514725"/>
            <a:ext cx="287338" cy="1871663"/>
          </a:xfrm>
          <a:prstGeom prst="rightBrace">
            <a:avLst/>
          </a:prstGeom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fr-FR" dirty="0">
              <a:solidFill>
                <a:srgbClr val="FF0000"/>
              </a:solidFill>
            </a:endParaRPr>
          </a:p>
        </p:txBody>
      </p:sp>
      <p:sp>
        <p:nvSpPr>
          <p:cNvPr id="21" name="ZoneTexte 20"/>
          <p:cNvSpPr txBox="1">
            <a:spLocks noChangeArrowheads="1"/>
          </p:cNvSpPr>
          <p:nvPr/>
        </p:nvSpPr>
        <p:spPr bwMode="auto">
          <a:xfrm>
            <a:off x="2124075" y="3441700"/>
            <a:ext cx="6696075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fr-FR" sz="2000" b="1" u="sng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Etat ionisé</a:t>
            </a:r>
            <a:r>
              <a:rPr lang="fr-FR" sz="2000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fr-FR" sz="2000" dirty="0">
                <a:latin typeface="Arial" pitchFamily="34" charset="0"/>
                <a:cs typeface="Arial" pitchFamily="34" charset="0"/>
              </a:rPr>
              <a:t>: </a:t>
            </a:r>
            <a:r>
              <a:rPr lang="fr-FR" sz="20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électron immobile, situé à l’infini du noyau.</a:t>
            </a:r>
          </a:p>
        </p:txBody>
      </p:sp>
      <p:sp>
        <p:nvSpPr>
          <p:cNvPr id="22" name="Rectangle 21"/>
          <p:cNvSpPr/>
          <p:nvPr/>
        </p:nvSpPr>
        <p:spPr>
          <a:xfrm>
            <a:off x="72008" y="0"/>
            <a:ext cx="8964488" cy="2708920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fr-FR" sz="2000" dirty="0" smtClean="0">
                <a:solidFill>
                  <a:schemeClr val="tx1"/>
                </a:solidFill>
              </a:rPr>
              <a:t> </a:t>
            </a:r>
            <a:r>
              <a:rPr lang="fr-FR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fr-FR" dirty="0" smtClean="0"/>
              <a:t> </a:t>
            </a:r>
            <a:endParaRPr lang="fr-FR" dirty="0"/>
          </a:p>
        </p:txBody>
      </p:sp>
      <p:sp>
        <p:nvSpPr>
          <p:cNvPr id="25" name="Rectangle 24"/>
          <p:cNvSpPr/>
          <p:nvPr/>
        </p:nvSpPr>
        <p:spPr>
          <a:xfrm>
            <a:off x="107504" y="692696"/>
            <a:ext cx="5497467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dirty="0" smtClean="0">
                <a:sym typeface="Wingdings 2" pitchFamily="18" charset="2"/>
              </a:rPr>
              <a:t></a:t>
            </a:r>
            <a:r>
              <a:rPr lang="fr-FR" dirty="0" smtClean="0"/>
              <a:t> </a:t>
            </a:r>
            <a:r>
              <a:rPr lang="fr-FR" sz="2000" b="1" u="sng" dirty="0" smtClean="0"/>
              <a:t>Postulat de Niels Bohr (1913) et conséquences</a:t>
            </a:r>
            <a:r>
              <a:rPr lang="fr-FR" sz="2000" dirty="0" smtClean="0"/>
              <a:t> :</a:t>
            </a:r>
            <a:endParaRPr lang="fr-FR" sz="2000" dirty="0"/>
          </a:p>
        </p:txBody>
      </p:sp>
      <p:sp>
        <p:nvSpPr>
          <p:cNvPr id="26" name="Rectangle 25"/>
          <p:cNvSpPr/>
          <p:nvPr/>
        </p:nvSpPr>
        <p:spPr>
          <a:xfrm>
            <a:off x="251520" y="1052736"/>
            <a:ext cx="8712968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fr-FR" sz="2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fr-FR" sz="2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    Chaque </a:t>
            </a:r>
            <a:r>
              <a:rPr lang="fr-FR" sz="2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raie du spectre correspond à un </a:t>
            </a:r>
            <a:r>
              <a:rPr lang="fr-FR" sz="20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changement de niveau d’énergie d’un électron </a:t>
            </a:r>
            <a:r>
              <a:rPr lang="fr-FR" sz="2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dans l’atome. </a:t>
            </a:r>
          </a:p>
          <a:p>
            <a:pPr algn="just"/>
            <a:r>
              <a:rPr lang="fr-FR" sz="2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     Par conséquent, le </a:t>
            </a:r>
            <a:r>
              <a:rPr lang="fr-FR" sz="2000" b="1" u="sng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nombre limité de raies</a:t>
            </a:r>
            <a:r>
              <a:rPr lang="fr-FR" sz="2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implique l’existence de </a:t>
            </a:r>
            <a:r>
              <a:rPr lang="fr-FR" sz="2000" b="1" u="sng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seu-lement</a:t>
            </a:r>
            <a:r>
              <a:rPr lang="fr-FR" sz="2000" b="1" u="sng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quelques niveaux d’énergie</a:t>
            </a:r>
            <a:r>
              <a:rPr lang="fr-FR" sz="2000" b="1" u="sng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pour l’électron</a:t>
            </a:r>
            <a:r>
              <a:rPr lang="fr-FR" sz="2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 : on dit que </a:t>
            </a:r>
            <a:r>
              <a:rPr lang="fr-FR" sz="2000" b="1" u="sng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l’énergie</a:t>
            </a:r>
            <a:r>
              <a:rPr lang="fr-FR" sz="2000" u="sng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fr-FR" sz="2000" b="1" u="sng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de l’électron est </a:t>
            </a:r>
            <a:r>
              <a:rPr lang="fr-FR" sz="2000" b="1" u="sng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QUANTIFIEE</a:t>
            </a:r>
            <a:r>
              <a:rPr lang="fr-FR" sz="2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. </a:t>
            </a:r>
            <a:endParaRPr lang="fr-FR" sz="20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7" name="Rectangle 26"/>
          <p:cNvSpPr/>
          <p:nvPr/>
        </p:nvSpPr>
        <p:spPr>
          <a:xfrm>
            <a:off x="107504" y="44624"/>
            <a:ext cx="1989263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dirty="0" smtClean="0">
                <a:sym typeface="Wingdings 2" pitchFamily="18" charset="2"/>
              </a:rPr>
              <a:t></a:t>
            </a:r>
            <a:r>
              <a:rPr lang="fr-FR" dirty="0" smtClean="0"/>
              <a:t> </a:t>
            </a:r>
            <a:r>
              <a:rPr lang="fr-FR" sz="2000" b="1" u="sng" dirty="0" smtClean="0"/>
              <a:t>Observations</a:t>
            </a:r>
            <a:r>
              <a:rPr lang="fr-FR" sz="2000" dirty="0" smtClean="0"/>
              <a:t> :</a:t>
            </a:r>
            <a:endParaRPr lang="fr-FR" sz="2000" dirty="0"/>
          </a:p>
        </p:txBody>
      </p:sp>
      <p:sp>
        <p:nvSpPr>
          <p:cNvPr id="28" name="Rectangle 27"/>
          <p:cNvSpPr/>
          <p:nvPr/>
        </p:nvSpPr>
        <p:spPr>
          <a:xfrm>
            <a:off x="2015208" y="44624"/>
            <a:ext cx="648072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/>
            <a:r>
              <a:rPr lang="fr-FR" sz="2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On observe un </a:t>
            </a:r>
            <a:r>
              <a:rPr lang="fr-FR" sz="2000" b="1" u="sng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nombre</a:t>
            </a:r>
            <a:r>
              <a:rPr lang="fr-FR" sz="2000" b="1" i="1" u="sng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fr-FR" sz="2000" b="1" u="sng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limité</a:t>
            </a:r>
            <a:r>
              <a:rPr lang="fr-FR" sz="2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de raies </a:t>
            </a:r>
            <a:r>
              <a:rPr lang="fr-FR" sz="20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COLOREES </a:t>
            </a:r>
            <a:r>
              <a:rPr lang="fr-FR" sz="2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sur fond</a:t>
            </a:r>
            <a:r>
              <a:rPr lang="fr-FR" sz="20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NOIR</a:t>
            </a:r>
            <a:r>
              <a:rPr lang="fr-FR" sz="2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. </a:t>
            </a:r>
            <a:endParaRPr lang="fr-FR" sz="2000" dirty="0" smtClean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500"/>
                            </p:stCondLst>
                            <p:childTnLst>
                              <p:par>
                                <p:cTn id="2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000"/>
                            </p:stCondLst>
                            <p:childTnLst>
                              <p:par>
                                <p:cTn id="3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500"/>
                            </p:stCondLst>
                            <p:childTnLst>
                              <p:par>
                                <p:cTn id="3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4000"/>
                            </p:stCondLst>
                            <p:childTnLst>
                              <p:par>
                                <p:cTn id="4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4500"/>
                            </p:stCondLst>
                            <p:childTnLst>
                              <p:par>
                                <p:cTn id="4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5000"/>
                            </p:stCondLst>
                            <p:childTnLst>
                              <p:par>
                                <p:cTn id="48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5500"/>
                            </p:stCondLst>
                            <p:childTnLst>
                              <p:par>
                                <p:cTn id="53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6000"/>
                            </p:stCondLst>
                            <p:childTnLst>
                              <p:par>
                                <p:cTn id="58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6500"/>
                            </p:stCondLst>
                            <p:childTnLst>
                              <p:par>
                                <p:cTn id="63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7000"/>
                            </p:stCondLst>
                            <p:childTnLst>
                              <p:par>
                                <p:cTn id="68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500"/>
                            </p:stCondLst>
                            <p:childTnLst>
                              <p:par>
                                <p:cTn id="8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/>
      <p:bldP spid="13" grpId="0"/>
      <p:bldP spid="14" grpId="0"/>
      <p:bldP spid="15" grpId="0"/>
      <p:bldP spid="16" grpId="0"/>
      <p:bldP spid="17" grpId="0"/>
      <p:bldP spid="18" grpId="0"/>
      <p:bldP spid="19" grpId="0"/>
      <p:bldP spid="20" grpId="0" animBg="1"/>
      <p:bldP spid="21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Rectangle 31"/>
          <p:cNvSpPr/>
          <p:nvPr/>
        </p:nvSpPr>
        <p:spPr>
          <a:xfrm>
            <a:off x="7092280" y="4005064"/>
            <a:ext cx="1872431" cy="936104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fr-FR"/>
          </a:p>
        </p:txBody>
      </p:sp>
      <p:sp>
        <p:nvSpPr>
          <p:cNvPr id="3" name="Rectangle 2"/>
          <p:cNvSpPr/>
          <p:nvPr/>
        </p:nvSpPr>
        <p:spPr>
          <a:xfrm>
            <a:off x="179388" y="364728"/>
            <a:ext cx="8856662" cy="3529013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fr-FR"/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0" y="-27384"/>
            <a:ext cx="9144000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just" eaLnBrk="0" hangingPunct="0"/>
            <a:r>
              <a:rPr lang="fr-FR" b="1" dirty="0" smtClean="0">
                <a:latin typeface="Bookman Old Style" pitchFamily="18" charset="0"/>
              </a:rPr>
              <a:t>b/ </a:t>
            </a:r>
            <a:r>
              <a:rPr lang="fr-FR" b="1" u="sng" dirty="0" smtClean="0">
                <a:latin typeface="Bookman Old Style" pitchFamily="18" charset="0"/>
              </a:rPr>
              <a:t>Niveaux d’énergie électroniques</a:t>
            </a:r>
            <a:r>
              <a:rPr lang="fr-FR" b="1" u="sng" dirty="0">
                <a:latin typeface="Bookman Old Style" pitchFamily="18" charset="0"/>
              </a:rPr>
              <a:t> :</a:t>
            </a:r>
            <a:r>
              <a:rPr lang="fr-FR" dirty="0"/>
              <a:t> </a:t>
            </a:r>
          </a:p>
        </p:txBody>
      </p:sp>
      <p:pic>
        <p:nvPicPr>
          <p:cNvPr id="5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27088" y="377428"/>
            <a:ext cx="504825" cy="3365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6" name="Connecteur droit 5"/>
          <p:cNvCxnSpPr/>
          <p:nvPr/>
        </p:nvCxnSpPr>
        <p:spPr>
          <a:xfrm flipH="1">
            <a:off x="900113" y="3546078"/>
            <a:ext cx="1008062" cy="0"/>
          </a:xfrm>
          <a:prstGeom prst="line">
            <a:avLst/>
          </a:prstGeom>
          <a:ln w="38100">
            <a:solidFill>
              <a:srgbClr val="00703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Connecteur droit 6"/>
          <p:cNvCxnSpPr/>
          <p:nvPr/>
        </p:nvCxnSpPr>
        <p:spPr>
          <a:xfrm flipH="1">
            <a:off x="900113" y="2322116"/>
            <a:ext cx="1008062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Connecteur droit 7"/>
          <p:cNvCxnSpPr/>
          <p:nvPr/>
        </p:nvCxnSpPr>
        <p:spPr>
          <a:xfrm flipH="1">
            <a:off x="900113" y="1745853"/>
            <a:ext cx="1008062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Connecteur droit 8"/>
          <p:cNvCxnSpPr/>
          <p:nvPr/>
        </p:nvCxnSpPr>
        <p:spPr>
          <a:xfrm flipH="1">
            <a:off x="900113" y="809228"/>
            <a:ext cx="1008062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Connecteur droit 9"/>
          <p:cNvCxnSpPr/>
          <p:nvPr/>
        </p:nvCxnSpPr>
        <p:spPr>
          <a:xfrm flipH="1">
            <a:off x="900113" y="1314053"/>
            <a:ext cx="1008062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/>
          <p:cNvCxnSpPr/>
          <p:nvPr/>
        </p:nvCxnSpPr>
        <p:spPr>
          <a:xfrm flipH="1">
            <a:off x="900113" y="1026716"/>
            <a:ext cx="1008062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Connecteur droit 11"/>
          <p:cNvCxnSpPr/>
          <p:nvPr/>
        </p:nvCxnSpPr>
        <p:spPr>
          <a:xfrm flipH="1">
            <a:off x="900113" y="882253"/>
            <a:ext cx="1008062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ZoneTexte 12"/>
          <p:cNvSpPr txBox="1">
            <a:spLocks noChangeArrowheads="1"/>
          </p:cNvSpPr>
          <p:nvPr/>
        </p:nvSpPr>
        <p:spPr bwMode="auto">
          <a:xfrm>
            <a:off x="467544" y="3212976"/>
            <a:ext cx="439544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fr-FR" sz="2400" b="1" dirty="0">
                <a:solidFill>
                  <a:srgbClr val="007033"/>
                </a:solidFill>
              </a:rPr>
              <a:t>E</a:t>
            </a:r>
            <a:r>
              <a:rPr lang="fr-FR" sz="2400" b="1" baseline="-25000" dirty="0">
                <a:solidFill>
                  <a:srgbClr val="007033"/>
                </a:solidFill>
              </a:rPr>
              <a:t>1</a:t>
            </a:r>
            <a:endParaRPr lang="fr-FR" sz="2400" b="1" dirty="0">
              <a:solidFill>
                <a:srgbClr val="007033"/>
              </a:solidFill>
            </a:endParaRPr>
          </a:p>
        </p:txBody>
      </p:sp>
      <p:sp>
        <p:nvSpPr>
          <p:cNvPr id="14" name="ZoneTexte 13"/>
          <p:cNvSpPr txBox="1">
            <a:spLocks noChangeArrowheads="1"/>
          </p:cNvSpPr>
          <p:nvPr/>
        </p:nvSpPr>
        <p:spPr bwMode="auto">
          <a:xfrm>
            <a:off x="467544" y="1988840"/>
            <a:ext cx="439544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fr-FR" sz="2400" b="1" dirty="0"/>
              <a:t>E</a:t>
            </a:r>
            <a:r>
              <a:rPr lang="fr-FR" sz="2400" b="1" baseline="-25000" dirty="0"/>
              <a:t>2</a:t>
            </a:r>
            <a:endParaRPr lang="fr-FR" sz="2400" b="1" dirty="0"/>
          </a:p>
        </p:txBody>
      </p:sp>
      <p:sp>
        <p:nvSpPr>
          <p:cNvPr id="15" name="ZoneTexte 14"/>
          <p:cNvSpPr txBox="1">
            <a:spLocks noChangeArrowheads="1"/>
          </p:cNvSpPr>
          <p:nvPr/>
        </p:nvSpPr>
        <p:spPr bwMode="auto">
          <a:xfrm>
            <a:off x="467544" y="1412776"/>
            <a:ext cx="439544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fr-FR" sz="2400" b="1" dirty="0"/>
              <a:t>E</a:t>
            </a:r>
            <a:r>
              <a:rPr lang="fr-FR" sz="2400" b="1" baseline="-25000" dirty="0"/>
              <a:t>3</a:t>
            </a:r>
            <a:endParaRPr lang="fr-FR" sz="2400" b="1" dirty="0"/>
          </a:p>
        </p:txBody>
      </p:sp>
      <p:sp>
        <p:nvSpPr>
          <p:cNvPr id="16" name="ZoneTexte 15"/>
          <p:cNvSpPr txBox="1">
            <a:spLocks noChangeArrowheads="1"/>
          </p:cNvSpPr>
          <p:nvPr/>
        </p:nvSpPr>
        <p:spPr bwMode="auto">
          <a:xfrm>
            <a:off x="467544" y="1052736"/>
            <a:ext cx="439544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fr-FR" sz="2400" b="1" dirty="0"/>
              <a:t>E</a:t>
            </a:r>
            <a:r>
              <a:rPr lang="fr-FR" sz="2400" b="1" baseline="-25000" dirty="0"/>
              <a:t>4</a:t>
            </a:r>
            <a:endParaRPr lang="fr-FR" sz="2400" b="1" dirty="0"/>
          </a:p>
        </p:txBody>
      </p:sp>
      <p:sp>
        <p:nvSpPr>
          <p:cNvPr id="17" name="ZoneTexte 16"/>
          <p:cNvSpPr txBox="1">
            <a:spLocks noChangeArrowheads="1"/>
          </p:cNvSpPr>
          <p:nvPr/>
        </p:nvSpPr>
        <p:spPr bwMode="auto">
          <a:xfrm>
            <a:off x="2124075" y="2884884"/>
            <a:ext cx="6840413" cy="101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fr-FR" sz="2000" b="1" u="sng" dirty="0">
                <a:solidFill>
                  <a:srgbClr val="007033"/>
                </a:solidFill>
                <a:latin typeface="Arial" pitchFamily="34" charset="0"/>
                <a:cs typeface="Arial" pitchFamily="34" charset="0"/>
              </a:rPr>
              <a:t>Etat fondamental</a:t>
            </a:r>
            <a:r>
              <a:rPr lang="fr-FR" sz="2000" b="1" dirty="0">
                <a:solidFill>
                  <a:srgbClr val="007033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fr-FR" sz="20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= niveau d’énergie de plus petite valeur. </a:t>
            </a:r>
            <a:r>
              <a:rPr lang="fr-FR" sz="2000" b="1" i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Etat le plus stable</a:t>
            </a:r>
            <a:r>
              <a:rPr lang="fr-FR" sz="2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de </a:t>
            </a:r>
            <a:r>
              <a:rPr lang="fr-FR" sz="2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l’électron, </a:t>
            </a:r>
            <a:r>
              <a:rPr lang="fr-FR" sz="20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lorsque celui-ci n’est soumis à aucune perturbation extérieure.</a:t>
            </a:r>
          </a:p>
        </p:txBody>
      </p:sp>
      <p:sp>
        <p:nvSpPr>
          <p:cNvPr id="18" name="ZoneTexte 17"/>
          <p:cNvSpPr txBox="1">
            <a:spLocks noChangeArrowheads="1"/>
          </p:cNvSpPr>
          <p:nvPr/>
        </p:nvSpPr>
        <p:spPr bwMode="auto">
          <a:xfrm>
            <a:off x="539552" y="548680"/>
            <a:ext cx="340158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fr-FR" sz="2400" b="1" dirty="0">
                <a:solidFill>
                  <a:srgbClr val="FF0000"/>
                </a:solidFill>
              </a:rPr>
              <a:t>0</a:t>
            </a:r>
          </a:p>
        </p:txBody>
      </p:sp>
      <p:sp>
        <p:nvSpPr>
          <p:cNvPr id="19" name="ZoneTexte 18"/>
          <p:cNvSpPr txBox="1">
            <a:spLocks noChangeArrowheads="1"/>
          </p:cNvSpPr>
          <p:nvPr/>
        </p:nvSpPr>
        <p:spPr bwMode="auto">
          <a:xfrm>
            <a:off x="2195513" y="1385491"/>
            <a:ext cx="6768976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fr-FR" sz="2000" b="1" u="sng" dirty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Etats excités</a:t>
            </a:r>
            <a:r>
              <a:rPr lang="fr-FR" sz="2000" b="1" dirty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fr-FR" sz="20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= </a:t>
            </a:r>
            <a:r>
              <a:rPr lang="fr-FR" sz="20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E</a:t>
            </a:r>
            <a:r>
              <a:rPr lang="fr-FR" sz="2000" b="1" baseline="-250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n</a:t>
            </a:r>
            <a:r>
              <a:rPr lang="fr-FR" sz="20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&gt; E</a:t>
            </a:r>
            <a:r>
              <a:rPr lang="fr-FR" sz="2000" b="1" baseline="-250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1</a:t>
            </a:r>
            <a:r>
              <a:rPr lang="fr-FR" sz="20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. </a:t>
            </a:r>
            <a:r>
              <a:rPr lang="fr-FR" sz="2000" b="1" i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Etats instables </a:t>
            </a:r>
            <a:r>
              <a:rPr lang="fr-FR" sz="20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de </a:t>
            </a:r>
            <a:r>
              <a:rPr lang="fr-FR" sz="2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l’électron, </a:t>
            </a:r>
            <a:r>
              <a:rPr lang="fr-FR" sz="20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atteints </a:t>
            </a:r>
            <a:r>
              <a:rPr lang="fr-FR" sz="2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si </a:t>
            </a:r>
            <a:r>
              <a:rPr lang="fr-FR" sz="20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celui-ci a reçu de l’énergie du milieu extérieur.</a:t>
            </a:r>
          </a:p>
        </p:txBody>
      </p:sp>
      <p:sp>
        <p:nvSpPr>
          <p:cNvPr id="20" name="Accolade fermante 19"/>
          <p:cNvSpPr/>
          <p:nvPr/>
        </p:nvSpPr>
        <p:spPr>
          <a:xfrm>
            <a:off x="1908175" y="666353"/>
            <a:ext cx="287338" cy="1871663"/>
          </a:xfrm>
          <a:prstGeom prst="rightBrace">
            <a:avLst/>
          </a:prstGeom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fr-FR" dirty="0">
              <a:solidFill>
                <a:srgbClr val="FF0000"/>
              </a:solidFill>
            </a:endParaRPr>
          </a:p>
        </p:txBody>
      </p:sp>
      <p:sp>
        <p:nvSpPr>
          <p:cNvPr id="21" name="ZoneTexte 20"/>
          <p:cNvSpPr txBox="1">
            <a:spLocks noChangeArrowheads="1"/>
          </p:cNvSpPr>
          <p:nvPr/>
        </p:nvSpPr>
        <p:spPr bwMode="auto">
          <a:xfrm>
            <a:off x="2124075" y="593328"/>
            <a:ext cx="6696075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fr-FR" sz="2000" b="1" u="sng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Etat ionisé</a:t>
            </a:r>
            <a:r>
              <a:rPr lang="fr-FR" sz="2000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fr-FR" sz="2000" dirty="0">
                <a:latin typeface="Arial" pitchFamily="34" charset="0"/>
                <a:cs typeface="Arial" pitchFamily="34" charset="0"/>
              </a:rPr>
              <a:t>: </a:t>
            </a:r>
            <a:r>
              <a:rPr lang="fr-FR" sz="20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électron immobile, situé à l’infini du noyau.</a:t>
            </a:r>
          </a:p>
        </p:txBody>
      </p:sp>
      <p:sp>
        <p:nvSpPr>
          <p:cNvPr id="24578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sp>
        <p:nvSpPr>
          <p:cNvPr id="30" name="Rectangle 2"/>
          <p:cNvSpPr>
            <a:spLocks noChangeArrowheads="1"/>
          </p:cNvSpPr>
          <p:nvPr/>
        </p:nvSpPr>
        <p:spPr bwMode="auto">
          <a:xfrm>
            <a:off x="0" y="4005064"/>
            <a:ext cx="914400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indent="449263" algn="just" eaLnBrk="0" hangingPunct="0"/>
            <a:r>
              <a:rPr lang="fr-FR" sz="2000" i="1" u="sng" dirty="0" smtClean="0"/>
              <a:t>Exemple</a:t>
            </a:r>
            <a:r>
              <a:rPr lang="fr-FR" sz="2000" dirty="0" smtClean="0"/>
              <a:t> : Energie des niveaux électroniques pour l’hydrogène </a:t>
            </a:r>
          </a:p>
        </p:txBody>
      </p:sp>
      <p:graphicFrame>
        <p:nvGraphicFramePr>
          <p:cNvPr id="31" name="Object 1"/>
          <p:cNvGraphicFramePr>
            <a:graphicFrameLocks noChangeAspect="1"/>
          </p:cNvGraphicFramePr>
          <p:nvPr/>
        </p:nvGraphicFramePr>
        <p:xfrm>
          <a:off x="7092280" y="4005064"/>
          <a:ext cx="1867346" cy="887247"/>
        </p:xfrm>
        <a:graphic>
          <a:graphicData uri="http://schemas.openxmlformats.org/presentationml/2006/ole">
            <p:oleObj spid="_x0000_s24581" name="Équation" r:id="rId4" imgW="837836" imgH="406224" progId="">
              <p:embed/>
            </p:oleObj>
          </a:graphicData>
        </a:graphic>
      </p:graphicFrame>
      <p:sp>
        <p:nvSpPr>
          <p:cNvPr id="33" name="Rectangle 32"/>
          <p:cNvSpPr/>
          <p:nvPr/>
        </p:nvSpPr>
        <p:spPr>
          <a:xfrm>
            <a:off x="1907704" y="4437112"/>
            <a:ext cx="504056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2000" b="1" dirty="0" smtClean="0">
                <a:solidFill>
                  <a:srgbClr val="002060"/>
                </a:solidFill>
              </a:rPr>
              <a:t>(E</a:t>
            </a:r>
            <a:r>
              <a:rPr lang="fr-FR" sz="2000" b="1" baseline="-25000" dirty="0" smtClean="0">
                <a:solidFill>
                  <a:srgbClr val="002060"/>
                </a:solidFill>
              </a:rPr>
              <a:t>n</a:t>
            </a:r>
            <a:r>
              <a:rPr lang="fr-FR" sz="2000" b="1" dirty="0" smtClean="0">
                <a:solidFill>
                  <a:srgbClr val="002060"/>
                </a:solidFill>
              </a:rPr>
              <a:t> en eV) 	 </a:t>
            </a:r>
            <a:r>
              <a:rPr lang="fr-FR" sz="2000" b="1" i="1" dirty="0" smtClean="0">
                <a:solidFill>
                  <a:srgbClr val="002060"/>
                </a:solidFill>
              </a:rPr>
              <a:t>n</a:t>
            </a:r>
            <a:r>
              <a:rPr lang="fr-FR" sz="2000" b="1" dirty="0" smtClean="0">
                <a:solidFill>
                  <a:srgbClr val="002060"/>
                </a:solidFill>
              </a:rPr>
              <a:t> un entier positif.</a:t>
            </a:r>
            <a:endParaRPr lang="fr-FR" dirty="0"/>
          </a:p>
        </p:txBody>
      </p:sp>
      <p:pic>
        <p:nvPicPr>
          <p:cNvPr id="34" name="Picture 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4450" y="5048101"/>
            <a:ext cx="9099550" cy="576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5" name="Rectangle 2"/>
          <p:cNvSpPr>
            <a:spLocks noChangeArrowheads="1"/>
          </p:cNvSpPr>
          <p:nvPr/>
        </p:nvSpPr>
        <p:spPr bwMode="auto">
          <a:xfrm>
            <a:off x="8205788" y="5013176"/>
            <a:ext cx="8636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just" eaLnBrk="0" hangingPunct="0"/>
            <a:r>
              <a:rPr lang="fr-FR" b="1" dirty="0">
                <a:solidFill>
                  <a:srgbClr val="FF0000"/>
                </a:solidFill>
              </a:rPr>
              <a:t>Infini</a:t>
            </a:r>
            <a:endParaRPr lang="fr-FR" b="1" i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9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2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2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 animBg="1"/>
      <p:bldP spid="33" grpId="0"/>
      <p:bldP spid="35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Rectangle 40"/>
          <p:cNvSpPr/>
          <p:nvPr/>
        </p:nvSpPr>
        <p:spPr>
          <a:xfrm>
            <a:off x="1475656" y="4072880"/>
            <a:ext cx="4608512" cy="868288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2" name="Rectangle 31"/>
          <p:cNvSpPr/>
          <p:nvPr/>
        </p:nvSpPr>
        <p:spPr>
          <a:xfrm>
            <a:off x="7092280" y="52933"/>
            <a:ext cx="1872431" cy="936104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fr-FR"/>
          </a:p>
        </p:txBody>
      </p:sp>
      <p:sp>
        <p:nvSpPr>
          <p:cNvPr id="24578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sp>
        <p:nvSpPr>
          <p:cNvPr id="30" name="Rectangle 2"/>
          <p:cNvSpPr>
            <a:spLocks noChangeArrowheads="1"/>
          </p:cNvSpPr>
          <p:nvPr/>
        </p:nvSpPr>
        <p:spPr bwMode="auto">
          <a:xfrm>
            <a:off x="0" y="52933"/>
            <a:ext cx="914400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indent="449263" algn="just" eaLnBrk="0" hangingPunct="0"/>
            <a:r>
              <a:rPr lang="fr-FR" sz="2000" i="1" u="sng" dirty="0" smtClean="0"/>
              <a:t>Exemple</a:t>
            </a:r>
            <a:r>
              <a:rPr lang="fr-FR" sz="2000" dirty="0" smtClean="0"/>
              <a:t> : Energie des niveaux électroniques pour l’hydrogène </a:t>
            </a:r>
          </a:p>
        </p:txBody>
      </p:sp>
      <p:graphicFrame>
        <p:nvGraphicFramePr>
          <p:cNvPr id="31" name="Object 1"/>
          <p:cNvGraphicFramePr>
            <a:graphicFrameLocks noChangeAspect="1"/>
          </p:cNvGraphicFramePr>
          <p:nvPr/>
        </p:nvGraphicFramePr>
        <p:xfrm>
          <a:off x="7092280" y="52933"/>
          <a:ext cx="1867346" cy="887247"/>
        </p:xfrm>
        <a:graphic>
          <a:graphicData uri="http://schemas.openxmlformats.org/presentationml/2006/ole">
            <p:oleObj spid="_x0000_s25602" name="Équation" r:id="rId3" imgW="837836" imgH="406224" progId="">
              <p:embed/>
            </p:oleObj>
          </a:graphicData>
        </a:graphic>
      </p:graphicFrame>
      <p:sp>
        <p:nvSpPr>
          <p:cNvPr id="33" name="Rectangle 32"/>
          <p:cNvSpPr/>
          <p:nvPr/>
        </p:nvSpPr>
        <p:spPr>
          <a:xfrm>
            <a:off x="1907704" y="484981"/>
            <a:ext cx="504056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2000" b="1" dirty="0" smtClean="0">
                <a:solidFill>
                  <a:srgbClr val="002060"/>
                </a:solidFill>
              </a:rPr>
              <a:t>(E</a:t>
            </a:r>
            <a:r>
              <a:rPr lang="fr-FR" sz="2000" b="1" baseline="-25000" dirty="0" smtClean="0">
                <a:solidFill>
                  <a:srgbClr val="002060"/>
                </a:solidFill>
              </a:rPr>
              <a:t>n</a:t>
            </a:r>
            <a:r>
              <a:rPr lang="fr-FR" sz="2000" b="1" dirty="0" smtClean="0">
                <a:solidFill>
                  <a:srgbClr val="002060"/>
                </a:solidFill>
              </a:rPr>
              <a:t> en eV) 	 </a:t>
            </a:r>
            <a:r>
              <a:rPr lang="fr-FR" sz="2000" b="1" i="1" dirty="0" smtClean="0">
                <a:solidFill>
                  <a:srgbClr val="002060"/>
                </a:solidFill>
              </a:rPr>
              <a:t>n</a:t>
            </a:r>
            <a:r>
              <a:rPr lang="fr-FR" sz="2000" b="1" dirty="0" smtClean="0">
                <a:solidFill>
                  <a:srgbClr val="002060"/>
                </a:solidFill>
              </a:rPr>
              <a:t> un entier positif.</a:t>
            </a:r>
            <a:endParaRPr lang="fr-FR" dirty="0"/>
          </a:p>
        </p:txBody>
      </p:sp>
      <p:pic>
        <p:nvPicPr>
          <p:cNvPr id="34" name="Picture 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4450" y="1032470"/>
            <a:ext cx="9099550" cy="576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5" name="Rectangle 2"/>
          <p:cNvSpPr>
            <a:spLocks noChangeArrowheads="1"/>
          </p:cNvSpPr>
          <p:nvPr/>
        </p:nvSpPr>
        <p:spPr bwMode="auto">
          <a:xfrm>
            <a:off x="8205788" y="997545"/>
            <a:ext cx="8636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just" eaLnBrk="0" hangingPunct="0"/>
            <a:r>
              <a:rPr lang="fr-FR" dirty="0">
                <a:solidFill>
                  <a:srgbClr val="FF0000"/>
                </a:solidFill>
              </a:rPr>
              <a:t>Infini</a:t>
            </a:r>
            <a:endParaRPr lang="fr-FR" i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8" name="Rectangle 5"/>
          <p:cNvSpPr>
            <a:spLocks noChangeArrowheads="1"/>
          </p:cNvSpPr>
          <p:nvPr/>
        </p:nvSpPr>
        <p:spPr bwMode="auto">
          <a:xfrm>
            <a:off x="0" y="1772816"/>
            <a:ext cx="7843814" cy="6771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r>
              <a:rPr lang="fr-FR" dirty="0" smtClean="0">
                <a:sym typeface="Wingdings 3"/>
              </a:rPr>
              <a:t></a:t>
            </a:r>
            <a:r>
              <a:rPr lang="fr-FR" dirty="0" smtClean="0"/>
              <a:t> </a:t>
            </a:r>
            <a:r>
              <a:rPr lang="fr-FR" sz="2000" b="1" i="1" u="sng" dirty="0" smtClean="0">
                <a:latin typeface="Times New Roman" pitchFamily="18" charset="0"/>
                <a:cs typeface="Times New Roman" pitchFamily="18" charset="0"/>
              </a:rPr>
              <a:t>Interprétation </a:t>
            </a:r>
            <a:r>
              <a:rPr lang="fr-FR" sz="2000" b="1" i="1" u="sng" dirty="0">
                <a:latin typeface="Times New Roman" pitchFamily="18" charset="0"/>
                <a:cs typeface="Times New Roman" pitchFamily="18" charset="0"/>
              </a:rPr>
              <a:t>du spectre de raies d’émission de l’atome d’hydrogène :</a:t>
            </a:r>
            <a:endParaRPr lang="fr-FR" dirty="0">
              <a:latin typeface="Times New Roman" pitchFamily="18" charset="0"/>
              <a:cs typeface="Times New Roman" pitchFamily="18" charset="0"/>
            </a:endParaRPr>
          </a:p>
          <a:p>
            <a:pPr eaLnBrk="0" hangingPunct="0"/>
            <a:endParaRPr lang="fr-FR" dirty="0"/>
          </a:p>
        </p:txBody>
      </p:sp>
      <p:pic>
        <p:nvPicPr>
          <p:cNvPr id="29" name="Image 106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95288" y="2352378"/>
            <a:ext cx="658935" cy="2228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6" name="Rectangle 6"/>
          <p:cNvSpPr>
            <a:spLocks noChangeArrowheads="1"/>
          </p:cNvSpPr>
          <p:nvPr/>
        </p:nvSpPr>
        <p:spPr bwMode="auto">
          <a:xfrm>
            <a:off x="1763688" y="2111648"/>
            <a:ext cx="7200900" cy="16312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just" eaLnBrk="0" hangingPunct="0">
              <a:defRPr/>
            </a:pPr>
            <a:r>
              <a:rPr lang="fr-FR" sz="2200" dirty="0" smtClean="0">
                <a:latin typeface="Calibri" pitchFamily="34" charset="0"/>
                <a:sym typeface="Wingdings 2" pitchFamily="18" charset="2"/>
              </a:rPr>
              <a:t></a:t>
            </a:r>
            <a:r>
              <a:rPr lang="fr-FR" sz="2200" dirty="0" smtClean="0"/>
              <a:t>  </a:t>
            </a:r>
            <a:r>
              <a:rPr lang="fr-FR" sz="2200" dirty="0" smtClean="0">
                <a:cs typeface="Arial" pitchFamily="34" charset="0"/>
              </a:rPr>
              <a:t>Chaque </a:t>
            </a:r>
            <a:r>
              <a:rPr lang="fr-FR" sz="2200" dirty="0">
                <a:cs typeface="Arial" pitchFamily="34" charset="0"/>
              </a:rPr>
              <a:t>raie colorée </a:t>
            </a:r>
            <a:r>
              <a:rPr lang="fr-FR" sz="2200" dirty="0" smtClean="0">
                <a:cs typeface="Arial" pitchFamily="34" charset="0"/>
              </a:rPr>
              <a:t>traduit </a:t>
            </a:r>
            <a:r>
              <a:rPr lang="fr-FR" sz="2200" dirty="0">
                <a:cs typeface="Arial" pitchFamily="34" charset="0"/>
              </a:rPr>
              <a:t>le </a:t>
            </a:r>
            <a:r>
              <a:rPr lang="fr-FR" sz="2200" b="1" dirty="0">
                <a:cs typeface="Arial" pitchFamily="34" charset="0"/>
              </a:rPr>
              <a:t>passage de l’électron d’un </a:t>
            </a:r>
            <a:r>
              <a:rPr lang="fr-FR" sz="2200" b="1" dirty="0" smtClean="0">
                <a:cs typeface="Arial" pitchFamily="34" charset="0"/>
              </a:rPr>
              <a:t>niveau </a:t>
            </a:r>
            <a:r>
              <a:rPr lang="fr-FR" sz="2200" b="1" dirty="0">
                <a:cs typeface="Arial" pitchFamily="34" charset="0"/>
              </a:rPr>
              <a:t>électronique </a:t>
            </a:r>
            <a:r>
              <a:rPr lang="fr-FR" sz="2200" b="1" u="sng" dirty="0">
                <a:cs typeface="Arial" pitchFamily="34" charset="0"/>
              </a:rPr>
              <a:t>initial</a:t>
            </a:r>
            <a:r>
              <a:rPr lang="fr-FR" sz="2200" b="1" dirty="0">
                <a:cs typeface="Arial" pitchFamily="34" charset="0"/>
              </a:rPr>
              <a:t> d’énergie </a:t>
            </a:r>
            <a:r>
              <a:rPr lang="fr-FR" sz="2200" b="1" dirty="0" err="1">
                <a:cs typeface="Arial" pitchFamily="34" charset="0"/>
                <a:sym typeface="Wingdings 2" pitchFamily="18" charset="2"/>
              </a:rPr>
              <a:t>E</a:t>
            </a:r>
            <a:r>
              <a:rPr lang="fr-FR" sz="2200" b="1" baseline="-30000" dirty="0" err="1">
                <a:cs typeface="Arial" pitchFamily="34" charset="0"/>
                <a:sym typeface="Wingdings 2" pitchFamily="18" charset="2"/>
              </a:rPr>
              <a:t>i</a:t>
            </a:r>
            <a:r>
              <a:rPr lang="fr-FR" sz="2200" b="1" dirty="0">
                <a:cs typeface="Arial" pitchFamily="34" charset="0"/>
                <a:sym typeface="Wingdings 2" pitchFamily="18" charset="2"/>
              </a:rPr>
              <a:t> vers un </a:t>
            </a:r>
            <a:r>
              <a:rPr lang="fr-FR" sz="2200" b="1" dirty="0" smtClean="0">
                <a:cs typeface="Arial" pitchFamily="34" charset="0"/>
                <a:sym typeface="Wingdings 2" pitchFamily="18" charset="2"/>
              </a:rPr>
              <a:t>niveau </a:t>
            </a:r>
            <a:r>
              <a:rPr lang="fr-FR" sz="2200" b="1" dirty="0" err="1" smtClean="0">
                <a:cs typeface="Arial" pitchFamily="34" charset="0"/>
                <a:sym typeface="Wingdings 2" pitchFamily="18" charset="2"/>
              </a:rPr>
              <a:t>élec-tronique</a:t>
            </a:r>
            <a:r>
              <a:rPr lang="fr-FR" sz="2200" b="1" dirty="0" smtClean="0">
                <a:cs typeface="Arial" pitchFamily="34" charset="0"/>
                <a:sym typeface="Wingdings 2" pitchFamily="18" charset="2"/>
              </a:rPr>
              <a:t> </a:t>
            </a:r>
            <a:r>
              <a:rPr lang="fr-FR" sz="2200" b="1" u="sng" dirty="0">
                <a:cs typeface="Arial" pitchFamily="34" charset="0"/>
                <a:sym typeface="Wingdings 2" pitchFamily="18" charset="2"/>
              </a:rPr>
              <a:t>final</a:t>
            </a:r>
            <a:r>
              <a:rPr lang="fr-FR" sz="2200" b="1" dirty="0">
                <a:cs typeface="Arial" pitchFamily="34" charset="0"/>
                <a:sym typeface="Wingdings 2" pitchFamily="18" charset="2"/>
              </a:rPr>
              <a:t> d’énergie </a:t>
            </a:r>
            <a:r>
              <a:rPr lang="fr-FR" sz="2200" b="1" dirty="0" smtClean="0">
                <a:cs typeface="Arial" pitchFamily="34" charset="0"/>
                <a:sym typeface="Wingdings 2" pitchFamily="18" charset="2"/>
              </a:rPr>
              <a:t>E</a:t>
            </a:r>
            <a:r>
              <a:rPr lang="fr-FR" sz="2200" b="1" baseline="-30000" dirty="0" smtClean="0">
                <a:cs typeface="Arial" pitchFamily="34" charset="0"/>
                <a:sym typeface="Wingdings 2" pitchFamily="18" charset="2"/>
              </a:rPr>
              <a:t>F</a:t>
            </a:r>
            <a:r>
              <a:rPr lang="fr-FR" sz="2200" b="1" dirty="0" smtClean="0">
                <a:cs typeface="Arial" pitchFamily="34" charset="0"/>
                <a:sym typeface="Wingdings 2" pitchFamily="18" charset="2"/>
              </a:rPr>
              <a:t> </a:t>
            </a:r>
            <a:r>
              <a:rPr lang="fr-FR" sz="2200" dirty="0" smtClean="0">
                <a:cs typeface="Arial" pitchFamily="34" charset="0"/>
                <a:sym typeface="Wingdings 2" pitchFamily="18" charset="2"/>
              </a:rPr>
              <a:t>tels que :</a:t>
            </a:r>
          </a:p>
          <a:p>
            <a:pPr algn="just" eaLnBrk="0" hangingPunct="0">
              <a:defRPr/>
            </a:pPr>
            <a:endParaRPr lang="fr-FR" sz="1200" dirty="0">
              <a:solidFill>
                <a:srgbClr val="002060"/>
              </a:solidFill>
              <a:latin typeface="Arial" pitchFamily="34" charset="0"/>
              <a:cs typeface="Arial" pitchFamily="34" charset="0"/>
              <a:sym typeface="Wingdings 2" pitchFamily="18" charset="2"/>
            </a:endParaRPr>
          </a:p>
          <a:p>
            <a:pPr algn="just" eaLnBrk="0" hangingPunct="0">
              <a:defRPr/>
            </a:pPr>
            <a:r>
              <a:rPr lang="fr-FR" sz="2000" dirty="0" smtClean="0">
                <a:latin typeface="Calibri" pitchFamily="34" charset="0"/>
                <a:sym typeface="Wingdings 2" pitchFamily="18" charset="2"/>
              </a:rPr>
              <a:t></a:t>
            </a:r>
            <a:r>
              <a:rPr lang="fr-FR" sz="2000" dirty="0" smtClean="0"/>
              <a:t> </a:t>
            </a:r>
            <a:r>
              <a:rPr lang="fr-FR" sz="2200" dirty="0" smtClean="0">
                <a:cs typeface="Arial" pitchFamily="34" charset="0"/>
                <a:sym typeface="Wingdings 2" pitchFamily="18" charset="2"/>
              </a:rPr>
              <a:t>Chaque </a:t>
            </a:r>
            <a:r>
              <a:rPr lang="fr-FR" sz="2200" u="sng" dirty="0" smtClean="0">
                <a:cs typeface="Arial" pitchFamily="34" charset="0"/>
                <a:sym typeface="Wingdings 2" pitchFamily="18" charset="2"/>
              </a:rPr>
              <a:t>transition électronique</a:t>
            </a:r>
            <a:r>
              <a:rPr lang="fr-FR" sz="2200" dirty="0" smtClean="0">
                <a:cs typeface="Arial" pitchFamily="34" charset="0"/>
                <a:sym typeface="Wingdings 2" pitchFamily="18" charset="2"/>
              </a:rPr>
              <a:t> s’accompagne de</a:t>
            </a:r>
            <a:endParaRPr lang="fr-FR" sz="1100" dirty="0">
              <a:latin typeface="Calibri" pitchFamily="34" charset="0"/>
              <a:sym typeface="Wingdings 2" pitchFamily="18" charset="2"/>
            </a:endParaRPr>
          </a:p>
        </p:txBody>
      </p:sp>
      <p:cxnSp>
        <p:nvCxnSpPr>
          <p:cNvPr id="37" name="Connecteur droit avec flèche 36"/>
          <p:cNvCxnSpPr/>
          <p:nvPr/>
        </p:nvCxnSpPr>
        <p:spPr>
          <a:xfrm>
            <a:off x="755576" y="2924944"/>
            <a:ext cx="0" cy="1440160"/>
          </a:xfrm>
          <a:prstGeom prst="straightConnector1">
            <a:avLst/>
          </a:prstGeom>
          <a:ln w="38100">
            <a:solidFill>
              <a:srgbClr val="00B0F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Forme libre 37"/>
          <p:cNvSpPr/>
          <p:nvPr/>
        </p:nvSpPr>
        <p:spPr>
          <a:xfrm>
            <a:off x="827584" y="3546376"/>
            <a:ext cx="863600" cy="215900"/>
          </a:xfrm>
          <a:custGeom>
            <a:avLst/>
            <a:gdLst>
              <a:gd name="connsiteX0" fmla="*/ 0 w 825191"/>
              <a:gd name="connsiteY0" fmla="*/ 126380 h 150542"/>
              <a:gd name="connsiteX1" fmla="*/ 89210 w 825191"/>
              <a:gd name="connsiteY1" fmla="*/ 3717 h 150542"/>
              <a:gd name="connsiteX2" fmla="*/ 133815 w 825191"/>
              <a:gd name="connsiteY2" fmla="*/ 126380 h 150542"/>
              <a:gd name="connsiteX3" fmla="*/ 223025 w 825191"/>
              <a:gd name="connsiteY3" fmla="*/ 3717 h 150542"/>
              <a:gd name="connsiteX4" fmla="*/ 278781 w 825191"/>
              <a:gd name="connsiteY4" fmla="*/ 148683 h 150542"/>
              <a:gd name="connsiteX5" fmla="*/ 356839 w 825191"/>
              <a:gd name="connsiteY5" fmla="*/ 14868 h 150542"/>
              <a:gd name="connsiteX6" fmla="*/ 423747 w 825191"/>
              <a:gd name="connsiteY6" fmla="*/ 126380 h 150542"/>
              <a:gd name="connsiteX7" fmla="*/ 490654 w 825191"/>
              <a:gd name="connsiteY7" fmla="*/ 26019 h 150542"/>
              <a:gd name="connsiteX8" fmla="*/ 557561 w 825191"/>
              <a:gd name="connsiteY8" fmla="*/ 137531 h 150542"/>
              <a:gd name="connsiteX9" fmla="*/ 624469 w 825191"/>
              <a:gd name="connsiteY9" fmla="*/ 26019 h 150542"/>
              <a:gd name="connsiteX10" fmla="*/ 691376 w 825191"/>
              <a:gd name="connsiteY10" fmla="*/ 104078 h 150542"/>
              <a:gd name="connsiteX11" fmla="*/ 825191 w 825191"/>
              <a:gd name="connsiteY11" fmla="*/ 126380 h 150542"/>
              <a:gd name="connsiteX0" fmla="*/ 0 w 952159"/>
              <a:gd name="connsiteY0" fmla="*/ 126380 h 150542"/>
              <a:gd name="connsiteX1" fmla="*/ 89210 w 952159"/>
              <a:gd name="connsiteY1" fmla="*/ 3717 h 150542"/>
              <a:gd name="connsiteX2" fmla="*/ 133815 w 952159"/>
              <a:gd name="connsiteY2" fmla="*/ 126380 h 150542"/>
              <a:gd name="connsiteX3" fmla="*/ 223025 w 952159"/>
              <a:gd name="connsiteY3" fmla="*/ 3717 h 150542"/>
              <a:gd name="connsiteX4" fmla="*/ 278781 w 952159"/>
              <a:gd name="connsiteY4" fmla="*/ 148683 h 150542"/>
              <a:gd name="connsiteX5" fmla="*/ 356839 w 952159"/>
              <a:gd name="connsiteY5" fmla="*/ 14868 h 150542"/>
              <a:gd name="connsiteX6" fmla="*/ 423747 w 952159"/>
              <a:gd name="connsiteY6" fmla="*/ 126380 h 150542"/>
              <a:gd name="connsiteX7" fmla="*/ 490654 w 952159"/>
              <a:gd name="connsiteY7" fmla="*/ 26019 h 150542"/>
              <a:gd name="connsiteX8" fmla="*/ 557561 w 952159"/>
              <a:gd name="connsiteY8" fmla="*/ 137531 h 150542"/>
              <a:gd name="connsiteX9" fmla="*/ 624469 w 952159"/>
              <a:gd name="connsiteY9" fmla="*/ 26019 h 150542"/>
              <a:gd name="connsiteX10" fmla="*/ 691376 w 952159"/>
              <a:gd name="connsiteY10" fmla="*/ 104078 h 150542"/>
              <a:gd name="connsiteX11" fmla="*/ 952159 w 952159"/>
              <a:gd name="connsiteY11" fmla="*/ 114171 h 1505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952159" h="150542">
                <a:moveTo>
                  <a:pt x="0" y="126380"/>
                </a:moveTo>
                <a:cubicBezTo>
                  <a:pt x="33454" y="65048"/>
                  <a:pt x="66908" y="3717"/>
                  <a:pt x="89210" y="3717"/>
                </a:cubicBezTo>
                <a:cubicBezTo>
                  <a:pt x="111512" y="3717"/>
                  <a:pt x="111513" y="126380"/>
                  <a:pt x="133815" y="126380"/>
                </a:cubicBezTo>
                <a:cubicBezTo>
                  <a:pt x="156117" y="126380"/>
                  <a:pt x="198864" y="0"/>
                  <a:pt x="223025" y="3717"/>
                </a:cubicBezTo>
                <a:cubicBezTo>
                  <a:pt x="247186" y="7434"/>
                  <a:pt x="256479" y="146824"/>
                  <a:pt x="278781" y="148683"/>
                </a:cubicBezTo>
                <a:cubicBezTo>
                  <a:pt x="301083" y="150542"/>
                  <a:pt x="332678" y="18585"/>
                  <a:pt x="356839" y="14868"/>
                </a:cubicBezTo>
                <a:cubicBezTo>
                  <a:pt x="381000" y="11151"/>
                  <a:pt x="401445" y="124522"/>
                  <a:pt x="423747" y="126380"/>
                </a:cubicBezTo>
                <a:cubicBezTo>
                  <a:pt x="446049" y="128238"/>
                  <a:pt x="468352" y="24160"/>
                  <a:pt x="490654" y="26019"/>
                </a:cubicBezTo>
                <a:cubicBezTo>
                  <a:pt x="512956" y="27878"/>
                  <a:pt x="535259" y="137531"/>
                  <a:pt x="557561" y="137531"/>
                </a:cubicBezTo>
                <a:cubicBezTo>
                  <a:pt x="579863" y="137531"/>
                  <a:pt x="602166" y="31595"/>
                  <a:pt x="624469" y="26019"/>
                </a:cubicBezTo>
                <a:cubicBezTo>
                  <a:pt x="646772" y="20443"/>
                  <a:pt x="636761" y="89386"/>
                  <a:pt x="691376" y="104078"/>
                </a:cubicBezTo>
                <a:cubicBezTo>
                  <a:pt x="745991" y="118770"/>
                  <a:pt x="901978" y="111383"/>
                  <a:pt x="952159" y="114171"/>
                </a:cubicBezTo>
              </a:path>
            </a:pathLst>
          </a:custGeom>
          <a:ln w="38100">
            <a:solidFill>
              <a:srgbClr val="FF0000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fr-FR" dirty="0">
              <a:solidFill>
                <a:srgbClr val="FF0000"/>
              </a:solidFill>
            </a:endParaRPr>
          </a:p>
        </p:txBody>
      </p:sp>
      <p:sp>
        <p:nvSpPr>
          <p:cNvPr id="39" name="ZoneTexte 38"/>
          <p:cNvSpPr txBox="1">
            <a:spLocks noChangeArrowheads="1"/>
          </p:cNvSpPr>
          <p:nvPr/>
        </p:nvSpPr>
        <p:spPr bwMode="auto">
          <a:xfrm>
            <a:off x="107504" y="4077072"/>
            <a:ext cx="429926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fr-FR" sz="2400" b="1" dirty="0" smtClean="0">
                <a:solidFill>
                  <a:srgbClr val="007033"/>
                </a:solidFill>
              </a:rPr>
              <a:t>E</a:t>
            </a:r>
            <a:r>
              <a:rPr lang="fr-FR" sz="2400" b="1" baseline="-25000" dirty="0" smtClean="0">
                <a:solidFill>
                  <a:srgbClr val="007033"/>
                </a:solidFill>
              </a:rPr>
              <a:t>F</a:t>
            </a:r>
            <a:endParaRPr lang="fr-FR" sz="2400" b="1" dirty="0">
              <a:solidFill>
                <a:srgbClr val="007033"/>
              </a:solidFill>
            </a:endParaRPr>
          </a:p>
        </p:txBody>
      </p:sp>
      <p:sp>
        <p:nvSpPr>
          <p:cNvPr id="40" name="ZoneTexte 39"/>
          <p:cNvSpPr txBox="1">
            <a:spLocks noChangeArrowheads="1"/>
          </p:cNvSpPr>
          <p:nvPr/>
        </p:nvSpPr>
        <p:spPr bwMode="auto">
          <a:xfrm>
            <a:off x="107504" y="2636912"/>
            <a:ext cx="447675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fr-FR" sz="2400" b="1" dirty="0" err="1">
                <a:solidFill>
                  <a:srgbClr val="007033"/>
                </a:solidFill>
              </a:rPr>
              <a:t>E</a:t>
            </a:r>
            <a:r>
              <a:rPr lang="fr-FR" sz="2400" b="1" baseline="-25000" dirty="0" err="1">
                <a:solidFill>
                  <a:srgbClr val="007033"/>
                </a:solidFill>
              </a:rPr>
              <a:t>i</a:t>
            </a:r>
            <a:endParaRPr lang="fr-FR" sz="2400" b="1" dirty="0">
              <a:solidFill>
                <a:srgbClr val="007033"/>
              </a:solidFill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72008" y="2145556"/>
            <a:ext cx="8964488" cy="3515692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fr-FR" sz="2000" dirty="0" smtClean="0">
                <a:solidFill>
                  <a:schemeClr val="tx1"/>
                </a:solidFill>
              </a:rPr>
              <a:t> </a:t>
            </a:r>
            <a:r>
              <a:rPr lang="fr-FR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fr-FR" dirty="0" smtClean="0"/>
              <a:t> </a:t>
            </a:r>
            <a:endParaRPr lang="fr-FR" dirty="0"/>
          </a:p>
        </p:txBody>
      </p:sp>
      <p:sp>
        <p:nvSpPr>
          <p:cNvPr id="22" name="Rectangle 21"/>
          <p:cNvSpPr/>
          <p:nvPr/>
        </p:nvSpPr>
        <p:spPr>
          <a:xfrm>
            <a:off x="971650" y="3140968"/>
            <a:ext cx="47481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000" b="1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  <a:sym typeface="Wingdings 2" pitchFamily="18" charset="2"/>
              </a:rPr>
              <a:t>h</a:t>
            </a:r>
            <a:r>
              <a:rPr lang="fr-FR" sz="2000" b="1" dirty="0" err="1" smtClean="0">
                <a:solidFill>
                  <a:srgbClr val="FF0000"/>
                </a:solidFill>
                <a:latin typeface="Symbol" pitchFamily="18" charset="2"/>
                <a:cs typeface="Arial" pitchFamily="34" charset="0"/>
                <a:sym typeface="Wingdings 2" pitchFamily="18" charset="2"/>
              </a:rPr>
              <a:t>n</a:t>
            </a:r>
            <a:endParaRPr lang="fr-FR" dirty="0">
              <a:solidFill>
                <a:srgbClr val="FF0000"/>
              </a:solidFill>
            </a:endParaRPr>
          </a:p>
        </p:txBody>
      </p:sp>
      <p:sp>
        <p:nvSpPr>
          <p:cNvPr id="23" name="Rectangle 13"/>
          <p:cNvSpPr>
            <a:spLocks noChangeArrowheads="1"/>
          </p:cNvSpPr>
          <p:nvPr/>
        </p:nvSpPr>
        <p:spPr bwMode="auto">
          <a:xfrm>
            <a:off x="1331640" y="5733256"/>
            <a:ext cx="6516687" cy="92233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9525">
            <a:solidFill>
              <a:srgbClr val="002060"/>
            </a:solidFill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 eaLnBrk="0" hangingPunct="0">
              <a:tabLst>
                <a:tab pos="1250950" algn="l"/>
              </a:tabLst>
              <a:defRPr/>
            </a:pPr>
            <a:r>
              <a:rPr lang="fr-FR" i="1" u="sng" dirty="0">
                <a:latin typeface="Bookman Old Style" pitchFamily="18" charset="0"/>
              </a:rPr>
              <a:t>Application</a:t>
            </a:r>
            <a:r>
              <a:rPr lang="fr-FR" i="1" dirty="0">
                <a:latin typeface="Bookman Old Style" pitchFamily="18" charset="0"/>
              </a:rPr>
              <a:t> : Repérer qualitativement les séries de </a:t>
            </a:r>
            <a:r>
              <a:rPr lang="fr-FR" i="1" dirty="0" err="1">
                <a:latin typeface="Bookman Old Style" pitchFamily="18" charset="0"/>
              </a:rPr>
              <a:t>Lyman</a:t>
            </a:r>
            <a:r>
              <a:rPr lang="fr-FR" i="1" dirty="0">
                <a:latin typeface="Bookman Old Style" pitchFamily="18" charset="0"/>
              </a:rPr>
              <a:t>, Balmer et </a:t>
            </a:r>
            <a:r>
              <a:rPr lang="fr-FR" i="1" dirty="0" err="1">
                <a:latin typeface="Bookman Old Style" pitchFamily="18" charset="0"/>
              </a:rPr>
              <a:t>Paschen</a:t>
            </a:r>
            <a:r>
              <a:rPr lang="fr-FR" i="1" dirty="0">
                <a:latin typeface="Bookman Old Style" pitchFamily="18" charset="0"/>
              </a:rPr>
              <a:t> sur le spectre de raies de l’hydrogène. Puis retrouver la valeur de </a:t>
            </a:r>
            <a:r>
              <a:rPr lang="fr-FR" dirty="0" err="1">
                <a:latin typeface="Symbol" pitchFamily="18" charset="2"/>
              </a:rPr>
              <a:t>l</a:t>
            </a:r>
            <a:r>
              <a:rPr lang="fr-FR" baseline="-25000" dirty="0" err="1">
                <a:latin typeface="Bookman Old Style" pitchFamily="18" charset="0"/>
              </a:rPr>
              <a:t>max</a:t>
            </a:r>
            <a:r>
              <a:rPr lang="fr-FR" dirty="0">
                <a:latin typeface="Bookman Old Style" pitchFamily="18" charset="0"/>
              </a:rPr>
              <a:t>(</a:t>
            </a:r>
            <a:r>
              <a:rPr lang="fr-FR" dirty="0" err="1">
                <a:latin typeface="Bookman Old Style" pitchFamily="18" charset="0"/>
              </a:rPr>
              <a:t>Lyman</a:t>
            </a:r>
            <a:r>
              <a:rPr lang="fr-FR" dirty="0">
                <a:latin typeface="Bookman Old Style" pitchFamily="18" charset="0"/>
              </a:rPr>
              <a:t>)</a:t>
            </a:r>
            <a:r>
              <a:rPr lang="fr-FR" i="1" dirty="0">
                <a:latin typeface="Bookman Old Style" pitchFamily="18" charset="0"/>
              </a:rPr>
              <a:t>.</a:t>
            </a:r>
            <a:endParaRPr lang="fr-FR" dirty="0"/>
          </a:p>
        </p:txBody>
      </p:sp>
      <p:sp>
        <p:nvSpPr>
          <p:cNvPr id="24" name="Rectangle 23"/>
          <p:cNvSpPr/>
          <p:nvPr/>
        </p:nvSpPr>
        <p:spPr>
          <a:xfrm>
            <a:off x="5650979" y="4085580"/>
            <a:ext cx="35618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400" b="1" dirty="0" smtClean="0">
                <a:latin typeface="Arial" pitchFamily="34" charset="0"/>
                <a:cs typeface="Arial" pitchFamily="34" charset="0"/>
                <a:sym typeface="Wingdings 2" pitchFamily="18" charset="2"/>
              </a:rPr>
              <a:t>c</a:t>
            </a:r>
            <a:endParaRPr lang="fr-FR" sz="2400" dirty="0"/>
          </a:p>
        </p:txBody>
      </p:sp>
      <p:sp>
        <p:nvSpPr>
          <p:cNvPr id="25" name="Rectangle 24"/>
          <p:cNvSpPr/>
          <p:nvPr/>
        </p:nvSpPr>
        <p:spPr>
          <a:xfrm>
            <a:off x="5670029" y="4517816"/>
            <a:ext cx="35298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400" b="1" dirty="0" smtClean="0">
                <a:latin typeface="Symbol" pitchFamily="18" charset="2"/>
                <a:cs typeface="Arial" pitchFamily="34" charset="0"/>
                <a:sym typeface="Wingdings 2" pitchFamily="18" charset="2"/>
              </a:rPr>
              <a:t>l</a:t>
            </a:r>
            <a:endParaRPr lang="fr-FR" sz="2400" dirty="0"/>
          </a:p>
        </p:txBody>
      </p:sp>
      <p:cxnSp>
        <p:nvCxnSpPr>
          <p:cNvPr id="26" name="Connecteur droit 25"/>
          <p:cNvCxnSpPr/>
          <p:nvPr/>
        </p:nvCxnSpPr>
        <p:spPr>
          <a:xfrm>
            <a:off x="5663679" y="4495591"/>
            <a:ext cx="36004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Rectangle 26"/>
          <p:cNvSpPr/>
          <p:nvPr/>
        </p:nvSpPr>
        <p:spPr>
          <a:xfrm>
            <a:off x="1403648" y="4254167"/>
            <a:ext cx="427704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2000" b="1" dirty="0" smtClean="0">
                <a:latin typeface="Arial" pitchFamily="34" charset="0"/>
                <a:cs typeface="Arial" pitchFamily="34" charset="0"/>
                <a:sym typeface="Wingdings 2" pitchFamily="18" charset="2"/>
              </a:rPr>
              <a:t> </a:t>
            </a:r>
            <a:r>
              <a:rPr lang="fr-FR" sz="2400" b="1" dirty="0" err="1" smtClean="0">
                <a:latin typeface="Arial" pitchFamily="34" charset="0"/>
                <a:cs typeface="Arial" pitchFamily="34" charset="0"/>
                <a:sym typeface="Wingdings 2" pitchFamily="18" charset="2"/>
              </a:rPr>
              <a:t>E</a:t>
            </a:r>
            <a:r>
              <a:rPr lang="fr-FR" sz="2400" b="1" baseline="-25000" dirty="0" err="1" smtClean="0">
                <a:latin typeface="Arial" pitchFamily="34" charset="0"/>
                <a:cs typeface="Arial" pitchFamily="34" charset="0"/>
                <a:sym typeface="Wingdings 2" pitchFamily="18" charset="2"/>
              </a:rPr>
              <a:t>photon</a:t>
            </a:r>
            <a:r>
              <a:rPr lang="fr-FR" sz="2400" b="1" dirty="0" smtClean="0">
                <a:latin typeface="Arial" pitchFamily="34" charset="0"/>
                <a:cs typeface="Arial" pitchFamily="34" charset="0"/>
                <a:sym typeface="Wingdings 2" pitchFamily="18" charset="2"/>
              </a:rPr>
              <a:t> = </a:t>
            </a:r>
            <a:r>
              <a:rPr lang="fr-FR" sz="2400" b="1" dirty="0" err="1" smtClean="0">
                <a:latin typeface="Arial" pitchFamily="34" charset="0"/>
                <a:cs typeface="Arial" pitchFamily="34" charset="0"/>
                <a:sym typeface="Wingdings 2" pitchFamily="18" charset="2"/>
              </a:rPr>
              <a:t>E</a:t>
            </a:r>
            <a:r>
              <a:rPr lang="fr-FR" sz="2400" b="1" baseline="-30000" dirty="0" err="1" smtClean="0">
                <a:latin typeface="Arial" pitchFamily="34" charset="0"/>
                <a:cs typeface="Arial" pitchFamily="34" charset="0"/>
                <a:sym typeface="Wingdings 2" pitchFamily="18" charset="2"/>
              </a:rPr>
              <a:t>i</a:t>
            </a:r>
            <a:r>
              <a:rPr lang="fr-FR" sz="2400" b="1" dirty="0" smtClean="0">
                <a:latin typeface="Arial" pitchFamily="34" charset="0"/>
                <a:cs typeface="Arial" pitchFamily="34" charset="0"/>
                <a:sym typeface="Wingdings 2" pitchFamily="18" charset="2"/>
              </a:rPr>
              <a:t> – E</a:t>
            </a:r>
            <a:r>
              <a:rPr lang="fr-FR" sz="2400" b="1" baseline="-30000" dirty="0" smtClean="0">
                <a:latin typeface="Arial" pitchFamily="34" charset="0"/>
                <a:cs typeface="Arial" pitchFamily="34" charset="0"/>
                <a:sym typeface="Wingdings 2" pitchFamily="18" charset="2"/>
              </a:rPr>
              <a:t>F</a:t>
            </a:r>
            <a:r>
              <a:rPr lang="fr-FR" sz="2400" b="1" dirty="0" smtClean="0">
                <a:latin typeface="Arial" pitchFamily="34" charset="0"/>
                <a:cs typeface="Arial" pitchFamily="34" charset="0"/>
                <a:sym typeface="Wingdings 2" pitchFamily="18" charset="2"/>
              </a:rPr>
              <a:t> = h × </a:t>
            </a:r>
            <a:r>
              <a:rPr lang="fr-FR" sz="2400" b="1" dirty="0" smtClean="0">
                <a:latin typeface="Symbol" pitchFamily="18" charset="2"/>
                <a:cs typeface="Arial" pitchFamily="34" charset="0"/>
                <a:sym typeface="Wingdings 2" pitchFamily="18" charset="2"/>
              </a:rPr>
              <a:t>n</a:t>
            </a:r>
            <a:r>
              <a:rPr lang="fr-FR" sz="2400" b="1" dirty="0" smtClean="0">
                <a:latin typeface="Arial" pitchFamily="34" charset="0"/>
                <a:cs typeface="Arial" pitchFamily="34" charset="0"/>
                <a:sym typeface="Wingdings 2" pitchFamily="18" charset="2"/>
              </a:rPr>
              <a:t> = h × </a:t>
            </a:r>
            <a:endParaRPr lang="fr-FR" dirty="0"/>
          </a:p>
        </p:txBody>
      </p:sp>
      <p:cxnSp>
        <p:nvCxnSpPr>
          <p:cNvPr id="43" name="Connecteur droit 42"/>
          <p:cNvCxnSpPr/>
          <p:nvPr/>
        </p:nvCxnSpPr>
        <p:spPr>
          <a:xfrm flipV="1">
            <a:off x="5868144" y="4005064"/>
            <a:ext cx="288032" cy="216025"/>
          </a:xfrm>
          <a:prstGeom prst="line">
            <a:avLst/>
          </a:prstGeom>
          <a:ln w="28575">
            <a:solidFill>
              <a:srgbClr val="008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Rectangle 44"/>
          <p:cNvSpPr/>
          <p:nvPr/>
        </p:nvSpPr>
        <p:spPr>
          <a:xfrm>
            <a:off x="5724128" y="3649216"/>
            <a:ext cx="3312368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2000" b="1" dirty="0" smtClean="0">
                <a:solidFill>
                  <a:srgbClr val="008000"/>
                </a:solidFill>
                <a:latin typeface="Arial" pitchFamily="34" charset="0"/>
                <a:cs typeface="Arial" pitchFamily="34" charset="0"/>
                <a:sym typeface="Wingdings 2" pitchFamily="18" charset="2"/>
              </a:rPr>
              <a:t>Célérité</a:t>
            </a:r>
            <a:r>
              <a:rPr lang="fr-FR" sz="2000" dirty="0" smtClean="0">
                <a:solidFill>
                  <a:srgbClr val="008000"/>
                </a:solidFill>
                <a:latin typeface="Arial" pitchFamily="34" charset="0"/>
                <a:cs typeface="Arial" pitchFamily="34" charset="0"/>
                <a:sym typeface="Wingdings 2" pitchFamily="18" charset="2"/>
              </a:rPr>
              <a:t> de la lumière dans  </a:t>
            </a:r>
          </a:p>
          <a:p>
            <a:r>
              <a:rPr lang="fr-FR" sz="2000" dirty="0" smtClean="0">
                <a:solidFill>
                  <a:srgbClr val="008000"/>
                </a:solidFill>
                <a:latin typeface="Arial" pitchFamily="34" charset="0"/>
                <a:cs typeface="Arial" pitchFamily="34" charset="0"/>
                <a:sym typeface="Wingdings 2" pitchFamily="18" charset="2"/>
              </a:rPr>
              <a:t>      le vide </a:t>
            </a:r>
            <a:r>
              <a:rPr lang="fr-FR" sz="2000" dirty="0" smtClean="0">
                <a:latin typeface="Arial" pitchFamily="34" charset="0"/>
                <a:cs typeface="Arial" pitchFamily="34" charset="0"/>
                <a:sym typeface="Wingdings 2" pitchFamily="18" charset="2"/>
              </a:rPr>
              <a:t>(</a:t>
            </a:r>
            <a:r>
              <a:rPr lang="fr-FR" sz="2000" b="1" dirty="0" smtClean="0">
                <a:latin typeface="Arial" pitchFamily="34" charset="0"/>
                <a:cs typeface="Arial" pitchFamily="34" charset="0"/>
                <a:sym typeface="Wingdings 2" pitchFamily="18" charset="2"/>
              </a:rPr>
              <a:t>3,00.10</a:t>
            </a:r>
            <a:r>
              <a:rPr lang="fr-FR" sz="2000" b="1" baseline="30000" dirty="0" smtClean="0">
                <a:latin typeface="Arial" pitchFamily="34" charset="0"/>
                <a:cs typeface="Arial" pitchFamily="34" charset="0"/>
                <a:sym typeface="Wingdings 2" pitchFamily="18" charset="2"/>
              </a:rPr>
              <a:t>8</a:t>
            </a:r>
            <a:r>
              <a:rPr lang="fr-FR" sz="2000" dirty="0" smtClean="0">
                <a:latin typeface="Arial" pitchFamily="34" charset="0"/>
                <a:cs typeface="Arial" pitchFamily="34" charset="0"/>
                <a:sym typeface="Wingdings 2" pitchFamily="18" charset="2"/>
              </a:rPr>
              <a:t> </a:t>
            </a:r>
            <a:r>
              <a:rPr lang="fr-FR" sz="2000" b="1" dirty="0" err="1" smtClean="0">
                <a:latin typeface="Arial" pitchFamily="34" charset="0"/>
                <a:cs typeface="Arial" pitchFamily="34" charset="0"/>
                <a:sym typeface="Wingdings 2" pitchFamily="18" charset="2"/>
              </a:rPr>
              <a:t>m.s</a:t>
            </a:r>
            <a:r>
              <a:rPr lang="fr-FR" sz="2000" b="1" baseline="30000" dirty="0" smtClean="0">
                <a:latin typeface="Arial" pitchFamily="34" charset="0"/>
                <a:cs typeface="Arial" pitchFamily="34" charset="0"/>
                <a:sym typeface="Wingdings 2" pitchFamily="18" charset="2"/>
              </a:rPr>
              <a:t> – 1</a:t>
            </a:r>
            <a:r>
              <a:rPr lang="fr-FR" sz="2000" dirty="0" smtClean="0">
                <a:latin typeface="Arial" pitchFamily="34" charset="0"/>
                <a:cs typeface="Arial" pitchFamily="34" charset="0"/>
                <a:sym typeface="Wingdings 2" pitchFamily="18" charset="2"/>
              </a:rPr>
              <a:t>)</a:t>
            </a:r>
            <a:endParaRPr lang="fr-FR" sz="2000" dirty="0"/>
          </a:p>
        </p:txBody>
      </p:sp>
      <p:cxnSp>
        <p:nvCxnSpPr>
          <p:cNvPr id="46" name="Connecteur droit 45"/>
          <p:cNvCxnSpPr/>
          <p:nvPr/>
        </p:nvCxnSpPr>
        <p:spPr>
          <a:xfrm flipV="1">
            <a:off x="5940152" y="4581128"/>
            <a:ext cx="360040" cy="144016"/>
          </a:xfrm>
          <a:prstGeom prst="line">
            <a:avLst/>
          </a:prstGeom>
          <a:ln w="28575">
            <a:solidFill>
              <a:srgbClr val="008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Rectangle 46"/>
          <p:cNvSpPr/>
          <p:nvPr/>
        </p:nvSpPr>
        <p:spPr>
          <a:xfrm>
            <a:off x="6228184" y="4365104"/>
            <a:ext cx="3059832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2000" b="1" dirty="0" smtClean="0">
                <a:solidFill>
                  <a:srgbClr val="008000"/>
                </a:solidFill>
                <a:latin typeface="Arial" pitchFamily="34" charset="0"/>
                <a:cs typeface="Arial" pitchFamily="34" charset="0"/>
                <a:sym typeface="Wingdings 2" pitchFamily="18" charset="2"/>
              </a:rPr>
              <a:t>Longueur d’onde </a:t>
            </a:r>
            <a:r>
              <a:rPr lang="fr-FR" sz="2000" dirty="0" smtClean="0">
                <a:solidFill>
                  <a:srgbClr val="008000"/>
                </a:solidFill>
                <a:latin typeface="Arial" pitchFamily="34" charset="0"/>
                <a:cs typeface="Arial" pitchFamily="34" charset="0"/>
                <a:sym typeface="Wingdings 2" pitchFamily="18" charset="2"/>
              </a:rPr>
              <a:t>du photon émis </a:t>
            </a:r>
            <a:r>
              <a:rPr lang="fr-FR" sz="2000" dirty="0" smtClean="0">
                <a:latin typeface="Arial" pitchFamily="34" charset="0"/>
                <a:cs typeface="Arial" pitchFamily="34" charset="0"/>
                <a:sym typeface="Wingdings 2" pitchFamily="18" charset="2"/>
              </a:rPr>
              <a:t>(</a:t>
            </a:r>
            <a:r>
              <a:rPr lang="fr-FR" sz="2000" b="1" dirty="0" smtClean="0">
                <a:latin typeface="Arial" pitchFamily="34" charset="0"/>
                <a:cs typeface="Arial" pitchFamily="34" charset="0"/>
                <a:sym typeface="Wingdings 2" pitchFamily="18" charset="2"/>
              </a:rPr>
              <a:t>en m</a:t>
            </a:r>
            <a:r>
              <a:rPr lang="fr-FR" sz="2000" dirty="0" smtClean="0">
                <a:latin typeface="Arial" pitchFamily="34" charset="0"/>
                <a:cs typeface="Arial" pitchFamily="34" charset="0"/>
                <a:sym typeface="Wingdings 2" pitchFamily="18" charset="2"/>
              </a:rPr>
              <a:t>)</a:t>
            </a:r>
            <a:endParaRPr lang="fr-FR" dirty="0"/>
          </a:p>
        </p:txBody>
      </p:sp>
      <p:cxnSp>
        <p:nvCxnSpPr>
          <p:cNvPr id="50" name="Connecteur droit 49"/>
          <p:cNvCxnSpPr/>
          <p:nvPr/>
        </p:nvCxnSpPr>
        <p:spPr>
          <a:xfrm flipH="1" flipV="1">
            <a:off x="5220072" y="4653136"/>
            <a:ext cx="288032" cy="576064"/>
          </a:xfrm>
          <a:prstGeom prst="line">
            <a:avLst/>
          </a:prstGeom>
          <a:ln w="28575">
            <a:solidFill>
              <a:srgbClr val="008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Rectangle 51"/>
          <p:cNvSpPr/>
          <p:nvPr/>
        </p:nvSpPr>
        <p:spPr>
          <a:xfrm>
            <a:off x="4463480" y="5229200"/>
            <a:ext cx="468052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2000" b="1" dirty="0" smtClean="0">
                <a:solidFill>
                  <a:srgbClr val="008000"/>
                </a:solidFill>
                <a:latin typeface="Arial" pitchFamily="34" charset="0"/>
                <a:cs typeface="Arial" pitchFamily="34" charset="0"/>
                <a:sym typeface="Wingdings 2" pitchFamily="18" charset="2"/>
              </a:rPr>
              <a:t>Constante de Planck </a:t>
            </a:r>
            <a:r>
              <a:rPr lang="fr-FR" sz="2000" dirty="0" smtClean="0">
                <a:latin typeface="Arial" pitchFamily="34" charset="0"/>
                <a:cs typeface="Arial" pitchFamily="34" charset="0"/>
                <a:sym typeface="Wingdings 2" pitchFamily="18" charset="2"/>
              </a:rPr>
              <a:t>(</a:t>
            </a:r>
            <a:r>
              <a:rPr lang="fr-FR" sz="2000" b="1" dirty="0" smtClean="0">
                <a:latin typeface="Arial" pitchFamily="34" charset="0"/>
                <a:cs typeface="Arial" pitchFamily="34" charset="0"/>
                <a:sym typeface="Wingdings 2" pitchFamily="18" charset="2"/>
              </a:rPr>
              <a:t>6,63.10</a:t>
            </a:r>
            <a:r>
              <a:rPr lang="fr-FR" sz="2000" b="1" baseline="30000" dirty="0" smtClean="0">
                <a:latin typeface="Arial" pitchFamily="34" charset="0"/>
                <a:cs typeface="Arial" pitchFamily="34" charset="0"/>
                <a:sym typeface="Wingdings 2" pitchFamily="18" charset="2"/>
              </a:rPr>
              <a:t> –</a:t>
            </a:r>
            <a:r>
              <a:rPr lang="fr-FR" sz="2000" b="1" dirty="0" smtClean="0">
                <a:latin typeface="Arial" pitchFamily="34" charset="0"/>
                <a:cs typeface="Arial" pitchFamily="34" charset="0"/>
                <a:sym typeface="Wingdings 2" pitchFamily="18" charset="2"/>
              </a:rPr>
              <a:t> </a:t>
            </a:r>
            <a:r>
              <a:rPr lang="fr-FR" sz="2000" b="1" baseline="30000" dirty="0" smtClean="0">
                <a:latin typeface="Arial" pitchFamily="34" charset="0"/>
                <a:cs typeface="Arial" pitchFamily="34" charset="0"/>
                <a:sym typeface="Wingdings 2" pitchFamily="18" charset="2"/>
              </a:rPr>
              <a:t>34</a:t>
            </a:r>
            <a:r>
              <a:rPr lang="fr-FR" sz="2000" b="1" dirty="0" smtClean="0">
                <a:latin typeface="Arial" pitchFamily="34" charset="0"/>
                <a:cs typeface="Arial" pitchFamily="34" charset="0"/>
                <a:sym typeface="Wingdings 2" pitchFamily="18" charset="2"/>
              </a:rPr>
              <a:t> </a:t>
            </a:r>
            <a:r>
              <a:rPr lang="fr-FR" sz="2000" b="1" dirty="0" err="1" smtClean="0">
                <a:latin typeface="Arial" pitchFamily="34" charset="0"/>
                <a:cs typeface="Arial" pitchFamily="34" charset="0"/>
                <a:sym typeface="Wingdings 2" pitchFamily="18" charset="2"/>
              </a:rPr>
              <a:t>J.s</a:t>
            </a:r>
            <a:r>
              <a:rPr lang="fr-FR" sz="2000" dirty="0" smtClean="0">
                <a:latin typeface="Arial" pitchFamily="34" charset="0"/>
                <a:cs typeface="Arial" pitchFamily="34" charset="0"/>
                <a:sym typeface="Wingdings 2" pitchFamily="18" charset="2"/>
              </a:rPr>
              <a:t>)</a:t>
            </a:r>
            <a:endParaRPr lang="fr-FR" dirty="0"/>
          </a:p>
        </p:txBody>
      </p:sp>
      <p:cxnSp>
        <p:nvCxnSpPr>
          <p:cNvPr id="54" name="Connecteur droit 53"/>
          <p:cNvCxnSpPr/>
          <p:nvPr/>
        </p:nvCxnSpPr>
        <p:spPr>
          <a:xfrm flipV="1">
            <a:off x="3851920" y="4653136"/>
            <a:ext cx="864096" cy="504056"/>
          </a:xfrm>
          <a:prstGeom prst="line">
            <a:avLst/>
          </a:prstGeom>
          <a:ln w="28575">
            <a:solidFill>
              <a:srgbClr val="008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Rectangle 54"/>
          <p:cNvSpPr/>
          <p:nvPr/>
        </p:nvSpPr>
        <p:spPr>
          <a:xfrm>
            <a:off x="2051720" y="4941168"/>
            <a:ext cx="2592288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2000" b="1" dirty="0" smtClean="0">
                <a:solidFill>
                  <a:srgbClr val="008000"/>
                </a:solidFill>
                <a:latin typeface="Arial" pitchFamily="34" charset="0"/>
                <a:cs typeface="Arial" pitchFamily="34" charset="0"/>
                <a:sym typeface="Wingdings 2" pitchFamily="18" charset="2"/>
              </a:rPr>
              <a:t>Fréquence </a:t>
            </a:r>
            <a:r>
              <a:rPr lang="fr-FR" sz="2000" dirty="0" smtClean="0">
                <a:solidFill>
                  <a:srgbClr val="008000"/>
                </a:solidFill>
                <a:latin typeface="Arial" pitchFamily="34" charset="0"/>
                <a:cs typeface="Arial" pitchFamily="34" charset="0"/>
                <a:sym typeface="Wingdings 2" pitchFamily="18" charset="2"/>
              </a:rPr>
              <a:t>du photon émis </a:t>
            </a:r>
            <a:r>
              <a:rPr lang="fr-FR" sz="2000" dirty="0" smtClean="0">
                <a:latin typeface="Arial" pitchFamily="34" charset="0"/>
                <a:cs typeface="Arial" pitchFamily="34" charset="0"/>
                <a:sym typeface="Wingdings 2" pitchFamily="18" charset="2"/>
              </a:rPr>
              <a:t>(</a:t>
            </a:r>
            <a:r>
              <a:rPr lang="fr-FR" sz="2000" b="1" dirty="0" smtClean="0">
                <a:latin typeface="Arial" pitchFamily="34" charset="0"/>
                <a:cs typeface="Arial" pitchFamily="34" charset="0"/>
                <a:sym typeface="Wingdings 2" pitchFamily="18" charset="2"/>
              </a:rPr>
              <a:t>en Hz</a:t>
            </a:r>
            <a:r>
              <a:rPr lang="fr-FR" sz="2000" dirty="0" smtClean="0">
                <a:latin typeface="Arial" pitchFamily="34" charset="0"/>
                <a:cs typeface="Arial" pitchFamily="34" charset="0"/>
                <a:sym typeface="Wingdings 2" pitchFamily="18" charset="2"/>
              </a:rPr>
              <a:t>)</a:t>
            </a:r>
            <a:endParaRPr lang="fr-FR" dirty="0"/>
          </a:p>
        </p:txBody>
      </p:sp>
      <p:cxnSp>
        <p:nvCxnSpPr>
          <p:cNvPr id="62" name="Connecteur droit 61"/>
          <p:cNvCxnSpPr/>
          <p:nvPr/>
        </p:nvCxnSpPr>
        <p:spPr>
          <a:xfrm flipV="1">
            <a:off x="1115616" y="4509120"/>
            <a:ext cx="432048" cy="216024"/>
          </a:xfrm>
          <a:prstGeom prst="line">
            <a:avLst/>
          </a:prstGeom>
          <a:ln w="28575">
            <a:solidFill>
              <a:srgbClr val="008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3" name="Rectangle 62"/>
          <p:cNvSpPr/>
          <p:nvPr/>
        </p:nvSpPr>
        <p:spPr>
          <a:xfrm>
            <a:off x="-36512" y="4676378"/>
            <a:ext cx="1656184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FR" sz="2000" b="1" dirty="0" smtClean="0">
                <a:solidFill>
                  <a:srgbClr val="008000"/>
                </a:solidFill>
                <a:latin typeface="Arial" pitchFamily="34" charset="0"/>
                <a:cs typeface="Arial" pitchFamily="34" charset="0"/>
                <a:sym typeface="Wingdings 2" pitchFamily="18" charset="2"/>
              </a:rPr>
              <a:t>Energie </a:t>
            </a:r>
            <a:r>
              <a:rPr lang="fr-FR" sz="2000" dirty="0" smtClean="0">
                <a:solidFill>
                  <a:srgbClr val="008000"/>
                </a:solidFill>
                <a:latin typeface="Arial" pitchFamily="34" charset="0"/>
                <a:cs typeface="Arial" pitchFamily="34" charset="0"/>
                <a:sym typeface="Wingdings 2" pitchFamily="18" charset="2"/>
              </a:rPr>
              <a:t>du photon émis </a:t>
            </a:r>
            <a:r>
              <a:rPr lang="fr-FR" sz="2000" dirty="0" smtClean="0">
                <a:latin typeface="Arial" pitchFamily="34" charset="0"/>
                <a:cs typeface="Arial" pitchFamily="34" charset="0"/>
                <a:sym typeface="Wingdings 2" pitchFamily="18" charset="2"/>
              </a:rPr>
              <a:t>(</a:t>
            </a:r>
            <a:r>
              <a:rPr lang="fr-FR" sz="2000" b="1" dirty="0" smtClean="0">
                <a:latin typeface="Arial" pitchFamily="34" charset="0"/>
                <a:cs typeface="Arial" pitchFamily="34" charset="0"/>
                <a:sym typeface="Wingdings 2" pitchFamily="18" charset="2"/>
              </a:rPr>
              <a:t>en J</a:t>
            </a:r>
            <a:r>
              <a:rPr lang="fr-FR" sz="2000" dirty="0" smtClean="0">
                <a:latin typeface="Arial" pitchFamily="34" charset="0"/>
                <a:cs typeface="Arial" pitchFamily="34" charset="0"/>
                <a:sym typeface="Wingdings 2" pitchFamily="18" charset="2"/>
              </a:rPr>
              <a:t>)</a:t>
            </a:r>
            <a:endParaRPr lang="fr-FR" dirty="0"/>
          </a:p>
        </p:txBody>
      </p:sp>
      <p:sp>
        <p:nvSpPr>
          <p:cNvPr id="42" name="Rectangle 41"/>
          <p:cNvSpPr/>
          <p:nvPr/>
        </p:nvSpPr>
        <p:spPr>
          <a:xfrm>
            <a:off x="5940152" y="2780928"/>
            <a:ext cx="119776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4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  <a:sym typeface="Wingdings 2" pitchFamily="18" charset="2"/>
              </a:rPr>
              <a:t>E</a:t>
            </a:r>
            <a:r>
              <a:rPr lang="fr-FR" sz="2400" b="1" baseline="-30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  <a:sym typeface="Wingdings 2" pitchFamily="18" charset="2"/>
              </a:rPr>
              <a:t>F</a:t>
            </a:r>
            <a:r>
              <a:rPr lang="fr-FR" sz="24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  <a:sym typeface="Wingdings 2" pitchFamily="18" charset="2"/>
              </a:rPr>
              <a:t> &lt; </a:t>
            </a:r>
            <a:r>
              <a:rPr lang="fr-FR" sz="2400" b="1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  <a:sym typeface="Wingdings 2" pitchFamily="18" charset="2"/>
              </a:rPr>
              <a:t>E</a:t>
            </a:r>
            <a:r>
              <a:rPr lang="fr-FR" sz="2400" b="1" baseline="-30000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  <a:sym typeface="Wingdings 2" pitchFamily="18" charset="2"/>
              </a:rPr>
              <a:t>i</a:t>
            </a:r>
            <a:r>
              <a:rPr lang="fr-FR" sz="2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  <a:sym typeface="Wingdings 2" pitchFamily="18" charset="2"/>
              </a:rPr>
              <a:t> </a:t>
            </a:r>
            <a:endParaRPr lang="fr-FR" dirty="0"/>
          </a:p>
        </p:txBody>
      </p:sp>
      <p:sp>
        <p:nvSpPr>
          <p:cNvPr id="44" name="Rectangle 43"/>
          <p:cNvSpPr/>
          <p:nvPr/>
        </p:nvSpPr>
        <p:spPr>
          <a:xfrm>
            <a:off x="7676852" y="3297684"/>
            <a:ext cx="115929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4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  <a:sym typeface="Wingdings 2" pitchFamily="18" charset="2"/>
              </a:rPr>
              <a:t>l’émis-</a:t>
            </a:r>
            <a:endParaRPr lang="fr-FR" dirty="0"/>
          </a:p>
        </p:txBody>
      </p:sp>
      <p:sp>
        <p:nvSpPr>
          <p:cNvPr id="48" name="Rectangle 47"/>
          <p:cNvSpPr/>
          <p:nvPr/>
        </p:nvSpPr>
        <p:spPr>
          <a:xfrm>
            <a:off x="1835696" y="3645024"/>
            <a:ext cx="378092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2000" b="1" u="sng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  <a:sym typeface="Wingdings 2" pitchFamily="18" charset="2"/>
              </a:rPr>
              <a:t>sion</a:t>
            </a:r>
            <a:r>
              <a:rPr lang="fr-FR" sz="2000" b="1" u="sng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  <a:sym typeface="Wingdings 2" pitchFamily="18" charset="2"/>
              </a:rPr>
              <a:t> d’un PHOTON</a:t>
            </a:r>
            <a:r>
              <a:rPr lang="fr-FR" sz="20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  <a:sym typeface="Wingdings 2" pitchFamily="18" charset="2"/>
              </a:rPr>
              <a:t> </a:t>
            </a:r>
            <a:r>
              <a:rPr lang="fr-FR" sz="2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  <a:sym typeface="Wingdings 2" pitchFamily="18" charset="2"/>
              </a:rPr>
              <a:t>d’énergie :</a:t>
            </a:r>
            <a:r>
              <a:rPr lang="fr-FR" sz="20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  <a:sym typeface="Wingdings 2" pitchFamily="18" charset="2"/>
              </a:rPr>
              <a:t> </a:t>
            </a:r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3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500"/>
                            </p:stCondLst>
                            <p:childTnLst>
                              <p:par>
                                <p:cTn id="38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1000"/>
                            </p:stCondLst>
                            <p:childTnLst>
                              <p:par>
                                <p:cTn id="4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5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500"/>
                            </p:stCondLst>
                            <p:childTnLst>
                              <p:par>
                                <p:cTn id="5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500"/>
                            </p:stCondLst>
                            <p:childTnLst>
                              <p:par>
                                <p:cTn id="6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1000"/>
                            </p:stCondLst>
                            <p:childTnLst>
                              <p:par>
                                <p:cTn id="6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1500"/>
                            </p:stCondLst>
                            <p:childTnLst>
                              <p:par>
                                <p:cTn id="6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2000"/>
                            </p:stCondLst>
                            <p:childTnLst>
                              <p:par>
                                <p:cTn id="73" presetID="2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5" dur="2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0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500"/>
                            </p:stCondLst>
                            <p:childTnLst>
                              <p:par>
                                <p:cTn id="8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4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9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500"/>
                            </p:stCondLst>
                            <p:childTnLst>
                              <p:par>
                                <p:cTn id="9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3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8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>
                            <p:stCondLst>
                              <p:cond delay="500"/>
                            </p:stCondLst>
                            <p:childTnLst>
                              <p:par>
                                <p:cTn id="10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2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7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>
                            <p:stCondLst>
                              <p:cond delay="500"/>
                            </p:stCondLst>
                            <p:childTnLst>
                              <p:par>
                                <p:cTn id="10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1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6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7" fill="hold">
                            <p:stCondLst>
                              <p:cond delay="500"/>
                            </p:stCondLst>
                            <p:childTnLst>
                              <p:par>
                                <p:cTn id="11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0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1" fill="hold">
                      <p:stCondLst>
                        <p:cond delay="indefinite"/>
                      </p:stCondLst>
                      <p:childTnLst>
                        <p:par>
                          <p:cTn id="122" fill="hold">
                            <p:stCondLst>
                              <p:cond delay="0"/>
                            </p:stCondLst>
                            <p:childTnLst>
                              <p:par>
                                <p:cTn id="12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6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8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9" fill="hold">
                      <p:stCondLst>
                        <p:cond delay="indefinite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4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" grpId="0" animBg="1"/>
      <p:bldP spid="28" grpId="0"/>
      <p:bldP spid="39" grpId="0"/>
      <p:bldP spid="40" grpId="0"/>
      <p:bldP spid="16" grpId="0" animBg="1"/>
      <p:bldP spid="22" grpId="0"/>
      <p:bldP spid="23" grpId="0" animBg="1"/>
      <p:bldP spid="24" grpId="0"/>
      <p:bldP spid="25" grpId="0"/>
      <p:bldP spid="27" grpId="0"/>
      <p:bldP spid="45" grpId="0"/>
      <p:bldP spid="47" grpId="0"/>
      <p:bldP spid="52" grpId="0"/>
      <p:bldP spid="55" grpId="0"/>
      <p:bldP spid="63" grpId="0"/>
      <p:bldP spid="42" grpId="0"/>
      <p:bldP spid="44" grpId="0"/>
      <p:bldP spid="48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sp>
        <p:nvSpPr>
          <p:cNvPr id="16" name="Rectangle 15"/>
          <p:cNvSpPr/>
          <p:nvPr/>
        </p:nvSpPr>
        <p:spPr>
          <a:xfrm>
            <a:off x="107504" y="44624"/>
            <a:ext cx="8964488" cy="2376264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fr-FR" sz="2000" dirty="0" smtClean="0">
                <a:solidFill>
                  <a:schemeClr val="tx1"/>
                </a:solidFill>
              </a:rPr>
              <a:t> </a:t>
            </a:r>
            <a:r>
              <a:rPr lang="fr-FR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fr-FR" dirty="0" smtClean="0"/>
              <a:t> </a:t>
            </a:r>
            <a:endParaRPr lang="fr-FR" dirty="0"/>
          </a:p>
        </p:txBody>
      </p:sp>
      <p:sp>
        <p:nvSpPr>
          <p:cNvPr id="23" name="Rectangle 13"/>
          <p:cNvSpPr>
            <a:spLocks noChangeArrowheads="1"/>
          </p:cNvSpPr>
          <p:nvPr/>
        </p:nvSpPr>
        <p:spPr bwMode="auto">
          <a:xfrm>
            <a:off x="107504" y="2526804"/>
            <a:ext cx="8928992" cy="646331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9525">
            <a:solidFill>
              <a:srgbClr val="002060"/>
            </a:solidFill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ctr" eaLnBrk="0" hangingPunct="0">
              <a:tabLst>
                <a:tab pos="1250950" algn="l"/>
              </a:tabLst>
              <a:defRPr/>
            </a:pPr>
            <a:r>
              <a:rPr lang="fr-FR" i="1" u="sng" dirty="0">
                <a:latin typeface="Bookman Old Style" pitchFamily="18" charset="0"/>
              </a:rPr>
              <a:t>Application</a:t>
            </a:r>
            <a:r>
              <a:rPr lang="fr-FR" i="1" dirty="0">
                <a:latin typeface="Bookman Old Style" pitchFamily="18" charset="0"/>
              </a:rPr>
              <a:t> : Repérer qualitativement les séries de </a:t>
            </a:r>
            <a:r>
              <a:rPr lang="fr-FR" i="1" dirty="0" err="1">
                <a:latin typeface="Bookman Old Style" pitchFamily="18" charset="0"/>
              </a:rPr>
              <a:t>Lyman</a:t>
            </a:r>
            <a:r>
              <a:rPr lang="fr-FR" i="1" dirty="0">
                <a:latin typeface="Bookman Old Style" pitchFamily="18" charset="0"/>
              </a:rPr>
              <a:t>, Balmer et </a:t>
            </a:r>
            <a:r>
              <a:rPr lang="fr-FR" i="1" dirty="0" err="1">
                <a:latin typeface="Bookman Old Style" pitchFamily="18" charset="0"/>
              </a:rPr>
              <a:t>Paschen</a:t>
            </a:r>
            <a:r>
              <a:rPr lang="fr-FR" i="1" dirty="0">
                <a:latin typeface="Bookman Old Style" pitchFamily="18" charset="0"/>
              </a:rPr>
              <a:t> sur le spectre de raies de l’hydrogène. Puis retrouver la valeur de </a:t>
            </a:r>
            <a:r>
              <a:rPr lang="fr-FR" dirty="0" err="1">
                <a:latin typeface="Symbol" pitchFamily="18" charset="2"/>
              </a:rPr>
              <a:t>l</a:t>
            </a:r>
            <a:r>
              <a:rPr lang="fr-FR" baseline="-25000" dirty="0" err="1">
                <a:latin typeface="Bookman Old Style" pitchFamily="18" charset="0"/>
              </a:rPr>
              <a:t>max</a:t>
            </a:r>
            <a:r>
              <a:rPr lang="fr-FR" dirty="0">
                <a:latin typeface="Bookman Old Style" pitchFamily="18" charset="0"/>
              </a:rPr>
              <a:t>(</a:t>
            </a:r>
            <a:r>
              <a:rPr lang="fr-FR" dirty="0" err="1">
                <a:latin typeface="Bookman Old Style" pitchFamily="18" charset="0"/>
              </a:rPr>
              <a:t>Lyman</a:t>
            </a:r>
            <a:r>
              <a:rPr lang="fr-FR" dirty="0">
                <a:latin typeface="Bookman Old Style" pitchFamily="18" charset="0"/>
              </a:rPr>
              <a:t>)</a:t>
            </a:r>
            <a:r>
              <a:rPr lang="fr-FR" i="1" dirty="0">
                <a:latin typeface="Bookman Old Style" pitchFamily="18" charset="0"/>
              </a:rPr>
              <a:t>.</a:t>
            </a:r>
            <a:endParaRPr lang="fr-FR" dirty="0"/>
          </a:p>
        </p:txBody>
      </p:sp>
      <p:pic>
        <p:nvPicPr>
          <p:cNvPr id="25" name="Picture 17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850" y="3229093"/>
            <a:ext cx="4319588" cy="2005013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26" name="Picture 20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868144" y="3286968"/>
            <a:ext cx="3240931" cy="345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7" name="ZoneTexte 26"/>
          <p:cNvSpPr txBox="1"/>
          <p:nvPr/>
        </p:nvSpPr>
        <p:spPr>
          <a:xfrm>
            <a:off x="6084168" y="5733256"/>
            <a:ext cx="431800" cy="369887"/>
          </a:xfrm>
          <a:prstGeom prst="rect">
            <a:avLst/>
          </a:prstGeom>
          <a:solidFill>
            <a:srgbClr val="FFFF00"/>
          </a:solidFill>
          <a:ln>
            <a:solidFill>
              <a:schemeClr val="accent6">
                <a:lumMod val="50000"/>
              </a:schemeClr>
            </a:solidFill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fr-FR" b="1" dirty="0"/>
              <a:t>A</a:t>
            </a:r>
          </a:p>
        </p:txBody>
      </p:sp>
      <p:sp>
        <p:nvSpPr>
          <p:cNvPr id="41" name="ZoneTexte 40"/>
          <p:cNvSpPr txBox="1"/>
          <p:nvPr/>
        </p:nvSpPr>
        <p:spPr>
          <a:xfrm>
            <a:off x="6948264" y="4869160"/>
            <a:ext cx="431800" cy="368300"/>
          </a:xfrm>
          <a:prstGeom prst="rect">
            <a:avLst/>
          </a:prstGeom>
          <a:solidFill>
            <a:srgbClr val="FFFF00"/>
          </a:solidFill>
          <a:ln>
            <a:solidFill>
              <a:schemeClr val="accent6">
                <a:lumMod val="50000"/>
              </a:schemeClr>
            </a:solidFill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fr-FR" b="1" dirty="0"/>
              <a:t>B</a:t>
            </a:r>
          </a:p>
        </p:txBody>
      </p:sp>
      <p:sp>
        <p:nvSpPr>
          <p:cNvPr id="42" name="ZoneTexte 41"/>
          <p:cNvSpPr txBox="1"/>
          <p:nvPr/>
        </p:nvSpPr>
        <p:spPr>
          <a:xfrm>
            <a:off x="7812360" y="4149080"/>
            <a:ext cx="431800" cy="369888"/>
          </a:xfrm>
          <a:prstGeom prst="rect">
            <a:avLst/>
          </a:prstGeom>
          <a:solidFill>
            <a:srgbClr val="FFFF00"/>
          </a:solidFill>
          <a:ln>
            <a:solidFill>
              <a:schemeClr val="accent6">
                <a:lumMod val="50000"/>
              </a:schemeClr>
            </a:solidFill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fr-FR" b="1" dirty="0"/>
              <a:t>C</a:t>
            </a:r>
          </a:p>
        </p:txBody>
      </p:sp>
      <p:sp>
        <p:nvSpPr>
          <p:cNvPr id="43" name="Rectangle 42"/>
          <p:cNvSpPr>
            <a:spLocks noChangeArrowheads="1"/>
          </p:cNvSpPr>
          <p:nvPr/>
        </p:nvSpPr>
        <p:spPr bwMode="auto">
          <a:xfrm>
            <a:off x="0" y="5257466"/>
            <a:ext cx="4982582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fr-FR" sz="2000" b="1" u="sng" dirty="0" err="1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Lyman</a:t>
            </a:r>
            <a:r>
              <a:rPr lang="fr-FR" sz="2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fr-FR" sz="20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: + </a:t>
            </a:r>
            <a:r>
              <a:rPr lang="fr-FR" sz="2000" u="sng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petites</a:t>
            </a:r>
            <a:r>
              <a:rPr lang="fr-FR" sz="2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longueurs d’ondes </a:t>
            </a:r>
            <a:r>
              <a:rPr lang="fr-FR" sz="20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donc</a:t>
            </a:r>
            <a:endParaRPr lang="fr-FR" sz="20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4" name="Rectangle 43"/>
          <p:cNvSpPr>
            <a:spLocks noChangeArrowheads="1"/>
          </p:cNvSpPr>
          <p:nvPr/>
        </p:nvSpPr>
        <p:spPr bwMode="auto">
          <a:xfrm>
            <a:off x="395536" y="5568648"/>
            <a:ext cx="4896544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fr-FR" sz="2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        + </a:t>
            </a:r>
            <a:r>
              <a:rPr lang="fr-FR" sz="2000" u="sng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grands</a:t>
            </a:r>
            <a:r>
              <a:rPr lang="fr-FR" sz="2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écarts d’énergie </a:t>
            </a:r>
            <a:r>
              <a:rPr lang="fr-FR" sz="2000" b="1" dirty="0" err="1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E</a:t>
            </a:r>
            <a:r>
              <a:rPr lang="fr-FR" sz="2000" b="1" baseline="-25000" dirty="0" err="1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i</a:t>
            </a:r>
            <a:r>
              <a:rPr lang="fr-FR" sz="20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fr-FR" sz="20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– </a:t>
            </a:r>
            <a:r>
              <a:rPr lang="fr-FR" sz="20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E</a:t>
            </a:r>
            <a:r>
              <a:rPr lang="fr-FR" sz="2000" b="1" baseline="-25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F</a:t>
            </a:r>
            <a:endParaRPr lang="fr-FR" sz="2000" b="1" baseline="-250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5" name="Rectangle 44"/>
          <p:cNvSpPr>
            <a:spLocks noChangeArrowheads="1"/>
          </p:cNvSpPr>
          <p:nvPr/>
        </p:nvSpPr>
        <p:spPr bwMode="auto">
          <a:xfrm>
            <a:off x="1331640" y="5845105"/>
            <a:ext cx="2797945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fr-FR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  <a:sym typeface="Wingdings 3"/>
              </a:rPr>
              <a:t> </a:t>
            </a:r>
            <a:r>
              <a:rPr lang="fr-FR" sz="2000" b="1" u="sng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A </a:t>
            </a:r>
            <a:r>
              <a:rPr lang="fr-FR" sz="2000" b="1" u="sng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= série de </a:t>
            </a:r>
            <a:r>
              <a:rPr lang="fr-FR" sz="2000" b="1" u="sng" dirty="0" err="1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Lyman</a:t>
            </a:r>
            <a:endParaRPr lang="fr-FR" sz="20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6" name="Rectangle 45"/>
          <p:cNvSpPr>
            <a:spLocks noChangeArrowheads="1"/>
          </p:cNvSpPr>
          <p:nvPr/>
        </p:nvSpPr>
        <p:spPr bwMode="auto">
          <a:xfrm>
            <a:off x="395536" y="6150114"/>
            <a:ext cx="4107215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fr-FR" sz="20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De même, </a:t>
            </a:r>
            <a:r>
              <a:rPr lang="fr-FR" sz="2000" b="1" u="sng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C = Série de </a:t>
            </a:r>
            <a:r>
              <a:rPr lang="fr-FR" sz="2000" b="1" u="sng" dirty="0" err="1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Paschen</a:t>
            </a:r>
            <a:r>
              <a:rPr lang="fr-FR" sz="200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endParaRPr lang="fr-FR" sz="2000" dirty="0" smtClean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  <a:p>
            <a:r>
              <a:rPr lang="fr-FR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             </a:t>
            </a:r>
            <a:r>
              <a:rPr lang="fr-FR" sz="2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et </a:t>
            </a:r>
            <a:r>
              <a:rPr lang="fr-FR" sz="2000" b="1" u="sng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B = série de Balmer</a:t>
            </a:r>
            <a:endParaRPr lang="fr-FR" sz="20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1" name="Rectangle 30"/>
          <p:cNvSpPr/>
          <p:nvPr/>
        </p:nvSpPr>
        <p:spPr>
          <a:xfrm>
            <a:off x="1475656" y="920914"/>
            <a:ext cx="4536504" cy="782563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2" name="Rectangle 31"/>
          <p:cNvSpPr/>
          <p:nvPr/>
        </p:nvSpPr>
        <p:spPr>
          <a:xfrm>
            <a:off x="5536679" y="835189"/>
            <a:ext cx="35618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400" b="1" dirty="0" smtClean="0">
                <a:latin typeface="Arial" pitchFamily="34" charset="0"/>
                <a:cs typeface="Arial" pitchFamily="34" charset="0"/>
                <a:sym typeface="Wingdings 2" pitchFamily="18" charset="2"/>
              </a:rPr>
              <a:t>c</a:t>
            </a:r>
            <a:endParaRPr lang="fr-FR" sz="2000" dirty="0"/>
          </a:p>
        </p:txBody>
      </p:sp>
      <p:sp>
        <p:nvSpPr>
          <p:cNvPr id="33" name="Rectangle 32"/>
          <p:cNvSpPr/>
          <p:nvPr/>
        </p:nvSpPr>
        <p:spPr>
          <a:xfrm>
            <a:off x="5536679" y="1299175"/>
            <a:ext cx="35298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400" b="1" dirty="0" smtClean="0">
                <a:latin typeface="Symbol" pitchFamily="18" charset="2"/>
                <a:cs typeface="Arial" pitchFamily="34" charset="0"/>
                <a:sym typeface="Wingdings 2" pitchFamily="18" charset="2"/>
              </a:rPr>
              <a:t>l</a:t>
            </a:r>
            <a:endParaRPr lang="fr-FR" sz="2000" dirty="0"/>
          </a:p>
        </p:txBody>
      </p:sp>
      <p:cxnSp>
        <p:nvCxnSpPr>
          <p:cNvPr id="34" name="Connecteur droit 33"/>
          <p:cNvCxnSpPr/>
          <p:nvPr/>
        </p:nvCxnSpPr>
        <p:spPr>
          <a:xfrm>
            <a:off x="5536679" y="1299175"/>
            <a:ext cx="36004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Rectangle 34"/>
          <p:cNvSpPr/>
          <p:nvPr/>
        </p:nvSpPr>
        <p:spPr>
          <a:xfrm>
            <a:off x="1365548" y="1056928"/>
            <a:ext cx="427704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2000" b="1" dirty="0" smtClean="0">
                <a:latin typeface="Arial" pitchFamily="34" charset="0"/>
                <a:cs typeface="Arial" pitchFamily="34" charset="0"/>
                <a:sym typeface="Wingdings 2" pitchFamily="18" charset="2"/>
              </a:rPr>
              <a:t> </a:t>
            </a:r>
            <a:r>
              <a:rPr lang="fr-FR" sz="2400" b="1" dirty="0" err="1" smtClean="0">
                <a:latin typeface="Arial" pitchFamily="34" charset="0"/>
                <a:cs typeface="Arial" pitchFamily="34" charset="0"/>
                <a:sym typeface="Wingdings 2" pitchFamily="18" charset="2"/>
              </a:rPr>
              <a:t>E</a:t>
            </a:r>
            <a:r>
              <a:rPr lang="fr-FR" sz="2400" b="1" baseline="-25000" dirty="0" err="1" smtClean="0">
                <a:latin typeface="Arial" pitchFamily="34" charset="0"/>
                <a:cs typeface="Arial" pitchFamily="34" charset="0"/>
                <a:sym typeface="Wingdings 2" pitchFamily="18" charset="2"/>
              </a:rPr>
              <a:t>photon</a:t>
            </a:r>
            <a:r>
              <a:rPr lang="fr-FR" sz="2400" b="1" dirty="0" smtClean="0">
                <a:latin typeface="Arial" pitchFamily="34" charset="0"/>
                <a:cs typeface="Arial" pitchFamily="34" charset="0"/>
                <a:sym typeface="Wingdings 2" pitchFamily="18" charset="2"/>
              </a:rPr>
              <a:t> = </a:t>
            </a:r>
            <a:r>
              <a:rPr lang="fr-FR" sz="2400" b="1" dirty="0" err="1" smtClean="0">
                <a:latin typeface="Arial" pitchFamily="34" charset="0"/>
                <a:cs typeface="Arial" pitchFamily="34" charset="0"/>
                <a:sym typeface="Wingdings 2" pitchFamily="18" charset="2"/>
              </a:rPr>
              <a:t>E</a:t>
            </a:r>
            <a:r>
              <a:rPr lang="fr-FR" sz="2400" b="1" baseline="-30000" dirty="0" err="1" smtClean="0">
                <a:latin typeface="Arial" pitchFamily="34" charset="0"/>
                <a:cs typeface="Arial" pitchFamily="34" charset="0"/>
                <a:sym typeface="Wingdings 2" pitchFamily="18" charset="2"/>
              </a:rPr>
              <a:t>i</a:t>
            </a:r>
            <a:r>
              <a:rPr lang="fr-FR" sz="2400" b="1" dirty="0" smtClean="0">
                <a:latin typeface="Arial" pitchFamily="34" charset="0"/>
                <a:cs typeface="Arial" pitchFamily="34" charset="0"/>
                <a:sym typeface="Wingdings 2" pitchFamily="18" charset="2"/>
              </a:rPr>
              <a:t> – E</a:t>
            </a:r>
            <a:r>
              <a:rPr lang="fr-FR" sz="2400" b="1" baseline="-30000" dirty="0" smtClean="0">
                <a:latin typeface="Arial" pitchFamily="34" charset="0"/>
                <a:cs typeface="Arial" pitchFamily="34" charset="0"/>
                <a:sym typeface="Wingdings 2" pitchFamily="18" charset="2"/>
              </a:rPr>
              <a:t>F</a:t>
            </a:r>
            <a:r>
              <a:rPr lang="fr-FR" sz="2400" b="1" dirty="0" smtClean="0">
                <a:latin typeface="Arial" pitchFamily="34" charset="0"/>
                <a:cs typeface="Arial" pitchFamily="34" charset="0"/>
                <a:sym typeface="Wingdings 2" pitchFamily="18" charset="2"/>
              </a:rPr>
              <a:t> = h × </a:t>
            </a:r>
            <a:r>
              <a:rPr lang="fr-FR" sz="2400" b="1" dirty="0" smtClean="0">
                <a:latin typeface="Symbol" pitchFamily="18" charset="2"/>
                <a:cs typeface="Arial" pitchFamily="34" charset="0"/>
                <a:sym typeface="Wingdings 2" pitchFamily="18" charset="2"/>
              </a:rPr>
              <a:t>n</a:t>
            </a:r>
            <a:r>
              <a:rPr lang="fr-FR" sz="2400" b="1" dirty="0" smtClean="0">
                <a:latin typeface="Arial" pitchFamily="34" charset="0"/>
                <a:cs typeface="Arial" pitchFamily="34" charset="0"/>
                <a:sym typeface="Wingdings 2" pitchFamily="18" charset="2"/>
              </a:rPr>
              <a:t> = h × </a:t>
            </a:r>
            <a:endParaRPr lang="fr-FR" sz="2000" dirty="0"/>
          </a:p>
        </p:txBody>
      </p:sp>
      <p:cxnSp>
        <p:nvCxnSpPr>
          <p:cNvPr id="47" name="Connecteur droit 46"/>
          <p:cNvCxnSpPr/>
          <p:nvPr/>
        </p:nvCxnSpPr>
        <p:spPr>
          <a:xfrm flipV="1">
            <a:off x="5724128" y="764704"/>
            <a:ext cx="216024" cy="228218"/>
          </a:xfrm>
          <a:prstGeom prst="line">
            <a:avLst/>
          </a:prstGeom>
          <a:ln w="28575">
            <a:solidFill>
              <a:srgbClr val="008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Rectangle 47"/>
          <p:cNvSpPr/>
          <p:nvPr/>
        </p:nvSpPr>
        <p:spPr>
          <a:xfrm>
            <a:off x="5824711" y="488866"/>
            <a:ext cx="338437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2000" b="1" dirty="0" smtClean="0">
                <a:solidFill>
                  <a:srgbClr val="008000"/>
                </a:solidFill>
                <a:latin typeface="Arial" pitchFamily="34" charset="0"/>
                <a:cs typeface="Arial" pitchFamily="34" charset="0"/>
                <a:sym typeface="Wingdings 2" pitchFamily="18" charset="2"/>
              </a:rPr>
              <a:t>Célérité</a:t>
            </a:r>
            <a:r>
              <a:rPr lang="fr-FR" sz="2000" dirty="0" smtClean="0">
                <a:solidFill>
                  <a:srgbClr val="008000"/>
                </a:solidFill>
                <a:latin typeface="Arial" pitchFamily="34" charset="0"/>
                <a:cs typeface="Arial" pitchFamily="34" charset="0"/>
                <a:sym typeface="Wingdings 2" pitchFamily="18" charset="2"/>
              </a:rPr>
              <a:t> de la lumière dans </a:t>
            </a:r>
          </a:p>
          <a:p>
            <a:r>
              <a:rPr lang="fr-FR" sz="2000" dirty="0" smtClean="0">
                <a:solidFill>
                  <a:srgbClr val="008000"/>
                </a:solidFill>
                <a:latin typeface="Arial" pitchFamily="34" charset="0"/>
                <a:cs typeface="Arial" pitchFamily="34" charset="0"/>
                <a:sym typeface="Wingdings 2" pitchFamily="18" charset="2"/>
              </a:rPr>
              <a:t>    le vide</a:t>
            </a:r>
            <a:r>
              <a:rPr lang="fr-FR" dirty="0" smtClean="0">
                <a:solidFill>
                  <a:srgbClr val="008000"/>
                </a:solidFill>
                <a:latin typeface="Arial" pitchFamily="34" charset="0"/>
                <a:cs typeface="Arial" pitchFamily="34" charset="0"/>
                <a:sym typeface="Wingdings 2" pitchFamily="18" charset="2"/>
              </a:rPr>
              <a:t> </a:t>
            </a:r>
            <a:r>
              <a:rPr lang="fr-FR" sz="2000" dirty="0" smtClean="0">
                <a:latin typeface="Arial" pitchFamily="34" charset="0"/>
                <a:cs typeface="Arial" pitchFamily="34" charset="0"/>
                <a:sym typeface="Wingdings 2" pitchFamily="18" charset="2"/>
              </a:rPr>
              <a:t>(</a:t>
            </a:r>
            <a:r>
              <a:rPr lang="fr-FR" sz="2000" b="1" dirty="0" smtClean="0">
                <a:latin typeface="Arial" pitchFamily="34" charset="0"/>
                <a:cs typeface="Arial" pitchFamily="34" charset="0"/>
                <a:sym typeface="Wingdings 2" pitchFamily="18" charset="2"/>
              </a:rPr>
              <a:t>3,00.10</a:t>
            </a:r>
            <a:r>
              <a:rPr lang="fr-FR" sz="2000" b="1" baseline="30000" dirty="0" smtClean="0">
                <a:latin typeface="Arial" pitchFamily="34" charset="0"/>
                <a:cs typeface="Arial" pitchFamily="34" charset="0"/>
                <a:sym typeface="Wingdings 2" pitchFamily="18" charset="2"/>
              </a:rPr>
              <a:t>8</a:t>
            </a:r>
            <a:r>
              <a:rPr lang="fr-FR" sz="2000" dirty="0" smtClean="0">
                <a:latin typeface="Arial" pitchFamily="34" charset="0"/>
                <a:cs typeface="Arial" pitchFamily="34" charset="0"/>
                <a:sym typeface="Wingdings 2" pitchFamily="18" charset="2"/>
              </a:rPr>
              <a:t> </a:t>
            </a:r>
            <a:r>
              <a:rPr lang="fr-FR" sz="2000" b="1" dirty="0" err="1" smtClean="0">
                <a:latin typeface="Arial" pitchFamily="34" charset="0"/>
                <a:cs typeface="Arial" pitchFamily="34" charset="0"/>
                <a:sym typeface="Wingdings 2" pitchFamily="18" charset="2"/>
              </a:rPr>
              <a:t>m.s</a:t>
            </a:r>
            <a:r>
              <a:rPr lang="fr-FR" sz="2000" b="1" baseline="30000" dirty="0" smtClean="0">
                <a:latin typeface="Arial" pitchFamily="34" charset="0"/>
                <a:cs typeface="Arial" pitchFamily="34" charset="0"/>
                <a:sym typeface="Wingdings 2" pitchFamily="18" charset="2"/>
              </a:rPr>
              <a:t> – 1</a:t>
            </a:r>
            <a:r>
              <a:rPr lang="fr-FR" sz="2000" dirty="0" smtClean="0">
                <a:latin typeface="Arial" pitchFamily="34" charset="0"/>
                <a:cs typeface="Arial" pitchFamily="34" charset="0"/>
                <a:sym typeface="Wingdings 2" pitchFamily="18" charset="2"/>
              </a:rPr>
              <a:t>)</a:t>
            </a:r>
            <a:endParaRPr lang="fr-FR" dirty="0"/>
          </a:p>
        </p:txBody>
      </p:sp>
      <p:cxnSp>
        <p:nvCxnSpPr>
          <p:cNvPr id="49" name="Connecteur droit 48"/>
          <p:cNvCxnSpPr/>
          <p:nvPr/>
        </p:nvCxnSpPr>
        <p:spPr>
          <a:xfrm flipV="1">
            <a:off x="5796136" y="1424970"/>
            <a:ext cx="360040" cy="144016"/>
          </a:xfrm>
          <a:prstGeom prst="line">
            <a:avLst/>
          </a:prstGeom>
          <a:ln w="28575">
            <a:solidFill>
              <a:srgbClr val="008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" name="Rectangle 49"/>
          <p:cNvSpPr/>
          <p:nvPr/>
        </p:nvSpPr>
        <p:spPr>
          <a:xfrm>
            <a:off x="6156176" y="1195229"/>
            <a:ext cx="3059832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2000" b="1" dirty="0" smtClean="0">
                <a:solidFill>
                  <a:srgbClr val="008000"/>
                </a:solidFill>
                <a:latin typeface="Arial" pitchFamily="34" charset="0"/>
                <a:cs typeface="Arial" pitchFamily="34" charset="0"/>
                <a:sym typeface="Wingdings 2" pitchFamily="18" charset="2"/>
              </a:rPr>
              <a:t>Longueur d’onde </a:t>
            </a:r>
            <a:r>
              <a:rPr lang="fr-FR" sz="2000" dirty="0" smtClean="0">
                <a:solidFill>
                  <a:srgbClr val="008000"/>
                </a:solidFill>
                <a:latin typeface="Arial" pitchFamily="34" charset="0"/>
                <a:cs typeface="Arial" pitchFamily="34" charset="0"/>
                <a:sym typeface="Wingdings 2" pitchFamily="18" charset="2"/>
              </a:rPr>
              <a:t>du photon émis </a:t>
            </a:r>
            <a:r>
              <a:rPr lang="fr-FR" sz="2000" dirty="0" smtClean="0">
                <a:latin typeface="Arial" pitchFamily="34" charset="0"/>
                <a:cs typeface="Arial" pitchFamily="34" charset="0"/>
                <a:sym typeface="Wingdings 2" pitchFamily="18" charset="2"/>
              </a:rPr>
              <a:t>(</a:t>
            </a:r>
            <a:r>
              <a:rPr lang="fr-FR" sz="2000" b="1" dirty="0" smtClean="0">
                <a:latin typeface="Arial" pitchFamily="34" charset="0"/>
                <a:cs typeface="Arial" pitchFamily="34" charset="0"/>
                <a:sym typeface="Wingdings 2" pitchFamily="18" charset="2"/>
              </a:rPr>
              <a:t>en m</a:t>
            </a:r>
            <a:r>
              <a:rPr lang="fr-FR" sz="2000" dirty="0" smtClean="0">
                <a:latin typeface="Arial" pitchFamily="34" charset="0"/>
                <a:cs typeface="Arial" pitchFamily="34" charset="0"/>
                <a:sym typeface="Wingdings 2" pitchFamily="18" charset="2"/>
              </a:rPr>
              <a:t>)</a:t>
            </a:r>
            <a:endParaRPr lang="fr-FR" dirty="0"/>
          </a:p>
        </p:txBody>
      </p:sp>
      <p:cxnSp>
        <p:nvCxnSpPr>
          <p:cNvPr id="51" name="Connecteur droit 50"/>
          <p:cNvCxnSpPr/>
          <p:nvPr/>
        </p:nvCxnSpPr>
        <p:spPr>
          <a:xfrm flipH="1" flipV="1">
            <a:off x="5220072" y="1424970"/>
            <a:ext cx="216024" cy="635878"/>
          </a:xfrm>
          <a:prstGeom prst="line">
            <a:avLst/>
          </a:prstGeom>
          <a:ln w="28575">
            <a:solidFill>
              <a:srgbClr val="008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Rectangle 51"/>
          <p:cNvSpPr/>
          <p:nvPr/>
        </p:nvSpPr>
        <p:spPr>
          <a:xfrm>
            <a:off x="4463480" y="2001034"/>
            <a:ext cx="468052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2000" b="1" dirty="0" smtClean="0">
                <a:solidFill>
                  <a:srgbClr val="008000"/>
                </a:solidFill>
                <a:latin typeface="Arial" pitchFamily="34" charset="0"/>
                <a:cs typeface="Arial" pitchFamily="34" charset="0"/>
                <a:sym typeface="Wingdings 2" pitchFamily="18" charset="2"/>
              </a:rPr>
              <a:t>Constante de Planck </a:t>
            </a:r>
            <a:r>
              <a:rPr lang="fr-FR" sz="2000" dirty="0" smtClean="0">
                <a:latin typeface="Arial" pitchFamily="34" charset="0"/>
                <a:cs typeface="Arial" pitchFamily="34" charset="0"/>
                <a:sym typeface="Wingdings 2" pitchFamily="18" charset="2"/>
              </a:rPr>
              <a:t>(</a:t>
            </a:r>
            <a:r>
              <a:rPr lang="fr-FR" sz="2000" b="1" dirty="0" smtClean="0">
                <a:latin typeface="Arial" pitchFamily="34" charset="0"/>
                <a:cs typeface="Arial" pitchFamily="34" charset="0"/>
                <a:sym typeface="Wingdings 2" pitchFamily="18" charset="2"/>
              </a:rPr>
              <a:t>6,63.10</a:t>
            </a:r>
            <a:r>
              <a:rPr lang="fr-FR" sz="2000" b="1" baseline="30000" dirty="0" smtClean="0">
                <a:latin typeface="Arial" pitchFamily="34" charset="0"/>
                <a:cs typeface="Arial" pitchFamily="34" charset="0"/>
                <a:sym typeface="Wingdings 2" pitchFamily="18" charset="2"/>
              </a:rPr>
              <a:t> –</a:t>
            </a:r>
            <a:r>
              <a:rPr lang="fr-FR" sz="2000" b="1" dirty="0" smtClean="0">
                <a:latin typeface="Arial" pitchFamily="34" charset="0"/>
                <a:cs typeface="Arial" pitchFamily="34" charset="0"/>
                <a:sym typeface="Wingdings 2" pitchFamily="18" charset="2"/>
              </a:rPr>
              <a:t> </a:t>
            </a:r>
            <a:r>
              <a:rPr lang="fr-FR" sz="2000" b="1" baseline="30000" dirty="0" smtClean="0">
                <a:latin typeface="Arial" pitchFamily="34" charset="0"/>
                <a:cs typeface="Arial" pitchFamily="34" charset="0"/>
                <a:sym typeface="Wingdings 2" pitchFamily="18" charset="2"/>
              </a:rPr>
              <a:t>34</a:t>
            </a:r>
            <a:r>
              <a:rPr lang="fr-FR" sz="2000" b="1" dirty="0" smtClean="0">
                <a:latin typeface="Arial" pitchFamily="34" charset="0"/>
                <a:cs typeface="Arial" pitchFamily="34" charset="0"/>
                <a:sym typeface="Wingdings 2" pitchFamily="18" charset="2"/>
              </a:rPr>
              <a:t> </a:t>
            </a:r>
            <a:r>
              <a:rPr lang="fr-FR" sz="2000" b="1" dirty="0" err="1" smtClean="0">
                <a:latin typeface="Arial" pitchFamily="34" charset="0"/>
                <a:cs typeface="Arial" pitchFamily="34" charset="0"/>
                <a:sym typeface="Wingdings 2" pitchFamily="18" charset="2"/>
              </a:rPr>
              <a:t>J.s</a:t>
            </a:r>
            <a:r>
              <a:rPr lang="fr-FR" sz="2000" dirty="0" smtClean="0">
                <a:latin typeface="Arial" pitchFamily="34" charset="0"/>
                <a:cs typeface="Arial" pitchFamily="34" charset="0"/>
                <a:sym typeface="Wingdings 2" pitchFamily="18" charset="2"/>
              </a:rPr>
              <a:t>)</a:t>
            </a:r>
            <a:endParaRPr lang="fr-FR" dirty="0"/>
          </a:p>
        </p:txBody>
      </p:sp>
      <p:cxnSp>
        <p:nvCxnSpPr>
          <p:cNvPr id="53" name="Connecteur droit 52"/>
          <p:cNvCxnSpPr/>
          <p:nvPr/>
        </p:nvCxnSpPr>
        <p:spPr>
          <a:xfrm flipV="1">
            <a:off x="3851920" y="1412776"/>
            <a:ext cx="792088" cy="516250"/>
          </a:xfrm>
          <a:prstGeom prst="line">
            <a:avLst/>
          </a:prstGeom>
          <a:ln w="28575">
            <a:solidFill>
              <a:srgbClr val="008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" name="Rectangle 53"/>
          <p:cNvSpPr/>
          <p:nvPr/>
        </p:nvSpPr>
        <p:spPr>
          <a:xfrm>
            <a:off x="2051720" y="1713002"/>
            <a:ext cx="2592288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2000" b="1" dirty="0" smtClean="0">
                <a:solidFill>
                  <a:srgbClr val="008000"/>
                </a:solidFill>
                <a:latin typeface="Arial" pitchFamily="34" charset="0"/>
                <a:cs typeface="Arial" pitchFamily="34" charset="0"/>
                <a:sym typeface="Wingdings 2" pitchFamily="18" charset="2"/>
              </a:rPr>
              <a:t>Fréquence </a:t>
            </a:r>
            <a:r>
              <a:rPr lang="fr-FR" sz="2000" dirty="0" smtClean="0">
                <a:solidFill>
                  <a:srgbClr val="008000"/>
                </a:solidFill>
                <a:latin typeface="Arial" pitchFamily="34" charset="0"/>
                <a:cs typeface="Arial" pitchFamily="34" charset="0"/>
                <a:sym typeface="Wingdings 2" pitchFamily="18" charset="2"/>
              </a:rPr>
              <a:t>du photon émis </a:t>
            </a:r>
            <a:r>
              <a:rPr lang="fr-FR" sz="2000" dirty="0" smtClean="0">
                <a:latin typeface="Arial" pitchFamily="34" charset="0"/>
                <a:cs typeface="Arial" pitchFamily="34" charset="0"/>
                <a:sym typeface="Wingdings 2" pitchFamily="18" charset="2"/>
              </a:rPr>
              <a:t>(</a:t>
            </a:r>
            <a:r>
              <a:rPr lang="fr-FR" sz="2000" b="1" dirty="0" smtClean="0">
                <a:latin typeface="Arial" pitchFamily="34" charset="0"/>
                <a:cs typeface="Arial" pitchFamily="34" charset="0"/>
                <a:sym typeface="Wingdings 2" pitchFamily="18" charset="2"/>
              </a:rPr>
              <a:t>en Hz</a:t>
            </a:r>
            <a:r>
              <a:rPr lang="fr-FR" sz="2000" dirty="0" smtClean="0">
                <a:latin typeface="Arial" pitchFamily="34" charset="0"/>
                <a:cs typeface="Arial" pitchFamily="34" charset="0"/>
                <a:sym typeface="Wingdings 2" pitchFamily="18" charset="2"/>
              </a:rPr>
              <a:t>)</a:t>
            </a:r>
            <a:endParaRPr lang="fr-FR" dirty="0"/>
          </a:p>
        </p:txBody>
      </p:sp>
      <p:cxnSp>
        <p:nvCxnSpPr>
          <p:cNvPr id="55" name="Connecteur droit 54"/>
          <p:cNvCxnSpPr/>
          <p:nvPr/>
        </p:nvCxnSpPr>
        <p:spPr>
          <a:xfrm flipV="1">
            <a:off x="827584" y="1268760"/>
            <a:ext cx="720080" cy="288032"/>
          </a:xfrm>
          <a:prstGeom prst="line">
            <a:avLst/>
          </a:prstGeom>
          <a:ln w="28575">
            <a:solidFill>
              <a:srgbClr val="008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6" name="Rectangle 55"/>
          <p:cNvSpPr/>
          <p:nvPr/>
        </p:nvSpPr>
        <p:spPr>
          <a:xfrm>
            <a:off x="-17462" y="1445543"/>
            <a:ext cx="1656184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FR" sz="2000" b="1" dirty="0" smtClean="0">
                <a:solidFill>
                  <a:srgbClr val="008000"/>
                </a:solidFill>
                <a:latin typeface="Arial" pitchFamily="34" charset="0"/>
                <a:cs typeface="Arial" pitchFamily="34" charset="0"/>
                <a:sym typeface="Wingdings 2" pitchFamily="18" charset="2"/>
              </a:rPr>
              <a:t>Energie </a:t>
            </a:r>
            <a:r>
              <a:rPr lang="fr-FR" sz="2000" dirty="0" smtClean="0">
                <a:solidFill>
                  <a:srgbClr val="008000"/>
                </a:solidFill>
                <a:latin typeface="Arial" pitchFamily="34" charset="0"/>
                <a:cs typeface="Arial" pitchFamily="34" charset="0"/>
                <a:sym typeface="Wingdings 2" pitchFamily="18" charset="2"/>
              </a:rPr>
              <a:t>du photon émis </a:t>
            </a:r>
            <a:r>
              <a:rPr lang="fr-FR" sz="2000" dirty="0" smtClean="0">
                <a:latin typeface="Arial" pitchFamily="34" charset="0"/>
                <a:cs typeface="Arial" pitchFamily="34" charset="0"/>
                <a:sym typeface="Wingdings 2" pitchFamily="18" charset="2"/>
              </a:rPr>
              <a:t>(</a:t>
            </a:r>
            <a:r>
              <a:rPr lang="fr-FR" sz="2000" b="1" dirty="0" smtClean="0">
                <a:latin typeface="Arial" pitchFamily="34" charset="0"/>
                <a:cs typeface="Arial" pitchFamily="34" charset="0"/>
                <a:sym typeface="Wingdings 2" pitchFamily="18" charset="2"/>
              </a:rPr>
              <a:t>en J</a:t>
            </a:r>
            <a:r>
              <a:rPr lang="fr-FR" sz="2000" dirty="0" smtClean="0">
                <a:latin typeface="Arial" pitchFamily="34" charset="0"/>
                <a:cs typeface="Arial" pitchFamily="34" charset="0"/>
                <a:sym typeface="Wingdings 2" pitchFamily="18" charset="2"/>
              </a:rPr>
              <a:t>)</a:t>
            </a:r>
            <a:endParaRPr lang="fr-FR" dirty="0"/>
          </a:p>
        </p:txBody>
      </p:sp>
      <p:sp>
        <p:nvSpPr>
          <p:cNvPr id="37" name="Rectangle 36"/>
          <p:cNvSpPr>
            <a:spLocks noChangeArrowheads="1"/>
          </p:cNvSpPr>
          <p:nvPr/>
        </p:nvSpPr>
        <p:spPr bwMode="auto">
          <a:xfrm>
            <a:off x="4788024" y="6309320"/>
            <a:ext cx="1037463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fr-FR" sz="2000" b="1" dirty="0" smtClean="0">
                <a:latin typeface="Arial Narrow" pitchFamily="34" charset="0"/>
                <a:cs typeface="Arial" pitchFamily="34" charset="0"/>
              </a:rPr>
              <a:t>- 13,6 eV</a:t>
            </a:r>
            <a:endParaRPr lang="fr-FR" sz="2000" b="1" dirty="0">
              <a:latin typeface="Arial Narrow" pitchFamily="34" charset="0"/>
              <a:cs typeface="Arial" pitchFamily="34" charset="0"/>
            </a:endParaRPr>
          </a:p>
        </p:txBody>
      </p:sp>
      <p:sp>
        <p:nvSpPr>
          <p:cNvPr id="38" name="Rectangle 37"/>
          <p:cNvSpPr>
            <a:spLocks noChangeArrowheads="1"/>
          </p:cNvSpPr>
          <p:nvPr/>
        </p:nvSpPr>
        <p:spPr bwMode="auto">
          <a:xfrm>
            <a:off x="4860032" y="5301208"/>
            <a:ext cx="1037463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fr-FR" sz="2000" b="1" dirty="0" smtClean="0">
                <a:latin typeface="Arial Narrow" pitchFamily="34" charset="0"/>
                <a:cs typeface="Arial" pitchFamily="34" charset="0"/>
              </a:rPr>
              <a:t>- 3,39 eV</a:t>
            </a:r>
            <a:endParaRPr lang="fr-FR" sz="2000" b="1" dirty="0">
              <a:latin typeface="Arial Narrow" pitchFamily="34" charset="0"/>
              <a:cs typeface="Arial" pitchFamily="34" charset="0"/>
            </a:endParaRPr>
          </a:p>
        </p:txBody>
      </p:sp>
      <p:sp>
        <p:nvSpPr>
          <p:cNvPr id="39" name="Rectangle 38"/>
          <p:cNvSpPr>
            <a:spLocks noChangeArrowheads="1"/>
          </p:cNvSpPr>
          <p:nvPr/>
        </p:nvSpPr>
        <p:spPr bwMode="auto">
          <a:xfrm>
            <a:off x="4860032" y="4509120"/>
            <a:ext cx="1037463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fr-FR" sz="2000" b="1" dirty="0" smtClean="0">
                <a:latin typeface="Arial Narrow" pitchFamily="34" charset="0"/>
                <a:cs typeface="Arial" pitchFamily="34" charset="0"/>
              </a:rPr>
              <a:t>- 1,51 eV</a:t>
            </a:r>
            <a:endParaRPr lang="fr-FR" sz="2000" b="1" dirty="0">
              <a:latin typeface="Arial Narrow" pitchFamily="34" charset="0"/>
              <a:cs typeface="Arial" pitchFamily="34" charset="0"/>
            </a:endParaRPr>
          </a:p>
        </p:txBody>
      </p:sp>
      <p:sp>
        <p:nvSpPr>
          <p:cNvPr id="40" name="Rectangle 39"/>
          <p:cNvSpPr>
            <a:spLocks noChangeArrowheads="1"/>
          </p:cNvSpPr>
          <p:nvPr/>
        </p:nvSpPr>
        <p:spPr bwMode="auto">
          <a:xfrm>
            <a:off x="4860032" y="3933056"/>
            <a:ext cx="1037463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fr-FR" sz="2000" b="1" dirty="0" smtClean="0">
                <a:latin typeface="Arial Narrow" pitchFamily="34" charset="0"/>
                <a:cs typeface="Arial" pitchFamily="34" charset="0"/>
              </a:rPr>
              <a:t>- 0,85 eV</a:t>
            </a:r>
            <a:endParaRPr lang="fr-FR" sz="2000" b="1" dirty="0">
              <a:latin typeface="Arial Narrow" pitchFamily="34" charset="0"/>
              <a:cs typeface="Arial" pitchFamily="34" charset="0"/>
            </a:endParaRPr>
          </a:p>
        </p:txBody>
      </p:sp>
      <p:sp>
        <p:nvSpPr>
          <p:cNvPr id="57" name="Rectangle 56"/>
          <p:cNvSpPr>
            <a:spLocks noChangeArrowheads="1"/>
          </p:cNvSpPr>
          <p:nvPr/>
        </p:nvSpPr>
        <p:spPr bwMode="auto">
          <a:xfrm>
            <a:off x="4860032" y="3573016"/>
            <a:ext cx="1037463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fr-FR" sz="2000" b="1" dirty="0" smtClean="0">
                <a:latin typeface="Arial Narrow" pitchFamily="34" charset="0"/>
                <a:cs typeface="Arial" pitchFamily="34" charset="0"/>
              </a:rPr>
              <a:t>- 0,54 eV</a:t>
            </a:r>
            <a:endParaRPr lang="fr-FR" sz="2000" b="1" dirty="0">
              <a:latin typeface="Arial Narrow" pitchFamily="34" charset="0"/>
              <a:cs typeface="Arial" pitchFamily="34" charset="0"/>
            </a:endParaRPr>
          </a:p>
        </p:txBody>
      </p:sp>
      <p:sp>
        <p:nvSpPr>
          <p:cNvPr id="58" name="Rectangle 57"/>
          <p:cNvSpPr>
            <a:spLocks noChangeArrowheads="1"/>
          </p:cNvSpPr>
          <p:nvPr/>
        </p:nvSpPr>
        <p:spPr bwMode="auto">
          <a:xfrm>
            <a:off x="5292080" y="3284984"/>
            <a:ext cx="617477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fr-FR" sz="2000" b="1" dirty="0" smtClean="0">
                <a:latin typeface="Arial Narrow" pitchFamily="34" charset="0"/>
                <a:cs typeface="Arial" pitchFamily="34" charset="0"/>
              </a:rPr>
              <a:t>0 eV</a:t>
            </a:r>
            <a:endParaRPr lang="fr-FR" sz="2000" b="1" dirty="0">
              <a:latin typeface="Arial Narrow" pitchFamily="34" charset="0"/>
              <a:cs typeface="Arial" pitchFamily="34" charset="0"/>
            </a:endParaRPr>
          </a:p>
        </p:txBody>
      </p:sp>
      <p:sp>
        <p:nvSpPr>
          <p:cNvPr id="62" name="Rectangle 6"/>
          <p:cNvSpPr>
            <a:spLocks noChangeArrowheads="1"/>
          </p:cNvSpPr>
          <p:nvPr/>
        </p:nvSpPr>
        <p:spPr bwMode="auto">
          <a:xfrm>
            <a:off x="1763688" y="17210"/>
            <a:ext cx="7200900" cy="430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just" eaLnBrk="0" hangingPunct="0">
              <a:defRPr/>
            </a:pPr>
            <a:r>
              <a:rPr lang="fr-FR" sz="2000" dirty="0" smtClean="0">
                <a:latin typeface="Calibri" pitchFamily="34" charset="0"/>
                <a:sym typeface="Wingdings 2" pitchFamily="18" charset="2"/>
              </a:rPr>
              <a:t></a:t>
            </a:r>
            <a:r>
              <a:rPr lang="fr-FR" sz="2000" dirty="0" smtClean="0"/>
              <a:t> </a:t>
            </a:r>
            <a:r>
              <a:rPr lang="fr-FR" sz="2200" dirty="0" smtClean="0">
                <a:cs typeface="Arial" pitchFamily="34" charset="0"/>
                <a:sym typeface="Wingdings 2" pitchFamily="18" charset="2"/>
              </a:rPr>
              <a:t>Chaque </a:t>
            </a:r>
            <a:r>
              <a:rPr lang="fr-FR" sz="2200" u="sng" dirty="0" smtClean="0">
                <a:cs typeface="Arial" pitchFamily="34" charset="0"/>
                <a:sym typeface="Wingdings 2" pitchFamily="18" charset="2"/>
              </a:rPr>
              <a:t>transition électronique</a:t>
            </a:r>
            <a:r>
              <a:rPr lang="fr-FR" sz="2200" dirty="0" smtClean="0">
                <a:cs typeface="Arial" pitchFamily="34" charset="0"/>
                <a:sym typeface="Wingdings 2" pitchFamily="18" charset="2"/>
              </a:rPr>
              <a:t> s’accompagne de</a:t>
            </a:r>
            <a:endParaRPr lang="fr-FR" sz="1100" dirty="0">
              <a:latin typeface="Calibri" pitchFamily="34" charset="0"/>
              <a:sym typeface="Wingdings 2" pitchFamily="18" charset="2"/>
            </a:endParaRPr>
          </a:p>
        </p:txBody>
      </p:sp>
      <p:sp>
        <p:nvSpPr>
          <p:cNvPr id="63" name="Rectangle 62"/>
          <p:cNvSpPr/>
          <p:nvPr/>
        </p:nvSpPr>
        <p:spPr>
          <a:xfrm>
            <a:off x="7676852" y="17254"/>
            <a:ext cx="115929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4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  <a:sym typeface="Wingdings 2" pitchFamily="18" charset="2"/>
              </a:rPr>
              <a:t>l’émis-</a:t>
            </a:r>
            <a:endParaRPr lang="fr-FR" dirty="0"/>
          </a:p>
        </p:txBody>
      </p:sp>
      <p:sp>
        <p:nvSpPr>
          <p:cNvPr id="64" name="Rectangle 63"/>
          <p:cNvSpPr/>
          <p:nvPr/>
        </p:nvSpPr>
        <p:spPr>
          <a:xfrm>
            <a:off x="1835696" y="364594"/>
            <a:ext cx="378092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2000" b="1" u="sng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  <a:sym typeface="Wingdings 2" pitchFamily="18" charset="2"/>
              </a:rPr>
              <a:t>sion</a:t>
            </a:r>
            <a:r>
              <a:rPr lang="fr-FR" sz="2000" b="1" u="sng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  <a:sym typeface="Wingdings 2" pitchFamily="18" charset="2"/>
              </a:rPr>
              <a:t> d’un PHOTON</a:t>
            </a:r>
            <a:r>
              <a:rPr lang="fr-FR" sz="20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  <a:sym typeface="Wingdings 2" pitchFamily="18" charset="2"/>
              </a:rPr>
              <a:t> </a:t>
            </a:r>
            <a:r>
              <a:rPr lang="fr-FR" sz="2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  <a:sym typeface="Wingdings 2" pitchFamily="18" charset="2"/>
              </a:rPr>
              <a:t>d’énergie :</a:t>
            </a:r>
            <a:r>
              <a:rPr lang="fr-FR" sz="20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  <a:sym typeface="Wingdings 2" pitchFamily="18" charset="2"/>
              </a:rPr>
              <a:t> </a:t>
            </a:r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3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800" decel="100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800" decel="100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800" decel="100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800" decel="100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500"/>
                            </p:stCondLst>
                            <p:childTnLst>
                              <p:par>
                                <p:cTn id="2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000"/>
                            </p:stCondLst>
                            <p:childTnLst>
                              <p:par>
                                <p:cTn id="3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500"/>
                            </p:stCondLst>
                            <p:childTnLst>
                              <p:par>
                                <p:cTn id="3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4000"/>
                            </p:stCondLst>
                            <p:childTnLst>
                              <p:par>
                                <p:cTn id="3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4500"/>
                            </p:stCondLst>
                            <p:childTnLst>
                              <p:par>
                                <p:cTn id="4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5000"/>
                            </p:stCondLst>
                            <p:childTnLst>
                              <p:par>
                                <p:cTn id="47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5500"/>
                            </p:stCondLst>
                            <p:childTnLst>
                              <p:par>
                                <p:cTn id="52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6000"/>
                            </p:stCondLst>
                            <p:childTnLst>
                              <p:par>
                                <p:cTn id="57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5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500"/>
                            </p:stCondLst>
                            <p:childTnLst>
                              <p:par>
                                <p:cTn id="6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9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4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9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 animBg="1"/>
      <p:bldP spid="41" grpId="0" animBg="1"/>
      <p:bldP spid="42" grpId="0" animBg="1"/>
      <p:bldP spid="43" grpId="0"/>
      <p:bldP spid="44" grpId="0"/>
      <p:bldP spid="45" grpId="0"/>
      <p:bldP spid="46" grpId="0"/>
      <p:bldP spid="37" grpId="0"/>
      <p:bldP spid="38" grpId="0"/>
      <p:bldP spid="39" grpId="0"/>
      <p:bldP spid="40" grpId="0"/>
      <p:bldP spid="57" grpId="0"/>
      <p:bldP spid="58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pic>
        <p:nvPicPr>
          <p:cNvPr id="25" name="Picture 17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850" y="980728"/>
            <a:ext cx="4319588" cy="2005013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24" name="Ellipse 23"/>
          <p:cNvSpPr/>
          <p:nvPr/>
        </p:nvSpPr>
        <p:spPr>
          <a:xfrm>
            <a:off x="3634928" y="5301456"/>
            <a:ext cx="1081088" cy="431800"/>
          </a:xfrm>
          <a:prstGeom prst="ellipse">
            <a:avLst/>
          </a:prstGeom>
          <a:solidFill>
            <a:schemeClr val="accent3">
              <a:lumMod val="75000"/>
            </a:schemeClr>
          </a:solidFill>
          <a:ln>
            <a:solidFill>
              <a:srgbClr val="0070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 sz="2000">
              <a:latin typeface="Arial" pitchFamily="34" charset="0"/>
              <a:cs typeface="Arial" pitchFamily="34" charset="0"/>
            </a:endParaRPr>
          </a:p>
        </p:txBody>
      </p:sp>
      <p:sp>
        <p:nvSpPr>
          <p:cNvPr id="30" name="Rectangle 18"/>
          <p:cNvSpPr>
            <a:spLocks noChangeArrowheads="1"/>
          </p:cNvSpPr>
          <p:nvPr/>
        </p:nvSpPr>
        <p:spPr bwMode="auto">
          <a:xfrm>
            <a:off x="179512" y="5013176"/>
            <a:ext cx="229595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defRPr/>
            </a:pPr>
            <a:r>
              <a:rPr lang="fr-FR" sz="2000" dirty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  <a:sym typeface="Wingdings 3"/>
              </a:rPr>
              <a:t></a:t>
            </a:r>
            <a:r>
              <a:rPr lang="fr-FR" sz="2000" dirty="0">
                <a:latin typeface="Arial" pitchFamily="34" charset="0"/>
                <a:cs typeface="Arial" pitchFamily="34" charset="0"/>
              </a:rPr>
              <a:t> </a:t>
            </a:r>
            <a:r>
              <a:rPr lang="fr-FR" sz="2000" b="1" dirty="0" err="1" smtClean="0">
                <a:solidFill>
                  <a:srgbClr val="002060"/>
                </a:solidFill>
                <a:latin typeface="Symbol" pitchFamily="18" charset="2"/>
                <a:cs typeface="Arial" pitchFamily="34" charset="0"/>
              </a:rPr>
              <a:t>l</a:t>
            </a:r>
            <a:r>
              <a:rPr lang="fr-FR" sz="2000" b="1" baseline="-25000" dirty="0" err="1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MAX</a:t>
            </a:r>
            <a:r>
              <a:rPr lang="fr-FR" sz="20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fr-FR" sz="20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(</a:t>
            </a:r>
            <a:r>
              <a:rPr lang="fr-FR" sz="2000" b="1" dirty="0" err="1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Lyman</a:t>
            </a:r>
            <a:r>
              <a:rPr lang="fr-FR" sz="20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)</a:t>
            </a:r>
            <a:r>
              <a:rPr lang="fr-FR" sz="2000" b="1" dirty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=</a:t>
            </a:r>
            <a:endParaRPr lang="fr-FR" sz="2000" dirty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1" name="Rectangle 30"/>
          <p:cNvSpPr/>
          <p:nvPr/>
        </p:nvSpPr>
        <p:spPr>
          <a:xfrm>
            <a:off x="2627784" y="4797152"/>
            <a:ext cx="744114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fr-FR" sz="2000" b="1" dirty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h</a:t>
            </a:r>
            <a:r>
              <a:rPr lang="fr-FR" sz="2000" b="1" baseline="-25000" dirty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fr-FR" sz="2000" b="1" dirty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  <a:sym typeface="Symbol" pitchFamily="18" charset="2"/>
              </a:rPr>
              <a:t></a:t>
            </a:r>
            <a:r>
              <a:rPr lang="fr-FR" sz="2000" b="1" dirty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c</a:t>
            </a:r>
            <a:endParaRPr lang="fr-FR" sz="2000" dirty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32" name="Connecteur droit 31"/>
          <p:cNvCxnSpPr/>
          <p:nvPr/>
        </p:nvCxnSpPr>
        <p:spPr>
          <a:xfrm>
            <a:off x="2411760" y="5229200"/>
            <a:ext cx="1080120" cy="0"/>
          </a:xfrm>
          <a:prstGeom prst="line">
            <a:avLst/>
          </a:prstGeom>
          <a:ln w="1905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Rectangle 32"/>
          <p:cNvSpPr/>
          <p:nvPr/>
        </p:nvSpPr>
        <p:spPr>
          <a:xfrm>
            <a:off x="2339752" y="5301208"/>
            <a:ext cx="1319592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fr-FR" sz="2000" b="1" dirty="0" err="1" smtClean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E</a:t>
            </a:r>
            <a:r>
              <a:rPr lang="fr-FR" sz="2000" b="1" baseline="-25000" dirty="0" err="1" smtClean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photon</a:t>
            </a:r>
            <a:r>
              <a:rPr lang="fr-FR" sz="2000" b="1" dirty="0" smtClean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fr-FR" sz="2000" b="1" baseline="-25000" dirty="0" smtClean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MIN</a:t>
            </a:r>
            <a:endParaRPr lang="fr-FR" sz="20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4" name="Rectangle 33"/>
          <p:cNvSpPr/>
          <p:nvPr/>
        </p:nvSpPr>
        <p:spPr>
          <a:xfrm>
            <a:off x="3518695" y="5013176"/>
            <a:ext cx="333746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fr-FR" sz="2000" b="1" dirty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=</a:t>
            </a:r>
            <a:endParaRPr lang="fr-FR" sz="2000" dirty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5" name="Rectangle 34"/>
          <p:cNvSpPr/>
          <p:nvPr/>
        </p:nvSpPr>
        <p:spPr>
          <a:xfrm>
            <a:off x="3806727" y="4797152"/>
            <a:ext cx="744114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fr-FR" sz="2000" b="1" dirty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h</a:t>
            </a:r>
            <a:r>
              <a:rPr lang="fr-FR" sz="2000" b="1" baseline="-25000" dirty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fr-FR" sz="2000" b="1" dirty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  <a:sym typeface="Symbol" pitchFamily="18" charset="2"/>
              </a:rPr>
              <a:t></a:t>
            </a:r>
            <a:r>
              <a:rPr lang="fr-FR" sz="2000" b="1" dirty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c</a:t>
            </a:r>
            <a:endParaRPr lang="fr-FR" sz="2000" dirty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47" name="Connecteur droit 46"/>
          <p:cNvCxnSpPr/>
          <p:nvPr/>
        </p:nvCxnSpPr>
        <p:spPr>
          <a:xfrm>
            <a:off x="3806727" y="5229200"/>
            <a:ext cx="792162" cy="0"/>
          </a:xfrm>
          <a:prstGeom prst="line">
            <a:avLst/>
          </a:prstGeom>
          <a:ln w="1905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Rectangle 47"/>
          <p:cNvSpPr/>
          <p:nvPr/>
        </p:nvSpPr>
        <p:spPr>
          <a:xfrm>
            <a:off x="3707904" y="5301208"/>
            <a:ext cx="1000595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fr-FR" sz="2000" b="1" dirty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E</a:t>
            </a:r>
            <a:r>
              <a:rPr lang="fr-FR" sz="2000" b="1" baseline="-25000" dirty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2</a:t>
            </a:r>
            <a:r>
              <a:rPr lang="fr-FR" sz="2000" b="1" dirty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– E</a:t>
            </a:r>
            <a:r>
              <a:rPr lang="fr-FR" sz="2000" b="1" baseline="-25000" dirty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1</a:t>
            </a:r>
            <a:endParaRPr lang="fr-FR" sz="20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9" name="Rectangle 48"/>
          <p:cNvSpPr/>
          <p:nvPr/>
        </p:nvSpPr>
        <p:spPr>
          <a:xfrm>
            <a:off x="4670302" y="5013052"/>
            <a:ext cx="333746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fr-FR" sz="2000" b="1" dirty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=</a:t>
            </a:r>
            <a:endParaRPr lang="fr-FR" sz="2000" dirty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0" name="Rectangle 49"/>
          <p:cNvSpPr/>
          <p:nvPr/>
        </p:nvSpPr>
        <p:spPr>
          <a:xfrm>
            <a:off x="5580112" y="4797152"/>
            <a:ext cx="2650084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fr-FR" sz="2000" b="1" dirty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6,63.10 </a:t>
            </a:r>
            <a:r>
              <a:rPr lang="fr-FR" sz="2000" b="1" baseline="30000" dirty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– 34 </a:t>
            </a:r>
            <a:r>
              <a:rPr lang="fr-FR" sz="2000" b="1" dirty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  <a:sym typeface="Symbol" pitchFamily="18" charset="2"/>
              </a:rPr>
              <a:t></a:t>
            </a:r>
            <a:r>
              <a:rPr lang="fr-FR" sz="2000" b="1" dirty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3,00.10</a:t>
            </a:r>
            <a:r>
              <a:rPr lang="fr-FR" sz="2000" b="1" baseline="30000" dirty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8</a:t>
            </a:r>
            <a:endParaRPr lang="fr-FR" sz="2000" baseline="30000" dirty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51" name="Connecteur droit 50"/>
          <p:cNvCxnSpPr/>
          <p:nvPr/>
        </p:nvCxnSpPr>
        <p:spPr>
          <a:xfrm flipV="1">
            <a:off x="5148064" y="5228952"/>
            <a:ext cx="3527549" cy="248"/>
          </a:xfrm>
          <a:prstGeom prst="line">
            <a:avLst/>
          </a:prstGeom>
          <a:ln w="1905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Rectangle 51"/>
          <p:cNvSpPr/>
          <p:nvPr/>
        </p:nvSpPr>
        <p:spPr>
          <a:xfrm>
            <a:off x="5291187" y="5301977"/>
            <a:ext cx="1635384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fr-FR" sz="2000" b="1" dirty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(13,6 – 3,39)</a:t>
            </a:r>
            <a:endParaRPr lang="fr-FR" sz="2000" baseline="30000" dirty="0">
              <a:solidFill>
                <a:srgbClr val="007033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3" name="Rectangle 52"/>
          <p:cNvSpPr/>
          <p:nvPr/>
        </p:nvSpPr>
        <p:spPr>
          <a:xfrm>
            <a:off x="179512" y="6093296"/>
            <a:ext cx="442634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fr-FR" sz="2000" dirty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  <a:sym typeface="Wingdings 3"/>
              </a:rPr>
              <a:t></a:t>
            </a:r>
            <a:r>
              <a:rPr lang="fr-FR" sz="2000" dirty="0">
                <a:latin typeface="Arial" pitchFamily="34" charset="0"/>
                <a:cs typeface="Arial" pitchFamily="34" charset="0"/>
              </a:rPr>
              <a:t> </a:t>
            </a:r>
            <a:r>
              <a:rPr lang="fr-FR" sz="2000" dirty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D’où</a:t>
            </a:r>
            <a:r>
              <a:rPr lang="fr-FR" sz="20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fr-FR" sz="2000" b="1" u="sng" dirty="0" err="1" smtClean="0">
                <a:solidFill>
                  <a:srgbClr val="FF0000"/>
                </a:solidFill>
                <a:latin typeface="Symbol" pitchFamily="18" charset="2"/>
                <a:cs typeface="Arial" pitchFamily="34" charset="0"/>
              </a:rPr>
              <a:t>l</a:t>
            </a:r>
            <a:r>
              <a:rPr lang="fr-FR" sz="2000" b="1" u="sng" baseline="-25000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MAX</a:t>
            </a:r>
            <a:r>
              <a:rPr lang="fr-FR" sz="2000" b="1" u="sng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fr-FR" sz="2000" b="1" u="sng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(</a:t>
            </a:r>
            <a:r>
              <a:rPr lang="fr-FR" sz="2000" b="1" u="sng" dirty="0" err="1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Lyman</a:t>
            </a:r>
            <a:r>
              <a:rPr lang="fr-FR" sz="2000" b="1" u="sng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) = </a:t>
            </a:r>
            <a:r>
              <a:rPr lang="fr-FR" sz="2000" b="1" u="sng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1,22.10 </a:t>
            </a:r>
            <a:r>
              <a:rPr lang="fr-FR" sz="2000" b="1" u="sng" baseline="30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– 7</a:t>
            </a:r>
            <a:r>
              <a:rPr lang="fr-FR" sz="2000" b="1" u="sng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m</a:t>
            </a:r>
            <a:endParaRPr lang="fr-FR" sz="2000" dirty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54" name="Connecteur droit avec flèche 53"/>
          <p:cNvCxnSpPr/>
          <p:nvPr/>
        </p:nvCxnSpPr>
        <p:spPr>
          <a:xfrm>
            <a:off x="4174629" y="5742533"/>
            <a:ext cx="325438" cy="257175"/>
          </a:xfrm>
          <a:prstGeom prst="straightConnector1">
            <a:avLst/>
          </a:prstGeom>
          <a:ln w="38100">
            <a:solidFill>
              <a:srgbClr val="007033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ZoneTexte 16"/>
          <p:cNvSpPr txBox="1">
            <a:spLocks noChangeArrowheads="1"/>
          </p:cNvSpPr>
          <p:nvPr/>
        </p:nvSpPr>
        <p:spPr bwMode="auto">
          <a:xfrm>
            <a:off x="4499992" y="5733256"/>
            <a:ext cx="4678363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fr-FR" sz="2000" b="1" dirty="0">
                <a:solidFill>
                  <a:srgbClr val="007033"/>
                </a:solidFill>
                <a:latin typeface="Arial" pitchFamily="34" charset="0"/>
                <a:cs typeface="Arial" pitchFamily="34" charset="0"/>
              </a:rPr>
              <a:t>Attention à convertir </a:t>
            </a:r>
            <a:r>
              <a:rPr lang="fr-FR" sz="2000" b="1" u="sng" dirty="0">
                <a:solidFill>
                  <a:srgbClr val="007033"/>
                </a:solidFill>
                <a:latin typeface="Arial" pitchFamily="34" charset="0"/>
                <a:cs typeface="Arial" pitchFamily="34" charset="0"/>
              </a:rPr>
              <a:t>en Joules </a:t>
            </a:r>
            <a:r>
              <a:rPr lang="fr-FR" sz="2000" b="1" dirty="0">
                <a:solidFill>
                  <a:srgbClr val="007033"/>
                </a:solidFill>
                <a:latin typeface="Arial" pitchFamily="34" charset="0"/>
                <a:cs typeface="Arial" pitchFamily="34" charset="0"/>
              </a:rPr>
              <a:t>!!!</a:t>
            </a:r>
          </a:p>
        </p:txBody>
      </p:sp>
      <p:sp>
        <p:nvSpPr>
          <p:cNvPr id="56" name="Rectangle 55"/>
          <p:cNvSpPr>
            <a:spLocks noChangeArrowheads="1"/>
          </p:cNvSpPr>
          <p:nvPr/>
        </p:nvSpPr>
        <p:spPr bwMode="auto">
          <a:xfrm>
            <a:off x="6804248" y="5301208"/>
            <a:ext cx="1653017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fr-FR" sz="2000" b="1" dirty="0">
                <a:solidFill>
                  <a:srgbClr val="007033"/>
                </a:solidFill>
                <a:latin typeface="Arial" pitchFamily="34" charset="0"/>
                <a:cs typeface="Arial" pitchFamily="34" charset="0"/>
                <a:sym typeface="Symbol" pitchFamily="18" charset="2"/>
              </a:rPr>
              <a:t></a:t>
            </a:r>
            <a:r>
              <a:rPr lang="fr-FR" sz="2000" b="1" dirty="0">
                <a:solidFill>
                  <a:srgbClr val="007033"/>
                </a:solidFill>
                <a:latin typeface="Arial" pitchFamily="34" charset="0"/>
                <a:cs typeface="Arial" pitchFamily="34" charset="0"/>
              </a:rPr>
              <a:t> 1,60.10 </a:t>
            </a:r>
            <a:r>
              <a:rPr lang="fr-FR" sz="2000" b="1" baseline="30000" dirty="0">
                <a:solidFill>
                  <a:srgbClr val="007033"/>
                </a:solidFill>
                <a:latin typeface="Arial" pitchFamily="34" charset="0"/>
                <a:cs typeface="Arial" pitchFamily="34" charset="0"/>
              </a:rPr>
              <a:t>– 19</a:t>
            </a:r>
            <a:endParaRPr lang="fr-FR" sz="2000" baseline="30000" dirty="0">
              <a:solidFill>
                <a:srgbClr val="007033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8" name="Rectangle 37"/>
          <p:cNvSpPr/>
          <p:nvPr/>
        </p:nvSpPr>
        <p:spPr>
          <a:xfrm>
            <a:off x="4499992" y="6104871"/>
            <a:ext cx="173477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fr-FR" sz="2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soit </a:t>
            </a:r>
            <a:r>
              <a:rPr lang="fr-FR" sz="2000" b="1" u="sng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122 nm</a:t>
            </a:r>
            <a:r>
              <a:rPr lang="fr-FR" sz="2000" b="1" dirty="0" smtClean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.</a:t>
            </a:r>
            <a:endParaRPr lang="fr-FR" sz="2000" dirty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39" name="Picture 20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868144" y="1154112"/>
            <a:ext cx="3240931" cy="345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0" name="ZoneTexte 39"/>
          <p:cNvSpPr txBox="1"/>
          <p:nvPr/>
        </p:nvSpPr>
        <p:spPr>
          <a:xfrm>
            <a:off x="6084168" y="3600400"/>
            <a:ext cx="431800" cy="369887"/>
          </a:xfrm>
          <a:prstGeom prst="rect">
            <a:avLst/>
          </a:prstGeom>
          <a:solidFill>
            <a:srgbClr val="FFFF00"/>
          </a:solidFill>
          <a:ln>
            <a:solidFill>
              <a:schemeClr val="accent6">
                <a:lumMod val="50000"/>
              </a:schemeClr>
            </a:solidFill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fr-FR" b="1" dirty="0"/>
              <a:t>A</a:t>
            </a:r>
          </a:p>
        </p:txBody>
      </p:sp>
      <p:sp>
        <p:nvSpPr>
          <p:cNvPr id="58" name="ZoneTexte 57"/>
          <p:cNvSpPr txBox="1"/>
          <p:nvPr/>
        </p:nvSpPr>
        <p:spPr>
          <a:xfrm>
            <a:off x="6948264" y="2484636"/>
            <a:ext cx="431800" cy="368300"/>
          </a:xfrm>
          <a:prstGeom prst="rect">
            <a:avLst/>
          </a:prstGeom>
          <a:solidFill>
            <a:srgbClr val="FFFF00"/>
          </a:solidFill>
          <a:ln>
            <a:solidFill>
              <a:schemeClr val="accent6">
                <a:lumMod val="50000"/>
              </a:schemeClr>
            </a:solidFill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fr-FR" b="1" dirty="0"/>
              <a:t>B</a:t>
            </a:r>
          </a:p>
        </p:txBody>
      </p:sp>
      <p:sp>
        <p:nvSpPr>
          <p:cNvPr id="59" name="ZoneTexte 58"/>
          <p:cNvSpPr txBox="1"/>
          <p:nvPr/>
        </p:nvSpPr>
        <p:spPr>
          <a:xfrm>
            <a:off x="7812360" y="1764556"/>
            <a:ext cx="431800" cy="369888"/>
          </a:xfrm>
          <a:prstGeom prst="rect">
            <a:avLst/>
          </a:prstGeom>
          <a:solidFill>
            <a:srgbClr val="FFFF00"/>
          </a:solidFill>
          <a:ln>
            <a:solidFill>
              <a:schemeClr val="accent6">
                <a:lumMod val="50000"/>
              </a:schemeClr>
            </a:solidFill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fr-FR" b="1" dirty="0"/>
              <a:t>C</a:t>
            </a:r>
          </a:p>
        </p:txBody>
      </p:sp>
      <p:sp>
        <p:nvSpPr>
          <p:cNvPr id="60" name="Rectangle 59"/>
          <p:cNvSpPr>
            <a:spLocks noChangeArrowheads="1"/>
          </p:cNvSpPr>
          <p:nvPr/>
        </p:nvSpPr>
        <p:spPr bwMode="auto">
          <a:xfrm>
            <a:off x="0" y="3124610"/>
            <a:ext cx="4982582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fr-FR" sz="2000" b="1" u="sng" dirty="0" err="1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Lyman</a:t>
            </a:r>
            <a:r>
              <a:rPr lang="fr-FR" sz="2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fr-FR" sz="20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: + </a:t>
            </a:r>
            <a:r>
              <a:rPr lang="fr-FR" sz="2000" u="sng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petites</a:t>
            </a:r>
            <a:r>
              <a:rPr lang="fr-FR" sz="2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longueurs d’ondes </a:t>
            </a:r>
            <a:r>
              <a:rPr lang="fr-FR" sz="20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donc</a:t>
            </a:r>
            <a:endParaRPr lang="fr-FR" sz="20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61" name="Rectangle 60"/>
          <p:cNvSpPr>
            <a:spLocks noChangeArrowheads="1"/>
          </p:cNvSpPr>
          <p:nvPr/>
        </p:nvSpPr>
        <p:spPr bwMode="auto">
          <a:xfrm>
            <a:off x="1043608" y="3435792"/>
            <a:ext cx="396044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fr-FR" sz="20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+ </a:t>
            </a:r>
            <a:r>
              <a:rPr lang="fr-FR" sz="2000" u="sng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grands</a:t>
            </a:r>
            <a:r>
              <a:rPr lang="fr-FR" sz="2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écarts d’énergie </a:t>
            </a:r>
            <a:r>
              <a:rPr lang="fr-FR" sz="2000" b="1" dirty="0" err="1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E</a:t>
            </a:r>
            <a:r>
              <a:rPr lang="fr-FR" sz="2000" b="1" baseline="-25000" dirty="0" err="1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i</a:t>
            </a:r>
            <a:r>
              <a:rPr lang="fr-FR" sz="20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fr-FR" sz="20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– </a:t>
            </a:r>
            <a:r>
              <a:rPr lang="fr-FR" sz="20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E</a:t>
            </a:r>
            <a:r>
              <a:rPr lang="fr-FR" sz="2000" b="1" baseline="-25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F</a:t>
            </a:r>
            <a:endParaRPr lang="fr-FR" sz="20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62" name="Rectangle 61"/>
          <p:cNvSpPr>
            <a:spLocks noChangeArrowheads="1"/>
          </p:cNvSpPr>
          <p:nvPr/>
        </p:nvSpPr>
        <p:spPr bwMode="auto">
          <a:xfrm>
            <a:off x="1331640" y="3712249"/>
            <a:ext cx="2797945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fr-FR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  <a:sym typeface="Wingdings 3"/>
              </a:rPr>
              <a:t> </a:t>
            </a:r>
            <a:r>
              <a:rPr lang="fr-FR" sz="2000" b="1" u="sng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A </a:t>
            </a:r>
            <a:r>
              <a:rPr lang="fr-FR" sz="2000" b="1" u="sng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= série de </a:t>
            </a:r>
            <a:r>
              <a:rPr lang="fr-FR" sz="2000" b="1" u="sng" dirty="0" err="1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Lyman</a:t>
            </a:r>
            <a:endParaRPr lang="fr-FR" sz="20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3" name="Rectangle 62"/>
          <p:cNvSpPr>
            <a:spLocks noChangeArrowheads="1"/>
          </p:cNvSpPr>
          <p:nvPr/>
        </p:nvSpPr>
        <p:spPr bwMode="auto">
          <a:xfrm>
            <a:off x="395536" y="4083360"/>
            <a:ext cx="4107215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fr-FR" sz="20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De même, </a:t>
            </a:r>
            <a:r>
              <a:rPr lang="fr-FR" sz="2000" b="1" u="sng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C = Série de </a:t>
            </a:r>
            <a:r>
              <a:rPr lang="fr-FR" sz="2000" b="1" u="sng" dirty="0" err="1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Paschen</a:t>
            </a:r>
            <a:r>
              <a:rPr lang="fr-FR" sz="200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endParaRPr lang="fr-FR" sz="2000" dirty="0" smtClean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  <a:p>
            <a:r>
              <a:rPr lang="fr-FR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             </a:t>
            </a:r>
            <a:r>
              <a:rPr lang="fr-FR" sz="2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et </a:t>
            </a:r>
            <a:r>
              <a:rPr lang="fr-FR" sz="2000" b="1" u="sng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B = série de Balmer</a:t>
            </a:r>
            <a:endParaRPr lang="fr-FR" sz="20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4" name="Rectangle 63"/>
          <p:cNvSpPr>
            <a:spLocks noChangeArrowheads="1"/>
          </p:cNvSpPr>
          <p:nvPr/>
        </p:nvSpPr>
        <p:spPr bwMode="auto">
          <a:xfrm>
            <a:off x="4788024" y="4176464"/>
            <a:ext cx="1037463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fr-FR" sz="2000" b="1" dirty="0" smtClean="0">
                <a:latin typeface="Arial Narrow" pitchFamily="34" charset="0"/>
                <a:cs typeface="Arial" pitchFamily="34" charset="0"/>
              </a:rPr>
              <a:t>- 13,6 eV</a:t>
            </a:r>
            <a:endParaRPr lang="fr-FR" sz="2000" b="1" dirty="0">
              <a:latin typeface="Arial Narrow" pitchFamily="34" charset="0"/>
              <a:cs typeface="Arial" pitchFamily="34" charset="0"/>
            </a:endParaRPr>
          </a:p>
        </p:txBody>
      </p:sp>
      <p:sp>
        <p:nvSpPr>
          <p:cNvPr id="65" name="Rectangle 64"/>
          <p:cNvSpPr>
            <a:spLocks noChangeArrowheads="1"/>
          </p:cNvSpPr>
          <p:nvPr/>
        </p:nvSpPr>
        <p:spPr bwMode="auto">
          <a:xfrm>
            <a:off x="4860032" y="3168352"/>
            <a:ext cx="1037463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fr-FR" sz="2000" b="1" dirty="0" smtClean="0">
                <a:latin typeface="Arial Narrow" pitchFamily="34" charset="0"/>
                <a:cs typeface="Arial" pitchFamily="34" charset="0"/>
              </a:rPr>
              <a:t>- 3,39 eV</a:t>
            </a:r>
            <a:endParaRPr lang="fr-FR" sz="2000" b="1" dirty="0">
              <a:latin typeface="Arial Narrow" pitchFamily="34" charset="0"/>
              <a:cs typeface="Arial" pitchFamily="34" charset="0"/>
            </a:endParaRPr>
          </a:p>
        </p:txBody>
      </p:sp>
      <p:sp>
        <p:nvSpPr>
          <p:cNvPr id="66" name="Rectangle 65"/>
          <p:cNvSpPr>
            <a:spLocks noChangeArrowheads="1"/>
          </p:cNvSpPr>
          <p:nvPr/>
        </p:nvSpPr>
        <p:spPr bwMode="auto">
          <a:xfrm>
            <a:off x="4860032" y="2376264"/>
            <a:ext cx="1037463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fr-FR" sz="2000" b="1" dirty="0" smtClean="0">
                <a:latin typeface="Arial Narrow" pitchFamily="34" charset="0"/>
                <a:cs typeface="Arial" pitchFamily="34" charset="0"/>
              </a:rPr>
              <a:t>- 1,51 eV</a:t>
            </a:r>
            <a:endParaRPr lang="fr-FR" sz="2000" b="1" dirty="0">
              <a:latin typeface="Arial Narrow" pitchFamily="34" charset="0"/>
              <a:cs typeface="Arial" pitchFamily="34" charset="0"/>
            </a:endParaRPr>
          </a:p>
        </p:txBody>
      </p:sp>
      <p:sp>
        <p:nvSpPr>
          <p:cNvPr id="67" name="Rectangle 66"/>
          <p:cNvSpPr>
            <a:spLocks noChangeArrowheads="1"/>
          </p:cNvSpPr>
          <p:nvPr/>
        </p:nvSpPr>
        <p:spPr bwMode="auto">
          <a:xfrm>
            <a:off x="4860032" y="1800200"/>
            <a:ext cx="1037463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fr-FR" sz="2000" b="1" dirty="0" smtClean="0">
                <a:latin typeface="Arial Narrow" pitchFamily="34" charset="0"/>
                <a:cs typeface="Arial" pitchFamily="34" charset="0"/>
              </a:rPr>
              <a:t>- 0,85 eV</a:t>
            </a:r>
            <a:endParaRPr lang="fr-FR" sz="2000" b="1" dirty="0">
              <a:latin typeface="Arial Narrow" pitchFamily="34" charset="0"/>
              <a:cs typeface="Arial" pitchFamily="34" charset="0"/>
            </a:endParaRPr>
          </a:p>
        </p:txBody>
      </p:sp>
      <p:sp>
        <p:nvSpPr>
          <p:cNvPr id="68" name="Rectangle 67"/>
          <p:cNvSpPr>
            <a:spLocks noChangeArrowheads="1"/>
          </p:cNvSpPr>
          <p:nvPr/>
        </p:nvSpPr>
        <p:spPr bwMode="auto">
          <a:xfrm>
            <a:off x="4860032" y="1440160"/>
            <a:ext cx="1037463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fr-FR" sz="2000" b="1" dirty="0" smtClean="0">
                <a:latin typeface="Arial Narrow" pitchFamily="34" charset="0"/>
                <a:cs typeface="Arial" pitchFamily="34" charset="0"/>
              </a:rPr>
              <a:t>- 0,54 eV</a:t>
            </a:r>
            <a:endParaRPr lang="fr-FR" sz="2000" b="1" dirty="0">
              <a:latin typeface="Arial Narrow" pitchFamily="34" charset="0"/>
              <a:cs typeface="Arial" pitchFamily="34" charset="0"/>
            </a:endParaRPr>
          </a:p>
        </p:txBody>
      </p:sp>
      <p:sp>
        <p:nvSpPr>
          <p:cNvPr id="69" name="Rectangle 68"/>
          <p:cNvSpPr>
            <a:spLocks noChangeArrowheads="1"/>
          </p:cNvSpPr>
          <p:nvPr/>
        </p:nvSpPr>
        <p:spPr bwMode="auto">
          <a:xfrm>
            <a:off x="5292080" y="1152128"/>
            <a:ext cx="617477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fr-FR" sz="2000" b="1" dirty="0" smtClean="0">
                <a:latin typeface="Arial Narrow" pitchFamily="34" charset="0"/>
                <a:cs typeface="Arial" pitchFamily="34" charset="0"/>
              </a:rPr>
              <a:t>0 eV</a:t>
            </a:r>
            <a:endParaRPr lang="fr-FR" sz="2000" b="1" dirty="0">
              <a:latin typeface="Arial Narrow" pitchFamily="34" charset="0"/>
              <a:cs typeface="Arial" pitchFamily="34" charset="0"/>
            </a:endParaRPr>
          </a:p>
        </p:txBody>
      </p:sp>
      <p:sp>
        <p:nvSpPr>
          <p:cNvPr id="37" name="Rectangle 13"/>
          <p:cNvSpPr>
            <a:spLocks noChangeArrowheads="1"/>
          </p:cNvSpPr>
          <p:nvPr/>
        </p:nvSpPr>
        <p:spPr bwMode="auto">
          <a:xfrm>
            <a:off x="107504" y="188640"/>
            <a:ext cx="8928992" cy="646331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9525">
            <a:solidFill>
              <a:srgbClr val="002060"/>
            </a:solidFill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ctr" eaLnBrk="0" hangingPunct="0">
              <a:tabLst>
                <a:tab pos="1250950" algn="l"/>
              </a:tabLst>
              <a:defRPr/>
            </a:pPr>
            <a:r>
              <a:rPr lang="fr-FR" i="1" u="sng" dirty="0">
                <a:latin typeface="Bookman Old Style" pitchFamily="18" charset="0"/>
              </a:rPr>
              <a:t>Application</a:t>
            </a:r>
            <a:r>
              <a:rPr lang="fr-FR" i="1" dirty="0">
                <a:latin typeface="Bookman Old Style" pitchFamily="18" charset="0"/>
              </a:rPr>
              <a:t> : Repérer qualitativement les séries de </a:t>
            </a:r>
            <a:r>
              <a:rPr lang="fr-FR" i="1" dirty="0" err="1">
                <a:latin typeface="Bookman Old Style" pitchFamily="18" charset="0"/>
              </a:rPr>
              <a:t>Lyman</a:t>
            </a:r>
            <a:r>
              <a:rPr lang="fr-FR" i="1" dirty="0">
                <a:latin typeface="Bookman Old Style" pitchFamily="18" charset="0"/>
              </a:rPr>
              <a:t>, Balmer et </a:t>
            </a:r>
            <a:r>
              <a:rPr lang="fr-FR" i="1" dirty="0" err="1">
                <a:latin typeface="Bookman Old Style" pitchFamily="18" charset="0"/>
              </a:rPr>
              <a:t>Paschen</a:t>
            </a:r>
            <a:r>
              <a:rPr lang="fr-FR" i="1" dirty="0">
                <a:latin typeface="Bookman Old Style" pitchFamily="18" charset="0"/>
              </a:rPr>
              <a:t> sur le spectre de raies de l’hydrogène. Puis retrouver la valeur de </a:t>
            </a:r>
            <a:r>
              <a:rPr lang="fr-FR" dirty="0" err="1">
                <a:latin typeface="Symbol" pitchFamily="18" charset="2"/>
              </a:rPr>
              <a:t>l</a:t>
            </a:r>
            <a:r>
              <a:rPr lang="fr-FR" baseline="-25000" dirty="0" err="1">
                <a:latin typeface="Bookman Old Style" pitchFamily="18" charset="0"/>
              </a:rPr>
              <a:t>max</a:t>
            </a:r>
            <a:r>
              <a:rPr lang="fr-FR" dirty="0">
                <a:latin typeface="Bookman Old Style" pitchFamily="18" charset="0"/>
              </a:rPr>
              <a:t>(</a:t>
            </a:r>
            <a:r>
              <a:rPr lang="fr-FR" dirty="0" err="1">
                <a:latin typeface="Bookman Old Style" pitchFamily="18" charset="0"/>
              </a:rPr>
              <a:t>Lyman</a:t>
            </a:r>
            <a:r>
              <a:rPr lang="fr-FR" dirty="0">
                <a:latin typeface="Bookman Old Style" pitchFamily="18" charset="0"/>
              </a:rPr>
              <a:t>)</a:t>
            </a:r>
            <a:r>
              <a:rPr lang="fr-FR" i="1" dirty="0">
                <a:latin typeface="Bookman Old Style" pitchFamily="18" charset="0"/>
              </a:rPr>
              <a:t>.</a:t>
            </a:r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"/>
                            </p:stCondLst>
                            <p:childTnLst>
                              <p:par>
                                <p:cTn id="2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000"/>
                            </p:stCondLst>
                            <p:childTnLst>
                              <p:par>
                                <p:cTn id="3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500"/>
                            </p:stCondLst>
                            <p:childTnLst>
                              <p:par>
                                <p:cTn id="3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500"/>
                            </p:stCondLst>
                            <p:childTnLst>
                              <p:par>
                                <p:cTn id="4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1000"/>
                            </p:stCondLst>
                            <p:childTnLst>
                              <p:par>
                                <p:cTn id="4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1500"/>
                            </p:stCondLst>
                            <p:childTnLst>
                              <p:par>
                                <p:cTn id="5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500"/>
                            </p:stCondLst>
                            <p:childTnLst>
                              <p:par>
                                <p:cTn id="6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3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1000"/>
                            </p:stCondLst>
                            <p:childTnLst>
                              <p:par>
                                <p:cTn id="6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animBg="1"/>
      <p:bldP spid="30" grpId="0"/>
      <p:bldP spid="31" grpId="0"/>
      <p:bldP spid="33" grpId="0"/>
      <p:bldP spid="34" grpId="0"/>
      <p:bldP spid="35" grpId="0"/>
      <p:bldP spid="48" grpId="0"/>
      <p:bldP spid="49" grpId="0"/>
      <p:bldP spid="50" grpId="0"/>
      <p:bldP spid="52" grpId="0"/>
      <p:bldP spid="53" grpId="0"/>
      <p:bldP spid="55" grpId="0"/>
      <p:bldP spid="56" grpId="0"/>
      <p:bldP spid="38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8" name="Groupe 67"/>
          <p:cNvGrpSpPr/>
          <p:nvPr/>
        </p:nvGrpSpPr>
        <p:grpSpPr>
          <a:xfrm>
            <a:off x="0" y="4149080"/>
            <a:ext cx="9036496" cy="2520280"/>
            <a:chOff x="0" y="4149080"/>
            <a:chExt cx="9036496" cy="2520280"/>
          </a:xfrm>
        </p:grpSpPr>
        <p:sp>
          <p:nvSpPr>
            <p:cNvPr id="34" name="Rectangle 33"/>
            <p:cNvSpPr/>
            <p:nvPr/>
          </p:nvSpPr>
          <p:spPr>
            <a:xfrm>
              <a:off x="72008" y="4149080"/>
              <a:ext cx="8964488" cy="2520280"/>
            </a:xfrm>
            <a:prstGeom prst="rect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r>
                <a:rPr lang="fr-FR" sz="2000" dirty="0" smtClean="0">
                  <a:solidFill>
                    <a:schemeClr val="tx1"/>
                  </a:solidFill>
                </a:rPr>
                <a:t> </a:t>
              </a:r>
              <a:r>
                <a:rPr lang="fr-FR" dirty="0" smtClean="0">
                  <a:solidFill>
                    <a:srgbClr val="FF0000"/>
                  </a:solidFill>
                  <a:latin typeface="Arial" pitchFamily="34" charset="0"/>
                  <a:cs typeface="Arial" pitchFamily="34" charset="0"/>
                </a:rPr>
                <a:t> </a:t>
              </a:r>
              <a:r>
                <a:rPr lang="fr-FR" dirty="0" smtClean="0"/>
                <a:t> </a:t>
              </a:r>
              <a:endParaRPr lang="fr-FR" dirty="0"/>
            </a:p>
          </p:txBody>
        </p:sp>
        <p:pic>
          <p:nvPicPr>
            <p:cNvPr id="39" name="Image 106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284264" y="4224586"/>
              <a:ext cx="680224" cy="230075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67" name="Rectangle 66"/>
            <p:cNvSpPr/>
            <p:nvPr/>
          </p:nvSpPr>
          <p:spPr>
            <a:xfrm>
              <a:off x="0" y="4149080"/>
              <a:ext cx="1989263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fr-FR" dirty="0" smtClean="0">
                  <a:sym typeface="Wingdings 2" pitchFamily="18" charset="2"/>
                </a:rPr>
                <a:t></a:t>
              </a:r>
              <a:r>
                <a:rPr lang="fr-FR" dirty="0" smtClean="0"/>
                <a:t> </a:t>
              </a:r>
              <a:r>
                <a:rPr lang="fr-FR" sz="2000" b="1" u="sng" dirty="0" smtClean="0"/>
                <a:t>Observations</a:t>
              </a:r>
              <a:r>
                <a:rPr lang="fr-FR" sz="2000" dirty="0" smtClean="0"/>
                <a:t> :</a:t>
              </a:r>
              <a:endParaRPr lang="fr-FR" sz="2000" dirty="0"/>
            </a:p>
          </p:txBody>
        </p:sp>
        <p:sp>
          <p:nvSpPr>
            <p:cNvPr id="69" name="Rectangle 68"/>
            <p:cNvSpPr/>
            <p:nvPr/>
          </p:nvSpPr>
          <p:spPr>
            <a:xfrm>
              <a:off x="12918" y="5189130"/>
              <a:ext cx="2083647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fr-FR" dirty="0" smtClean="0">
                  <a:sym typeface="Wingdings 2" pitchFamily="18" charset="2"/>
                </a:rPr>
                <a:t></a:t>
              </a:r>
              <a:r>
                <a:rPr lang="fr-FR" dirty="0" smtClean="0"/>
                <a:t> </a:t>
              </a:r>
              <a:r>
                <a:rPr lang="fr-FR" sz="2000" b="1" u="sng" dirty="0" smtClean="0"/>
                <a:t>Interprétation</a:t>
              </a:r>
              <a:r>
                <a:rPr lang="fr-FR" sz="2000" dirty="0" smtClean="0"/>
                <a:t> :</a:t>
              </a:r>
              <a:endParaRPr lang="fr-FR" sz="2000" dirty="0"/>
            </a:p>
          </p:txBody>
        </p:sp>
      </p:grpSp>
      <p:sp>
        <p:nvSpPr>
          <p:cNvPr id="24578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sp>
        <p:nvSpPr>
          <p:cNvPr id="13" name="Rectangle 18"/>
          <p:cNvSpPr>
            <a:spLocks noChangeArrowheads="1"/>
          </p:cNvSpPr>
          <p:nvPr/>
        </p:nvSpPr>
        <p:spPr bwMode="auto">
          <a:xfrm>
            <a:off x="179512" y="188640"/>
            <a:ext cx="229595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defRPr/>
            </a:pPr>
            <a:r>
              <a:rPr lang="fr-FR" sz="2000" dirty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  <a:sym typeface="Wingdings 3"/>
              </a:rPr>
              <a:t></a:t>
            </a:r>
            <a:r>
              <a:rPr lang="fr-FR" sz="2000" dirty="0">
                <a:latin typeface="Arial" pitchFamily="34" charset="0"/>
                <a:cs typeface="Arial" pitchFamily="34" charset="0"/>
              </a:rPr>
              <a:t> </a:t>
            </a:r>
            <a:r>
              <a:rPr lang="fr-FR" sz="2000" b="1" dirty="0" err="1" smtClean="0">
                <a:solidFill>
                  <a:srgbClr val="002060"/>
                </a:solidFill>
                <a:latin typeface="Symbol" pitchFamily="18" charset="2"/>
                <a:cs typeface="Arial" pitchFamily="34" charset="0"/>
              </a:rPr>
              <a:t>l</a:t>
            </a:r>
            <a:r>
              <a:rPr lang="fr-FR" sz="2000" b="1" baseline="-25000" dirty="0" err="1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MAX</a:t>
            </a:r>
            <a:r>
              <a:rPr lang="fr-FR" sz="20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fr-FR" sz="20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(</a:t>
            </a:r>
            <a:r>
              <a:rPr lang="fr-FR" sz="2000" b="1" dirty="0" err="1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Lyman</a:t>
            </a:r>
            <a:r>
              <a:rPr lang="fr-FR" sz="20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)</a:t>
            </a:r>
            <a:r>
              <a:rPr lang="fr-FR" sz="2000" b="1" dirty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=</a:t>
            </a:r>
            <a:endParaRPr lang="fr-FR" sz="2000" dirty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2" name="Rectangle 2"/>
          <p:cNvSpPr>
            <a:spLocks noChangeArrowheads="1"/>
          </p:cNvSpPr>
          <p:nvPr/>
        </p:nvSpPr>
        <p:spPr bwMode="auto">
          <a:xfrm>
            <a:off x="0" y="1791120"/>
            <a:ext cx="914400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indent="1617663" algn="just" eaLnBrk="0" hangingPunct="0">
              <a:defRPr/>
            </a:pPr>
            <a:r>
              <a:rPr lang="fr-FR" sz="2000" b="1" u="sng" dirty="0" smtClean="0">
                <a:latin typeface="Bookman Old Style" pitchFamily="18" charset="0"/>
                <a:ea typeface="Calibri" pitchFamily="34" charset="0"/>
              </a:rPr>
              <a:t>2) Les spectres </a:t>
            </a:r>
            <a:r>
              <a:rPr lang="fr-FR" sz="2000" b="1" u="sng" dirty="0">
                <a:latin typeface="Bookman Old Style" pitchFamily="18" charset="0"/>
                <a:ea typeface="Calibri" pitchFamily="34" charset="0"/>
              </a:rPr>
              <a:t>de raies </a:t>
            </a:r>
            <a:r>
              <a:rPr lang="fr-FR" sz="2000" b="1" u="sng" dirty="0" smtClean="0">
                <a:latin typeface="Bookman Old Style" pitchFamily="18" charset="0"/>
                <a:ea typeface="Calibri" pitchFamily="34" charset="0"/>
              </a:rPr>
              <a:t>d’ABSORPTION</a:t>
            </a:r>
          </a:p>
        </p:txBody>
      </p:sp>
      <p:pic>
        <p:nvPicPr>
          <p:cNvPr id="33" name="Image 32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9512" y="2276872"/>
            <a:ext cx="4968552" cy="180020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30723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652120" y="2276872"/>
            <a:ext cx="3193903" cy="180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7" name="Rectangle 36"/>
          <p:cNvSpPr/>
          <p:nvPr/>
        </p:nvSpPr>
        <p:spPr>
          <a:xfrm>
            <a:off x="107504" y="4160097"/>
            <a:ext cx="7488832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/>
            <a:r>
              <a:rPr lang="fr-FR" sz="2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                        On observe des raies </a:t>
            </a:r>
            <a:r>
              <a:rPr lang="fr-FR" sz="20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noires</a:t>
            </a:r>
            <a:r>
              <a:rPr lang="fr-FR" sz="20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fr-FR" sz="2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sur </a:t>
            </a:r>
            <a:r>
              <a:rPr lang="fr-FR" sz="2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fond </a:t>
            </a:r>
            <a:r>
              <a:rPr lang="fr-FR" sz="20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color</a:t>
            </a:r>
            <a:r>
              <a:rPr lang="fr-FR" sz="20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é</a:t>
            </a:r>
            <a:r>
              <a:rPr lang="fr-FR" sz="2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fr-FR" sz="2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les </a:t>
            </a:r>
            <a:r>
              <a:rPr lang="fr-FR" sz="20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longueurs d’ondes des raies d’absorption </a:t>
            </a:r>
            <a:r>
              <a:rPr lang="fr-FR" sz="2000" b="1" u="sng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ayant </a:t>
            </a:r>
            <a:r>
              <a:rPr lang="fr-FR" sz="2000" b="1" u="sng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la </a:t>
            </a:r>
            <a:r>
              <a:rPr lang="fr-FR" sz="2000" b="1" u="sng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même </a:t>
            </a:r>
            <a:r>
              <a:rPr lang="fr-FR" sz="2000" b="1" u="sng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valeur</a:t>
            </a:r>
            <a:r>
              <a:rPr lang="fr-FR" sz="20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fr-FR" sz="2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que </a:t>
            </a:r>
            <a:r>
              <a:rPr lang="fr-FR" sz="2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celles </a:t>
            </a:r>
            <a:r>
              <a:rPr lang="fr-FR" sz="20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des </a:t>
            </a:r>
            <a:r>
              <a:rPr lang="fr-FR" sz="20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raies d’émission</a:t>
            </a:r>
            <a:r>
              <a:rPr lang="fr-FR" sz="2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.</a:t>
            </a:r>
          </a:p>
        </p:txBody>
      </p:sp>
      <p:sp>
        <p:nvSpPr>
          <p:cNvPr id="30724" name="Rectangle 4"/>
          <p:cNvSpPr>
            <a:spLocks noChangeArrowheads="1"/>
          </p:cNvSpPr>
          <p:nvPr/>
        </p:nvSpPr>
        <p:spPr bwMode="auto">
          <a:xfrm>
            <a:off x="119587" y="5169220"/>
            <a:ext cx="7632053" cy="144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20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ea typeface="Arial Unicode MS" pitchFamily="34" charset="-128"/>
                <a:cs typeface="Arial" pitchFamily="34" charset="0"/>
              </a:rPr>
              <a:t>                          </a:t>
            </a:r>
            <a:r>
              <a:rPr kumimoji="0" lang="fr-FR" sz="2200" b="0" i="0" u="none" strike="noStrike" cap="none" normalizeH="0" baseline="0" dirty="0" smtClean="0">
                <a:ln>
                  <a:noFill/>
                </a:ln>
                <a:effectLst/>
                <a:ea typeface="Arial Unicode MS" pitchFamily="34" charset="-128"/>
                <a:cs typeface="Arial" pitchFamily="34" charset="0"/>
              </a:rPr>
              <a:t>Chaque raie d’absorption traduit le passage</a:t>
            </a:r>
            <a:r>
              <a:rPr kumimoji="0" lang="fr-FR" sz="2200" b="0" i="0" u="none" strike="noStrike" cap="none" normalizeH="0" dirty="0" smtClean="0">
                <a:ln>
                  <a:noFill/>
                </a:ln>
                <a:effectLst/>
                <a:ea typeface="Arial Unicode MS" pitchFamily="34" charset="-128"/>
                <a:cs typeface="Arial" pitchFamily="34" charset="0"/>
              </a:rPr>
              <a:t> d’un électron d’un </a:t>
            </a:r>
            <a:r>
              <a:rPr kumimoji="0" lang="fr-FR" sz="2200" b="0" i="0" u="sng" strike="noStrike" cap="none" normalizeH="0" dirty="0" smtClean="0">
                <a:ln>
                  <a:noFill/>
                </a:ln>
                <a:effectLst/>
                <a:ea typeface="Arial Unicode MS" pitchFamily="34" charset="-128"/>
                <a:cs typeface="Arial" pitchFamily="34" charset="0"/>
              </a:rPr>
              <a:t>niveau électronique initial</a:t>
            </a:r>
            <a:r>
              <a:rPr kumimoji="0" lang="fr-FR" sz="2200" b="0" i="0" u="none" strike="noStrike" cap="none" normalizeH="0" dirty="0" smtClean="0">
                <a:ln>
                  <a:noFill/>
                </a:ln>
                <a:effectLst/>
                <a:ea typeface="Arial Unicode MS" pitchFamily="34" charset="-128"/>
                <a:cs typeface="Arial" pitchFamily="34" charset="0"/>
              </a:rPr>
              <a:t> d’énergie </a:t>
            </a:r>
            <a:r>
              <a:rPr kumimoji="0" lang="fr-FR" sz="2200" b="1" i="0" u="none" strike="noStrike" cap="none" normalizeH="0" dirty="0" err="1" smtClean="0">
                <a:ln>
                  <a:noFill/>
                </a:ln>
                <a:effectLst/>
                <a:ea typeface="Arial Unicode MS" pitchFamily="34" charset="-128"/>
                <a:cs typeface="Arial" pitchFamily="34" charset="0"/>
              </a:rPr>
              <a:t>E</a:t>
            </a:r>
            <a:r>
              <a:rPr kumimoji="0" lang="fr-FR" sz="2200" b="1" i="0" u="none" strike="noStrike" cap="none" normalizeH="0" baseline="-25000" dirty="0" err="1" smtClean="0">
                <a:ln>
                  <a:noFill/>
                </a:ln>
                <a:effectLst/>
                <a:ea typeface="Arial Unicode MS" pitchFamily="34" charset="-128"/>
                <a:cs typeface="Arial" pitchFamily="34" charset="0"/>
              </a:rPr>
              <a:t>i</a:t>
            </a:r>
            <a:r>
              <a:rPr kumimoji="0" lang="fr-FR" sz="2200" b="0" i="0" u="none" strike="noStrike" cap="none" normalizeH="0" dirty="0" smtClean="0">
                <a:ln>
                  <a:noFill/>
                </a:ln>
                <a:effectLst/>
                <a:ea typeface="Arial Unicode MS" pitchFamily="34" charset="-128"/>
                <a:cs typeface="Arial" pitchFamily="34" charset="0"/>
              </a:rPr>
              <a:t> à un </a:t>
            </a:r>
            <a:r>
              <a:rPr kumimoji="0" lang="fr-FR" sz="2200" b="0" i="0" u="sng" strike="noStrike" cap="none" normalizeH="0" dirty="0" smtClean="0">
                <a:ln>
                  <a:noFill/>
                </a:ln>
                <a:effectLst/>
                <a:ea typeface="Arial Unicode MS" pitchFamily="34" charset="-128"/>
                <a:cs typeface="Arial" pitchFamily="34" charset="0"/>
              </a:rPr>
              <a:t>niveau électronique final</a:t>
            </a:r>
            <a:r>
              <a:rPr kumimoji="0" lang="fr-FR" sz="2200" b="0" i="0" u="none" strike="noStrike" cap="none" normalizeH="0" dirty="0" smtClean="0">
                <a:ln>
                  <a:noFill/>
                </a:ln>
                <a:effectLst/>
                <a:ea typeface="Arial Unicode MS" pitchFamily="34" charset="-128"/>
                <a:cs typeface="Arial" pitchFamily="34" charset="0"/>
              </a:rPr>
              <a:t> d’énergie </a:t>
            </a:r>
            <a:r>
              <a:rPr kumimoji="0" lang="fr-FR" sz="2200" b="1" i="0" u="none" strike="noStrike" cap="none" normalizeH="0" dirty="0" smtClean="0">
                <a:ln>
                  <a:noFill/>
                </a:ln>
                <a:effectLst/>
                <a:ea typeface="Arial Unicode MS" pitchFamily="34" charset="-128"/>
                <a:cs typeface="Arial" pitchFamily="34" charset="0"/>
              </a:rPr>
              <a:t>E</a:t>
            </a:r>
            <a:r>
              <a:rPr kumimoji="0" lang="fr-FR" sz="2200" b="1" i="0" u="none" strike="noStrike" cap="none" normalizeH="0" baseline="-25000" dirty="0" smtClean="0">
                <a:ln>
                  <a:noFill/>
                </a:ln>
                <a:effectLst/>
                <a:ea typeface="Arial Unicode MS" pitchFamily="34" charset="-128"/>
                <a:cs typeface="Arial" pitchFamily="34" charset="0"/>
              </a:rPr>
              <a:t>F</a:t>
            </a:r>
            <a:r>
              <a:rPr kumimoji="0" lang="fr-FR" sz="2000" b="0" i="0" u="none" strike="noStrike" cap="none" normalizeH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ea typeface="Arial Unicode MS" pitchFamily="34" charset="-128"/>
                <a:cs typeface="Arial" pitchFamily="34" charset="0"/>
              </a:rPr>
              <a:t> </a:t>
            </a:r>
            <a:r>
              <a:rPr kumimoji="0" lang="fr-FR" sz="2200" b="0" i="0" u="none" strike="noStrike" cap="none" normalizeH="0" dirty="0" smtClean="0">
                <a:ln>
                  <a:noFill/>
                </a:ln>
                <a:effectLst/>
                <a:latin typeface="+mj-lt"/>
                <a:ea typeface="Arial Unicode MS" pitchFamily="34" charset="-128"/>
                <a:cs typeface="Arial" pitchFamily="34" charset="0"/>
              </a:rPr>
              <a:t>tels que : ______ , s’accompagnant de ________________________________ :</a:t>
            </a:r>
            <a:endParaRPr kumimoji="0" lang="fr-FR" sz="2000" b="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40" name="Connecteur droit avec flèche 39"/>
          <p:cNvCxnSpPr/>
          <p:nvPr/>
        </p:nvCxnSpPr>
        <p:spPr>
          <a:xfrm flipV="1">
            <a:off x="8716312" y="4869160"/>
            <a:ext cx="0" cy="1371650"/>
          </a:xfrm>
          <a:prstGeom prst="straightConnector1">
            <a:avLst/>
          </a:prstGeom>
          <a:ln w="38100">
            <a:solidFill>
              <a:srgbClr val="00B0F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ZoneTexte 47"/>
          <p:cNvSpPr txBox="1">
            <a:spLocks noChangeArrowheads="1"/>
          </p:cNvSpPr>
          <p:nvPr/>
        </p:nvSpPr>
        <p:spPr bwMode="auto">
          <a:xfrm>
            <a:off x="7996232" y="4509120"/>
            <a:ext cx="429926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fr-FR" sz="2400" b="1" dirty="0" smtClean="0">
                <a:solidFill>
                  <a:srgbClr val="007033"/>
                </a:solidFill>
              </a:rPr>
              <a:t>E</a:t>
            </a:r>
            <a:r>
              <a:rPr lang="fr-FR" sz="2400" b="1" baseline="-25000" dirty="0" smtClean="0">
                <a:solidFill>
                  <a:srgbClr val="007033"/>
                </a:solidFill>
              </a:rPr>
              <a:t>F</a:t>
            </a:r>
            <a:endParaRPr lang="fr-FR" sz="2400" b="1" dirty="0">
              <a:solidFill>
                <a:srgbClr val="007033"/>
              </a:solidFill>
            </a:endParaRPr>
          </a:p>
        </p:txBody>
      </p:sp>
      <p:sp>
        <p:nvSpPr>
          <p:cNvPr id="49" name="ZoneTexte 48"/>
          <p:cNvSpPr txBox="1">
            <a:spLocks noChangeArrowheads="1"/>
          </p:cNvSpPr>
          <p:nvPr/>
        </p:nvSpPr>
        <p:spPr bwMode="auto">
          <a:xfrm>
            <a:off x="7996232" y="6021288"/>
            <a:ext cx="447675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fr-FR" sz="2400" b="1" dirty="0" err="1">
                <a:solidFill>
                  <a:srgbClr val="007033"/>
                </a:solidFill>
              </a:rPr>
              <a:t>E</a:t>
            </a:r>
            <a:r>
              <a:rPr lang="fr-FR" sz="2400" b="1" baseline="-25000" dirty="0" err="1">
                <a:solidFill>
                  <a:srgbClr val="007033"/>
                </a:solidFill>
              </a:rPr>
              <a:t>i</a:t>
            </a:r>
            <a:endParaRPr lang="fr-FR" sz="2400" b="1" dirty="0">
              <a:solidFill>
                <a:srgbClr val="007033"/>
              </a:solidFill>
            </a:endParaRPr>
          </a:p>
        </p:txBody>
      </p:sp>
      <p:grpSp>
        <p:nvGrpSpPr>
          <p:cNvPr id="41" name="Groupe 40"/>
          <p:cNvGrpSpPr/>
          <p:nvPr/>
        </p:nvGrpSpPr>
        <p:grpSpPr>
          <a:xfrm>
            <a:off x="7780208" y="5157192"/>
            <a:ext cx="863600" cy="647948"/>
            <a:chOff x="7668344" y="5013176"/>
            <a:chExt cx="863600" cy="647948"/>
          </a:xfrm>
        </p:grpSpPr>
        <p:sp>
          <p:nvSpPr>
            <p:cNvPr id="47" name="Forme libre 46"/>
            <p:cNvSpPr/>
            <p:nvPr/>
          </p:nvSpPr>
          <p:spPr>
            <a:xfrm>
              <a:off x="7668344" y="5445224"/>
              <a:ext cx="863600" cy="215900"/>
            </a:xfrm>
            <a:custGeom>
              <a:avLst/>
              <a:gdLst>
                <a:gd name="connsiteX0" fmla="*/ 0 w 825191"/>
                <a:gd name="connsiteY0" fmla="*/ 126380 h 150542"/>
                <a:gd name="connsiteX1" fmla="*/ 89210 w 825191"/>
                <a:gd name="connsiteY1" fmla="*/ 3717 h 150542"/>
                <a:gd name="connsiteX2" fmla="*/ 133815 w 825191"/>
                <a:gd name="connsiteY2" fmla="*/ 126380 h 150542"/>
                <a:gd name="connsiteX3" fmla="*/ 223025 w 825191"/>
                <a:gd name="connsiteY3" fmla="*/ 3717 h 150542"/>
                <a:gd name="connsiteX4" fmla="*/ 278781 w 825191"/>
                <a:gd name="connsiteY4" fmla="*/ 148683 h 150542"/>
                <a:gd name="connsiteX5" fmla="*/ 356839 w 825191"/>
                <a:gd name="connsiteY5" fmla="*/ 14868 h 150542"/>
                <a:gd name="connsiteX6" fmla="*/ 423747 w 825191"/>
                <a:gd name="connsiteY6" fmla="*/ 126380 h 150542"/>
                <a:gd name="connsiteX7" fmla="*/ 490654 w 825191"/>
                <a:gd name="connsiteY7" fmla="*/ 26019 h 150542"/>
                <a:gd name="connsiteX8" fmla="*/ 557561 w 825191"/>
                <a:gd name="connsiteY8" fmla="*/ 137531 h 150542"/>
                <a:gd name="connsiteX9" fmla="*/ 624469 w 825191"/>
                <a:gd name="connsiteY9" fmla="*/ 26019 h 150542"/>
                <a:gd name="connsiteX10" fmla="*/ 691376 w 825191"/>
                <a:gd name="connsiteY10" fmla="*/ 104078 h 150542"/>
                <a:gd name="connsiteX11" fmla="*/ 825191 w 825191"/>
                <a:gd name="connsiteY11" fmla="*/ 126380 h 150542"/>
                <a:gd name="connsiteX0" fmla="*/ 0 w 952159"/>
                <a:gd name="connsiteY0" fmla="*/ 126380 h 150542"/>
                <a:gd name="connsiteX1" fmla="*/ 89210 w 952159"/>
                <a:gd name="connsiteY1" fmla="*/ 3717 h 150542"/>
                <a:gd name="connsiteX2" fmla="*/ 133815 w 952159"/>
                <a:gd name="connsiteY2" fmla="*/ 126380 h 150542"/>
                <a:gd name="connsiteX3" fmla="*/ 223025 w 952159"/>
                <a:gd name="connsiteY3" fmla="*/ 3717 h 150542"/>
                <a:gd name="connsiteX4" fmla="*/ 278781 w 952159"/>
                <a:gd name="connsiteY4" fmla="*/ 148683 h 150542"/>
                <a:gd name="connsiteX5" fmla="*/ 356839 w 952159"/>
                <a:gd name="connsiteY5" fmla="*/ 14868 h 150542"/>
                <a:gd name="connsiteX6" fmla="*/ 423747 w 952159"/>
                <a:gd name="connsiteY6" fmla="*/ 126380 h 150542"/>
                <a:gd name="connsiteX7" fmla="*/ 490654 w 952159"/>
                <a:gd name="connsiteY7" fmla="*/ 26019 h 150542"/>
                <a:gd name="connsiteX8" fmla="*/ 557561 w 952159"/>
                <a:gd name="connsiteY8" fmla="*/ 137531 h 150542"/>
                <a:gd name="connsiteX9" fmla="*/ 624469 w 952159"/>
                <a:gd name="connsiteY9" fmla="*/ 26019 h 150542"/>
                <a:gd name="connsiteX10" fmla="*/ 691376 w 952159"/>
                <a:gd name="connsiteY10" fmla="*/ 104078 h 150542"/>
                <a:gd name="connsiteX11" fmla="*/ 952159 w 952159"/>
                <a:gd name="connsiteY11" fmla="*/ 114171 h 150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952159" h="150542">
                  <a:moveTo>
                    <a:pt x="0" y="126380"/>
                  </a:moveTo>
                  <a:cubicBezTo>
                    <a:pt x="33454" y="65048"/>
                    <a:pt x="66908" y="3717"/>
                    <a:pt x="89210" y="3717"/>
                  </a:cubicBezTo>
                  <a:cubicBezTo>
                    <a:pt x="111512" y="3717"/>
                    <a:pt x="111513" y="126380"/>
                    <a:pt x="133815" y="126380"/>
                  </a:cubicBezTo>
                  <a:cubicBezTo>
                    <a:pt x="156117" y="126380"/>
                    <a:pt x="198864" y="0"/>
                    <a:pt x="223025" y="3717"/>
                  </a:cubicBezTo>
                  <a:cubicBezTo>
                    <a:pt x="247186" y="7434"/>
                    <a:pt x="256479" y="146824"/>
                    <a:pt x="278781" y="148683"/>
                  </a:cubicBezTo>
                  <a:cubicBezTo>
                    <a:pt x="301083" y="150542"/>
                    <a:pt x="332678" y="18585"/>
                    <a:pt x="356839" y="14868"/>
                  </a:cubicBezTo>
                  <a:cubicBezTo>
                    <a:pt x="381000" y="11151"/>
                    <a:pt x="401445" y="124522"/>
                    <a:pt x="423747" y="126380"/>
                  </a:cubicBezTo>
                  <a:cubicBezTo>
                    <a:pt x="446049" y="128238"/>
                    <a:pt x="468352" y="24160"/>
                    <a:pt x="490654" y="26019"/>
                  </a:cubicBezTo>
                  <a:cubicBezTo>
                    <a:pt x="512956" y="27878"/>
                    <a:pt x="535259" y="137531"/>
                    <a:pt x="557561" y="137531"/>
                  </a:cubicBezTo>
                  <a:cubicBezTo>
                    <a:pt x="579863" y="137531"/>
                    <a:pt x="602166" y="31595"/>
                    <a:pt x="624469" y="26019"/>
                  </a:cubicBezTo>
                  <a:cubicBezTo>
                    <a:pt x="646772" y="20443"/>
                    <a:pt x="636761" y="89386"/>
                    <a:pt x="691376" y="104078"/>
                  </a:cubicBezTo>
                  <a:cubicBezTo>
                    <a:pt x="745991" y="118770"/>
                    <a:pt x="901978" y="111383"/>
                    <a:pt x="952159" y="114171"/>
                  </a:cubicBezTo>
                </a:path>
              </a:pathLst>
            </a:custGeom>
            <a:ln w="38100">
              <a:solidFill>
                <a:srgbClr val="FF0000"/>
              </a:solidFill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defRPr/>
              </a:pPr>
              <a:endParaRPr lang="fr-FR" dirty="0">
                <a:solidFill>
                  <a:srgbClr val="FF0000"/>
                </a:solidFill>
              </a:endParaRPr>
            </a:p>
          </p:txBody>
        </p:sp>
        <p:sp>
          <p:nvSpPr>
            <p:cNvPr id="53" name="Rectangle 52"/>
            <p:cNvSpPr/>
            <p:nvPr/>
          </p:nvSpPr>
          <p:spPr>
            <a:xfrm>
              <a:off x="7740352" y="5013176"/>
              <a:ext cx="474810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fr-FR" sz="2000" b="1" dirty="0" err="1" smtClean="0">
                  <a:solidFill>
                    <a:srgbClr val="FF0000"/>
                  </a:solidFill>
                  <a:latin typeface="Arial" pitchFamily="34" charset="0"/>
                  <a:cs typeface="Arial" pitchFamily="34" charset="0"/>
                  <a:sym typeface="Wingdings 2" pitchFamily="18" charset="2"/>
                </a:rPr>
                <a:t>h</a:t>
              </a:r>
              <a:r>
                <a:rPr lang="fr-FR" sz="2000" b="1" dirty="0" err="1" smtClean="0">
                  <a:solidFill>
                    <a:srgbClr val="FF0000"/>
                  </a:solidFill>
                  <a:latin typeface="Symbol" pitchFamily="18" charset="2"/>
                  <a:cs typeface="Arial" pitchFamily="34" charset="0"/>
                  <a:sym typeface="Wingdings 2" pitchFamily="18" charset="2"/>
                </a:rPr>
                <a:t>n</a:t>
              </a:r>
              <a:endParaRPr lang="fr-FR" dirty="0">
                <a:solidFill>
                  <a:srgbClr val="FF0000"/>
                </a:solidFill>
              </a:endParaRPr>
            </a:p>
          </p:txBody>
        </p:sp>
      </p:grpSp>
      <p:sp>
        <p:nvSpPr>
          <p:cNvPr id="42" name="Ellipse 41"/>
          <p:cNvSpPr/>
          <p:nvPr/>
        </p:nvSpPr>
        <p:spPr>
          <a:xfrm>
            <a:off x="3634928" y="494985"/>
            <a:ext cx="1081088" cy="431800"/>
          </a:xfrm>
          <a:prstGeom prst="ellipse">
            <a:avLst/>
          </a:prstGeom>
          <a:solidFill>
            <a:schemeClr val="accent3">
              <a:lumMod val="75000"/>
            </a:schemeClr>
          </a:solidFill>
          <a:ln>
            <a:solidFill>
              <a:srgbClr val="0070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 sz="2000">
              <a:latin typeface="Arial" pitchFamily="34" charset="0"/>
              <a:cs typeface="Arial" pitchFamily="34" charset="0"/>
            </a:endParaRPr>
          </a:p>
        </p:txBody>
      </p:sp>
      <p:sp>
        <p:nvSpPr>
          <p:cNvPr id="43" name="Rectangle 42"/>
          <p:cNvSpPr/>
          <p:nvPr/>
        </p:nvSpPr>
        <p:spPr>
          <a:xfrm>
            <a:off x="2627784" y="-18596"/>
            <a:ext cx="744114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fr-FR" sz="2000" b="1" dirty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h</a:t>
            </a:r>
            <a:r>
              <a:rPr lang="fr-FR" sz="2000" b="1" baseline="-25000" dirty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fr-FR" sz="2000" b="1" dirty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  <a:sym typeface="Symbol" pitchFamily="18" charset="2"/>
              </a:rPr>
              <a:t></a:t>
            </a:r>
            <a:r>
              <a:rPr lang="fr-FR" sz="2000" b="1" dirty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c</a:t>
            </a:r>
            <a:endParaRPr lang="fr-FR" sz="2000" dirty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44" name="Connecteur droit 43"/>
          <p:cNvCxnSpPr/>
          <p:nvPr/>
        </p:nvCxnSpPr>
        <p:spPr>
          <a:xfrm>
            <a:off x="2411760" y="413452"/>
            <a:ext cx="1080120" cy="0"/>
          </a:xfrm>
          <a:prstGeom prst="line">
            <a:avLst/>
          </a:prstGeom>
          <a:ln w="1905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Rectangle 44"/>
          <p:cNvSpPr/>
          <p:nvPr/>
        </p:nvSpPr>
        <p:spPr>
          <a:xfrm>
            <a:off x="2339752" y="485460"/>
            <a:ext cx="1319592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fr-FR" sz="2000" b="1" dirty="0" err="1" smtClean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E</a:t>
            </a:r>
            <a:r>
              <a:rPr lang="fr-FR" sz="2000" b="1" baseline="-25000" dirty="0" err="1" smtClean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photon</a:t>
            </a:r>
            <a:r>
              <a:rPr lang="fr-FR" sz="2000" b="1" dirty="0" smtClean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fr-FR" sz="2000" b="1" baseline="-25000" dirty="0" smtClean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MIN</a:t>
            </a:r>
            <a:endParaRPr lang="fr-FR" sz="20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6" name="Rectangle 45"/>
          <p:cNvSpPr/>
          <p:nvPr/>
        </p:nvSpPr>
        <p:spPr>
          <a:xfrm>
            <a:off x="3518695" y="197428"/>
            <a:ext cx="333746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fr-FR" sz="2000" b="1" dirty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=</a:t>
            </a:r>
            <a:endParaRPr lang="fr-FR" sz="2000" dirty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4" name="Rectangle 53"/>
          <p:cNvSpPr/>
          <p:nvPr/>
        </p:nvSpPr>
        <p:spPr>
          <a:xfrm>
            <a:off x="3806727" y="-18596"/>
            <a:ext cx="744114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fr-FR" sz="2000" b="1" dirty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h</a:t>
            </a:r>
            <a:r>
              <a:rPr lang="fr-FR" sz="2000" b="1" baseline="-25000" dirty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fr-FR" sz="2000" b="1" dirty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  <a:sym typeface="Symbol" pitchFamily="18" charset="2"/>
              </a:rPr>
              <a:t></a:t>
            </a:r>
            <a:r>
              <a:rPr lang="fr-FR" sz="2000" b="1" dirty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c</a:t>
            </a:r>
            <a:endParaRPr lang="fr-FR" sz="2000" dirty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55" name="Connecteur droit 54"/>
          <p:cNvCxnSpPr/>
          <p:nvPr/>
        </p:nvCxnSpPr>
        <p:spPr>
          <a:xfrm>
            <a:off x="3806727" y="413452"/>
            <a:ext cx="792162" cy="0"/>
          </a:xfrm>
          <a:prstGeom prst="line">
            <a:avLst/>
          </a:prstGeom>
          <a:ln w="1905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6" name="Rectangle 55"/>
          <p:cNvSpPr/>
          <p:nvPr/>
        </p:nvSpPr>
        <p:spPr>
          <a:xfrm>
            <a:off x="3707904" y="485460"/>
            <a:ext cx="1000595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fr-FR" sz="2000" b="1" dirty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E</a:t>
            </a:r>
            <a:r>
              <a:rPr lang="fr-FR" sz="2000" b="1" baseline="-25000" dirty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2</a:t>
            </a:r>
            <a:r>
              <a:rPr lang="fr-FR" sz="2000" b="1" dirty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– E</a:t>
            </a:r>
            <a:r>
              <a:rPr lang="fr-FR" sz="2000" b="1" baseline="-25000" dirty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1</a:t>
            </a:r>
            <a:endParaRPr lang="fr-FR" sz="20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57" name="Rectangle 56"/>
          <p:cNvSpPr/>
          <p:nvPr/>
        </p:nvSpPr>
        <p:spPr>
          <a:xfrm>
            <a:off x="4670302" y="197304"/>
            <a:ext cx="333746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fr-FR" sz="2000" b="1" dirty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=</a:t>
            </a:r>
            <a:endParaRPr lang="fr-FR" sz="2000" dirty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8" name="Rectangle 57"/>
          <p:cNvSpPr/>
          <p:nvPr/>
        </p:nvSpPr>
        <p:spPr>
          <a:xfrm>
            <a:off x="5580112" y="-18596"/>
            <a:ext cx="2650084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fr-FR" sz="2000" b="1" dirty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6,63.10 </a:t>
            </a:r>
            <a:r>
              <a:rPr lang="fr-FR" sz="2000" b="1" baseline="30000" dirty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– 34 </a:t>
            </a:r>
            <a:r>
              <a:rPr lang="fr-FR" sz="2000" b="1" dirty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  <a:sym typeface="Symbol" pitchFamily="18" charset="2"/>
              </a:rPr>
              <a:t></a:t>
            </a:r>
            <a:r>
              <a:rPr lang="fr-FR" sz="2000" b="1" dirty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3,00.10</a:t>
            </a:r>
            <a:r>
              <a:rPr lang="fr-FR" sz="2000" b="1" baseline="30000" dirty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8</a:t>
            </a:r>
            <a:endParaRPr lang="fr-FR" sz="2000" baseline="30000" dirty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59" name="Connecteur droit 58"/>
          <p:cNvCxnSpPr/>
          <p:nvPr/>
        </p:nvCxnSpPr>
        <p:spPr>
          <a:xfrm flipV="1">
            <a:off x="5148064" y="413204"/>
            <a:ext cx="3527549" cy="248"/>
          </a:xfrm>
          <a:prstGeom prst="line">
            <a:avLst/>
          </a:prstGeom>
          <a:ln w="1905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0" name="Rectangle 59"/>
          <p:cNvSpPr/>
          <p:nvPr/>
        </p:nvSpPr>
        <p:spPr>
          <a:xfrm>
            <a:off x="5291187" y="486229"/>
            <a:ext cx="1635384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fr-FR" sz="2000" b="1" dirty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(13,6 – 3,39)</a:t>
            </a:r>
            <a:endParaRPr lang="fr-FR" sz="2000" baseline="30000" dirty="0">
              <a:solidFill>
                <a:srgbClr val="007033"/>
              </a:solidFill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61" name="Connecteur droit avec flèche 60"/>
          <p:cNvCxnSpPr/>
          <p:nvPr/>
        </p:nvCxnSpPr>
        <p:spPr>
          <a:xfrm>
            <a:off x="4174629" y="926785"/>
            <a:ext cx="325438" cy="257175"/>
          </a:xfrm>
          <a:prstGeom prst="straightConnector1">
            <a:avLst/>
          </a:prstGeom>
          <a:ln w="38100">
            <a:solidFill>
              <a:srgbClr val="007033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2" name="ZoneTexte 16"/>
          <p:cNvSpPr txBox="1">
            <a:spLocks noChangeArrowheads="1"/>
          </p:cNvSpPr>
          <p:nvPr/>
        </p:nvSpPr>
        <p:spPr bwMode="auto">
          <a:xfrm>
            <a:off x="4499992" y="917508"/>
            <a:ext cx="4678363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fr-FR" sz="2000" b="1" dirty="0">
                <a:solidFill>
                  <a:srgbClr val="007033"/>
                </a:solidFill>
                <a:latin typeface="Arial" pitchFamily="34" charset="0"/>
                <a:cs typeface="Arial" pitchFamily="34" charset="0"/>
              </a:rPr>
              <a:t>Attention à convertir </a:t>
            </a:r>
            <a:r>
              <a:rPr lang="fr-FR" sz="2000" b="1" u="sng" dirty="0">
                <a:solidFill>
                  <a:srgbClr val="007033"/>
                </a:solidFill>
                <a:latin typeface="Arial" pitchFamily="34" charset="0"/>
                <a:cs typeface="Arial" pitchFamily="34" charset="0"/>
              </a:rPr>
              <a:t>en Joules </a:t>
            </a:r>
            <a:r>
              <a:rPr lang="fr-FR" sz="2000" b="1" dirty="0">
                <a:solidFill>
                  <a:srgbClr val="007033"/>
                </a:solidFill>
                <a:latin typeface="Arial" pitchFamily="34" charset="0"/>
                <a:cs typeface="Arial" pitchFamily="34" charset="0"/>
              </a:rPr>
              <a:t>!!!</a:t>
            </a:r>
          </a:p>
        </p:txBody>
      </p:sp>
      <p:sp>
        <p:nvSpPr>
          <p:cNvPr id="63" name="Rectangle 62"/>
          <p:cNvSpPr>
            <a:spLocks noChangeArrowheads="1"/>
          </p:cNvSpPr>
          <p:nvPr/>
        </p:nvSpPr>
        <p:spPr bwMode="auto">
          <a:xfrm>
            <a:off x="6804248" y="485460"/>
            <a:ext cx="1653017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fr-FR" sz="2000" b="1" dirty="0">
                <a:solidFill>
                  <a:srgbClr val="007033"/>
                </a:solidFill>
                <a:latin typeface="Arial" pitchFamily="34" charset="0"/>
                <a:cs typeface="Arial" pitchFamily="34" charset="0"/>
                <a:sym typeface="Symbol" pitchFamily="18" charset="2"/>
              </a:rPr>
              <a:t></a:t>
            </a:r>
            <a:r>
              <a:rPr lang="fr-FR" sz="2000" b="1" dirty="0">
                <a:solidFill>
                  <a:srgbClr val="007033"/>
                </a:solidFill>
                <a:latin typeface="Arial" pitchFamily="34" charset="0"/>
                <a:cs typeface="Arial" pitchFamily="34" charset="0"/>
              </a:rPr>
              <a:t> 1,60.10 </a:t>
            </a:r>
            <a:r>
              <a:rPr lang="fr-FR" sz="2000" b="1" baseline="30000" dirty="0">
                <a:solidFill>
                  <a:srgbClr val="007033"/>
                </a:solidFill>
                <a:latin typeface="Arial" pitchFamily="34" charset="0"/>
                <a:cs typeface="Arial" pitchFamily="34" charset="0"/>
              </a:rPr>
              <a:t>– 19</a:t>
            </a:r>
            <a:endParaRPr lang="fr-FR" sz="2000" baseline="30000" dirty="0">
              <a:solidFill>
                <a:srgbClr val="007033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4" name="Rectangle 63"/>
          <p:cNvSpPr/>
          <p:nvPr/>
        </p:nvSpPr>
        <p:spPr>
          <a:xfrm>
            <a:off x="179512" y="1217115"/>
            <a:ext cx="442634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fr-FR" sz="2000" dirty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  <a:sym typeface="Wingdings 3"/>
              </a:rPr>
              <a:t></a:t>
            </a:r>
            <a:r>
              <a:rPr lang="fr-FR" sz="2000" dirty="0">
                <a:latin typeface="Arial" pitchFamily="34" charset="0"/>
                <a:cs typeface="Arial" pitchFamily="34" charset="0"/>
              </a:rPr>
              <a:t> </a:t>
            </a:r>
            <a:r>
              <a:rPr lang="fr-FR" sz="2000" dirty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D’où</a:t>
            </a:r>
            <a:r>
              <a:rPr lang="fr-FR" sz="20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fr-FR" sz="2000" b="1" u="sng" dirty="0" err="1" smtClean="0">
                <a:solidFill>
                  <a:srgbClr val="FF0000"/>
                </a:solidFill>
                <a:latin typeface="Symbol" pitchFamily="18" charset="2"/>
                <a:cs typeface="Arial" pitchFamily="34" charset="0"/>
              </a:rPr>
              <a:t>l</a:t>
            </a:r>
            <a:r>
              <a:rPr lang="fr-FR" sz="2000" b="1" u="sng" baseline="-25000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MAX</a:t>
            </a:r>
            <a:r>
              <a:rPr lang="fr-FR" sz="2000" b="1" u="sng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fr-FR" sz="2000" b="1" u="sng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(</a:t>
            </a:r>
            <a:r>
              <a:rPr lang="fr-FR" sz="2000" b="1" u="sng" dirty="0" err="1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Lyman</a:t>
            </a:r>
            <a:r>
              <a:rPr lang="fr-FR" sz="2000" b="1" u="sng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) = </a:t>
            </a:r>
            <a:r>
              <a:rPr lang="fr-FR" sz="2000" b="1" u="sng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1,22.10 </a:t>
            </a:r>
            <a:r>
              <a:rPr lang="fr-FR" sz="2000" b="1" u="sng" baseline="30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– 7</a:t>
            </a:r>
            <a:r>
              <a:rPr lang="fr-FR" sz="2000" b="1" u="sng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m</a:t>
            </a:r>
            <a:endParaRPr lang="fr-FR" sz="2000" dirty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5" name="Rectangle 64"/>
          <p:cNvSpPr/>
          <p:nvPr/>
        </p:nvSpPr>
        <p:spPr>
          <a:xfrm>
            <a:off x="4499992" y="1228690"/>
            <a:ext cx="173477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fr-FR" sz="2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soit </a:t>
            </a:r>
            <a:r>
              <a:rPr lang="fr-FR" sz="2000" b="1" u="sng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122 nm</a:t>
            </a:r>
            <a:r>
              <a:rPr lang="fr-FR" sz="2000" b="1" dirty="0" smtClean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.</a:t>
            </a:r>
            <a:endParaRPr lang="fr-FR" sz="2000" dirty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0" name="Rectangle 69"/>
          <p:cNvSpPr/>
          <p:nvPr/>
        </p:nvSpPr>
        <p:spPr>
          <a:xfrm>
            <a:off x="4649914" y="5783230"/>
            <a:ext cx="112723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400" b="1" dirty="0" smtClean="0">
                <a:solidFill>
                  <a:srgbClr val="FF0000"/>
                </a:solidFill>
                <a:latin typeface="Arial" pitchFamily="34" charset="0"/>
                <a:ea typeface="Arial Unicode MS" pitchFamily="34" charset="-128"/>
                <a:cs typeface="Arial" pitchFamily="34" charset="0"/>
              </a:rPr>
              <a:t>E</a:t>
            </a:r>
            <a:r>
              <a:rPr lang="fr-FR" sz="2400" b="1" baseline="-25000" dirty="0" smtClean="0">
                <a:solidFill>
                  <a:srgbClr val="FF0000"/>
                </a:solidFill>
                <a:latin typeface="Arial" pitchFamily="34" charset="0"/>
                <a:ea typeface="Arial Unicode MS" pitchFamily="34" charset="-128"/>
                <a:cs typeface="Arial" pitchFamily="34" charset="0"/>
              </a:rPr>
              <a:t>F</a:t>
            </a:r>
            <a:r>
              <a:rPr lang="fr-FR" sz="2400" b="1" dirty="0" smtClean="0">
                <a:solidFill>
                  <a:srgbClr val="FF0000"/>
                </a:solidFill>
                <a:latin typeface="Arial" pitchFamily="34" charset="0"/>
                <a:ea typeface="Arial Unicode MS" pitchFamily="34" charset="-128"/>
                <a:cs typeface="Arial" pitchFamily="34" charset="0"/>
              </a:rPr>
              <a:t> &gt; </a:t>
            </a:r>
            <a:r>
              <a:rPr lang="fr-FR" sz="2400" b="1" dirty="0" err="1" smtClean="0">
                <a:solidFill>
                  <a:srgbClr val="FF0000"/>
                </a:solidFill>
                <a:latin typeface="Arial" pitchFamily="34" charset="0"/>
                <a:ea typeface="Arial Unicode MS" pitchFamily="34" charset="-128"/>
                <a:cs typeface="Arial" pitchFamily="34" charset="0"/>
              </a:rPr>
              <a:t>E</a:t>
            </a:r>
            <a:r>
              <a:rPr lang="fr-FR" sz="2400" b="1" baseline="-25000" dirty="0" err="1" smtClean="0">
                <a:solidFill>
                  <a:srgbClr val="FF0000"/>
                </a:solidFill>
                <a:latin typeface="Arial" pitchFamily="34" charset="0"/>
                <a:ea typeface="Arial Unicode MS" pitchFamily="34" charset="-128"/>
                <a:cs typeface="Arial" pitchFamily="34" charset="0"/>
              </a:rPr>
              <a:t>i</a:t>
            </a:r>
            <a:endParaRPr lang="fr-FR" sz="2000" dirty="0">
              <a:solidFill>
                <a:srgbClr val="FF0000"/>
              </a:solidFill>
            </a:endParaRPr>
          </a:p>
        </p:txBody>
      </p:sp>
      <p:sp>
        <p:nvSpPr>
          <p:cNvPr id="71" name="Rectangle 70"/>
          <p:cNvSpPr/>
          <p:nvPr/>
        </p:nvSpPr>
        <p:spPr>
          <a:xfrm>
            <a:off x="467544" y="6214483"/>
            <a:ext cx="4554645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000" b="1" dirty="0" smtClean="0">
                <a:solidFill>
                  <a:srgbClr val="FF0000"/>
                </a:solidFill>
                <a:latin typeface="Arial" pitchFamily="34" charset="0"/>
                <a:ea typeface="Arial Unicode MS" pitchFamily="34" charset="-128"/>
                <a:cs typeface="Arial" pitchFamily="34" charset="0"/>
              </a:rPr>
              <a:t>l’absorption d’un PHOTON </a:t>
            </a:r>
            <a:r>
              <a:rPr lang="fr-FR" sz="2000" dirty="0" smtClean="0">
                <a:solidFill>
                  <a:srgbClr val="002060"/>
                </a:solidFill>
                <a:latin typeface="Arial" pitchFamily="34" charset="0"/>
                <a:ea typeface="Arial Unicode MS" pitchFamily="34" charset="-128"/>
                <a:cs typeface="Arial" pitchFamily="34" charset="0"/>
              </a:rPr>
              <a:t>d’énergie</a:t>
            </a:r>
            <a:endParaRPr lang="fr-FR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3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800" decel="100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800" decel="100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800" decel="100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800" decel="100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3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800" decel="100000"/>
                                        <p:tgtEl>
                                          <p:spTgt spid="307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800" decel="100000" fill="hold"/>
                                        <p:tgtEl>
                                          <p:spTgt spid="3072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800" decel="100000" fill="hold"/>
                                        <p:tgtEl>
                                          <p:spTgt spid="307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800" decel="100000" fill="hold"/>
                                        <p:tgtEl>
                                          <p:spTgt spid="307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07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07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500"/>
                            </p:stCondLst>
                            <p:childTnLst>
                              <p:par>
                                <p:cTn id="27" presetID="3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800" decel="1000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800" decel="100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800" decel="100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800" decel="100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500"/>
                            </p:stCondLst>
                            <p:childTnLst>
                              <p:par>
                                <p:cTn id="4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307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500"/>
                            </p:stCondLst>
                            <p:childTnLst>
                              <p:par>
                                <p:cTn id="50" presetID="2" presetClass="entr" presetSubtype="4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2" presetClass="entr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1000"/>
                            </p:stCondLst>
                            <p:childTnLst>
                              <p:par>
                                <p:cTn id="5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1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6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500"/>
                            </p:stCondLst>
                            <p:childTnLst>
                              <p:par>
                                <p:cTn id="6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0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/>
      <p:bldP spid="37" grpId="0"/>
      <p:bldP spid="30724" grpId="0"/>
      <p:bldP spid="48" grpId="1"/>
      <p:bldP spid="49" grpId="1"/>
      <p:bldP spid="70" grpId="0"/>
      <p:bldP spid="71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Rectangle 4"/>
          <p:cNvSpPr>
            <a:spLocks noChangeArrowheads="1"/>
          </p:cNvSpPr>
          <p:nvPr/>
        </p:nvSpPr>
        <p:spPr bwMode="auto">
          <a:xfrm>
            <a:off x="119587" y="1046346"/>
            <a:ext cx="7632053" cy="144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20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ea typeface="Arial Unicode MS" pitchFamily="34" charset="-128"/>
                <a:cs typeface="Arial" pitchFamily="34" charset="0"/>
              </a:rPr>
              <a:t>                          </a:t>
            </a:r>
            <a:r>
              <a:rPr kumimoji="0" lang="fr-FR" sz="2200" b="0" i="0" u="none" strike="noStrike" cap="none" normalizeH="0" baseline="0" dirty="0" smtClean="0">
                <a:ln>
                  <a:noFill/>
                </a:ln>
                <a:effectLst/>
                <a:ea typeface="Arial Unicode MS" pitchFamily="34" charset="-128"/>
                <a:cs typeface="Arial" pitchFamily="34" charset="0"/>
              </a:rPr>
              <a:t>Chaque raie d’absorption traduit le passage</a:t>
            </a:r>
            <a:r>
              <a:rPr kumimoji="0" lang="fr-FR" sz="2200" b="0" i="0" u="none" strike="noStrike" cap="none" normalizeH="0" dirty="0" smtClean="0">
                <a:ln>
                  <a:noFill/>
                </a:ln>
                <a:effectLst/>
                <a:ea typeface="Arial Unicode MS" pitchFamily="34" charset="-128"/>
                <a:cs typeface="Arial" pitchFamily="34" charset="0"/>
              </a:rPr>
              <a:t> d’un électron d’un </a:t>
            </a:r>
            <a:r>
              <a:rPr kumimoji="0" lang="fr-FR" sz="2200" b="0" i="0" u="sng" strike="noStrike" cap="none" normalizeH="0" dirty="0" smtClean="0">
                <a:ln>
                  <a:noFill/>
                </a:ln>
                <a:effectLst/>
                <a:ea typeface="Arial Unicode MS" pitchFamily="34" charset="-128"/>
                <a:cs typeface="Arial" pitchFamily="34" charset="0"/>
              </a:rPr>
              <a:t>niveau électronique initial</a:t>
            </a:r>
            <a:r>
              <a:rPr kumimoji="0" lang="fr-FR" sz="2200" b="0" i="0" u="none" strike="noStrike" cap="none" normalizeH="0" dirty="0" smtClean="0">
                <a:ln>
                  <a:noFill/>
                </a:ln>
                <a:effectLst/>
                <a:ea typeface="Arial Unicode MS" pitchFamily="34" charset="-128"/>
                <a:cs typeface="Arial" pitchFamily="34" charset="0"/>
              </a:rPr>
              <a:t> d’énergie </a:t>
            </a:r>
            <a:r>
              <a:rPr kumimoji="0" lang="fr-FR" sz="2200" b="1" i="0" u="none" strike="noStrike" cap="none" normalizeH="0" dirty="0" err="1" smtClean="0">
                <a:ln>
                  <a:noFill/>
                </a:ln>
                <a:effectLst/>
                <a:ea typeface="Arial Unicode MS" pitchFamily="34" charset="-128"/>
                <a:cs typeface="Arial" pitchFamily="34" charset="0"/>
              </a:rPr>
              <a:t>E</a:t>
            </a:r>
            <a:r>
              <a:rPr kumimoji="0" lang="fr-FR" sz="2200" b="1" i="0" u="none" strike="noStrike" cap="none" normalizeH="0" baseline="-25000" dirty="0" err="1" smtClean="0">
                <a:ln>
                  <a:noFill/>
                </a:ln>
                <a:effectLst/>
                <a:ea typeface="Arial Unicode MS" pitchFamily="34" charset="-128"/>
                <a:cs typeface="Arial" pitchFamily="34" charset="0"/>
              </a:rPr>
              <a:t>i</a:t>
            </a:r>
            <a:r>
              <a:rPr kumimoji="0" lang="fr-FR" sz="2200" b="0" i="0" u="none" strike="noStrike" cap="none" normalizeH="0" dirty="0" smtClean="0">
                <a:ln>
                  <a:noFill/>
                </a:ln>
                <a:effectLst/>
                <a:ea typeface="Arial Unicode MS" pitchFamily="34" charset="-128"/>
                <a:cs typeface="Arial" pitchFamily="34" charset="0"/>
              </a:rPr>
              <a:t> à un </a:t>
            </a:r>
            <a:r>
              <a:rPr kumimoji="0" lang="fr-FR" sz="2200" b="0" i="0" u="sng" strike="noStrike" cap="none" normalizeH="0" dirty="0" smtClean="0">
                <a:ln>
                  <a:noFill/>
                </a:ln>
                <a:effectLst/>
                <a:ea typeface="Arial Unicode MS" pitchFamily="34" charset="-128"/>
                <a:cs typeface="Arial" pitchFamily="34" charset="0"/>
              </a:rPr>
              <a:t>niveau électronique final</a:t>
            </a:r>
            <a:r>
              <a:rPr kumimoji="0" lang="fr-FR" sz="2200" b="0" i="0" u="none" strike="noStrike" cap="none" normalizeH="0" dirty="0" smtClean="0">
                <a:ln>
                  <a:noFill/>
                </a:ln>
                <a:effectLst/>
                <a:ea typeface="Arial Unicode MS" pitchFamily="34" charset="-128"/>
                <a:cs typeface="Arial" pitchFamily="34" charset="0"/>
              </a:rPr>
              <a:t> d’énergie </a:t>
            </a:r>
            <a:r>
              <a:rPr kumimoji="0" lang="fr-FR" sz="2200" b="1" i="0" u="none" strike="noStrike" cap="none" normalizeH="0" dirty="0" smtClean="0">
                <a:ln>
                  <a:noFill/>
                </a:ln>
                <a:effectLst/>
                <a:ea typeface="Arial Unicode MS" pitchFamily="34" charset="-128"/>
                <a:cs typeface="Arial" pitchFamily="34" charset="0"/>
              </a:rPr>
              <a:t>E</a:t>
            </a:r>
            <a:r>
              <a:rPr kumimoji="0" lang="fr-FR" sz="2200" b="1" i="0" u="none" strike="noStrike" cap="none" normalizeH="0" baseline="-25000" dirty="0" smtClean="0">
                <a:ln>
                  <a:noFill/>
                </a:ln>
                <a:effectLst/>
                <a:ea typeface="Arial Unicode MS" pitchFamily="34" charset="-128"/>
                <a:cs typeface="Arial" pitchFamily="34" charset="0"/>
              </a:rPr>
              <a:t>F</a:t>
            </a:r>
            <a:r>
              <a:rPr kumimoji="0" lang="fr-FR" sz="2000" b="0" i="0" u="none" strike="noStrike" cap="none" normalizeH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ea typeface="Arial Unicode MS" pitchFamily="34" charset="-128"/>
                <a:cs typeface="Arial" pitchFamily="34" charset="0"/>
              </a:rPr>
              <a:t> </a:t>
            </a:r>
            <a:r>
              <a:rPr kumimoji="0" lang="fr-FR" sz="2200" b="0" i="0" u="none" strike="noStrike" cap="none" normalizeH="0" dirty="0" smtClean="0">
                <a:ln>
                  <a:noFill/>
                </a:ln>
                <a:effectLst/>
                <a:latin typeface="+mj-lt"/>
                <a:ea typeface="Arial Unicode MS" pitchFamily="34" charset="-128"/>
                <a:cs typeface="Arial" pitchFamily="34" charset="0"/>
              </a:rPr>
              <a:t>tels que : ______ , s’accompagnant de ________________________________ :</a:t>
            </a:r>
            <a:endParaRPr kumimoji="0" lang="fr-FR" sz="2000" b="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72008" y="44624"/>
            <a:ext cx="8964488" cy="3384376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fr-FR" sz="2000" dirty="0" smtClean="0">
                <a:solidFill>
                  <a:schemeClr val="tx1"/>
                </a:solidFill>
              </a:rPr>
              <a:t> </a:t>
            </a:r>
            <a:r>
              <a:rPr lang="fr-FR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fr-FR" dirty="0" smtClean="0"/>
              <a:t> </a:t>
            </a:r>
            <a:endParaRPr lang="fr-FR" dirty="0"/>
          </a:p>
        </p:txBody>
      </p:sp>
      <p:sp>
        <p:nvSpPr>
          <p:cNvPr id="24578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pic>
        <p:nvPicPr>
          <p:cNvPr id="7" name="Image 10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172400" y="120130"/>
            <a:ext cx="680224" cy="23007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8" name="Connecteur droit avec flèche 7"/>
          <p:cNvCxnSpPr/>
          <p:nvPr/>
        </p:nvCxnSpPr>
        <p:spPr>
          <a:xfrm flipV="1">
            <a:off x="8604448" y="764704"/>
            <a:ext cx="0" cy="1371650"/>
          </a:xfrm>
          <a:prstGeom prst="straightConnector1">
            <a:avLst/>
          </a:prstGeom>
          <a:ln w="38100">
            <a:solidFill>
              <a:srgbClr val="00B0F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Forme libre 8"/>
          <p:cNvSpPr/>
          <p:nvPr/>
        </p:nvSpPr>
        <p:spPr>
          <a:xfrm>
            <a:off x="7668344" y="1484784"/>
            <a:ext cx="863600" cy="215900"/>
          </a:xfrm>
          <a:custGeom>
            <a:avLst/>
            <a:gdLst>
              <a:gd name="connsiteX0" fmla="*/ 0 w 825191"/>
              <a:gd name="connsiteY0" fmla="*/ 126380 h 150542"/>
              <a:gd name="connsiteX1" fmla="*/ 89210 w 825191"/>
              <a:gd name="connsiteY1" fmla="*/ 3717 h 150542"/>
              <a:gd name="connsiteX2" fmla="*/ 133815 w 825191"/>
              <a:gd name="connsiteY2" fmla="*/ 126380 h 150542"/>
              <a:gd name="connsiteX3" fmla="*/ 223025 w 825191"/>
              <a:gd name="connsiteY3" fmla="*/ 3717 h 150542"/>
              <a:gd name="connsiteX4" fmla="*/ 278781 w 825191"/>
              <a:gd name="connsiteY4" fmla="*/ 148683 h 150542"/>
              <a:gd name="connsiteX5" fmla="*/ 356839 w 825191"/>
              <a:gd name="connsiteY5" fmla="*/ 14868 h 150542"/>
              <a:gd name="connsiteX6" fmla="*/ 423747 w 825191"/>
              <a:gd name="connsiteY6" fmla="*/ 126380 h 150542"/>
              <a:gd name="connsiteX7" fmla="*/ 490654 w 825191"/>
              <a:gd name="connsiteY7" fmla="*/ 26019 h 150542"/>
              <a:gd name="connsiteX8" fmla="*/ 557561 w 825191"/>
              <a:gd name="connsiteY8" fmla="*/ 137531 h 150542"/>
              <a:gd name="connsiteX9" fmla="*/ 624469 w 825191"/>
              <a:gd name="connsiteY9" fmla="*/ 26019 h 150542"/>
              <a:gd name="connsiteX10" fmla="*/ 691376 w 825191"/>
              <a:gd name="connsiteY10" fmla="*/ 104078 h 150542"/>
              <a:gd name="connsiteX11" fmla="*/ 825191 w 825191"/>
              <a:gd name="connsiteY11" fmla="*/ 126380 h 150542"/>
              <a:gd name="connsiteX0" fmla="*/ 0 w 952159"/>
              <a:gd name="connsiteY0" fmla="*/ 126380 h 150542"/>
              <a:gd name="connsiteX1" fmla="*/ 89210 w 952159"/>
              <a:gd name="connsiteY1" fmla="*/ 3717 h 150542"/>
              <a:gd name="connsiteX2" fmla="*/ 133815 w 952159"/>
              <a:gd name="connsiteY2" fmla="*/ 126380 h 150542"/>
              <a:gd name="connsiteX3" fmla="*/ 223025 w 952159"/>
              <a:gd name="connsiteY3" fmla="*/ 3717 h 150542"/>
              <a:gd name="connsiteX4" fmla="*/ 278781 w 952159"/>
              <a:gd name="connsiteY4" fmla="*/ 148683 h 150542"/>
              <a:gd name="connsiteX5" fmla="*/ 356839 w 952159"/>
              <a:gd name="connsiteY5" fmla="*/ 14868 h 150542"/>
              <a:gd name="connsiteX6" fmla="*/ 423747 w 952159"/>
              <a:gd name="connsiteY6" fmla="*/ 126380 h 150542"/>
              <a:gd name="connsiteX7" fmla="*/ 490654 w 952159"/>
              <a:gd name="connsiteY7" fmla="*/ 26019 h 150542"/>
              <a:gd name="connsiteX8" fmla="*/ 557561 w 952159"/>
              <a:gd name="connsiteY8" fmla="*/ 137531 h 150542"/>
              <a:gd name="connsiteX9" fmla="*/ 624469 w 952159"/>
              <a:gd name="connsiteY9" fmla="*/ 26019 h 150542"/>
              <a:gd name="connsiteX10" fmla="*/ 691376 w 952159"/>
              <a:gd name="connsiteY10" fmla="*/ 104078 h 150542"/>
              <a:gd name="connsiteX11" fmla="*/ 952159 w 952159"/>
              <a:gd name="connsiteY11" fmla="*/ 114171 h 1505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952159" h="150542">
                <a:moveTo>
                  <a:pt x="0" y="126380"/>
                </a:moveTo>
                <a:cubicBezTo>
                  <a:pt x="33454" y="65048"/>
                  <a:pt x="66908" y="3717"/>
                  <a:pt x="89210" y="3717"/>
                </a:cubicBezTo>
                <a:cubicBezTo>
                  <a:pt x="111512" y="3717"/>
                  <a:pt x="111513" y="126380"/>
                  <a:pt x="133815" y="126380"/>
                </a:cubicBezTo>
                <a:cubicBezTo>
                  <a:pt x="156117" y="126380"/>
                  <a:pt x="198864" y="0"/>
                  <a:pt x="223025" y="3717"/>
                </a:cubicBezTo>
                <a:cubicBezTo>
                  <a:pt x="247186" y="7434"/>
                  <a:pt x="256479" y="146824"/>
                  <a:pt x="278781" y="148683"/>
                </a:cubicBezTo>
                <a:cubicBezTo>
                  <a:pt x="301083" y="150542"/>
                  <a:pt x="332678" y="18585"/>
                  <a:pt x="356839" y="14868"/>
                </a:cubicBezTo>
                <a:cubicBezTo>
                  <a:pt x="381000" y="11151"/>
                  <a:pt x="401445" y="124522"/>
                  <a:pt x="423747" y="126380"/>
                </a:cubicBezTo>
                <a:cubicBezTo>
                  <a:pt x="446049" y="128238"/>
                  <a:pt x="468352" y="24160"/>
                  <a:pt x="490654" y="26019"/>
                </a:cubicBezTo>
                <a:cubicBezTo>
                  <a:pt x="512956" y="27878"/>
                  <a:pt x="535259" y="137531"/>
                  <a:pt x="557561" y="137531"/>
                </a:cubicBezTo>
                <a:cubicBezTo>
                  <a:pt x="579863" y="137531"/>
                  <a:pt x="602166" y="31595"/>
                  <a:pt x="624469" y="26019"/>
                </a:cubicBezTo>
                <a:cubicBezTo>
                  <a:pt x="646772" y="20443"/>
                  <a:pt x="636761" y="89386"/>
                  <a:pt x="691376" y="104078"/>
                </a:cubicBezTo>
                <a:cubicBezTo>
                  <a:pt x="745991" y="118770"/>
                  <a:pt x="901978" y="111383"/>
                  <a:pt x="952159" y="114171"/>
                </a:cubicBezTo>
              </a:path>
            </a:pathLst>
          </a:custGeom>
          <a:ln w="38100">
            <a:solidFill>
              <a:srgbClr val="FF0000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fr-FR" dirty="0">
              <a:solidFill>
                <a:srgbClr val="FF0000"/>
              </a:solidFill>
            </a:endParaRPr>
          </a:p>
        </p:txBody>
      </p:sp>
      <p:sp>
        <p:nvSpPr>
          <p:cNvPr id="10" name="ZoneTexte 9"/>
          <p:cNvSpPr txBox="1">
            <a:spLocks noChangeArrowheads="1"/>
          </p:cNvSpPr>
          <p:nvPr/>
        </p:nvSpPr>
        <p:spPr bwMode="auto">
          <a:xfrm>
            <a:off x="7884368" y="404664"/>
            <a:ext cx="429926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fr-FR" sz="2400" b="1" dirty="0" smtClean="0">
                <a:solidFill>
                  <a:srgbClr val="007033"/>
                </a:solidFill>
              </a:rPr>
              <a:t>E</a:t>
            </a:r>
            <a:r>
              <a:rPr lang="fr-FR" sz="2400" b="1" baseline="-25000" dirty="0" smtClean="0">
                <a:solidFill>
                  <a:srgbClr val="007033"/>
                </a:solidFill>
              </a:rPr>
              <a:t>F</a:t>
            </a:r>
            <a:endParaRPr lang="fr-FR" sz="2400" b="1" dirty="0">
              <a:solidFill>
                <a:srgbClr val="007033"/>
              </a:solidFill>
            </a:endParaRPr>
          </a:p>
        </p:txBody>
      </p:sp>
      <p:sp>
        <p:nvSpPr>
          <p:cNvPr id="11" name="ZoneTexte 10"/>
          <p:cNvSpPr txBox="1">
            <a:spLocks noChangeArrowheads="1"/>
          </p:cNvSpPr>
          <p:nvPr/>
        </p:nvSpPr>
        <p:spPr bwMode="auto">
          <a:xfrm>
            <a:off x="7884368" y="1916832"/>
            <a:ext cx="447675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fr-FR" sz="2400" b="1" dirty="0" err="1">
                <a:solidFill>
                  <a:srgbClr val="007033"/>
                </a:solidFill>
              </a:rPr>
              <a:t>E</a:t>
            </a:r>
            <a:r>
              <a:rPr lang="fr-FR" sz="2400" b="1" baseline="-25000" dirty="0" err="1">
                <a:solidFill>
                  <a:srgbClr val="007033"/>
                </a:solidFill>
              </a:rPr>
              <a:t>i</a:t>
            </a:r>
            <a:endParaRPr lang="fr-FR" sz="2400" b="1" dirty="0">
              <a:solidFill>
                <a:srgbClr val="007033"/>
              </a:solidFill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7740352" y="1052736"/>
            <a:ext cx="47481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000" b="1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  <a:sym typeface="Wingdings 2" pitchFamily="18" charset="2"/>
              </a:rPr>
              <a:t>h</a:t>
            </a:r>
            <a:r>
              <a:rPr lang="fr-FR" sz="2000" b="1" dirty="0" err="1" smtClean="0">
                <a:solidFill>
                  <a:srgbClr val="FF0000"/>
                </a:solidFill>
                <a:latin typeface="Symbol" pitchFamily="18" charset="2"/>
                <a:cs typeface="Arial" pitchFamily="34" charset="0"/>
                <a:sym typeface="Wingdings 2" pitchFamily="18" charset="2"/>
              </a:rPr>
              <a:t>n</a:t>
            </a:r>
            <a:endParaRPr lang="fr-FR" dirty="0">
              <a:solidFill>
                <a:srgbClr val="FF0000"/>
              </a:solidFill>
            </a:endParaRPr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auto">
          <a:xfrm>
            <a:off x="0" y="3533194"/>
            <a:ext cx="63722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anchor="ctr">
            <a:spAutoFit/>
          </a:bodyPr>
          <a:lstStyle/>
          <a:p>
            <a:pPr algn="just" eaLnBrk="0" hangingPunct="0">
              <a:defRPr/>
            </a:pPr>
            <a:r>
              <a:rPr lang="fr-FR" sz="2400" b="1" u="sng" dirty="0" smtClean="0">
                <a:latin typeface="Bookman Old Style" pitchFamily="18" charset="0"/>
                <a:ea typeface="Calibri" pitchFamily="34" charset="0"/>
              </a:rPr>
              <a:t>III- </a:t>
            </a:r>
            <a:r>
              <a:rPr lang="fr-FR" sz="2400" b="1" u="sng" dirty="0" smtClean="0">
                <a:latin typeface="Bookman Old Style" pitchFamily="18" charset="0"/>
              </a:rPr>
              <a:t>Notion d’orbitale atomique</a:t>
            </a:r>
            <a:endParaRPr lang="fr-FR" sz="2400" b="1" dirty="0" smtClean="0">
              <a:latin typeface="Bookman Old Style" pitchFamily="18" charset="0"/>
            </a:endParaRPr>
          </a:p>
        </p:txBody>
      </p:sp>
      <p:sp>
        <p:nvSpPr>
          <p:cNvPr id="17" name="Rectangle 1"/>
          <p:cNvSpPr>
            <a:spLocks noChangeArrowheads="1"/>
          </p:cNvSpPr>
          <p:nvPr/>
        </p:nvSpPr>
        <p:spPr bwMode="auto">
          <a:xfrm>
            <a:off x="0" y="3924011"/>
            <a:ext cx="91440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indent="449263" algn="just"/>
            <a:r>
              <a:rPr lang="fr-FR" sz="2400" b="1" i="1" dirty="0">
                <a:latin typeface="Bookman Old Style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fr-FR" sz="2400" b="1" i="1" dirty="0" smtClean="0">
                <a:latin typeface="Bookman Old Style" pitchFamily="18" charset="0"/>
                <a:ea typeface="Calibri" pitchFamily="34" charset="0"/>
                <a:cs typeface="Times New Roman" pitchFamily="18" charset="0"/>
              </a:rPr>
              <a:t>   </a:t>
            </a:r>
            <a:r>
              <a:rPr lang="fr-FR" sz="2000" b="1" u="sng" dirty="0" smtClean="0">
                <a:latin typeface="Bookman Old Style" pitchFamily="18" charset="0"/>
                <a:ea typeface="Calibri" pitchFamily="34" charset="0"/>
                <a:cs typeface="Times New Roman" pitchFamily="18" charset="0"/>
              </a:rPr>
              <a:t>1) Une autre façon de décrire le comportement des électrons</a:t>
            </a:r>
            <a:endParaRPr lang="fr-FR" sz="2000" dirty="0">
              <a:latin typeface="Bookman Old Style" pitchFamily="18" charset="0"/>
              <a:ea typeface="Calibri" pitchFamily="34" charset="0"/>
              <a:cs typeface="Times New Roman" pitchFamily="18" charset="0"/>
            </a:endParaRPr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auto">
          <a:xfrm>
            <a:off x="179512" y="5025370"/>
            <a:ext cx="1225550" cy="707886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 w="9525">
            <a:solidFill>
              <a:schemeClr val="accent1">
                <a:lumMod val="50000"/>
              </a:schemeClr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fr-FR" sz="2000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Modèle de Bohr</a:t>
            </a:r>
            <a:endParaRPr lang="fr-FR" sz="2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9" name="Flèche vers le bas 18"/>
          <p:cNvSpPr/>
          <p:nvPr/>
        </p:nvSpPr>
        <p:spPr>
          <a:xfrm rot="14756972">
            <a:off x="1790781" y="4655687"/>
            <a:ext cx="287736" cy="719138"/>
          </a:xfrm>
          <a:prstGeom prst="downArrow">
            <a:avLst>
              <a:gd name="adj1" fmla="val 46730"/>
              <a:gd name="adj2" fmla="val 99651"/>
            </a:avLst>
          </a:prstGeom>
          <a:solidFill>
            <a:schemeClr val="accent3">
              <a:lumMod val="75000"/>
            </a:schemeClr>
          </a:solidFill>
          <a:ln>
            <a:solidFill>
              <a:srgbClr val="0070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fr-FR"/>
          </a:p>
        </p:txBody>
      </p:sp>
      <p:sp>
        <p:nvSpPr>
          <p:cNvPr id="20" name="Rectangle 19"/>
          <p:cNvSpPr>
            <a:spLocks noChangeArrowheads="1"/>
          </p:cNvSpPr>
          <p:nvPr/>
        </p:nvSpPr>
        <p:spPr bwMode="auto">
          <a:xfrm>
            <a:off x="2483768" y="4449306"/>
            <a:ext cx="6408738" cy="707886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 w="9525">
            <a:solidFill>
              <a:schemeClr val="accent1">
                <a:lumMod val="50000"/>
              </a:schemeClr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fr-FR" sz="20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PROBLEME </a:t>
            </a:r>
            <a:r>
              <a:rPr lang="fr-FR" sz="2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pour interpréter les spectres de raies d’émission des </a:t>
            </a:r>
            <a:r>
              <a:rPr lang="fr-FR" sz="20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atomes </a:t>
            </a:r>
            <a:r>
              <a:rPr lang="fr-FR" sz="2000" b="1" dirty="0" err="1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polyélectroniques</a:t>
            </a:r>
            <a:r>
              <a:rPr lang="fr-FR" sz="20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</a:t>
            </a:r>
          </a:p>
        </p:txBody>
      </p:sp>
      <p:sp>
        <p:nvSpPr>
          <p:cNvPr id="22" name="Rectangle 21"/>
          <p:cNvSpPr>
            <a:spLocks noChangeArrowheads="1"/>
          </p:cNvSpPr>
          <p:nvPr/>
        </p:nvSpPr>
        <p:spPr bwMode="auto">
          <a:xfrm>
            <a:off x="1835696" y="6309320"/>
            <a:ext cx="6984776" cy="400110"/>
          </a:xfrm>
          <a:prstGeom prst="rect">
            <a:avLst/>
          </a:prstGeom>
          <a:solidFill>
            <a:srgbClr val="FFFF00"/>
          </a:solidFill>
          <a:ln w="28575">
            <a:solidFill>
              <a:schemeClr val="accent6">
                <a:lumMod val="50000"/>
              </a:schemeClr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fr-FR" sz="2000" b="1" u="sng" dirty="0">
                <a:latin typeface="Arial" pitchFamily="34" charset="0"/>
                <a:cs typeface="Arial" pitchFamily="34" charset="0"/>
              </a:rPr>
              <a:t>Il faut </a:t>
            </a:r>
            <a:r>
              <a:rPr lang="fr-FR" sz="2000" b="1" u="sng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décrire l’état des électrons d’une autre manière !</a:t>
            </a:r>
            <a:endParaRPr lang="fr-FR" sz="2000" b="1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3" name="Flèche vers le bas 22"/>
          <p:cNvSpPr/>
          <p:nvPr/>
        </p:nvSpPr>
        <p:spPr>
          <a:xfrm rot="17281807">
            <a:off x="1790237" y="5201929"/>
            <a:ext cx="287736" cy="719138"/>
          </a:xfrm>
          <a:prstGeom prst="downArrow">
            <a:avLst>
              <a:gd name="adj1" fmla="val 46730"/>
              <a:gd name="adj2" fmla="val 99651"/>
            </a:avLst>
          </a:prstGeom>
          <a:solidFill>
            <a:schemeClr val="accent3">
              <a:lumMod val="75000"/>
            </a:schemeClr>
          </a:solidFill>
          <a:ln>
            <a:solidFill>
              <a:srgbClr val="0070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fr-FR"/>
          </a:p>
        </p:txBody>
      </p:sp>
      <p:sp>
        <p:nvSpPr>
          <p:cNvPr id="24" name="Rectangle 23"/>
          <p:cNvSpPr>
            <a:spLocks noChangeArrowheads="1"/>
          </p:cNvSpPr>
          <p:nvPr/>
        </p:nvSpPr>
        <p:spPr bwMode="auto">
          <a:xfrm>
            <a:off x="2483768" y="5457418"/>
            <a:ext cx="6408738" cy="707886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 w="9525">
            <a:solidFill>
              <a:schemeClr val="accent1">
                <a:lumMod val="50000"/>
              </a:schemeClr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fr-FR" sz="20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CONTRADICTION </a:t>
            </a:r>
            <a:r>
              <a:rPr lang="fr-FR" sz="2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avec le </a:t>
            </a:r>
            <a:r>
              <a:rPr lang="fr-FR" sz="20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principe d’incertitude d’</a:t>
            </a:r>
            <a:r>
              <a:rPr lang="fr-FR" sz="2000" b="1" dirty="0" err="1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Heinsenberg</a:t>
            </a:r>
            <a:endParaRPr lang="fr-FR" sz="2000" b="1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5" name="Virage 24"/>
          <p:cNvSpPr/>
          <p:nvPr/>
        </p:nvSpPr>
        <p:spPr>
          <a:xfrm flipV="1">
            <a:off x="971600" y="5949280"/>
            <a:ext cx="720080" cy="720080"/>
          </a:xfrm>
          <a:prstGeom prst="bentArrow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/>
              </a:solidFill>
            </a:endParaRPr>
          </a:p>
        </p:txBody>
      </p:sp>
      <p:sp>
        <p:nvSpPr>
          <p:cNvPr id="28" name="Rectangle 27"/>
          <p:cNvSpPr/>
          <p:nvPr/>
        </p:nvSpPr>
        <p:spPr>
          <a:xfrm>
            <a:off x="2195736" y="2490663"/>
            <a:ext cx="4752528" cy="864096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pSp>
        <p:nvGrpSpPr>
          <p:cNvPr id="29" name="Groupe 28"/>
          <p:cNvGrpSpPr/>
          <p:nvPr/>
        </p:nvGrpSpPr>
        <p:grpSpPr>
          <a:xfrm>
            <a:off x="2274802" y="2418655"/>
            <a:ext cx="4601454" cy="1010345"/>
            <a:chOff x="3282914" y="6093296"/>
            <a:chExt cx="4601454" cy="1010345"/>
          </a:xfrm>
        </p:grpSpPr>
        <p:sp>
          <p:nvSpPr>
            <p:cNvPr id="30" name="Rectangle 29"/>
            <p:cNvSpPr/>
            <p:nvPr/>
          </p:nvSpPr>
          <p:spPr>
            <a:xfrm>
              <a:off x="3282914" y="6381328"/>
              <a:ext cx="4176464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 algn="just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fr-FR" sz="2400" b="1" dirty="0" err="1" smtClean="0">
                  <a:latin typeface="Arial" pitchFamily="34" charset="0"/>
                  <a:ea typeface="Arial Unicode MS" pitchFamily="34" charset="-128"/>
                  <a:cs typeface="Arial" pitchFamily="34" charset="0"/>
                </a:rPr>
                <a:t>E</a:t>
              </a:r>
              <a:r>
                <a:rPr lang="fr-FR" sz="2400" b="1" baseline="-25000" dirty="0" err="1" smtClean="0">
                  <a:latin typeface="Arial" pitchFamily="34" charset="0"/>
                  <a:ea typeface="Arial Unicode MS" pitchFamily="34" charset="-128"/>
                  <a:cs typeface="Arial" pitchFamily="34" charset="0"/>
                </a:rPr>
                <a:t>photon</a:t>
              </a:r>
              <a:r>
                <a:rPr lang="fr-FR" sz="2400" b="1" dirty="0" smtClean="0">
                  <a:latin typeface="Arial" pitchFamily="34" charset="0"/>
                  <a:ea typeface="Arial Unicode MS" pitchFamily="34" charset="-128"/>
                  <a:cs typeface="Arial" pitchFamily="34" charset="0"/>
                </a:rPr>
                <a:t> = E</a:t>
              </a:r>
              <a:r>
                <a:rPr lang="fr-FR" sz="2400" b="1" baseline="-30000" dirty="0" smtClean="0">
                  <a:latin typeface="Arial" pitchFamily="34" charset="0"/>
                  <a:ea typeface="Arial Unicode MS" pitchFamily="34" charset="-128"/>
                  <a:cs typeface="Arial" pitchFamily="34" charset="0"/>
                </a:rPr>
                <a:t>F</a:t>
              </a:r>
              <a:r>
                <a:rPr lang="fr-FR" sz="2400" b="1" dirty="0" smtClean="0">
                  <a:latin typeface="Arial" pitchFamily="34" charset="0"/>
                  <a:ea typeface="Arial Unicode MS" pitchFamily="34" charset="-128"/>
                  <a:cs typeface="Arial" pitchFamily="34" charset="0"/>
                </a:rPr>
                <a:t> – </a:t>
              </a:r>
              <a:r>
                <a:rPr lang="fr-FR" sz="2400" b="1" dirty="0" err="1" smtClean="0">
                  <a:latin typeface="Arial" pitchFamily="34" charset="0"/>
                  <a:ea typeface="Arial Unicode MS" pitchFamily="34" charset="-128"/>
                  <a:cs typeface="Arial" pitchFamily="34" charset="0"/>
                </a:rPr>
                <a:t>E</a:t>
              </a:r>
              <a:r>
                <a:rPr lang="fr-FR" sz="2400" b="1" baseline="-30000" dirty="0" err="1" smtClean="0">
                  <a:latin typeface="Arial" pitchFamily="34" charset="0"/>
                  <a:ea typeface="Arial Unicode MS" pitchFamily="34" charset="-128"/>
                  <a:cs typeface="Arial" pitchFamily="34" charset="0"/>
                </a:rPr>
                <a:t>i</a:t>
              </a:r>
              <a:r>
                <a:rPr lang="fr-FR" sz="2400" b="1" dirty="0" smtClean="0">
                  <a:latin typeface="Arial" pitchFamily="34" charset="0"/>
                  <a:ea typeface="Arial Unicode MS" pitchFamily="34" charset="-128"/>
                  <a:cs typeface="Arial" pitchFamily="34" charset="0"/>
                </a:rPr>
                <a:t> = h </a:t>
              </a:r>
              <a:r>
                <a:rPr lang="fr-FR" sz="2400" b="1" dirty="0" smtClean="0">
                  <a:latin typeface="Arial"/>
                  <a:ea typeface="Arial Unicode MS" pitchFamily="34" charset="-128"/>
                  <a:cs typeface="Arial"/>
                </a:rPr>
                <a:t>×</a:t>
              </a:r>
              <a:r>
                <a:rPr lang="fr-FR" sz="2400" b="1" dirty="0" smtClean="0">
                  <a:latin typeface="Arial" pitchFamily="34" charset="0"/>
                  <a:ea typeface="Arial Unicode MS" pitchFamily="34" charset="-128"/>
                  <a:cs typeface="Arial" pitchFamily="34" charset="0"/>
                </a:rPr>
                <a:t> </a:t>
              </a:r>
              <a:r>
                <a:rPr lang="fr-FR" sz="2400" b="1" dirty="0" smtClean="0">
                  <a:latin typeface="Symbol" pitchFamily="18" charset="2"/>
                  <a:ea typeface="Arial Unicode MS" pitchFamily="34" charset="-128"/>
                  <a:cs typeface="Arial" pitchFamily="34" charset="0"/>
                </a:rPr>
                <a:t>n</a:t>
              </a:r>
              <a:r>
                <a:rPr lang="fr-FR" sz="2400" b="1" dirty="0" smtClean="0">
                  <a:latin typeface="Arial" pitchFamily="34" charset="0"/>
                  <a:ea typeface="Arial Unicode MS" pitchFamily="34" charset="-128"/>
                  <a:cs typeface="Arial" pitchFamily="34" charset="0"/>
                </a:rPr>
                <a:t> = h </a:t>
              </a:r>
              <a:r>
                <a:rPr lang="fr-FR" sz="2400" b="1" dirty="0" smtClean="0">
                  <a:latin typeface="Arial"/>
                  <a:ea typeface="Arial Unicode MS" pitchFamily="34" charset="-128"/>
                  <a:cs typeface="Arial"/>
                </a:rPr>
                <a:t>×</a:t>
              </a:r>
              <a:endParaRPr lang="fr-FR" sz="2400" dirty="0" smtClean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1" name="Rectangle 30"/>
            <p:cNvSpPr/>
            <p:nvPr/>
          </p:nvSpPr>
          <p:spPr>
            <a:xfrm>
              <a:off x="7524328" y="6093296"/>
              <a:ext cx="356188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fr-FR" sz="2400" b="1" dirty="0" smtClean="0">
                  <a:latin typeface="Arial" pitchFamily="34" charset="0"/>
                  <a:cs typeface="Arial" pitchFamily="34" charset="0"/>
                  <a:sym typeface="Wingdings 2" pitchFamily="18" charset="2"/>
                </a:rPr>
                <a:t>c</a:t>
              </a:r>
              <a:endParaRPr lang="fr-FR" sz="2000" dirty="0"/>
            </a:p>
          </p:txBody>
        </p:sp>
        <p:sp>
          <p:nvSpPr>
            <p:cNvPr id="32" name="Rectangle 31"/>
            <p:cNvSpPr/>
            <p:nvPr/>
          </p:nvSpPr>
          <p:spPr>
            <a:xfrm>
              <a:off x="7531386" y="6641976"/>
              <a:ext cx="352982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fr-FR" sz="2400" b="1" dirty="0" smtClean="0">
                  <a:latin typeface="Symbol" pitchFamily="18" charset="2"/>
                  <a:cs typeface="Arial" pitchFamily="34" charset="0"/>
                  <a:sym typeface="Wingdings 2" pitchFamily="18" charset="2"/>
                </a:rPr>
                <a:t>l</a:t>
              </a:r>
              <a:endParaRPr lang="fr-FR" sz="2000" dirty="0"/>
            </a:p>
          </p:txBody>
        </p:sp>
        <p:cxnSp>
          <p:nvCxnSpPr>
            <p:cNvPr id="33" name="Connecteur droit 32"/>
            <p:cNvCxnSpPr/>
            <p:nvPr/>
          </p:nvCxnSpPr>
          <p:spPr>
            <a:xfrm>
              <a:off x="7452320" y="6597352"/>
              <a:ext cx="432048" cy="0"/>
            </a:xfrm>
            <a:prstGeom prst="line">
              <a:avLst/>
            </a:prstGeom>
            <a:ln w="28575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4" name="Rectangle 33"/>
          <p:cNvSpPr/>
          <p:nvPr/>
        </p:nvSpPr>
        <p:spPr>
          <a:xfrm>
            <a:off x="107504" y="37223"/>
            <a:ext cx="7488832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/>
            <a:r>
              <a:rPr lang="fr-FR" sz="2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                        </a:t>
            </a:r>
            <a:r>
              <a:rPr lang="fr-FR" sz="2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On observe des raies </a:t>
            </a:r>
            <a:r>
              <a:rPr lang="fr-FR" sz="20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noires </a:t>
            </a:r>
            <a:r>
              <a:rPr lang="fr-FR" sz="2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sur fond </a:t>
            </a:r>
            <a:r>
              <a:rPr lang="fr-FR" sz="20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coloré</a:t>
            </a:r>
            <a:r>
              <a:rPr lang="fr-FR" sz="2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, les </a:t>
            </a:r>
            <a:r>
              <a:rPr lang="fr-FR" sz="20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longueurs d’ondes des raies d’absorption </a:t>
            </a:r>
            <a:r>
              <a:rPr lang="fr-FR" sz="2000" b="1" u="sng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ayant </a:t>
            </a:r>
            <a:r>
              <a:rPr lang="fr-FR" sz="2000" b="1" u="sng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la même </a:t>
            </a:r>
            <a:r>
              <a:rPr lang="fr-FR" sz="2000" b="1" u="sng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valeur</a:t>
            </a:r>
            <a:r>
              <a:rPr lang="fr-FR" sz="20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fr-FR" sz="2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que celles </a:t>
            </a:r>
            <a:r>
              <a:rPr lang="fr-FR" sz="20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des raies d’émission</a:t>
            </a:r>
            <a:r>
              <a:rPr lang="fr-FR" sz="2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.</a:t>
            </a:r>
            <a:endParaRPr lang="fr-FR" sz="2000" dirty="0" smtClean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6" name="Rectangle 35"/>
          <p:cNvSpPr/>
          <p:nvPr/>
        </p:nvSpPr>
        <p:spPr>
          <a:xfrm>
            <a:off x="0" y="26206"/>
            <a:ext cx="1989263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dirty="0" smtClean="0">
                <a:sym typeface="Wingdings 2" pitchFamily="18" charset="2"/>
              </a:rPr>
              <a:t></a:t>
            </a:r>
            <a:r>
              <a:rPr lang="fr-FR" dirty="0" smtClean="0"/>
              <a:t> </a:t>
            </a:r>
            <a:r>
              <a:rPr lang="fr-FR" sz="2000" b="1" u="sng" dirty="0" smtClean="0"/>
              <a:t>Observations</a:t>
            </a:r>
            <a:r>
              <a:rPr lang="fr-FR" sz="2000" dirty="0" smtClean="0"/>
              <a:t> :</a:t>
            </a:r>
            <a:endParaRPr lang="fr-FR" sz="2000" dirty="0"/>
          </a:p>
        </p:txBody>
      </p:sp>
      <p:sp>
        <p:nvSpPr>
          <p:cNvPr id="37" name="Rectangle 36"/>
          <p:cNvSpPr/>
          <p:nvPr/>
        </p:nvSpPr>
        <p:spPr>
          <a:xfrm>
            <a:off x="12918" y="1066256"/>
            <a:ext cx="2083647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dirty="0" smtClean="0">
                <a:sym typeface="Wingdings 2" pitchFamily="18" charset="2"/>
              </a:rPr>
              <a:t></a:t>
            </a:r>
            <a:r>
              <a:rPr lang="fr-FR" dirty="0" smtClean="0"/>
              <a:t> </a:t>
            </a:r>
            <a:r>
              <a:rPr lang="fr-FR" sz="2000" b="1" u="sng" dirty="0" smtClean="0"/>
              <a:t>Interprétation</a:t>
            </a:r>
            <a:r>
              <a:rPr lang="fr-FR" sz="2000" dirty="0" smtClean="0"/>
              <a:t> :</a:t>
            </a:r>
            <a:endParaRPr lang="fr-FR" sz="2000" dirty="0"/>
          </a:p>
        </p:txBody>
      </p:sp>
      <p:sp>
        <p:nvSpPr>
          <p:cNvPr id="38" name="Rectangle 37"/>
          <p:cNvSpPr/>
          <p:nvPr/>
        </p:nvSpPr>
        <p:spPr>
          <a:xfrm>
            <a:off x="4649914" y="1660356"/>
            <a:ext cx="112723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400" b="1" dirty="0" smtClean="0">
                <a:solidFill>
                  <a:srgbClr val="FF0000"/>
                </a:solidFill>
                <a:latin typeface="Arial" pitchFamily="34" charset="0"/>
                <a:ea typeface="Arial Unicode MS" pitchFamily="34" charset="-128"/>
                <a:cs typeface="Arial" pitchFamily="34" charset="0"/>
              </a:rPr>
              <a:t>E</a:t>
            </a:r>
            <a:r>
              <a:rPr lang="fr-FR" sz="2400" b="1" baseline="-25000" dirty="0" smtClean="0">
                <a:solidFill>
                  <a:srgbClr val="FF0000"/>
                </a:solidFill>
                <a:latin typeface="Arial" pitchFamily="34" charset="0"/>
                <a:ea typeface="Arial Unicode MS" pitchFamily="34" charset="-128"/>
                <a:cs typeface="Arial" pitchFamily="34" charset="0"/>
              </a:rPr>
              <a:t>F</a:t>
            </a:r>
            <a:r>
              <a:rPr lang="fr-FR" sz="2400" b="1" dirty="0" smtClean="0">
                <a:solidFill>
                  <a:srgbClr val="FF0000"/>
                </a:solidFill>
                <a:latin typeface="Arial" pitchFamily="34" charset="0"/>
                <a:ea typeface="Arial Unicode MS" pitchFamily="34" charset="-128"/>
                <a:cs typeface="Arial" pitchFamily="34" charset="0"/>
              </a:rPr>
              <a:t> &gt; </a:t>
            </a:r>
            <a:r>
              <a:rPr lang="fr-FR" sz="2400" b="1" dirty="0" err="1" smtClean="0">
                <a:solidFill>
                  <a:srgbClr val="FF0000"/>
                </a:solidFill>
                <a:latin typeface="Arial" pitchFamily="34" charset="0"/>
                <a:ea typeface="Arial Unicode MS" pitchFamily="34" charset="-128"/>
                <a:cs typeface="Arial" pitchFamily="34" charset="0"/>
              </a:rPr>
              <a:t>E</a:t>
            </a:r>
            <a:r>
              <a:rPr lang="fr-FR" sz="2400" b="1" baseline="-25000" dirty="0" err="1" smtClean="0">
                <a:solidFill>
                  <a:srgbClr val="FF0000"/>
                </a:solidFill>
                <a:latin typeface="Arial" pitchFamily="34" charset="0"/>
                <a:ea typeface="Arial Unicode MS" pitchFamily="34" charset="-128"/>
                <a:cs typeface="Arial" pitchFamily="34" charset="0"/>
              </a:rPr>
              <a:t>i</a:t>
            </a:r>
            <a:endParaRPr lang="fr-FR" sz="2000" dirty="0">
              <a:solidFill>
                <a:srgbClr val="FF0000"/>
              </a:solidFill>
            </a:endParaRPr>
          </a:p>
        </p:txBody>
      </p:sp>
      <p:sp>
        <p:nvSpPr>
          <p:cNvPr id="39" name="Rectangle 38"/>
          <p:cNvSpPr/>
          <p:nvPr/>
        </p:nvSpPr>
        <p:spPr>
          <a:xfrm>
            <a:off x="467544" y="2091609"/>
            <a:ext cx="4554645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000" b="1" dirty="0" smtClean="0">
                <a:solidFill>
                  <a:srgbClr val="FF0000"/>
                </a:solidFill>
                <a:latin typeface="Arial" pitchFamily="34" charset="0"/>
                <a:ea typeface="Arial Unicode MS" pitchFamily="34" charset="-128"/>
                <a:cs typeface="Arial" pitchFamily="34" charset="0"/>
              </a:rPr>
              <a:t>l’absorption d’un PHOTON </a:t>
            </a:r>
            <a:r>
              <a:rPr lang="fr-FR" sz="2000" dirty="0" smtClean="0">
                <a:solidFill>
                  <a:srgbClr val="002060"/>
                </a:solidFill>
                <a:latin typeface="Arial" pitchFamily="34" charset="0"/>
                <a:ea typeface="Arial Unicode MS" pitchFamily="34" charset="-128"/>
                <a:cs typeface="Arial" pitchFamily="34" charset="0"/>
              </a:rPr>
              <a:t>d’énergie</a:t>
            </a:r>
            <a:endParaRPr lang="fr-FR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1" dur="2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000"/>
                            </p:stCondLst>
                            <p:childTnLst>
                              <p:par>
                                <p:cTn id="2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3000"/>
                            </p:stCondLst>
                            <p:childTnLst>
                              <p:par>
                                <p:cTn id="2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5000"/>
                            </p:stCondLst>
                            <p:childTnLst>
                              <p:par>
                                <p:cTn id="3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7000"/>
                            </p:stCondLst>
                            <p:childTnLst>
                              <p:par>
                                <p:cTn id="3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9000"/>
                            </p:stCondLst>
                            <p:childTnLst>
                              <p:par>
                                <p:cTn id="4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2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11000"/>
                            </p:stCondLst>
                            <p:childTnLst>
                              <p:par>
                                <p:cTn id="44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6" dur="2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13000"/>
                            </p:stCondLst>
                            <p:childTnLst>
                              <p:par>
                                <p:cTn id="4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7" grpId="0"/>
      <p:bldP spid="18" grpId="0" animBg="1"/>
      <p:bldP spid="19" grpId="0" animBg="1"/>
      <p:bldP spid="20" grpId="0" animBg="1"/>
      <p:bldP spid="22" grpId="0" animBg="1"/>
      <p:bldP spid="23" grpId="0" animBg="1"/>
      <p:bldP spid="24" grpId="0" animBg="1"/>
      <p:bldP spid="25" grpId="0" animBg="1"/>
      <p:bldP spid="28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auto">
          <a:xfrm>
            <a:off x="0" y="-58161"/>
            <a:ext cx="63722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anchor="ctr">
            <a:spAutoFit/>
          </a:bodyPr>
          <a:lstStyle/>
          <a:p>
            <a:pPr algn="just" eaLnBrk="0" hangingPunct="0">
              <a:defRPr/>
            </a:pPr>
            <a:r>
              <a:rPr lang="fr-FR" sz="2400" b="1" u="sng" dirty="0" smtClean="0">
                <a:latin typeface="Bookman Old Style" pitchFamily="18" charset="0"/>
                <a:ea typeface="Calibri" pitchFamily="34" charset="0"/>
              </a:rPr>
              <a:t>III- </a:t>
            </a:r>
            <a:r>
              <a:rPr lang="fr-FR" sz="2400" b="1" u="sng" dirty="0" smtClean="0">
                <a:latin typeface="Bookman Old Style" pitchFamily="18" charset="0"/>
              </a:rPr>
              <a:t>Notion d’orbitale atomique</a:t>
            </a:r>
            <a:endParaRPr lang="fr-FR" sz="2400" b="1" dirty="0" smtClean="0">
              <a:latin typeface="Bookman Old Style" pitchFamily="18" charset="0"/>
            </a:endParaRPr>
          </a:p>
        </p:txBody>
      </p:sp>
      <p:sp>
        <p:nvSpPr>
          <p:cNvPr id="17" name="Rectangle 1"/>
          <p:cNvSpPr>
            <a:spLocks noChangeArrowheads="1"/>
          </p:cNvSpPr>
          <p:nvPr/>
        </p:nvSpPr>
        <p:spPr bwMode="auto">
          <a:xfrm>
            <a:off x="0" y="332656"/>
            <a:ext cx="91440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indent="449263" algn="just"/>
            <a:r>
              <a:rPr lang="fr-FR" sz="2400" b="1" i="1" dirty="0">
                <a:latin typeface="Bookman Old Style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fr-FR" sz="2400" b="1" i="1" dirty="0" smtClean="0">
                <a:latin typeface="Bookman Old Style" pitchFamily="18" charset="0"/>
                <a:ea typeface="Calibri" pitchFamily="34" charset="0"/>
                <a:cs typeface="Times New Roman" pitchFamily="18" charset="0"/>
              </a:rPr>
              <a:t>   </a:t>
            </a:r>
            <a:r>
              <a:rPr lang="fr-FR" sz="2000" b="1" u="sng" dirty="0" smtClean="0">
                <a:latin typeface="Bookman Old Style" pitchFamily="18" charset="0"/>
                <a:ea typeface="Calibri" pitchFamily="34" charset="0"/>
                <a:cs typeface="Times New Roman" pitchFamily="18" charset="0"/>
              </a:rPr>
              <a:t>1) Une autre façon de décrire le comportement des électrons</a:t>
            </a:r>
            <a:endParaRPr lang="fr-FR" sz="2000" dirty="0">
              <a:latin typeface="Bookman Old Style" pitchFamily="18" charset="0"/>
              <a:ea typeface="Calibri" pitchFamily="34" charset="0"/>
              <a:cs typeface="Times New Roman" pitchFamily="18" charset="0"/>
            </a:endParaRPr>
          </a:p>
        </p:txBody>
      </p:sp>
      <p:sp>
        <p:nvSpPr>
          <p:cNvPr id="27" name="Rectangle 26"/>
          <p:cNvSpPr/>
          <p:nvPr/>
        </p:nvSpPr>
        <p:spPr>
          <a:xfrm>
            <a:off x="107504" y="1124744"/>
            <a:ext cx="648072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/>
            <a:r>
              <a:rPr lang="fr-FR" sz="2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    A chaque électron d’un atome, on associe </a:t>
            </a:r>
            <a:r>
              <a:rPr lang="fr-FR" sz="2000" b="1" u="sng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une </a:t>
            </a:r>
            <a:r>
              <a:rPr lang="fr-FR" sz="2000" b="1" u="sng" dirty="0" err="1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fonc-tion</a:t>
            </a:r>
            <a:r>
              <a:rPr lang="fr-FR" sz="2000" b="1" u="sng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fr-FR" sz="2000" b="1" u="sng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mathématique appelée </a:t>
            </a:r>
            <a:r>
              <a:rPr lang="fr-FR" sz="2000" b="1" u="sng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FONCTION </a:t>
            </a:r>
            <a:r>
              <a:rPr lang="fr-FR" sz="2000" b="1" u="sng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D’ONDE (ou orbitale atomique OA)</a:t>
            </a:r>
            <a:r>
              <a:rPr lang="fr-FR" sz="2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fr-FR" sz="2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notée </a:t>
            </a:r>
            <a:r>
              <a:rPr lang="fr-FR" sz="2000" b="1" dirty="0" smtClean="0">
                <a:solidFill>
                  <a:srgbClr val="FF0000"/>
                </a:solidFill>
                <a:latin typeface="Symbol" pitchFamily="18" charset="2"/>
                <a:cs typeface="Arial" pitchFamily="34" charset="0"/>
              </a:rPr>
              <a:t>y</a:t>
            </a:r>
            <a:r>
              <a:rPr lang="fr-FR" sz="20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(x, y, z) </a:t>
            </a:r>
            <a:r>
              <a:rPr lang="fr-FR" sz="2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qui dépend des </a:t>
            </a:r>
            <a:r>
              <a:rPr lang="fr-FR" sz="2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coordonnées </a:t>
            </a:r>
            <a:r>
              <a:rPr lang="fr-FR" sz="2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spatiales </a:t>
            </a:r>
            <a:r>
              <a:rPr lang="fr-FR" sz="20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x</a:t>
            </a:r>
            <a:r>
              <a:rPr lang="fr-FR" sz="2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fr-FR" sz="20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y</a:t>
            </a:r>
            <a:r>
              <a:rPr lang="fr-FR" sz="2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et </a:t>
            </a:r>
            <a:r>
              <a:rPr lang="fr-FR" sz="20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z</a:t>
            </a:r>
            <a:r>
              <a:rPr lang="fr-FR" sz="2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de l’électron.</a:t>
            </a:r>
          </a:p>
        </p:txBody>
      </p:sp>
      <p:grpSp>
        <p:nvGrpSpPr>
          <p:cNvPr id="32" name="Groupe 31"/>
          <p:cNvGrpSpPr/>
          <p:nvPr/>
        </p:nvGrpSpPr>
        <p:grpSpPr>
          <a:xfrm>
            <a:off x="179512" y="2348880"/>
            <a:ext cx="5832648" cy="1692771"/>
            <a:chOff x="-3636912" y="3573016"/>
            <a:chExt cx="5832648" cy="1692771"/>
          </a:xfrm>
        </p:grpSpPr>
        <p:sp>
          <p:nvSpPr>
            <p:cNvPr id="41" name="Rectangle 40"/>
            <p:cNvSpPr/>
            <p:nvPr/>
          </p:nvSpPr>
          <p:spPr>
            <a:xfrm>
              <a:off x="-972616" y="4797152"/>
              <a:ext cx="1512167" cy="432048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fr-FR"/>
            </a:p>
          </p:txBody>
        </p:sp>
        <p:sp>
          <p:nvSpPr>
            <p:cNvPr id="28" name="Rectangle 4"/>
            <p:cNvSpPr>
              <a:spLocks noChangeArrowheads="1"/>
            </p:cNvSpPr>
            <p:nvPr/>
          </p:nvSpPr>
          <p:spPr bwMode="auto">
            <a:xfrm>
              <a:off x="-3636912" y="3573016"/>
              <a:ext cx="5832648" cy="169277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/>
            <a:p>
              <a:pPr algn="just"/>
              <a:r>
                <a:rPr lang="fr-FR" sz="2000" dirty="0" smtClean="0">
                  <a:solidFill>
                    <a:srgbClr val="002060"/>
                  </a:solidFill>
                  <a:latin typeface="Arial" pitchFamily="34" charset="0"/>
                  <a:cs typeface="Arial" pitchFamily="34" charset="0"/>
                </a:rPr>
                <a:t>     La probabilité de trouver un électron (= </a:t>
              </a:r>
              <a:r>
                <a:rPr lang="fr-FR" sz="2000" b="1" u="sng" dirty="0" smtClean="0">
                  <a:solidFill>
                    <a:srgbClr val="FF0000"/>
                  </a:solidFill>
                  <a:latin typeface="Arial" pitchFamily="34" charset="0"/>
                  <a:cs typeface="Arial" pitchFamily="34" charset="0"/>
                </a:rPr>
                <a:t>PRO-BABILITE DE PRESENCE</a:t>
              </a:r>
              <a:r>
                <a:rPr lang="fr-FR" sz="2000" dirty="0" smtClean="0">
                  <a:solidFill>
                    <a:srgbClr val="002060"/>
                  </a:solidFill>
                  <a:latin typeface="Arial" pitchFamily="34" charset="0"/>
                  <a:cs typeface="Arial" pitchFamily="34" charset="0"/>
                </a:rPr>
                <a:t>) dans un petit volume </a:t>
              </a:r>
              <a:r>
                <a:rPr lang="fr-FR" sz="2400" b="1" dirty="0" err="1" smtClean="0">
                  <a:solidFill>
                    <a:srgbClr val="0070C0"/>
                  </a:solidFill>
                  <a:latin typeface="Arial" pitchFamily="34" charset="0"/>
                  <a:cs typeface="Arial" pitchFamily="34" charset="0"/>
                </a:rPr>
                <a:t>d</a:t>
              </a:r>
              <a:r>
                <a:rPr lang="fr-FR" sz="3200" b="1" dirty="0" err="1" smtClean="0">
                  <a:solidFill>
                    <a:srgbClr val="0070C0"/>
                  </a:solidFill>
                  <a:latin typeface="Symbol" pitchFamily="18" charset="2"/>
                  <a:cs typeface="Arial" pitchFamily="34" charset="0"/>
                </a:rPr>
                <a:t>t</a:t>
              </a:r>
              <a:r>
                <a:rPr lang="fr-FR" sz="2000" dirty="0" smtClean="0">
                  <a:solidFill>
                    <a:srgbClr val="002060"/>
                  </a:solidFill>
                  <a:latin typeface="Arial" pitchFamily="34" charset="0"/>
                  <a:cs typeface="Arial" pitchFamily="34" charset="0"/>
                </a:rPr>
                <a:t> autour du point de coordonnées </a:t>
              </a:r>
              <a:r>
                <a:rPr lang="fr-FR" sz="2000" b="1" dirty="0" smtClean="0">
                  <a:solidFill>
                    <a:srgbClr val="002060"/>
                  </a:solidFill>
                  <a:latin typeface="Arial" pitchFamily="34" charset="0"/>
                  <a:cs typeface="Arial" pitchFamily="34" charset="0"/>
                </a:rPr>
                <a:t>(x, y, z) </a:t>
              </a:r>
              <a:r>
                <a:rPr lang="fr-FR" sz="2000" dirty="0" smtClean="0">
                  <a:solidFill>
                    <a:srgbClr val="002060"/>
                  </a:solidFill>
                  <a:latin typeface="Arial" pitchFamily="34" charset="0"/>
                  <a:cs typeface="Arial" pitchFamily="34" charset="0"/>
                </a:rPr>
                <a:t>est donnée par le produit :  </a:t>
              </a:r>
              <a:r>
                <a:rPr lang="fr-FR" sz="2400" b="1" dirty="0" smtClean="0">
                  <a:latin typeface="Arial" pitchFamily="34" charset="0"/>
                  <a:cs typeface="Arial" pitchFamily="34" charset="0"/>
                </a:rPr>
                <a:t>|</a:t>
              </a:r>
              <a:r>
                <a:rPr lang="fr-FR" sz="3200" b="1" dirty="0" smtClean="0">
                  <a:latin typeface="Symbol" pitchFamily="18" charset="2"/>
                  <a:cs typeface="Arial" pitchFamily="34" charset="0"/>
                </a:rPr>
                <a:t>y</a:t>
              </a:r>
              <a:r>
                <a:rPr lang="fr-FR" sz="2400" b="1" dirty="0" smtClean="0">
                  <a:latin typeface="Arial" pitchFamily="34" charset="0"/>
                  <a:cs typeface="Arial" pitchFamily="34" charset="0"/>
                </a:rPr>
                <a:t>|² </a:t>
              </a:r>
              <a:r>
                <a:rPr lang="fr-FR" sz="2400" b="1" dirty="0" smtClean="0">
                  <a:latin typeface="Arial"/>
                  <a:cs typeface="Arial"/>
                </a:rPr>
                <a:t>×</a:t>
              </a:r>
              <a:r>
                <a:rPr lang="fr-FR" sz="2400" b="1" dirty="0" smtClean="0">
                  <a:latin typeface="Arial" pitchFamily="34" charset="0"/>
                  <a:cs typeface="Arial" pitchFamily="34" charset="0"/>
                </a:rPr>
                <a:t> </a:t>
              </a:r>
              <a:r>
                <a:rPr lang="fr-FR" sz="2400" b="1" dirty="0" err="1" smtClean="0">
                  <a:solidFill>
                    <a:srgbClr val="0070C0"/>
                  </a:solidFill>
                  <a:latin typeface="Arial" pitchFamily="34" charset="0"/>
                  <a:cs typeface="Arial" pitchFamily="34" charset="0"/>
                </a:rPr>
                <a:t>d</a:t>
              </a:r>
              <a:r>
                <a:rPr lang="fr-FR" sz="3200" b="1" dirty="0" err="1" smtClean="0">
                  <a:solidFill>
                    <a:srgbClr val="0070C0"/>
                  </a:solidFill>
                  <a:latin typeface="Symbol" pitchFamily="18" charset="2"/>
                  <a:cs typeface="Arial" pitchFamily="34" charset="0"/>
                </a:rPr>
                <a:t>t</a:t>
              </a:r>
              <a:endParaRPr kumimoji="0" lang="fr-FR" sz="2000" b="1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Symbol" pitchFamily="18" charset="2"/>
                <a:cs typeface="Arial" pitchFamily="34" charset="0"/>
              </a:endParaRPr>
            </a:p>
          </p:txBody>
        </p:sp>
      </p:grpSp>
      <p:grpSp>
        <p:nvGrpSpPr>
          <p:cNvPr id="31" name="Groupe 30"/>
          <p:cNvGrpSpPr/>
          <p:nvPr/>
        </p:nvGrpSpPr>
        <p:grpSpPr>
          <a:xfrm>
            <a:off x="107504" y="764704"/>
            <a:ext cx="8964488" cy="3384376"/>
            <a:chOff x="107504" y="764704"/>
            <a:chExt cx="8964488" cy="3312368"/>
          </a:xfrm>
        </p:grpSpPr>
        <p:sp>
          <p:nvSpPr>
            <p:cNvPr id="26" name="Rectangle 25"/>
            <p:cNvSpPr/>
            <p:nvPr/>
          </p:nvSpPr>
          <p:spPr>
            <a:xfrm>
              <a:off x="107504" y="764704"/>
              <a:ext cx="8964488" cy="3312368"/>
            </a:xfrm>
            <a:prstGeom prst="rect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r>
                <a:rPr lang="fr-FR" sz="2000" dirty="0" smtClean="0">
                  <a:solidFill>
                    <a:schemeClr val="tx1"/>
                  </a:solidFill>
                </a:rPr>
                <a:t> </a:t>
              </a:r>
              <a:r>
                <a:rPr lang="fr-FR" dirty="0" smtClean="0">
                  <a:solidFill>
                    <a:srgbClr val="FF0000"/>
                  </a:solidFill>
                  <a:latin typeface="Arial" pitchFamily="34" charset="0"/>
                  <a:cs typeface="Arial" pitchFamily="34" charset="0"/>
                </a:rPr>
                <a:t> </a:t>
              </a:r>
              <a:r>
                <a:rPr lang="fr-FR" dirty="0" smtClean="0"/>
                <a:t> </a:t>
              </a:r>
              <a:endParaRPr lang="fr-FR" dirty="0"/>
            </a:p>
          </p:txBody>
        </p:sp>
        <p:sp>
          <p:nvSpPr>
            <p:cNvPr id="29" name="Rectangle 28"/>
            <p:cNvSpPr/>
            <p:nvPr/>
          </p:nvSpPr>
          <p:spPr>
            <a:xfrm>
              <a:off x="107504" y="764704"/>
              <a:ext cx="6200800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fr-FR" dirty="0" smtClean="0">
                  <a:sym typeface="Wingdings 2" pitchFamily="18" charset="2"/>
                </a:rPr>
                <a:t></a:t>
              </a:r>
              <a:r>
                <a:rPr lang="fr-FR" dirty="0" smtClean="0"/>
                <a:t> </a:t>
              </a:r>
              <a:r>
                <a:rPr lang="fr-FR" sz="2000" b="1" i="1" u="sng" dirty="0" smtClean="0">
                  <a:latin typeface="Times New Roman" pitchFamily="18" charset="0"/>
                  <a:cs typeface="Times New Roman" pitchFamily="18" charset="0"/>
                </a:rPr>
                <a:t>Application de la mécanique quantique aux électrons</a:t>
              </a:r>
              <a:r>
                <a:rPr lang="fr-FR" sz="2000" dirty="0" smtClean="0"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fr-FR" sz="2000" dirty="0" smtClean="0"/>
                <a:t>:</a:t>
              </a:r>
              <a:endParaRPr lang="fr-FR" sz="2000" dirty="0"/>
            </a:p>
          </p:txBody>
        </p:sp>
      </p:grpSp>
      <p:pic>
        <p:nvPicPr>
          <p:cNvPr id="30" name="Image 29"/>
          <p:cNvPicPr/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951169" y="918807"/>
            <a:ext cx="3036531" cy="28092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2" name="Group 2"/>
          <p:cNvGrpSpPr>
            <a:grpSpLocks/>
          </p:cNvGrpSpPr>
          <p:nvPr/>
        </p:nvGrpSpPr>
        <p:grpSpPr bwMode="auto">
          <a:xfrm>
            <a:off x="7712373" y="1509167"/>
            <a:ext cx="791492" cy="698053"/>
            <a:chOff x="5888" y="6958"/>
            <a:chExt cx="1594" cy="1376"/>
          </a:xfrm>
        </p:grpSpPr>
        <p:sp>
          <p:nvSpPr>
            <p:cNvPr id="32771" name="Rectangle 3"/>
            <p:cNvSpPr>
              <a:spLocks noChangeArrowheads="1"/>
            </p:cNvSpPr>
            <p:nvPr/>
          </p:nvSpPr>
          <p:spPr bwMode="auto">
            <a:xfrm>
              <a:off x="5888" y="7198"/>
              <a:ext cx="1154" cy="1136"/>
            </a:xfrm>
            <a:prstGeom prst="rect">
              <a:avLst/>
            </a:prstGeom>
            <a:noFill/>
            <a:ln w="28575">
              <a:solidFill>
                <a:srgbClr val="FF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cxnSp>
          <p:nvCxnSpPr>
            <p:cNvPr id="32772" name="AutoShape 4"/>
            <p:cNvCxnSpPr>
              <a:cxnSpLocks noChangeShapeType="1"/>
            </p:cNvCxnSpPr>
            <p:nvPr/>
          </p:nvCxnSpPr>
          <p:spPr bwMode="auto">
            <a:xfrm>
              <a:off x="6328" y="6958"/>
              <a:ext cx="0" cy="1136"/>
            </a:xfrm>
            <a:prstGeom prst="straightConnector1">
              <a:avLst/>
            </a:prstGeom>
            <a:noFill/>
            <a:ln w="28575">
              <a:solidFill>
                <a:srgbClr val="FF0000"/>
              </a:solidFill>
              <a:prstDash val="dash"/>
              <a:round/>
              <a:headEnd/>
              <a:tailEnd/>
            </a:ln>
          </p:spPr>
        </p:cxnSp>
        <p:cxnSp>
          <p:nvCxnSpPr>
            <p:cNvPr id="32773" name="AutoShape 5"/>
            <p:cNvCxnSpPr>
              <a:cxnSpLocks noChangeShapeType="1"/>
            </p:cNvCxnSpPr>
            <p:nvPr/>
          </p:nvCxnSpPr>
          <p:spPr bwMode="auto">
            <a:xfrm>
              <a:off x="6328" y="8094"/>
              <a:ext cx="1154" cy="0"/>
            </a:xfrm>
            <a:prstGeom prst="straightConnector1">
              <a:avLst/>
            </a:prstGeom>
            <a:noFill/>
            <a:ln w="28575">
              <a:solidFill>
                <a:srgbClr val="FF0000"/>
              </a:solidFill>
              <a:prstDash val="dash"/>
              <a:round/>
              <a:headEnd/>
              <a:tailEnd/>
            </a:ln>
          </p:spPr>
        </p:cxnSp>
        <p:cxnSp>
          <p:nvCxnSpPr>
            <p:cNvPr id="32774" name="AutoShape 6"/>
            <p:cNvCxnSpPr>
              <a:cxnSpLocks noChangeShapeType="1"/>
            </p:cNvCxnSpPr>
            <p:nvPr/>
          </p:nvCxnSpPr>
          <p:spPr bwMode="auto">
            <a:xfrm flipV="1">
              <a:off x="5888" y="8094"/>
              <a:ext cx="440" cy="240"/>
            </a:xfrm>
            <a:prstGeom prst="straightConnector1">
              <a:avLst/>
            </a:prstGeom>
            <a:noFill/>
            <a:ln w="28575">
              <a:solidFill>
                <a:srgbClr val="FF0000"/>
              </a:solidFill>
              <a:prstDash val="dash"/>
              <a:round/>
              <a:headEnd/>
              <a:tailEnd/>
            </a:ln>
          </p:spPr>
        </p:cxnSp>
        <p:cxnSp>
          <p:nvCxnSpPr>
            <p:cNvPr id="32775" name="AutoShape 7"/>
            <p:cNvCxnSpPr>
              <a:cxnSpLocks noChangeShapeType="1"/>
            </p:cNvCxnSpPr>
            <p:nvPr/>
          </p:nvCxnSpPr>
          <p:spPr bwMode="auto">
            <a:xfrm flipV="1">
              <a:off x="5888" y="6958"/>
              <a:ext cx="440" cy="240"/>
            </a:xfrm>
            <a:prstGeom prst="straightConnector1">
              <a:avLst/>
            </a:prstGeom>
            <a:noFill/>
            <a:ln w="28575">
              <a:solidFill>
                <a:srgbClr val="FF0000"/>
              </a:solidFill>
              <a:round/>
              <a:headEnd/>
              <a:tailEnd/>
            </a:ln>
          </p:spPr>
        </p:cxnSp>
        <p:cxnSp>
          <p:nvCxnSpPr>
            <p:cNvPr id="32776" name="AutoShape 8"/>
            <p:cNvCxnSpPr>
              <a:cxnSpLocks noChangeShapeType="1"/>
            </p:cNvCxnSpPr>
            <p:nvPr/>
          </p:nvCxnSpPr>
          <p:spPr bwMode="auto">
            <a:xfrm flipV="1">
              <a:off x="7042" y="8094"/>
              <a:ext cx="440" cy="240"/>
            </a:xfrm>
            <a:prstGeom prst="straightConnector1">
              <a:avLst/>
            </a:prstGeom>
            <a:noFill/>
            <a:ln w="28575">
              <a:solidFill>
                <a:srgbClr val="FF0000"/>
              </a:solidFill>
              <a:round/>
              <a:headEnd/>
              <a:tailEnd/>
            </a:ln>
          </p:spPr>
        </p:cxnSp>
        <p:cxnSp>
          <p:nvCxnSpPr>
            <p:cNvPr id="32777" name="AutoShape 9"/>
            <p:cNvCxnSpPr>
              <a:cxnSpLocks noChangeShapeType="1"/>
            </p:cNvCxnSpPr>
            <p:nvPr/>
          </p:nvCxnSpPr>
          <p:spPr bwMode="auto">
            <a:xfrm flipV="1">
              <a:off x="7042" y="6958"/>
              <a:ext cx="440" cy="240"/>
            </a:xfrm>
            <a:prstGeom prst="straightConnector1">
              <a:avLst/>
            </a:prstGeom>
            <a:noFill/>
            <a:ln w="28575">
              <a:solidFill>
                <a:srgbClr val="FF0000"/>
              </a:solidFill>
              <a:round/>
              <a:headEnd/>
              <a:tailEnd/>
            </a:ln>
          </p:spPr>
        </p:cxnSp>
        <p:cxnSp>
          <p:nvCxnSpPr>
            <p:cNvPr id="32778" name="AutoShape 10"/>
            <p:cNvCxnSpPr>
              <a:cxnSpLocks noChangeShapeType="1"/>
            </p:cNvCxnSpPr>
            <p:nvPr/>
          </p:nvCxnSpPr>
          <p:spPr bwMode="auto">
            <a:xfrm flipV="1">
              <a:off x="7482" y="6958"/>
              <a:ext cx="0" cy="1136"/>
            </a:xfrm>
            <a:prstGeom prst="straightConnector1">
              <a:avLst/>
            </a:prstGeom>
            <a:noFill/>
            <a:ln w="28575">
              <a:solidFill>
                <a:srgbClr val="FF0000"/>
              </a:solidFill>
              <a:round/>
              <a:headEnd/>
              <a:tailEnd/>
            </a:ln>
          </p:spPr>
        </p:cxnSp>
        <p:cxnSp>
          <p:nvCxnSpPr>
            <p:cNvPr id="32779" name="AutoShape 11"/>
            <p:cNvCxnSpPr>
              <a:cxnSpLocks noChangeShapeType="1"/>
            </p:cNvCxnSpPr>
            <p:nvPr/>
          </p:nvCxnSpPr>
          <p:spPr bwMode="auto">
            <a:xfrm>
              <a:off x="6328" y="6958"/>
              <a:ext cx="1154" cy="0"/>
            </a:xfrm>
            <a:prstGeom prst="straightConnector1">
              <a:avLst/>
            </a:prstGeom>
            <a:noFill/>
            <a:ln w="28575">
              <a:solidFill>
                <a:srgbClr val="FF0000"/>
              </a:solidFill>
              <a:round/>
              <a:headEnd/>
              <a:tailEnd/>
            </a:ln>
          </p:spPr>
        </p:cxnSp>
      </p:grpSp>
      <p:sp>
        <p:nvSpPr>
          <p:cNvPr id="32780" name="Oval 12"/>
          <p:cNvSpPr>
            <a:spLocks noChangeArrowheads="1"/>
          </p:cNvSpPr>
          <p:nvPr/>
        </p:nvSpPr>
        <p:spPr bwMode="auto">
          <a:xfrm>
            <a:off x="7956376" y="1772816"/>
            <a:ext cx="183232" cy="191963"/>
          </a:xfrm>
          <a:prstGeom prst="ellipse">
            <a:avLst/>
          </a:prstGeom>
          <a:solidFill>
            <a:srgbClr val="000000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42" name="Rectangle 41"/>
          <p:cNvSpPr/>
          <p:nvPr/>
        </p:nvSpPr>
        <p:spPr>
          <a:xfrm>
            <a:off x="8465633" y="1124744"/>
            <a:ext cx="553357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4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d</a:t>
            </a:r>
            <a:r>
              <a:rPr lang="fr-FR" sz="3200" b="1" dirty="0" smtClean="0">
                <a:solidFill>
                  <a:srgbClr val="0070C0"/>
                </a:solidFill>
                <a:latin typeface="Symbol" pitchFamily="18" charset="2"/>
                <a:cs typeface="Arial" pitchFamily="34" charset="0"/>
              </a:rPr>
              <a:t>t</a:t>
            </a:r>
            <a:endParaRPr lang="fr-FR" sz="2000" dirty="0">
              <a:solidFill>
                <a:srgbClr val="0070C0"/>
              </a:solidFill>
            </a:endParaRPr>
          </a:p>
        </p:txBody>
      </p:sp>
      <p:sp>
        <p:nvSpPr>
          <p:cNvPr id="43" name="Rectangle 17"/>
          <p:cNvSpPr>
            <a:spLocks noChangeArrowheads="1"/>
          </p:cNvSpPr>
          <p:nvPr/>
        </p:nvSpPr>
        <p:spPr bwMode="auto">
          <a:xfrm>
            <a:off x="1619250" y="4287579"/>
            <a:ext cx="7524750" cy="369332"/>
          </a:xfrm>
          <a:prstGeom prst="rect">
            <a:avLst/>
          </a:prstGeom>
          <a:solidFill>
            <a:srgbClr val="FFC000"/>
          </a:solidFill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eaLnBrk="0" hangingPunct="0"/>
            <a:r>
              <a:rPr lang="fr-FR" i="1" dirty="0" smtClean="0">
                <a:cs typeface="Calibri" pitchFamily="34" charset="0"/>
              </a:rPr>
              <a:t>Position </a:t>
            </a:r>
            <a:r>
              <a:rPr lang="fr-FR" i="1" dirty="0" smtClean="0">
                <a:cs typeface="Calibri" pitchFamily="34" charset="0"/>
              </a:rPr>
              <a:t>de l’électron pas connue avec précision, contrairement à son énergie.</a:t>
            </a:r>
            <a:endParaRPr lang="fr-FR" dirty="0"/>
          </a:p>
        </p:txBody>
      </p:sp>
      <p:pic>
        <p:nvPicPr>
          <p:cNvPr id="44" name="Picture 18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115616" y="4221088"/>
            <a:ext cx="436562" cy="504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5" name="Rectangle 1"/>
          <p:cNvSpPr>
            <a:spLocks noChangeArrowheads="1"/>
          </p:cNvSpPr>
          <p:nvPr/>
        </p:nvSpPr>
        <p:spPr bwMode="auto">
          <a:xfrm>
            <a:off x="0" y="4869160"/>
            <a:ext cx="91440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indent="449263" algn="just"/>
            <a:r>
              <a:rPr lang="fr-FR" sz="2400" b="1" i="1" dirty="0">
                <a:latin typeface="Bookman Old Style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fr-FR" sz="2400" b="1" i="1" dirty="0" smtClean="0">
                <a:latin typeface="Bookman Old Style" pitchFamily="18" charset="0"/>
                <a:ea typeface="Calibri" pitchFamily="34" charset="0"/>
                <a:cs typeface="Times New Roman" pitchFamily="18" charset="0"/>
              </a:rPr>
              <a:t>   </a:t>
            </a:r>
            <a:r>
              <a:rPr lang="fr-FR" sz="2000" b="1" u="sng" dirty="0" smtClean="0">
                <a:latin typeface="Bookman Old Style" pitchFamily="18" charset="0"/>
                <a:ea typeface="Calibri" pitchFamily="34" charset="0"/>
                <a:cs typeface="Times New Roman" pitchFamily="18" charset="0"/>
              </a:rPr>
              <a:t>2) Les différentes orbitales atomiques possibles</a:t>
            </a:r>
            <a:endParaRPr lang="fr-FR" sz="2000" dirty="0">
              <a:latin typeface="Bookman Old Style" pitchFamily="18" charset="0"/>
              <a:ea typeface="Calibri" pitchFamily="34" charset="0"/>
              <a:cs typeface="Times New Roman" pitchFamily="18" charset="0"/>
            </a:endParaRPr>
          </a:p>
        </p:txBody>
      </p:sp>
      <p:pic>
        <p:nvPicPr>
          <p:cNvPr id="32781" name="Picture 13"/>
          <p:cNvPicPr>
            <a:picLocks noChangeAspect="1" noChangeArrowheads="1"/>
          </p:cNvPicPr>
          <p:nvPr/>
        </p:nvPicPr>
        <p:blipFill>
          <a:blip r:embed="rId4" cstate="print"/>
          <a:srcRect l="2835" t="38639" r="2194" b="50724"/>
          <a:stretch>
            <a:fillRect/>
          </a:stretch>
        </p:blipFill>
        <p:spPr bwMode="auto">
          <a:xfrm>
            <a:off x="0" y="5301208"/>
            <a:ext cx="9144000" cy="5760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7" name="Picture 13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17326" t="49121" r="16860" b="38088"/>
          <a:stretch>
            <a:fillRect/>
          </a:stretch>
        </p:blipFill>
        <p:spPr bwMode="auto">
          <a:xfrm>
            <a:off x="134312" y="5867747"/>
            <a:ext cx="8971588" cy="9807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27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278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"/>
                            </p:stCondLst>
                            <p:childTnLst>
                              <p:par>
                                <p:cTn id="25" presetID="4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000"/>
                            </p:stCondLst>
                            <p:childTnLst>
                              <p:par>
                                <p:cTn id="29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800" decel="100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800" decel="100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800" decel="100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800" decel="100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3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800" decel="100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800" decel="100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800" decel="100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800" decel="100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500"/>
                            </p:stCondLst>
                            <p:childTnLst>
                              <p:par>
                                <p:cTn id="63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3278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3278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1000"/>
                            </p:stCondLst>
                            <p:childTnLst>
                              <p:par>
                                <p:cTn id="68" presetID="3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800" decel="100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800" decel="100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800" decel="100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800" decel="100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/>
      <p:bldP spid="32780" grpId="0" animBg="1"/>
      <p:bldP spid="42" grpId="0"/>
      <p:bldP spid="43" grpId="0" animBg="1"/>
      <p:bldP spid="45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Rectangle 40"/>
          <p:cNvSpPr/>
          <p:nvPr/>
        </p:nvSpPr>
        <p:spPr>
          <a:xfrm>
            <a:off x="2771800" y="1187227"/>
            <a:ext cx="1296143" cy="43204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fr-FR"/>
          </a:p>
        </p:txBody>
      </p:sp>
      <p:sp>
        <p:nvSpPr>
          <p:cNvPr id="24578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sp>
        <p:nvSpPr>
          <p:cNvPr id="26" name="Rectangle 25"/>
          <p:cNvSpPr/>
          <p:nvPr/>
        </p:nvSpPr>
        <p:spPr>
          <a:xfrm>
            <a:off x="72008" y="44624"/>
            <a:ext cx="8964488" cy="1656184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fr-FR" sz="2000" dirty="0" smtClean="0">
                <a:solidFill>
                  <a:schemeClr val="tx1"/>
                </a:solidFill>
              </a:rPr>
              <a:t> </a:t>
            </a:r>
            <a:r>
              <a:rPr lang="fr-FR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fr-FR" dirty="0" smtClean="0"/>
              <a:t> </a:t>
            </a:r>
            <a:endParaRPr lang="fr-FR" dirty="0"/>
          </a:p>
        </p:txBody>
      </p:sp>
      <p:sp>
        <p:nvSpPr>
          <p:cNvPr id="28" name="Rectangle 4"/>
          <p:cNvSpPr>
            <a:spLocks noChangeArrowheads="1"/>
          </p:cNvSpPr>
          <p:nvPr/>
        </p:nvSpPr>
        <p:spPr bwMode="auto">
          <a:xfrm>
            <a:off x="107504" y="44624"/>
            <a:ext cx="5832648" cy="1569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just"/>
            <a:r>
              <a:rPr lang="fr-FR" sz="2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    La probabilité de trouver un électron (= </a:t>
            </a:r>
            <a:r>
              <a:rPr lang="fr-FR" sz="2000" b="1" u="sng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PRO-BABILITE DE PRESENCE</a:t>
            </a:r>
            <a:r>
              <a:rPr lang="fr-FR" sz="2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) dans un petit volume </a:t>
            </a:r>
            <a:r>
              <a:rPr lang="fr-FR" sz="20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d</a:t>
            </a:r>
            <a:r>
              <a:rPr lang="fr-FR" sz="2800" b="1" dirty="0" smtClean="0">
                <a:solidFill>
                  <a:srgbClr val="0070C0"/>
                </a:solidFill>
                <a:latin typeface="Symbol" pitchFamily="18" charset="2"/>
                <a:cs typeface="Arial" pitchFamily="34" charset="0"/>
              </a:rPr>
              <a:t>t</a:t>
            </a:r>
            <a:r>
              <a:rPr lang="fr-FR" sz="2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autour du point de coordonnées </a:t>
            </a:r>
            <a:r>
              <a:rPr lang="fr-FR" sz="20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(x, y, z) </a:t>
            </a:r>
            <a:r>
              <a:rPr lang="fr-FR" sz="2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est donnée par le produit :  </a:t>
            </a:r>
            <a:r>
              <a:rPr lang="fr-FR" sz="2000" b="1" dirty="0" smtClean="0">
                <a:latin typeface="Arial" pitchFamily="34" charset="0"/>
                <a:cs typeface="Arial" pitchFamily="34" charset="0"/>
              </a:rPr>
              <a:t>|</a:t>
            </a:r>
            <a:r>
              <a:rPr lang="fr-FR" sz="2800" b="1" dirty="0" smtClean="0">
                <a:latin typeface="Symbol" pitchFamily="18" charset="2"/>
                <a:cs typeface="Arial" pitchFamily="34" charset="0"/>
              </a:rPr>
              <a:t>y</a:t>
            </a:r>
            <a:r>
              <a:rPr lang="fr-FR" sz="2000" b="1" dirty="0" smtClean="0">
                <a:latin typeface="Arial" pitchFamily="34" charset="0"/>
                <a:cs typeface="Arial" pitchFamily="34" charset="0"/>
              </a:rPr>
              <a:t>|² </a:t>
            </a:r>
            <a:r>
              <a:rPr lang="fr-FR" sz="2000" b="1" dirty="0" smtClean="0">
                <a:latin typeface="Arial"/>
                <a:cs typeface="Arial"/>
              </a:rPr>
              <a:t>×</a:t>
            </a:r>
            <a:r>
              <a:rPr lang="fr-FR" sz="20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fr-FR" sz="20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d</a:t>
            </a:r>
            <a:r>
              <a:rPr lang="fr-FR" sz="2800" b="1" dirty="0" smtClean="0">
                <a:solidFill>
                  <a:srgbClr val="0070C0"/>
                </a:solidFill>
                <a:latin typeface="Symbol" pitchFamily="18" charset="2"/>
                <a:cs typeface="Arial" pitchFamily="34" charset="0"/>
              </a:rPr>
              <a:t>t</a:t>
            </a:r>
            <a:endParaRPr kumimoji="0" lang="fr-FR" sz="2000" b="1" i="0" u="none" strike="noStrike" cap="none" normalizeH="0" baseline="0" dirty="0" smtClean="0">
              <a:ln>
                <a:noFill/>
              </a:ln>
              <a:solidFill>
                <a:srgbClr val="0070C0"/>
              </a:solidFill>
              <a:effectLst/>
              <a:latin typeface="Symbol" pitchFamily="18" charset="2"/>
              <a:cs typeface="Arial" pitchFamily="34" charset="0"/>
            </a:endParaRPr>
          </a:p>
        </p:txBody>
      </p:sp>
      <p:sp>
        <p:nvSpPr>
          <p:cNvPr id="45" name="Rectangle 1"/>
          <p:cNvSpPr>
            <a:spLocks noChangeArrowheads="1"/>
          </p:cNvSpPr>
          <p:nvPr/>
        </p:nvSpPr>
        <p:spPr bwMode="auto">
          <a:xfrm>
            <a:off x="0" y="1988840"/>
            <a:ext cx="9144000" cy="7694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indent="449263" algn="just"/>
            <a:r>
              <a:rPr lang="fr-FR" sz="2400" b="1" i="1" dirty="0">
                <a:latin typeface="Bookman Old Style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fr-FR" sz="2400" b="1" i="1" dirty="0" smtClean="0">
                <a:latin typeface="Bookman Old Style" pitchFamily="18" charset="0"/>
                <a:ea typeface="Calibri" pitchFamily="34" charset="0"/>
                <a:cs typeface="Times New Roman" pitchFamily="18" charset="0"/>
              </a:rPr>
              <a:t>   </a:t>
            </a:r>
            <a:r>
              <a:rPr lang="fr-FR" sz="2000" b="1" u="sng" dirty="0" smtClean="0">
                <a:latin typeface="Bookman Old Style" pitchFamily="18" charset="0"/>
                <a:ea typeface="Calibri" pitchFamily="34" charset="0"/>
                <a:cs typeface="Times New Roman" pitchFamily="18" charset="0"/>
              </a:rPr>
              <a:t>2) Les différentes orbitales atomiques</a:t>
            </a:r>
          </a:p>
          <a:p>
            <a:pPr indent="449263" algn="just"/>
            <a:r>
              <a:rPr lang="fr-FR" sz="2000" b="1" u="sng" dirty="0" smtClean="0">
                <a:latin typeface="Bookman Old Style" pitchFamily="18" charset="0"/>
                <a:ea typeface="Calibri" pitchFamily="34" charset="0"/>
                <a:cs typeface="Times New Roman" pitchFamily="18" charset="0"/>
              </a:rPr>
              <a:t>possibles</a:t>
            </a:r>
            <a:endParaRPr lang="fr-FR" sz="2000" dirty="0">
              <a:latin typeface="Bookman Old Style" pitchFamily="18" charset="0"/>
              <a:ea typeface="Calibri" pitchFamily="34" charset="0"/>
              <a:cs typeface="Times New Roman" pitchFamily="18" charset="0"/>
            </a:endParaRPr>
          </a:p>
        </p:txBody>
      </p:sp>
      <p:pic>
        <p:nvPicPr>
          <p:cNvPr id="47" name="Picture 13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17326" t="49121" r="16860" b="38088"/>
          <a:stretch>
            <a:fillRect/>
          </a:stretch>
        </p:blipFill>
        <p:spPr bwMode="auto">
          <a:xfrm>
            <a:off x="124427" y="3068960"/>
            <a:ext cx="8964488" cy="9799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32" name="Groupe 31"/>
          <p:cNvGrpSpPr/>
          <p:nvPr/>
        </p:nvGrpSpPr>
        <p:grpSpPr>
          <a:xfrm>
            <a:off x="6072688" y="70024"/>
            <a:ext cx="2951108" cy="2696300"/>
            <a:chOff x="6012160" y="188640"/>
            <a:chExt cx="2951108" cy="2696300"/>
          </a:xfrm>
        </p:grpSpPr>
        <p:pic>
          <p:nvPicPr>
            <p:cNvPr id="28674" name="Picture 2"/>
            <p:cNvPicPr>
              <a:picLocks noChangeAspect="1" noChangeArrowheads="1"/>
            </p:cNvPicPr>
            <p:nvPr/>
          </p:nvPicPr>
          <p:blipFill>
            <a:blip r:embed="rId3" cstate="print"/>
            <a:srcRect l="66382" t="24360" r="3851" b="26081"/>
            <a:stretch>
              <a:fillRect/>
            </a:stretch>
          </p:blipFill>
          <p:spPr bwMode="auto">
            <a:xfrm>
              <a:off x="6084168" y="188640"/>
              <a:ext cx="2879100" cy="26963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31" name="Rectangle 30"/>
            <p:cNvSpPr/>
            <p:nvPr/>
          </p:nvSpPr>
          <p:spPr>
            <a:xfrm>
              <a:off x="6012160" y="188640"/>
              <a:ext cx="432048" cy="28803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sp>
        <p:nvSpPr>
          <p:cNvPr id="28675" name="Rectangle 3"/>
          <p:cNvSpPr>
            <a:spLocks noChangeArrowheads="1"/>
          </p:cNvSpPr>
          <p:nvPr/>
        </p:nvSpPr>
        <p:spPr bwMode="auto">
          <a:xfrm>
            <a:off x="-446401" y="4005064"/>
            <a:ext cx="9722405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49263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fr-FR" sz="2000" u="sng" dirty="0" smtClean="0">
                <a:ea typeface="Arial Unicode MS" pitchFamily="34" charset="-128"/>
                <a:cs typeface="Arial" pitchFamily="34" charset="0"/>
              </a:rPr>
              <a:t>Notation simplifiée</a:t>
            </a:r>
            <a:r>
              <a:rPr lang="fr-FR" sz="2000" dirty="0" smtClean="0">
                <a:ea typeface="Arial Unicode MS" pitchFamily="34" charset="-128"/>
                <a:cs typeface="Arial" pitchFamily="34" charset="0"/>
              </a:rPr>
              <a:t> : </a:t>
            </a:r>
            <a:r>
              <a:rPr kumimoji="0" lang="fr-FR" sz="20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Arial Unicode MS" pitchFamily="34" charset="-128"/>
                <a:cs typeface="Arial" pitchFamily="34" charset="0"/>
              </a:rPr>
              <a:t>Association d’</a:t>
            </a:r>
            <a:r>
              <a:rPr kumimoji="0" lang="fr-FR" sz="2000" b="1" i="1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ea typeface="Arial Unicode MS" pitchFamily="34" charset="-128"/>
                <a:cs typeface="Arial" pitchFamily="34" charset="0"/>
              </a:rPr>
              <a:t>un chiffre </a:t>
            </a:r>
            <a:r>
              <a:rPr kumimoji="0" lang="fr-FR" sz="20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Arial Unicode MS" pitchFamily="34" charset="-128"/>
                <a:cs typeface="Arial" pitchFamily="34" charset="0"/>
              </a:rPr>
              <a:t>et d’</a:t>
            </a:r>
            <a:r>
              <a:rPr kumimoji="0" lang="fr-FR" sz="2000" b="1" i="1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ea typeface="Arial Unicode MS" pitchFamily="34" charset="-128"/>
                <a:cs typeface="Arial" pitchFamily="34" charset="0"/>
              </a:rPr>
              <a:t>une lettre </a:t>
            </a:r>
            <a:r>
              <a:rPr kumimoji="0" lang="fr-FR" sz="2000" b="1" u="none" strike="noStrike" cap="none" normalizeH="0" baseline="0" dirty="0" smtClean="0">
                <a:ln>
                  <a:noFill/>
                </a:ln>
                <a:effectLst/>
                <a:ea typeface="Arial Unicode MS" pitchFamily="34" charset="-128"/>
                <a:cs typeface="Arial" pitchFamily="34" charset="0"/>
                <a:sym typeface="Wingdings 3"/>
              </a:rPr>
              <a:t>  </a:t>
            </a:r>
            <a:r>
              <a:rPr kumimoji="0" lang="fr-FR" sz="2000" b="1" u="sng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Arial Black" pitchFamily="34" charset="0"/>
                <a:ea typeface="Arial Unicode MS" pitchFamily="34" charset="-128"/>
                <a:cs typeface="Arial" pitchFamily="34" charset="0"/>
                <a:sym typeface="Wingdings 3"/>
              </a:rPr>
              <a:t>4 catégories d’OA</a:t>
            </a:r>
            <a:endParaRPr kumimoji="0" lang="fr-FR" sz="2800" b="0" u="sng" strike="noStrike" cap="none" normalizeH="0" baseline="0" dirty="0" smtClean="0">
              <a:ln>
                <a:noFill/>
              </a:ln>
              <a:solidFill>
                <a:srgbClr val="7030A0"/>
              </a:solidFill>
              <a:effectLst/>
              <a:latin typeface="Arial Black" pitchFamily="34" charset="0"/>
              <a:cs typeface="Arial" pitchFamily="34" charset="0"/>
            </a:endParaRPr>
          </a:p>
        </p:txBody>
      </p:sp>
      <p:sp>
        <p:nvSpPr>
          <p:cNvPr id="33" name="Rectangle 32"/>
          <p:cNvSpPr/>
          <p:nvPr/>
        </p:nvSpPr>
        <p:spPr>
          <a:xfrm>
            <a:off x="0" y="2708920"/>
            <a:ext cx="914400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2000" dirty="0" smtClean="0"/>
              <a:t>Expression mathématique de la plus simple des orbitales atomiques :</a:t>
            </a:r>
            <a:endParaRPr lang="fr-FR" sz="2000" dirty="0"/>
          </a:p>
        </p:txBody>
      </p:sp>
      <p:sp>
        <p:nvSpPr>
          <p:cNvPr id="36" name="Rectangle 35"/>
          <p:cNvSpPr/>
          <p:nvPr/>
        </p:nvSpPr>
        <p:spPr>
          <a:xfrm>
            <a:off x="755576" y="5029316"/>
            <a:ext cx="8208912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2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             Appelé « </a:t>
            </a:r>
            <a:r>
              <a:rPr lang="fr-FR" sz="20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nombre quantique principal</a:t>
            </a:r>
            <a:r>
              <a:rPr lang="fr-FR" sz="2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 », il varie </a:t>
            </a:r>
            <a:r>
              <a:rPr lang="fr-FR" sz="20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entre 1 et 7  </a:t>
            </a:r>
            <a:r>
              <a:rPr lang="fr-FR" sz="2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et indique la </a:t>
            </a:r>
            <a:r>
              <a:rPr lang="fr-FR" sz="2000" b="1" i="1" u="sng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COUCHE électronique</a:t>
            </a:r>
            <a:r>
              <a:rPr lang="fr-FR" sz="2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dans laquelle se trouve </a:t>
            </a:r>
            <a:r>
              <a:rPr lang="fr-FR" sz="2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l’électron.</a:t>
            </a:r>
            <a:endParaRPr lang="fr-FR" sz="2000" dirty="0" smtClean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18" name="Groupe 17"/>
          <p:cNvGrpSpPr/>
          <p:nvPr/>
        </p:nvGrpSpPr>
        <p:grpSpPr>
          <a:xfrm>
            <a:off x="72008" y="5013177"/>
            <a:ext cx="8964488" cy="1656183"/>
            <a:chOff x="72008" y="4683829"/>
            <a:chExt cx="8964488" cy="2088232"/>
          </a:xfrm>
        </p:grpSpPr>
        <p:sp>
          <p:nvSpPr>
            <p:cNvPr id="34" name="Rectangle 33"/>
            <p:cNvSpPr/>
            <p:nvPr/>
          </p:nvSpPr>
          <p:spPr>
            <a:xfrm>
              <a:off x="72008" y="4683829"/>
              <a:ext cx="8964488" cy="2088232"/>
            </a:xfrm>
            <a:prstGeom prst="rect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r>
                <a:rPr lang="fr-FR" sz="2000" dirty="0" smtClean="0">
                  <a:solidFill>
                    <a:schemeClr val="tx1"/>
                  </a:solidFill>
                </a:rPr>
                <a:t> </a:t>
              </a:r>
              <a:r>
                <a:rPr lang="fr-FR" dirty="0" smtClean="0">
                  <a:solidFill>
                    <a:srgbClr val="FF0000"/>
                  </a:solidFill>
                  <a:latin typeface="Arial" pitchFamily="34" charset="0"/>
                  <a:cs typeface="Arial" pitchFamily="34" charset="0"/>
                </a:rPr>
                <a:t> </a:t>
              </a:r>
              <a:r>
                <a:rPr lang="fr-FR" dirty="0" smtClean="0"/>
                <a:t> </a:t>
              </a:r>
              <a:endParaRPr lang="fr-FR" dirty="0"/>
            </a:p>
          </p:txBody>
        </p:sp>
        <p:sp>
          <p:nvSpPr>
            <p:cNvPr id="35" name="Rectangle 34"/>
            <p:cNvSpPr/>
            <p:nvPr/>
          </p:nvSpPr>
          <p:spPr>
            <a:xfrm>
              <a:off x="107504" y="4715300"/>
              <a:ext cx="1558632" cy="429748"/>
            </a:xfrm>
            <a:prstGeom prst="rect">
              <a:avLst/>
            </a:prstGeom>
            <a:solidFill>
              <a:srgbClr val="FFFF00"/>
            </a:solidFill>
          </p:spPr>
          <p:txBody>
            <a:bodyPr wrap="none">
              <a:spAutoFit/>
            </a:bodyPr>
            <a:lstStyle/>
            <a:p>
              <a:r>
                <a:rPr lang="fr-FR" dirty="0" smtClean="0">
                  <a:sym typeface="Wingdings 2" pitchFamily="18" charset="2"/>
                </a:rPr>
                <a:t></a:t>
              </a:r>
              <a:r>
                <a:rPr lang="fr-FR" dirty="0" smtClean="0"/>
                <a:t> </a:t>
              </a:r>
              <a:r>
                <a:rPr lang="fr-FR" sz="2000" b="1" i="1" u="sng" dirty="0" smtClean="0">
                  <a:latin typeface="Times New Roman" pitchFamily="18" charset="0"/>
                  <a:cs typeface="Times New Roman" pitchFamily="18" charset="0"/>
                </a:rPr>
                <a:t>Chiffre n</a:t>
              </a:r>
              <a:r>
                <a:rPr lang="fr-FR" sz="2000" i="1" dirty="0" smtClean="0"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fr-FR" sz="2000" dirty="0" smtClean="0"/>
                <a:t>:</a:t>
              </a:r>
              <a:endParaRPr lang="fr-FR" sz="2000" dirty="0"/>
            </a:p>
          </p:txBody>
        </p:sp>
      </p:grpSp>
      <p:sp>
        <p:nvSpPr>
          <p:cNvPr id="19" name="Rectangle 18"/>
          <p:cNvSpPr/>
          <p:nvPr/>
        </p:nvSpPr>
        <p:spPr>
          <a:xfrm>
            <a:off x="2339752" y="4390812"/>
            <a:ext cx="648071" cy="504056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28575">
            <a:solidFill>
              <a:srgbClr val="008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fr-FR" sz="2800" b="1" dirty="0" smtClean="0">
                <a:solidFill>
                  <a:srgbClr val="7030A0"/>
                </a:solidFill>
              </a:rPr>
              <a:t>ns</a:t>
            </a:r>
            <a:endParaRPr lang="fr-FR" sz="2800" b="1" dirty="0">
              <a:solidFill>
                <a:srgbClr val="7030A0"/>
              </a:solidFill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3491880" y="4390812"/>
            <a:ext cx="648071" cy="504056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28575">
            <a:solidFill>
              <a:srgbClr val="008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fr-FR" sz="2800" b="1" dirty="0" err="1" smtClean="0">
                <a:solidFill>
                  <a:srgbClr val="7030A0"/>
                </a:solidFill>
              </a:rPr>
              <a:t>np</a:t>
            </a:r>
            <a:endParaRPr lang="fr-FR" sz="2800" b="1" dirty="0">
              <a:solidFill>
                <a:srgbClr val="7030A0"/>
              </a:solidFill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4644008" y="4390812"/>
            <a:ext cx="648071" cy="504056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28575">
            <a:solidFill>
              <a:srgbClr val="008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fr-FR" sz="2800" b="1" dirty="0" err="1" smtClean="0">
                <a:solidFill>
                  <a:srgbClr val="7030A0"/>
                </a:solidFill>
              </a:rPr>
              <a:t>nd</a:t>
            </a:r>
            <a:endParaRPr lang="fr-FR" sz="2800" b="1" dirty="0">
              <a:solidFill>
                <a:srgbClr val="7030A0"/>
              </a:solidFill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5796136" y="4390812"/>
            <a:ext cx="648071" cy="504056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28575">
            <a:solidFill>
              <a:srgbClr val="008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fr-FR" sz="2800" b="1" dirty="0" smtClean="0">
                <a:solidFill>
                  <a:srgbClr val="7030A0"/>
                </a:solidFill>
              </a:rPr>
              <a:t>nf</a:t>
            </a:r>
            <a:endParaRPr lang="fr-FR" sz="2800" b="1" dirty="0">
              <a:solidFill>
                <a:srgbClr val="7030A0"/>
              </a:solidFill>
            </a:endParaRPr>
          </a:p>
        </p:txBody>
      </p:sp>
      <p:sp>
        <p:nvSpPr>
          <p:cNvPr id="23" name="Rectangle à coins arrondis 22"/>
          <p:cNvSpPr/>
          <p:nvPr/>
        </p:nvSpPr>
        <p:spPr>
          <a:xfrm>
            <a:off x="971600" y="5877272"/>
            <a:ext cx="7920880" cy="648072"/>
          </a:xfrm>
          <a:prstGeom prst="round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62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0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Plus « </a:t>
            </a:r>
            <a:r>
              <a:rPr lang="fr-FR" sz="2000" i="1" dirty="0" smtClean="0">
                <a:solidFill>
                  <a:schemeClr val="tx1"/>
                </a:solidFill>
                <a:latin typeface="Bookman Old Style" pitchFamily="18" charset="0"/>
                <a:cs typeface="Arial" pitchFamily="34" charset="0"/>
              </a:rPr>
              <a:t>n</a:t>
            </a:r>
            <a:r>
              <a:rPr lang="fr-FR" sz="20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 » est </a:t>
            </a:r>
            <a:r>
              <a:rPr lang="fr-FR" sz="20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grand</a:t>
            </a:r>
            <a:r>
              <a:rPr lang="fr-FR" sz="20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, plus la probabilité de trouver l’</a:t>
            </a:r>
            <a:r>
              <a:rPr lang="fr-FR" sz="20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électron loin du noyau </a:t>
            </a:r>
            <a:r>
              <a:rPr lang="fr-FR" sz="20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est grande.</a:t>
            </a:r>
            <a:endParaRPr lang="fr-FR" sz="2000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500"/>
                                        <p:tgtEl>
                                          <p:spTgt spid="286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3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3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23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23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500"/>
                            </p:stCondLst>
                            <p:childTnLst>
                              <p:par>
                                <p:cTn id="29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500"/>
                            </p:stCondLst>
                            <p:childTnLst>
                              <p:par>
                                <p:cTn id="39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675" grpId="0"/>
      <p:bldP spid="19" grpId="0" animBg="1"/>
      <p:bldP spid="20" grpId="0" animBg="1"/>
      <p:bldP spid="21" grpId="0" animBg="1"/>
      <p:bldP spid="22" grpId="0" animBg="1"/>
      <p:bldP spid="23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sp>
        <p:nvSpPr>
          <p:cNvPr id="28675" name="Rectangle 3"/>
          <p:cNvSpPr>
            <a:spLocks noChangeArrowheads="1"/>
          </p:cNvSpPr>
          <p:nvPr/>
        </p:nvSpPr>
        <p:spPr bwMode="auto">
          <a:xfrm>
            <a:off x="-161742" y="-27384"/>
            <a:ext cx="7666394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49263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Arial Unicode MS" pitchFamily="34" charset="-128"/>
                <a:cs typeface="Arial" pitchFamily="34" charset="0"/>
              </a:rPr>
              <a:t>Pour simplifier, </a:t>
            </a:r>
            <a:r>
              <a:rPr kumimoji="0" lang="fr-FR" sz="20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Arial Unicode MS" pitchFamily="34" charset="-128"/>
                <a:cs typeface="Arial" pitchFamily="34" charset="0"/>
              </a:rPr>
              <a:t>on note les OA en associant </a:t>
            </a:r>
            <a:r>
              <a:rPr kumimoji="0" lang="fr-FR" sz="2000" b="1" i="1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ea typeface="Arial Unicode MS" pitchFamily="34" charset="-128"/>
                <a:cs typeface="Arial" pitchFamily="34" charset="0"/>
              </a:rPr>
              <a:t>un chiffre </a:t>
            </a:r>
            <a:r>
              <a:rPr kumimoji="0" lang="fr-FR" sz="20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Arial Unicode MS" pitchFamily="34" charset="-128"/>
                <a:cs typeface="Arial" pitchFamily="34" charset="0"/>
              </a:rPr>
              <a:t>et </a:t>
            </a:r>
            <a:r>
              <a:rPr kumimoji="0" lang="fr-FR" sz="2000" b="1" i="1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ea typeface="Arial Unicode MS" pitchFamily="34" charset="-128"/>
                <a:cs typeface="Arial" pitchFamily="34" charset="0"/>
              </a:rPr>
              <a:t>une lettre</a:t>
            </a:r>
            <a:r>
              <a:rPr kumimoji="0" lang="fr-FR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Arial Unicode MS" pitchFamily="34" charset="-128"/>
                <a:cs typeface="Arial" pitchFamily="34" charset="0"/>
              </a:rPr>
              <a:t> :</a:t>
            </a:r>
            <a:endParaRPr kumimoji="0" lang="fr-FR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pitchFamily="34" charset="0"/>
            </a:endParaRPr>
          </a:p>
        </p:txBody>
      </p:sp>
      <p:sp>
        <p:nvSpPr>
          <p:cNvPr id="34" name="Rectangle 33"/>
          <p:cNvSpPr/>
          <p:nvPr/>
        </p:nvSpPr>
        <p:spPr>
          <a:xfrm>
            <a:off x="72008" y="313606"/>
            <a:ext cx="8964488" cy="6427762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fr-FR" sz="2000" dirty="0" smtClean="0">
                <a:solidFill>
                  <a:schemeClr val="tx1"/>
                </a:solidFill>
              </a:rPr>
              <a:t> </a:t>
            </a:r>
            <a:r>
              <a:rPr lang="fr-FR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fr-FR" dirty="0" smtClean="0"/>
              <a:t> </a:t>
            </a:r>
            <a:endParaRPr lang="fr-FR" dirty="0"/>
          </a:p>
        </p:txBody>
      </p:sp>
      <p:sp>
        <p:nvSpPr>
          <p:cNvPr id="35" name="Rectangle 34"/>
          <p:cNvSpPr/>
          <p:nvPr/>
        </p:nvSpPr>
        <p:spPr>
          <a:xfrm>
            <a:off x="104946" y="332656"/>
            <a:ext cx="1586734" cy="400110"/>
          </a:xfrm>
          <a:prstGeom prst="rect">
            <a:avLst/>
          </a:prstGeom>
          <a:solidFill>
            <a:srgbClr val="FFFF00"/>
          </a:solidFill>
        </p:spPr>
        <p:txBody>
          <a:bodyPr wrap="square">
            <a:spAutoFit/>
          </a:bodyPr>
          <a:lstStyle/>
          <a:p>
            <a:r>
              <a:rPr lang="fr-FR" dirty="0" smtClean="0">
                <a:sym typeface="Wingdings 2" pitchFamily="18" charset="2"/>
              </a:rPr>
              <a:t></a:t>
            </a:r>
            <a:r>
              <a:rPr lang="fr-FR" dirty="0" smtClean="0"/>
              <a:t> </a:t>
            </a:r>
            <a:r>
              <a:rPr lang="fr-FR" sz="2000" b="1" i="1" u="sng" dirty="0" smtClean="0">
                <a:latin typeface="Times New Roman" pitchFamily="18" charset="0"/>
                <a:cs typeface="Times New Roman" pitchFamily="18" charset="0"/>
              </a:rPr>
              <a:t>Chiffre n</a:t>
            </a:r>
            <a:r>
              <a:rPr lang="fr-FR" sz="20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2000" dirty="0" smtClean="0"/>
              <a:t>:</a:t>
            </a:r>
            <a:endParaRPr lang="fr-FR" sz="2000" dirty="0"/>
          </a:p>
        </p:txBody>
      </p:sp>
      <p:sp>
        <p:nvSpPr>
          <p:cNvPr id="36" name="Rectangle 35"/>
          <p:cNvSpPr/>
          <p:nvPr/>
        </p:nvSpPr>
        <p:spPr>
          <a:xfrm>
            <a:off x="899592" y="332656"/>
            <a:ext cx="8244408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2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          Appelé « </a:t>
            </a:r>
            <a:r>
              <a:rPr lang="fr-FR" sz="20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nombre quantique principal</a:t>
            </a:r>
            <a:r>
              <a:rPr lang="fr-FR" sz="2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 », il varie </a:t>
            </a:r>
            <a:r>
              <a:rPr lang="fr-FR" sz="20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entre 1 et 7 </a:t>
            </a:r>
            <a:r>
              <a:rPr lang="fr-FR" sz="2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et indique la </a:t>
            </a:r>
            <a:r>
              <a:rPr lang="fr-FR" sz="2000" b="1" i="1" u="sng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couche électronique</a:t>
            </a:r>
            <a:r>
              <a:rPr lang="fr-FR" sz="2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dans laquelle se trouve </a:t>
            </a:r>
            <a:r>
              <a:rPr lang="fr-FR" sz="2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l’électron.</a:t>
            </a:r>
          </a:p>
          <a:p>
            <a:endParaRPr lang="fr-FR" sz="2000" dirty="0" smtClean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7" name="Rectangle 36"/>
          <p:cNvSpPr/>
          <p:nvPr/>
        </p:nvSpPr>
        <p:spPr>
          <a:xfrm>
            <a:off x="107504" y="1628800"/>
            <a:ext cx="2088232" cy="400110"/>
          </a:xfrm>
          <a:prstGeom prst="rect">
            <a:avLst/>
          </a:prstGeom>
          <a:solidFill>
            <a:srgbClr val="FFFF00"/>
          </a:solidFill>
        </p:spPr>
        <p:txBody>
          <a:bodyPr wrap="square">
            <a:spAutoFit/>
          </a:bodyPr>
          <a:lstStyle/>
          <a:p>
            <a:r>
              <a:rPr lang="fr-FR" dirty="0" smtClean="0">
                <a:sym typeface="Wingdings 2" pitchFamily="18" charset="2"/>
              </a:rPr>
              <a:t></a:t>
            </a:r>
            <a:r>
              <a:rPr lang="fr-FR" dirty="0" smtClean="0"/>
              <a:t> </a:t>
            </a:r>
            <a:r>
              <a:rPr lang="fr-FR" sz="2000" b="1" i="1" u="sng" dirty="0" smtClean="0">
                <a:latin typeface="Times New Roman" pitchFamily="18" charset="0"/>
                <a:cs typeface="Times New Roman" pitchFamily="18" charset="0"/>
              </a:rPr>
              <a:t>Lettre s, p, d, f</a:t>
            </a:r>
            <a:r>
              <a:rPr lang="fr-FR" sz="20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2000" dirty="0" smtClean="0"/>
              <a:t>:</a:t>
            </a:r>
            <a:endParaRPr lang="fr-FR" sz="2000" dirty="0"/>
          </a:p>
        </p:txBody>
      </p:sp>
      <p:sp>
        <p:nvSpPr>
          <p:cNvPr id="28676" name="Rectangle 4"/>
          <p:cNvSpPr>
            <a:spLocks noChangeArrowheads="1"/>
          </p:cNvSpPr>
          <p:nvPr/>
        </p:nvSpPr>
        <p:spPr bwMode="auto">
          <a:xfrm>
            <a:off x="971600" y="1628800"/>
            <a:ext cx="8172400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fr-FR" sz="2000" dirty="0" smtClean="0">
                <a:solidFill>
                  <a:srgbClr val="002060"/>
                </a:solidFill>
                <a:latin typeface="Arial" pitchFamily="34" charset="0"/>
                <a:ea typeface="Arial Unicode MS" pitchFamily="34" charset="-128"/>
                <a:cs typeface="Arial" pitchFamily="34" charset="0"/>
              </a:rPr>
              <a:t>                 Elle indique la </a:t>
            </a:r>
            <a:r>
              <a:rPr lang="fr-FR" sz="2000" b="1" i="1" u="sng" dirty="0" smtClean="0">
                <a:solidFill>
                  <a:srgbClr val="FF0000"/>
                </a:solidFill>
                <a:latin typeface="Arial" pitchFamily="34" charset="0"/>
                <a:ea typeface="Arial Unicode MS" pitchFamily="34" charset="-128"/>
                <a:cs typeface="Arial" pitchFamily="34" charset="0"/>
              </a:rPr>
              <a:t>SOUS-COUCHE électronique</a:t>
            </a:r>
            <a:r>
              <a:rPr lang="fr-FR" sz="2000" dirty="0" smtClean="0">
                <a:solidFill>
                  <a:srgbClr val="002060"/>
                </a:solidFill>
                <a:latin typeface="Arial" pitchFamily="34" charset="0"/>
                <a:ea typeface="Arial Unicode MS" pitchFamily="34" charset="-128"/>
                <a:cs typeface="Arial" pitchFamily="34" charset="0"/>
              </a:rPr>
              <a:t> dans laquelle se trouve l’électron.</a:t>
            </a:r>
            <a:endParaRPr kumimoji="0" lang="fr-FR" sz="2000" b="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Arial" pitchFamily="34" charset="0"/>
              <a:ea typeface="Arial Unicode MS" pitchFamily="34" charset="-128"/>
              <a:cs typeface="Arial" pitchFamily="34" charset="0"/>
            </a:endParaRPr>
          </a:p>
        </p:txBody>
      </p:sp>
      <p:sp>
        <p:nvSpPr>
          <p:cNvPr id="34817" name="Rectangle 1"/>
          <p:cNvSpPr>
            <a:spLocks noChangeArrowheads="1"/>
          </p:cNvSpPr>
          <p:nvPr/>
        </p:nvSpPr>
        <p:spPr bwMode="auto">
          <a:xfrm>
            <a:off x="179512" y="3284984"/>
            <a:ext cx="9519474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2000" b="0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Arial Unicode MS" pitchFamily="34" charset="-128"/>
                <a:cs typeface="Arial" pitchFamily="34" charset="0"/>
              </a:rPr>
              <a:t>OA de type « </a:t>
            </a:r>
            <a:r>
              <a:rPr kumimoji="0" lang="fr-FR" sz="2000" b="1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Arial Unicode MS" pitchFamily="34" charset="-128"/>
                <a:cs typeface="Arial" pitchFamily="34" charset="0"/>
              </a:rPr>
              <a:t>s</a:t>
            </a:r>
            <a:r>
              <a:rPr kumimoji="0" lang="fr-FR" sz="2000" b="0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Arial Unicode MS" pitchFamily="34" charset="-128"/>
                <a:cs typeface="Arial" pitchFamily="34" charset="0"/>
              </a:rPr>
              <a:t> »</a:t>
            </a:r>
            <a:r>
              <a:rPr kumimoji="0" lang="fr-FR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Arial Unicode MS" pitchFamily="34" charset="-128"/>
                <a:cs typeface="Arial" pitchFamily="34" charset="0"/>
              </a:rPr>
              <a:t>    </a:t>
            </a:r>
            <a:r>
              <a:rPr kumimoji="0" lang="fr-FR" sz="2000" b="0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Arial Unicode MS" pitchFamily="34" charset="-128"/>
                <a:cs typeface="Arial" pitchFamily="34" charset="0"/>
              </a:rPr>
              <a:t>OA de type « </a:t>
            </a:r>
            <a:r>
              <a:rPr kumimoji="0" lang="fr-FR" sz="2000" b="1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Arial Unicode MS" pitchFamily="34" charset="-128"/>
                <a:cs typeface="Arial" pitchFamily="34" charset="0"/>
              </a:rPr>
              <a:t>p</a:t>
            </a:r>
            <a:r>
              <a:rPr kumimoji="0" lang="fr-FR" sz="2000" b="1" i="0" u="sng" strike="noStrike" cap="none" normalizeH="0" baseline="-3000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Arial Unicode MS" pitchFamily="34" charset="-128"/>
                <a:cs typeface="Arial" pitchFamily="34" charset="0"/>
              </a:rPr>
              <a:t>x</a:t>
            </a:r>
            <a:r>
              <a:rPr kumimoji="0" lang="fr-FR" sz="2000" b="0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Arial Unicode MS" pitchFamily="34" charset="-128"/>
                <a:cs typeface="Arial" pitchFamily="34" charset="0"/>
              </a:rPr>
              <a:t> »</a:t>
            </a:r>
            <a:r>
              <a:rPr kumimoji="0" lang="fr-FR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Arial Unicode MS" pitchFamily="34" charset="-128"/>
                <a:cs typeface="Arial" pitchFamily="34" charset="0"/>
              </a:rPr>
              <a:t>   </a:t>
            </a:r>
            <a:r>
              <a:rPr kumimoji="0" lang="fr-FR" sz="2000" b="0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Arial Unicode MS" pitchFamily="34" charset="-128"/>
                <a:cs typeface="Arial" pitchFamily="34" charset="0"/>
              </a:rPr>
              <a:t>OA de type « </a:t>
            </a:r>
            <a:r>
              <a:rPr kumimoji="0" lang="fr-FR" sz="2000" b="1" i="0" u="sng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Arial Unicode MS" pitchFamily="34" charset="-128"/>
                <a:cs typeface="Arial" pitchFamily="34" charset="0"/>
              </a:rPr>
              <a:t>p</a:t>
            </a:r>
            <a:r>
              <a:rPr kumimoji="0" lang="fr-FR" sz="2000" b="1" i="0" u="sng" strike="noStrike" cap="none" normalizeH="0" baseline="-3000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Arial Unicode MS" pitchFamily="34" charset="-128"/>
                <a:cs typeface="Arial" pitchFamily="34" charset="0"/>
              </a:rPr>
              <a:t>y</a:t>
            </a:r>
            <a:r>
              <a:rPr kumimoji="0" lang="fr-FR" sz="2000" b="0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Arial Unicode MS" pitchFamily="34" charset="-128"/>
                <a:cs typeface="Arial" pitchFamily="34" charset="0"/>
              </a:rPr>
              <a:t> »</a:t>
            </a:r>
            <a:r>
              <a:rPr kumimoji="0" lang="fr-FR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Arial Unicode MS" pitchFamily="34" charset="-128"/>
                <a:cs typeface="Arial" pitchFamily="34" charset="0"/>
              </a:rPr>
              <a:t>   </a:t>
            </a:r>
            <a:r>
              <a:rPr kumimoji="0" lang="fr-FR" sz="2000" b="0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Arial Unicode MS" pitchFamily="34" charset="-128"/>
                <a:cs typeface="Arial" pitchFamily="34" charset="0"/>
              </a:rPr>
              <a:t>OA de type « </a:t>
            </a:r>
            <a:r>
              <a:rPr kumimoji="0" lang="fr-FR" sz="2000" b="1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Arial Unicode MS" pitchFamily="34" charset="-128"/>
                <a:cs typeface="Arial" pitchFamily="34" charset="0"/>
              </a:rPr>
              <a:t>p</a:t>
            </a:r>
            <a:r>
              <a:rPr kumimoji="0" lang="fr-FR" sz="2000" b="1" i="0" u="sng" strike="noStrike" cap="none" normalizeH="0" baseline="-3000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Arial Unicode MS" pitchFamily="34" charset="-128"/>
                <a:cs typeface="Arial" pitchFamily="34" charset="0"/>
              </a:rPr>
              <a:t>z</a:t>
            </a:r>
            <a:r>
              <a:rPr kumimoji="0" lang="fr-FR" sz="2000" b="0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Arial Unicode MS" pitchFamily="34" charset="-128"/>
                <a:cs typeface="Arial" pitchFamily="34" charset="0"/>
              </a:rPr>
              <a:t> »</a:t>
            </a:r>
            <a:r>
              <a:rPr kumimoji="0" lang="fr-FR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Arial Unicode MS" pitchFamily="34" charset="-128"/>
                <a:cs typeface="Arial" pitchFamily="34" charset="0"/>
              </a:rPr>
              <a:t>                  </a:t>
            </a:r>
            <a:endParaRPr kumimoji="0" lang="fr-FR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34818" name="Picture 2"/>
          <p:cNvPicPr>
            <a:picLocks noChangeAspect="1" noChangeArrowheads="1"/>
          </p:cNvPicPr>
          <p:nvPr/>
        </p:nvPicPr>
        <p:blipFill>
          <a:blip r:embed="rId2" cstate="print"/>
          <a:srcRect l="50317" t="24360" r="23696" b="37841"/>
          <a:stretch>
            <a:fillRect/>
          </a:stretch>
        </p:blipFill>
        <p:spPr bwMode="auto">
          <a:xfrm>
            <a:off x="251520" y="3717032"/>
            <a:ext cx="2024225" cy="16561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" name="Picture 2"/>
          <p:cNvPicPr>
            <a:picLocks noChangeAspect="1" noChangeArrowheads="1"/>
          </p:cNvPicPr>
          <p:nvPr/>
        </p:nvPicPr>
        <p:blipFill>
          <a:blip r:embed="rId2" cstate="print"/>
          <a:srcRect l="50317" t="24360" r="23696" b="37841"/>
          <a:stretch>
            <a:fillRect/>
          </a:stretch>
        </p:blipFill>
        <p:spPr bwMode="auto">
          <a:xfrm>
            <a:off x="2411760" y="3717032"/>
            <a:ext cx="2024225" cy="16561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" name="Picture 2"/>
          <p:cNvPicPr>
            <a:picLocks noChangeAspect="1" noChangeArrowheads="1"/>
          </p:cNvPicPr>
          <p:nvPr/>
        </p:nvPicPr>
        <p:blipFill>
          <a:blip r:embed="rId2" cstate="print"/>
          <a:srcRect l="50317" t="24360" r="23696" b="37841"/>
          <a:stretch>
            <a:fillRect/>
          </a:stretch>
        </p:blipFill>
        <p:spPr bwMode="auto">
          <a:xfrm>
            <a:off x="4716016" y="3717032"/>
            <a:ext cx="2024225" cy="16561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" name="Picture 2"/>
          <p:cNvPicPr>
            <a:picLocks noChangeAspect="1" noChangeArrowheads="1"/>
          </p:cNvPicPr>
          <p:nvPr/>
        </p:nvPicPr>
        <p:blipFill>
          <a:blip r:embed="rId2" cstate="print"/>
          <a:srcRect l="50317" t="24360" r="23696" b="37841"/>
          <a:stretch>
            <a:fillRect/>
          </a:stretch>
        </p:blipFill>
        <p:spPr bwMode="auto">
          <a:xfrm>
            <a:off x="6867239" y="3717032"/>
            <a:ext cx="2024225" cy="16561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4" name="Ellipse 23"/>
          <p:cNvSpPr/>
          <p:nvPr/>
        </p:nvSpPr>
        <p:spPr>
          <a:xfrm>
            <a:off x="755576" y="4293096"/>
            <a:ext cx="648072" cy="648072"/>
          </a:xfrm>
          <a:prstGeom prst="ellipse">
            <a:avLst/>
          </a:prstGeom>
          <a:gradFill flip="none" rotWithShape="1"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path path="circle">
              <a:fillToRect l="50000" t="50000" r="50000" b="50000"/>
            </a:path>
            <a:tileRect/>
          </a:gra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34819" name="Group 3"/>
          <p:cNvGrpSpPr>
            <a:grpSpLocks/>
          </p:cNvGrpSpPr>
          <p:nvPr/>
        </p:nvGrpSpPr>
        <p:grpSpPr bwMode="auto">
          <a:xfrm>
            <a:off x="4879082" y="4427587"/>
            <a:ext cx="1303982" cy="419447"/>
            <a:chOff x="5707" y="12509"/>
            <a:chExt cx="1714" cy="433"/>
          </a:xfrm>
        </p:grpSpPr>
        <p:sp>
          <p:nvSpPr>
            <p:cNvPr id="34820" name="Oval 4"/>
            <p:cNvSpPr>
              <a:spLocks noChangeArrowheads="1"/>
            </p:cNvSpPr>
            <p:nvPr/>
          </p:nvSpPr>
          <p:spPr bwMode="auto">
            <a:xfrm>
              <a:off x="6566" y="12509"/>
              <a:ext cx="855" cy="433"/>
            </a:xfrm>
            <a:prstGeom prst="ellipse">
              <a:avLst/>
            </a:prstGeom>
            <a:gradFill rotWithShape="0">
              <a:gsLst>
                <a:gs pos="0">
                  <a:srgbClr val="4F81BD"/>
                </a:gs>
                <a:gs pos="100000">
                  <a:srgbClr val="4F81BD">
                    <a:gamma/>
                    <a:shade val="60000"/>
                    <a:invGamma/>
                  </a:srgbClr>
                </a:gs>
              </a:gsLst>
              <a:path path="shape">
                <a:fillToRect l="50000" t="50000" r="50000" b="50000"/>
              </a:path>
            </a:gra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34821" name="Oval 5"/>
            <p:cNvSpPr>
              <a:spLocks noChangeArrowheads="1"/>
            </p:cNvSpPr>
            <p:nvPr/>
          </p:nvSpPr>
          <p:spPr bwMode="auto">
            <a:xfrm>
              <a:off x="5707" y="12509"/>
              <a:ext cx="859" cy="433"/>
            </a:xfrm>
            <a:prstGeom prst="ellipse">
              <a:avLst/>
            </a:prstGeom>
            <a:solidFill>
              <a:srgbClr val="D8D8D8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</p:grpSp>
      <p:grpSp>
        <p:nvGrpSpPr>
          <p:cNvPr id="34822" name="Group 6"/>
          <p:cNvGrpSpPr>
            <a:grpSpLocks/>
          </p:cNvGrpSpPr>
          <p:nvPr/>
        </p:nvGrpSpPr>
        <p:grpSpPr bwMode="auto">
          <a:xfrm rot="5400000">
            <a:off x="7118436" y="4473947"/>
            <a:ext cx="1153789" cy="360040"/>
            <a:chOff x="5707" y="12509"/>
            <a:chExt cx="1714" cy="433"/>
          </a:xfrm>
        </p:grpSpPr>
        <p:sp>
          <p:nvSpPr>
            <p:cNvPr id="34823" name="Oval 7"/>
            <p:cNvSpPr>
              <a:spLocks noChangeArrowheads="1"/>
            </p:cNvSpPr>
            <p:nvPr/>
          </p:nvSpPr>
          <p:spPr bwMode="auto">
            <a:xfrm>
              <a:off x="6566" y="12509"/>
              <a:ext cx="855" cy="433"/>
            </a:xfrm>
            <a:prstGeom prst="ellipse">
              <a:avLst/>
            </a:prstGeom>
            <a:solidFill>
              <a:srgbClr val="D8D8D8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34824" name="Oval 8"/>
            <p:cNvSpPr>
              <a:spLocks noChangeArrowheads="1"/>
            </p:cNvSpPr>
            <p:nvPr/>
          </p:nvSpPr>
          <p:spPr bwMode="auto">
            <a:xfrm>
              <a:off x="5707" y="12509"/>
              <a:ext cx="859" cy="433"/>
            </a:xfrm>
            <a:prstGeom prst="ellipse">
              <a:avLst/>
            </a:prstGeom>
            <a:gradFill rotWithShape="0">
              <a:gsLst>
                <a:gs pos="0">
                  <a:srgbClr val="4F81BD"/>
                </a:gs>
                <a:gs pos="100000">
                  <a:srgbClr val="4F81BD">
                    <a:gamma/>
                    <a:shade val="60000"/>
                    <a:invGamma/>
                  </a:srgbClr>
                </a:gs>
              </a:gsLst>
              <a:path path="shape">
                <a:fillToRect l="50000" t="50000" r="50000" b="50000"/>
              </a:path>
            </a:gra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</p:grpSp>
      <p:grpSp>
        <p:nvGrpSpPr>
          <p:cNvPr id="34825" name="Group 9"/>
          <p:cNvGrpSpPr>
            <a:grpSpLocks/>
          </p:cNvGrpSpPr>
          <p:nvPr/>
        </p:nvGrpSpPr>
        <p:grpSpPr bwMode="auto">
          <a:xfrm rot="8032602">
            <a:off x="2700931" y="4474737"/>
            <a:ext cx="1101083" cy="339803"/>
            <a:chOff x="5707" y="12509"/>
            <a:chExt cx="1714" cy="433"/>
          </a:xfrm>
        </p:grpSpPr>
        <p:sp>
          <p:nvSpPr>
            <p:cNvPr id="34826" name="Oval 10"/>
            <p:cNvSpPr>
              <a:spLocks noChangeArrowheads="1"/>
            </p:cNvSpPr>
            <p:nvPr/>
          </p:nvSpPr>
          <p:spPr bwMode="auto">
            <a:xfrm>
              <a:off x="6566" y="12509"/>
              <a:ext cx="855" cy="433"/>
            </a:xfrm>
            <a:prstGeom prst="ellipse">
              <a:avLst/>
            </a:prstGeom>
            <a:gradFill rotWithShape="0">
              <a:gsLst>
                <a:gs pos="0">
                  <a:srgbClr val="4F81BD"/>
                </a:gs>
                <a:gs pos="100000">
                  <a:srgbClr val="4F81BD">
                    <a:gamma/>
                    <a:shade val="60000"/>
                    <a:invGamma/>
                  </a:srgbClr>
                </a:gs>
              </a:gsLst>
              <a:path path="shape">
                <a:fillToRect l="50000" t="50000" r="50000" b="50000"/>
              </a:path>
            </a:gra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34827" name="Oval 11"/>
            <p:cNvSpPr>
              <a:spLocks noChangeArrowheads="1"/>
            </p:cNvSpPr>
            <p:nvPr/>
          </p:nvSpPr>
          <p:spPr bwMode="auto">
            <a:xfrm>
              <a:off x="5707" y="12509"/>
              <a:ext cx="859" cy="433"/>
            </a:xfrm>
            <a:prstGeom prst="ellipse">
              <a:avLst/>
            </a:prstGeom>
            <a:solidFill>
              <a:srgbClr val="D8D8D8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</p:grpSp>
      <p:sp>
        <p:nvSpPr>
          <p:cNvPr id="34828" name="Rectangle 12"/>
          <p:cNvSpPr>
            <a:spLocks noChangeArrowheads="1"/>
          </p:cNvSpPr>
          <p:nvPr/>
        </p:nvSpPr>
        <p:spPr bwMode="auto">
          <a:xfrm>
            <a:off x="179512" y="5301208"/>
            <a:ext cx="1944216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Arial Unicode MS" pitchFamily="34" charset="-128"/>
                <a:cs typeface="Calibri" pitchFamily="34" charset="0"/>
              </a:rPr>
              <a:t>(sphère centrée sur le noyau)</a:t>
            </a:r>
            <a:endParaRPr kumimoji="0" lang="fr-FR" sz="4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9" name="Rectangle 38"/>
          <p:cNvSpPr/>
          <p:nvPr/>
        </p:nvSpPr>
        <p:spPr>
          <a:xfrm>
            <a:off x="2411760" y="5301208"/>
            <a:ext cx="648072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fr-FR" dirty="0" smtClean="0">
                <a:solidFill>
                  <a:prstClr val="black"/>
                </a:solidFill>
                <a:latin typeface="Calibri" pitchFamily="34" charset="0"/>
                <a:ea typeface="Arial Unicode MS" pitchFamily="34" charset="-128"/>
                <a:cs typeface="Calibri" pitchFamily="34" charset="0"/>
              </a:rPr>
              <a:t>(deux sous-volumes de symétrie cylindrique le long d’une direction particulière)</a:t>
            </a:r>
            <a:endParaRPr lang="fr-FR" sz="4000" dirty="0" smtClean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7" name="Rectangle 26"/>
          <p:cNvSpPr/>
          <p:nvPr/>
        </p:nvSpPr>
        <p:spPr>
          <a:xfrm>
            <a:off x="539552" y="5949280"/>
            <a:ext cx="8208912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sz="2000" dirty="0" smtClean="0">
                <a:solidFill>
                  <a:srgbClr val="002060"/>
                </a:solidFill>
                <a:latin typeface="Arial" pitchFamily="34" charset="0"/>
                <a:ea typeface="Arial Unicode MS" pitchFamily="34" charset="-128"/>
                <a:cs typeface="Arial" pitchFamily="34" charset="0"/>
                <a:sym typeface="Wingdings 3"/>
              </a:rPr>
              <a:t></a:t>
            </a:r>
            <a:r>
              <a:rPr lang="fr-FR" sz="2000" dirty="0" smtClean="0">
                <a:solidFill>
                  <a:srgbClr val="002060"/>
                </a:solidFill>
                <a:latin typeface="Arial" pitchFamily="34" charset="0"/>
                <a:ea typeface="Arial Unicode MS" pitchFamily="34" charset="-128"/>
                <a:cs typeface="Arial" pitchFamily="34" charset="0"/>
              </a:rPr>
              <a:t> </a:t>
            </a:r>
            <a:r>
              <a:rPr lang="fr-FR" sz="2000" u="sng" dirty="0" smtClean="0">
                <a:solidFill>
                  <a:srgbClr val="002060"/>
                </a:solidFill>
                <a:latin typeface="Arial" pitchFamily="34" charset="0"/>
                <a:ea typeface="Arial Unicode MS" pitchFamily="34" charset="-128"/>
                <a:cs typeface="Arial" pitchFamily="34" charset="0"/>
              </a:rPr>
              <a:t>Pour une </a:t>
            </a:r>
            <a:r>
              <a:rPr lang="fr-FR" sz="2000" b="1" u="sng" dirty="0" smtClean="0">
                <a:solidFill>
                  <a:srgbClr val="002060"/>
                </a:solidFill>
                <a:latin typeface="Arial" pitchFamily="34" charset="0"/>
                <a:ea typeface="Arial Unicode MS" pitchFamily="34" charset="-128"/>
                <a:cs typeface="Arial" pitchFamily="34" charset="0"/>
              </a:rPr>
              <a:t>valeur de </a:t>
            </a:r>
            <a:r>
              <a:rPr lang="fr-FR" sz="2400" b="1" i="1" u="sng" dirty="0" smtClean="0">
                <a:latin typeface="Times New Roman" pitchFamily="18" charset="0"/>
                <a:ea typeface="Arial Unicode MS" pitchFamily="34" charset="-128"/>
                <a:cs typeface="Times New Roman" pitchFamily="18" charset="0"/>
              </a:rPr>
              <a:t>n</a:t>
            </a:r>
            <a:r>
              <a:rPr lang="fr-FR" sz="2000" b="1" u="sng" dirty="0" smtClean="0">
                <a:solidFill>
                  <a:srgbClr val="002060"/>
                </a:solidFill>
                <a:latin typeface="Arial" pitchFamily="34" charset="0"/>
                <a:ea typeface="Arial Unicode MS" pitchFamily="34" charset="-128"/>
                <a:cs typeface="Arial" pitchFamily="34" charset="0"/>
              </a:rPr>
              <a:t> donnée</a:t>
            </a:r>
            <a:r>
              <a:rPr lang="fr-FR" sz="2000" dirty="0" smtClean="0">
                <a:solidFill>
                  <a:srgbClr val="002060"/>
                </a:solidFill>
                <a:latin typeface="Arial" pitchFamily="34" charset="0"/>
                <a:ea typeface="Arial Unicode MS" pitchFamily="34" charset="-128"/>
                <a:cs typeface="Arial" pitchFamily="34" charset="0"/>
              </a:rPr>
              <a:t>, il existe </a:t>
            </a:r>
            <a:r>
              <a:rPr lang="fr-FR" sz="2000" b="1" u="sng" dirty="0" smtClean="0">
                <a:latin typeface="Arial" pitchFamily="34" charset="0"/>
                <a:ea typeface="Arial Unicode MS" pitchFamily="34" charset="-128"/>
                <a:cs typeface="Arial" pitchFamily="34" charset="0"/>
              </a:rPr>
              <a:t>1</a:t>
            </a:r>
            <a:r>
              <a:rPr lang="fr-FR" sz="2000" b="1" dirty="0" smtClean="0">
                <a:solidFill>
                  <a:srgbClr val="FF0000"/>
                </a:solidFill>
                <a:latin typeface="Arial" pitchFamily="34" charset="0"/>
                <a:ea typeface="Arial Unicode MS" pitchFamily="34" charset="-128"/>
                <a:cs typeface="Arial" pitchFamily="34" charset="0"/>
              </a:rPr>
              <a:t> type d’OA « </a:t>
            </a:r>
            <a:r>
              <a:rPr lang="fr-FR" sz="2000" b="1" dirty="0" smtClean="0">
                <a:latin typeface="Arial" pitchFamily="34" charset="0"/>
                <a:ea typeface="Arial Unicode MS" pitchFamily="34" charset="-128"/>
                <a:cs typeface="Arial" pitchFamily="34" charset="0"/>
              </a:rPr>
              <a:t>ns</a:t>
            </a:r>
            <a:r>
              <a:rPr lang="fr-FR" sz="2000" b="1" dirty="0" smtClean="0">
                <a:solidFill>
                  <a:srgbClr val="FF0000"/>
                </a:solidFill>
                <a:latin typeface="Arial" pitchFamily="34" charset="0"/>
                <a:ea typeface="Arial Unicode MS" pitchFamily="34" charset="-128"/>
                <a:cs typeface="Arial" pitchFamily="34" charset="0"/>
              </a:rPr>
              <a:t> »</a:t>
            </a:r>
            <a:r>
              <a:rPr lang="fr-FR" sz="2000" dirty="0" smtClean="0">
                <a:solidFill>
                  <a:srgbClr val="002060"/>
                </a:solidFill>
                <a:latin typeface="Arial" pitchFamily="34" charset="0"/>
                <a:ea typeface="Arial Unicode MS" pitchFamily="34" charset="-128"/>
                <a:cs typeface="Arial" pitchFamily="34" charset="0"/>
              </a:rPr>
              <a:t>, </a:t>
            </a:r>
            <a:r>
              <a:rPr lang="fr-FR" sz="2000" b="1" u="sng" dirty="0" smtClean="0">
                <a:latin typeface="Arial" pitchFamily="34" charset="0"/>
                <a:ea typeface="Arial Unicode MS" pitchFamily="34" charset="-128"/>
                <a:cs typeface="Arial" pitchFamily="34" charset="0"/>
              </a:rPr>
              <a:t>3</a:t>
            </a:r>
            <a:r>
              <a:rPr lang="fr-FR" sz="2000" b="1" dirty="0" smtClean="0">
                <a:solidFill>
                  <a:srgbClr val="FF0000"/>
                </a:solidFill>
                <a:latin typeface="Arial" pitchFamily="34" charset="0"/>
                <a:ea typeface="Arial Unicode MS" pitchFamily="34" charset="-128"/>
                <a:cs typeface="Arial" pitchFamily="34" charset="0"/>
              </a:rPr>
              <a:t> types d’OA « </a:t>
            </a:r>
            <a:r>
              <a:rPr lang="fr-FR" sz="2000" b="1" dirty="0" err="1" smtClean="0">
                <a:latin typeface="Arial" pitchFamily="34" charset="0"/>
                <a:ea typeface="Arial Unicode MS" pitchFamily="34" charset="-128"/>
                <a:cs typeface="Arial" pitchFamily="34" charset="0"/>
              </a:rPr>
              <a:t>np</a:t>
            </a:r>
            <a:r>
              <a:rPr lang="fr-FR" sz="2000" b="1" dirty="0" smtClean="0">
                <a:solidFill>
                  <a:srgbClr val="FF0000"/>
                </a:solidFill>
                <a:latin typeface="Arial" pitchFamily="34" charset="0"/>
                <a:ea typeface="Arial Unicode MS" pitchFamily="34" charset="-128"/>
                <a:cs typeface="Arial" pitchFamily="34" charset="0"/>
              </a:rPr>
              <a:t> »</a:t>
            </a:r>
            <a:r>
              <a:rPr lang="fr-FR" sz="2000" dirty="0" smtClean="0">
                <a:solidFill>
                  <a:srgbClr val="002060"/>
                </a:solidFill>
                <a:latin typeface="Arial" pitchFamily="34" charset="0"/>
                <a:ea typeface="Arial Unicode MS" pitchFamily="34" charset="-128"/>
                <a:cs typeface="Arial" pitchFamily="34" charset="0"/>
              </a:rPr>
              <a:t>, </a:t>
            </a:r>
            <a:r>
              <a:rPr lang="fr-FR" sz="2000" b="1" u="sng" dirty="0" smtClean="0">
                <a:latin typeface="Arial" pitchFamily="34" charset="0"/>
                <a:ea typeface="Arial Unicode MS" pitchFamily="34" charset="-128"/>
                <a:cs typeface="Arial" pitchFamily="34" charset="0"/>
              </a:rPr>
              <a:t>5</a:t>
            </a:r>
            <a:r>
              <a:rPr lang="fr-FR" sz="2000" b="1" dirty="0" smtClean="0">
                <a:solidFill>
                  <a:srgbClr val="FF0000"/>
                </a:solidFill>
                <a:latin typeface="Arial" pitchFamily="34" charset="0"/>
                <a:ea typeface="Arial Unicode MS" pitchFamily="34" charset="-128"/>
                <a:cs typeface="Arial" pitchFamily="34" charset="0"/>
              </a:rPr>
              <a:t> types d’OA « </a:t>
            </a:r>
            <a:r>
              <a:rPr lang="fr-FR" sz="2000" b="1" dirty="0" err="1" smtClean="0">
                <a:latin typeface="Arial" pitchFamily="34" charset="0"/>
                <a:ea typeface="Arial Unicode MS" pitchFamily="34" charset="-128"/>
                <a:cs typeface="Arial" pitchFamily="34" charset="0"/>
              </a:rPr>
              <a:t>nd</a:t>
            </a:r>
            <a:r>
              <a:rPr lang="fr-FR" sz="2000" b="1" dirty="0" smtClean="0">
                <a:solidFill>
                  <a:srgbClr val="FF0000"/>
                </a:solidFill>
                <a:latin typeface="Arial" pitchFamily="34" charset="0"/>
                <a:ea typeface="Arial Unicode MS" pitchFamily="34" charset="-128"/>
                <a:cs typeface="Arial" pitchFamily="34" charset="0"/>
              </a:rPr>
              <a:t> »</a:t>
            </a:r>
            <a:r>
              <a:rPr lang="fr-FR" sz="2000" dirty="0" smtClean="0">
                <a:solidFill>
                  <a:srgbClr val="002060"/>
                </a:solidFill>
                <a:latin typeface="Arial" pitchFamily="34" charset="0"/>
                <a:ea typeface="Arial Unicode MS" pitchFamily="34" charset="-128"/>
                <a:cs typeface="Arial" pitchFamily="34" charset="0"/>
              </a:rPr>
              <a:t> et </a:t>
            </a:r>
            <a:r>
              <a:rPr lang="fr-FR" sz="2000" b="1" u="sng" dirty="0" smtClean="0">
                <a:latin typeface="Arial" pitchFamily="34" charset="0"/>
                <a:ea typeface="Arial Unicode MS" pitchFamily="34" charset="-128"/>
                <a:cs typeface="Arial" pitchFamily="34" charset="0"/>
              </a:rPr>
              <a:t>7</a:t>
            </a:r>
            <a:r>
              <a:rPr lang="fr-FR" sz="2000" b="1" dirty="0" smtClean="0">
                <a:solidFill>
                  <a:srgbClr val="FF0000"/>
                </a:solidFill>
                <a:latin typeface="Arial" pitchFamily="34" charset="0"/>
                <a:ea typeface="Arial Unicode MS" pitchFamily="34" charset="-128"/>
                <a:cs typeface="Arial" pitchFamily="34" charset="0"/>
              </a:rPr>
              <a:t> types d’OA « </a:t>
            </a:r>
            <a:r>
              <a:rPr lang="fr-FR" sz="2000" b="1" dirty="0" smtClean="0">
                <a:latin typeface="Arial" pitchFamily="34" charset="0"/>
                <a:ea typeface="Arial Unicode MS" pitchFamily="34" charset="-128"/>
                <a:cs typeface="Arial" pitchFamily="34" charset="0"/>
              </a:rPr>
              <a:t>nf</a:t>
            </a:r>
            <a:r>
              <a:rPr lang="fr-FR" sz="2000" b="1" dirty="0" smtClean="0">
                <a:solidFill>
                  <a:srgbClr val="FF0000"/>
                </a:solidFill>
                <a:latin typeface="Arial" pitchFamily="34" charset="0"/>
                <a:ea typeface="Arial Unicode MS" pitchFamily="34" charset="-128"/>
                <a:cs typeface="Arial" pitchFamily="34" charset="0"/>
              </a:rPr>
              <a:t> »</a:t>
            </a:r>
            <a:r>
              <a:rPr lang="fr-FR" sz="2000" dirty="0" smtClean="0">
                <a:solidFill>
                  <a:srgbClr val="002060"/>
                </a:solidFill>
                <a:latin typeface="Arial" pitchFamily="34" charset="0"/>
                <a:ea typeface="Arial Unicode MS" pitchFamily="34" charset="-128"/>
                <a:cs typeface="Arial" pitchFamily="34" charset="0"/>
              </a:rPr>
              <a:t>.</a:t>
            </a:r>
            <a:endParaRPr lang="fr-FR" sz="2000" dirty="0" smtClean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8" name="Rectangle 27"/>
          <p:cNvSpPr/>
          <p:nvPr/>
        </p:nvSpPr>
        <p:spPr>
          <a:xfrm>
            <a:off x="179512" y="3284984"/>
            <a:ext cx="8784976" cy="266429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9" name="Rectangle à coins arrondis 28"/>
          <p:cNvSpPr/>
          <p:nvPr/>
        </p:nvSpPr>
        <p:spPr>
          <a:xfrm>
            <a:off x="971600" y="980728"/>
            <a:ext cx="7920880" cy="648072"/>
          </a:xfrm>
          <a:prstGeom prst="round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62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000" i="1" dirty="0" smtClean="0">
                <a:solidFill>
                  <a:schemeClr val="tx1"/>
                </a:solidFill>
                <a:latin typeface="Bookman Old Style" pitchFamily="18" charset="0"/>
                <a:cs typeface="Arial" pitchFamily="34" charset="0"/>
              </a:rPr>
              <a:t>Plus « n » est </a:t>
            </a:r>
            <a:r>
              <a:rPr lang="fr-FR" sz="2000" b="1" i="1" dirty="0" smtClean="0">
                <a:solidFill>
                  <a:schemeClr val="tx1"/>
                </a:solidFill>
                <a:latin typeface="Bookman Old Style" pitchFamily="18" charset="0"/>
                <a:cs typeface="Arial" pitchFamily="34" charset="0"/>
              </a:rPr>
              <a:t>grand</a:t>
            </a:r>
            <a:r>
              <a:rPr lang="fr-FR" sz="2000" i="1" dirty="0" smtClean="0">
                <a:solidFill>
                  <a:schemeClr val="tx1"/>
                </a:solidFill>
                <a:latin typeface="Bookman Old Style" pitchFamily="18" charset="0"/>
                <a:cs typeface="Arial" pitchFamily="34" charset="0"/>
              </a:rPr>
              <a:t>, plus la probabilité de trouver l’</a:t>
            </a:r>
            <a:r>
              <a:rPr lang="fr-FR" sz="2000" b="1" i="1" dirty="0" smtClean="0">
                <a:solidFill>
                  <a:schemeClr val="tx1"/>
                </a:solidFill>
                <a:latin typeface="Bookman Old Style" pitchFamily="18" charset="0"/>
                <a:cs typeface="Arial" pitchFamily="34" charset="0"/>
              </a:rPr>
              <a:t>électron loin du noyau </a:t>
            </a:r>
            <a:r>
              <a:rPr lang="fr-FR" sz="2000" i="1" dirty="0" smtClean="0">
                <a:solidFill>
                  <a:schemeClr val="tx1"/>
                </a:solidFill>
                <a:latin typeface="Bookman Old Style" pitchFamily="18" charset="0"/>
                <a:cs typeface="Arial" pitchFamily="34" charset="0"/>
              </a:rPr>
              <a:t>est grande.</a:t>
            </a:r>
            <a:endParaRPr lang="fr-FR" sz="2000" i="1" dirty="0">
              <a:solidFill>
                <a:schemeClr val="tx1"/>
              </a:solidFill>
              <a:latin typeface="Bookman Old Style" pitchFamily="18" charset="0"/>
            </a:endParaRPr>
          </a:p>
        </p:txBody>
      </p:sp>
      <p:sp>
        <p:nvSpPr>
          <p:cNvPr id="30" name="Rectangle à coins arrondis 29"/>
          <p:cNvSpPr/>
          <p:nvPr/>
        </p:nvSpPr>
        <p:spPr>
          <a:xfrm>
            <a:off x="971600" y="2276872"/>
            <a:ext cx="7920880" cy="936104"/>
          </a:xfrm>
          <a:prstGeom prst="round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62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fr-FR" sz="2000" i="1" dirty="0" smtClean="0">
                <a:solidFill>
                  <a:schemeClr val="tx1"/>
                </a:solidFill>
                <a:latin typeface="Bookman Old Style" pitchFamily="18" charset="0"/>
              </a:rPr>
              <a:t>Chaque SOUS-COUCHE est représentée par une forme autour du noyau, délimitant </a:t>
            </a:r>
            <a:r>
              <a:rPr lang="fr-FR" sz="2000" b="1" i="1" dirty="0" smtClean="0">
                <a:solidFill>
                  <a:schemeClr val="tx1"/>
                </a:solidFill>
                <a:latin typeface="Bookman Old Style" pitchFamily="18" charset="0"/>
              </a:rPr>
              <a:t>un </a:t>
            </a:r>
            <a:r>
              <a:rPr lang="fr-FR" sz="2000" b="1" i="1" u="sng" dirty="0" smtClean="0">
                <a:solidFill>
                  <a:schemeClr val="tx1"/>
                </a:solidFill>
                <a:latin typeface="Bookman Old Style" pitchFamily="18" charset="0"/>
              </a:rPr>
              <a:t>volume dans lequel on a une </a:t>
            </a:r>
            <a:r>
              <a:rPr lang="fr-FR" sz="2000" b="1" i="1" u="sng" dirty="0" err="1" smtClean="0">
                <a:solidFill>
                  <a:schemeClr val="tx1"/>
                </a:solidFill>
                <a:latin typeface="Bookman Old Style" pitchFamily="18" charset="0"/>
              </a:rPr>
              <a:t>cer-taine</a:t>
            </a:r>
            <a:r>
              <a:rPr lang="fr-FR" sz="2000" b="1" i="1" u="sng" dirty="0" smtClean="0">
                <a:solidFill>
                  <a:schemeClr val="tx1"/>
                </a:solidFill>
                <a:latin typeface="Bookman Old Style" pitchFamily="18" charset="0"/>
              </a:rPr>
              <a:t> probabilité</a:t>
            </a:r>
            <a:r>
              <a:rPr lang="fr-FR" sz="2000" i="1" dirty="0" smtClean="0">
                <a:solidFill>
                  <a:schemeClr val="tx1"/>
                </a:solidFill>
                <a:latin typeface="Bookman Old Style" pitchFamily="18" charset="0"/>
              </a:rPr>
              <a:t>, par exemple 95%, </a:t>
            </a:r>
            <a:r>
              <a:rPr lang="fr-FR" sz="2000" b="1" i="1" u="sng" dirty="0" smtClean="0">
                <a:solidFill>
                  <a:schemeClr val="tx1"/>
                </a:solidFill>
                <a:latin typeface="Bookman Old Style" pitchFamily="18" charset="0"/>
              </a:rPr>
              <a:t>de trouver l’électron</a:t>
            </a:r>
            <a:r>
              <a:rPr lang="fr-FR" sz="2000" i="1" dirty="0" smtClean="0">
                <a:solidFill>
                  <a:schemeClr val="tx1"/>
                </a:solidFill>
                <a:latin typeface="Bookman Old Style" pitchFamily="18" charset="0"/>
              </a:rPr>
              <a:t>. </a:t>
            </a:r>
            <a:endParaRPr lang="fr-FR" sz="2000" dirty="0">
              <a:solidFill>
                <a:schemeClr val="tx1"/>
              </a:solidFill>
              <a:latin typeface="Bookman Old Style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86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7" dur="2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48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48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500"/>
                            </p:stCondLst>
                            <p:childTnLst>
                              <p:par>
                                <p:cTn id="24" presetID="3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800" decel="100000"/>
                                        <p:tgtEl>
                                          <p:spTgt spid="348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800" decel="100000" fill="hold"/>
                                        <p:tgtEl>
                                          <p:spTgt spid="3481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800" decel="100000" fill="hold"/>
                                        <p:tgtEl>
                                          <p:spTgt spid="348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800" decel="100000" fill="hold"/>
                                        <p:tgtEl>
                                          <p:spTgt spid="348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48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48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3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800" decel="100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800" decel="100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800" decel="100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800" decel="100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4500"/>
                            </p:stCondLst>
                            <p:childTnLst>
                              <p:par>
                                <p:cTn id="42" presetID="3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800" decel="100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800" decel="100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800" decel="100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800" decel="100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500"/>
                            </p:stCondLst>
                            <p:childTnLst>
                              <p:par>
                                <p:cTn id="51" presetID="3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800" decel="100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800" decel="100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800" decel="100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800" decel="100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348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348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500"/>
                            </p:stCondLst>
                            <p:childTnLst>
                              <p:par>
                                <p:cTn id="66" presetID="4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6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500"/>
                            </p:stCondLst>
                            <p:childTnLst>
                              <p:par>
                                <p:cTn id="76" presetID="4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8" dur="500"/>
                                        <p:tgtEl>
                                          <p:spTgt spid="348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1000"/>
                            </p:stCondLst>
                            <p:childTnLst>
                              <p:par>
                                <p:cTn id="80" presetID="4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82" dur="500"/>
                                        <p:tgtEl>
                                          <p:spTgt spid="348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1500"/>
                            </p:stCondLst>
                            <p:childTnLst>
                              <p:par>
                                <p:cTn id="84" presetID="4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86" dur="500"/>
                                        <p:tgtEl>
                                          <p:spTgt spid="348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1" dur="500"/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676" grpId="0"/>
      <p:bldP spid="34817" grpId="0"/>
      <p:bldP spid="24" grpId="0" animBg="1"/>
      <p:bldP spid="34828" grpId="0"/>
      <p:bldP spid="39" grpId="0"/>
      <p:bldP spid="28" grpId="0" animBg="1"/>
      <p:bldP spid="30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51" name="Picture 11"/>
          <p:cNvPicPr>
            <a:picLocks noChangeAspect="1" noChangeArrowheads="1"/>
          </p:cNvPicPr>
          <p:nvPr/>
        </p:nvPicPr>
        <p:blipFill>
          <a:blip r:embed="rId2" cstate="print"/>
          <a:srcRect l="76544" t="30160" r="3611" b="22801"/>
          <a:stretch>
            <a:fillRect/>
          </a:stretch>
        </p:blipFill>
        <p:spPr bwMode="auto">
          <a:xfrm>
            <a:off x="6994564" y="4236564"/>
            <a:ext cx="1944216" cy="2522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4578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sp>
        <p:nvSpPr>
          <p:cNvPr id="34" name="Rectangle 33"/>
          <p:cNvSpPr/>
          <p:nvPr/>
        </p:nvSpPr>
        <p:spPr>
          <a:xfrm>
            <a:off x="72008" y="79349"/>
            <a:ext cx="8964488" cy="4104456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fr-FR" sz="2000" dirty="0" smtClean="0">
                <a:solidFill>
                  <a:schemeClr val="tx1"/>
                </a:solidFill>
              </a:rPr>
              <a:t> </a:t>
            </a:r>
            <a:r>
              <a:rPr lang="fr-FR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fr-FR" dirty="0" smtClean="0"/>
              <a:t> </a:t>
            </a:r>
            <a:endParaRPr lang="fr-FR" dirty="0"/>
          </a:p>
        </p:txBody>
      </p:sp>
      <p:sp>
        <p:nvSpPr>
          <p:cNvPr id="37" name="Rectangle 36"/>
          <p:cNvSpPr/>
          <p:nvPr/>
        </p:nvSpPr>
        <p:spPr>
          <a:xfrm>
            <a:off x="107504" y="44624"/>
            <a:ext cx="2088232" cy="400110"/>
          </a:xfrm>
          <a:prstGeom prst="rect">
            <a:avLst/>
          </a:prstGeom>
          <a:solidFill>
            <a:srgbClr val="FFFF00"/>
          </a:solidFill>
        </p:spPr>
        <p:txBody>
          <a:bodyPr wrap="square">
            <a:spAutoFit/>
          </a:bodyPr>
          <a:lstStyle/>
          <a:p>
            <a:r>
              <a:rPr lang="fr-FR" dirty="0" smtClean="0">
                <a:sym typeface="Wingdings 2" pitchFamily="18" charset="2"/>
              </a:rPr>
              <a:t></a:t>
            </a:r>
            <a:r>
              <a:rPr lang="fr-FR" dirty="0" smtClean="0"/>
              <a:t> </a:t>
            </a:r>
            <a:r>
              <a:rPr lang="fr-FR" sz="2000" b="1" i="1" u="sng" dirty="0" smtClean="0">
                <a:latin typeface="Times New Roman" pitchFamily="18" charset="0"/>
                <a:cs typeface="Times New Roman" pitchFamily="18" charset="0"/>
              </a:rPr>
              <a:t>Lettre s, p, d, f</a:t>
            </a:r>
            <a:r>
              <a:rPr lang="fr-FR" sz="20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2000" dirty="0" smtClean="0"/>
              <a:t>:</a:t>
            </a:r>
            <a:endParaRPr lang="fr-FR" sz="2000" dirty="0"/>
          </a:p>
        </p:txBody>
      </p:sp>
      <p:sp>
        <p:nvSpPr>
          <p:cNvPr id="28676" name="Rectangle 4"/>
          <p:cNvSpPr>
            <a:spLocks noChangeArrowheads="1"/>
          </p:cNvSpPr>
          <p:nvPr/>
        </p:nvSpPr>
        <p:spPr bwMode="auto">
          <a:xfrm>
            <a:off x="1475656" y="44624"/>
            <a:ext cx="7668344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fr-FR" sz="2000" dirty="0" smtClean="0">
                <a:solidFill>
                  <a:srgbClr val="002060"/>
                </a:solidFill>
                <a:latin typeface="Arial" pitchFamily="34" charset="0"/>
                <a:ea typeface="Arial Unicode MS" pitchFamily="34" charset="-128"/>
                <a:cs typeface="Arial" pitchFamily="34" charset="0"/>
              </a:rPr>
              <a:t>         Elle indique la </a:t>
            </a:r>
            <a:r>
              <a:rPr lang="fr-FR" sz="2000" b="1" i="1" u="sng" dirty="0" smtClean="0">
                <a:solidFill>
                  <a:srgbClr val="FF0000"/>
                </a:solidFill>
                <a:latin typeface="Arial" pitchFamily="34" charset="0"/>
                <a:ea typeface="Arial Unicode MS" pitchFamily="34" charset="-128"/>
                <a:cs typeface="Arial" pitchFamily="34" charset="0"/>
              </a:rPr>
              <a:t>SOUS-COUCHE électronique</a:t>
            </a:r>
            <a:r>
              <a:rPr lang="fr-FR" sz="2000" dirty="0" smtClean="0">
                <a:solidFill>
                  <a:srgbClr val="002060"/>
                </a:solidFill>
                <a:latin typeface="Arial" pitchFamily="34" charset="0"/>
                <a:ea typeface="Arial Unicode MS" pitchFamily="34" charset="-128"/>
                <a:cs typeface="Arial" pitchFamily="34" charset="0"/>
              </a:rPr>
              <a:t> dans laquelle se trouve l’électron.</a:t>
            </a:r>
            <a:endParaRPr kumimoji="0" lang="fr-FR" sz="2000" b="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Arial" pitchFamily="34" charset="0"/>
              <a:ea typeface="Arial Unicode MS" pitchFamily="34" charset="-128"/>
              <a:cs typeface="Arial" pitchFamily="34" charset="0"/>
            </a:endParaRPr>
          </a:p>
        </p:txBody>
      </p:sp>
      <p:sp>
        <p:nvSpPr>
          <p:cNvPr id="34817" name="Rectangle 1"/>
          <p:cNvSpPr>
            <a:spLocks noChangeArrowheads="1"/>
          </p:cNvSpPr>
          <p:nvPr/>
        </p:nvSpPr>
        <p:spPr bwMode="auto">
          <a:xfrm>
            <a:off x="251520" y="1628800"/>
            <a:ext cx="9519474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b="0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Arial Unicode MS" pitchFamily="34" charset="-128"/>
                <a:cs typeface="Arial" pitchFamily="34" charset="0"/>
              </a:rPr>
              <a:t>OA de type « </a:t>
            </a:r>
            <a:r>
              <a:rPr kumimoji="0" lang="fr-FR" b="1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Arial Unicode MS" pitchFamily="34" charset="-128"/>
                <a:cs typeface="Arial" pitchFamily="34" charset="0"/>
              </a:rPr>
              <a:t>s</a:t>
            </a:r>
            <a:r>
              <a:rPr kumimoji="0" lang="fr-FR" b="0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Arial Unicode MS" pitchFamily="34" charset="-128"/>
                <a:cs typeface="Arial" pitchFamily="34" charset="0"/>
              </a:rPr>
              <a:t> »</a:t>
            </a:r>
            <a:r>
              <a:rPr kumimoji="0" lang="fr-FR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Arial Unicode MS" pitchFamily="34" charset="-128"/>
                <a:cs typeface="Arial" pitchFamily="34" charset="0"/>
              </a:rPr>
              <a:t>       </a:t>
            </a:r>
            <a:r>
              <a:rPr kumimoji="0" lang="fr-FR" b="0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Arial Unicode MS" pitchFamily="34" charset="-128"/>
                <a:cs typeface="Arial" pitchFamily="34" charset="0"/>
              </a:rPr>
              <a:t>OA de type « </a:t>
            </a:r>
            <a:r>
              <a:rPr kumimoji="0" lang="fr-FR" b="1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Arial Unicode MS" pitchFamily="34" charset="-128"/>
                <a:cs typeface="Arial" pitchFamily="34" charset="0"/>
              </a:rPr>
              <a:t>p</a:t>
            </a:r>
            <a:r>
              <a:rPr kumimoji="0" lang="fr-FR" b="1" i="0" u="sng" strike="noStrike" cap="none" normalizeH="0" baseline="-3000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Arial Unicode MS" pitchFamily="34" charset="-128"/>
                <a:cs typeface="Arial" pitchFamily="34" charset="0"/>
              </a:rPr>
              <a:t>x</a:t>
            </a:r>
            <a:r>
              <a:rPr kumimoji="0" lang="fr-FR" b="0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Arial Unicode MS" pitchFamily="34" charset="-128"/>
                <a:cs typeface="Arial" pitchFamily="34" charset="0"/>
              </a:rPr>
              <a:t> »</a:t>
            </a:r>
            <a:r>
              <a:rPr kumimoji="0" lang="fr-FR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Arial Unicode MS" pitchFamily="34" charset="-128"/>
                <a:cs typeface="Arial" pitchFamily="34" charset="0"/>
              </a:rPr>
              <a:t>       </a:t>
            </a:r>
            <a:r>
              <a:rPr kumimoji="0" lang="fr-FR" b="0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Arial Unicode MS" pitchFamily="34" charset="-128"/>
                <a:cs typeface="Arial" pitchFamily="34" charset="0"/>
              </a:rPr>
              <a:t>OA de type « </a:t>
            </a:r>
            <a:r>
              <a:rPr kumimoji="0" lang="fr-FR" b="1" i="0" u="sng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Arial Unicode MS" pitchFamily="34" charset="-128"/>
                <a:cs typeface="Arial" pitchFamily="34" charset="0"/>
              </a:rPr>
              <a:t>p</a:t>
            </a:r>
            <a:r>
              <a:rPr kumimoji="0" lang="fr-FR" b="1" i="0" u="sng" strike="noStrike" cap="none" normalizeH="0" baseline="-3000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Arial Unicode MS" pitchFamily="34" charset="-128"/>
                <a:cs typeface="Arial" pitchFamily="34" charset="0"/>
              </a:rPr>
              <a:t>y</a:t>
            </a:r>
            <a:r>
              <a:rPr kumimoji="0" lang="fr-FR" b="0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Arial Unicode MS" pitchFamily="34" charset="-128"/>
                <a:cs typeface="Arial" pitchFamily="34" charset="0"/>
              </a:rPr>
              <a:t> »</a:t>
            </a:r>
            <a:r>
              <a:rPr kumimoji="0" lang="fr-FR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Arial Unicode MS" pitchFamily="34" charset="-128"/>
                <a:cs typeface="Arial" pitchFamily="34" charset="0"/>
              </a:rPr>
              <a:t>       </a:t>
            </a:r>
            <a:r>
              <a:rPr kumimoji="0" lang="fr-FR" b="0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Arial Unicode MS" pitchFamily="34" charset="-128"/>
                <a:cs typeface="Arial" pitchFamily="34" charset="0"/>
              </a:rPr>
              <a:t>OA de type « </a:t>
            </a:r>
            <a:r>
              <a:rPr kumimoji="0" lang="fr-FR" b="1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Arial Unicode MS" pitchFamily="34" charset="-128"/>
                <a:cs typeface="Arial" pitchFamily="34" charset="0"/>
              </a:rPr>
              <a:t>p</a:t>
            </a:r>
            <a:r>
              <a:rPr kumimoji="0" lang="fr-FR" b="1" i="0" u="sng" strike="noStrike" cap="none" normalizeH="0" baseline="-3000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Arial Unicode MS" pitchFamily="34" charset="-128"/>
                <a:cs typeface="Arial" pitchFamily="34" charset="0"/>
              </a:rPr>
              <a:t>z</a:t>
            </a:r>
            <a:r>
              <a:rPr kumimoji="0" lang="fr-FR" b="0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Arial Unicode MS" pitchFamily="34" charset="-128"/>
                <a:cs typeface="Arial" pitchFamily="34" charset="0"/>
              </a:rPr>
              <a:t> »</a:t>
            </a:r>
            <a:r>
              <a:rPr kumimoji="0" lang="fr-FR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Arial Unicode MS" pitchFamily="34" charset="-128"/>
                <a:cs typeface="Arial" pitchFamily="34" charset="0"/>
              </a:rPr>
              <a:t>                  </a:t>
            </a:r>
            <a:endParaRPr kumimoji="0" lang="fr-FR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5844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sp>
        <p:nvSpPr>
          <p:cNvPr id="35846" name="Rectangle 6"/>
          <p:cNvSpPr>
            <a:spLocks noChangeArrowheads="1"/>
          </p:cNvSpPr>
          <p:nvPr/>
        </p:nvSpPr>
        <p:spPr bwMode="auto">
          <a:xfrm>
            <a:off x="0" y="4248139"/>
            <a:ext cx="6804248" cy="400110"/>
          </a:xfrm>
          <a:prstGeom prst="rect">
            <a:avLst/>
          </a:prstGeom>
          <a:solidFill>
            <a:srgbClr val="FFFF00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R="0" lvl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Arial Unicode MS" pitchFamily="34" charset="-128"/>
                <a:cs typeface="Times New Roman" pitchFamily="18" charset="0"/>
                <a:sym typeface="Wingdings 2" pitchFamily="18" charset="2"/>
              </a:rPr>
              <a:t></a:t>
            </a:r>
            <a:r>
              <a:rPr kumimoji="0" lang="fr-FR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Arial Unicode MS" pitchFamily="34" charset="-128"/>
                <a:cs typeface="Times New Roman" pitchFamily="18" charset="0"/>
              </a:rPr>
              <a:t> </a:t>
            </a:r>
            <a:r>
              <a:rPr kumimoji="0" lang="fr-FR" sz="2000" b="1" i="1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Arial Unicode MS" pitchFamily="34" charset="-128"/>
                <a:cs typeface="Times New Roman" pitchFamily="18" charset="0"/>
                <a:sym typeface="Wingdings 2" pitchFamily="18" charset="2"/>
              </a:rPr>
              <a:t>Les différentes associations « chiffre » / « lettre » possibles</a:t>
            </a:r>
            <a:r>
              <a:rPr kumimoji="0" lang="fr-FR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Arial Unicode MS" pitchFamily="34" charset="-128"/>
                <a:cs typeface="Times New Roman" pitchFamily="18" charset="0"/>
                <a:sym typeface="Wingdings 2" pitchFamily="18" charset="2"/>
              </a:rPr>
              <a:t> :</a:t>
            </a:r>
            <a:endParaRPr kumimoji="0" lang="fr-FR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Arial Unicode MS" pitchFamily="34" charset="-128"/>
              <a:cs typeface="Calibri" pitchFamily="34" charset="0"/>
              <a:sym typeface="Wingdings 2" pitchFamily="18" charset="2"/>
            </a:endParaRPr>
          </a:p>
        </p:txBody>
      </p:sp>
      <p:sp>
        <p:nvSpPr>
          <p:cNvPr id="35848" name="Rectangle 8"/>
          <p:cNvSpPr>
            <a:spLocks noChangeArrowheads="1"/>
          </p:cNvSpPr>
          <p:nvPr/>
        </p:nvSpPr>
        <p:spPr bwMode="auto">
          <a:xfrm>
            <a:off x="0" y="4608179"/>
            <a:ext cx="709228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49263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fr-FR" sz="2000" dirty="0" smtClean="0">
                <a:latin typeface="Calibri" pitchFamily="34" charset="0"/>
                <a:ea typeface="Arial Unicode MS" pitchFamily="34" charset="-128"/>
                <a:cs typeface="Calibri" pitchFamily="34" charset="0"/>
              </a:rPr>
              <a:t>T</a:t>
            </a:r>
            <a:r>
              <a:rPr kumimoji="0" lang="fr-FR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Arial Unicode MS" pitchFamily="34" charset="-128"/>
                <a:cs typeface="Calibri" pitchFamily="34" charset="0"/>
              </a:rPr>
              <a:t>outes les associations ne sont pas possibles ; en particulier :</a:t>
            </a:r>
            <a:endParaRPr kumimoji="0" lang="fr-FR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5850" name="Rectangle 10"/>
          <p:cNvSpPr>
            <a:spLocks noChangeArrowheads="1"/>
          </p:cNvSpPr>
          <p:nvPr/>
        </p:nvSpPr>
        <p:spPr bwMode="auto">
          <a:xfrm>
            <a:off x="46300" y="4921919"/>
            <a:ext cx="9144000" cy="1323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R="0" lvl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Arial Unicode MS" pitchFamily="34" charset="-128"/>
                <a:cs typeface="Calibri" pitchFamily="34" charset="0"/>
              </a:rPr>
              <a:t>- les OA de type « </a:t>
            </a:r>
            <a:r>
              <a:rPr kumimoji="0" lang="fr-FR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Arial Unicode MS" pitchFamily="34" charset="-128"/>
                <a:cs typeface="Calibri" pitchFamily="34" charset="0"/>
              </a:rPr>
              <a:t>s</a:t>
            </a:r>
            <a:r>
              <a:rPr kumimoji="0" lang="fr-FR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Arial Unicode MS" pitchFamily="34" charset="-128"/>
                <a:cs typeface="Calibri" pitchFamily="34" charset="0"/>
              </a:rPr>
              <a:t> » existent</a:t>
            </a:r>
            <a:r>
              <a:rPr kumimoji="0" lang="fr-FR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Arial Unicode MS" pitchFamily="34" charset="-128"/>
                <a:cs typeface="Arial" pitchFamily="34" charset="0"/>
              </a:rPr>
              <a:t> _____________________</a:t>
            </a:r>
            <a:r>
              <a:rPr kumimoji="0" lang="fr-FR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Arial Unicode MS" pitchFamily="34" charset="-128"/>
                <a:cs typeface="Calibri" pitchFamily="34" charset="0"/>
              </a:rPr>
              <a:t> ;</a:t>
            </a:r>
            <a:endParaRPr kumimoji="0" lang="fr-FR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R="0" lvl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Arial Unicode MS" pitchFamily="34" charset="-128"/>
                <a:cs typeface="Calibri" pitchFamily="34" charset="0"/>
              </a:rPr>
              <a:t>- les OA de type « </a:t>
            </a:r>
            <a:r>
              <a:rPr kumimoji="0" lang="fr-FR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Arial Unicode MS" pitchFamily="34" charset="-128"/>
                <a:cs typeface="Calibri" pitchFamily="34" charset="0"/>
              </a:rPr>
              <a:t>p</a:t>
            </a:r>
            <a:r>
              <a:rPr kumimoji="0" lang="fr-FR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Arial Unicode MS" pitchFamily="34" charset="-128"/>
                <a:cs typeface="Calibri" pitchFamily="34" charset="0"/>
              </a:rPr>
              <a:t> » n’existent qu’à partir de la couche __ ;</a:t>
            </a:r>
            <a:endParaRPr kumimoji="0" lang="fr-FR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R="0" lvl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Arial Unicode MS" pitchFamily="34" charset="-128"/>
                <a:cs typeface="Calibri" pitchFamily="34" charset="0"/>
              </a:rPr>
              <a:t>- les OA de type « </a:t>
            </a:r>
            <a:r>
              <a:rPr kumimoji="0" lang="fr-FR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Arial Unicode MS" pitchFamily="34" charset="-128"/>
                <a:cs typeface="Calibri" pitchFamily="34" charset="0"/>
              </a:rPr>
              <a:t>d</a:t>
            </a:r>
            <a:r>
              <a:rPr kumimoji="0" lang="fr-FR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Arial Unicode MS" pitchFamily="34" charset="-128"/>
                <a:cs typeface="Calibri" pitchFamily="34" charset="0"/>
              </a:rPr>
              <a:t> » n’existent qu’à partir de la couche __ ;</a:t>
            </a:r>
            <a:endParaRPr kumimoji="0" lang="fr-FR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R="0" lvl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Arial Unicode MS" pitchFamily="34" charset="-128"/>
                <a:cs typeface="Calibri" pitchFamily="34" charset="0"/>
              </a:rPr>
              <a:t>- les OA de type « </a:t>
            </a:r>
            <a:r>
              <a:rPr kumimoji="0" lang="fr-FR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Arial Unicode MS" pitchFamily="34" charset="-128"/>
                <a:cs typeface="Calibri" pitchFamily="34" charset="0"/>
              </a:rPr>
              <a:t>f</a:t>
            </a:r>
            <a:r>
              <a:rPr kumimoji="0" lang="fr-FR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Arial Unicode MS" pitchFamily="34" charset="-128"/>
                <a:cs typeface="Calibri" pitchFamily="34" charset="0"/>
              </a:rPr>
              <a:t> » n’existent qu’à partir de la couche __ ;</a:t>
            </a:r>
            <a:endParaRPr kumimoji="0" lang="fr-FR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40" name="Rectangle 39"/>
          <p:cNvSpPr/>
          <p:nvPr/>
        </p:nvSpPr>
        <p:spPr>
          <a:xfrm>
            <a:off x="0" y="6185896"/>
            <a:ext cx="6660232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indent="449263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sz="2000" dirty="0" smtClean="0">
                <a:latin typeface="Calibri" pitchFamily="34" charset="0"/>
                <a:ea typeface="Arial Unicode MS" pitchFamily="34" charset="-128"/>
                <a:cs typeface="Calibri" pitchFamily="34" charset="0"/>
              </a:rPr>
              <a:t>Ainsi, les seules OA qui existent sont celles mentionnées dans le tableau ci-contre.</a:t>
            </a:r>
            <a:endParaRPr lang="fr-FR" sz="2000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5842" name="Rectangle 2"/>
          <p:cNvSpPr>
            <a:spLocks noChangeArrowheads="1"/>
          </p:cNvSpPr>
          <p:nvPr/>
        </p:nvSpPr>
        <p:spPr bwMode="auto">
          <a:xfrm>
            <a:off x="3189715" y="4921919"/>
            <a:ext cx="3384376" cy="2880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20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ea typeface="Arial Unicode MS" pitchFamily="34" charset="-128"/>
                <a:cs typeface="Arial" pitchFamily="34" charset="0"/>
              </a:rPr>
              <a:t>pour </a:t>
            </a:r>
            <a:r>
              <a:rPr kumimoji="0" lang="fr-FR" sz="20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ea typeface="Arial Unicode MS" pitchFamily="34" charset="-128"/>
                <a:cs typeface="Arial" pitchFamily="34" charset="0"/>
              </a:rPr>
              <a:t>toutes les couches </a:t>
            </a:r>
            <a:endParaRPr kumimoji="0" lang="fr-FR" sz="28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41" name="Rectangle 2"/>
          <p:cNvSpPr>
            <a:spLocks noChangeArrowheads="1"/>
          </p:cNvSpPr>
          <p:nvPr/>
        </p:nvSpPr>
        <p:spPr bwMode="auto">
          <a:xfrm>
            <a:off x="5880999" y="5243859"/>
            <a:ext cx="540568" cy="2880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20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ea typeface="Arial Unicode MS" pitchFamily="34" charset="-128"/>
                <a:cs typeface="Arial" pitchFamily="34" charset="0"/>
              </a:rPr>
              <a:t>2</a:t>
            </a:r>
            <a:endParaRPr kumimoji="0" lang="fr-FR" sz="28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42" name="Rectangle 2"/>
          <p:cNvSpPr>
            <a:spLocks noChangeArrowheads="1"/>
          </p:cNvSpPr>
          <p:nvPr/>
        </p:nvSpPr>
        <p:spPr bwMode="auto">
          <a:xfrm>
            <a:off x="5889507" y="5541416"/>
            <a:ext cx="540568" cy="2880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20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ea typeface="Arial Unicode MS" pitchFamily="34" charset="-128"/>
                <a:cs typeface="Arial" pitchFamily="34" charset="0"/>
              </a:rPr>
              <a:t>3</a:t>
            </a:r>
            <a:endParaRPr kumimoji="0" lang="fr-FR" sz="28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43" name="Rectangle 2"/>
          <p:cNvSpPr>
            <a:spLocks noChangeArrowheads="1"/>
          </p:cNvSpPr>
          <p:nvPr/>
        </p:nvSpPr>
        <p:spPr bwMode="auto">
          <a:xfrm>
            <a:off x="5807403" y="5866531"/>
            <a:ext cx="540568" cy="2880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20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ea typeface="Arial Unicode MS" pitchFamily="34" charset="-128"/>
                <a:cs typeface="Arial" pitchFamily="34" charset="0"/>
              </a:rPr>
              <a:t>4</a:t>
            </a:r>
            <a:endParaRPr kumimoji="0" lang="fr-FR" sz="28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76" name="Groupe 75"/>
          <p:cNvGrpSpPr/>
          <p:nvPr/>
        </p:nvGrpSpPr>
        <p:grpSpPr>
          <a:xfrm>
            <a:off x="7452322" y="4273369"/>
            <a:ext cx="504054" cy="340661"/>
            <a:chOff x="7452322" y="4273369"/>
            <a:chExt cx="504054" cy="340661"/>
          </a:xfrm>
        </p:grpSpPr>
        <p:cxnSp>
          <p:nvCxnSpPr>
            <p:cNvPr id="45" name="Connecteur droit 44"/>
            <p:cNvCxnSpPr/>
            <p:nvPr/>
          </p:nvCxnSpPr>
          <p:spPr>
            <a:xfrm flipV="1">
              <a:off x="7502784" y="4273369"/>
              <a:ext cx="393160" cy="340661"/>
            </a:xfrm>
            <a:prstGeom prst="line">
              <a:avLst/>
            </a:prstGeom>
            <a:ln w="762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Connecteur droit 45"/>
            <p:cNvCxnSpPr/>
            <p:nvPr/>
          </p:nvCxnSpPr>
          <p:spPr>
            <a:xfrm flipH="1" flipV="1">
              <a:off x="7452322" y="4293096"/>
              <a:ext cx="504054" cy="288032"/>
            </a:xfrm>
            <a:prstGeom prst="line">
              <a:avLst/>
            </a:prstGeom>
            <a:ln w="762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2" name="Groupe 51"/>
          <p:cNvGrpSpPr/>
          <p:nvPr/>
        </p:nvGrpSpPr>
        <p:grpSpPr>
          <a:xfrm>
            <a:off x="8002676" y="4250697"/>
            <a:ext cx="477527" cy="331952"/>
            <a:chOff x="7452320" y="4005064"/>
            <a:chExt cx="522058" cy="432048"/>
          </a:xfrm>
        </p:grpSpPr>
        <p:cxnSp>
          <p:nvCxnSpPr>
            <p:cNvPr id="53" name="Connecteur droit 52"/>
            <p:cNvCxnSpPr/>
            <p:nvPr/>
          </p:nvCxnSpPr>
          <p:spPr>
            <a:xfrm flipV="1">
              <a:off x="7452320" y="4005064"/>
              <a:ext cx="522058" cy="432048"/>
            </a:xfrm>
            <a:prstGeom prst="line">
              <a:avLst/>
            </a:prstGeom>
            <a:ln w="762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Connecteur droit 53"/>
            <p:cNvCxnSpPr/>
            <p:nvPr/>
          </p:nvCxnSpPr>
          <p:spPr>
            <a:xfrm flipH="1" flipV="1">
              <a:off x="7452320" y="4077072"/>
              <a:ext cx="504056" cy="360040"/>
            </a:xfrm>
            <a:prstGeom prst="line">
              <a:avLst/>
            </a:prstGeom>
            <a:ln w="762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5" name="Groupe 54"/>
          <p:cNvGrpSpPr/>
          <p:nvPr/>
        </p:nvGrpSpPr>
        <p:grpSpPr>
          <a:xfrm>
            <a:off x="8506732" y="4250697"/>
            <a:ext cx="477527" cy="331952"/>
            <a:chOff x="7452320" y="4005064"/>
            <a:chExt cx="522058" cy="432048"/>
          </a:xfrm>
        </p:grpSpPr>
        <p:cxnSp>
          <p:nvCxnSpPr>
            <p:cNvPr id="56" name="Connecteur droit 55"/>
            <p:cNvCxnSpPr/>
            <p:nvPr/>
          </p:nvCxnSpPr>
          <p:spPr>
            <a:xfrm flipV="1">
              <a:off x="7452320" y="4005064"/>
              <a:ext cx="522058" cy="432048"/>
            </a:xfrm>
            <a:prstGeom prst="line">
              <a:avLst/>
            </a:prstGeom>
            <a:ln w="762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Connecteur droit 56"/>
            <p:cNvCxnSpPr/>
            <p:nvPr/>
          </p:nvCxnSpPr>
          <p:spPr>
            <a:xfrm flipH="1" flipV="1">
              <a:off x="7452320" y="4077072"/>
              <a:ext cx="504056" cy="360040"/>
            </a:xfrm>
            <a:prstGeom prst="line">
              <a:avLst/>
            </a:prstGeom>
            <a:ln w="762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8" name="Groupe 57"/>
          <p:cNvGrpSpPr/>
          <p:nvPr/>
        </p:nvGrpSpPr>
        <p:grpSpPr>
          <a:xfrm>
            <a:off x="8002676" y="4645462"/>
            <a:ext cx="477527" cy="331952"/>
            <a:chOff x="7452320" y="4005064"/>
            <a:chExt cx="522058" cy="432048"/>
          </a:xfrm>
        </p:grpSpPr>
        <p:cxnSp>
          <p:nvCxnSpPr>
            <p:cNvPr id="59" name="Connecteur droit 58"/>
            <p:cNvCxnSpPr/>
            <p:nvPr/>
          </p:nvCxnSpPr>
          <p:spPr>
            <a:xfrm flipV="1">
              <a:off x="7452320" y="4005064"/>
              <a:ext cx="522058" cy="432048"/>
            </a:xfrm>
            <a:prstGeom prst="line">
              <a:avLst/>
            </a:prstGeom>
            <a:ln w="762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Connecteur droit 59"/>
            <p:cNvCxnSpPr/>
            <p:nvPr/>
          </p:nvCxnSpPr>
          <p:spPr>
            <a:xfrm flipH="1" flipV="1">
              <a:off x="7452320" y="4077072"/>
              <a:ext cx="504056" cy="360040"/>
            </a:xfrm>
            <a:prstGeom prst="line">
              <a:avLst/>
            </a:prstGeom>
            <a:ln w="762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1" name="Groupe 60"/>
          <p:cNvGrpSpPr/>
          <p:nvPr/>
        </p:nvGrpSpPr>
        <p:grpSpPr>
          <a:xfrm>
            <a:off x="8483582" y="4622312"/>
            <a:ext cx="477527" cy="331952"/>
            <a:chOff x="7452320" y="4005064"/>
            <a:chExt cx="522058" cy="432048"/>
          </a:xfrm>
        </p:grpSpPr>
        <p:cxnSp>
          <p:nvCxnSpPr>
            <p:cNvPr id="62" name="Connecteur droit 61"/>
            <p:cNvCxnSpPr/>
            <p:nvPr/>
          </p:nvCxnSpPr>
          <p:spPr>
            <a:xfrm flipV="1">
              <a:off x="7452320" y="4005064"/>
              <a:ext cx="522058" cy="432048"/>
            </a:xfrm>
            <a:prstGeom prst="line">
              <a:avLst/>
            </a:prstGeom>
            <a:ln w="762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Connecteur droit 62"/>
            <p:cNvCxnSpPr/>
            <p:nvPr/>
          </p:nvCxnSpPr>
          <p:spPr>
            <a:xfrm flipH="1" flipV="1">
              <a:off x="7452320" y="4077072"/>
              <a:ext cx="504056" cy="360040"/>
            </a:xfrm>
            <a:prstGeom prst="line">
              <a:avLst/>
            </a:prstGeom>
            <a:ln w="762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4" name="Groupe 63"/>
          <p:cNvGrpSpPr/>
          <p:nvPr/>
        </p:nvGrpSpPr>
        <p:grpSpPr>
          <a:xfrm>
            <a:off x="8462990" y="5005502"/>
            <a:ext cx="477527" cy="331952"/>
            <a:chOff x="7452320" y="4005064"/>
            <a:chExt cx="522058" cy="432048"/>
          </a:xfrm>
        </p:grpSpPr>
        <p:cxnSp>
          <p:nvCxnSpPr>
            <p:cNvPr id="65" name="Connecteur droit 64"/>
            <p:cNvCxnSpPr/>
            <p:nvPr/>
          </p:nvCxnSpPr>
          <p:spPr>
            <a:xfrm flipV="1">
              <a:off x="7452320" y="4005064"/>
              <a:ext cx="522058" cy="432048"/>
            </a:xfrm>
            <a:prstGeom prst="line">
              <a:avLst/>
            </a:prstGeom>
            <a:ln w="762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Connecteur droit 65"/>
            <p:cNvCxnSpPr/>
            <p:nvPr/>
          </p:nvCxnSpPr>
          <p:spPr>
            <a:xfrm flipH="1" flipV="1">
              <a:off x="7452320" y="4077072"/>
              <a:ext cx="504056" cy="360040"/>
            </a:xfrm>
            <a:prstGeom prst="line">
              <a:avLst/>
            </a:prstGeom>
            <a:ln w="762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28674" name="Picture 2"/>
          <p:cNvPicPr>
            <a:picLocks noChangeAspect="1" noChangeArrowheads="1"/>
          </p:cNvPicPr>
          <p:nvPr/>
        </p:nvPicPr>
        <p:blipFill>
          <a:blip r:embed="rId3" cstate="print"/>
          <a:srcRect l="22680" t="51239" r="59692" b="24401"/>
          <a:stretch>
            <a:fillRect/>
          </a:stretch>
        </p:blipFill>
        <p:spPr bwMode="auto">
          <a:xfrm>
            <a:off x="179512" y="1988840"/>
            <a:ext cx="1944216" cy="1511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7" name="Picture 2"/>
          <p:cNvPicPr>
            <a:picLocks noChangeAspect="1" noChangeArrowheads="1"/>
          </p:cNvPicPr>
          <p:nvPr/>
        </p:nvPicPr>
        <p:blipFill>
          <a:blip r:embed="rId3" cstate="print"/>
          <a:srcRect l="40308" t="51239" r="5501" b="24401"/>
          <a:stretch>
            <a:fillRect/>
          </a:stretch>
        </p:blipFill>
        <p:spPr bwMode="auto">
          <a:xfrm>
            <a:off x="2699792" y="1988840"/>
            <a:ext cx="5976664" cy="1511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9" name="Rectangle 68"/>
          <p:cNvSpPr/>
          <p:nvPr/>
        </p:nvSpPr>
        <p:spPr>
          <a:xfrm>
            <a:off x="395536" y="3429000"/>
            <a:ext cx="8208912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sz="2000" dirty="0" smtClean="0">
                <a:solidFill>
                  <a:srgbClr val="002060"/>
                </a:solidFill>
                <a:latin typeface="Arial" pitchFamily="34" charset="0"/>
                <a:ea typeface="Arial Unicode MS" pitchFamily="34" charset="-128"/>
                <a:cs typeface="Arial" pitchFamily="34" charset="0"/>
                <a:sym typeface="Wingdings 3"/>
              </a:rPr>
              <a:t></a:t>
            </a:r>
            <a:r>
              <a:rPr lang="fr-FR" sz="2000" dirty="0" smtClean="0">
                <a:solidFill>
                  <a:srgbClr val="002060"/>
                </a:solidFill>
                <a:latin typeface="Arial" pitchFamily="34" charset="0"/>
                <a:ea typeface="Arial Unicode MS" pitchFamily="34" charset="-128"/>
                <a:cs typeface="Arial" pitchFamily="34" charset="0"/>
              </a:rPr>
              <a:t> </a:t>
            </a:r>
            <a:r>
              <a:rPr lang="fr-FR" sz="2000" u="sng" dirty="0" smtClean="0">
                <a:solidFill>
                  <a:srgbClr val="002060"/>
                </a:solidFill>
                <a:latin typeface="Arial" pitchFamily="34" charset="0"/>
                <a:ea typeface="Arial Unicode MS" pitchFamily="34" charset="-128"/>
                <a:cs typeface="Arial" pitchFamily="34" charset="0"/>
              </a:rPr>
              <a:t>Pour une </a:t>
            </a:r>
            <a:r>
              <a:rPr lang="fr-FR" sz="2000" b="1" u="sng" dirty="0" smtClean="0">
                <a:solidFill>
                  <a:srgbClr val="002060"/>
                </a:solidFill>
                <a:latin typeface="Arial" pitchFamily="34" charset="0"/>
                <a:ea typeface="Arial Unicode MS" pitchFamily="34" charset="-128"/>
                <a:cs typeface="Arial" pitchFamily="34" charset="0"/>
              </a:rPr>
              <a:t>valeur de </a:t>
            </a:r>
            <a:r>
              <a:rPr lang="fr-FR" sz="2400" b="1" i="1" u="sng" dirty="0" smtClean="0">
                <a:latin typeface="Times New Roman" pitchFamily="18" charset="0"/>
                <a:ea typeface="Arial Unicode MS" pitchFamily="34" charset="-128"/>
                <a:cs typeface="Times New Roman" pitchFamily="18" charset="0"/>
              </a:rPr>
              <a:t>n</a:t>
            </a:r>
            <a:r>
              <a:rPr lang="fr-FR" sz="2000" b="1" u="sng" dirty="0" smtClean="0">
                <a:solidFill>
                  <a:srgbClr val="002060"/>
                </a:solidFill>
                <a:latin typeface="Arial" pitchFamily="34" charset="0"/>
                <a:ea typeface="Arial Unicode MS" pitchFamily="34" charset="-128"/>
                <a:cs typeface="Arial" pitchFamily="34" charset="0"/>
              </a:rPr>
              <a:t> donnée</a:t>
            </a:r>
            <a:r>
              <a:rPr lang="fr-FR" sz="2000" dirty="0" smtClean="0">
                <a:solidFill>
                  <a:srgbClr val="002060"/>
                </a:solidFill>
                <a:latin typeface="Arial" pitchFamily="34" charset="0"/>
                <a:ea typeface="Arial Unicode MS" pitchFamily="34" charset="-128"/>
                <a:cs typeface="Arial" pitchFamily="34" charset="0"/>
              </a:rPr>
              <a:t>, il existe </a:t>
            </a:r>
            <a:r>
              <a:rPr lang="fr-FR" sz="2000" b="1" u="sng" dirty="0" smtClean="0">
                <a:latin typeface="Arial" pitchFamily="34" charset="0"/>
                <a:ea typeface="Arial Unicode MS" pitchFamily="34" charset="-128"/>
                <a:cs typeface="Arial" pitchFamily="34" charset="0"/>
              </a:rPr>
              <a:t>1</a:t>
            </a:r>
            <a:r>
              <a:rPr lang="fr-FR" sz="2000" b="1" dirty="0" smtClean="0">
                <a:solidFill>
                  <a:srgbClr val="FF0000"/>
                </a:solidFill>
                <a:latin typeface="Arial" pitchFamily="34" charset="0"/>
                <a:ea typeface="Arial Unicode MS" pitchFamily="34" charset="-128"/>
                <a:cs typeface="Arial" pitchFamily="34" charset="0"/>
              </a:rPr>
              <a:t> type d’OA « </a:t>
            </a:r>
            <a:r>
              <a:rPr lang="fr-FR" sz="2000" b="1" dirty="0" smtClean="0">
                <a:latin typeface="Arial" pitchFamily="34" charset="0"/>
                <a:ea typeface="Arial Unicode MS" pitchFamily="34" charset="-128"/>
                <a:cs typeface="Arial" pitchFamily="34" charset="0"/>
              </a:rPr>
              <a:t>ns</a:t>
            </a:r>
            <a:r>
              <a:rPr lang="fr-FR" sz="2000" b="1" dirty="0" smtClean="0">
                <a:solidFill>
                  <a:srgbClr val="FF0000"/>
                </a:solidFill>
                <a:latin typeface="Arial" pitchFamily="34" charset="0"/>
                <a:ea typeface="Arial Unicode MS" pitchFamily="34" charset="-128"/>
                <a:cs typeface="Arial" pitchFamily="34" charset="0"/>
              </a:rPr>
              <a:t> »</a:t>
            </a:r>
            <a:r>
              <a:rPr lang="fr-FR" sz="2000" dirty="0" smtClean="0">
                <a:solidFill>
                  <a:srgbClr val="002060"/>
                </a:solidFill>
                <a:latin typeface="Arial" pitchFamily="34" charset="0"/>
                <a:ea typeface="Arial Unicode MS" pitchFamily="34" charset="-128"/>
                <a:cs typeface="Arial" pitchFamily="34" charset="0"/>
              </a:rPr>
              <a:t>, </a:t>
            </a:r>
            <a:r>
              <a:rPr lang="fr-FR" sz="2000" b="1" u="sng" dirty="0" smtClean="0">
                <a:latin typeface="Arial" pitchFamily="34" charset="0"/>
                <a:ea typeface="Arial Unicode MS" pitchFamily="34" charset="-128"/>
                <a:cs typeface="Arial" pitchFamily="34" charset="0"/>
              </a:rPr>
              <a:t>3</a:t>
            </a:r>
            <a:r>
              <a:rPr lang="fr-FR" sz="2000" b="1" dirty="0" smtClean="0">
                <a:solidFill>
                  <a:srgbClr val="FF0000"/>
                </a:solidFill>
                <a:latin typeface="Arial" pitchFamily="34" charset="0"/>
                <a:ea typeface="Arial Unicode MS" pitchFamily="34" charset="-128"/>
                <a:cs typeface="Arial" pitchFamily="34" charset="0"/>
              </a:rPr>
              <a:t> types d’OA « </a:t>
            </a:r>
            <a:r>
              <a:rPr lang="fr-FR" sz="2000" b="1" dirty="0" err="1" smtClean="0">
                <a:latin typeface="Arial" pitchFamily="34" charset="0"/>
                <a:ea typeface="Arial Unicode MS" pitchFamily="34" charset="-128"/>
                <a:cs typeface="Arial" pitchFamily="34" charset="0"/>
              </a:rPr>
              <a:t>np</a:t>
            </a:r>
            <a:r>
              <a:rPr lang="fr-FR" sz="2000" b="1" dirty="0" smtClean="0">
                <a:solidFill>
                  <a:srgbClr val="FF0000"/>
                </a:solidFill>
                <a:latin typeface="Arial" pitchFamily="34" charset="0"/>
                <a:ea typeface="Arial Unicode MS" pitchFamily="34" charset="-128"/>
                <a:cs typeface="Arial" pitchFamily="34" charset="0"/>
              </a:rPr>
              <a:t> »</a:t>
            </a:r>
            <a:r>
              <a:rPr lang="fr-FR" sz="2000" dirty="0" smtClean="0">
                <a:solidFill>
                  <a:srgbClr val="002060"/>
                </a:solidFill>
                <a:latin typeface="Arial" pitchFamily="34" charset="0"/>
                <a:ea typeface="Arial Unicode MS" pitchFamily="34" charset="-128"/>
                <a:cs typeface="Arial" pitchFamily="34" charset="0"/>
              </a:rPr>
              <a:t>, </a:t>
            </a:r>
            <a:r>
              <a:rPr lang="fr-FR" sz="2000" b="1" u="sng" dirty="0" smtClean="0">
                <a:latin typeface="Arial" pitchFamily="34" charset="0"/>
                <a:ea typeface="Arial Unicode MS" pitchFamily="34" charset="-128"/>
                <a:cs typeface="Arial" pitchFamily="34" charset="0"/>
              </a:rPr>
              <a:t>5</a:t>
            </a:r>
            <a:r>
              <a:rPr lang="fr-FR" sz="2000" b="1" dirty="0" smtClean="0">
                <a:solidFill>
                  <a:srgbClr val="FF0000"/>
                </a:solidFill>
                <a:latin typeface="Arial" pitchFamily="34" charset="0"/>
                <a:ea typeface="Arial Unicode MS" pitchFamily="34" charset="-128"/>
                <a:cs typeface="Arial" pitchFamily="34" charset="0"/>
              </a:rPr>
              <a:t> types d’OA « </a:t>
            </a:r>
            <a:r>
              <a:rPr lang="fr-FR" sz="2000" b="1" dirty="0" err="1" smtClean="0">
                <a:latin typeface="Arial" pitchFamily="34" charset="0"/>
                <a:ea typeface="Arial Unicode MS" pitchFamily="34" charset="-128"/>
                <a:cs typeface="Arial" pitchFamily="34" charset="0"/>
              </a:rPr>
              <a:t>nd</a:t>
            </a:r>
            <a:r>
              <a:rPr lang="fr-FR" sz="2000" b="1" dirty="0" smtClean="0">
                <a:solidFill>
                  <a:srgbClr val="FF0000"/>
                </a:solidFill>
                <a:latin typeface="Arial" pitchFamily="34" charset="0"/>
                <a:ea typeface="Arial Unicode MS" pitchFamily="34" charset="-128"/>
                <a:cs typeface="Arial" pitchFamily="34" charset="0"/>
              </a:rPr>
              <a:t> »</a:t>
            </a:r>
            <a:r>
              <a:rPr lang="fr-FR" sz="2000" dirty="0" smtClean="0">
                <a:solidFill>
                  <a:srgbClr val="002060"/>
                </a:solidFill>
                <a:latin typeface="Arial" pitchFamily="34" charset="0"/>
                <a:ea typeface="Arial Unicode MS" pitchFamily="34" charset="-128"/>
                <a:cs typeface="Arial" pitchFamily="34" charset="0"/>
              </a:rPr>
              <a:t> et </a:t>
            </a:r>
            <a:r>
              <a:rPr lang="fr-FR" sz="2000" b="1" u="sng" dirty="0" smtClean="0">
                <a:latin typeface="Arial" pitchFamily="34" charset="0"/>
                <a:ea typeface="Arial Unicode MS" pitchFamily="34" charset="-128"/>
                <a:cs typeface="Arial" pitchFamily="34" charset="0"/>
              </a:rPr>
              <a:t>7</a:t>
            </a:r>
            <a:r>
              <a:rPr lang="fr-FR" sz="2000" b="1" dirty="0" smtClean="0">
                <a:solidFill>
                  <a:srgbClr val="FF0000"/>
                </a:solidFill>
                <a:latin typeface="Arial" pitchFamily="34" charset="0"/>
                <a:ea typeface="Arial Unicode MS" pitchFamily="34" charset="-128"/>
                <a:cs typeface="Arial" pitchFamily="34" charset="0"/>
              </a:rPr>
              <a:t> types d’OA « </a:t>
            </a:r>
            <a:r>
              <a:rPr lang="fr-FR" sz="2000" b="1" dirty="0" smtClean="0">
                <a:latin typeface="Arial" pitchFamily="34" charset="0"/>
                <a:ea typeface="Arial Unicode MS" pitchFamily="34" charset="-128"/>
                <a:cs typeface="Arial" pitchFamily="34" charset="0"/>
              </a:rPr>
              <a:t>nf</a:t>
            </a:r>
            <a:r>
              <a:rPr lang="fr-FR" sz="2000" b="1" dirty="0" smtClean="0">
                <a:solidFill>
                  <a:srgbClr val="FF0000"/>
                </a:solidFill>
                <a:latin typeface="Arial" pitchFamily="34" charset="0"/>
                <a:ea typeface="Arial Unicode MS" pitchFamily="34" charset="-128"/>
                <a:cs typeface="Arial" pitchFamily="34" charset="0"/>
              </a:rPr>
              <a:t> »</a:t>
            </a:r>
            <a:r>
              <a:rPr lang="fr-FR" sz="2000" dirty="0" smtClean="0">
                <a:solidFill>
                  <a:srgbClr val="002060"/>
                </a:solidFill>
                <a:latin typeface="Arial" pitchFamily="34" charset="0"/>
                <a:ea typeface="Arial Unicode MS" pitchFamily="34" charset="-128"/>
                <a:cs typeface="Arial" pitchFamily="34" charset="0"/>
              </a:rPr>
              <a:t>.</a:t>
            </a:r>
            <a:endParaRPr lang="fr-FR" sz="2000" dirty="0" smtClean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0" name="Rectangle 69"/>
          <p:cNvSpPr/>
          <p:nvPr/>
        </p:nvSpPr>
        <p:spPr>
          <a:xfrm>
            <a:off x="179512" y="1628800"/>
            <a:ext cx="8784976" cy="187220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4" name="Rectangle à coins arrondis 43"/>
          <p:cNvSpPr/>
          <p:nvPr/>
        </p:nvSpPr>
        <p:spPr>
          <a:xfrm>
            <a:off x="1043608" y="692696"/>
            <a:ext cx="7920880" cy="864096"/>
          </a:xfrm>
          <a:prstGeom prst="round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62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fr-FR" i="1" dirty="0" smtClean="0">
                <a:solidFill>
                  <a:schemeClr val="tx1"/>
                </a:solidFill>
                <a:latin typeface="Bookman Old Style" pitchFamily="18" charset="0"/>
              </a:rPr>
              <a:t>Chaque SOUS-COUCHE est représentée par une forme autour du </a:t>
            </a:r>
            <a:r>
              <a:rPr lang="fr-FR" i="1" dirty="0" err="1" smtClean="0">
                <a:solidFill>
                  <a:schemeClr val="tx1"/>
                </a:solidFill>
                <a:latin typeface="Bookman Old Style" pitchFamily="18" charset="0"/>
              </a:rPr>
              <a:t>no-yau</a:t>
            </a:r>
            <a:r>
              <a:rPr lang="fr-FR" i="1" dirty="0" smtClean="0">
                <a:solidFill>
                  <a:schemeClr val="tx1"/>
                </a:solidFill>
                <a:latin typeface="Bookman Old Style" pitchFamily="18" charset="0"/>
              </a:rPr>
              <a:t>, délimitant </a:t>
            </a:r>
            <a:r>
              <a:rPr lang="fr-FR" b="1" i="1" dirty="0" smtClean="0">
                <a:solidFill>
                  <a:schemeClr val="tx1"/>
                </a:solidFill>
                <a:latin typeface="Bookman Old Style" pitchFamily="18" charset="0"/>
              </a:rPr>
              <a:t>un </a:t>
            </a:r>
            <a:r>
              <a:rPr lang="fr-FR" b="1" i="1" u="sng" dirty="0" smtClean="0">
                <a:solidFill>
                  <a:schemeClr val="tx1"/>
                </a:solidFill>
                <a:latin typeface="Bookman Old Style" pitchFamily="18" charset="0"/>
              </a:rPr>
              <a:t>volume dans lequel on a une certaine </a:t>
            </a:r>
            <a:r>
              <a:rPr lang="fr-FR" b="1" i="1" u="sng" dirty="0" err="1" smtClean="0">
                <a:solidFill>
                  <a:schemeClr val="tx1"/>
                </a:solidFill>
                <a:latin typeface="Bookman Old Style" pitchFamily="18" charset="0"/>
              </a:rPr>
              <a:t>proba-bilité</a:t>
            </a:r>
            <a:r>
              <a:rPr lang="fr-FR" i="1" dirty="0" smtClean="0">
                <a:solidFill>
                  <a:schemeClr val="tx1"/>
                </a:solidFill>
                <a:latin typeface="Bookman Old Style" pitchFamily="18" charset="0"/>
              </a:rPr>
              <a:t>, par exemple 95%, </a:t>
            </a:r>
            <a:r>
              <a:rPr lang="fr-FR" b="1" i="1" u="sng" dirty="0" smtClean="0">
                <a:solidFill>
                  <a:schemeClr val="tx1"/>
                </a:solidFill>
                <a:latin typeface="Bookman Old Style" pitchFamily="18" charset="0"/>
              </a:rPr>
              <a:t>de trouver l’électron</a:t>
            </a:r>
            <a:r>
              <a:rPr lang="fr-FR" i="1" dirty="0" smtClean="0">
                <a:solidFill>
                  <a:schemeClr val="tx1"/>
                </a:solidFill>
                <a:latin typeface="Bookman Old Style" pitchFamily="18" charset="0"/>
              </a:rPr>
              <a:t>. </a:t>
            </a:r>
            <a:endParaRPr lang="fr-FR" dirty="0">
              <a:solidFill>
                <a:schemeClr val="tx1"/>
              </a:solidFill>
              <a:latin typeface="Bookman Old Style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58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58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58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58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58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58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000"/>
                            </p:stCondLst>
                            <p:childTnLst>
                              <p:par>
                                <p:cTn id="20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58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58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358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54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500"/>
                            </p:stCondLst>
                            <p:childTnLst>
                              <p:par>
                                <p:cTn id="56" presetID="4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58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68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500"/>
                            </p:stCondLst>
                            <p:childTnLst>
                              <p:par>
                                <p:cTn id="70" presetID="4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2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1000"/>
                            </p:stCondLst>
                            <p:childTnLst>
                              <p:par>
                                <p:cTn id="74" presetID="4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6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846" grpId="0" animBg="1"/>
      <p:bldP spid="35848" grpId="0"/>
      <p:bldP spid="35850" grpId="0"/>
      <p:bldP spid="40" grpId="0"/>
      <p:bldP spid="35842" grpId="0"/>
      <p:bldP spid="41" grpId="0"/>
      <p:bldP spid="42" grpId="0"/>
      <p:bldP spid="43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Picture 2"/>
          <p:cNvPicPr>
            <a:picLocks noChangeAspect="1" noChangeArrowheads="1"/>
          </p:cNvPicPr>
          <p:nvPr/>
        </p:nvPicPr>
        <p:blipFill>
          <a:blip r:embed="rId2" cstate="print">
            <a:duotone>
              <a:prstClr val="black"/>
              <a:srgbClr val="D9C3A5">
                <a:tint val="50000"/>
                <a:satMod val="180000"/>
              </a:srgbClr>
            </a:duotone>
          </a:blip>
          <a:srcRect/>
          <a:stretch>
            <a:fillRect/>
          </a:stretch>
        </p:blipFill>
        <p:spPr bwMode="auto">
          <a:xfrm>
            <a:off x="-1" y="3789040"/>
            <a:ext cx="9144001" cy="11521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4578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sp>
        <p:nvSpPr>
          <p:cNvPr id="35844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 dirty="0"/>
          </a:p>
        </p:txBody>
      </p:sp>
      <p:sp>
        <p:nvSpPr>
          <p:cNvPr id="35846" name="Rectangle 6"/>
          <p:cNvSpPr>
            <a:spLocks noChangeArrowheads="1"/>
          </p:cNvSpPr>
          <p:nvPr/>
        </p:nvSpPr>
        <p:spPr bwMode="auto">
          <a:xfrm>
            <a:off x="0" y="-27384"/>
            <a:ext cx="6804248" cy="400110"/>
          </a:xfrm>
          <a:prstGeom prst="rect">
            <a:avLst/>
          </a:prstGeom>
          <a:solidFill>
            <a:srgbClr val="FFFF00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R="0" lvl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Arial Unicode MS" pitchFamily="34" charset="-128"/>
                <a:cs typeface="Times New Roman" pitchFamily="18" charset="0"/>
                <a:sym typeface="Wingdings 2" pitchFamily="18" charset="2"/>
              </a:rPr>
              <a:t></a:t>
            </a:r>
            <a:r>
              <a:rPr kumimoji="0" lang="fr-FR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Arial Unicode MS" pitchFamily="34" charset="-128"/>
                <a:cs typeface="Times New Roman" pitchFamily="18" charset="0"/>
              </a:rPr>
              <a:t> </a:t>
            </a:r>
            <a:r>
              <a:rPr kumimoji="0" lang="fr-FR" sz="2000" b="1" i="1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Arial Unicode MS" pitchFamily="34" charset="-128"/>
                <a:cs typeface="Times New Roman" pitchFamily="18" charset="0"/>
                <a:sym typeface="Wingdings 2" pitchFamily="18" charset="2"/>
              </a:rPr>
              <a:t>Les différentes associations « chiffre » / « lettre » possibles</a:t>
            </a:r>
            <a:r>
              <a:rPr kumimoji="0" lang="fr-FR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Arial Unicode MS" pitchFamily="34" charset="-128"/>
                <a:cs typeface="Times New Roman" pitchFamily="18" charset="0"/>
                <a:sym typeface="Wingdings 2" pitchFamily="18" charset="2"/>
              </a:rPr>
              <a:t> :</a:t>
            </a:r>
            <a:endParaRPr kumimoji="0" lang="fr-FR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Arial Unicode MS" pitchFamily="34" charset="-128"/>
              <a:cs typeface="Calibri" pitchFamily="34" charset="0"/>
              <a:sym typeface="Wingdings 2" pitchFamily="18" charset="2"/>
            </a:endParaRPr>
          </a:p>
        </p:txBody>
      </p:sp>
      <p:sp>
        <p:nvSpPr>
          <p:cNvPr id="35848" name="Rectangle 8"/>
          <p:cNvSpPr>
            <a:spLocks noChangeArrowheads="1"/>
          </p:cNvSpPr>
          <p:nvPr/>
        </p:nvSpPr>
        <p:spPr bwMode="auto">
          <a:xfrm>
            <a:off x="0" y="332656"/>
            <a:ext cx="709228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49263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fr-FR" sz="2000" dirty="0" smtClean="0">
                <a:latin typeface="Calibri" pitchFamily="34" charset="0"/>
                <a:ea typeface="Arial Unicode MS" pitchFamily="34" charset="-128"/>
                <a:cs typeface="Calibri" pitchFamily="34" charset="0"/>
              </a:rPr>
              <a:t>T</a:t>
            </a:r>
            <a:r>
              <a:rPr kumimoji="0" lang="fr-FR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Arial Unicode MS" pitchFamily="34" charset="-128"/>
                <a:cs typeface="Calibri" pitchFamily="34" charset="0"/>
              </a:rPr>
              <a:t>outes les associations ne sont pas possibles ; </a:t>
            </a:r>
            <a:endParaRPr kumimoji="0" lang="fr-FR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5850" name="Rectangle 10"/>
          <p:cNvSpPr>
            <a:spLocks noChangeArrowheads="1"/>
          </p:cNvSpPr>
          <p:nvPr/>
        </p:nvSpPr>
        <p:spPr bwMode="auto">
          <a:xfrm>
            <a:off x="0" y="692696"/>
            <a:ext cx="9144000" cy="1323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R="0" lvl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Arial Unicode MS" pitchFamily="34" charset="-128"/>
                <a:cs typeface="Calibri" pitchFamily="34" charset="0"/>
              </a:rPr>
              <a:t>- les OA de type « </a:t>
            </a:r>
            <a:r>
              <a:rPr kumimoji="0" lang="fr-FR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Arial Unicode MS" pitchFamily="34" charset="-128"/>
                <a:cs typeface="Calibri" pitchFamily="34" charset="0"/>
              </a:rPr>
              <a:t>s</a:t>
            </a:r>
            <a:r>
              <a:rPr kumimoji="0" lang="fr-FR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Arial Unicode MS" pitchFamily="34" charset="-128"/>
                <a:cs typeface="Calibri" pitchFamily="34" charset="0"/>
              </a:rPr>
              <a:t> » existent</a:t>
            </a:r>
            <a:r>
              <a:rPr kumimoji="0" lang="fr-FR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Arial Unicode MS" pitchFamily="34" charset="-128"/>
                <a:cs typeface="Arial" pitchFamily="34" charset="0"/>
              </a:rPr>
              <a:t> _____________________</a:t>
            </a:r>
            <a:r>
              <a:rPr kumimoji="0" lang="fr-FR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Arial Unicode MS" pitchFamily="34" charset="-128"/>
                <a:cs typeface="Calibri" pitchFamily="34" charset="0"/>
              </a:rPr>
              <a:t> ;</a:t>
            </a:r>
            <a:endParaRPr kumimoji="0" lang="fr-FR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R="0" lvl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Arial Unicode MS" pitchFamily="34" charset="-128"/>
                <a:cs typeface="Calibri" pitchFamily="34" charset="0"/>
              </a:rPr>
              <a:t>- les OA de type « </a:t>
            </a:r>
            <a:r>
              <a:rPr kumimoji="0" lang="fr-FR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Arial Unicode MS" pitchFamily="34" charset="-128"/>
                <a:cs typeface="Calibri" pitchFamily="34" charset="0"/>
              </a:rPr>
              <a:t>p</a:t>
            </a:r>
            <a:r>
              <a:rPr kumimoji="0" lang="fr-FR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Arial Unicode MS" pitchFamily="34" charset="-128"/>
                <a:cs typeface="Calibri" pitchFamily="34" charset="0"/>
              </a:rPr>
              <a:t> » n’existent qu’à partir de la couche __ ;</a:t>
            </a:r>
            <a:endParaRPr kumimoji="0" lang="fr-FR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R="0" lvl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Arial Unicode MS" pitchFamily="34" charset="-128"/>
                <a:cs typeface="Calibri" pitchFamily="34" charset="0"/>
              </a:rPr>
              <a:t>- les OA de type « </a:t>
            </a:r>
            <a:r>
              <a:rPr kumimoji="0" lang="fr-FR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Arial Unicode MS" pitchFamily="34" charset="-128"/>
                <a:cs typeface="Calibri" pitchFamily="34" charset="0"/>
              </a:rPr>
              <a:t>d</a:t>
            </a:r>
            <a:r>
              <a:rPr kumimoji="0" lang="fr-FR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Arial Unicode MS" pitchFamily="34" charset="-128"/>
                <a:cs typeface="Calibri" pitchFamily="34" charset="0"/>
              </a:rPr>
              <a:t> » n’existent qu’à partir de la couche __ ;</a:t>
            </a:r>
            <a:endParaRPr kumimoji="0" lang="fr-FR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R="0" lvl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Arial Unicode MS" pitchFamily="34" charset="-128"/>
                <a:cs typeface="Calibri" pitchFamily="34" charset="0"/>
              </a:rPr>
              <a:t>- les OA de type « </a:t>
            </a:r>
            <a:r>
              <a:rPr kumimoji="0" lang="fr-FR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Arial Unicode MS" pitchFamily="34" charset="-128"/>
                <a:cs typeface="Calibri" pitchFamily="34" charset="0"/>
              </a:rPr>
              <a:t>f</a:t>
            </a:r>
            <a:r>
              <a:rPr kumimoji="0" lang="fr-FR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Arial Unicode MS" pitchFamily="34" charset="-128"/>
                <a:cs typeface="Calibri" pitchFamily="34" charset="0"/>
              </a:rPr>
              <a:t> » n’existent qu’à partir de la couche __ ;</a:t>
            </a:r>
            <a:endParaRPr kumimoji="0" lang="fr-FR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40" name="Rectangle 39"/>
          <p:cNvSpPr/>
          <p:nvPr/>
        </p:nvSpPr>
        <p:spPr>
          <a:xfrm>
            <a:off x="0" y="2060848"/>
            <a:ext cx="6444208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indent="449263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sz="2000" dirty="0" smtClean="0">
                <a:latin typeface="Calibri" pitchFamily="34" charset="0"/>
                <a:ea typeface="Arial Unicode MS" pitchFamily="34" charset="-128"/>
                <a:cs typeface="Calibri" pitchFamily="34" charset="0"/>
              </a:rPr>
              <a:t>Ainsi, les seules OA qui existent sont celles mentionnées dans le tableau ci-contre.</a:t>
            </a:r>
            <a:endParaRPr lang="fr-FR" sz="2000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5842" name="Rectangle 2"/>
          <p:cNvSpPr>
            <a:spLocks noChangeArrowheads="1"/>
          </p:cNvSpPr>
          <p:nvPr/>
        </p:nvSpPr>
        <p:spPr bwMode="auto">
          <a:xfrm>
            <a:off x="3131840" y="692696"/>
            <a:ext cx="3384376" cy="2880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20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ea typeface="Arial Unicode MS" pitchFamily="34" charset="-128"/>
                <a:cs typeface="Arial" pitchFamily="34" charset="0"/>
              </a:rPr>
              <a:t>pour </a:t>
            </a:r>
            <a:r>
              <a:rPr kumimoji="0" lang="fr-FR" sz="20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ea typeface="Arial Unicode MS" pitchFamily="34" charset="-128"/>
                <a:cs typeface="Arial" pitchFamily="34" charset="0"/>
              </a:rPr>
              <a:t>toutes les couches </a:t>
            </a:r>
            <a:endParaRPr kumimoji="0" lang="fr-FR" sz="28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41" name="Rectangle 2"/>
          <p:cNvSpPr>
            <a:spLocks noChangeArrowheads="1"/>
          </p:cNvSpPr>
          <p:nvPr/>
        </p:nvSpPr>
        <p:spPr bwMode="auto">
          <a:xfrm>
            <a:off x="5823124" y="1014636"/>
            <a:ext cx="540568" cy="2880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20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ea typeface="Arial Unicode MS" pitchFamily="34" charset="-128"/>
                <a:cs typeface="Arial" pitchFamily="34" charset="0"/>
              </a:rPr>
              <a:t>2</a:t>
            </a:r>
            <a:endParaRPr kumimoji="0" lang="fr-FR" sz="28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42" name="Rectangle 2"/>
          <p:cNvSpPr>
            <a:spLocks noChangeArrowheads="1"/>
          </p:cNvSpPr>
          <p:nvPr/>
        </p:nvSpPr>
        <p:spPr bwMode="auto">
          <a:xfrm>
            <a:off x="5831632" y="1312193"/>
            <a:ext cx="540568" cy="2880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20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ea typeface="Arial Unicode MS" pitchFamily="34" charset="-128"/>
                <a:cs typeface="Arial" pitchFamily="34" charset="0"/>
              </a:rPr>
              <a:t>3</a:t>
            </a:r>
            <a:endParaRPr kumimoji="0" lang="fr-FR" sz="28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43" name="Rectangle 2"/>
          <p:cNvSpPr>
            <a:spLocks noChangeArrowheads="1"/>
          </p:cNvSpPr>
          <p:nvPr/>
        </p:nvSpPr>
        <p:spPr bwMode="auto">
          <a:xfrm>
            <a:off x="5749528" y="1637308"/>
            <a:ext cx="540568" cy="2880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20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ea typeface="Arial Unicode MS" pitchFamily="34" charset="-128"/>
                <a:cs typeface="Arial" pitchFamily="34" charset="0"/>
              </a:rPr>
              <a:t>4</a:t>
            </a:r>
            <a:endParaRPr kumimoji="0" lang="fr-FR" sz="28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35851" name="Picture 11"/>
          <p:cNvPicPr>
            <a:picLocks noChangeAspect="1" noChangeArrowheads="1"/>
          </p:cNvPicPr>
          <p:nvPr/>
        </p:nvPicPr>
        <p:blipFill>
          <a:blip r:embed="rId3" cstate="print"/>
          <a:srcRect l="76544" t="30160" r="3611" b="22801"/>
          <a:stretch>
            <a:fillRect/>
          </a:stretch>
        </p:blipFill>
        <p:spPr bwMode="auto">
          <a:xfrm>
            <a:off x="6948264" y="-27384"/>
            <a:ext cx="2052228" cy="27363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6" name="Groupe 51"/>
          <p:cNvGrpSpPr/>
          <p:nvPr/>
        </p:nvGrpSpPr>
        <p:grpSpPr>
          <a:xfrm>
            <a:off x="7984951" y="38100"/>
            <a:ext cx="504056" cy="360040"/>
            <a:chOff x="7452320" y="4005064"/>
            <a:chExt cx="522058" cy="432048"/>
          </a:xfrm>
        </p:grpSpPr>
        <p:cxnSp>
          <p:nvCxnSpPr>
            <p:cNvPr id="53" name="Connecteur droit 52"/>
            <p:cNvCxnSpPr/>
            <p:nvPr/>
          </p:nvCxnSpPr>
          <p:spPr>
            <a:xfrm flipV="1">
              <a:off x="7452320" y="4005064"/>
              <a:ext cx="522058" cy="432048"/>
            </a:xfrm>
            <a:prstGeom prst="line">
              <a:avLst/>
            </a:prstGeom>
            <a:ln w="762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Connecteur droit 53"/>
            <p:cNvCxnSpPr/>
            <p:nvPr/>
          </p:nvCxnSpPr>
          <p:spPr>
            <a:xfrm flipH="1" flipV="1">
              <a:off x="7452320" y="4077072"/>
              <a:ext cx="504056" cy="360040"/>
            </a:xfrm>
            <a:prstGeom prst="line">
              <a:avLst/>
            </a:prstGeom>
            <a:ln w="762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" name="Groupe 54"/>
          <p:cNvGrpSpPr/>
          <p:nvPr/>
        </p:nvGrpSpPr>
        <p:grpSpPr>
          <a:xfrm>
            <a:off x="8489007" y="38100"/>
            <a:ext cx="504056" cy="360040"/>
            <a:chOff x="7452320" y="4005064"/>
            <a:chExt cx="522058" cy="432048"/>
          </a:xfrm>
        </p:grpSpPr>
        <p:cxnSp>
          <p:nvCxnSpPr>
            <p:cNvPr id="56" name="Connecteur droit 55"/>
            <p:cNvCxnSpPr/>
            <p:nvPr/>
          </p:nvCxnSpPr>
          <p:spPr>
            <a:xfrm flipV="1">
              <a:off x="7452320" y="4005064"/>
              <a:ext cx="522058" cy="432048"/>
            </a:xfrm>
            <a:prstGeom prst="line">
              <a:avLst/>
            </a:prstGeom>
            <a:ln w="762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Connecteur droit 56"/>
            <p:cNvCxnSpPr/>
            <p:nvPr/>
          </p:nvCxnSpPr>
          <p:spPr>
            <a:xfrm flipH="1" flipV="1">
              <a:off x="7452320" y="4077072"/>
              <a:ext cx="504056" cy="360040"/>
            </a:xfrm>
            <a:prstGeom prst="line">
              <a:avLst/>
            </a:prstGeom>
            <a:ln w="762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" name="Groupe 57"/>
          <p:cNvGrpSpPr/>
          <p:nvPr/>
        </p:nvGrpSpPr>
        <p:grpSpPr>
          <a:xfrm>
            <a:off x="7984951" y="398140"/>
            <a:ext cx="504056" cy="360040"/>
            <a:chOff x="7452320" y="4005064"/>
            <a:chExt cx="522058" cy="432048"/>
          </a:xfrm>
        </p:grpSpPr>
        <p:cxnSp>
          <p:nvCxnSpPr>
            <p:cNvPr id="59" name="Connecteur droit 58"/>
            <p:cNvCxnSpPr/>
            <p:nvPr/>
          </p:nvCxnSpPr>
          <p:spPr>
            <a:xfrm flipV="1">
              <a:off x="7452320" y="4005064"/>
              <a:ext cx="522058" cy="432048"/>
            </a:xfrm>
            <a:prstGeom prst="line">
              <a:avLst/>
            </a:prstGeom>
            <a:ln w="762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Connecteur droit 59"/>
            <p:cNvCxnSpPr/>
            <p:nvPr/>
          </p:nvCxnSpPr>
          <p:spPr>
            <a:xfrm flipH="1" flipV="1">
              <a:off x="7452320" y="4077072"/>
              <a:ext cx="504056" cy="360040"/>
            </a:xfrm>
            <a:prstGeom prst="line">
              <a:avLst/>
            </a:prstGeom>
            <a:ln w="762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9" name="Groupe 60"/>
          <p:cNvGrpSpPr/>
          <p:nvPr/>
        </p:nvGrpSpPr>
        <p:grpSpPr>
          <a:xfrm>
            <a:off x="8489007" y="398140"/>
            <a:ext cx="504056" cy="360040"/>
            <a:chOff x="7452320" y="4005064"/>
            <a:chExt cx="522058" cy="432048"/>
          </a:xfrm>
        </p:grpSpPr>
        <p:cxnSp>
          <p:nvCxnSpPr>
            <p:cNvPr id="62" name="Connecteur droit 61"/>
            <p:cNvCxnSpPr/>
            <p:nvPr/>
          </p:nvCxnSpPr>
          <p:spPr>
            <a:xfrm flipV="1">
              <a:off x="7452320" y="4005064"/>
              <a:ext cx="522058" cy="432048"/>
            </a:xfrm>
            <a:prstGeom prst="line">
              <a:avLst/>
            </a:prstGeom>
            <a:ln w="762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Connecteur droit 62"/>
            <p:cNvCxnSpPr/>
            <p:nvPr/>
          </p:nvCxnSpPr>
          <p:spPr>
            <a:xfrm flipH="1" flipV="1">
              <a:off x="7452320" y="4077072"/>
              <a:ext cx="504056" cy="360040"/>
            </a:xfrm>
            <a:prstGeom prst="line">
              <a:avLst/>
            </a:prstGeom>
            <a:ln w="762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0" name="Groupe 63"/>
          <p:cNvGrpSpPr/>
          <p:nvPr/>
        </p:nvGrpSpPr>
        <p:grpSpPr>
          <a:xfrm>
            <a:off x="8561015" y="758180"/>
            <a:ext cx="504056" cy="360040"/>
            <a:chOff x="7452320" y="4005064"/>
            <a:chExt cx="522058" cy="432048"/>
          </a:xfrm>
        </p:grpSpPr>
        <p:cxnSp>
          <p:nvCxnSpPr>
            <p:cNvPr id="65" name="Connecteur droit 64"/>
            <p:cNvCxnSpPr/>
            <p:nvPr/>
          </p:nvCxnSpPr>
          <p:spPr>
            <a:xfrm flipV="1">
              <a:off x="7452320" y="4005064"/>
              <a:ext cx="522058" cy="432048"/>
            </a:xfrm>
            <a:prstGeom prst="line">
              <a:avLst/>
            </a:prstGeom>
            <a:ln w="762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Connecteur droit 65"/>
            <p:cNvCxnSpPr/>
            <p:nvPr/>
          </p:nvCxnSpPr>
          <p:spPr>
            <a:xfrm flipH="1" flipV="1">
              <a:off x="7452320" y="4077072"/>
              <a:ext cx="504056" cy="360040"/>
            </a:xfrm>
            <a:prstGeom prst="line">
              <a:avLst/>
            </a:prstGeom>
            <a:ln w="762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0" name="Groupe 51"/>
          <p:cNvGrpSpPr/>
          <p:nvPr/>
        </p:nvGrpSpPr>
        <p:grpSpPr>
          <a:xfrm>
            <a:off x="7452320" y="0"/>
            <a:ext cx="504056" cy="360040"/>
            <a:chOff x="7452320" y="4005064"/>
            <a:chExt cx="522058" cy="432048"/>
          </a:xfrm>
        </p:grpSpPr>
        <p:cxnSp>
          <p:nvCxnSpPr>
            <p:cNvPr id="51" name="Connecteur droit 50"/>
            <p:cNvCxnSpPr/>
            <p:nvPr/>
          </p:nvCxnSpPr>
          <p:spPr>
            <a:xfrm flipV="1">
              <a:off x="7452320" y="4005064"/>
              <a:ext cx="522058" cy="432048"/>
            </a:xfrm>
            <a:prstGeom prst="line">
              <a:avLst/>
            </a:prstGeom>
            <a:ln w="762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Connecteur droit 51"/>
            <p:cNvCxnSpPr/>
            <p:nvPr/>
          </p:nvCxnSpPr>
          <p:spPr>
            <a:xfrm flipH="1" flipV="1">
              <a:off x="7452320" y="4077072"/>
              <a:ext cx="504056" cy="360040"/>
            </a:xfrm>
            <a:prstGeom prst="line">
              <a:avLst/>
            </a:prstGeom>
            <a:ln w="762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6865" name="Rectangle 1"/>
          <p:cNvSpPr>
            <a:spLocks noChangeArrowheads="1"/>
          </p:cNvSpPr>
          <p:nvPr/>
        </p:nvSpPr>
        <p:spPr bwMode="auto">
          <a:xfrm>
            <a:off x="0" y="2924944"/>
            <a:ext cx="9144000" cy="400110"/>
          </a:xfrm>
          <a:prstGeom prst="rect">
            <a:avLst/>
          </a:prstGeom>
          <a:solidFill>
            <a:srgbClr val="FFFF00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Arial Unicode MS" pitchFamily="34" charset="-128"/>
                <a:cs typeface="Times New Roman" pitchFamily="18" charset="0"/>
                <a:sym typeface="Wingdings 2" pitchFamily="18" charset="2"/>
              </a:rPr>
              <a:t></a:t>
            </a:r>
            <a:r>
              <a:rPr kumimoji="0" lang="fr-FR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Arial Unicode MS" pitchFamily="34" charset="-128"/>
                <a:cs typeface="Times New Roman" pitchFamily="18" charset="0"/>
              </a:rPr>
              <a:t> </a:t>
            </a:r>
            <a:r>
              <a:rPr kumimoji="0" lang="fr-FR" sz="2000" b="1" i="1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Arial Unicode MS" pitchFamily="34" charset="-128"/>
                <a:cs typeface="Times New Roman" pitchFamily="18" charset="0"/>
                <a:sym typeface="Wingdings 2" pitchFamily="18" charset="2"/>
              </a:rPr>
              <a:t>Nombre</a:t>
            </a:r>
            <a:r>
              <a:rPr kumimoji="0" lang="fr-FR" sz="1600" b="1" i="1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Arial Unicode MS" pitchFamily="34" charset="-128"/>
                <a:cs typeface="Times New Roman" pitchFamily="18" charset="0"/>
                <a:sym typeface="Wingdings 2" pitchFamily="18" charset="2"/>
              </a:rPr>
              <a:t> </a:t>
            </a:r>
            <a:r>
              <a:rPr kumimoji="0" lang="fr-FR" sz="2000" b="1" i="1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Arial Unicode MS" pitchFamily="34" charset="-128"/>
                <a:cs typeface="Times New Roman" pitchFamily="18" charset="0"/>
                <a:sym typeface="Wingdings 2" pitchFamily="18" charset="2"/>
              </a:rPr>
              <a:t>maximum</a:t>
            </a:r>
            <a:r>
              <a:rPr kumimoji="0" lang="fr-FR" sz="1600" b="1" i="1" u="sng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Arial Unicode MS" pitchFamily="34" charset="-128"/>
                <a:cs typeface="Times New Roman" pitchFamily="18" charset="0"/>
                <a:sym typeface="Wingdings 2" pitchFamily="18" charset="2"/>
              </a:rPr>
              <a:t> </a:t>
            </a:r>
            <a:r>
              <a:rPr kumimoji="0" lang="fr-FR" sz="2000" b="1" i="1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Arial Unicode MS" pitchFamily="34" charset="-128"/>
                <a:cs typeface="Times New Roman" pitchFamily="18" charset="0"/>
                <a:sym typeface="Wingdings 2" pitchFamily="18" charset="2"/>
              </a:rPr>
              <a:t>d’</a:t>
            </a:r>
            <a:r>
              <a:rPr lang="fr-FR" sz="2000" b="1" i="1" u="sng" dirty="0" smtClean="0">
                <a:latin typeface="Times New Roman" pitchFamily="18" charset="0"/>
                <a:ea typeface="Arial Unicode MS" pitchFamily="34" charset="-128"/>
                <a:cs typeface="Times New Roman" pitchFamily="18" charset="0"/>
                <a:sym typeface="Wingdings 2" pitchFamily="18" charset="2"/>
              </a:rPr>
              <a:t>électrons</a:t>
            </a:r>
            <a:r>
              <a:rPr lang="fr-FR" sz="1600" b="1" i="1" u="sng" dirty="0" smtClean="0">
                <a:latin typeface="Times New Roman" pitchFamily="18" charset="0"/>
                <a:ea typeface="Arial Unicode MS" pitchFamily="34" charset="-128"/>
                <a:cs typeface="Times New Roman" pitchFamily="18" charset="0"/>
                <a:sym typeface="Wingdings 2" pitchFamily="18" charset="2"/>
              </a:rPr>
              <a:t> </a:t>
            </a:r>
            <a:r>
              <a:rPr kumimoji="0" lang="fr-FR" sz="2000" b="1" i="1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Arial Unicode MS" pitchFamily="34" charset="-128"/>
                <a:cs typeface="Times New Roman" pitchFamily="18" charset="0"/>
                <a:sym typeface="Wingdings 2" pitchFamily="18" charset="2"/>
              </a:rPr>
              <a:t>dans</a:t>
            </a:r>
            <a:r>
              <a:rPr kumimoji="0" lang="fr-FR" sz="1600" b="1" i="1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Arial Unicode MS" pitchFamily="34" charset="-128"/>
                <a:cs typeface="Times New Roman" pitchFamily="18" charset="0"/>
                <a:sym typeface="Wingdings 2" pitchFamily="18" charset="2"/>
              </a:rPr>
              <a:t> </a:t>
            </a:r>
            <a:r>
              <a:rPr kumimoji="0" lang="fr-FR" sz="2000" b="1" i="1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Arial Unicode MS" pitchFamily="34" charset="-128"/>
                <a:cs typeface="Times New Roman" pitchFamily="18" charset="0"/>
                <a:sym typeface="Wingdings 2" pitchFamily="18" charset="2"/>
              </a:rPr>
              <a:t>les</a:t>
            </a:r>
            <a:r>
              <a:rPr kumimoji="0" lang="fr-FR" sz="1600" b="1" i="1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Arial Unicode MS" pitchFamily="34" charset="-128"/>
                <a:cs typeface="Times New Roman" pitchFamily="18" charset="0"/>
                <a:sym typeface="Wingdings 2" pitchFamily="18" charset="2"/>
              </a:rPr>
              <a:t> </a:t>
            </a:r>
            <a:r>
              <a:rPr kumimoji="0" lang="fr-FR" sz="2000" b="1" i="1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Arial Unicode MS" pitchFamily="34" charset="-128"/>
                <a:cs typeface="Times New Roman" pitchFamily="18" charset="0"/>
                <a:sym typeface="Wingdings 2" pitchFamily="18" charset="2"/>
              </a:rPr>
              <a:t>sous-couches</a:t>
            </a:r>
            <a:r>
              <a:rPr kumimoji="0" lang="fr-FR" sz="1600" b="1" i="1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Arial Unicode MS" pitchFamily="34" charset="-128"/>
                <a:cs typeface="Times New Roman" pitchFamily="18" charset="0"/>
                <a:sym typeface="Wingdings 2" pitchFamily="18" charset="2"/>
              </a:rPr>
              <a:t> </a:t>
            </a:r>
            <a:r>
              <a:rPr kumimoji="0" lang="fr-FR" sz="2000" b="1" i="1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Arial Unicode MS" pitchFamily="34" charset="-128"/>
                <a:cs typeface="Times New Roman" pitchFamily="18" charset="0"/>
                <a:sym typeface="Wingdings 2" pitchFamily="18" charset="2"/>
              </a:rPr>
              <a:t>«</a:t>
            </a:r>
            <a:r>
              <a:rPr kumimoji="0" lang="fr-FR" sz="1600" b="1" i="1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Arial Unicode MS" pitchFamily="34" charset="-128"/>
                <a:cs typeface="Times New Roman" pitchFamily="18" charset="0"/>
                <a:sym typeface="Wingdings 2" pitchFamily="18" charset="2"/>
              </a:rPr>
              <a:t> </a:t>
            </a:r>
            <a:r>
              <a:rPr kumimoji="0" lang="fr-FR" sz="2000" b="1" i="1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Arial Unicode MS" pitchFamily="34" charset="-128"/>
                <a:cs typeface="Times New Roman" pitchFamily="18" charset="0"/>
                <a:sym typeface="Wingdings 2" pitchFamily="18" charset="2"/>
              </a:rPr>
              <a:t>ns</a:t>
            </a:r>
            <a:r>
              <a:rPr kumimoji="0" lang="fr-FR" sz="1600" b="1" i="1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Arial Unicode MS" pitchFamily="34" charset="-128"/>
                <a:cs typeface="Times New Roman" pitchFamily="18" charset="0"/>
                <a:sym typeface="Wingdings 2" pitchFamily="18" charset="2"/>
              </a:rPr>
              <a:t> </a:t>
            </a:r>
            <a:r>
              <a:rPr kumimoji="0" lang="fr-FR" sz="2000" b="1" i="1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Arial Unicode MS" pitchFamily="34" charset="-128"/>
                <a:cs typeface="Times New Roman" pitchFamily="18" charset="0"/>
                <a:sym typeface="Wingdings 2" pitchFamily="18" charset="2"/>
              </a:rPr>
              <a:t>»,</a:t>
            </a:r>
            <a:r>
              <a:rPr kumimoji="0" lang="fr-FR" sz="1600" b="1" i="1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Arial Unicode MS" pitchFamily="34" charset="-128"/>
                <a:cs typeface="Times New Roman" pitchFamily="18" charset="0"/>
                <a:sym typeface="Wingdings 2" pitchFamily="18" charset="2"/>
              </a:rPr>
              <a:t> </a:t>
            </a:r>
            <a:r>
              <a:rPr kumimoji="0" lang="fr-FR" sz="2000" b="1" i="1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Arial Unicode MS" pitchFamily="34" charset="-128"/>
                <a:cs typeface="Times New Roman" pitchFamily="18" charset="0"/>
                <a:sym typeface="Wingdings 2" pitchFamily="18" charset="2"/>
              </a:rPr>
              <a:t>«</a:t>
            </a:r>
            <a:r>
              <a:rPr kumimoji="0" lang="fr-FR" sz="1600" b="1" i="1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Arial Unicode MS" pitchFamily="34" charset="-128"/>
                <a:cs typeface="Times New Roman" pitchFamily="18" charset="0"/>
                <a:sym typeface="Wingdings 2" pitchFamily="18" charset="2"/>
              </a:rPr>
              <a:t> </a:t>
            </a:r>
            <a:r>
              <a:rPr kumimoji="0" lang="fr-FR" sz="2000" b="1" i="1" u="sng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Arial Unicode MS" pitchFamily="34" charset="-128"/>
                <a:cs typeface="Times New Roman" pitchFamily="18" charset="0"/>
                <a:sym typeface="Wingdings 2" pitchFamily="18" charset="2"/>
              </a:rPr>
              <a:t>np</a:t>
            </a:r>
            <a:r>
              <a:rPr kumimoji="0" lang="fr-FR" sz="1600" b="1" i="1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Arial Unicode MS" pitchFamily="34" charset="-128"/>
                <a:cs typeface="Times New Roman" pitchFamily="18" charset="0"/>
                <a:sym typeface="Wingdings 2" pitchFamily="18" charset="2"/>
              </a:rPr>
              <a:t> </a:t>
            </a:r>
            <a:r>
              <a:rPr kumimoji="0" lang="fr-FR" sz="2000" b="1" i="1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Arial Unicode MS" pitchFamily="34" charset="-128"/>
                <a:cs typeface="Times New Roman" pitchFamily="18" charset="0"/>
                <a:sym typeface="Wingdings 2" pitchFamily="18" charset="2"/>
              </a:rPr>
              <a:t>»,</a:t>
            </a:r>
            <a:r>
              <a:rPr kumimoji="0" lang="fr-FR" sz="1600" b="1" i="1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Arial Unicode MS" pitchFamily="34" charset="-128"/>
                <a:cs typeface="Times New Roman" pitchFamily="18" charset="0"/>
                <a:sym typeface="Wingdings 2" pitchFamily="18" charset="2"/>
              </a:rPr>
              <a:t> </a:t>
            </a:r>
            <a:r>
              <a:rPr kumimoji="0" lang="fr-FR" sz="2000" b="1" i="1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Arial Unicode MS" pitchFamily="34" charset="-128"/>
                <a:cs typeface="Times New Roman" pitchFamily="18" charset="0"/>
                <a:sym typeface="Wingdings 2" pitchFamily="18" charset="2"/>
              </a:rPr>
              <a:t>«</a:t>
            </a:r>
            <a:r>
              <a:rPr kumimoji="0" lang="fr-FR" sz="1600" b="1" i="1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Arial Unicode MS" pitchFamily="34" charset="-128"/>
                <a:cs typeface="Times New Roman" pitchFamily="18" charset="0"/>
                <a:sym typeface="Wingdings 2" pitchFamily="18" charset="2"/>
              </a:rPr>
              <a:t> </a:t>
            </a:r>
            <a:r>
              <a:rPr kumimoji="0" lang="fr-FR" sz="2000" b="1" i="1" u="sng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Arial Unicode MS" pitchFamily="34" charset="-128"/>
                <a:cs typeface="Times New Roman" pitchFamily="18" charset="0"/>
                <a:sym typeface="Wingdings 2" pitchFamily="18" charset="2"/>
              </a:rPr>
              <a:t>nd</a:t>
            </a:r>
            <a:r>
              <a:rPr kumimoji="0" lang="fr-FR" sz="1600" b="1" i="1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Arial Unicode MS" pitchFamily="34" charset="-128"/>
                <a:cs typeface="Times New Roman" pitchFamily="18" charset="0"/>
                <a:sym typeface="Wingdings 2" pitchFamily="18" charset="2"/>
              </a:rPr>
              <a:t> </a:t>
            </a:r>
            <a:r>
              <a:rPr kumimoji="0" lang="fr-FR" sz="2000" b="1" i="1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Arial Unicode MS" pitchFamily="34" charset="-128"/>
                <a:cs typeface="Times New Roman" pitchFamily="18" charset="0"/>
                <a:sym typeface="Wingdings 2" pitchFamily="18" charset="2"/>
              </a:rPr>
              <a:t>»</a:t>
            </a:r>
            <a:r>
              <a:rPr kumimoji="0" lang="fr-FR" sz="1600" b="1" i="1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Arial Unicode MS" pitchFamily="34" charset="-128"/>
                <a:cs typeface="Times New Roman" pitchFamily="18" charset="0"/>
                <a:sym typeface="Wingdings 2" pitchFamily="18" charset="2"/>
              </a:rPr>
              <a:t> </a:t>
            </a:r>
            <a:r>
              <a:rPr kumimoji="0" lang="fr-FR" sz="2000" b="1" i="1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Arial Unicode MS" pitchFamily="34" charset="-128"/>
                <a:cs typeface="Times New Roman" pitchFamily="18" charset="0"/>
                <a:sym typeface="Wingdings 2" pitchFamily="18" charset="2"/>
              </a:rPr>
              <a:t>et</a:t>
            </a:r>
            <a:r>
              <a:rPr kumimoji="0" lang="fr-FR" sz="1600" b="1" i="1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Arial Unicode MS" pitchFamily="34" charset="-128"/>
                <a:cs typeface="Times New Roman" pitchFamily="18" charset="0"/>
                <a:sym typeface="Wingdings 2" pitchFamily="18" charset="2"/>
              </a:rPr>
              <a:t> </a:t>
            </a:r>
            <a:r>
              <a:rPr kumimoji="0" lang="fr-FR" sz="2000" b="1" i="1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Arial Unicode MS" pitchFamily="34" charset="-128"/>
                <a:cs typeface="Times New Roman" pitchFamily="18" charset="0"/>
                <a:sym typeface="Wingdings 2" pitchFamily="18" charset="2"/>
              </a:rPr>
              <a:t>«</a:t>
            </a:r>
            <a:r>
              <a:rPr kumimoji="0" lang="fr-FR" sz="1600" b="1" i="1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Arial Unicode MS" pitchFamily="34" charset="-128"/>
                <a:cs typeface="Times New Roman" pitchFamily="18" charset="0"/>
                <a:sym typeface="Wingdings 2" pitchFamily="18" charset="2"/>
              </a:rPr>
              <a:t> </a:t>
            </a:r>
            <a:r>
              <a:rPr kumimoji="0" lang="fr-FR" sz="2000" b="1" i="1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Arial Unicode MS" pitchFamily="34" charset="-128"/>
                <a:cs typeface="Times New Roman" pitchFamily="18" charset="0"/>
                <a:sym typeface="Wingdings 2" pitchFamily="18" charset="2"/>
              </a:rPr>
              <a:t>nf</a:t>
            </a:r>
            <a:r>
              <a:rPr kumimoji="0" lang="fr-FR" sz="1600" b="1" i="1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Arial Unicode MS" pitchFamily="34" charset="-128"/>
                <a:cs typeface="Times New Roman" pitchFamily="18" charset="0"/>
                <a:sym typeface="Wingdings 2" pitchFamily="18" charset="2"/>
              </a:rPr>
              <a:t> </a:t>
            </a:r>
            <a:r>
              <a:rPr kumimoji="0" lang="fr-FR" sz="2000" b="1" i="1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Arial Unicode MS" pitchFamily="34" charset="-128"/>
                <a:cs typeface="Times New Roman" pitchFamily="18" charset="0"/>
                <a:sym typeface="Wingdings 2" pitchFamily="18" charset="2"/>
              </a:rPr>
              <a:t>»</a:t>
            </a:r>
            <a:r>
              <a:rPr kumimoji="0" lang="fr-FR" sz="16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Arial Unicode MS" pitchFamily="34" charset="-128"/>
                <a:cs typeface="Times New Roman" pitchFamily="18" charset="0"/>
                <a:sym typeface="Wingdings 2" pitchFamily="18" charset="2"/>
              </a:rPr>
              <a:t> </a:t>
            </a:r>
            <a:r>
              <a:rPr kumimoji="0" lang="fr-FR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Arial Unicode MS" pitchFamily="34" charset="-128"/>
                <a:cs typeface="Times New Roman" pitchFamily="18" charset="0"/>
                <a:sym typeface="Wingdings 2" pitchFamily="18" charset="2"/>
              </a:rPr>
              <a:t>:</a:t>
            </a:r>
            <a:endParaRPr kumimoji="0" lang="fr-FR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  <a:sym typeface="Wingdings 2" pitchFamily="18" charset="2"/>
            </a:endParaRPr>
          </a:p>
        </p:txBody>
      </p:sp>
      <p:sp>
        <p:nvSpPr>
          <p:cNvPr id="55" name="Rectangle 54"/>
          <p:cNvSpPr/>
          <p:nvPr/>
        </p:nvSpPr>
        <p:spPr>
          <a:xfrm>
            <a:off x="0" y="3356992"/>
            <a:ext cx="914400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sz="2000" dirty="0" smtClean="0">
                <a:solidFill>
                  <a:prstClr val="black"/>
                </a:solidFill>
                <a:latin typeface="Calibri" pitchFamily="34" charset="0"/>
                <a:ea typeface="Arial Unicode MS" pitchFamily="34" charset="-128"/>
                <a:cs typeface="Calibri" pitchFamily="34" charset="0"/>
                <a:sym typeface="Wingdings 2" pitchFamily="18" charset="2"/>
              </a:rPr>
              <a:t>Une OA ne peut contenir que ________________________. </a:t>
            </a:r>
          </a:p>
        </p:txBody>
      </p:sp>
      <p:sp>
        <p:nvSpPr>
          <p:cNvPr id="58" name="Rectangle 2"/>
          <p:cNvSpPr>
            <a:spLocks noChangeArrowheads="1"/>
          </p:cNvSpPr>
          <p:nvPr/>
        </p:nvSpPr>
        <p:spPr bwMode="auto">
          <a:xfrm>
            <a:off x="3329196" y="3338324"/>
            <a:ext cx="3384376" cy="2880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20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ea typeface="Arial Unicode MS" pitchFamily="34" charset="-128"/>
                <a:cs typeface="Arial" pitchFamily="34" charset="0"/>
              </a:rPr>
              <a:t>2 électrons au maximum </a:t>
            </a:r>
            <a:endParaRPr kumimoji="0" lang="fr-FR" sz="28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69" name="Rectangle 1"/>
          <p:cNvSpPr>
            <a:spLocks noChangeArrowheads="1"/>
          </p:cNvSpPr>
          <p:nvPr/>
        </p:nvSpPr>
        <p:spPr bwMode="auto">
          <a:xfrm>
            <a:off x="0" y="5127575"/>
            <a:ext cx="4427984" cy="400110"/>
          </a:xfrm>
          <a:prstGeom prst="rect">
            <a:avLst/>
          </a:prstGeom>
          <a:solidFill>
            <a:srgbClr val="FFFF00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Arial Unicode MS" pitchFamily="34" charset="-128"/>
                <a:cs typeface="Times New Roman" pitchFamily="18" charset="0"/>
                <a:sym typeface="Wingdings 2" pitchFamily="18" charset="2"/>
              </a:rPr>
              <a:t></a:t>
            </a:r>
            <a:r>
              <a:rPr kumimoji="0" lang="fr-FR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Arial Unicode MS" pitchFamily="34" charset="-128"/>
                <a:cs typeface="Times New Roman" pitchFamily="18" charset="0"/>
              </a:rPr>
              <a:t> </a:t>
            </a:r>
            <a:r>
              <a:rPr kumimoji="0" lang="fr-FR" sz="2000" b="1" i="1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Arial Unicode MS" pitchFamily="34" charset="-128"/>
                <a:cs typeface="Times New Roman" pitchFamily="18" charset="0"/>
                <a:sym typeface="Wingdings 2" pitchFamily="18" charset="2"/>
              </a:rPr>
              <a:t>Ordre énergétique des sous-couches</a:t>
            </a:r>
            <a:r>
              <a:rPr kumimoji="0" lang="fr-FR" sz="2000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Arial Unicode MS" pitchFamily="34" charset="-128"/>
                <a:cs typeface="Times New Roman" pitchFamily="18" charset="0"/>
                <a:sym typeface="Wingdings 2" pitchFamily="18" charset="2"/>
              </a:rPr>
              <a:t> </a:t>
            </a:r>
            <a:r>
              <a:rPr kumimoji="0" lang="fr-FR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Arial Unicode MS" pitchFamily="34" charset="-128"/>
                <a:cs typeface="Times New Roman" pitchFamily="18" charset="0"/>
                <a:sym typeface="Wingdings 2" pitchFamily="18" charset="2"/>
              </a:rPr>
              <a:t>:</a:t>
            </a:r>
            <a:endParaRPr kumimoji="0" lang="fr-FR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  <a:sym typeface="Wingdings 2" pitchFamily="18" charset="2"/>
            </a:endParaRPr>
          </a:p>
        </p:txBody>
      </p:sp>
      <p:sp>
        <p:nvSpPr>
          <p:cNvPr id="36867" name="Rectangle 3"/>
          <p:cNvSpPr>
            <a:spLocks noChangeArrowheads="1"/>
          </p:cNvSpPr>
          <p:nvPr/>
        </p:nvSpPr>
        <p:spPr bwMode="auto">
          <a:xfrm>
            <a:off x="0" y="5457418"/>
            <a:ext cx="9144000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49263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Arial Unicode MS" pitchFamily="34" charset="-128"/>
                <a:cs typeface="Calibri" pitchFamily="34" charset="0"/>
              </a:rPr>
              <a:t>Les sous-couches sont données par </a:t>
            </a:r>
            <a:r>
              <a:rPr kumimoji="0" lang="fr-FR" sz="2000" b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Arial Unicode MS" pitchFamily="34" charset="-128"/>
                <a:cs typeface="Calibri" pitchFamily="34" charset="0"/>
              </a:rPr>
              <a:t>ordre croissant d’énergie</a:t>
            </a:r>
            <a:r>
              <a:rPr kumimoji="0" lang="fr-FR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Arial Unicode MS" pitchFamily="34" charset="-128"/>
                <a:cs typeface="Calibri" pitchFamily="34" charset="0"/>
              </a:rPr>
              <a:t> si on suit le trajet indiqué par les flèches tracées sur le tableau : </a:t>
            </a:r>
            <a:endParaRPr kumimoji="0" lang="fr-FR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71" name="Connecteur droit avec flèche 70"/>
          <p:cNvCxnSpPr/>
          <p:nvPr/>
        </p:nvCxnSpPr>
        <p:spPr>
          <a:xfrm flipH="1">
            <a:off x="6732240" y="0"/>
            <a:ext cx="720080" cy="548680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Connecteur droit avec flèche 72"/>
          <p:cNvCxnSpPr/>
          <p:nvPr/>
        </p:nvCxnSpPr>
        <p:spPr>
          <a:xfrm flipH="1">
            <a:off x="6732240" y="404664"/>
            <a:ext cx="720080" cy="548680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4" name="Connecteur droit avec flèche 73"/>
          <p:cNvCxnSpPr/>
          <p:nvPr/>
        </p:nvCxnSpPr>
        <p:spPr>
          <a:xfrm flipH="1">
            <a:off x="6732240" y="404664"/>
            <a:ext cx="1224136" cy="936104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6" name="Connecteur droit avec flèche 75"/>
          <p:cNvCxnSpPr/>
          <p:nvPr/>
        </p:nvCxnSpPr>
        <p:spPr>
          <a:xfrm flipH="1">
            <a:off x="6732240" y="768896"/>
            <a:ext cx="1224136" cy="936104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7" name="Connecteur droit avec flèche 76"/>
          <p:cNvCxnSpPr/>
          <p:nvPr/>
        </p:nvCxnSpPr>
        <p:spPr>
          <a:xfrm flipH="1">
            <a:off x="6732240" y="764704"/>
            <a:ext cx="1800200" cy="1368152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9" name="Connecteur droit avec flèche 78"/>
          <p:cNvCxnSpPr/>
          <p:nvPr/>
        </p:nvCxnSpPr>
        <p:spPr>
          <a:xfrm flipH="1">
            <a:off x="6732240" y="1196752"/>
            <a:ext cx="1728192" cy="1296144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0" name="Connecteur droit avec flèche 79"/>
          <p:cNvCxnSpPr/>
          <p:nvPr/>
        </p:nvCxnSpPr>
        <p:spPr>
          <a:xfrm flipH="1">
            <a:off x="6732240" y="1196752"/>
            <a:ext cx="2232248" cy="1656184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3" name="Rectangle 82"/>
          <p:cNvSpPr/>
          <p:nvPr/>
        </p:nvSpPr>
        <p:spPr>
          <a:xfrm>
            <a:off x="6372200" y="260648"/>
            <a:ext cx="603176" cy="28931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sz="26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  <a:sym typeface="Wingdings"/>
              </a:rPr>
              <a:t></a:t>
            </a: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sz="26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  <a:sym typeface="Wingdings"/>
              </a:rPr>
              <a:t></a:t>
            </a: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sz="26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  <a:sym typeface="Wingdings"/>
              </a:rPr>
              <a:t></a:t>
            </a: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sz="26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  <a:sym typeface="Wingdings"/>
              </a:rPr>
              <a:t></a:t>
            </a: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sz="26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  <a:sym typeface="Wingdings"/>
              </a:rPr>
              <a:t></a:t>
            </a: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sz="26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  <a:sym typeface="Wingdings"/>
              </a:rPr>
              <a:t></a:t>
            </a: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sz="26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  <a:sym typeface="Wingdings"/>
              </a:rPr>
              <a:t></a:t>
            </a:r>
            <a:endParaRPr lang="fr-FR" sz="2600" dirty="0" smtClean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0" name="Rectangle 2"/>
          <p:cNvSpPr>
            <a:spLocks noChangeArrowheads="1"/>
          </p:cNvSpPr>
          <p:nvPr/>
        </p:nvSpPr>
        <p:spPr bwMode="auto">
          <a:xfrm>
            <a:off x="395536" y="6165304"/>
            <a:ext cx="8568952" cy="4667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fr-FR" sz="2400" b="1" dirty="0" smtClean="0">
                <a:solidFill>
                  <a:srgbClr val="FF0000"/>
                </a:solidFill>
                <a:latin typeface="Arial" pitchFamily="34" charset="0"/>
                <a:ea typeface="Arial Unicode MS" pitchFamily="34" charset="-128"/>
                <a:cs typeface="Arial" pitchFamily="34" charset="0"/>
              </a:rPr>
              <a:t>1s, 2s, 2p, 3s, 3p, 4s, 3d, 4p,</a:t>
            </a:r>
            <a:r>
              <a:rPr lang="fr-FR" sz="3200" b="1" dirty="0" smtClean="0">
                <a:solidFill>
                  <a:srgbClr val="FF0000"/>
                </a:solidFill>
                <a:latin typeface="Arial" pitchFamily="34" charset="0"/>
                <a:ea typeface="Arial Unicode MS" pitchFamily="34" charset="-128"/>
                <a:cs typeface="Arial" pitchFamily="34" charset="0"/>
              </a:rPr>
              <a:t> </a:t>
            </a:r>
            <a:r>
              <a:rPr lang="fr-FR" sz="2400" b="1" dirty="0" smtClean="0">
                <a:solidFill>
                  <a:srgbClr val="FF0000"/>
                </a:solidFill>
                <a:latin typeface="Arial" pitchFamily="34" charset="0"/>
                <a:ea typeface="Arial Unicode MS" pitchFamily="34" charset="-128"/>
                <a:cs typeface="Arial" pitchFamily="34" charset="0"/>
              </a:rPr>
              <a:t>5s, 4d, 5p, 6s, 4f, 5d, 6p, 7s</a:t>
            </a:r>
            <a:endParaRPr lang="fr-FR" sz="4000" b="1" dirty="0" smtClean="0"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32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82" name="Rectangle 2"/>
          <p:cNvSpPr>
            <a:spLocks noChangeArrowheads="1"/>
          </p:cNvSpPr>
          <p:nvPr/>
        </p:nvSpPr>
        <p:spPr bwMode="auto">
          <a:xfrm>
            <a:off x="5790230" y="4559094"/>
            <a:ext cx="792088" cy="2880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2000" b="1" i="0" u="none" strike="noStrike" cap="none" normalizeH="0" baseline="0" dirty="0" smtClean="0">
                <a:ln>
                  <a:noFill/>
                </a:ln>
                <a:solidFill>
                  <a:srgbClr val="008000"/>
                </a:solidFill>
                <a:effectLst/>
                <a:latin typeface="Arial" pitchFamily="34" charset="0"/>
                <a:ea typeface="Arial Unicode MS" pitchFamily="34" charset="-128"/>
                <a:cs typeface="Arial" pitchFamily="34" charset="0"/>
              </a:rPr>
              <a:t>2 e</a:t>
            </a:r>
            <a:r>
              <a:rPr kumimoji="0" lang="fr-FR" sz="2000" b="1" i="0" u="none" strike="noStrike" cap="none" normalizeH="0" baseline="30000" dirty="0" smtClean="0">
                <a:ln>
                  <a:noFill/>
                </a:ln>
                <a:solidFill>
                  <a:srgbClr val="008000"/>
                </a:solidFill>
                <a:effectLst/>
                <a:latin typeface="Arial" pitchFamily="34" charset="0"/>
                <a:ea typeface="Arial Unicode MS" pitchFamily="34" charset="-128"/>
                <a:cs typeface="Arial" pitchFamily="34" charset="0"/>
              </a:rPr>
              <a:t> –</a:t>
            </a:r>
            <a:endParaRPr kumimoji="0" lang="fr-FR" sz="2800" b="1" i="0" u="none" strike="noStrike" cap="none" normalizeH="0" baseline="0" dirty="0" smtClean="0">
              <a:ln>
                <a:noFill/>
              </a:ln>
              <a:solidFill>
                <a:srgbClr val="00800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86" name="Rectangle 2"/>
          <p:cNvSpPr>
            <a:spLocks noChangeArrowheads="1"/>
          </p:cNvSpPr>
          <p:nvPr/>
        </p:nvSpPr>
        <p:spPr bwMode="auto">
          <a:xfrm>
            <a:off x="6726334" y="4559094"/>
            <a:ext cx="792088" cy="2880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2000" b="1" i="0" u="none" strike="noStrike" cap="none" normalizeH="0" baseline="0" dirty="0" smtClean="0">
                <a:ln>
                  <a:noFill/>
                </a:ln>
                <a:solidFill>
                  <a:srgbClr val="008000"/>
                </a:solidFill>
                <a:effectLst/>
                <a:latin typeface="Arial" pitchFamily="34" charset="0"/>
                <a:ea typeface="Arial Unicode MS" pitchFamily="34" charset="-128"/>
                <a:cs typeface="Arial" pitchFamily="34" charset="0"/>
              </a:rPr>
              <a:t>6 e</a:t>
            </a:r>
            <a:r>
              <a:rPr kumimoji="0" lang="fr-FR" sz="2000" b="1" i="0" u="none" strike="noStrike" cap="none" normalizeH="0" baseline="30000" dirty="0" smtClean="0">
                <a:ln>
                  <a:noFill/>
                </a:ln>
                <a:solidFill>
                  <a:srgbClr val="008000"/>
                </a:solidFill>
                <a:effectLst/>
                <a:latin typeface="Arial" pitchFamily="34" charset="0"/>
                <a:ea typeface="Arial Unicode MS" pitchFamily="34" charset="-128"/>
                <a:cs typeface="Arial" pitchFamily="34" charset="0"/>
              </a:rPr>
              <a:t> –</a:t>
            </a:r>
            <a:endParaRPr kumimoji="0" lang="fr-FR" sz="2800" b="1" i="0" u="none" strike="noStrike" cap="none" normalizeH="0" baseline="0" dirty="0" smtClean="0">
              <a:ln>
                <a:noFill/>
              </a:ln>
              <a:solidFill>
                <a:srgbClr val="00800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87" name="Rectangle 2"/>
          <p:cNvSpPr>
            <a:spLocks noChangeArrowheads="1"/>
          </p:cNvSpPr>
          <p:nvPr/>
        </p:nvSpPr>
        <p:spPr bwMode="auto">
          <a:xfrm>
            <a:off x="7518422" y="4559094"/>
            <a:ext cx="936104" cy="2880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2000" b="1" i="0" u="none" strike="noStrike" cap="none" normalizeH="0" baseline="0" dirty="0" smtClean="0">
                <a:ln>
                  <a:noFill/>
                </a:ln>
                <a:solidFill>
                  <a:srgbClr val="008000"/>
                </a:solidFill>
                <a:effectLst/>
                <a:latin typeface="Arial" pitchFamily="34" charset="0"/>
                <a:ea typeface="Arial Unicode MS" pitchFamily="34" charset="-128"/>
                <a:cs typeface="Arial" pitchFamily="34" charset="0"/>
              </a:rPr>
              <a:t>10 e</a:t>
            </a:r>
            <a:r>
              <a:rPr kumimoji="0" lang="fr-FR" sz="2000" b="1" i="0" u="none" strike="noStrike" cap="none" normalizeH="0" baseline="30000" dirty="0" smtClean="0">
                <a:ln>
                  <a:noFill/>
                </a:ln>
                <a:solidFill>
                  <a:srgbClr val="008000"/>
                </a:solidFill>
                <a:effectLst/>
                <a:latin typeface="Arial" pitchFamily="34" charset="0"/>
                <a:ea typeface="Arial Unicode MS" pitchFamily="34" charset="-128"/>
                <a:cs typeface="Arial" pitchFamily="34" charset="0"/>
              </a:rPr>
              <a:t> –</a:t>
            </a:r>
            <a:endParaRPr kumimoji="0" lang="fr-FR" sz="2800" b="1" i="0" u="none" strike="noStrike" cap="none" normalizeH="0" baseline="0" dirty="0" smtClean="0">
              <a:ln>
                <a:noFill/>
              </a:ln>
              <a:solidFill>
                <a:srgbClr val="00800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88" name="Rectangle 2"/>
          <p:cNvSpPr>
            <a:spLocks noChangeArrowheads="1"/>
          </p:cNvSpPr>
          <p:nvPr/>
        </p:nvSpPr>
        <p:spPr bwMode="auto">
          <a:xfrm>
            <a:off x="8273998" y="4559094"/>
            <a:ext cx="936104" cy="2880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2000" b="1" i="0" u="none" strike="noStrike" cap="none" normalizeH="0" baseline="0" dirty="0" smtClean="0">
                <a:ln>
                  <a:noFill/>
                </a:ln>
                <a:solidFill>
                  <a:srgbClr val="008000"/>
                </a:solidFill>
                <a:effectLst/>
                <a:latin typeface="Arial" pitchFamily="34" charset="0"/>
                <a:ea typeface="Arial Unicode MS" pitchFamily="34" charset="-128"/>
                <a:cs typeface="Arial" pitchFamily="34" charset="0"/>
              </a:rPr>
              <a:t>14 e</a:t>
            </a:r>
            <a:r>
              <a:rPr kumimoji="0" lang="fr-FR" sz="2000" b="1" i="0" u="none" strike="noStrike" cap="none" normalizeH="0" baseline="30000" dirty="0" smtClean="0">
                <a:ln>
                  <a:noFill/>
                </a:ln>
                <a:solidFill>
                  <a:srgbClr val="008000"/>
                </a:solidFill>
                <a:effectLst/>
                <a:latin typeface="Arial" pitchFamily="34" charset="0"/>
                <a:ea typeface="Arial Unicode MS" pitchFamily="34" charset="-128"/>
                <a:cs typeface="Arial" pitchFamily="34" charset="0"/>
              </a:rPr>
              <a:t> –</a:t>
            </a:r>
            <a:endParaRPr kumimoji="0" lang="fr-FR" sz="2800" b="1" i="0" u="none" strike="noStrike" cap="none" normalizeH="0" baseline="0" dirty="0" smtClean="0">
              <a:ln>
                <a:noFill/>
              </a:ln>
              <a:solidFill>
                <a:srgbClr val="00800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68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68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"/>
                            </p:stCondLst>
                            <p:childTnLst>
                              <p:par>
                                <p:cTn id="20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86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86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86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867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867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867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867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867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867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867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867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500"/>
                            </p:stCondLst>
                            <p:childTnLst>
                              <p:par>
                                <p:cTn id="63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368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368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1" dur="20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2000"/>
                            </p:stCondLst>
                            <p:childTnLst>
                              <p:par>
                                <p:cTn id="7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5" dur="20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4000"/>
                            </p:stCondLst>
                            <p:childTnLst>
                              <p:par>
                                <p:cTn id="7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9" dur="20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6000"/>
                            </p:stCondLst>
                            <p:childTnLst>
                              <p:par>
                                <p:cTn id="8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3" dur="20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8000"/>
                            </p:stCondLst>
                            <p:childTnLst>
                              <p:par>
                                <p:cTn id="8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7" dur="20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10000"/>
                            </p:stCondLst>
                            <p:childTnLst>
                              <p:par>
                                <p:cTn id="8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1" dur="20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12000"/>
                            </p:stCondLst>
                            <p:childTnLst>
                              <p:par>
                                <p:cTn id="9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5" dur="20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14000"/>
                            </p:stCondLst>
                            <p:childTnLst>
                              <p:par>
                                <p:cTn id="9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9" dur="10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4" dur="50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865" grpId="0" animBg="1"/>
      <p:bldP spid="55" grpId="0"/>
      <p:bldP spid="58" grpId="0"/>
      <p:bldP spid="69" grpId="0" animBg="1"/>
      <p:bldP spid="36867" grpId="0"/>
      <p:bldP spid="83" grpId="0"/>
      <p:bldP spid="70" grpId="0"/>
      <p:bldP spid="82" grpId="0"/>
      <p:bldP spid="86" grpId="0"/>
      <p:bldP spid="87" grpId="0"/>
      <p:bldP spid="88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sp>
        <p:nvSpPr>
          <p:cNvPr id="35844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 dirty="0"/>
          </a:p>
        </p:txBody>
      </p:sp>
      <p:pic>
        <p:nvPicPr>
          <p:cNvPr id="35851" name="Picture 11"/>
          <p:cNvPicPr>
            <a:picLocks noChangeAspect="1" noChangeArrowheads="1"/>
          </p:cNvPicPr>
          <p:nvPr/>
        </p:nvPicPr>
        <p:blipFill>
          <a:blip r:embed="rId2" cstate="print"/>
          <a:srcRect l="76544" t="30160" r="3611" b="22801"/>
          <a:stretch>
            <a:fillRect/>
          </a:stretch>
        </p:blipFill>
        <p:spPr bwMode="auto">
          <a:xfrm>
            <a:off x="6948264" y="-27384"/>
            <a:ext cx="2052228" cy="27363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2" name="Groupe 51"/>
          <p:cNvGrpSpPr/>
          <p:nvPr/>
        </p:nvGrpSpPr>
        <p:grpSpPr>
          <a:xfrm>
            <a:off x="7984951" y="38100"/>
            <a:ext cx="504056" cy="360040"/>
            <a:chOff x="7452320" y="4005064"/>
            <a:chExt cx="522058" cy="432048"/>
          </a:xfrm>
        </p:grpSpPr>
        <p:cxnSp>
          <p:nvCxnSpPr>
            <p:cNvPr id="53" name="Connecteur droit 52"/>
            <p:cNvCxnSpPr/>
            <p:nvPr/>
          </p:nvCxnSpPr>
          <p:spPr>
            <a:xfrm flipV="1">
              <a:off x="7452320" y="4005064"/>
              <a:ext cx="522058" cy="432048"/>
            </a:xfrm>
            <a:prstGeom prst="line">
              <a:avLst/>
            </a:prstGeom>
            <a:ln w="762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Connecteur droit 53"/>
            <p:cNvCxnSpPr/>
            <p:nvPr/>
          </p:nvCxnSpPr>
          <p:spPr>
            <a:xfrm flipH="1" flipV="1">
              <a:off x="7452320" y="4077072"/>
              <a:ext cx="504056" cy="360040"/>
            </a:xfrm>
            <a:prstGeom prst="line">
              <a:avLst/>
            </a:prstGeom>
            <a:ln w="762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" name="Groupe 54"/>
          <p:cNvGrpSpPr/>
          <p:nvPr/>
        </p:nvGrpSpPr>
        <p:grpSpPr>
          <a:xfrm>
            <a:off x="8489007" y="38100"/>
            <a:ext cx="504056" cy="360040"/>
            <a:chOff x="7452320" y="4005064"/>
            <a:chExt cx="522058" cy="432048"/>
          </a:xfrm>
        </p:grpSpPr>
        <p:cxnSp>
          <p:nvCxnSpPr>
            <p:cNvPr id="56" name="Connecteur droit 55"/>
            <p:cNvCxnSpPr/>
            <p:nvPr/>
          </p:nvCxnSpPr>
          <p:spPr>
            <a:xfrm flipV="1">
              <a:off x="7452320" y="4005064"/>
              <a:ext cx="522058" cy="432048"/>
            </a:xfrm>
            <a:prstGeom prst="line">
              <a:avLst/>
            </a:prstGeom>
            <a:ln w="762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Connecteur droit 56"/>
            <p:cNvCxnSpPr/>
            <p:nvPr/>
          </p:nvCxnSpPr>
          <p:spPr>
            <a:xfrm flipH="1" flipV="1">
              <a:off x="7452320" y="4077072"/>
              <a:ext cx="504056" cy="360040"/>
            </a:xfrm>
            <a:prstGeom prst="line">
              <a:avLst/>
            </a:prstGeom>
            <a:ln w="762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" name="Groupe 57"/>
          <p:cNvGrpSpPr/>
          <p:nvPr/>
        </p:nvGrpSpPr>
        <p:grpSpPr>
          <a:xfrm>
            <a:off x="7984951" y="398140"/>
            <a:ext cx="504056" cy="360040"/>
            <a:chOff x="7452320" y="4005064"/>
            <a:chExt cx="522058" cy="432048"/>
          </a:xfrm>
        </p:grpSpPr>
        <p:cxnSp>
          <p:nvCxnSpPr>
            <p:cNvPr id="59" name="Connecteur droit 58"/>
            <p:cNvCxnSpPr/>
            <p:nvPr/>
          </p:nvCxnSpPr>
          <p:spPr>
            <a:xfrm flipV="1">
              <a:off x="7452320" y="4005064"/>
              <a:ext cx="522058" cy="432048"/>
            </a:xfrm>
            <a:prstGeom prst="line">
              <a:avLst/>
            </a:prstGeom>
            <a:ln w="762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Connecteur droit 59"/>
            <p:cNvCxnSpPr/>
            <p:nvPr/>
          </p:nvCxnSpPr>
          <p:spPr>
            <a:xfrm flipH="1" flipV="1">
              <a:off x="7452320" y="4077072"/>
              <a:ext cx="504056" cy="360040"/>
            </a:xfrm>
            <a:prstGeom prst="line">
              <a:avLst/>
            </a:prstGeom>
            <a:ln w="762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" name="Groupe 60"/>
          <p:cNvGrpSpPr/>
          <p:nvPr/>
        </p:nvGrpSpPr>
        <p:grpSpPr>
          <a:xfrm>
            <a:off x="8489007" y="398140"/>
            <a:ext cx="504056" cy="360040"/>
            <a:chOff x="7452320" y="4005064"/>
            <a:chExt cx="522058" cy="432048"/>
          </a:xfrm>
        </p:grpSpPr>
        <p:cxnSp>
          <p:nvCxnSpPr>
            <p:cNvPr id="62" name="Connecteur droit 61"/>
            <p:cNvCxnSpPr/>
            <p:nvPr/>
          </p:nvCxnSpPr>
          <p:spPr>
            <a:xfrm flipV="1">
              <a:off x="7452320" y="4005064"/>
              <a:ext cx="522058" cy="432048"/>
            </a:xfrm>
            <a:prstGeom prst="line">
              <a:avLst/>
            </a:prstGeom>
            <a:ln w="762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Connecteur droit 62"/>
            <p:cNvCxnSpPr/>
            <p:nvPr/>
          </p:nvCxnSpPr>
          <p:spPr>
            <a:xfrm flipH="1" flipV="1">
              <a:off x="7452320" y="4077072"/>
              <a:ext cx="504056" cy="360040"/>
            </a:xfrm>
            <a:prstGeom prst="line">
              <a:avLst/>
            </a:prstGeom>
            <a:ln w="762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" name="Groupe 63"/>
          <p:cNvGrpSpPr/>
          <p:nvPr/>
        </p:nvGrpSpPr>
        <p:grpSpPr>
          <a:xfrm>
            <a:off x="8561015" y="758180"/>
            <a:ext cx="504056" cy="360040"/>
            <a:chOff x="7452320" y="4005064"/>
            <a:chExt cx="522058" cy="432048"/>
          </a:xfrm>
        </p:grpSpPr>
        <p:cxnSp>
          <p:nvCxnSpPr>
            <p:cNvPr id="65" name="Connecteur droit 64"/>
            <p:cNvCxnSpPr/>
            <p:nvPr/>
          </p:nvCxnSpPr>
          <p:spPr>
            <a:xfrm flipV="1">
              <a:off x="7452320" y="4005064"/>
              <a:ext cx="522058" cy="432048"/>
            </a:xfrm>
            <a:prstGeom prst="line">
              <a:avLst/>
            </a:prstGeom>
            <a:ln w="762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Connecteur droit 65"/>
            <p:cNvCxnSpPr/>
            <p:nvPr/>
          </p:nvCxnSpPr>
          <p:spPr>
            <a:xfrm flipH="1" flipV="1">
              <a:off x="7452320" y="4077072"/>
              <a:ext cx="504056" cy="360040"/>
            </a:xfrm>
            <a:prstGeom prst="line">
              <a:avLst/>
            </a:prstGeom>
            <a:ln w="762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" name="Groupe 51"/>
          <p:cNvGrpSpPr/>
          <p:nvPr/>
        </p:nvGrpSpPr>
        <p:grpSpPr>
          <a:xfrm>
            <a:off x="7452320" y="0"/>
            <a:ext cx="504056" cy="360040"/>
            <a:chOff x="7452320" y="4005064"/>
            <a:chExt cx="522058" cy="432048"/>
          </a:xfrm>
        </p:grpSpPr>
        <p:cxnSp>
          <p:nvCxnSpPr>
            <p:cNvPr id="51" name="Connecteur droit 50"/>
            <p:cNvCxnSpPr/>
            <p:nvPr/>
          </p:nvCxnSpPr>
          <p:spPr>
            <a:xfrm flipV="1">
              <a:off x="7452320" y="4005064"/>
              <a:ext cx="522058" cy="432048"/>
            </a:xfrm>
            <a:prstGeom prst="line">
              <a:avLst/>
            </a:prstGeom>
            <a:ln w="762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Connecteur droit 51"/>
            <p:cNvCxnSpPr/>
            <p:nvPr/>
          </p:nvCxnSpPr>
          <p:spPr>
            <a:xfrm flipH="1" flipV="1">
              <a:off x="7452320" y="4077072"/>
              <a:ext cx="504056" cy="360040"/>
            </a:xfrm>
            <a:prstGeom prst="line">
              <a:avLst/>
            </a:prstGeom>
            <a:ln w="762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6865" name="Rectangle 1"/>
          <p:cNvSpPr>
            <a:spLocks noChangeArrowheads="1"/>
          </p:cNvSpPr>
          <p:nvPr/>
        </p:nvSpPr>
        <p:spPr bwMode="auto">
          <a:xfrm>
            <a:off x="0" y="0"/>
            <a:ext cx="6156176" cy="707886"/>
          </a:xfrm>
          <a:prstGeom prst="rect">
            <a:avLst/>
          </a:prstGeom>
          <a:solidFill>
            <a:srgbClr val="FFFF00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Arial Unicode MS" pitchFamily="34" charset="-128"/>
                <a:cs typeface="Times New Roman" pitchFamily="18" charset="0"/>
                <a:sym typeface="Wingdings 2" pitchFamily="18" charset="2"/>
              </a:rPr>
              <a:t></a:t>
            </a:r>
            <a:r>
              <a:rPr kumimoji="0" lang="fr-FR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Arial Unicode MS" pitchFamily="34" charset="-128"/>
                <a:cs typeface="Times New Roman" pitchFamily="18" charset="0"/>
              </a:rPr>
              <a:t> </a:t>
            </a:r>
            <a:r>
              <a:rPr kumimoji="0" lang="fr-FR" sz="2000" b="1" i="1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Arial Unicode MS" pitchFamily="34" charset="-128"/>
                <a:cs typeface="Times New Roman" pitchFamily="18" charset="0"/>
                <a:sym typeface="Wingdings 2" pitchFamily="18" charset="2"/>
              </a:rPr>
              <a:t>Nombre d’électrons maximum présents dans les sous-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2000" b="1" i="1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Arial Unicode MS" pitchFamily="34" charset="-128"/>
                <a:cs typeface="Times New Roman" pitchFamily="18" charset="0"/>
                <a:sym typeface="Wingdings 2" pitchFamily="18" charset="2"/>
              </a:rPr>
              <a:t>couches « ns », « </a:t>
            </a:r>
            <a:r>
              <a:rPr kumimoji="0" lang="fr-FR" sz="2000" b="1" i="1" u="sng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Arial Unicode MS" pitchFamily="34" charset="-128"/>
                <a:cs typeface="Times New Roman" pitchFamily="18" charset="0"/>
                <a:sym typeface="Wingdings 2" pitchFamily="18" charset="2"/>
              </a:rPr>
              <a:t>np</a:t>
            </a:r>
            <a:r>
              <a:rPr kumimoji="0" lang="fr-FR" sz="2000" b="1" i="1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Arial Unicode MS" pitchFamily="34" charset="-128"/>
                <a:cs typeface="Times New Roman" pitchFamily="18" charset="0"/>
                <a:sym typeface="Wingdings 2" pitchFamily="18" charset="2"/>
              </a:rPr>
              <a:t> », « </a:t>
            </a:r>
            <a:r>
              <a:rPr kumimoji="0" lang="fr-FR" sz="2000" b="1" i="1" u="sng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Arial Unicode MS" pitchFamily="34" charset="-128"/>
                <a:cs typeface="Times New Roman" pitchFamily="18" charset="0"/>
                <a:sym typeface="Wingdings 2" pitchFamily="18" charset="2"/>
              </a:rPr>
              <a:t>nd</a:t>
            </a:r>
            <a:r>
              <a:rPr kumimoji="0" lang="fr-FR" sz="2000" b="1" i="1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Arial Unicode MS" pitchFamily="34" charset="-128"/>
                <a:cs typeface="Times New Roman" pitchFamily="18" charset="0"/>
                <a:sym typeface="Wingdings 2" pitchFamily="18" charset="2"/>
              </a:rPr>
              <a:t> » et « nf »</a:t>
            </a:r>
            <a:r>
              <a:rPr kumimoji="0" lang="fr-FR" sz="20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Arial Unicode MS" pitchFamily="34" charset="-128"/>
                <a:cs typeface="Times New Roman" pitchFamily="18" charset="0"/>
                <a:sym typeface="Wingdings 2" pitchFamily="18" charset="2"/>
              </a:rPr>
              <a:t> </a:t>
            </a:r>
            <a:r>
              <a:rPr kumimoji="0" lang="fr-FR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Arial Unicode MS" pitchFamily="34" charset="-128"/>
                <a:cs typeface="Times New Roman" pitchFamily="18" charset="0"/>
                <a:sym typeface="Wingdings 2" pitchFamily="18" charset="2"/>
              </a:rPr>
              <a:t>:</a:t>
            </a:r>
            <a:endParaRPr kumimoji="0" lang="fr-FR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  <a:sym typeface="Wingdings 2" pitchFamily="18" charset="2"/>
            </a:endParaRPr>
          </a:p>
        </p:txBody>
      </p:sp>
      <p:sp>
        <p:nvSpPr>
          <p:cNvPr id="55" name="Rectangle 54"/>
          <p:cNvSpPr/>
          <p:nvPr/>
        </p:nvSpPr>
        <p:spPr>
          <a:xfrm>
            <a:off x="0" y="692696"/>
            <a:ext cx="6300192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sz="2000" dirty="0" smtClean="0">
                <a:solidFill>
                  <a:prstClr val="black"/>
                </a:solidFill>
                <a:latin typeface="Calibri" pitchFamily="34" charset="0"/>
                <a:ea typeface="Arial Unicode MS" pitchFamily="34" charset="-128"/>
                <a:cs typeface="Calibri" pitchFamily="34" charset="0"/>
                <a:sym typeface="Wingdings 2" pitchFamily="18" charset="2"/>
              </a:rPr>
              <a:t>Une OA ne peut contenir que _______________________. </a:t>
            </a: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sz="2000" dirty="0" smtClean="0">
                <a:solidFill>
                  <a:prstClr val="black"/>
                </a:solidFill>
                <a:latin typeface="Calibri" pitchFamily="34" charset="0"/>
                <a:ea typeface="Arial Unicode MS" pitchFamily="34" charset="-128"/>
                <a:cs typeface="Calibri" pitchFamily="34" charset="0"/>
                <a:sym typeface="Wingdings 2" pitchFamily="18" charset="2"/>
              </a:rPr>
              <a:t> </a:t>
            </a:r>
            <a:r>
              <a:rPr lang="fr-FR" sz="2000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  <a:sym typeface="Wingdings 2" pitchFamily="18" charset="2"/>
              </a:rPr>
              <a:t> </a:t>
            </a:r>
            <a:endParaRPr lang="fr-FR" sz="2000" dirty="0" smtClean="0">
              <a:solidFill>
                <a:prstClr val="black"/>
              </a:solidFill>
              <a:latin typeface="Calibri" pitchFamily="34" charset="0"/>
              <a:ea typeface="Arial Unicode MS" pitchFamily="34" charset="-128"/>
              <a:cs typeface="Calibri" pitchFamily="34" charset="0"/>
              <a:sym typeface="Wingdings 2" pitchFamily="18" charset="2"/>
            </a:endParaRPr>
          </a:p>
        </p:txBody>
      </p:sp>
      <p:sp>
        <p:nvSpPr>
          <p:cNvPr id="58" name="Rectangle 2"/>
          <p:cNvSpPr>
            <a:spLocks noChangeArrowheads="1"/>
          </p:cNvSpPr>
          <p:nvPr/>
        </p:nvSpPr>
        <p:spPr bwMode="auto">
          <a:xfrm>
            <a:off x="4499992" y="692696"/>
            <a:ext cx="1872208" cy="2880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20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ea typeface="Arial Unicode MS" pitchFamily="34" charset="-128"/>
                <a:cs typeface="Arial" pitchFamily="34" charset="0"/>
              </a:rPr>
              <a:t>au maximum </a:t>
            </a:r>
            <a:endParaRPr kumimoji="0" lang="fr-FR" sz="28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69" name="Rectangle 1"/>
          <p:cNvSpPr>
            <a:spLocks noChangeArrowheads="1"/>
          </p:cNvSpPr>
          <p:nvPr/>
        </p:nvSpPr>
        <p:spPr bwMode="auto">
          <a:xfrm>
            <a:off x="0" y="2276872"/>
            <a:ext cx="4427984" cy="400110"/>
          </a:xfrm>
          <a:prstGeom prst="rect">
            <a:avLst/>
          </a:prstGeom>
          <a:solidFill>
            <a:srgbClr val="FFFF00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Arial Unicode MS" pitchFamily="34" charset="-128"/>
                <a:cs typeface="Times New Roman" pitchFamily="18" charset="0"/>
                <a:sym typeface="Wingdings 2" pitchFamily="18" charset="2"/>
              </a:rPr>
              <a:t></a:t>
            </a:r>
            <a:r>
              <a:rPr kumimoji="0" lang="fr-FR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Arial Unicode MS" pitchFamily="34" charset="-128"/>
                <a:cs typeface="Times New Roman" pitchFamily="18" charset="0"/>
              </a:rPr>
              <a:t> </a:t>
            </a:r>
            <a:r>
              <a:rPr kumimoji="0" lang="fr-FR" sz="2000" b="1" i="1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Arial Unicode MS" pitchFamily="34" charset="-128"/>
                <a:cs typeface="Times New Roman" pitchFamily="18" charset="0"/>
                <a:sym typeface="Wingdings 2" pitchFamily="18" charset="2"/>
              </a:rPr>
              <a:t>Ordre énergétique des sous-couches </a:t>
            </a:r>
            <a:r>
              <a:rPr kumimoji="0" lang="fr-FR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Arial Unicode MS" pitchFamily="34" charset="-128"/>
                <a:cs typeface="Times New Roman" pitchFamily="18" charset="0"/>
                <a:sym typeface="Wingdings 2" pitchFamily="18" charset="2"/>
              </a:rPr>
              <a:t>:</a:t>
            </a:r>
            <a:endParaRPr kumimoji="0" lang="fr-FR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  <a:sym typeface="Wingdings 2" pitchFamily="18" charset="2"/>
            </a:endParaRPr>
          </a:p>
        </p:txBody>
      </p:sp>
      <p:cxnSp>
        <p:nvCxnSpPr>
          <p:cNvPr id="71" name="Connecteur droit avec flèche 70"/>
          <p:cNvCxnSpPr/>
          <p:nvPr/>
        </p:nvCxnSpPr>
        <p:spPr>
          <a:xfrm flipH="1">
            <a:off x="6732240" y="0"/>
            <a:ext cx="720080" cy="548680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Connecteur droit avec flèche 72"/>
          <p:cNvCxnSpPr/>
          <p:nvPr/>
        </p:nvCxnSpPr>
        <p:spPr>
          <a:xfrm flipH="1">
            <a:off x="6732240" y="404664"/>
            <a:ext cx="720080" cy="548680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4" name="Connecteur droit avec flèche 73"/>
          <p:cNvCxnSpPr/>
          <p:nvPr/>
        </p:nvCxnSpPr>
        <p:spPr>
          <a:xfrm flipH="1">
            <a:off x="6732240" y="404664"/>
            <a:ext cx="1224136" cy="936104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6" name="Connecteur droit avec flèche 75"/>
          <p:cNvCxnSpPr/>
          <p:nvPr/>
        </p:nvCxnSpPr>
        <p:spPr>
          <a:xfrm flipH="1">
            <a:off x="6732240" y="768896"/>
            <a:ext cx="1224136" cy="936104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7" name="Connecteur droit avec flèche 76"/>
          <p:cNvCxnSpPr/>
          <p:nvPr/>
        </p:nvCxnSpPr>
        <p:spPr>
          <a:xfrm flipH="1">
            <a:off x="6732240" y="764704"/>
            <a:ext cx="1800200" cy="1368152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9" name="Connecteur droit avec flèche 78"/>
          <p:cNvCxnSpPr/>
          <p:nvPr/>
        </p:nvCxnSpPr>
        <p:spPr>
          <a:xfrm flipH="1">
            <a:off x="6732240" y="1196752"/>
            <a:ext cx="1728192" cy="1296144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0" name="Connecteur droit avec flèche 79"/>
          <p:cNvCxnSpPr/>
          <p:nvPr/>
        </p:nvCxnSpPr>
        <p:spPr>
          <a:xfrm flipH="1">
            <a:off x="6732240" y="1196752"/>
            <a:ext cx="2232248" cy="1656184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3" name="Rectangle 82"/>
          <p:cNvSpPr/>
          <p:nvPr/>
        </p:nvSpPr>
        <p:spPr>
          <a:xfrm>
            <a:off x="6372200" y="260648"/>
            <a:ext cx="603176" cy="28931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sz="26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  <a:sym typeface="Wingdings"/>
              </a:rPr>
              <a:t></a:t>
            </a: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sz="26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  <a:sym typeface="Wingdings"/>
              </a:rPr>
              <a:t></a:t>
            </a: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sz="26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  <a:sym typeface="Wingdings"/>
              </a:rPr>
              <a:t></a:t>
            </a: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sz="26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  <a:sym typeface="Wingdings"/>
              </a:rPr>
              <a:t></a:t>
            </a: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sz="26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  <a:sym typeface="Wingdings"/>
              </a:rPr>
              <a:t></a:t>
            </a: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sz="26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  <a:sym typeface="Wingdings"/>
              </a:rPr>
              <a:t></a:t>
            </a: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sz="26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  <a:sym typeface="Wingdings"/>
              </a:rPr>
              <a:t></a:t>
            </a:r>
            <a:endParaRPr lang="fr-FR" sz="2600" dirty="0" smtClean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0" name="Rectangle 69"/>
          <p:cNvSpPr/>
          <p:nvPr/>
        </p:nvSpPr>
        <p:spPr>
          <a:xfrm>
            <a:off x="3131840" y="692696"/>
            <a:ext cx="153760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000" b="1" dirty="0" smtClean="0">
                <a:solidFill>
                  <a:srgbClr val="FF0000"/>
                </a:solidFill>
                <a:latin typeface="Arial" pitchFamily="34" charset="0"/>
                <a:ea typeface="Arial Unicode MS" pitchFamily="34" charset="-128"/>
                <a:cs typeface="Arial" pitchFamily="34" charset="0"/>
              </a:rPr>
              <a:t>2 électrons</a:t>
            </a:r>
            <a:endParaRPr lang="fr-FR" dirty="0"/>
          </a:p>
        </p:txBody>
      </p:sp>
      <p:sp>
        <p:nvSpPr>
          <p:cNvPr id="44" name="Rectangle 1"/>
          <p:cNvSpPr>
            <a:spLocks noChangeArrowheads="1"/>
          </p:cNvSpPr>
          <p:nvPr/>
        </p:nvSpPr>
        <p:spPr bwMode="auto">
          <a:xfrm>
            <a:off x="0" y="3671738"/>
            <a:ext cx="91440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indent="449263" algn="just"/>
            <a:r>
              <a:rPr lang="fr-FR" sz="2400" b="1" i="1" dirty="0">
                <a:latin typeface="Bookman Old Style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fr-FR" sz="2400" b="1" i="1" dirty="0" smtClean="0">
                <a:latin typeface="Bookman Old Style" pitchFamily="18" charset="0"/>
                <a:ea typeface="Calibri" pitchFamily="34" charset="0"/>
                <a:cs typeface="Times New Roman" pitchFamily="18" charset="0"/>
              </a:rPr>
              <a:t>   </a:t>
            </a:r>
            <a:r>
              <a:rPr lang="fr-FR" sz="2000" b="1" i="1" u="sng" dirty="0" smtClean="0">
                <a:latin typeface="Bookman Old Style" pitchFamily="18" charset="0"/>
                <a:ea typeface="Calibri" pitchFamily="34" charset="0"/>
                <a:cs typeface="Times New Roman" pitchFamily="18" charset="0"/>
              </a:rPr>
              <a:t>3) Configuration électronique d’un atome</a:t>
            </a:r>
            <a:endParaRPr lang="fr-FR" sz="2000" dirty="0">
              <a:latin typeface="Bookman Old Style" pitchFamily="18" charset="0"/>
              <a:ea typeface="Calibri" pitchFamily="34" charset="0"/>
              <a:cs typeface="Times New Roman" pitchFamily="18" charset="0"/>
            </a:endParaRPr>
          </a:p>
        </p:txBody>
      </p:sp>
      <p:sp>
        <p:nvSpPr>
          <p:cNvPr id="45" name="Rectangle 1"/>
          <p:cNvSpPr>
            <a:spLocks noChangeArrowheads="1"/>
          </p:cNvSpPr>
          <p:nvPr/>
        </p:nvSpPr>
        <p:spPr bwMode="auto">
          <a:xfrm>
            <a:off x="0" y="4050938"/>
            <a:ext cx="601216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just"/>
            <a:r>
              <a:rPr lang="fr-FR" sz="2000" b="1" dirty="0" smtClean="0">
                <a:latin typeface="Bookman Old Style" pitchFamily="18" charset="0"/>
                <a:ea typeface="Calibri" pitchFamily="34" charset="0"/>
                <a:cs typeface="Times New Roman" pitchFamily="18" charset="0"/>
              </a:rPr>
              <a:t>a/ </a:t>
            </a:r>
            <a:r>
              <a:rPr lang="fr-FR" sz="2000" b="1" i="1" u="sng" dirty="0" smtClean="0">
                <a:latin typeface="Bookman Old Style" pitchFamily="18" charset="0"/>
                <a:ea typeface="Calibri" pitchFamily="34" charset="0"/>
                <a:cs typeface="Times New Roman" pitchFamily="18" charset="0"/>
              </a:rPr>
              <a:t>Règles de remplissage des sous-couches</a:t>
            </a:r>
            <a:endParaRPr lang="fr-FR" sz="2000" dirty="0">
              <a:latin typeface="Bookman Old Style" pitchFamily="18" charset="0"/>
              <a:ea typeface="Calibri" pitchFamily="34" charset="0"/>
              <a:cs typeface="Times New Roman" pitchFamily="18" charset="0"/>
            </a:endParaRPr>
          </a:p>
        </p:txBody>
      </p:sp>
      <p:sp>
        <p:nvSpPr>
          <p:cNvPr id="46" name="Rectangle 45"/>
          <p:cNvSpPr/>
          <p:nvPr/>
        </p:nvSpPr>
        <p:spPr>
          <a:xfrm>
            <a:off x="0" y="4410978"/>
            <a:ext cx="9144000" cy="187743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fr-FR" sz="2000" dirty="0" smtClean="0"/>
              <a:t>          Établir la configuration électronique d’un atome consiste à indiquer la répartition des électrons dans les différentes sous-couches 1</a:t>
            </a:r>
            <a:r>
              <a:rPr lang="fr-FR" sz="2000" i="1" dirty="0" smtClean="0"/>
              <a:t>s</a:t>
            </a:r>
            <a:r>
              <a:rPr lang="fr-FR" sz="2000" dirty="0" smtClean="0"/>
              <a:t>, 2</a:t>
            </a:r>
            <a:r>
              <a:rPr lang="fr-FR" sz="2000" i="1" dirty="0" smtClean="0"/>
              <a:t>s</a:t>
            </a:r>
            <a:r>
              <a:rPr lang="fr-FR" sz="2000" dirty="0" smtClean="0"/>
              <a:t>, 2</a:t>
            </a:r>
            <a:r>
              <a:rPr lang="fr-FR" sz="2000" i="1" dirty="0" smtClean="0"/>
              <a:t>p</a:t>
            </a:r>
            <a:r>
              <a:rPr lang="fr-FR" sz="2000" dirty="0" smtClean="0"/>
              <a:t>, 3</a:t>
            </a:r>
            <a:r>
              <a:rPr lang="fr-FR" sz="2000" i="1" dirty="0" smtClean="0"/>
              <a:t>s</a:t>
            </a:r>
            <a:r>
              <a:rPr lang="fr-FR" sz="2000" dirty="0" smtClean="0"/>
              <a:t>, … le nombre d’électrons étant noté en exposant (</a:t>
            </a:r>
            <a:r>
              <a:rPr lang="fr-FR" sz="2000" i="1" u="sng" dirty="0" smtClean="0"/>
              <a:t>exemple</a:t>
            </a:r>
            <a:r>
              <a:rPr lang="fr-FR" sz="2000" dirty="0" smtClean="0"/>
              <a:t> : </a:t>
            </a:r>
            <a:r>
              <a:rPr lang="fr-FR" sz="2400" b="1" dirty="0" smtClean="0">
                <a:solidFill>
                  <a:srgbClr val="FF0000"/>
                </a:solidFill>
              </a:rPr>
              <a:t>1s</a:t>
            </a:r>
            <a:r>
              <a:rPr lang="fr-FR" sz="2400" b="1" baseline="30000" dirty="0" smtClean="0">
                <a:solidFill>
                  <a:srgbClr val="00B0F0"/>
                </a:solidFill>
              </a:rPr>
              <a:t>2</a:t>
            </a:r>
            <a:r>
              <a:rPr lang="fr-FR" sz="2000" baseline="-25000" dirty="0" smtClean="0"/>
              <a:t> </a:t>
            </a:r>
            <a:r>
              <a:rPr lang="fr-FR" sz="2000" dirty="0" smtClean="0"/>
              <a:t>signifie que </a:t>
            </a:r>
            <a:r>
              <a:rPr lang="fr-FR" sz="2000" b="1" dirty="0" smtClean="0">
                <a:solidFill>
                  <a:srgbClr val="00B0F0"/>
                </a:solidFill>
              </a:rPr>
              <a:t>2 électrons </a:t>
            </a:r>
            <a:r>
              <a:rPr lang="fr-FR" sz="2000" b="1" dirty="0" smtClean="0"/>
              <a:t>occupent la sous-couche</a:t>
            </a:r>
            <a:r>
              <a:rPr lang="fr-FR" sz="2000" b="1" dirty="0" smtClean="0">
                <a:solidFill>
                  <a:srgbClr val="FF0000"/>
                </a:solidFill>
              </a:rPr>
              <a:t> </a:t>
            </a:r>
            <a:r>
              <a:rPr lang="fr-FR" sz="2400" b="1" dirty="0" smtClean="0">
                <a:solidFill>
                  <a:srgbClr val="FF0000"/>
                </a:solidFill>
              </a:rPr>
              <a:t>1s</a:t>
            </a:r>
            <a:r>
              <a:rPr lang="fr-FR" sz="2000" dirty="0" smtClean="0"/>
              <a:t>). On se limitera à écrire la </a:t>
            </a:r>
            <a:r>
              <a:rPr lang="fr-FR" sz="2000" b="1" dirty="0" smtClean="0">
                <a:solidFill>
                  <a:srgbClr val="008000"/>
                </a:solidFill>
              </a:rPr>
              <a:t>configuration électronique d’un atome dans son </a:t>
            </a:r>
            <a:r>
              <a:rPr lang="fr-FR" sz="2800" b="1" u="sng" dirty="0" smtClean="0">
                <a:solidFill>
                  <a:srgbClr val="008000"/>
                </a:solidFill>
              </a:rPr>
              <a:t>ETAT FONDAMENTAL</a:t>
            </a:r>
            <a:r>
              <a:rPr lang="fr-FR" sz="2000" dirty="0" smtClean="0"/>
              <a:t>.</a:t>
            </a:r>
            <a:endParaRPr lang="fr-FR" sz="2000" dirty="0"/>
          </a:p>
        </p:txBody>
      </p:sp>
      <p:sp>
        <p:nvSpPr>
          <p:cNvPr id="50" name="Rectangle 49"/>
          <p:cNvSpPr/>
          <p:nvPr/>
        </p:nvSpPr>
        <p:spPr>
          <a:xfrm>
            <a:off x="0" y="2708920"/>
            <a:ext cx="91440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fr-FR" sz="2400" b="1" dirty="0" smtClean="0">
                <a:solidFill>
                  <a:srgbClr val="FF0000"/>
                </a:solidFill>
                <a:latin typeface="Arial" pitchFamily="34" charset="0"/>
                <a:ea typeface="Arial Unicode MS" pitchFamily="34" charset="-128"/>
                <a:cs typeface="Arial" pitchFamily="34" charset="0"/>
              </a:rPr>
              <a:t>1s, 2s, 2p, 3s, 3p, 4s, 3d, 4p, 5s, 4d, 5p, 6s, 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fr-FR" sz="2400" b="1" dirty="0" smtClean="0">
                <a:solidFill>
                  <a:srgbClr val="FF0000"/>
                </a:solidFill>
                <a:latin typeface="Arial" pitchFamily="34" charset="0"/>
                <a:ea typeface="Arial Unicode MS" pitchFamily="34" charset="-128"/>
                <a:cs typeface="Arial" pitchFamily="34" charset="0"/>
              </a:rPr>
              <a:t>4f, 5d, 6p, 7s</a:t>
            </a:r>
            <a:endParaRPr lang="fr-FR" sz="2400" b="1" dirty="0" smtClean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29698" name="Picture 2"/>
          <p:cNvPicPr>
            <a:picLocks noChangeAspect="1" noChangeArrowheads="1"/>
          </p:cNvPicPr>
          <p:nvPr/>
        </p:nvPicPr>
        <p:blipFill>
          <a:blip r:embed="rId3" cstate="print">
            <a:duotone>
              <a:prstClr val="black"/>
              <a:srgbClr val="D9C3A5">
                <a:tint val="50000"/>
                <a:satMod val="180000"/>
              </a:srgbClr>
            </a:duotone>
          </a:blip>
          <a:srcRect/>
          <a:stretch>
            <a:fillRect/>
          </a:stretch>
        </p:blipFill>
        <p:spPr bwMode="auto">
          <a:xfrm>
            <a:off x="33051" y="1141667"/>
            <a:ext cx="6254209" cy="1008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2" name="Rectangle 2"/>
          <p:cNvSpPr>
            <a:spLocks noChangeArrowheads="1"/>
          </p:cNvSpPr>
          <p:nvPr/>
        </p:nvSpPr>
        <p:spPr bwMode="auto">
          <a:xfrm>
            <a:off x="3131840" y="1772816"/>
            <a:ext cx="792088" cy="2880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2000" b="1" i="0" u="none" strike="noStrike" cap="none" normalizeH="0" baseline="0" dirty="0" smtClean="0">
                <a:ln>
                  <a:noFill/>
                </a:ln>
                <a:solidFill>
                  <a:srgbClr val="008000"/>
                </a:solidFill>
                <a:effectLst/>
                <a:latin typeface="Arial" pitchFamily="34" charset="0"/>
                <a:ea typeface="Arial Unicode MS" pitchFamily="34" charset="-128"/>
                <a:cs typeface="Arial" pitchFamily="34" charset="0"/>
              </a:rPr>
              <a:t>2 e</a:t>
            </a:r>
            <a:r>
              <a:rPr kumimoji="0" lang="fr-FR" sz="2000" b="1" i="0" u="none" strike="noStrike" cap="none" normalizeH="0" baseline="30000" dirty="0" smtClean="0">
                <a:ln>
                  <a:noFill/>
                </a:ln>
                <a:solidFill>
                  <a:srgbClr val="008000"/>
                </a:solidFill>
                <a:effectLst/>
                <a:latin typeface="Arial" pitchFamily="34" charset="0"/>
                <a:ea typeface="Arial Unicode MS" pitchFamily="34" charset="-128"/>
                <a:cs typeface="Arial" pitchFamily="34" charset="0"/>
              </a:rPr>
              <a:t> –</a:t>
            </a:r>
            <a:endParaRPr kumimoji="0" lang="fr-FR" sz="2800" b="1" i="0" u="none" strike="noStrike" cap="none" normalizeH="0" baseline="0" dirty="0" smtClean="0">
              <a:ln>
                <a:noFill/>
              </a:ln>
              <a:solidFill>
                <a:srgbClr val="00800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75" name="Rectangle 2"/>
          <p:cNvSpPr>
            <a:spLocks noChangeArrowheads="1"/>
          </p:cNvSpPr>
          <p:nvPr/>
        </p:nvSpPr>
        <p:spPr bwMode="auto">
          <a:xfrm>
            <a:off x="4067944" y="1772816"/>
            <a:ext cx="792088" cy="2880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2000" b="1" i="0" u="none" strike="noStrike" cap="none" normalizeH="0" baseline="0" dirty="0" smtClean="0">
                <a:ln>
                  <a:noFill/>
                </a:ln>
                <a:solidFill>
                  <a:srgbClr val="008000"/>
                </a:solidFill>
                <a:effectLst/>
                <a:latin typeface="Arial" pitchFamily="34" charset="0"/>
                <a:ea typeface="Arial Unicode MS" pitchFamily="34" charset="-128"/>
                <a:cs typeface="Arial" pitchFamily="34" charset="0"/>
              </a:rPr>
              <a:t>6 e</a:t>
            </a:r>
            <a:r>
              <a:rPr kumimoji="0" lang="fr-FR" sz="2000" b="1" i="0" u="none" strike="noStrike" cap="none" normalizeH="0" baseline="30000" dirty="0" smtClean="0">
                <a:ln>
                  <a:noFill/>
                </a:ln>
                <a:solidFill>
                  <a:srgbClr val="008000"/>
                </a:solidFill>
                <a:effectLst/>
                <a:latin typeface="Arial" pitchFamily="34" charset="0"/>
                <a:ea typeface="Arial Unicode MS" pitchFamily="34" charset="-128"/>
                <a:cs typeface="Arial" pitchFamily="34" charset="0"/>
              </a:rPr>
              <a:t> –</a:t>
            </a:r>
            <a:endParaRPr kumimoji="0" lang="fr-FR" sz="2800" b="1" i="0" u="none" strike="noStrike" cap="none" normalizeH="0" baseline="0" dirty="0" smtClean="0">
              <a:ln>
                <a:noFill/>
              </a:ln>
              <a:solidFill>
                <a:srgbClr val="00800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78" name="Rectangle 2"/>
          <p:cNvSpPr>
            <a:spLocks noChangeArrowheads="1"/>
          </p:cNvSpPr>
          <p:nvPr/>
        </p:nvSpPr>
        <p:spPr bwMode="auto">
          <a:xfrm>
            <a:off x="4716016" y="1772816"/>
            <a:ext cx="936104" cy="2880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2000" b="1" i="0" u="none" strike="noStrike" cap="none" normalizeH="0" baseline="0" dirty="0" smtClean="0">
                <a:ln>
                  <a:noFill/>
                </a:ln>
                <a:solidFill>
                  <a:srgbClr val="008000"/>
                </a:solidFill>
                <a:effectLst/>
                <a:latin typeface="Arial" pitchFamily="34" charset="0"/>
                <a:ea typeface="Arial Unicode MS" pitchFamily="34" charset="-128"/>
                <a:cs typeface="Arial" pitchFamily="34" charset="0"/>
              </a:rPr>
              <a:t>10 e</a:t>
            </a:r>
            <a:r>
              <a:rPr kumimoji="0" lang="fr-FR" sz="2000" b="1" i="0" u="none" strike="noStrike" cap="none" normalizeH="0" baseline="30000" dirty="0" smtClean="0">
                <a:ln>
                  <a:noFill/>
                </a:ln>
                <a:solidFill>
                  <a:srgbClr val="008000"/>
                </a:solidFill>
                <a:effectLst/>
                <a:latin typeface="Arial" pitchFamily="34" charset="0"/>
                <a:ea typeface="Arial Unicode MS" pitchFamily="34" charset="-128"/>
                <a:cs typeface="Arial" pitchFamily="34" charset="0"/>
              </a:rPr>
              <a:t> –</a:t>
            </a:r>
            <a:endParaRPr kumimoji="0" lang="fr-FR" sz="2800" b="1" i="0" u="none" strike="noStrike" cap="none" normalizeH="0" baseline="0" dirty="0" smtClean="0">
              <a:ln>
                <a:noFill/>
              </a:ln>
              <a:solidFill>
                <a:srgbClr val="00800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81" name="Rectangle 2"/>
          <p:cNvSpPr>
            <a:spLocks noChangeArrowheads="1"/>
          </p:cNvSpPr>
          <p:nvPr/>
        </p:nvSpPr>
        <p:spPr bwMode="auto">
          <a:xfrm>
            <a:off x="5436096" y="1772816"/>
            <a:ext cx="936104" cy="2880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2000" b="1" i="0" u="none" strike="noStrike" cap="none" normalizeH="0" baseline="0" dirty="0" smtClean="0">
                <a:ln>
                  <a:noFill/>
                </a:ln>
                <a:solidFill>
                  <a:srgbClr val="008000"/>
                </a:solidFill>
                <a:effectLst/>
                <a:latin typeface="Arial" pitchFamily="34" charset="0"/>
                <a:ea typeface="Arial Unicode MS" pitchFamily="34" charset="-128"/>
                <a:cs typeface="Arial" pitchFamily="34" charset="0"/>
              </a:rPr>
              <a:t>14 e</a:t>
            </a:r>
            <a:r>
              <a:rPr kumimoji="0" lang="fr-FR" sz="2000" b="1" i="0" u="none" strike="noStrike" cap="none" normalizeH="0" baseline="30000" dirty="0" smtClean="0">
                <a:ln>
                  <a:noFill/>
                </a:ln>
                <a:solidFill>
                  <a:srgbClr val="008000"/>
                </a:solidFill>
                <a:effectLst/>
                <a:latin typeface="Arial" pitchFamily="34" charset="0"/>
                <a:ea typeface="Arial Unicode MS" pitchFamily="34" charset="-128"/>
                <a:cs typeface="Arial" pitchFamily="34" charset="0"/>
              </a:rPr>
              <a:t> –</a:t>
            </a:r>
            <a:endParaRPr kumimoji="0" lang="fr-FR" sz="2800" b="1" i="0" u="none" strike="noStrike" cap="none" normalizeH="0" baseline="0" dirty="0" smtClean="0">
              <a:ln>
                <a:noFill/>
              </a:ln>
              <a:solidFill>
                <a:srgbClr val="00800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82" name="Virage 81"/>
          <p:cNvSpPr/>
          <p:nvPr/>
        </p:nvSpPr>
        <p:spPr>
          <a:xfrm rot="10800000" flipH="1">
            <a:off x="1115616" y="6204261"/>
            <a:ext cx="432048" cy="432048"/>
          </a:xfrm>
          <a:prstGeom prst="ben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/>
              </a:solidFill>
            </a:endParaRPr>
          </a:p>
        </p:txBody>
      </p:sp>
      <p:sp>
        <p:nvSpPr>
          <p:cNvPr id="89" name="Rectangle 1"/>
          <p:cNvSpPr>
            <a:spLocks noChangeArrowheads="1"/>
          </p:cNvSpPr>
          <p:nvPr/>
        </p:nvSpPr>
        <p:spPr bwMode="auto">
          <a:xfrm>
            <a:off x="1691680" y="6278543"/>
            <a:ext cx="7452320" cy="46166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Narrow" pitchFamily="34" charset="0"/>
                <a:ea typeface="Arial Unicode MS" pitchFamily="34" charset="-128"/>
                <a:cs typeface="Times New Roman" pitchFamily="18" charset="0"/>
                <a:sym typeface="Wingdings 2" pitchFamily="18" charset="2"/>
              </a:rPr>
              <a:t>état</a:t>
            </a:r>
            <a:r>
              <a:rPr kumimoji="0" lang="fr-FR" sz="2400" b="1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Narrow" pitchFamily="34" charset="0"/>
                <a:ea typeface="Arial Unicode MS" pitchFamily="34" charset="-128"/>
                <a:cs typeface="Times New Roman" pitchFamily="18" charset="0"/>
                <a:sym typeface="Wingdings 2" pitchFamily="18" charset="2"/>
              </a:rPr>
              <a:t> </a:t>
            </a:r>
            <a:r>
              <a:rPr kumimoji="0" lang="fr-FR" sz="2400" b="1" i="0" u="none" strike="noStrike" cap="none" normalizeH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 Narrow" pitchFamily="34" charset="0"/>
                <a:ea typeface="Arial Unicode MS" pitchFamily="34" charset="-128"/>
                <a:cs typeface="Times New Roman" pitchFamily="18" charset="0"/>
                <a:sym typeface="Wingdings 2" pitchFamily="18" charset="2"/>
              </a:rPr>
              <a:t>LE PLUS STABLE </a:t>
            </a:r>
            <a:r>
              <a:rPr kumimoji="0" lang="fr-FR" sz="2400" b="1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Narrow" pitchFamily="34" charset="0"/>
                <a:ea typeface="Arial Unicode MS" pitchFamily="34" charset="-128"/>
                <a:cs typeface="Times New Roman" pitchFamily="18" charset="0"/>
                <a:sym typeface="Wingdings 2" pitchFamily="18" charset="2"/>
              </a:rPr>
              <a:t>de l’atome, de </a:t>
            </a:r>
            <a:r>
              <a:rPr kumimoji="0" lang="fr-FR" sz="2400" b="1" i="0" u="none" strike="noStrike" cap="none" normalizeH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 Narrow" pitchFamily="34" charset="0"/>
                <a:ea typeface="Arial Unicode MS" pitchFamily="34" charset="-128"/>
                <a:cs typeface="Times New Roman" pitchFamily="18" charset="0"/>
                <a:sym typeface="Wingdings 2" pitchFamily="18" charset="2"/>
              </a:rPr>
              <a:t>PLUS BASSE ENERGIE</a:t>
            </a:r>
            <a:endParaRPr kumimoji="0" lang="fr-FR" sz="2400" b="1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Arial Narrow" pitchFamily="34" charset="0"/>
              <a:cs typeface="Times New Roman" pitchFamily="18" charset="0"/>
              <a:sym typeface="Wingdings 2" pitchFamily="18" charset="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" grpId="0"/>
      <p:bldP spid="45" grpId="0"/>
      <p:bldP spid="46" grpId="0"/>
      <p:bldP spid="82" grpId="0" animBg="1"/>
      <p:bldP spid="89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e 16"/>
          <p:cNvGrpSpPr/>
          <p:nvPr/>
        </p:nvGrpSpPr>
        <p:grpSpPr>
          <a:xfrm>
            <a:off x="0" y="4509120"/>
            <a:ext cx="9144000" cy="2304256"/>
            <a:chOff x="0" y="4509120"/>
            <a:chExt cx="9144000" cy="2304256"/>
          </a:xfrm>
        </p:grpSpPr>
        <p:pic>
          <p:nvPicPr>
            <p:cNvPr id="28674" name="Picture 2"/>
            <p:cNvPicPr>
              <a:picLocks noChangeAspect="1" noChangeArrowheads="1"/>
            </p:cNvPicPr>
            <p:nvPr/>
          </p:nvPicPr>
          <p:blipFill>
            <a:blip r:embed="rId2" cstate="print"/>
            <a:srcRect l="8505" t="21000" r="8303" b="41730"/>
            <a:stretch>
              <a:fillRect/>
            </a:stretch>
          </p:blipFill>
          <p:spPr bwMode="auto">
            <a:xfrm>
              <a:off x="0" y="4509120"/>
              <a:ext cx="9144000" cy="230425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6" name="Picture 2"/>
            <p:cNvPicPr>
              <a:picLocks noChangeAspect="1" noChangeArrowheads="1"/>
            </p:cNvPicPr>
            <p:nvPr/>
          </p:nvPicPr>
          <p:blipFill>
            <a:blip r:embed="rId3" cstate="print"/>
            <a:srcRect l="12406" t="59033" r="78331" b="36576"/>
            <a:stretch>
              <a:fillRect/>
            </a:stretch>
          </p:blipFill>
          <p:spPr bwMode="auto">
            <a:xfrm>
              <a:off x="168495" y="6431302"/>
              <a:ext cx="1080120" cy="2880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24578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sp>
        <p:nvSpPr>
          <p:cNvPr id="35844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 dirty="0"/>
          </a:p>
        </p:txBody>
      </p:sp>
      <p:sp>
        <p:nvSpPr>
          <p:cNvPr id="45" name="Rectangle 1"/>
          <p:cNvSpPr>
            <a:spLocks noChangeArrowheads="1"/>
          </p:cNvSpPr>
          <p:nvPr/>
        </p:nvSpPr>
        <p:spPr bwMode="auto">
          <a:xfrm>
            <a:off x="0" y="-27384"/>
            <a:ext cx="6084168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just"/>
            <a:r>
              <a:rPr lang="fr-FR" sz="2000" b="1" dirty="0" smtClean="0">
                <a:latin typeface="Bookman Old Style" pitchFamily="18" charset="0"/>
                <a:ea typeface="Calibri" pitchFamily="34" charset="0"/>
                <a:cs typeface="Times New Roman" pitchFamily="18" charset="0"/>
              </a:rPr>
              <a:t>a/ </a:t>
            </a:r>
            <a:r>
              <a:rPr lang="fr-FR" sz="2000" b="1" i="1" u="sng" dirty="0" smtClean="0">
                <a:latin typeface="Bookman Old Style" pitchFamily="18" charset="0"/>
                <a:ea typeface="Calibri" pitchFamily="34" charset="0"/>
                <a:cs typeface="Times New Roman" pitchFamily="18" charset="0"/>
              </a:rPr>
              <a:t>Règles de remplissage des sous-couches</a:t>
            </a:r>
            <a:endParaRPr lang="fr-FR" sz="2000" dirty="0">
              <a:latin typeface="Bookman Old Style" pitchFamily="18" charset="0"/>
              <a:ea typeface="Calibri" pitchFamily="34" charset="0"/>
              <a:cs typeface="Times New Roman" pitchFamily="18" charset="0"/>
            </a:endParaRPr>
          </a:p>
        </p:txBody>
      </p:sp>
      <p:sp>
        <p:nvSpPr>
          <p:cNvPr id="46" name="Rectangle 45"/>
          <p:cNvSpPr/>
          <p:nvPr/>
        </p:nvSpPr>
        <p:spPr>
          <a:xfrm>
            <a:off x="0" y="332656"/>
            <a:ext cx="9144000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fr-FR" sz="2000" dirty="0" smtClean="0"/>
              <a:t>      Établir la configuration électronique d’un atome consiste à indiquer la répartition des électrons dans les différentes sous-couches 1</a:t>
            </a:r>
            <a:r>
              <a:rPr lang="fr-FR" sz="2000" i="1" dirty="0" smtClean="0"/>
              <a:t>s</a:t>
            </a:r>
            <a:r>
              <a:rPr lang="fr-FR" sz="2000" dirty="0" smtClean="0"/>
              <a:t>, 2</a:t>
            </a:r>
            <a:r>
              <a:rPr lang="fr-FR" sz="2000" i="1" dirty="0" smtClean="0"/>
              <a:t>s</a:t>
            </a:r>
            <a:r>
              <a:rPr lang="fr-FR" sz="2000" dirty="0" smtClean="0"/>
              <a:t>, 2</a:t>
            </a:r>
            <a:r>
              <a:rPr lang="fr-FR" sz="2000" i="1" dirty="0" smtClean="0"/>
              <a:t>p</a:t>
            </a:r>
            <a:r>
              <a:rPr lang="fr-FR" sz="2000" dirty="0" smtClean="0"/>
              <a:t>, 3</a:t>
            </a:r>
            <a:r>
              <a:rPr lang="fr-FR" sz="2000" i="1" dirty="0" smtClean="0"/>
              <a:t>s</a:t>
            </a:r>
            <a:r>
              <a:rPr lang="fr-FR" sz="2000" dirty="0" smtClean="0"/>
              <a:t>, … le nombre d’électrons étant noté en exposant (</a:t>
            </a:r>
            <a:r>
              <a:rPr lang="fr-FR" sz="2000" i="1" u="sng" dirty="0" smtClean="0"/>
              <a:t>exemple</a:t>
            </a:r>
            <a:r>
              <a:rPr lang="fr-FR" sz="2000" dirty="0" smtClean="0"/>
              <a:t> : </a:t>
            </a:r>
            <a:r>
              <a:rPr lang="fr-FR" sz="2400" b="1" dirty="0" smtClean="0">
                <a:solidFill>
                  <a:srgbClr val="FF0000"/>
                </a:solidFill>
              </a:rPr>
              <a:t>1s</a:t>
            </a:r>
            <a:r>
              <a:rPr lang="fr-FR" sz="2400" b="1" baseline="30000" dirty="0" smtClean="0">
                <a:solidFill>
                  <a:srgbClr val="00B0F0"/>
                </a:solidFill>
              </a:rPr>
              <a:t>2</a:t>
            </a:r>
            <a:r>
              <a:rPr lang="fr-FR" sz="2000" baseline="-25000" dirty="0" smtClean="0"/>
              <a:t> </a:t>
            </a:r>
            <a:r>
              <a:rPr lang="fr-FR" sz="2000" dirty="0" smtClean="0"/>
              <a:t>signifie que </a:t>
            </a:r>
            <a:r>
              <a:rPr lang="fr-FR" sz="2000" b="1" dirty="0" smtClean="0">
                <a:solidFill>
                  <a:srgbClr val="00B0F0"/>
                </a:solidFill>
              </a:rPr>
              <a:t>2 électrons </a:t>
            </a:r>
            <a:r>
              <a:rPr lang="fr-FR" sz="2000" b="1" dirty="0" smtClean="0"/>
              <a:t>occupent la sous-couche</a:t>
            </a:r>
            <a:r>
              <a:rPr lang="fr-FR" sz="2000" b="1" dirty="0" smtClean="0">
                <a:solidFill>
                  <a:srgbClr val="FF0000"/>
                </a:solidFill>
              </a:rPr>
              <a:t> </a:t>
            </a:r>
            <a:r>
              <a:rPr lang="fr-FR" sz="2400" b="1" dirty="0" smtClean="0">
                <a:solidFill>
                  <a:srgbClr val="FF0000"/>
                </a:solidFill>
              </a:rPr>
              <a:t>1s</a:t>
            </a:r>
            <a:r>
              <a:rPr lang="fr-FR" sz="2000" dirty="0" smtClean="0"/>
              <a:t>). On se limitera à écrire la </a:t>
            </a:r>
            <a:r>
              <a:rPr lang="fr-FR" sz="2000" b="1" dirty="0" smtClean="0">
                <a:solidFill>
                  <a:srgbClr val="008000"/>
                </a:solidFill>
              </a:rPr>
              <a:t>configuration électronique d’un atome dans son </a:t>
            </a:r>
            <a:r>
              <a:rPr lang="fr-FR" sz="2000" b="1" u="sng" dirty="0" smtClean="0">
                <a:solidFill>
                  <a:srgbClr val="008000"/>
                </a:solidFill>
              </a:rPr>
              <a:t>ETAT FONDAMENTAL</a:t>
            </a:r>
            <a:r>
              <a:rPr lang="fr-FR" sz="2000" dirty="0" smtClean="0"/>
              <a:t>.</a:t>
            </a:r>
            <a:endParaRPr lang="fr-FR" sz="2000" dirty="0"/>
          </a:p>
        </p:txBody>
      </p:sp>
      <p:sp>
        <p:nvSpPr>
          <p:cNvPr id="37889" name="Rectangle 1"/>
          <p:cNvSpPr>
            <a:spLocks noChangeArrowheads="1"/>
          </p:cNvSpPr>
          <p:nvPr/>
        </p:nvSpPr>
        <p:spPr bwMode="auto">
          <a:xfrm>
            <a:off x="107504" y="2708920"/>
            <a:ext cx="9036496" cy="101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20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ea typeface="Arial Unicode MS" pitchFamily="34" charset="-128"/>
                <a:cs typeface="Arial" pitchFamily="34" charset="0"/>
              </a:rPr>
              <a:t>- Les électrons remplissent les </a:t>
            </a:r>
            <a:r>
              <a:rPr kumimoji="0" lang="fr-FR" sz="2000" b="1" i="0" u="heavy" strike="noStrike" cap="none" normalizeH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ea typeface="Arial Unicode MS" pitchFamily="34" charset="-128"/>
                <a:cs typeface="Arial" pitchFamily="34" charset="0"/>
              </a:rPr>
              <a:t>sous-couches par ordre d’énergie croissant</a:t>
            </a:r>
            <a:endParaRPr kumimoji="0" lang="fr-FR" sz="2000" b="0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20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ea typeface="Arial Unicode MS" pitchFamily="34" charset="-128"/>
                <a:cs typeface="Arial" pitchFamily="34" charset="0"/>
              </a:rPr>
              <a:t>- On ne passe à </a:t>
            </a:r>
            <a:r>
              <a:rPr kumimoji="0" lang="fr-FR" sz="20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ea typeface="Arial Unicode MS" pitchFamily="34" charset="-128"/>
                <a:cs typeface="Arial" pitchFamily="34" charset="0"/>
              </a:rPr>
              <a:t>la </a:t>
            </a:r>
            <a:r>
              <a:rPr kumimoji="0" lang="fr-FR" sz="2000" b="1" i="0" u="sng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ea typeface="Arial Unicode MS" pitchFamily="34" charset="-128"/>
                <a:cs typeface="Arial" pitchFamily="34" charset="0"/>
              </a:rPr>
              <a:t>sous-couche </a:t>
            </a:r>
            <a:r>
              <a:rPr kumimoji="0" lang="fr-FR" sz="2000" b="1" i="0" u="sng" strike="noStrike" cap="none" normalizeH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ea typeface="Arial Unicode MS" pitchFamily="34" charset="-128"/>
                <a:cs typeface="Arial" pitchFamily="34" charset="0"/>
              </a:rPr>
              <a:t>suivante que si la précédente est remplie</a:t>
            </a:r>
            <a:r>
              <a:rPr kumimoji="0" lang="fr-FR" sz="2000" b="1" i="0" u="sng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ea typeface="Arial Unicode MS" pitchFamily="34" charset="-128"/>
                <a:cs typeface="Arial" pitchFamily="34" charset="0"/>
              </a:rPr>
              <a:t> </a:t>
            </a:r>
            <a:r>
              <a:rPr kumimoji="0" lang="fr-FR" sz="20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ea typeface="Arial Unicode MS" pitchFamily="34" charset="-128"/>
                <a:cs typeface="Arial" pitchFamily="34" charset="0"/>
              </a:rPr>
              <a:t>(= saturée).</a:t>
            </a:r>
            <a:endParaRPr kumimoji="0" lang="fr-FR" sz="2000" b="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47" name="Rectangle 46"/>
          <p:cNvSpPr/>
          <p:nvPr/>
        </p:nvSpPr>
        <p:spPr>
          <a:xfrm>
            <a:off x="72008" y="2708920"/>
            <a:ext cx="8964488" cy="1080120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fr-FR" sz="2000" dirty="0" smtClean="0">
                <a:solidFill>
                  <a:schemeClr val="tx1"/>
                </a:solidFill>
              </a:rPr>
              <a:t> </a:t>
            </a:r>
            <a:r>
              <a:rPr lang="fr-FR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fr-FR" dirty="0" smtClean="0"/>
              <a:t> </a:t>
            </a:r>
            <a:endParaRPr lang="fr-FR" dirty="0"/>
          </a:p>
        </p:txBody>
      </p:sp>
      <p:sp>
        <p:nvSpPr>
          <p:cNvPr id="48" name="Rectangle 47"/>
          <p:cNvSpPr/>
          <p:nvPr/>
        </p:nvSpPr>
        <p:spPr>
          <a:xfrm>
            <a:off x="0" y="3789040"/>
            <a:ext cx="91440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2000" dirty="0" smtClean="0">
                <a:latin typeface="Times New Roman" pitchFamily="18" charset="0"/>
                <a:cs typeface="Times New Roman" pitchFamily="18" charset="0"/>
                <a:sym typeface="Wingdings"/>
              </a:rPr>
              <a:t></a:t>
            </a:r>
            <a:r>
              <a:rPr lang="fr-FR" sz="2000" dirty="0" smtClean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fr-FR" sz="2000" i="1" u="wavy" dirty="0" smtClean="0">
                <a:latin typeface="Times New Roman" pitchFamily="18" charset="0"/>
                <a:cs typeface="Times New Roman" pitchFamily="18" charset="0"/>
              </a:rPr>
              <a:t>Application</a:t>
            </a:r>
            <a:r>
              <a:rPr lang="fr-FR" sz="2000" i="1" dirty="0" smtClean="0">
                <a:latin typeface="Times New Roman" pitchFamily="18" charset="0"/>
                <a:cs typeface="Times New Roman" pitchFamily="18" charset="0"/>
              </a:rPr>
              <a:t> : Ecrire la configuration électronique des atomes ci-dessous dans leur état fondamental :</a:t>
            </a:r>
            <a:endParaRPr lang="fr-FR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9" name="Rectangle 48"/>
          <p:cNvSpPr/>
          <p:nvPr/>
        </p:nvSpPr>
        <p:spPr>
          <a:xfrm>
            <a:off x="1259632" y="5085184"/>
            <a:ext cx="125867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0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[H] = 1s</a:t>
            </a:r>
            <a:r>
              <a:rPr lang="fr-FR" sz="2000" b="1" baseline="30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1</a:t>
            </a:r>
            <a:r>
              <a:rPr lang="fr-FR" sz="2000" baseline="-25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</a:t>
            </a:r>
            <a:endParaRPr lang="fr-FR" sz="20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0" name="Rectangle 49"/>
          <p:cNvSpPr/>
          <p:nvPr/>
        </p:nvSpPr>
        <p:spPr>
          <a:xfrm>
            <a:off x="1259632" y="5517232"/>
            <a:ext cx="1401346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0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[He] = 1s</a:t>
            </a:r>
            <a:r>
              <a:rPr lang="fr-FR" sz="2000" b="1" baseline="30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2</a:t>
            </a:r>
            <a:r>
              <a:rPr lang="fr-FR" sz="2000" baseline="-25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</a:t>
            </a:r>
            <a:endParaRPr lang="fr-FR" sz="20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2" name="Rectangle 71"/>
          <p:cNvSpPr/>
          <p:nvPr/>
        </p:nvSpPr>
        <p:spPr>
          <a:xfrm>
            <a:off x="1259632" y="5949280"/>
            <a:ext cx="182453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0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[Li] = 1s</a:t>
            </a:r>
            <a:r>
              <a:rPr lang="fr-FR" sz="2000" b="1" baseline="30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2 </a:t>
            </a:r>
            <a:r>
              <a:rPr lang="fr-FR" sz="2000" baseline="-25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fr-FR" sz="20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2s</a:t>
            </a:r>
            <a:r>
              <a:rPr lang="fr-FR" sz="2000" b="1" baseline="30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1 </a:t>
            </a:r>
            <a:r>
              <a:rPr lang="fr-FR" sz="2000" baseline="-25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</a:t>
            </a:r>
            <a:endParaRPr lang="fr-FR" sz="20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8" name="Rectangle 77"/>
          <p:cNvSpPr/>
          <p:nvPr/>
        </p:nvSpPr>
        <p:spPr>
          <a:xfrm>
            <a:off x="1259632" y="6341258"/>
            <a:ext cx="215155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0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[B] = 1s</a:t>
            </a:r>
            <a:r>
              <a:rPr lang="fr-FR" sz="2000" b="1" baseline="30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2  </a:t>
            </a:r>
            <a:r>
              <a:rPr lang="fr-FR" sz="20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2s</a:t>
            </a:r>
            <a:r>
              <a:rPr lang="fr-FR" sz="2000" b="1" baseline="30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2</a:t>
            </a:r>
            <a:r>
              <a:rPr lang="fr-FR" sz="20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fr-FR" sz="20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2p</a:t>
            </a:r>
            <a:r>
              <a:rPr lang="fr-FR" sz="2000" b="1" baseline="30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4</a:t>
            </a:r>
            <a:endParaRPr lang="fr-FR" sz="20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4" name="Virage 13"/>
          <p:cNvSpPr/>
          <p:nvPr/>
        </p:nvSpPr>
        <p:spPr>
          <a:xfrm rot="10800000" flipH="1">
            <a:off x="899592" y="1988840"/>
            <a:ext cx="432048" cy="432048"/>
          </a:xfrm>
          <a:prstGeom prst="ben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/>
              </a:solidFill>
            </a:endParaRPr>
          </a:p>
        </p:txBody>
      </p:sp>
      <p:sp>
        <p:nvSpPr>
          <p:cNvPr id="15" name="Rectangle 1"/>
          <p:cNvSpPr>
            <a:spLocks noChangeArrowheads="1"/>
          </p:cNvSpPr>
          <p:nvPr/>
        </p:nvSpPr>
        <p:spPr bwMode="auto">
          <a:xfrm>
            <a:off x="1475656" y="2063122"/>
            <a:ext cx="7452320" cy="46166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Narrow" pitchFamily="34" charset="0"/>
                <a:ea typeface="Arial Unicode MS" pitchFamily="34" charset="-128"/>
                <a:cs typeface="Times New Roman" pitchFamily="18" charset="0"/>
                <a:sym typeface="Wingdings 2" pitchFamily="18" charset="2"/>
              </a:rPr>
              <a:t>état</a:t>
            </a:r>
            <a:r>
              <a:rPr kumimoji="0" lang="fr-FR" sz="2400" b="1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Narrow" pitchFamily="34" charset="0"/>
                <a:ea typeface="Arial Unicode MS" pitchFamily="34" charset="-128"/>
                <a:cs typeface="Times New Roman" pitchFamily="18" charset="0"/>
                <a:sym typeface="Wingdings 2" pitchFamily="18" charset="2"/>
              </a:rPr>
              <a:t> </a:t>
            </a:r>
            <a:r>
              <a:rPr kumimoji="0" lang="fr-FR" sz="2400" b="1" i="0" u="none" strike="noStrike" cap="none" normalizeH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 Narrow" pitchFamily="34" charset="0"/>
                <a:ea typeface="Arial Unicode MS" pitchFamily="34" charset="-128"/>
                <a:cs typeface="Times New Roman" pitchFamily="18" charset="0"/>
                <a:sym typeface="Wingdings 2" pitchFamily="18" charset="2"/>
              </a:rPr>
              <a:t>LE PLUS STABLE </a:t>
            </a:r>
            <a:r>
              <a:rPr kumimoji="0" lang="fr-FR" sz="2400" b="1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Narrow" pitchFamily="34" charset="0"/>
                <a:ea typeface="Arial Unicode MS" pitchFamily="34" charset="-128"/>
                <a:cs typeface="Times New Roman" pitchFamily="18" charset="0"/>
                <a:sym typeface="Wingdings 2" pitchFamily="18" charset="2"/>
              </a:rPr>
              <a:t>de l’atome, de </a:t>
            </a:r>
            <a:r>
              <a:rPr kumimoji="0" lang="fr-FR" sz="2400" b="1" i="0" u="none" strike="noStrike" cap="none" normalizeH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 Narrow" pitchFamily="34" charset="0"/>
                <a:ea typeface="Arial Unicode MS" pitchFamily="34" charset="-128"/>
                <a:cs typeface="Times New Roman" pitchFamily="18" charset="0"/>
                <a:sym typeface="Wingdings 2" pitchFamily="18" charset="2"/>
              </a:rPr>
              <a:t>PLUS BASSE ENERGIE</a:t>
            </a:r>
            <a:endParaRPr kumimoji="0" lang="fr-FR" sz="2400" b="1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Arial Narrow" pitchFamily="34" charset="0"/>
              <a:cs typeface="Times New Roman" pitchFamily="18" charset="0"/>
              <a:sym typeface="Wingdings 2" pitchFamily="18" charset="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8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788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8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3788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000"/>
                            </p:stCondLst>
                            <p:childTnLst>
                              <p:par>
                                <p:cTn id="24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" grpId="0" animBg="1"/>
      <p:bldP spid="48" grpId="0"/>
      <p:bldP spid="49" grpId="0"/>
      <p:bldP spid="50" grpId="0"/>
      <p:bldP spid="72" grpId="0"/>
      <p:bldP spid="78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e 22"/>
          <p:cNvGrpSpPr/>
          <p:nvPr/>
        </p:nvGrpSpPr>
        <p:grpSpPr>
          <a:xfrm>
            <a:off x="0" y="23604"/>
            <a:ext cx="9144000" cy="4752528"/>
            <a:chOff x="0" y="23604"/>
            <a:chExt cx="9144000" cy="4752528"/>
          </a:xfrm>
        </p:grpSpPr>
        <p:pic>
          <p:nvPicPr>
            <p:cNvPr id="35" name="Picture 2"/>
            <p:cNvPicPr>
              <a:picLocks noChangeAspect="1" noChangeArrowheads="1"/>
            </p:cNvPicPr>
            <p:nvPr/>
          </p:nvPicPr>
          <p:blipFill>
            <a:blip r:embed="rId2" cstate="print"/>
            <a:srcRect l="10867" t="18400" r="10722" b="9149"/>
            <a:stretch>
              <a:fillRect/>
            </a:stretch>
          </p:blipFill>
          <p:spPr bwMode="auto">
            <a:xfrm>
              <a:off x="0" y="23604"/>
              <a:ext cx="9144000" cy="475252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1" name="Picture 2"/>
            <p:cNvPicPr>
              <a:picLocks noChangeAspect="1" noChangeArrowheads="1"/>
            </p:cNvPicPr>
            <p:nvPr/>
          </p:nvPicPr>
          <p:blipFill>
            <a:blip r:embed="rId2" cstate="print"/>
            <a:srcRect l="11484" t="57919" r="78636" b="11344"/>
            <a:stretch>
              <a:fillRect/>
            </a:stretch>
          </p:blipFill>
          <p:spPr bwMode="auto">
            <a:xfrm>
              <a:off x="99153" y="2193847"/>
              <a:ext cx="1152128" cy="201622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2" name="Rectangle 21"/>
            <p:cNvSpPr/>
            <p:nvPr/>
          </p:nvSpPr>
          <p:spPr>
            <a:xfrm>
              <a:off x="88136" y="4365104"/>
              <a:ext cx="1187624" cy="288032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sp>
        <p:nvSpPr>
          <p:cNvPr id="24578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sp>
        <p:nvSpPr>
          <p:cNvPr id="35844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 dirty="0"/>
          </a:p>
        </p:txBody>
      </p:sp>
      <p:sp>
        <p:nvSpPr>
          <p:cNvPr id="11" name="Rectangle 10"/>
          <p:cNvSpPr/>
          <p:nvPr/>
        </p:nvSpPr>
        <p:spPr>
          <a:xfrm>
            <a:off x="1259632" y="959708"/>
            <a:ext cx="125867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0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[H] = 1s</a:t>
            </a:r>
            <a:r>
              <a:rPr lang="fr-FR" sz="2000" b="1" baseline="30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1</a:t>
            </a:r>
            <a:r>
              <a:rPr lang="fr-FR" sz="2000" baseline="-25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</a:t>
            </a:r>
            <a:endParaRPr lang="fr-FR" sz="20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1259632" y="1391756"/>
            <a:ext cx="1401346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0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[He] = 1s</a:t>
            </a:r>
            <a:r>
              <a:rPr lang="fr-FR" sz="2000" b="1" baseline="30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2</a:t>
            </a:r>
            <a:r>
              <a:rPr lang="fr-FR" sz="2000" baseline="-25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</a:t>
            </a:r>
            <a:endParaRPr lang="fr-FR" sz="20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1259632" y="1795229"/>
            <a:ext cx="182453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0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[Li] = 1s</a:t>
            </a:r>
            <a:r>
              <a:rPr lang="fr-FR" sz="2000" b="1" baseline="30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2 </a:t>
            </a:r>
            <a:r>
              <a:rPr lang="fr-FR" sz="20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2s</a:t>
            </a:r>
            <a:r>
              <a:rPr lang="fr-FR" sz="2000" b="1" baseline="30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1 </a:t>
            </a:r>
            <a:r>
              <a:rPr lang="fr-FR" sz="2000" baseline="-25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</a:t>
            </a:r>
            <a:endParaRPr lang="fr-FR" sz="20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1259632" y="2144145"/>
            <a:ext cx="2164375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0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[O] = 1s</a:t>
            </a:r>
            <a:r>
              <a:rPr lang="fr-FR" sz="2000" b="1" baseline="30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2 </a:t>
            </a:r>
            <a:r>
              <a:rPr lang="fr-FR" sz="20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2s</a:t>
            </a:r>
            <a:r>
              <a:rPr lang="fr-FR" sz="2000" b="1" baseline="30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2</a:t>
            </a:r>
            <a:r>
              <a:rPr lang="fr-FR" sz="20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2p</a:t>
            </a:r>
            <a:r>
              <a:rPr lang="fr-FR" sz="2000" b="1" baseline="30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4</a:t>
            </a:r>
            <a:endParaRPr lang="fr-FR" sz="20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1259632" y="2576193"/>
            <a:ext cx="229421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0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[Ne] = 1s</a:t>
            </a:r>
            <a:r>
              <a:rPr lang="fr-FR" sz="2000" b="1" baseline="30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2 </a:t>
            </a:r>
            <a:r>
              <a:rPr lang="fr-FR" sz="20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2s</a:t>
            </a:r>
            <a:r>
              <a:rPr lang="fr-FR" sz="2000" b="1" baseline="30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2</a:t>
            </a:r>
            <a:r>
              <a:rPr lang="fr-FR" sz="20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2p</a:t>
            </a:r>
            <a:r>
              <a:rPr lang="fr-FR" sz="2000" b="1" baseline="30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6</a:t>
            </a:r>
            <a:endParaRPr lang="fr-FR" sz="20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1259632" y="3008241"/>
            <a:ext cx="2808782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0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[Mg] = 1s</a:t>
            </a:r>
            <a:r>
              <a:rPr lang="fr-FR" sz="2000" b="1" baseline="30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2 </a:t>
            </a:r>
            <a:r>
              <a:rPr lang="fr-FR" sz="20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2s</a:t>
            </a:r>
            <a:r>
              <a:rPr lang="fr-FR" sz="2000" b="1" baseline="30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2</a:t>
            </a:r>
            <a:r>
              <a:rPr lang="fr-FR" sz="20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2p</a:t>
            </a:r>
            <a:r>
              <a:rPr lang="fr-FR" sz="2000" b="1" baseline="30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6</a:t>
            </a:r>
            <a:r>
              <a:rPr lang="fr-FR" sz="20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3s</a:t>
            </a:r>
            <a:r>
              <a:rPr lang="fr-FR" sz="2000" b="1" baseline="30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2</a:t>
            </a:r>
            <a:r>
              <a:rPr lang="fr-FR" sz="20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</a:t>
            </a:r>
            <a:endParaRPr lang="fr-FR" sz="20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1259632" y="3455304"/>
            <a:ext cx="312297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0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[P] = 1s</a:t>
            </a:r>
            <a:r>
              <a:rPr lang="fr-FR" sz="2000" b="1" baseline="30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2 </a:t>
            </a:r>
            <a:r>
              <a:rPr lang="fr-FR" sz="20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2s</a:t>
            </a:r>
            <a:r>
              <a:rPr lang="fr-FR" sz="2000" b="1" baseline="30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2</a:t>
            </a:r>
            <a:r>
              <a:rPr lang="fr-FR" sz="20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2p</a:t>
            </a:r>
            <a:r>
              <a:rPr lang="fr-FR" sz="2000" b="1" baseline="30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6</a:t>
            </a:r>
            <a:r>
              <a:rPr lang="fr-FR" sz="20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3s</a:t>
            </a:r>
            <a:r>
              <a:rPr lang="fr-FR" sz="2000" b="1" baseline="30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2</a:t>
            </a:r>
            <a:r>
              <a:rPr lang="fr-FR" sz="20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3p</a:t>
            </a:r>
            <a:r>
              <a:rPr lang="fr-FR" sz="2000" b="1" baseline="30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3</a:t>
            </a:r>
            <a:r>
              <a:rPr lang="fr-FR" sz="20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</a:t>
            </a:r>
            <a:endParaRPr lang="fr-FR" sz="20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1263208" y="3872337"/>
            <a:ext cx="3236784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0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[Ar] = 1s</a:t>
            </a:r>
            <a:r>
              <a:rPr lang="fr-FR" sz="2000" b="1" baseline="30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2 </a:t>
            </a:r>
            <a:r>
              <a:rPr lang="fr-FR" sz="20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2s</a:t>
            </a:r>
            <a:r>
              <a:rPr lang="fr-FR" sz="2000" b="1" baseline="30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2</a:t>
            </a:r>
            <a:r>
              <a:rPr lang="fr-FR" sz="20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2p</a:t>
            </a:r>
            <a:r>
              <a:rPr lang="fr-FR" sz="2000" b="1" baseline="30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6</a:t>
            </a:r>
            <a:r>
              <a:rPr lang="fr-FR" sz="20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3s</a:t>
            </a:r>
            <a:r>
              <a:rPr lang="fr-FR" sz="2000" b="1" baseline="30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2</a:t>
            </a:r>
            <a:r>
              <a:rPr lang="fr-FR" sz="20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3p</a:t>
            </a:r>
            <a:r>
              <a:rPr lang="fr-FR" sz="2000" b="1" baseline="30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6</a:t>
            </a:r>
            <a:r>
              <a:rPr lang="fr-FR" sz="20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</a:t>
            </a:r>
            <a:endParaRPr lang="fr-FR" sz="20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3" name="Rectangle 32"/>
          <p:cNvSpPr/>
          <p:nvPr/>
        </p:nvSpPr>
        <p:spPr>
          <a:xfrm>
            <a:off x="2915816" y="1808117"/>
            <a:ext cx="1426994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0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= [He]</a:t>
            </a:r>
            <a:r>
              <a:rPr lang="fr-FR" sz="2000" b="1" baseline="30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fr-FR" sz="20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2s</a:t>
            </a:r>
            <a:r>
              <a:rPr lang="fr-FR" sz="2000" b="1" baseline="30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1 </a:t>
            </a:r>
            <a:r>
              <a:rPr lang="fr-FR" sz="2000" baseline="-25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</a:t>
            </a:r>
            <a:endParaRPr lang="fr-FR" sz="20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6" name="Rectangle 35"/>
          <p:cNvSpPr/>
          <p:nvPr/>
        </p:nvSpPr>
        <p:spPr>
          <a:xfrm>
            <a:off x="3203848" y="2144145"/>
            <a:ext cx="1891865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0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= [He]</a:t>
            </a:r>
            <a:r>
              <a:rPr lang="fr-FR" sz="2000" b="1" baseline="30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fr-FR" sz="20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2s</a:t>
            </a:r>
            <a:r>
              <a:rPr lang="fr-FR" sz="2000" b="1" baseline="30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2</a:t>
            </a:r>
            <a:r>
              <a:rPr lang="fr-FR" sz="20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2p</a:t>
            </a:r>
            <a:r>
              <a:rPr lang="fr-FR" sz="2000" b="1" baseline="30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4 </a:t>
            </a:r>
            <a:r>
              <a:rPr lang="fr-FR" sz="2000" baseline="-25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</a:t>
            </a:r>
            <a:endParaRPr lang="fr-FR" sz="20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7" name="Rectangle 36"/>
          <p:cNvSpPr/>
          <p:nvPr/>
        </p:nvSpPr>
        <p:spPr>
          <a:xfrm>
            <a:off x="3817250" y="3008241"/>
            <a:ext cx="1330814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0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= [Ne]</a:t>
            </a:r>
            <a:r>
              <a:rPr lang="fr-FR" sz="2000" b="1" baseline="30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fr-FR" sz="20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3s</a:t>
            </a:r>
            <a:r>
              <a:rPr lang="fr-FR" sz="2000" b="1" baseline="30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2</a:t>
            </a:r>
            <a:endParaRPr lang="fr-FR" sz="20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8" name="Rectangle 37"/>
          <p:cNvSpPr/>
          <p:nvPr/>
        </p:nvSpPr>
        <p:spPr>
          <a:xfrm>
            <a:off x="4139952" y="3442416"/>
            <a:ext cx="1795684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0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= [Ne]</a:t>
            </a:r>
            <a:r>
              <a:rPr lang="fr-FR" sz="2000" b="1" baseline="30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fr-FR" sz="20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3s</a:t>
            </a:r>
            <a:r>
              <a:rPr lang="fr-FR" sz="2000" b="1" baseline="30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2</a:t>
            </a:r>
            <a:r>
              <a:rPr lang="fr-FR" sz="20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3p</a:t>
            </a:r>
            <a:r>
              <a:rPr lang="fr-FR" sz="2000" b="1" baseline="30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3</a:t>
            </a:r>
            <a:endParaRPr lang="fr-FR" sz="20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9" name="Rectangle 1"/>
          <p:cNvSpPr>
            <a:spLocks noChangeArrowheads="1"/>
          </p:cNvSpPr>
          <p:nvPr/>
        </p:nvSpPr>
        <p:spPr bwMode="auto">
          <a:xfrm>
            <a:off x="0" y="5085184"/>
            <a:ext cx="4860032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just"/>
            <a:r>
              <a:rPr lang="fr-FR" sz="2000" b="1" dirty="0" smtClean="0">
                <a:latin typeface="Bookman Old Style" pitchFamily="18" charset="0"/>
                <a:ea typeface="Calibri" pitchFamily="34" charset="0"/>
                <a:cs typeface="Times New Roman" pitchFamily="18" charset="0"/>
              </a:rPr>
              <a:t>b/ </a:t>
            </a:r>
            <a:r>
              <a:rPr lang="fr-FR" sz="2000" b="1" i="1" u="sng" dirty="0" smtClean="0">
                <a:latin typeface="Bookman Old Style" pitchFamily="18" charset="0"/>
                <a:ea typeface="Calibri" pitchFamily="34" charset="0"/>
                <a:cs typeface="Times New Roman" pitchFamily="18" charset="0"/>
              </a:rPr>
              <a:t>Electrons de cœur et de valence</a:t>
            </a:r>
            <a:endParaRPr lang="fr-FR" sz="2000" dirty="0">
              <a:latin typeface="Bookman Old Style" pitchFamily="18" charset="0"/>
              <a:ea typeface="Calibri" pitchFamily="34" charset="0"/>
              <a:cs typeface="Times New Roman" pitchFamily="18" charset="0"/>
            </a:endParaRPr>
          </a:p>
        </p:txBody>
      </p:sp>
      <p:sp>
        <p:nvSpPr>
          <p:cNvPr id="42" name="Rectangle 1"/>
          <p:cNvSpPr>
            <a:spLocks noChangeArrowheads="1"/>
          </p:cNvSpPr>
          <p:nvPr/>
        </p:nvSpPr>
        <p:spPr bwMode="auto">
          <a:xfrm>
            <a:off x="0" y="5517232"/>
            <a:ext cx="9144000" cy="101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49263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Arial Unicode MS" pitchFamily="34" charset="-128"/>
                <a:cs typeface="Calibri" pitchFamily="34" charset="0"/>
              </a:rPr>
              <a:t>Les propriétés chimiques des atomes sont déterminées par les électrons situés loin du noyau et donc peu liés à celui-ci : ces électrons, sensibles  aux perturbations extérieures, sont appelés </a:t>
            </a:r>
            <a:r>
              <a:rPr kumimoji="0" lang="fr-FR" sz="2000" b="1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Arial Unicode MS" pitchFamily="34" charset="-128"/>
                <a:cs typeface="Calibri" pitchFamily="34" charset="0"/>
              </a:rPr>
              <a:t>électrons de </a:t>
            </a:r>
            <a:r>
              <a:rPr lang="fr-FR" sz="2000" b="1" u="sng" dirty="0" smtClean="0">
                <a:latin typeface="Calibri" pitchFamily="34" charset="0"/>
                <a:ea typeface="Arial Unicode MS" pitchFamily="34" charset="-128"/>
                <a:cs typeface="Calibri" pitchFamily="34" charset="0"/>
              </a:rPr>
              <a:t>VALENCE</a:t>
            </a:r>
            <a:r>
              <a:rPr kumimoji="0" lang="fr-FR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Arial Unicode MS" pitchFamily="34" charset="-128"/>
                <a:cs typeface="Calibri" pitchFamily="34" charset="0"/>
              </a:rPr>
              <a:t>. </a:t>
            </a:r>
            <a:endParaRPr kumimoji="0" lang="fr-FR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4" name="ZoneTexte 23"/>
          <p:cNvSpPr txBox="1"/>
          <p:nvPr/>
        </p:nvSpPr>
        <p:spPr>
          <a:xfrm>
            <a:off x="135444" y="4337164"/>
            <a:ext cx="114807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600" dirty="0" smtClean="0">
                <a:latin typeface="Comic Sans MS" pitchFamily="66" charset="0"/>
              </a:rPr>
              <a:t>V (Z = 23)</a:t>
            </a:r>
            <a:endParaRPr lang="fr-FR" sz="1600" dirty="0">
              <a:latin typeface="Comic Sans MS" pitchFamily="66" charset="0"/>
            </a:endParaRPr>
          </a:p>
        </p:txBody>
      </p:sp>
      <p:sp>
        <p:nvSpPr>
          <p:cNvPr id="25" name="Rectangle 24"/>
          <p:cNvSpPr/>
          <p:nvPr/>
        </p:nvSpPr>
        <p:spPr>
          <a:xfrm>
            <a:off x="1331640" y="4293096"/>
            <a:ext cx="3990195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0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[V] </a:t>
            </a:r>
            <a:r>
              <a:rPr lang="fr-FR" sz="20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= 1s</a:t>
            </a:r>
            <a:r>
              <a:rPr lang="fr-FR" sz="2000" b="1" baseline="30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2 </a:t>
            </a:r>
            <a:r>
              <a:rPr lang="fr-FR" sz="20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2s</a:t>
            </a:r>
            <a:r>
              <a:rPr lang="fr-FR" sz="2000" b="1" baseline="30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2</a:t>
            </a:r>
            <a:r>
              <a:rPr lang="fr-FR" sz="20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2p</a:t>
            </a:r>
            <a:r>
              <a:rPr lang="fr-FR" sz="2000" b="1" baseline="30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6</a:t>
            </a:r>
            <a:r>
              <a:rPr lang="fr-FR" sz="20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fr-FR" sz="20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3s</a:t>
            </a:r>
            <a:r>
              <a:rPr lang="fr-FR" sz="2000" b="1" baseline="30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2</a:t>
            </a:r>
            <a:r>
              <a:rPr lang="fr-FR" sz="20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3p</a:t>
            </a:r>
            <a:r>
              <a:rPr lang="fr-FR" sz="2000" b="1" baseline="30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6</a:t>
            </a:r>
            <a:r>
              <a:rPr lang="fr-FR" sz="20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fr-FR" sz="20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4s</a:t>
            </a:r>
            <a:r>
              <a:rPr lang="fr-FR" sz="2000" b="1" baseline="30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2</a:t>
            </a:r>
            <a:r>
              <a:rPr lang="fr-FR" sz="20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3d</a:t>
            </a:r>
            <a:r>
              <a:rPr lang="fr-FR" sz="2000" b="1" baseline="30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3</a:t>
            </a:r>
            <a:r>
              <a:rPr lang="fr-FR" sz="20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</a:t>
            </a:r>
            <a:endParaRPr lang="fr-FR" sz="20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500"/>
                            </p:stCondLst>
                            <p:childTnLst>
                              <p:par>
                                <p:cTn id="5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7" grpId="0"/>
      <p:bldP spid="18" grpId="0"/>
      <p:bldP spid="20" grpId="0"/>
      <p:bldP spid="33" grpId="0"/>
      <p:bldP spid="36" grpId="0"/>
      <p:bldP spid="37" grpId="0"/>
      <p:bldP spid="38" grpId="0"/>
      <p:bldP spid="39" grpId="0"/>
      <p:bldP spid="42" grpId="0"/>
      <p:bldP spid="25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" name="Picture 2"/>
          <p:cNvPicPr>
            <a:picLocks noChangeAspect="1" noChangeArrowheads="1"/>
          </p:cNvPicPr>
          <p:nvPr/>
        </p:nvPicPr>
        <p:blipFill>
          <a:blip r:embed="rId2" cstate="print"/>
          <a:srcRect l="10867" t="63728" r="10722" b="9149"/>
          <a:stretch>
            <a:fillRect/>
          </a:stretch>
        </p:blipFill>
        <p:spPr bwMode="auto">
          <a:xfrm>
            <a:off x="0" y="65644"/>
            <a:ext cx="9144000" cy="17791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4578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sp>
        <p:nvSpPr>
          <p:cNvPr id="35844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 dirty="0"/>
          </a:p>
        </p:txBody>
      </p:sp>
      <p:sp>
        <p:nvSpPr>
          <p:cNvPr id="16" name="Rectangle 15"/>
          <p:cNvSpPr/>
          <p:nvPr/>
        </p:nvSpPr>
        <p:spPr>
          <a:xfrm>
            <a:off x="1259632" y="76562"/>
            <a:ext cx="229421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0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[Ne] = 1s</a:t>
            </a:r>
            <a:r>
              <a:rPr lang="fr-FR" sz="2000" b="1" baseline="30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2 </a:t>
            </a:r>
            <a:r>
              <a:rPr lang="fr-FR" sz="20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2s</a:t>
            </a:r>
            <a:r>
              <a:rPr lang="fr-FR" sz="2000" b="1" baseline="30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2</a:t>
            </a:r>
            <a:r>
              <a:rPr lang="fr-FR" sz="20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2p</a:t>
            </a:r>
            <a:r>
              <a:rPr lang="fr-FR" sz="2000" b="1" baseline="30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6</a:t>
            </a:r>
            <a:endParaRPr lang="fr-FR" sz="20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1259632" y="508610"/>
            <a:ext cx="2808782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0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[Mg] = 1s</a:t>
            </a:r>
            <a:r>
              <a:rPr lang="fr-FR" sz="2000" b="1" baseline="30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2 </a:t>
            </a:r>
            <a:r>
              <a:rPr lang="fr-FR" sz="20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2s</a:t>
            </a:r>
            <a:r>
              <a:rPr lang="fr-FR" sz="2000" b="1" baseline="30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2</a:t>
            </a:r>
            <a:r>
              <a:rPr lang="fr-FR" sz="20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2p</a:t>
            </a:r>
            <a:r>
              <a:rPr lang="fr-FR" sz="2000" b="1" baseline="30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6</a:t>
            </a:r>
            <a:r>
              <a:rPr lang="fr-FR" sz="20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3s</a:t>
            </a:r>
            <a:r>
              <a:rPr lang="fr-FR" sz="2000" b="1" baseline="30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2</a:t>
            </a:r>
            <a:r>
              <a:rPr lang="fr-FR" sz="20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</a:t>
            </a:r>
            <a:endParaRPr lang="fr-FR" sz="20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1259632" y="940658"/>
            <a:ext cx="312297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0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[P] = 1s</a:t>
            </a:r>
            <a:r>
              <a:rPr lang="fr-FR" sz="2000" b="1" baseline="30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2 </a:t>
            </a:r>
            <a:r>
              <a:rPr lang="fr-FR" sz="20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2s</a:t>
            </a:r>
            <a:r>
              <a:rPr lang="fr-FR" sz="2000" b="1" baseline="30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2</a:t>
            </a:r>
            <a:r>
              <a:rPr lang="fr-FR" sz="20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2p</a:t>
            </a:r>
            <a:r>
              <a:rPr lang="fr-FR" sz="2000" b="1" baseline="30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6</a:t>
            </a:r>
            <a:r>
              <a:rPr lang="fr-FR" sz="20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3s</a:t>
            </a:r>
            <a:r>
              <a:rPr lang="fr-FR" sz="2000" b="1" baseline="30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2</a:t>
            </a:r>
            <a:r>
              <a:rPr lang="fr-FR" sz="20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3p</a:t>
            </a:r>
            <a:r>
              <a:rPr lang="fr-FR" sz="2000" b="1" baseline="30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3</a:t>
            </a:r>
            <a:r>
              <a:rPr lang="fr-FR" sz="20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</a:t>
            </a:r>
            <a:endParaRPr lang="fr-FR" sz="20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1263208" y="1340768"/>
            <a:ext cx="3236784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0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[Ar] = 1s</a:t>
            </a:r>
            <a:r>
              <a:rPr lang="fr-FR" sz="2000" b="1" baseline="30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2 </a:t>
            </a:r>
            <a:r>
              <a:rPr lang="fr-FR" sz="20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2s</a:t>
            </a:r>
            <a:r>
              <a:rPr lang="fr-FR" sz="2000" b="1" baseline="30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2</a:t>
            </a:r>
            <a:r>
              <a:rPr lang="fr-FR" sz="20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2p</a:t>
            </a:r>
            <a:r>
              <a:rPr lang="fr-FR" sz="2000" b="1" baseline="30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6</a:t>
            </a:r>
            <a:r>
              <a:rPr lang="fr-FR" sz="20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3s</a:t>
            </a:r>
            <a:r>
              <a:rPr lang="fr-FR" sz="2000" b="1" baseline="30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2</a:t>
            </a:r>
            <a:r>
              <a:rPr lang="fr-FR" sz="20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3p</a:t>
            </a:r>
            <a:r>
              <a:rPr lang="fr-FR" sz="2000" b="1" baseline="30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6</a:t>
            </a:r>
            <a:r>
              <a:rPr lang="fr-FR" sz="20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</a:t>
            </a:r>
            <a:endParaRPr lang="fr-FR" sz="20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7" name="Rectangle 36"/>
          <p:cNvSpPr/>
          <p:nvPr/>
        </p:nvSpPr>
        <p:spPr>
          <a:xfrm>
            <a:off x="3817250" y="508610"/>
            <a:ext cx="1330814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0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= [Ne]</a:t>
            </a:r>
            <a:r>
              <a:rPr lang="fr-FR" sz="2000" b="1" baseline="30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fr-FR" sz="20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3s</a:t>
            </a:r>
            <a:r>
              <a:rPr lang="fr-FR" sz="2000" b="1" baseline="30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2</a:t>
            </a:r>
            <a:endParaRPr lang="fr-FR" sz="20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8" name="Rectangle 37"/>
          <p:cNvSpPr/>
          <p:nvPr/>
        </p:nvSpPr>
        <p:spPr>
          <a:xfrm>
            <a:off x="4139952" y="927770"/>
            <a:ext cx="1795684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0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= [Ne]</a:t>
            </a:r>
            <a:r>
              <a:rPr lang="fr-FR" sz="2000" b="1" baseline="30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fr-FR" sz="20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3s</a:t>
            </a:r>
            <a:r>
              <a:rPr lang="fr-FR" sz="2000" b="1" baseline="30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2</a:t>
            </a:r>
            <a:r>
              <a:rPr lang="fr-FR" sz="20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3p</a:t>
            </a:r>
            <a:r>
              <a:rPr lang="fr-FR" sz="2000" b="1" baseline="30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3</a:t>
            </a:r>
            <a:endParaRPr lang="fr-FR" sz="20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9" name="Rectangle 1"/>
          <p:cNvSpPr>
            <a:spLocks noChangeArrowheads="1"/>
          </p:cNvSpPr>
          <p:nvPr/>
        </p:nvSpPr>
        <p:spPr bwMode="auto">
          <a:xfrm>
            <a:off x="0" y="1981289"/>
            <a:ext cx="4860032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just"/>
            <a:r>
              <a:rPr lang="fr-FR" sz="2000" b="1" dirty="0" smtClean="0">
                <a:latin typeface="Bookman Old Style" pitchFamily="18" charset="0"/>
                <a:ea typeface="Calibri" pitchFamily="34" charset="0"/>
                <a:cs typeface="Times New Roman" pitchFamily="18" charset="0"/>
              </a:rPr>
              <a:t>b/ </a:t>
            </a:r>
            <a:r>
              <a:rPr lang="fr-FR" sz="2000" b="1" i="1" u="sng" dirty="0" smtClean="0">
                <a:latin typeface="Bookman Old Style" pitchFamily="18" charset="0"/>
                <a:ea typeface="Calibri" pitchFamily="34" charset="0"/>
                <a:cs typeface="Times New Roman" pitchFamily="18" charset="0"/>
              </a:rPr>
              <a:t>Electrons de cœur et de valence</a:t>
            </a:r>
            <a:endParaRPr lang="fr-FR" sz="2000" dirty="0">
              <a:latin typeface="Bookman Old Style" pitchFamily="18" charset="0"/>
              <a:ea typeface="Calibri" pitchFamily="34" charset="0"/>
              <a:cs typeface="Times New Roman" pitchFamily="18" charset="0"/>
            </a:endParaRPr>
          </a:p>
        </p:txBody>
      </p:sp>
      <p:sp>
        <p:nvSpPr>
          <p:cNvPr id="42" name="Rectangle 1"/>
          <p:cNvSpPr>
            <a:spLocks noChangeArrowheads="1"/>
          </p:cNvSpPr>
          <p:nvPr/>
        </p:nvSpPr>
        <p:spPr bwMode="auto">
          <a:xfrm>
            <a:off x="0" y="2341329"/>
            <a:ext cx="9144000" cy="101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49263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Arial Unicode MS" pitchFamily="34" charset="-128"/>
                <a:cs typeface="Calibri" pitchFamily="34" charset="0"/>
              </a:rPr>
              <a:t>Les propriétés chimiques des atomes sont déterminées par les électrons situés loin du noyau et donc peu liés à celui-ci : ces électrons, sensibles  aux perturbations extérieures, sont appelés </a:t>
            </a:r>
            <a:r>
              <a:rPr kumimoji="0" lang="fr-FR" sz="2000" b="1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Arial Unicode MS" pitchFamily="34" charset="-128"/>
                <a:cs typeface="Calibri" pitchFamily="34" charset="0"/>
              </a:rPr>
              <a:t>électrons de valence</a:t>
            </a:r>
            <a:r>
              <a:rPr kumimoji="0" lang="fr-FR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Arial Unicode MS" pitchFamily="34" charset="-128"/>
                <a:cs typeface="Calibri" pitchFamily="34" charset="0"/>
              </a:rPr>
              <a:t>. </a:t>
            </a:r>
            <a:endParaRPr kumimoji="0" lang="fr-FR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1" name="Rectangle 1"/>
          <p:cNvSpPr>
            <a:spLocks noChangeArrowheads="1"/>
          </p:cNvSpPr>
          <p:nvPr/>
        </p:nvSpPr>
        <p:spPr bwMode="auto">
          <a:xfrm>
            <a:off x="70992" y="3429001"/>
            <a:ext cx="8856984" cy="1323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algn="just" fontAlgn="base">
              <a:spcBef>
                <a:spcPct val="0"/>
              </a:spcBef>
              <a:spcAft>
                <a:spcPct val="0"/>
              </a:spcAft>
            </a:pPr>
            <a:r>
              <a:rPr lang="fr-FR" sz="1400" dirty="0" smtClean="0">
                <a:solidFill>
                  <a:srgbClr val="002060"/>
                </a:solidFill>
              </a:rPr>
              <a:t>               </a:t>
            </a:r>
            <a:r>
              <a:rPr lang="fr-FR" sz="2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Les </a:t>
            </a:r>
            <a:r>
              <a:rPr lang="fr-FR" sz="2000" b="1" u="sng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électrons de VALENCE</a:t>
            </a:r>
            <a:r>
              <a:rPr lang="fr-FR" sz="20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fr-FR" sz="2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d’un atome sont ceux présents </a:t>
            </a:r>
            <a:r>
              <a:rPr lang="fr-FR" sz="20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dans les sous-couches dont le nombre quantique principal est le plus grand </a:t>
            </a:r>
            <a:r>
              <a:rPr lang="fr-FR" sz="2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et ceux </a:t>
            </a:r>
            <a:r>
              <a:rPr lang="fr-FR" sz="2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présents dans les </a:t>
            </a:r>
            <a:r>
              <a:rPr lang="fr-FR" sz="20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sous-couches non saturées </a:t>
            </a:r>
            <a:r>
              <a:rPr lang="fr-FR" sz="20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de nombre </a:t>
            </a:r>
            <a:r>
              <a:rPr lang="fr-FR" sz="2000" b="1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quanti-que</a:t>
            </a:r>
            <a:r>
              <a:rPr lang="fr-FR" sz="20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fr-FR" sz="20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principal inférieur</a:t>
            </a:r>
            <a:r>
              <a:rPr lang="fr-FR" sz="2000" dirty="0" smtClean="0">
                <a:latin typeface="Arial" pitchFamily="34" charset="0"/>
                <a:cs typeface="Arial" pitchFamily="34" charset="0"/>
              </a:rPr>
              <a:t>.</a:t>
            </a:r>
            <a:endParaRPr kumimoji="0" lang="fr-FR" sz="2000" b="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35496" y="3429000"/>
            <a:ext cx="8964488" cy="1296144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fr-FR" sz="2000" dirty="0" smtClean="0">
                <a:solidFill>
                  <a:schemeClr val="tx1"/>
                </a:solidFill>
              </a:rPr>
              <a:t> </a:t>
            </a:r>
            <a:r>
              <a:rPr lang="fr-FR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fr-FR" dirty="0" smtClean="0"/>
              <a:t> </a:t>
            </a:r>
            <a:endParaRPr lang="fr-FR" dirty="0"/>
          </a:p>
        </p:txBody>
      </p:sp>
      <p:sp>
        <p:nvSpPr>
          <p:cNvPr id="23" name="Rectangle 2"/>
          <p:cNvSpPr>
            <a:spLocks noChangeArrowheads="1"/>
          </p:cNvSpPr>
          <p:nvPr/>
        </p:nvSpPr>
        <p:spPr bwMode="auto">
          <a:xfrm>
            <a:off x="-36512" y="4778102"/>
            <a:ext cx="9144000" cy="101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fr-FR" sz="2000" dirty="0" smtClean="0">
                <a:latin typeface="Calibri" pitchFamily="34" charset="0"/>
                <a:ea typeface="Arial Unicode MS" pitchFamily="34" charset="-128"/>
                <a:cs typeface="Calibri" pitchFamily="34" charset="0"/>
              </a:rPr>
              <a:t>        </a:t>
            </a:r>
            <a:r>
              <a:rPr kumimoji="0" lang="fr-FR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Arial Unicode MS" pitchFamily="34" charset="-128"/>
                <a:cs typeface="Calibri" pitchFamily="34" charset="0"/>
              </a:rPr>
              <a:t>Par opposition, </a:t>
            </a:r>
            <a:r>
              <a:rPr kumimoji="0" lang="fr-FR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Arial Unicode MS" pitchFamily="34" charset="-128"/>
                <a:cs typeface="Calibri" pitchFamily="34" charset="0"/>
              </a:rPr>
              <a:t>tous les autres électrons sont qualifiés </a:t>
            </a:r>
            <a:r>
              <a:rPr kumimoji="0" lang="fr-FR" sz="2000" b="1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Arial Unicode MS" pitchFamily="34" charset="-128"/>
                <a:cs typeface="Calibri" pitchFamily="34" charset="0"/>
              </a:rPr>
              <a:t>d’électrons de COEUR</a:t>
            </a:r>
            <a:r>
              <a:rPr kumimoji="0" lang="fr-FR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Arial Unicode MS" pitchFamily="34" charset="-128"/>
                <a:cs typeface="Calibri" pitchFamily="34" charset="0"/>
              </a:rPr>
              <a:t> (ou électrons internes) et sont peu engagés dans la réactivité chimique car fortement liés au noyau.</a:t>
            </a:r>
            <a:endParaRPr kumimoji="0" lang="fr-FR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4" name="Rectangle 3"/>
          <p:cNvSpPr>
            <a:spLocks noChangeArrowheads="1"/>
          </p:cNvSpPr>
          <p:nvPr/>
        </p:nvSpPr>
        <p:spPr bwMode="auto">
          <a:xfrm>
            <a:off x="0" y="5930230"/>
            <a:ext cx="8239884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Arial Unicode MS" pitchFamily="34" charset="-128"/>
                <a:cs typeface="Times New Roman" pitchFamily="18" charset="0"/>
                <a:sym typeface="Wingdings" pitchFamily="2" charset="2"/>
              </a:rPr>
              <a:t></a:t>
            </a:r>
            <a:r>
              <a:rPr kumimoji="0" lang="fr-FR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Arial Unicode MS" pitchFamily="34" charset="-128"/>
                <a:cs typeface="Times New Roman" pitchFamily="18" charset="0"/>
              </a:rPr>
              <a:t>- </a:t>
            </a:r>
            <a:r>
              <a:rPr kumimoji="0" lang="fr-FR" sz="2000" b="0" i="1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Arial Unicode MS" pitchFamily="34" charset="-128"/>
                <a:cs typeface="Times New Roman" pitchFamily="18" charset="0"/>
                <a:sym typeface="Wingdings" pitchFamily="2" charset="2"/>
              </a:rPr>
              <a:t>Application</a:t>
            </a:r>
            <a:r>
              <a:rPr kumimoji="0" lang="fr-FR" sz="20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Arial Unicode MS" pitchFamily="34" charset="-128"/>
                <a:cs typeface="Times New Roman" pitchFamily="18" charset="0"/>
                <a:sym typeface="Wingdings" pitchFamily="2" charset="2"/>
              </a:rPr>
              <a:t> : </a:t>
            </a:r>
            <a:r>
              <a:rPr kumimoji="0" lang="fr-FR" sz="2000" b="0" i="1" u="none" strike="noStrike" cap="none" normalizeH="0" baseline="0" dirty="0" smtClean="0">
                <a:ln>
                  <a:noFill/>
                </a:ln>
                <a:solidFill>
                  <a:srgbClr val="1C1C1C"/>
                </a:solidFill>
                <a:effectLst/>
                <a:latin typeface="Times New Roman" pitchFamily="18" charset="0"/>
                <a:ea typeface="Arial Unicode MS" pitchFamily="34" charset="-128"/>
                <a:cs typeface="Times New Roman" pitchFamily="18" charset="0"/>
                <a:sym typeface="Wingdings" pitchFamily="2" charset="2"/>
              </a:rPr>
              <a:t>Compléter les deux dernières colonnes du tableau précédent.</a:t>
            </a:r>
            <a:endParaRPr kumimoji="0" lang="fr-FR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Arial Unicode MS" pitchFamily="34" charset="-128"/>
              <a:cs typeface="Times New Roman" pitchFamily="18" charset="0"/>
              <a:sym typeface="Wingdings" pitchFamily="2" charset="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22" grpId="0" animBg="1"/>
      <p:bldP spid="23" grpId="0"/>
      <p:bldP spid="24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8" name="Groupe 77"/>
          <p:cNvGrpSpPr/>
          <p:nvPr/>
        </p:nvGrpSpPr>
        <p:grpSpPr>
          <a:xfrm>
            <a:off x="0" y="3281954"/>
            <a:ext cx="9144000" cy="3459414"/>
            <a:chOff x="0" y="3281954"/>
            <a:chExt cx="9144000" cy="3459414"/>
          </a:xfrm>
        </p:grpSpPr>
        <p:pic>
          <p:nvPicPr>
            <p:cNvPr id="41986" name="Picture 2"/>
            <p:cNvPicPr>
              <a:picLocks noChangeAspect="1" noChangeArrowheads="1"/>
            </p:cNvPicPr>
            <p:nvPr/>
          </p:nvPicPr>
          <p:blipFill>
            <a:blip r:embed="rId2" cstate="print"/>
            <a:srcRect l="10867" t="18400" r="10722" b="28862"/>
            <a:stretch>
              <a:fillRect/>
            </a:stretch>
          </p:blipFill>
          <p:spPr bwMode="auto">
            <a:xfrm>
              <a:off x="0" y="3281954"/>
              <a:ext cx="9144000" cy="345941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76" name="Picture 2"/>
            <p:cNvPicPr>
              <a:picLocks noChangeAspect="1" noChangeArrowheads="1"/>
            </p:cNvPicPr>
            <p:nvPr/>
          </p:nvPicPr>
          <p:blipFill>
            <a:blip r:embed="rId2" cstate="print"/>
            <a:srcRect l="11484" t="57919" r="78636" b="23419"/>
            <a:stretch>
              <a:fillRect/>
            </a:stretch>
          </p:blipFill>
          <p:spPr bwMode="auto">
            <a:xfrm>
              <a:off x="102393" y="5456241"/>
              <a:ext cx="1152128" cy="122413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24578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sp>
        <p:nvSpPr>
          <p:cNvPr id="35844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 dirty="0"/>
          </a:p>
        </p:txBody>
      </p:sp>
      <p:sp>
        <p:nvSpPr>
          <p:cNvPr id="35" name="Rectangle 1"/>
          <p:cNvSpPr>
            <a:spLocks noChangeArrowheads="1"/>
          </p:cNvSpPr>
          <p:nvPr/>
        </p:nvSpPr>
        <p:spPr bwMode="auto">
          <a:xfrm>
            <a:off x="0" y="0"/>
            <a:ext cx="4860032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just"/>
            <a:r>
              <a:rPr lang="fr-FR" sz="2000" b="1" dirty="0" smtClean="0">
                <a:latin typeface="Bookman Old Style" pitchFamily="18" charset="0"/>
                <a:ea typeface="Calibri" pitchFamily="34" charset="0"/>
                <a:cs typeface="Times New Roman" pitchFamily="18" charset="0"/>
              </a:rPr>
              <a:t>b/ </a:t>
            </a:r>
            <a:r>
              <a:rPr lang="fr-FR" sz="2000" b="1" i="1" u="sng" dirty="0" smtClean="0">
                <a:latin typeface="Bookman Old Style" pitchFamily="18" charset="0"/>
                <a:ea typeface="Calibri" pitchFamily="34" charset="0"/>
                <a:cs typeface="Times New Roman" pitchFamily="18" charset="0"/>
              </a:rPr>
              <a:t>Electrons de cœur et de valence</a:t>
            </a:r>
            <a:endParaRPr lang="fr-FR" sz="2000" dirty="0">
              <a:latin typeface="Bookman Old Style" pitchFamily="18" charset="0"/>
              <a:ea typeface="Calibri" pitchFamily="34" charset="0"/>
              <a:cs typeface="Times New Roman" pitchFamily="18" charset="0"/>
            </a:endParaRPr>
          </a:p>
        </p:txBody>
      </p:sp>
      <p:sp>
        <p:nvSpPr>
          <p:cNvPr id="39" name="Rectangle 1"/>
          <p:cNvSpPr>
            <a:spLocks noChangeArrowheads="1"/>
          </p:cNvSpPr>
          <p:nvPr/>
        </p:nvSpPr>
        <p:spPr bwMode="auto">
          <a:xfrm>
            <a:off x="70992" y="351707"/>
            <a:ext cx="8856984" cy="1323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algn="just" fontAlgn="base">
              <a:spcBef>
                <a:spcPct val="0"/>
              </a:spcBef>
              <a:spcAft>
                <a:spcPct val="0"/>
              </a:spcAft>
            </a:pPr>
            <a:r>
              <a:rPr lang="fr-FR" sz="1400" dirty="0" smtClean="0">
                <a:solidFill>
                  <a:srgbClr val="002060"/>
                </a:solidFill>
              </a:rPr>
              <a:t>               </a:t>
            </a:r>
            <a:r>
              <a:rPr lang="fr-FR" sz="2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Les </a:t>
            </a:r>
            <a:r>
              <a:rPr lang="fr-FR" sz="2000" b="1" u="sng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électrons de VALENCE</a:t>
            </a:r>
            <a:r>
              <a:rPr lang="fr-FR" sz="20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fr-FR" sz="2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d’un atome sont ceux présents </a:t>
            </a:r>
            <a:r>
              <a:rPr lang="fr-FR" sz="20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dans les sous-couches dont le nombre quantique principal est le plus grand </a:t>
            </a:r>
            <a:r>
              <a:rPr lang="fr-FR" sz="2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et ceux présents dans les </a:t>
            </a:r>
            <a:r>
              <a:rPr lang="fr-FR" sz="20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sous-couches non saturées de nombre </a:t>
            </a:r>
            <a:r>
              <a:rPr lang="fr-FR" sz="2000" b="1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quanti-que</a:t>
            </a:r>
            <a:r>
              <a:rPr lang="fr-FR" sz="20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principal inférieur</a:t>
            </a:r>
            <a:r>
              <a:rPr lang="fr-FR" sz="2000" dirty="0" smtClean="0">
                <a:latin typeface="Arial" pitchFamily="34" charset="0"/>
                <a:cs typeface="Arial" pitchFamily="34" charset="0"/>
              </a:rPr>
              <a:t>.</a:t>
            </a:r>
            <a:endParaRPr kumimoji="0" lang="fr-FR" sz="2000" b="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40" name="Rectangle 39"/>
          <p:cNvSpPr/>
          <p:nvPr/>
        </p:nvSpPr>
        <p:spPr>
          <a:xfrm>
            <a:off x="35496" y="351706"/>
            <a:ext cx="8964488" cy="1296144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fr-FR" sz="2000" dirty="0" smtClean="0">
                <a:solidFill>
                  <a:schemeClr val="tx1"/>
                </a:solidFill>
              </a:rPr>
              <a:t> </a:t>
            </a:r>
            <a:r>
              <a:rPr lang="fr-FR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fr-FR" dirty="0" smtClean="0"/>
              <a:t> </a:t>
            </a:r>
            <a:endParaRPr lang="fr-FR" dirty="0"/>
          </a:p>
        </p:txBody>
      </p:sp>
      <p:sp>
        <p:nvSpPr>
          <p:cNvPr id="29698" name="Rectangle 2"/>
          <p:cNvSpPr>
            <a:spLocks noChangeArrowheads="1"/>
          </p:cNvSpPr>
          <p:nvPr/>
        </p:nvSpPr>
        <p:spPr bwMode="auto">
          <a:xfrm>
            <a:off x="-36512" y="1700808"/>
            <a:ext cx="9144000" cy="101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fr-FR" sz="2000" dirty="0" smtClean="0">
                <a:latin typeface="Calibri" pitchFamily="34" charset="0"/>
                <a:ea typeface="Arial Unicode MS" pitchFamily="34" charset="-128"/>
                <a:cs typeface="Calibri" pitchFamily="34" charset="0"/>
              </a:rPr>
              <a:t>        </a:t>
            </a:r>
            <a:r>
              <a:rPr kumimoji="0" lang="fr-FR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Arial Unicode MS" pitchFamily="34" charset="-128"/>
                <a:cs typeface="Calibri" pitchFamily="34" charset="0"/>
              </a:rPr>
              <a:t>Par opposition, </a:t>
            </a:r>
            <a:r>
              <a:rPr kumimoji="0" lang="fr-FR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Arial Unicode MS" pitchFamily="34" charset="-128"/>
                <a:cs typeface="Calibri" pitchFamily="34" charset="0"/>
              </a:rPr>
              <a:t>tous les autres électrons sont qualifiés </a:t>
            </a:r>
            <a:r>
              <a:rPr kumimoji="0" lang="fr-FR" sz="2000" b="1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Arial Unicode MS" pitchFamily="34" charset="-128"/>
                <a:cs typeface="Calibri" pitchFamily="34" charset="0"/>
              </a:rPr>
              <a:t>d’électrons de COEUR</a:t>
            </a:r>
            <a:r>
              <a:rPr kumimoji="0" lang="fr-FR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Arial Unicode MS" pitchFamily="34" charset="-128"/>
                <a:cs typeface="Calibri" pitchFamily="34" charset="0"/>
              </a:rPr>
              <a:t> (ou électrons internes) et sont peu engagés dans la réactivité chimique car fortement liés au noyau.</a:t>
            </a:r>
            <a:endParaRPr kumimoji="0" lang="fr-FR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9699" name="Rectangle 3"/>
          <p:cNvSpPr>
            <a:spLocks noChangeArrowheads="1"/>
          </p:cNvSpPr>
          <p:nvPr/>
        </p:nvSpPr>
        <p:spPr bwMode="auto">
          <a:xfrm>
            <a:off x="0" y="2852936"/>
            <a:ext cx="8239884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Arial Unicode MS" pitchFamily="34" charset="-128"/>
                <a:cs typeface="Times New Roman" pitchFamily="18" charset="0"/>
                <a:sym typeface="Wingdings" pitchFamily="2" charset="2"/>
              </a:rPr>
              <a:t></a:t>
            </a:r>
            <a:r>
              <a:rPr kumimoji="0" lang="fr-FR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Arial Unicode MS" pitchFamily="34" charset="-128"/>
                <a:cs typeface="Times New Roman" pitchFamily="18" charset="0"/>
              </a:rPr>
              <a:t>- </a:t>
            </a:r>
            <a:r>
              <a:rPr kumimoji="0" lang="fr-FR" sz="2000" b="0" i="1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Arial Unicode MS" pitchFamily="34" charset="-128"/>
                <a:cs typeface="Times New Roman" pitchFamily="18" charset="0"/>
                <a:sym typeface="Wingdings" pitchFamily="2" charset="2"/>
              </a:rPr>
              <a:t>Application</a:t>
            </a:r>
            <a:r>
              <a:rPr kumimoji="0" lang="fr-FR" sz="20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Arial Unicode MS" pitchFamily="34" charset="-128"/>
                <a:cs typeface="Times New Roman" pitchFamily="18" charset="0"/>
                <a:sym typeface="Wingdings" pitchFamily="2" charset="2"/>
              </a:rPr>
              <a:t> : </a:t>
            </a:r>
            <a:r>
              <a:rPr kumimoji="0" lang="fr-FR" sz="2000" b="0" i="1" u="none" strike="noStrike" cap="none" normalizeH="0" baseline="0" dirty="0" smtClean="0">
                <a:ln>
                  <a:noFill/>
                </a:ln>
                <a:solidFill>
                  <a:srgbClr val="1C1C1C"/>
                </a:solidFill>
                <a:effectLst/>
                <a:latin typeface="Times New Roman" pitchFamily="18" charset="0"/>
                <a:ea typeface="Arial Unicode MS" pitchFamily="34" charset="-128"/>
                <a:cs typeface="Times New Roman" pitchFamily="18" charset="0"/>
                <a:sym typeface="Wingdings" pitchFamily="2" charset="2"/>
              </a:rPr>
              <a:t>Compléter les deux dernières colonnes du tableau précédent.</a:t>
            </a:r>
            <a:endParaRPr kumimoji="0" lang="fr-FR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Arial Unicode MS" pitchFamily="34" charset="-128"/>
              <a:cs typeface="Times New Roman" pitchFamily="18" charset="0"/>
              <a:sym typeface="Wingdings" pitchFamily="2" charset="2"/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1403648" y="4149080"/>
            <a:ext cx="125867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0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[H] = 1s</a:t>
            </a:r>
            <a:r>
              <a:rPr lang="fr-FR" sz="2000" b="1" baseline="30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1</a:t>
            </a:r>
            <a:r>
              <a:rPr lang="fr-FR" sz="2000" baseline="-25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</a:t>
            </a:r>
            <a:endParaRPr lang="fr-FR" sz="20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1403648" y="4581128"/>
            <a:ext cx="1401346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0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[He] = 1s</a:t>
            </a:r>
            <a:r>
              <a:rPr lang="fr-FR" sz="2000" b="1" baseline="30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2</a:t>
            </a:r>
            <a:r>
              <a:rPr lang="fr-FR" sz="2000" baseline="-25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</a:t>
            </a:r>
            <a:endParaRPr lang="fr-FR" sz="20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9" name="Rectangle 28"/>
          <p:cNvSpPr/>
          <p:nvPr/>
        </p:nvSpPr>
        <p:spPr>
          <a:xfrm>
            <a:off x="1403648" y="4984601"/>
            <a:ext cx="182453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0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[Li] = 1s</a:t>
            </a:r>
            <a:r>
              <a:rPr lang="fr-FR" sz="2000" b="1" baseline="30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2 </a:t>
            </a:r>
            <a:r>
              <a:rPr lang="fr-FR" sz="20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2s</a:t>
            </a:r>
            <a:r>
              <a:rPr lang="fr-FR" sz="2000" b="1" baseline="30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1 </a:t>
            </a:r>
            <a:r>
              <a:rPr lang="fr-FR" sz="2000" baseline="-25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</a:t>
            </a:r>
            <a:endParaRPr lang="fr-FR" sz="20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3" name="Rectangle 32"/>
          <p:cNvSpPr/>
          <p:nvPr/>
        </p:nvSpPr>
        <p:spPr>
          <a:xfrm>
            <a:off x="1403648" y="5405154"/>
            <a:ext cx="2116285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0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[O] </a:t>
            </a:r>
            <a:r>
              <a:rPr lang="fr-FR" sz="20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= 1s</a:t>
            </a:r>
            <a:r>
              <a:rPr lang="fr-FR" sz="2000" b="1" baseline="30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2 </a:t>
            </a:r>
            <a:r>
              <a:rPr lang="fr-FR" sz="20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2s</a:t>
            </a:r>
            <a:r>
              <a:rPr lang="fr-FR" sz="2000" b="1" baseline="30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2</a:t>
            </a:r>
            <a:r>
              <a:rPr lang="fr-FR" sz="20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fr-FR" sz="20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2p</a:t>
            </a:r>
            <a:r>
              <a:rPr lang="fr-FR" sz="2000" b="1" baseline="30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4</a:t>
            </a:r>
            <a:endParaRPr lang="fr-FR" sz="20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4" name="Rectangle 33"/>
          <p:cNvSpPr/>
          <p:nvPr/>
        </p:nvSpPr>
        <p:spPr>
          <a:xfrm>
            <a:off x="1392631" y="5838315"/>
            <a:ext cx="224612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0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[Ne] </a:t>
            </a:r>
            <a:r>
              <a:rPr lang="fr-FR" sz="20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= 1s</a:t>
            </a:r>
            <a:r>
              <a:rPr lang="fr-FR" sz="2000" b="1" baseline="30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2 </a:t>
            </a:r>
            <a:r>
              <a:rPr lang="fr-FR" sz="20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2s</a:t>
            </a:r>
            <a:r>
              <a:rPr lang="fr-FR" sz="2000" b="1" baseline="30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2</a:t>
            </a:r>
            <a:r>
              <a:rPr lang="fr-FR" sz="20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fr-FR" sz="20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2p</a:t>
            </a:r>
            <a:r>
              <a:rPr lang="fr-FR" sz="2000" b="1" baseline="30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6</a:t>
            </a:r>
            <a:endParaRPr lang="fr-FR" sz="20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6" name="Rectangle 35"/>
          <p:cNvSpPr/>
          <p:nvPr/>
        </p:nvSpPr>
        <p:spPr>
          <a:xfrm>
            <a:off x="1392631" y="6270363"/>
            <a:ext cx="2715808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0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[Mg] </a:t>
            </a:r>
            <a:r>
              <a:rPr lang="fr-FR" sz="20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= 1s</a:t>
            </a:r>
            <a:r>
              <a:rPr lang="fr-FR" sz="2000" b="1" baseline="30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2 </a:t>
            </a:r>
            <a:r>
              <a:rPr lang="fr-FR" sz="20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2s</a:t>
            </a:r>
            <a:r>
              <a:rPr lang="fr-FR" sz="2000" b="1" baseline="30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2</a:t>
            </a:r>
            <a:r>
              <a:rPr lang="fr-FR" sz="20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fr-FR" sz="20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2p</a:t>
            </a:r>
            <a:r>
              <a:rPr lang="fr-FR" sz="2000" b="1" baseline="30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6 </a:t>
            </a:r>
            <a:r>
              <a:rPr lang="fr-FR" sz="20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3s</a:t>
            </a:r>
            <a:r>
              <a:rPr lang="fr-FR" sz="2000" b="1" baseline="30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2</a:t>
            </a:r>
            <a:endParaRPr lang="fr-FR" sz="2000" dirty="0" smtClean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  <a:p>
            <a:endParaRPr lang="fr-FR" sz="20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7" name="Rectangle 36"/>
          <p:cNvSpPr/>
          <p:nvPr/>
        </p:nvSpPr>
        <p:spPr>
          <a:xfrm>
            <a:off x="3059832" y="4997489"/>
            <a:ext cx="1426994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0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= [He]</a:t>
            </a:r>
            <a:r>
              <a:rPr lang="fr-FR" sz="2000" b="1" baseline="30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fr-FR" sz="20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2s</a:t>
            </a:r>
            <a:r>
              <a:rPr lang="fr-FR" sz="2000" b="1" baseline="30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1 </a:t>
            </a:r>
            <a:r>
              <a:rPr lang="fr-FR" sz="2000" baseline="-25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</a:t>
            </a:r>
            <a:endParaRPr lang="fr-FR" sz="20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8" name="Rectangle 37"/>
          <p:cNvSpPr/>
          <p:nvPr/>
        </p:nvSpPr>
        <p:spPr>
          <a:xfrm>
            <a:off x="3404441" y="5429158"/>
            <a:ext cx="1891865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0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= [He]</a:t>
            </a:r>
            <a:r>
              <a:rPr lang="fr-FR" sz="2000" b="1" baseline="30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fr-FR" sz="20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2s</a:t>
            </a:r>
            <a:r>
              <a:rPr lang="fr-FR" sz="2000" b="1" baseline="30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2</a:t>
            </a:r>
            <a:r>
              <a:rPr lang="fr-FR" sz="20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fr-FR" sz="20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2p</a:t>
            </a:r>
            <a:r>
              <a:rPr lang="fr-FR" sz="2000" b="1" baseline="30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4</a:t>
            </a:r>
            <a:r>
              <a:rPr lang="fr-FR" sz="2000" b="1" baseline="30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fr-FR" sz="2000" baseline="-25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</a:t>
            </a:r>
            <a:endParaRPr lang="fr-FR" sz="20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2" name="Rectangle 41"/>
          <p:cNvSpPr/>
          <p:nvPr/>
        </p:nvSpPr>
        <p:spPr>
          <a:xfrm>
            <a:off x="7020272" y="4149080"/>
            <a:ext cx="327334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0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1</a:t>
            </a:r>
            <a:endParaRPr lang="fr-FR" sz="20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3" name="Rectangle 42"/>
          <p:cNvSpPr/>
          <p:nvPr/>
        </p:nvSpPr>
        <p:spPr>
          <a:xfrm>
            <a:off x="8244408" y="4149080"/>
            <a:ext cx="327334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000" b="1" dirty="0" smtClean="0">
                <a:solidFill>
                  <a:srgbClr val="008000"/>
                </a:solidFill>
                <a:latin typeface="Arial" pitchFamily="34" charset="0"/>
                <a:cs typeface="Arial" pitchFamily="34" charset="0"/>
              </a:rPr>
              <a:t>0</a:t>
            </a:r>
            <a:endParaRPr lang="fr-FR" sz="2000" dirty="0">
              <a:solidFill>
                <a:srgbClr val="008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4" name="Rectangle 43"/>
          <p:cNvSpPr/>
          <p:nvPr/>
        </p:nvSpPr>
        <p:spPr>
          <a:xfrm>
            <a:off x="7020272" y="4581128"/>
            <a:ext cx="327334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0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2</a:t>
            </a:r>
            <a:endParaRPr lang="fr-FR" sz="20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5" name="Rectangle 44"/>
          <p:cNvSpPr/>
          <p:nvPr/>
        </p:nvSpPr>
        <p:spPr>
          <a:xfrm>
            <a:off x="8244408" y="4581128"/>
            <a:ext cx="327334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000" b="1" dirty="0" smtClean="0">
                <a:solidFill>
                  <a:srgbClr val="008000"/>
                </a:solidFill>
                <a:latin typeface="Arial" pitchFamily="34" charset="0"/>
                <a:cs typeface="Arial" pitchFamily="34" charset="0"/>
              </a:rPr>
              <a:t>0</a:t>
            </a:r>
            <a:endParaRPr lang="fr-FR" sz="2000" dirty="0">
              <a:solidFill>
                <a:srgbClr val="008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6" name="Rectangle 45"/>
          <p:cNvSpPr/>
          <p:nvPr/>
        </p:nvSpPr>
        <p:spPr>
          <a:xfrm>
            <a:off x="7020272" y="5013176"/>
            <a:ext cx="327334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0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1</a:t>
            </a:r>
            <a:endParaRPr lang="fr-FR" sz="20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7" name="Rectangle 46"/>
          <p:cNvSpPr/>
          <p:nvPr/>
        </p:nvSpPr>
        <p:spPr>
          <a:xfrm>
            <a:off x="8244408" y="5013176"/>
            <a:ext cx="327334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000" b="1" dirty="0" smtClean="0">
                <a:solidFill>
                  <a:srgbClr val="008000"/>
                </a:solidFill>
                <a:latin typeface="Arial" pitchFamily="34" charset="0"/>
                <a:cs typeface="Arial" pitchFamily="34" charset="0"/>
              </a:rPr>
              <a:t>2</a:t>
            </a:r>
            <a:endParaRPr lang="fr-FR" sz="2000" dirty="0">
              <a:solidFill>
                <a:srgbClr val="008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8" name="Rectangle 47"/>
          <p:cNvSpPr/>
          <p:nvPr/>
        </p:nvSpPr>
        <p:spPr>
          <a:xfrm>
            <a:off x="7020272" y="5445224"/>
            <a:ext cx="327334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0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6</a:t>
            </a:r>
            <a:endParaRPr lang="fr-FR" sz="20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9" name="Rectangle 48"/>
          <p:cNvSpPr/>
          <p:nvPr/>
        </p:nvSpPr>
        <p:spPr>
          <a:xfrm>
            <a:off x="8244408" y="5445224"/>
            <a:ext cx="327334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000" b="1" dirty="0" smtClean="0">
                <a:solidFill>
                  <a:srgbClr val="008000"/>
                </a:solidFill>
                <a:latin typeface="Arial" pitchFamily="34" charset="0"/>
                <a:cs typeface="Arial" pitchFamily="34" charset="0"/>
              </a:rPr>
              <a:t>2</a:t>
            </a:r>
            <a:endParaRPr lang="fr-FR" sz="2000" dirty="0">
              <a:solidFill>
                <a:srgbClr val="008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0" name="Rectangle 49"/>
          <p:cNvSpPr/>
          <p:nvPr/>
        </p:nvSpPr>
        <p:spPr>
          <a:xfrm>
            <a:off x="7020272" y="5877272"/>
            <a:ext cx="327334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0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8</a:t>
            </a:r>
            <a:endParaRPr lang="fr-FR" sz="20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1" name="Rectangle 50"/>
          <p:cNvSpPr/>
          <p:nvPr/>
        </p:nvSpPr>
        <p:spPr>
          <a:xfrm>
            <a:off x="8244408" y="5877272"/>
            <a:ext cx="327334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000" b="1" dirty="0" smtClean="0">
                <a:solidFill>
                  <a:srgbClr val="008000"/>
                </a:solidFill>
                <a:latin typeface="Arial" pitchFamily="34" charset="0"/>
                <a:cs typeface="Arial" pitchFamily="34" charset="0"/>
              </a:rPr>
              <a:t>2</a:t>
            </a:r>
            <a:endParaRPr lang="fr-FR" sz="2000" dirty="0">
              <a:solidFill>
                <a:srgbClr val="008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4" name="Ellipse 53"/>
          <p:cNvSpPr/>
          <p:nvPr/>
        </p:nvSpPr>
        <p:spPr>
          <a:xfrm>
            <a:off x="2339752" y="4149080"/>
            <a:ext cx="216024" cy="28803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5" name="Ellipse 54"/>
          <p:cNvSpPr/>
          <p:nvPr/>
        </p:nvSpPr>
        <p:spPr>
          <a:xfrm>
            <a:off x="2483768" y="4581128"/>
            <a:ext cx="216024" cy="28803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6" name="Ellipse 55"/>
          <p:cNvSpPr/>
          <p:nvPr/>
        </p:nvSpPr>
        <p:spPr>
          <a:xfrm>
            <a:off x="2843808" y="5013176"/>
            <a:ext cx="216024" cy="28803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7" name="Ellipse 56"/>
          <p:cNvSpPr/>
          <p:nvPr/>
        </p:nvSpPr>
        <p:spPr>
          <a:xfrm>
            <a:off x="2771800" y="5373216"/>
            <a:ext cx="216024" cy="28803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8" name="Ellipse 57"/>
          <p:cNvSpPr/>
          <p:nvPr/>
        </p:nvSpPr>
        <p:spPr>
          <a:xfrm>
            <a:off x="3203848" y="5373216"/>
            <a:ext cx="216024" cy="28803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9" name="Ellipse 58"/>
          <p:cNvSpPr/>
          <p:nvPr/>
        </p:nvSpPr>
        <p:spPr>
          <a:xfrm>
            <a:off x="2915021" y="5838315"/>
            <a:ext cx="216024" cy="28803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0" name="Ellipse 59"/>
          <p:cNvSpPr/>
          <p:nvPr/>
        </p:nvSpPr>
        <p:spPr>
          <a:xfrm>
            <a:off x="3375009" y="5838315"/>
            <a:ext cx="216024" cy="28803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4" name="Ellipse 63"/>
          <p:cNvSpPr/>
          <p:nvPr/>
        </p:nvSpPr>
        <p:spPr>
          <a:xfrm>
            <a:off x="2482973" y="5838315"/>
            <a:ext cx="216024" cy="288032"/>
          </a:xfrm>
          <a:prstGeom prst="ellipse">
            <a:avLst/>
          </a:prstGeom>
          <a:noFill/>
          <a:ln>
            <a:solidFill>
              <a:srgbClr val="008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5" name="Ellipse 64"/>
          <p:cNvSpPr/>
          <p:nvPr/>
        </p:nvSpPr>
        <p:spPr>
          <a:xfrm>
            <a:off x="2339752" y="5445224"/>
            <a:ext cx="216024" cy="288032"/>
          </a:xfrm>
          <a:prstGeom prst="ellipse">
            <a:avLst/>
          </a:prstGeom>
          <a:noFill/>
          <a:ln>
            <a:solidFill>
              <a:srgbClr val="008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6" name="Ellipse 65"/>
          <p:cNvSpPr/>
          <p:nvPr/>
        </p:nvSpPr>
        <p:spPr>
          <a:xfrm>
            <a:off x="2411760" y="5013176"/>
            <a:ext cx="216024" cy="288032"/>
          </a:xfrm>
          <a:prstGeom prst="ellipse">
            <a:avLst/>
          </a:prstGeom>
          <a:noFill/>
          <a:ln>
            <a:solidFill>
              <a:srgbClr val="008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7" name="Rectangle 66"/>
          <p:cNvSpPr/>
          <p:nvPr/>
        </p:nvSpPr>
        <p:spPr>
          <a:xfrm>
            <a:off x="4049631" y="6275156"/>
            <a:ext cx="1330814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0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= [Ne]</a:t>
            </a:r>
            <a:r>
              <a:rPr lang="fr-FR" sz="2000" b="1" baseline="30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fr-FR" sz="20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3s</a:t>
            </a:r>
            <a:r>
              <a:rPr lang="fr-FR" sz="2000" b="1" baseline="30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2</a:t>
            </a:r>
            <a:endParaRPr lang="fr-FR" sz="20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8" name="Rectangle 67"/>
          <p:cNvSpPr/>
          <p:nvPr/>
        </p:nvSpPr>
        <p:spPr>
          <a:xfrm>
            <a:off x="7019927" y="6314431"/>
            <a:ext cx="327334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0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2</a:t>
            </a:r>
            <a:endParaRPr lang="fr-FR" sz="20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9" name="Rectangle 68"/>
          <p:cNvSpPr/>
          <p:nvPr/>
        </p:nvSpPr>
        <p:spPr>
          <a:xfrm>
            <a:off x="8188978" y="6314431"/>
            <a:ext cx="47000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000" b="1" dirty="0" smtClean="0">
                <a:solidFill>
                  <a:srgbClr val="008000"/>
                </a:solidFill>
                <a:latin typeface="Arial" pitchFamily="34" charset="0"/>
                <a:cs typeface="Arial" pitchFamily="34" charset="0"/>
              </a:rPr>
              <a:t>10</a:t>
            </a:r>
            <a:endParaRPr lang="fr-FR" sz="2000" dirty="0">
              <a:solidFill>
                <a:srgbClr val="008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0" name="Ellipse 69"/>
          <p:cNvSpPr/>
          <p:nvPr/>
        </p:nvSpPr>
        <p:spPr>
          <a:xfrm>
            <a:off x="2987824" y="6266365"/>
            <a:ext cx="216024" cy="288032"/>
          </a:xfrm>
          <a:prstGeom prst="ellipse">
            <a:avLst/>
          </a:prstGeom>
          <a:noFill/>
          <a:ln>
            <a:solidFill>
              <a:srgbClr val="008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1" name="Ellipse 70"/>
          <p:cNvSpPr/>
          <p:nvPr/>
        </p:nvSpPr>
        <p:spPr>
          <a:xfrm>
            <a:off x="3851920" y="6266365"/>
            <a:ext cx="216024" cy="28803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2" name="Ellipse 71"/>
          <p:cNvSpPr/>
          <p:nvPr/>
        </p:nvSpPr>
        <p:spPr>
          <a:xfrm>
            <a:off x="2555776" y="6266365"/>
            <a:ext cx="216024" cy="288032"/>
          </a:xfrm>
          <a:prstGeom prst="ellipse">
            <a:avLst/>
          </a:prstGeom>
          <a:noFill/>
          <a:ln>
            <a:solidFill>
              <a:srgbClr val="008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solidFill>
                <a:srgbClr val="008000"/>
              </a:solidFill>
            </a:endParaRPr>
          </a:p>
        </p:txBody>
      </p:sp>
      <p:sp>
        <p:nvSpPr>
          <p:cNvPr id="73" name="Ellipse 72"/>
          <p:cNvSpPr/>
          <p:nvPr/>
        </p:nvSpPr>
        <p:spPr>
          <a:xfrm>
            <a:off x="3419872" y="6266365"/>
            <a:ext cx="216024" cy="288032"/>
          </a:xfrm>
          <a:prstGeom prst="ellipse">
            <a:avLst/>
          </a:prstGeom>
          <a:noFill/>
          <a:ln>
            <a:solidFill>
              <a:srgbClr val="008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000"/>
                            </p:stCondLst>
                            <p:childTnLst>
                              <p:par>
                                <p:cTn id="2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"/>
                            </p:stCondLst>
                            <p:childTnLst>
                              <p:par>
                                <p:cTn id="3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1000"/>
                            </p:stCondLst>
                            <p:childTnLst>
                              <p:par>
                                <p:cTn id="3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1500"/>
                            </p:stCondLst>
                            <p:childTnLst>
                              <p:par>
                                <p:cTn id="4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500"/>
                            </p:stCondLst>
                            <p:childTnLst>
                              <p:par>
                                <p:cTn id="5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1000"/>
                            </p:stCondLst>
                            <p:childTnLst>
                              <p:par>
                                <p:cTn id="5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8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1500"/>
                            </p:stCondLst>
                            <p:childTnLst>
                              <p:par>
                                <p:cTn id="6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2000"/>
                            </p:stCondLst>
                            <p:childTnLst>
                              <p:par>
                                <p:cTn id="6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6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1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500"/>
                            </p:stCondLst>
                            <p:childTnLst>
                              <p:par>
                                <p:cTn id="7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5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1000"/>
                            </p:stCondLst>
                            <p:childTnLst>
                              <p:par>
                                <p:cTn id="7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9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1500"/>
                            </p:stCondLst>
                            <p:childTnLst>
                              <p:par>
                                <p:cTn id="8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3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2000"/>
                            </p:stCondLst>
                            <p:childTnLst>
                              <p:par>
                                <p:cTn id="8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7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2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500"/>
                            </p:stCondLst>
                            <p:childTnLst>
                              <p:par>
                                <p:cTn id="9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6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>
                            <p:stCondLst>
                              <p:cond delay="1000"/>
                            </p:stCondLst>
                            <p:childTnLst>
                              <p:par>
                                <p:cTn id="9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0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1" fill="hold">
                            <p:stCondLst>
                              <p:cond delay="1500"/>
                            </p:stCondLst>
                            <p:childTnLst>
                              <p:par>
                                <p:cTn id="10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4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5" fill="hold">
                            <p:stCondLst>
                              <p:cond delay="2000"/>
                            </p:stCondLst>
                            <p:childTnLst>
                              <p:par>
                                <p:cTn id="10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8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9" fill="hold">
                            <p:stCondLst>
                              <p:cond delay="2500"/>
                            </p:stCondLst>
                            <p:childTnLst>
                              <p:par>
                                <p:cTn id="11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2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" grpId="0"/>
      <p:bldP spid="43" grpId="0"/>
      <p:bldP spid="44" grpId="0"/>
      <p:bldP spid="45" grpId="0"/>
      <p:bldP spid="46" grpId="0"/>
      <p:bldP spid="47" grpId="0"/>
      <p:bldP spid="48" grpId="0"/>
      <p:bldP spid="49" grpId="0"/>
      <p:bldP spid="50" grpId="0"/>
      <p:bldP spid="51" grpId="0"/>
      <p:bldP spid="54" grpId="0" animBg="1"/>
      <p:bldP spid="55" grpId="0" animBg="1"/>
      <p:bldP spid="56" grpId="0" animBg="1"/>
      <p:bldP spid="57" grpId="0" animBg="1"/>
      <p:bldP spid="58" grpId="0" animBg="1"/>
      <p:bldP spid="59" grpId="0" animBg="1"/>
      <p:bldP spid="60" grpId="0" animBg="1"/>
      <p:bldP spid="64" grpId="0" animBg="1"/>
      <p:bldP spid="65" grpId="0" animBg="1"/>
      <p:bldP spid="66" grpId="0" animBg="1"/>
      <p:bldP spid="68" grpId="0"/>
      <p:bldP spid="69" grpId="0"/>
      <p:bldP spid="70" grpId="0" animBg="1"/>
      <p:bldP spid="71" grpId="0" animBg="1"/>
      <p:bldP spid="72" grpId="0" animBg="1"/>
      <p:bldP spid="73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9" name="Groupe 108"/>
          <p:cNvGrpSpPr/>
          <p:nvPr/>
        </p:nvGrpSpPr>
        <p:grpSpPr>
          <a:xfrm>
            <a:off x="36512" y="-27384"/>
            <a:ext cx="9144000" cy="4752528"/>
            <a:chOff x="36512" y="-27384"/>
            <a:chExt cx="9144000" cy="4752528"/>
          </a:xfrm>
        </p:grpSpPr>
        <p:pic>
          <p:nvPicPr>
            <p:cNvPr id="41986" name="Picture 2"/>
            <p:cNvPicPr>
              <a:picLocks noChangeAspect="1" noChangeArrowheads="1"/>
            </p:cNvPicPr>
            <p:nvPr/>
          </p:nvPicPr>
          <p:blipFill>
            <a:blip r:embed="rId2" cstate="print"/>
            <a:srcRect l="10867" t="18400" r="10722" b="9149"/>
            <a:stretch>
              <a:fillRect/>
            </a:stretch>
          </p:blipFill>
          <p:spPr bwMode="auto">
            <a:xfrm>
              <a:off x="36512" y="-27384"/>
              <a:ext cx="9144000" cy="475252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07" name="Picture 2"/>
            <p:cNvPicPr>
              <a:picLocks noChangeAspect="1" noChangeArrowheads="1"/>
            </p:cNvPicPr>
            <p:nvPr/>
          </p:nvPicPr>
          <p:blipFill>
            <a:blip r:embed="rId2" cstate="print"/>
            <a:srcRect l="11484" t="57919" r="78636" b="11344"/>
            <a:stretch>
              <a:fillRect/>
            </a:stretch>
          </p:blipFill>
          <p:spPr bwMode="auto">
            <a:xfrm>
              <a:off x="110170" y="2149779"/>
              <a:ext cx="1152128" cy="201622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08" name="ZoneTexte 107"/>
            <p:cNvSpPr txBox="1"/>
            <p:nvPr/>
          </p:nvSpPr>
          <p:spPr>
            <a:xfrm>
              <a:off x="135444" y="4282079"/>
              <a:ext cx="1148071" cy="338554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r>
                <a:rPr lang="fr-FR" sz="1600" dirty="0" smtClean="0">
                  <a:latin typeface="Comic Sans MS" pitchFamily="66" charset="0"/>
                </a:rPr>
                <a:t>V (Z = 23)</a:t>
              </a:r>
              <a:endParaRPr lang="fr-FR" sz="1600" dirty="0">
                <a:latin typeface="Comic Sans MS" pitchFamily="66" charset="0"/>
              </a:endParaRPr>
            </a:p>
          </p:txBody>
        </p:sp>
      </p:grpSp>
      <p:sp>
        <p:nvSpPr>
          <p:cNvPr id="24578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sp>
        <p:nvSpPr>
          <p:cNvPr id="35844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 dirty="0"/>
          </a:p>
        </p:txBody>
      </p:sp>
      <p:sp>
        <p:nvSpPr>
          <p:cNvPr id="21" name="Rectangle 20"/>
          <p:cNvSpPr/>
          <p:nvPr/>
        </p:nvSpPr>
        <p:spPr>
          <a:xfrm>
            <a:off x="1440160" y="839742"/>
            <a:ext cx="125867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0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[H] = 1s</a:t>
            </a:r>
            <a:r>
              <a:rPr lang="fr-FR" sz="2000" b="1" baseline="30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1</a:t>
            </a:r>
            <a:r>
              <a:rPr lang="fr-FR" sz="2000" baseline="-25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</a:t>
            </a:r>
            <a:endParaRPr lang="fr-FR" sz="20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1440160" y="1271790"/>
            <a:ext cx="1401346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0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[He] = 1s</a:t>
            </a:r>
            <a:r>
              <a:rPr lang="fr-FR" sz="2000" b="1" baseline="30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2</a:t>
            </a:r>
            <a:r>
              <a:rPr lang="fr-FR" sz="2000" baseline="-25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</a:t>
            </a:r>
            <a:endParaRPr lang="fr-FR" sz="20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9" name="Rectangle 28"/>
          <p:cNvSpPr/>
          <p:nvPr/>
        </p:nvSpPr>
        <p:spPr>
          <a:xfrm>
            <a:off x="1440160" y="1675263"/>
            <a:ext cx="182453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0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[Li] = 1s</a:t>
            </a:r>
            <a:r>
              <a:rPr lang="fr-FR" sz="2000" b="1" baseline="30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2 </a:t>
            </a:r>
            <a:r>
              <a:rPr lang="fr-FR" sz="20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2s</a:t>
            </a:r>
            <a:r>
              <a:rPr lang="fr-FR" sz="2000" b="1" baseline="30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1 </a:t>
            </a:r>
            <a:r>
              <a:rPr lang="fr-FR" sz="2000" baseline="-25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</a:t>
            </a:r>
            <a:endParaRPr lang="fr-FR" sz="20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4" name="Rectangle 33"/>
          <p:cNvSpPr/>
          <p:nvPr/>
        </p:nvSpPr>
        <p:spPr>
          <a:xfrm>
            <a:off x="1440160" y="2132856"/>
            <a:ext cx="2164375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0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[O] = 1s</a:t>
            </a:r>
            <a:r>
              <a:rPr lang="fr-FR" sz="2000" b="1" baseline="30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2 </a:t>
            </a:r>
            <a:r>
              <a:rPr lang="fr-FR" sz="20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2s</a:t>
            </a:r>
            <a:r>
              <a:rPr lang="fr-FR" sz="2000" b="1" baseline="30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2</a:t>
            </a:r>
            <a:r>
              <a:rPr lang="fr-FR" sz="20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2p</a:t>
            </a:r>
            <a:r>
              <a:rPr lang="fr-FR" sz="2000" b="1" baseline="30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4</a:t>
            </a:r>
            <a:endParaRPr lang="fr-FR" sz="20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6" name="Rectangle 35"/>
          <p:cNvSpPr/>
          <p:nvPr/>
        </p:nvSpPr>
        <p:spPr>
          <a:xfrm>
            <a:off x="1429143" y="2547981"/>
            <a:ext cx="229421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0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[Ne] = 1s</a:t>
            </a:r>
            <a:r>
              <a:rPr lang="fr-FR" sz="2000" b="1" baseline="30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2 </a:t>
            </a:r>
            <a:r>
              <a:rPr lang="fr-FR" sz="20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2s</a:t>
            </a:r>
            <a:r>
              <a:rPr lang="fr-FR" sz="2000" b="1" baseline="30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2</a:t>
            </a:r>
            <a:r>
              <a:rPr lang="fr-FR" sz="20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2p</a:t>
            </a:r>
            <a:r>
              <a:rPr lang="fr-FR" sz="2000" b="1" baseline="30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6</a:t>
            </a:r>
            <a:endParaRPr lang="fr-FR" sz="20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7" name="Rectangle 36"/>
          <p:cNvSpPr/>
          <p:nvPr/>
        </p:nvSpPr>
        <p:spPr>
          <a:xfrm>
            <a:off x="3096344" y="1688151"/>
            <a:ext cx="1426994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0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= [He]</a:t>
            </a:r>
            <a:r>
              <a:rPr lang="fr-FR" sz="2000" b="1" baseline="30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fr-FR" sz="20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2s</a:t>
            </a:r>
            <a:r>
              <a:rPr lang="fr-FR" sz="2000" b="1" baseline="30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1 </a:t>
            </a:r>
            <a:r>
              <a:rPr lang="fr-FR" sz="2000" baseline="-25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</a:t>
            </a:r>
            <a:endParaRPr lang="fr-FR" sz="20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1" name="Rectangle 40"/>
          <p:cNvSpPr/>
          <p:nvPr/>
        </p:nvSpPr>
        <p:spPr>
          <a:xfrm>
            <a:off x="3384376" y="2132856"/>
            <a:ext cx="1891865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0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= [He]</a:t>
            </a:r>
            <a:r>
              <a:rPr lang="fr-FR" sz="2000" b="1" baseline="30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fr-FR" sz="20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2s</a:t>
            </a:r>
            <a:r>
              <a:rPr lang="fr-FR" sz="2000" b="1" baseline="30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2</a:t>
            </a:r>
            <a:r>
              <a:rPr lang="fr-FR" sz="20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2p</a:t>
            </a:r>
            <a:r>
              <a:rPr lang="fr-FR" sz="2000" b="1" baseline="30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4 </a:t>
            </a:r>
            <a:r>
              <a:rPr lang="fr-FR" sz="2000" baseline="-25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</a:t>
            </a:r>
            <a:endParaRPr lang="fr-FR" sz="20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2" name="Rectangle 41"/>
          <p:cNvSpPr/>
          <p:nvPr/>
        </p:nvSpPr>
        <p:spPr>
          <a:xfrm>
            <a:off x="7056784" y="839742"/>
            <a:ext cx="327334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0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1</a:t>
            </a:r>
            <a:endParaRPr lang="fr-FR" sz="20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3" name="Rectangle 42"/>
          <p:cNvSpPr/>
          <p:nvPr/>
        </p:nvSpPr>
        <p:spPr>
          <a:xfrm>
            <a:off x="8280920" y="839742"/>
            <a:ext cx="327334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000" b="1" dirty="0" smtClean="0">
                <a:solidFill>
                  <a:srgbClr val="008000"/>
                </a:solidFill>
                <a:latin typeface="Arial" pitchFamily="34" charset="0"/>
                <a:cs typeface="Arial" pitchFamily="34" charset="0"/>
              </a:rPr>
              <a:t>0</a:t>
            </a:r>
            <a:endParaRPr lang="fr-FR" sz="2000" dirty="0">
              <a:solidFill>
                <a:srgbClr val="008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4" name="Rectangle 43"/>
          <p:cNvSpPr/>
          <p:nvPr/>
        </p:nvSpPr>
        <p:spPr>
          <a:xfrm>
            <a:off x="7056784" y="1271790"/>
            <a:ext cx="327334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0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2</a:t>
            </a:r>
            <a:endParaRPr lang="fr-FR" sz="20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5" name="Rectangle 44"/>
          <p:cNvSpPr/>
          <p:nvPr/>
        </p:nvSpPr>
        <p:spPr>
          <a:xfrm>
            <a:off x="8280920" y="1271790"/>
            <a:ext cx="327334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000" b="1" dirty="0" smtClean="0">
                <a:solidFill>
                  <a:srgbClr val="008000"/>
                </a:solidFill>
                <a:latin typeface="Arial" pitchFamily="34" charset="0"/>
                <a:cs typeface="Arial" pitchFamily="34" charset="0"/>
              </a:rPr>
              <a:t>0</a:t>
            </a:r>
            <a:endParaRPr lang="fr-FR" sz="2000" dirty="0">
              <a:solidFill>
                <a:srgbClr val="008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6" name="Rectangle 45"/>
          <p:cNvSpPr/>
          <p:nvPr/>
        </p:nvSpPr>
        <p:spPr>
          <a:xfrm>
            <a:off x="7056784" y="1703838"/>
            <a:ext cx="327334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0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1</a:t>
            </a:r>
            <a:endParaRPr lang="fr-FR" sz="20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7" name="Rectangle 46"/>
          <p:cNvSpPr/>
          <p:nvPr/>
        </p:nvSpPr>
        <p:spPr>
          <a:xfrm>
            <a:off x="8280920" y="1703838"/>
            <a:ext cx="327334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000" b="1" dirty="0" smtClean="0">
                <a:solidFill>
                  <a:srgbClr val="008000"/>
                </a:solidFill>
                <a:latin typeface="Arial" pitchFamily="34" charset="0"/>
                <a:cs typeface="Arial" pitchFamily="34" charset="0"/>
              </a:rPr>
              <a:t>2</a:t>
            </a:r>
            <a:endParaRPr lang="fr-FR" sz="2000" dirty="0">
              <a:solidFill>
                <a:srgbClr val="008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0" name="Rectangle 49"/>
          <p:cNvSpPr/>
          <p:nvPr/>
        </p:nvSpPr>
        <p:spPr>
          <a:xfrm>
            <a:off x="7078818" y="2160796"/>
            <a:ext cx="327334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0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6</a:t>
            </a:r>
            <a:endParaRPr lang="fr-FR" sz="20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1" name="Rectangle 50"/>
          <p:cNvSpPr/>
          <p:nvPr/>
        </p:nvSpPr>
        <p:spPr>
          <a:xfrm>
            <a:off x="8302954" y="2160796"/>
            <a:ext cx="327334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000" b="1" dirty="0" smtClean="0">
                <a:solidFill>
                  <a:srgbClr val="008000"/>
                </a:solidFill>
                <a:latin typeface="Arial" pitchFamily="34" charset="0"/>
                <a:cs typeface="Arial" pitchFamily="34" charset="0"/>
              </a:rPr>
              <a:t>2</a:t>
            </a:r>
            <a:endParaRPr lang="fr-FR" sz="2000" dirty="0">
              <a:solidFill>
                <a:srgbClr val="008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2" name="Rectangle 51"/>
          <p:cNvSpPr/>
          <p:nvPr/>
        </p:nvSpPr>
        <p:spPr>
          <a:xfrm>
            <a:off x="7089835" y="2575921"/>
            <a:ext cx="327334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0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8</a:t>
            </a:r>
            <a:endParaRPr lang="fr-FR" sz="20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3" name="Rectangle 52"/>
          <p:cNvSpPr/>
          <p:nvPr/>
        </p:nvSpPr>
        <p:spPr>
          <a:xfrm>
            <a:off x="8313971" y="2575921"/>
            <a:ext cx="327334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000" b="1" dirty="0" smtClean="0">
                <a:solidFill>
                  <a:srgbClr val="008000"/>
                </a:solidFill>
                <a:latin typeface="Arial" pitchFamily="34" charset="0"/>
                <a:cs typeface="Arial" pitchFamily="34" charset="0"/>
              </a:rPr>
              <a:t>2</a:t>
            </a:r>
            <a:endParaRPr lang="fr-FR" sz="2000" dirty="0">
              <a:solidFill>
                <a:srgbClr val="008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4" name="Ellipse 53"/>
          <p:cNvSpPr/>
          <p:nvPr/>
        </p:nvSpPr>
        <p:spPr>
          <a:xfrm>
            <a:off x="2376264" y="839742"/>
            <a:ext cx="216024" cy="28803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5" name="Ellipse 54"/>
          <p:cNvSpPr/>
          <p:nvPr/>
        </p:nvSpPr>
        <p:spPr>
          <a:xfrm>
            <a:off x="2520280" y="1271790"/>
            <a:ext cx="216024" cy="28803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6" name="Ellipse 55"/>
          <p:cNvSpPr/>
          <p:nvPr/>
        </p:nvSpPr>
        <p:spPr>
          <a:xfrm>
            <a:off x="2880320" y="1703838"/>
            <a:ext cx="216024" cy="28803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9" name="Ellipse 58"/>
          <p:cNvSpPr/>
          <p:nvPr/>
        </p:nvSpPr>
        <p:spPr>
          <a:xfrm>
            <a:off x="2808312" y="2132856"/>
            <a:ext cx="216024" cy="28803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0" name="Ellipse 59"/>
          <p:cNvSpPr/>
          <p:nvPr/>
        </p:nvSpPr>
        <p:spPr>
          <a:xfrm>
            <a:off x="3312368" y="2132856"/>
            <a:ext cx="216024" cy="28803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1" name="Ellipse 60"/>
          <p:cNvSpPr/>
          <p:nvPr/>
        </p:nvSpPr>
        <p:spPr>
          <a:xfrm>
            <a:off x="2941311" y="2547981"/>
            <a:ext cx="216024" cy="28803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2" name="Ellipse 61"/>
          <p:cNvSpPr/>
          <p:nvPr/>
        </p:nvSpPr>
        <p:spPr>
          <a:xfrm>
            <a:off x="3373359" y="2547981"/>
            <a:ext cx="216024" cy="28803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3" name="Ellipse 62"/>
          <p:cNvSpPr/>
          <p:nvPr/>
        </p:nvSpPr>
        <p:spPr>
          <a:xfrm>
            <a:off x="2509263" y="2547981"/>
            <a:ext cx="216024" cy="288032"/>
          </a:xfrm>
          <a:prstGeom prst="ellipse">
            <a:avLst/>
          </a:prstGeom>
          <a:noFill/>
          <a:ln>
            <a:solidFill>
              <a:srgbClr val="008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solidFill>
                <a:srgbClr val="008000"/>
              </a:solidFill>
            </a:endParaRPr>
          </a:p>
        </p:txBody>
      </p:sp>
      <p:sp>
        <p:nvSpPr>
          <p:cNvPr id="64" name="Ellipse 63"/>
          <p:cNvSpPr/>
          <p:nvPr/>
        </p:nvSpPr>
        <p:spPr>
          <a:xfrm>
            <a:off x="2376264" y="2132856"/>
            <a:ext cx="216024" cy="288032"/>
          </a:xfrm>
          <a:prstGeom prst="ellipse">
            <a:avLst/>
          </a:prstGeom>
          <a:noFill/>
          <a:ln>
            <a:solidFill>
              <a:srgbClr val="008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6" name="Ellipse 65"/>
          <p:cNvSpPr/>
          <p:nvPr/>
        </p:nvSpPr>
        <p:spPr>
          <a:xfrm>
            <a:off x="2448272" y="1703838"/>
            <a:ext cx="216024" cy="288032"/>
          </a:xfrm>
          <a:prstGeom prst="ellipse">
            <a:avLst/>
          </a:prstGeom>
          <a:noFill/>
          <a:ln>
            <a:solidFill>
              <a:srgbClr val="008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7" name="Rectangle 66"/>
          <p:cNvSpPr/>
          <p:nvPr/>
        </p:nvSpPr>
        <p:spPr>
          <a:xfrm>
            <a:off x="1408164" y="2985935"/>
            <a:ext cx="2808782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0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[Mg] = 1s</a:t>
            </a:r>
            <a:r>
              <a:rPr lang="fr-FR" sz="2000" b="1" baseline="30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2 </a:t>
            </a:r>
            <a:r>
              <a:rPr lang="fr-FR" sz="20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2s</a:t>
            </a:r>
            <a:r>
              <a:rPr lang="fr-FR" sz="2000" b="1" baseline="30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2</a:t>
            </a:r>
            <a:r>
              <a:rPr lang="fr-FR" sz="20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2p</a:t>
            </a:r>
            <a:r>
              <a:rPr lang="fr-FR" sz="2000" b="1" baseline="30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6</a:t>
            </a:r>
            <a:r>
              <a:rPr lang="fr-FR" sz="20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3s</a:t>
            </a:r>
            <a:r>
              <a:rPr lang="fr-FR" sz="2000" b="1" baseline="30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2</a:t>
            </a:r>
            <a:r>
              <a:rPr lang="fr-FR" sz="20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</a:t>
            </a:r>
            <a:endParaRPr lang="fr-FR" sz="20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8" name="Rectangle 67"/>
          <p:cNvSpPr/>
          <p:nvPr/>
        </p:nvSpPr>
        <p:spPr>
          <a:xfrm>
            <a:off x="1408164" y="3380897"/>
            <a:ext cx="312297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0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[P] = 1s</a:t>
            </a:r>
            <a:r>
              <a:rPr lang="fr-FR" sz="2000" b="1" baseline="30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2 </a:t>
            </a:r>
            <a:r>
              <a:rPr lang="fr-FR" sz="20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2s</a:t>
            </a:r>
            <a:r>
              <a:rPr lang="fr-FR" sz="2000" b="1" baseline="30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2</a:t>
            </a:r>
            <a:r>
              <a:rPr lang="fr-FR" sz="20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2p</a:t>
            </a:r>
            <a:r>
              <a:rPr lang="fr-FR" sz="2000" b="1" baseline="30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6</a:t>
            </a:r>
            <a:r>
              <a:rPr lang="fr-FR" sz="20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3s</a:t>
            </a:r>
            <a:r>
              <a:rPr lang="fr-FR" sz="2000" b="1" baseline="30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2</a:t>
            </a:r>
            <a:r>
              <a:rPr lang="fr-FR" sz="20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3p</a:t>
            </a:r>
            <a:r>
              <a:rPr lang="fr-FR" sz="2000" b="1" baseline="30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3</a:t>
            </a:r>
            <a:r>
              <a:rPr lang="fr-FR" sz="20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</a:t>
            </a:r>
            <a:endParaRPr lang="fr-FR" sz="20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9" name="Rectangle 68"/>
          <p:cNvSpPr/>
          <p:nvPr/>
        </p:nvSpPr>
        <p:spPr>
          <a:xfrm>
            <a:off x="1347173" y="3826089"/>
            <a:ext cx="3236784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0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[Ar] = 1s</a:t>
            </a:r>
            <a:r>
              <a:rPr lang="fr-FR" sz="2000" b="1" baseline="30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2 </a:t>
            </a:r>
            <a:r>
              <a:rPr lang="fr-FR" sz="20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2s</a:t>
            </a:r>
            <a:r>
              <a:rPr lang="fr-FR" sz="2000" b="1" baseline="30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2</a:t>
            </a:r>
            <a:r>
              <a:rPr lang="fr-FR" sz="20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2p</a:t>
            </a:r>
            <a:r>
              <a:rPr lang="fr-FR" sz="2000" b="1" baseline="30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6</a:t>
            </a:r>
            <a:r>
              <a:rPr lang="fr-FR" sz="20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3s</a:t>
            </a:r>
            <a:r>
              <a:rPr lang="fr-FR" sz="2000" b="1" baseline="30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2</a:t>
            </a:r>
            <a:r>
              <a:rPr lang="fr-FR" sz="20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3p</a:t>
            </a:r>
            <a:r>
              <a:rPr lang="fr-FR" sz="2000" b="1" baseline="30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6</a:t>
            </a:r>
            <a:r>
              <a:rPr lang="fr-FR" sz="20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</a:t>
            </a:r>
            <a:endParaRPr lang="fr-FR" sz="20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0" name="Rectangle 69"/>
          <p:cNvSpPr/>
          <p:nvPr/>
        </p:nvSpPr>
        <p:spPr>
          <a:xfrm>
            <a:off x="3928444" y="2985935"/>
            <a:ext cx="1330814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0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= [Ne]</a:t>
            </a:r>
            <a:r>
              <a:rPr lang="fr-FR" sz="2000" b="1" baseline="30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fr-FR" sz="20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3s</a:t>
            </a:r>
            <a:r>
              <a:rPr lang="fr-FR" sz="2000" b="1" baseline="30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2</a:t>
            </a:r>
            <a:endParaRPr lang="fr-FR" sz="20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1" name="Rectangle 70"/>
          <p:cNvSpPr/>
          <p:nvPr/>
        </p:nvSpPr>
        <p:spPr>
          <a:xfrm>
            <a:off x="4288484" y="3368009"/>
            <a:ext cx="1795684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0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= [Ne]</a:t>
            </a:r>
            <a:r>
              <a:rPr lang="fr-FR" sz="2000" b="1" baseline="30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fr-FR" sz="20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3s</a:t>
            </a:r>
            <a:r>
              <a:rPr lang="fr-FR" sz="2000" b="1" baseline="30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2</a:t>
            </a:r>
            <a:r>
              <a:rPr lang="fr-FR" sz="20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3p</a:t>
            </a:r>
            <a:r>
              <a:rPr lang="fr-FR" sz="2000" b="1" baseline="30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3</a:t>
            </a:r>
            <a:endParaRPr lang="fr-FR" sz="20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2" name="Rectangle 71"/>
          <p:cNvSpPr/>
          <p:nvPr/>
        </p:nvSpPr>
        <p:spPr>
          <a:xfrm>
            <a:off x="7052978" y="2985935"/>
            <a:ext cx="327334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0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2</a:t>
            </a:r>
            <a:endParaRPr lang="fr-FR" sz="20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3" name="Rectangle 72"/>
          <p:cNvSpPr/>
          <p:nvPr/>
        </p:nvSpPr>
        <p:spPr>
          <a:xfrm>
            <a:off x="8277114" y="2985935"/>
            <a:ext cx="47000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000" b="1" dirty="0" smtClean="0">
                <a:solidFill>
                  <a:srgbClr val="008000"/>
                </a:solidFill>
                <a:latin typeface="Arial" pitchFamily="34" charset="0"/>
                <a:cs typeface="Arial" pitchFamily="34" charset="0"/>
              </a:rPr>
              <a:t>10</a:t>
            </a:r>
            <a:endParaRPr lang="fr-FR" sz="2000" dirty="0">
              <a:solidFill>
                <a:srgbClr val="008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4" name="Rectangle 73"/>
          <p:cNvSpPr/>
          <p:nvPr/>
        </p:nvSpPr>
        <p:spPr>
          <a:xfrm>
            <a:off x="7052978" y="3420967"/>
            <a:ext cx="327334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0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5</a:t>
            </a:r>
            <a:endParaRPr lang="fr-FR" sz="20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5" name="Rectangle 74"/>
          <p:cNvSpPr/>
          <p:nvPr/>
        </p:nvSpPr>
        <p:spPr>
          <a:xfrm>
            <a:off x="8277114" y="3420967"/>
            <a:ext cx="47000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000" b="1" dirty="0" smtClean="0">
                <a:solidFill>
                  <a:srgbClr val="008000"/>
                </a:solidFill>
                <a:latin typeface="Arial" pitchFamily="34" charset="0"/>
                <a:cs typeface="Arial" pitchFamily="34" charset="0"/>
              </a:rPr>
              <a:t>10</a:t>
            </a:r>
            <a:endParaRPr lang="fr-FR" sz="2000" dirty="0">
              <a:solidFill>
                <a:srgbClr val="008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6" name="Rectangle 75"/>
          <p:cNvSpPr/>
          <p:nvPr/>
        </p:nvSpPr>
        <p:spPr>
          <a:xfrm>
            <a:off x="7063995" y="3826089"/>
            <a:ext cx="327334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0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8</a:t>
            </a:r>
            <a:endParaRPr lang="fr-FR" sz="20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7" name="Rectangle 76"/>
          <p:cNvSpPr/>
          <p:nvPr/>
        </p:nvSpPr>
        <p:spPr>
          <a:xfrm>
            <a:off x="8288131" y="3826089"/>
            <a:ext cx="47000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000" b="1" dirty="0" smtClean="0">
                <a:solidFill>
                  <a:srgbClr val="008000"/>
                </a:solidFill>
                <a:latin typeface="Arial" pitchFamily="34" charset="0"/>
                <a:cs typeface="Arial" pitchFamily="34" charset="0"/>
              </a:rPr>
              <a:t>10</a:t>
            </a:r>
            <a:endParaRPr lang="fr-FR" sz="2000" dirty="0">
              <a:solidFill>
                <a:srgbClr val="008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8" name="Ellipse 77"/>
          <p:cNvSpPr/>
          <p:nvPr/>
        </p:nvSpPr>
        <p:spPr>
          <a:xfrm>
            <a:off x="2987824" y="3026005"/>
            <a:ext cx="216024" cy="288032"/>
          </a:xfrm>
          <a:prstGeom prst="ellipse">
            <a:avLst/>
          </a:prstGeom>
          <a:noFill/>
          <a:ln>
            <a:solidFill>
              <a:srgbClr val="008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9" name="Ellipse 78"/>
          <p:cNvSpPr/>
          <p:nvPr/>
        </p:nvSpPr>
        <p:spPr>
          <a:xfrm>
            <a:off x="3851920" y="3026005"/>
            <a:ext cx="216024" cy="28803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0" name="Ellipse 79"/>
          <p:cNvSpPr/>
          <p:nvPr/>
        </p:nvSpPr>
        <p:spPr>
          <a:xfrm>
            <a:off x="2555776" y="3026005"/>
            <a:ext cx="216024" cy="288032"/>
          </a:xfrm>
          <a:prstGeom prst="ellipse">
            <a:avLst/>
          </a:prstGeom>
          <a:noFill/>
          <a:ln>
            <a:solidFill>
              <a:srgbClr val="008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solidFill>
                <a:srgbClr val="008000"/>
              </a:solidFill>
            </a:endParaRPr>
          </a:p>
        </p:txBody>
      </p:sp>
      <p:sp>
        <p:nvSpPr>
          <p:cNvPr id="81" name="Ellipse 80"/>
          <p:cNvSpPr/>
          <p:nvPr/>
        </p:nvSpPr>
        <p:spPr>
          <a:xfrm>
            <a:off x="3419872" y="3026005"/>
            <a:ext cx="216024" cy="288032"/>
          </a:xfrm>
          <a:prstGeom prst="ellipse">
            <a:avLst/>
          </a:prstGeom>
          <a:noFill/>
          <a:ln>
            <a:solidFill>
              <a:srgbClr val="008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2" name="Ellipse 81"/>
          <p:cNvSpPr/>
          <p:nvPr/>
        </p:nvSpPr>
        <p:spPr>
          <a:xfrm>
            <a:off x="2771800" y="3389029"/>
            <a:ext cx="216024" cy="288032"/>
          </a:xfrm>
          <a:prstGeom prst="ellipse">
            <a:avLst/>
          </a:prstGeom>
          <a:noFill/>
          <a:ln>
            <a:solidFill>
              <a:srgbClr val="008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3" name="Ellipse 82"/>
          <p:cNvSpPr/>
          <p:nvPr/>
        </p:nvSpPr>
        <p:spPr>
          <a:xfrm>
            <a:off x="3635896" y="3389029"/>
            <a:ext cx="216024" cy="28803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4" name="Ellipse 83"/>
          <p:cNvSpPr/>
          <p:nvPr/>
        </p:nvSpPr>
        <p:spPr>
          <a:xfrm>
            <a:off x="2339752" y="3389029"/>
            <a:ext cx="216024" cy="288032"/>
          </a:xfrm>
          <a:prstGeom prst="ellipse">
            <a:avLst/>
          </a:prstGeom>
          <a:noFill/>
          <a:ln>
            <a:solidFill>
              <a:srgbClr val="008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solidFill>
                <a:srgbClr val="008000"/>
              </a:solidFill>
            </a:endParaRPr>
          </a:p>
        </p:txBody>
      </p:sp>
      <p:sp>
        <p:nvSpPr>
          <p:cNvPr id="85" name="Ellipse 84"/>
          <p:cNvSpPr/>
          <p:nvPr/>
        </p:nvSpPr>
        <p:spPr>
          <a:xfrm>
            <a:off x="3203848" y="3389029"/>
            <a:ext cx="216024" cy="288032"/>
          </a:xfrm>
          <a:prstGeom prst="ellipse">
            <a:avLst/>
          </a:prstGeom>
          <a:noFill/>
          <a:ln>
            <a:solidFill>
              <a:srgbClr val="008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6" name="Ellipse 85"/>
          <p:cNvSpPr/>
          <p:nvPr/>
        </p:nvSpPr>
        <p:spPr>
          <a:xfrm>
            <a:off x="2854825" y="3794151"/>
            <a:ext cx="216024" cy="288032"/>
          </a:xfrm>
          <a:prstGeom prst="ellipse">
            <a:avLst/>
          </a:prstGeom>
          <a:noFill/>
          <a:ln>
            <a:solidFill>
              <a:srgbClr val="008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7" name="Ellipse 86"/>
          <p:cNvSpPr/>
          <p:nvPr/>
        </p:nvSpPr>
        <p:spPr>
          <a:xfrm>
            <a:off x="3718921" y="3794151"/>
            <a:ext cx="216024" cy="28803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8" name="Ellipse 87"/>
          <p:cNvSpPr/>
          <p:nvPr/>
        </p:nvSpPr>
        <p:spPr>
          <a:xfrm>
            <a:off x="2422777" y="3794151"/>
            <a:ext cx="216024" cy="288032"/>
          </a:xfrm>
          <a:prstGeom prst="ellipse">
            <a:avLst/>
          </a:prstGeom>
          <a:noFill/>
          <a:ln>
            <a:solidFill>
              <a:srgbClr val="008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solidFill>
                <a:srgbClr val="008000"/>
              </a:solidFill>
            </a:endParaRPr>
          </a:p>
        </p:txBody>
      </p:sp>
      <p:sp>
        <p:nvSpPr>
          <p:cNvPr id="89" name="Ellipse 88"/>
          <p:cNvSpPr/>
          <p:nvPr/>
        </p:nvSpPr>
        <p:spPr>
          <a:xfrm>
            <a:off x="3286873" y="3794151"/>
            <a:ext cx="216024" cy="288032"/>
          </a:xfrm>
          <a:prstGeom prst="ellipse">
            <a:avLst/>
          </a:prstGeom>
          <a:noFill/>
          <a:ln>
            <a:solidFill>
              <a:srgbClr val="008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0" name="Ellipse 89"/>
          <p:cNvSpPr/>
          <p:nvPr/>
        </p:nvSpPr>
        <p:spPr>
          <a:xfrm>
            <a:off x="4139952" y="3389029"/>
            <a:ext cx="216024" cy="28803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1" name="Ellipse 90"/>
          <p:cNvSpPr/>
          <p:nvPr/>
        </p:nvSpPr>
        <p:spPr>
          <a:xfrm>
            <a:off x="4222977" y="3794151"/>
            <a:ext cx="216024" cy="28803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2" name="Rectangle 1"/>
          <p:cNvSpPr>
            <a:spLocks noChangeArrowheads="1"/>
          </p:cNvSpPr>
          <p:nvPr/>
        </p:nvSpPr>
        <p:spPr bwMode="auto">
          <a:xfrm>
            <a:off x="395536" y="4725144"/>
            <a:ext cx="91440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indent="449263" algn="just"/>
            <a:r>
              <a:rPr lang="fr-FR" sz="2400" b="1" i="1" dirty="0">
                <a:latin typeface="Bookman Old Style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fr-FR" sz="2400" b="1" i="1" dirty="0" smtClean="0">
                <a:latin typeface="Bookman Old Style" pitchFamily="18" charset="0"/>
                <a:ea typeface="Calibri" pitchFamily="34" charset="0"/>
                <a:cs typeface="Times New Roman" pitchFamily="18" charset="0"/>
              </a:rPr>
              <a:t>   </a:t>
            </a:r>
            <a:r>
              <a:rPr lang="fr-FR" sz="2000" b="1" i="1" u="sng" dirty="0" smtClean="0">
                <a:latin typeface="Bookman Old Style" pitchFamily="18" charset="0"/>
                <a:ea typeface="Calibri" pitchFamily="34" charset="0"/>
                <a:cs typeface="Times New Roman" pitchFamily="18" charset="0"/>
              </a:rPr>
              <a:t>4) Configuration électronique d’un ion monoatomique</a:t>
            </a:r>
            <a:endParaRPr lang="fr-FR" sz="2000" dirty="0">
              <a:latin typeface="Bookman Old Style" pitchFamily="18" charset="0"/>
              <a:ea typeface="Calibri" pitchFamily="34" charset="0"/>
              <a:cs typeface="Times New Roman" pitchFamily="18" charset="0"/>
            </a:endParaRPr>
          </a:p>
        </p:txBody>
      </p:sp>
      <p:sp>
        <p:nvSpPr>
          <p:cNvPr id="28674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sp>
        <p:nvSpPr>
          <p:cNvPr id="28676" name="Rectangle 4"/>
          <p:cNvSpPr>
            <a:spLocks noChangeArrowheads="1"/>
          </p:cNvSpPr>
          <p:nvPr/>
        </p:nvSpPr>
        <p:spPr bwMode="auto">
          <a:xfrm>
            <a:off x="0" y="5085184"/>
            <a:ext cx="9144000" cy="101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49263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Arial Unicode MS" pitchFamily="34" charset="-128"/>
                <a:cs typeface="Calibri" pitchFamily="34" charset="0"/>
              </a:rPr>
              <a:t>Tous les éléments chimiques ne sont pas stables sous forme d’atomes ; ils peuvent alors perdre ou gagner un ou plusieurs électrons pour former respectivement des cations et des anions :</a:t>
            </a:r>
            <a:endParaRPr kumimoji="0" lang="fr-FR" sz="4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93" name="Text Box 1"/>
          <p:cNvSpPr txBox="1">
            <a:spLocks noChangeArrowheads="1"/>
          </p:cNvSpPr>
          <p:nvPr/>
        </p:nvSpPr>
        <p:spPr bwMode="auto">
          <a:xfrm>
            <a:off x="179512" y="6093296"/>
            <a:ext cx="8964488" cy="7200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20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ea typeface="Arial Unicode MS" pitchFamily="34" charset="-128"/>
                <a:cs typeface="Arial" pitchFamily="34" charset="0"/>
              </a:rPr>
              <a:t>                            </a:t>
            </a:r>
            <a:r>
              <a:rPr kumimoji="0" lang="fr-FR" sz="20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ea typeface="Arial Unicode MS" pitchFamily="34" charset="-128"/>
                <a:cs typeface="Arial" pitchFamily="34" charset="0"/>
              </a:rPr>
              <a:t>Le cation </a:t>
            </a:r>
            <a:r>
              <a:rPr kumimoji="0" lang="fr-FR" sz="2000" b="1" i="0" u="none" strike="noStrike" cap="none" normalizeH="0" baseline="0" dirty="0" err="1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ea typeface="Arial Unicode MS" pitchFamily="34" charset="-128"/>
                <a:cs typeface="Arial" pitchFamily="34" charset="0"/>
              </a:rPr>
              <a:t>X</a:t>
            </a:r>
            <a:r>
              <a:rPr kumimoji="0" lang="fr-FR" sz="2000" b="1" i="0" u="none" strike="noStrike" cap="none" normalizeH="0" baseline="30000" dirty="0" err="1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ea typeface="Arial Unicode MS" pitchFamily="34" charset="-128"/>
                <a:cs typeface="Arial" pitchFamily="34" charset="0"/>
              </a:rPr>
              <a:t>n</a:t>
            </a:r>
            <a:r>
              <a:rPr kumimoji="0" lang="fr-FR" sz="2000" b="1" i="0" u="none" strike="noStrike" cap="none" normalizeH="0" baseline="3000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ea typeface="Arial Unicode MS" pitchFamily="34" charset="-128"/>
                <a:cs typeface="Arial" pitchFamily="34" charset="0"/>
              </a:rPr>
              <a:t>+</a:t>
            </a:r>
            <a:r>
              <a:rPr kumimoji="0" lang="fr-FR" sz="20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ea typeface="Arial Unicode MS" pitchFamily="34" charset="-128"/>
                <a:cs typeface="Arial" pitchFamily="34" charset="0"/>
              </a:rPr>
              <a:t> est obtenu à partir de l’atome </a:t>
            </a:r>
            <a:r>
              <a:rPr kumimoji="0" lang="fr-FR" sz="20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ea typeface="Arial Unicode MS" pitchFamily="34" charset="-128"/>
                <a:cs typeface="Arial" pitchFamily="34" charset="0"/>
              </a:rPr>
              <a:t>X</a:t>
            </a:r>
            <a:r>
              <a:rPr kumimoji="0" lang="fr-FR" sz="20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ea typeface="Arial Unicode MS" pitchFamily="34" charset="-128"/>
                <a:cs typeface="Arial" pitchFamily="34" charset="0"/>
              </a:rPr>
              <a:t> par </a:t>
            </a:r>
            <a:r>
              <a:rPr kumimoji="0" lang="fr-FR" sz="20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ea typeface="Arial Unicode MS" pitchFamily="34" charset="-128"/>
                <a:cs typeface="Arial" pitchFamily="34" charset="0"/>
              </a:rPr>
              <a:t>arracha-</a:t>
            </a: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2000" b="1" i="0" u="none" strike="noStrike" cap="none" normalizeH="0" baseline="0" dirty="0" err="1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ea typeface="Arial Unicode MS" pitchFamily="34" charset="-128"/>
                <a:cs typeface="Arial" pitchFamily="34" charset="0"/>
              </a:rPr>
              <a:t>ge</a:t>
            </a:r>
            <a:r>
              <a:rPr kumimoji="0" lang="fr-FR" sz="20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ea typeface="Arial Unicode MS" pitchFamily="34" charset="-128"/>
                <a:cs typeface="Arial" pitchFamily="34" charset="0"/>
              </a:rPr>
              <a:t> de </a:t>
            </a:r>
            <a:r>
              <a:rPr kumimoji="0" lang="fr-FR" sz="2000" b="1" i="0" u="sng" strike="noStrike" cap="none" normalizeH="0" baseline="0" dirty="0" smtClean="0">
                <a:ln>
                  <a:noFill/>
                </a:ln>
                <a:effectLst/>
                <a:latin typeface="Arial" pitchFamily="34" charset="0"/>
                <a:ea typeface="Arial Unicode MS" pitchFamily="34" charset="-128"/>
                <a:cs typeface="Arial" pitchFamily="34" charset="0"/>
              </a:rPr>
              <a:t>n</a:t>
            </a:r>
            <a:r>
              <a:rPr kumimoji="0" lang="fr-FR" sz="20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ea typeface="Arial Unicode MS" pitchFamily="34" charset="-128"/>
                <a:cs typeface="Arial" pitchFamily="34" charset="0"/>
              </a:rPr>
              <a:t> électrons de valence</a:t>
            </a:r>
            <a:r>
              <a:rPr kumimoji="0" lang="fr-FR" sz="20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ea typeface="Arial Unicode MS" pitchFamily="34" charset="-128"/>
                <a:cs typeface="Arial" pitchFamily="34" charset="0"/>
              </a:rPr>
              <a:t> de la </a:t>
            </a:r>
            <a:r>
              <a:rPr kumimoji="0" lang="fr-FR" sz="2000" b="1" i="1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ea typeface="Arial Unicode MS" pitchFamily="34" charset="-128"/>
                <a:cs typeface="Arial" pitchFamily="34" charset="0"/>
              </a:rPr>
              <a:t>sous-couche d’énergie la plus élevée</a:t>
            </a:r>
            <a:r>
              <a:rPr kumimoji="0" lang="fr-FR" sz="20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ea typeface="Arial Unicode MS" pitchFamily="34" charset="-128"/>
                <a:cs typeface="Arial" pitchFamily="34" charset="0"/>
              </a:rPr>
              <a:t>. </a:t>
            </a:r>
            <a:endParaRPr kumimoji="0" lang="fr-FR" sz="2000" b="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96" name="Groupe 95"/>
          <p:cNvGrpSpPr/>
          <p:nvPr/>
        </p:nvGrpSpPr>
        <p:grpSpPr>
          <a:xfrm>
            <a:off x="35496" y="6093296"/>
            <a:ext cx="8964488" cy="1368152"/>
            <a:chOff x="35496" y="6093296"/>
            <a:chExt cx="8964488" cy="1368152"/>
          </a:xfrm>
        </p:grpSpPr>
        <p:sp>
          <p:nvSpPr>
            <p:cNvPr id="94" name="Rectangle 93"/>
            <p:cNvSpPr/>
            <p:nvPr/>
          </p:nvSpPr>
          <p:spPr>
            <a:xfrm>
              <a:off x="35496" y="6093296"/>
              <a:ext cx="8964488" cy="1368152"/>
            </a:xfrm>
            <a:prstGeom prst="rect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r>
                <a:rPr lang="fr-FR" sz="2000" dirty="0" smtClean="0">
                  <a:solidFill>
                    <a:schemeClr val="tx1"/>
                  </a:solidFill>
                </a:rPr>
                <a:t> </a:t>
              </a:r>
              <a:r>
                <a:rPr lang="fr-FR" dirty="0" smtClean="0">
                  <a:solidFill>
                    <a:srgbClr val="FF0000"/>
                  </a:solidFill>
                  <a:latin typeface="Arial" pitchFamily="34" charset="0"/>
                  <a:cs typeface="Arial" pitchFamily="34" charset="0"/>
                </a:rPr>
                <a:t> </a:t>
              </a:r>
              <a:r>
                <a:rPr lang="fr-FR" dirty="0" smtClean="0"/>
                <a:t> </a:t>
              </a:r>
              <a:endParaRPr lang="fr-FR" dirty="0"/>
            </a:p>
          </p:txBody>
        </p:sp>
        <p:sp>
          <p:nvSpPr>
            <p:cNvPr id="95" name="Rectangle 94"/>
            <p:cNvSpPr/>
            <p:nvPr/>
          </p:nvSpPr>
          <p:spPr>
            <a:xfrm>
              <a:off x="35496" y="6093296"/>
              <a:ext cx="2251707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fr-FR" dirty="0" smtClean="0">
                  <a:sym typeface="Wingdings"/>
                </a:rPr>
                <a:t></a:t>
              </a:r>
              <a:r>
                <a:rPr lang="fr-FR" dirty="0" smtClean="0"/>
                <a:t> </a:t>
              </a:r>
              <a:r>
                <a:rPr lang="fr-FR" sz="2000" b="1" u="sng" dirty="0" smtClean="0"/>
                <a:t>Cas des CATIONS</a:t>
              </a:r>
              <a:r>
                <a:rPr lang="fr-FR" sz="2000" dirty="0" smtClean="0"/>
                <a:t> :</a:t>
              </a:r>
              <a:endParaRPr lang="fr-FR" sz="2000" dirty="0"/>
            </a:p>
          </p:txBody>
        </p:sp>
      </p:grpSp>
      <p:sp>
        <p:nvSpPr>
          <p:cNvPr id="97" name="Rectangle 96"/>
          <p:cNvSpPr/>
          <p:nvPr/>
        </p:nvSpPr>
        <p:spPr>
          <a:xfrm>
            <a:off x="1408759" y="4238011"/>
            <a:ext cx="3990195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0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[V] </a:t>
            </a:r>
            <a:r>
              <a:rPr lang="fr-FR" sz="20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= 1s</a:t>
            </a:r>
            <a:r>
              <a:rPr lang="fr-FR" sz="2000" b="1" baseline="30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2 </a:t>
            </a:r>
            <a:r>
              <a:rPr lang="fr-FR" sz="20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2s</a:t>
            </a:r>
            <a:r>
              <a:rPr lang="fr-FR" sz="2000" b="1" baseline="30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2</a:t>
            </a:r>
            <a:r>
              <a:rPr lang="fr-FR" sz="20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2p</a:t>
            </a:r>
            <a:r>
              <a:rPr lang="fr-FR" sz="2000" b="1" baseline="30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6</a:t>
            </a:r>
            <a:r>
              <a:rPr lang="fr-FR" sz="20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fr-FR" sz="20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3s</a:t>
            </a:r>
            <a:r>
              <a:rPr lang="fr-FR" sz="2000" b="1" baseline="30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2</a:t>
            </a:r>
            <a:r>
              <a:rPr lang="fr-FR" sz="20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3p</a:t>
            </a:r>
            <a:r>
              <a:rPr lang="fr-FR" sz="2000" b="1" baseline="30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6</a:t>
            </a:r>
            <a:r>
              <a:rPr lang="fr-FR" sz="20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fr-FR" sz="20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4s</a:t>
            </a:r>
            <a:r>
              <a:rPr lang="fr-FR" sz="2000" b="1" baseline="30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2</a:t>
            </a:r>
            <a:r>
              <a:rPr lang="fr-FR" sz="20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3d</a:t>
            </a:r>
            <a:r>
              <a:rPr lang="fr-FR" sz="2000" b="1" baseline="30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3</a:t>
            </a:r>
            <a:r>
              <a:rPr lang="fr-FR" sz="20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</a:t>
            </a:r>
            <a:endParaRPr lang="fr-FR" sz="20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8" name="Ellipse 97"/>
          <p:cNvSpPr/>
          <p:nvPr/>
        </p:nvSpPr>
        <p:spPr>
          <a:xfrm>
            <a:off x="4572000" y="4221088"/>
            <a:ext cx="216024" cy="28803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9" name="Ellipse 98"/>
          <p:cNvSpPr/>
          <p:nvPr/>
        </p:nvSpPr>
        <p:spPr>
          <a:xfrm>
            <a:off x="5043005" y="4221088"/>
            <a:ext cx="216024" cy="28803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0" name="Rectangle 99"/>
          <p:cNvSpPr/>
          <p:nvPr/>
        </p:nvSpPr>
        <p:spPr>
          <a:xfrm>
            <a:off x="7092280" y="4254139"/>
            <a:ext cx="327334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0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5</a:t>
            </a:r>
            <a:endParaRPr lang="fr-FR" sz="20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01" name="Ellipse 100"/>
          <p:cNvSpPr/>
          <p:nvPr/>
        </p:nvSpPr>
        <p:spPr>
          <a:xfrm>
            <a:off x="2339752" y="4221088"/>
            <a:ext cx="216024" cy="288032"/>
          </a:xfrm>
          <a:prstGeom prst="ellipse">
            <a:avLst/>
          </a:prstGeom>
          <a:noFill/>
          <a:ln>
            <a:solidFill>
              <a:srgbClr val="008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solidFill>
                <a:srgbClr val="008000"/>
              </a:solidFill>
            </a:endParaRPr>
          </a:p>
        </p:txBody>
      </p:sp>
      <p:sp>
        <p:nvSpPr>
          <p:cNvPr id="102" name="Ellipse 101"/>
          <p:cNvSpPr/>
          <p:nvPr/>
        </p:nvSpPr>
        <p:spPr>
          <a:xfrm>
            <a:off x="2771800" y="4221088"/>
            <a:ext cx="216024" cy="288032"/>
          </a:xfrm>
          <a:prstGeom prst="ellipse">
            <a:avLst/>
          </a:prstGeom>
          <a:noFill/>
          <a:ln>
            <a:solidFill>
              <a:srgbClr val="008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solidFill>
                <a:srgbClr val="008000"/>
              </a:solidFill>
            </a:endParaRPr>
          </a:p>
        </p:txBody>
      </p:sp>
      <p:sp>
        <p:nvSpPr>
          <p:cNvPr id="103" name="Ellipse 102"/>
          <p:cNvSpPr/>
          <p:nvPr/>
        </p:nvSpPr>
        <p:spPr>
          <a:xfrm>
            <a:off x="3203848" y="4221088"/>
            <a:ext cx="216024" cy="288032"/>
          </a:xfrm>
          <a:prstGeom prst="ellipse">
            <a:avLst/>
          </a:prstGeom>
          <a:noFill/>
          <a:ln>
            <a:solidFill>
              <a:srgbClr val="008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solidFill>
                <a:srgbClr val="008000"/>
              </a:solidFill>
            </a:endParaRPr>
          </a:p>
        </p:txBody>
      </p:sp>
      <p:sp>
        <p:nvSpPr>
          <p:cNvPr id="104" name="Ellipse 103"/>
          <p:cNvSpPr/>
          <p:nvPr/>
        </p:nvSpPr>
        <p:spPr>
          <a:xfrm>
            <a:off x="3707904" y="4221088"/>
            <a:ext cx="216024" cy="288032"/>
          </a:xfrm>
          <a:prstGeom prst="ellipse">
            <a:avLst/>
          </a:prstGeom>
          <a:noFill/>
          <a:ln>
            <a:solidFill>
              <a:srgbClr val="008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solidFill>
                <a:srgbClr val="008000"/>
              </a:solidFill>
            </a:endParaRPr>
          </a:p>
        </p:txBody>
      </p:sp>
      <p:sp>
        <p:nvSpPr>
          <p:cNvPr id="105" name="Ellipse 104"/>
          <p:cNvSpPr/>
          <p:nvPr/>
        </p:nvSpPr>
        <p:spPr>
          <a:xfrm>
            <a:off x="4139952" y="4221088"/>
            <a:ext cx="216024" cy="288032"/>
          </a:xfrm>
          <a:prstGeom prst="ellipse">
            <a:avLst/>
          </a:prstGeom>
          <a:noFill/>
          <a:ln>
            <a:solidFill>
              <a:srgbClr val="008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solidFill>
                <a:srgbClr val="008000"/>
              </a:solidFill>
            </a:endParaRPr>
          </a:p>
        </p:txBody>
      </p:sp>
      <p:sp>
        <p:nvSpPr>
          <p:cNvPr id="106" name="Rectangle 105"/>
          <p:cNvSpPr/>
          <p:nvPr/>
        </p:nvSpPr>
        <p:spPr>
          <a:xfrm>
            <a:off x="8305399" y="4276173"/>
            <a:ext cx="47000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000" b="1" dirty="0" smtClean="0">
                <a:solidFill>
                  <a:srgbClr val="008000"/>
                </a:solidFill>
                <a:latin typeface="Arial" pitchFamily="34" charset="0"/>
                <a:cs typeface="Arial" pitchFamily="34" charset="0"/>
              </a:rPr>
              <a:t>18</a:t>
            </a:r>
            <a:endParaRPr lang="fr-FR" sz="2000" dirty="0">
              <a:solidFill>
                <a:srgbClr val="008000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500"/>
                            </p:stCondLst>
                            <p:childTnLst>
                              <p:par>
                                <p:cTn id="3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1000"/>
                            </p:stCondLst>
                            <p:childTnLst>
                              <p:par>
                                <p:cTn id="3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1500"/>
                            </p:stCondLst>
                            <p:childTnLst>
                              <p:par>
                                <p:cTn id="4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2000"/>
                            </p:stCondLst>
                            <p:childTnLst>
                              <p:par>
                                <p:cTn id="4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2500"/>
                            </p:stCondLst>
                            <p:childTnLst>
                              <p:par>
                                <p:cTn id="5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3000"/>
                            </p:stCondLst>
                            <p:childTnLst>
                              <p:par>
                                <p:cTn id="5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6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1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500"/>
                            </p:stCondLst>
                            <p:childTnLst>
                              <p:par>
                                <p:cTn id="6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5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1000"/>
                            </p:stCondLst>
                            <p:childTnLst>
                              <p:par>
                                <p:cTn id="6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9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1500"/>
                            </p:stCondLst>
                            <p:childTnLst>
                              <p:par>
                                <p:cTn id="7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3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2000"/>
                            </p:stCondLst>
                            <p:childTnLst>
                              <p:par>
                                <p:cTn id="7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7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2500"/>
                            </p:stCondLst>
                            <p:childTnLst>
                              <p:par>
                                <p:cTn id="7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1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3000"/>
                            </p:stCondLst>
                            <p:childTnLst>
                              <p:par>
                                <p:cTn id="8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5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0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500"/>
                            </p:stCondLst>
                            <p:childTnLst>
                              <p:par>
                                <p:cTn id="9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4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>
                            <p:stCondLst>
                              <p:cond delay="1000"/>
                            </p:stCondLst>
                            <p:childTnLst>
                              <p:par>
                                <p:cTn id="9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8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>
                            <p:stCondLst>
                              <p:cond delay="1500"/>
                            </p:stCondLst>
                            <p:childTnLst>
                              <p:par>
                                <p:cTn id="10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2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3" fill="hold">
                            <p:stCondLst>
                              <p:cond delay="2000"/>
                            </p:stCondLst>
                            <p:childTnLst>
                              <p:par>
                                <p:cTn id="10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6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7" fill="hold">
                            <p:stCondLst>
                              <p:cond delay="2500"/>
                            </p:stCondLst>
                            <p:childTnLst>
                              <p:par>
                                <p:cTn id="10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0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1" fill="hold">
                            <p:stCondLst>
                              <p:cond delay="3000"/>
                            </p:stCondLst>
                            <p:childTnLst>
                              <p:par>
                                <p:cTn id="11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4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5" fill="hold">
                            <p:stCondLst>
                              <p:cond delay="3500"/>
                            </p:stCondLst>
                            <p:childTnLst>
                              <p:par>
                                <p:cTn id="11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8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9" fill="hold">
                            <p:stCondLst>
                              <p:cond delay="4000"/>
                            </p:stCondLst>
                            <p:childTnLst>
                              <p:par>
                                <p:cTn id="12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2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7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9" fill="hold">
                            <p:stCondLst>
                              <p:cond delay="500"/>
                            </p:stCondLst>
                            <p:childTnLst>
                              <p:par>
                                <p:cTn id="130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2" dur="500" fill="hold"/>
                                        <p:tgtEl>
                                          <p:spTgt spid="286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3" dur="500" fill="hold"/>
                                        <p:tgtEl>
                                          <p:spTgt spid="286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4" fill="hold">
                            <p:stCondLst>
                              <p:cond delay="1000"/>
                            </p:stCondLst>
                            <p:childTnLst>
                              <p:par>
                                <p:cTn id="135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7" dur="5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8" dur="5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9" fill="hold">
                      <p:stCondLst>
                        <p:cond delay="indefinite"/>
                      </p:stCondLst>
                      <p:childTnLst>
                        <p:par>
                          <p:cTn id="140" fill="hold">
                            <p:stCondLst>
                              <p:cond delay="0"/>
                            </p:stCondLst>
                            <p:childTnLst>
                              <p:par>
                                <p:cTn id="14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3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2" grpId="0"/>
      <p:bldP spid="73" grpId="0"/>
      <p:bldP spid="74" grpId="0"/>
      <p:bldP spid="75" grpId="0"/>
      <p:bldP spid="76" grpId="0"/>
      <p:bldP spid="77" grpId="0"/>
      <p:bldP spid="78" grpId="0" animBg="1"/>
      <p:bldP spid="79" grpId="0" animBg="1"/>
      <p:bldP spid="80" grpId="0" animBg="1"/>
      <p:bldP spid="81" grpId="0" animBg="1"/>
      <p:bldP spid="82" grpId="0" animBg="1"/>
      <p:bldP spid="83" grpId="0" animBg="1"/>
      <p:bldP spid="84" grpId="0" animBg="1"/>
      <p:bldP spid="85" grpId="0" animBg="1"/>
      <p:bldP spid="86" grpId="0" animBg="1"/>
      <p:bldP spid="87" grpId="0" animBg="1"/>
      <p:bldP spid="88" grpId="0" animBg="1"/>
      <p:bldP spid="89" grpId="0" animBg="1"/>
      <p:bldP spid="90" grpId="0" animBg="1"/>
      <p:bldP spid="91" grpId="0" animBg="1"/>
      <p:bldP spid="92" grpId="0"/>
      <p:bldP spid="28676" grpId="0"/>
      <p:bldP spid="93" grpId="0"/>
      <p:bldP spid="98" grpId="0" animBg="1"/>
      <p:bldP spid="99" grpId="0" animBg="1"/>
      <p:bldP spid="100" grpId="0"/>
      <p:bldP spid="101" grpId="0" animBg="1"/>
      <p:bldP spid="102" grpId="0" animBg="1"/>
      <p:bldP spid="103" grpId="0" animBg="1"/>
      <p:bldP spid="104" grpId="0" animBg="1"/>
      <p:bldP spid="105" grpId="0" animBg="1"/>
      <p:bldP spid="106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sp>
        <p:nvSpPr>
          <p:cNvPr id="35844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 dirty="0"/>
          </a:p>
        </p:txBody>
      </p:sp>
      <p:pic>
        <p:nvPicPr>
          <p:cNvPr id="41986" name="Picture 2"/>
          <p:cNvPicPr>
            <a:picLocks noChangeAspect="1" noChangeArrowheads="1"/>
          </p:cNvPicPr>
          <p:nvPr/>
        </p:nvPicPr>
        <p:blipFill>
          <a:blip r:embed="rId2" cstate="print"/>
          <a:srcRect l="10867" t="69994" r="10722" b="9149"/>
          <a:stretch>
            <a:fillRect/>
          </a:stretch>
        </p:blipFill>
        <p:spPr bwMode="auto">
          <a:xfrm>
            <a:off x="0" y="0"/>
            <a:ext cx="9144000" cy="13681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2" name="Rectangle 1"/>
          <p:cNvSpPr>
            <a:spLocks noChangeArrowheads="1"/>
          </p:cNvSpPr>
          <p:nvPr/>
        </p:nvSpPr>
        <p:spPr bwMode="auto">
          <a:xfrm>
            <a:off x="395536" y="1340768"/>
            <a:ext cx="91440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indent="449263" algn="just"/>
            <a:r>
              <a:rPr lang="fr-FR" sz="2400" b="1" i="1" dirty="0">
                <a:latin typeface="Bookman Old Style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fr-FR" sz="2400" b="1" i="1" dirty="0" smtClean="0">
                <a:latin typeface="Bookman Old Style" pitchFamily="18" charset="0"/>
                <a:ea typeface="Calibri" pitchFamily="34" charset="0"/>
                <a:cs typeface="Times New Roman" pitchFamily="18" charset="0"/>
              </a:rPr>
              <a:t>   </a:t>
            </a:r>
            <a:r>
              <a:rPr lang="fr-FR" sz="2000" b="1" i="1" u="sng" dirty="0" smtClean="0">
                <a:latin typeface="Bookman Old Style" pitchFamily="18" charset="0"/>
                <a:ea typeface="Calibri" pitchFamily="34" charset="0"/>
                <a:cs typeface="Times New Roman" pitchFamily="18" charset="0"/>
              </a:rPr>
              <a:t>4) Configuration électronique d’un ion monoatomique</a:t>
            </a:r>
            <a:endParaRPr lang="fr-FR" sz="2000" dirty="0">
              <a:latin typeface="Bookman Old Style" pitchFamily="18" charset="0"/>
              <a:ea typeface="Calibri" pitchFamily="34" charset="0"/>
              <a:cs typeface="Times New Roman" pitchFamily="18" charset="0"/>
            </a:endParaRPr>
          </a:p>
        </p:txBody>
      </p:sp>
      <p:sp>
        <p:nvSpPr>
          <p:cNvPr id="28674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sp>
        <p:nvSpPr>
          <p:cNvPr id="28673" name="Text Box 1"/>
          <p:cNvSpPr txBox="1">
            <a:spLocks noChangeArrowheads="1"/>
          </p:cNvSpPr>
          <p:nvPr/>
        </p:nvSpPr>
        <p:spPr bwMode="auto">
          <a:xfrm>
            <a:off x="179512" y="2492896"/>
            <a:ext cx="8964488" cy="7200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20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ea typeface="Arial Unicode MS" pitchFamily="34" charset="-128"/>
                <a:cs typeface="Arial" pitchFamily="34" charset="0"/>
              </a:rPr>
              <a:t>                            </a:t>
            </a:r>
            <a:r>
              <a:rPr kumimoji="0" lang="fr-FR" sz="20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ea typeface="Arial Unicode MS" pitchFamily="34" charset="-128"/>
                <a:cs typeface="Arial" pitchFamily="34" charset="0"/>
              </a:rPr>
              <a:t>Le cation </a:t>
            </a:r>
            <a:r>
              <a:rPr kumimoji="0" lang="fr-FR" sz="2000" b="1" i="0" u="none" strike="noStrike" cap="none" normalizeH="0" baseline="0" dirty="0" err="1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ea typeface="Arial Unicode MS" pitchFamily="34" charset="-128"/>
                <a:cs typeface="Arial" pitchFamily="34" charset="0"/>
              </a:rPr>
              <a:t>X</a:t>
            </a:r>
            <a:r>
              <a:rPr kumimoji="0" lang="fr-FR" sz="2000" b="1" i="0" u="none" strike="noStrike" cap="none" normalizeH="0" baseline="30000" dirty="0" err="1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ea typeface="Arial Unicode MS" pitchFamily="34" charset="-128"/>
                <a:cs typeface="Arial" pitchFamily="34" charset="0"/>
              </a:rPr>
              <a:t>n</a:t>
            </a:r>
            <a:r>
              <a:rPr kumimoji="0" lang="fr-FR" sz="2000" b="1" i="0" u="none" strike="noStrike" cap="none" normalizeH="0" baseline="3000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ea typeface="Arial Unicode MS" pitchFamily="34" charset="-128"/>
                <a:cs typeface="Arial" pitchFamily="34" charset="0"/>
              </a:rPr>
              <a:t>+</a:t>
            </a:r>
            <a:r>
              <a:rPr kumimoji="0" lang="fr-FR" sz="20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ea typeface="Arial Unicode MS" pitchFamily="34" charset="-128"/>
                <a:cs typeface="Arial" pitchFamily="34" charset="0"/>
              </a:rPr>
              <a:t> est obtenu à partir de l’atome </a:t>
            </a:r>
            <a:r>
              <a:rPr kumimoji="0" lang="fr-FR" sz="20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ea typeface="Arial Unicode MS" pitchFamily="34" charset="-128"/>
                <a:cs typeface="Arial" pitchFamily="34" charset="0"/>
              </a:rPr>
              <a:t>X</a:t>
            </a:r>
            <a:r>
              <a:rPr kumimoji="0" lang="fr-FR" sz="20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ea typeface="Arial Unicode MS" pitchFamily="34" charset="-128"/>
                <a:cs typeface="Arial" pitchFamily="34" charset="0"/>
              </a:rPr>
              <a:t> par </a:t>
            </a:r>
            <a:r>
              <a:rPr kumimoji="0" lang="fr-FR" sz="20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ea typeface="Arial Unicode MS" pitchFamily="34" charset="-128"/>
                <a:cs typeface="Arial" pitchFamily="34" charset="0"/>
              </a:rPr>
              <a:t>arracha-</a:t>
            </a: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2000" b="1" i="0" u="none" strike="noStrike" cap="none" normalizeH="0" baseline="0" dirty="0" err="1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ea typeface="Arial Unicode MS" pitchFamily="34" charset="-128"/>
                <a:cs typeface="Arial" pitchFamily="34" charset="0"/>
              </a:rPr>
              <a:t>ge</a:t>
            </a:r>
            <a:r>
              <a:rPr kumimoji="0" lang="fr-FR" sz="20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ea typeface="Arial Unicode MS" pitchFamily="34" charset="-128"/>
                <a:cs typeface="Arial" pitchFamily="34" charset="0"/>
              </a:rPr>
              <a:t> de </a:t>
            </a:r>
            <a:r>
              <a:rPr kumimoji="0" lang="fr-FR" sz="2000" b="1" i="0" u="sng" strike="noStrike" cap="none" normalizeH="0" baseline="0" dirty="0" smtClean="0">
                <a:ln>
                  <a:noFill/>
                </a:ln>
                <a:effectLst/>
                <a:latin typeface="Arial" pitchFamily="34" charset="0"/>
                <a:ea typeface="Arial Unicode MS" pitchFamily="34" charset="-128"/>
                <a:cs typeface="Arial" pitchFamily="34" charset="0"/>
              </a:rPr>
              <a:t>n</a:t>
            </a:r>
            <a:r>
              <a:rPr kumimoji="0" lang="fr-FR" sz="20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ea typeface="Arial Unicode MS" pitchFamily="34" charset="-128"/>
                <a:cs typeface="Arial" pitchFamily="34" charset="0"/>
              </a:rPr>
              <a:t> électrons de valence</a:t>
            </a:r>
            <a:r>
              <a:rPr kumimoji="0" lang="fr-FR" sz="20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ea typeface="Arial Unicode MS" pitchFamily="34" charset="-128"/>
                <a:cs typeface="Arial" pitchFamily="34" charset="0"/>
              </a:rPr>
              <a:t> de la </a:t>
            </a:r>
            <a:r>
              <a:rPr kumimoji="0" lang="fr-FR" sz="2000" b="1" i="1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ea typeface="Arial Unicode MS" pitchFamily="34" charset="-128"/>
                <a:cs typeface="Arial" pitchFamily="34" charset="0"/>
              </a:rPr>
              <a:t>sous-couche d’énergie la plus élevée</a:t>
            </a:r>
            <a:r>
              <a:rPr kumimoji="0" lang="fr-FR" sz="20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ea typeface="Arial Unicode MS" pitchFamily="34" charset="-128"/>
                <a:cs typeface="Arial" pitchFamily="34" charset="0"/>
              </a:rPr>
              <a:t>. </a:t>
            </a:r>
            <a:endParaRPr kumimoji="0" lang="fr-FR" sz="2000" b="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8676" name="Rectangle 4"/>
          <p:cNvSpPr>
            <a:spLocks noChangeArrowheads="1"/>
          </p:cNvSpPr>
          <p:nvPr/>
        </p:nvSpPr>
        <p:spPr bwMode="auto">
          <a:xfrm>
            <a:off x="0" y="1772816"/>
            <a:ext cx="9144000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49263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Arial Unicode MS" pitchFamily="34" charset="-128"/>
                <a:cs typeface="Calibri" pitchFamily="34" charset="0"/>
              </a:rPr>
              <a:t>Tous les éléments chimiques ne sont pas stables sous forme d’atomes ; ils peuvent alors perdre ou gagner un ou plusieurs électrons en formant cations ou</a:t>
            </a:r>
            <a:r>
              <a:rPr kumimoji="0" lang="fr-FR" sz="20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Arial Unicode MS" pitchFamily="34" charset="-128"/>
                <a:cs typeface="Calibri" pitchFamily="34" charset="0"/>
              </a:rPr>
              <a:t> anions …</a:t>
            </a:r>
            <a:endParaRPr kumimoji="0" lang="fr-FR" sz="4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94" name="Rectangle 93"/>
          <p:cNvSpPr/>
          <p:nvPr/>
        </p:nvSpPr>
        <p:spPr>
          <a:xfrm>
            <a:off x="35496" y="2492896"/>
            <a:ext cx="8964488" cy="1368152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fr-FR" sz="2000" dirty="0" smtClean="0">
                <a:solidFill>
                  <a:schemeClr val="tx1"/>
                </a:solidFill>
              </a:rPr>
              <a:t> </a:t>
            </a:r>
            <a:r>
              <a:rPr lang="fr-FR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fr-FR" dirty="0" smtClean="0"/>
              <a:t> </a:t>
            </a:r>
            <a:endParaRPr lang="fr-FR" dirty="0"/>
          </a:p>
        </p:txBody>
      </p:sp>
      <p:sp>
        <p:nvSpPr>
          <p:cNvPr id="95" name="Rectangle 94"/>
          <p:cNvSpPr/>
          <p:nvPr/>
        </p:nvSpPr>
        <p:spPr>
          <a:xfrm>
            <a:off x="35496" y="2492896"/>
            <a:ext cx="2251707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dirty="0" smtClean="0">
                <a:sym typeface="Wingdings"/>
              </a:rPr>
              <a:t></a:t>
            </a:r>
            <a:r>
              <a:rPr lang="fr-FR" dirty="0" smtClean="0"/>
              <a:t> </a:t>
            </a:r>
            <a:r>
              <a:rPr lang="fr-FR" sz="2000" b="1" u="sng" dirty="0" smtClean="0"/>
              <a:t>Cas des CATIONS</a:t>
            </a:r>
            <a:r>
              <a:rPr lang="fr-FR" sz="2000" dirty="0" smtClean="0"/>
              <a:t> :</a:t>
            </a:r>
            <a:endParaRPr lang="fr-FR" sz="2000" dirty="0"/>
          </a:p>
        </p:txBody>
      </p:sp>
      <p:sp>
        <p:nvSpPr>
          <p:cNvPr id="97" name="Rectangle 96"/>
          <p:cNvSpPr/>
          <p:nvPr/>
        </p:nvSpPr>
        <p:spPr>
          <a:xfrm>
            <a:off x="35496" y="3140968"/>
            <a:ext cx="217719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dirty="0" smtClean="0">
                <a:sym typeface="Wingdings"/>
              </a:rPr>
              <a:t></a:t>
            </a:r>
            <a:r>
              <a:rPr lang="fr-FR" dirty="0" smtClean="0"/>
              <a:t> </a:t>
            </a:r>
            <a:r>
              <a:rPr lang="fr-FR" sz="2000" b="1" u="sng" dirty="0" smtClean="0"/>
              <a:t>Cas des ANIONS</a:t>
            </a:r>
            <a:r>
              <a:rPr lang="fr-FR" sz="2000" dirty="0" smtClean="0"/>
              <a:t> :</a:t>
            </a:r>
            <a:endParaRPr lang="fr-FR" sz="2000" dirty="0"/>
          </a:p>
        </p:txBody>
      </p:sp>
      <p:sp>
        <p:nvSpPr>
          <p:cNvPr id="98" name="Text Box 1"/>
          <p:cNvSpPr txBox="1">
            <a:spLocks noChangeArrowheads="1"/>
          </p:cNvSpPr>
          <p:nvPr/>
        </p:nvSpPr>
        <p:spPr bwMode="auto">
          <a:xfrm>
            <a:off x="179512" y="3140968"/>
            <a:ext cx="8784976" cy="7200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20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ea typeface="Arial Unicode MS" pitchFamily="34" charset="-128"/>
                <a:cs typeface="Arial" pitchFamily="34" charset="0"/>
              </a:rPr>
              <a:t>                            </a:t>
            </a:r>
            <a:r>
              <a:rPr kumimoji="0" lang="fr-FR" sz="20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ea typeface="Arial Unicode MS" pitchFamily="34" charset="-128"/>
                <a:cs typeface="Arial" pitchFamily="34" charset="0"/>
              </a:rPr>
              <a:t>L’anion </a:t>
            </a:r>
            <a:r>
              <a:rPr kumimoji="0" lang="fr-FR" sz="2000" b="1" i="0" u="none" strike="noStrike" cap="none" normalizeH="0" baseline="0" dirty="0" err="1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ea typeface="Arial Unicode MS" pitchFamily="34" charset="-128"/>
                <a:cs typeface="Arial" pitchFamily="34" charset="0"/>
              </a:rPr>
              <a:t>X</a:t>
            </a:r>
            <a:r>
              <a:rPr kumimoji="0" lang="fr-FR" sz="2000" b="1" i="0" u="none" strike="noStrike" cap="none" normalizeH="0" baseline="30000" dirty="0" err="1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ea typeface="Arial Unicode MS" pitchFamily="34" charset="-128"/>
                <a:cs typeface="Arial" pitchFamily="34" charset="0"/>
              </a:rPr>
              <a:t>n</a:t>
            </a:r>
            <a:r>
              <a:rPr lang="fr-FR" sz="2000" b="1" baseline="30000" dirty="0" smtClean="0">
                <a:solidFill>
                  <a:srgbClr val="002060"/>
                </a:solidFill>
                <a:latin typeface="Arial" pitchFamily="34" charset="0"/>
                <a:ea typeface="Arial Unicode MS" pitchFamily="34" charset="-128"/>
                <a:cs typeface="Arial" pitchFamily="34" charset="0"/>
              </a:rPr>
              <a:t> –</a:t>
            </a:r>
            <a:r>
              <a:rPr lang="fr-FR" sz="2000" b="1" dirty="0" smtClean="0">
                <a:solidFill>
                  <a:srgbClr val="002060"/>
                </a:solidFill>
                <a:latin typeface="Arial" pitchFamily="34" charset="0"/>
                <a:ea typeface="Arial Unicode MS" pitchFamily="34" charset="-128"/>
                <a:cs typeface="Arial" pitchFamily="34" charset="0"/>
              </a:rPr>
              <a:t> </a:t>
            </a:r>
            <a:r>
              <a:rPr kumimoji="0" lang="fr-FR" sz="20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ea typeface="Arial Unicode MS" pitchFamily="34" charset="-128"/>
                <a:cs typeface="Arial" pitchFamily="34" charset="0"/>
              </a:rPr>
              <a:t> est obtenu à partir de l’atome </a:t>
            </a:r>
            <a:r>
              <a:rPr kumimoji="0" lang="fr-FR" sz="20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ea typeface="Arial Unicode MS" pitchFamily="34" charset="-128"/>
                <a:cs typeface="Arial" pitchFamily="34" charset="0"/>
              </a:rPr>
              <a:t>X</a:t>
            </a:r>
            <a:r>
              <a:rPr kumimoji="0" lang="fr-FR" sz="20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ea typeface="Arial Unicode MS" pitchFamily="34" charset="-128"/>
                <a:cs typeface="Arial" pitchFamily="34" charset="0"/>
              </a:rPr>
              <a:t> </a:t>
            </a:r>
            <a:r>
              <a:rPr kumimoji="0" lang="fr-FR" sz="20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ea typeface="Arial Unicode MS" pitchFamily="34" charset="-128"/>
                <a:cs typeface="Arial" pitchFamily="34" charset="0"/>
              </a:rPr>
              <a:t>en lui </a:t>
            </a:r>
            <a:r>
              <a:rPr kumimoji="0" lang="fr-FR" sz="2000" b="1" i="0" u="none" strike="noStrike" cap="none" normalizeH="0" baseline="0" dirty="0" err="1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ea typeface="Arial Unicode MS" pitchFamily="34" charset="-128"/>
                <a:cs typeface="Arial" pitchFamily="34" charset="0"/>
              </a:rPr>
              <a:t>rajou-tant</a:t>
            </a:r>
            <a:r>
              <a:rPr kumimoji="0" lang="fr-FR" sz="20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ea typeface="Arial Unicode MS" pitchFamily="34" charset="-128"/>
                <a:cs typeface="Arial" pitchFamily="34" charset="0"/>
              </a:rPr>
              <a:t> </a:t>
            </a:r>
            <a:r>
              <a:rPr kumimoji="0" lang="fr-FR" sz="2000" b="1" i="0" u="sng" strike="noStrike" cap="none" normalizeH="0" baseline="0" dirty="0" smtClean="0">
                <a:ln>
                  <a:noFill/>
                </a:ln>
                <a:effectLst/>
                <a:latin typeface="Arial" pitchFamily="34" charset="0"/>
                <a:ea typeface="Arial Unicode MS" pitchFamily="34" charset="-128"/>
                <a:cs typeface="Arial" pitchFamily="34" charset="0"/>
              </a:rPr>
              <a:t>n</a:t>
            </a:r>
            <a:r>
              <a:rPr kumimoji="0" lang="fr-FR" sz="20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ea typeface="Arial Unicode MS" pitchFamily="34" charset="-128"/>
                <a:cs typeface="Arial" pitchFamily="34" charset="0"/>
              </a:rPr>
              <a:t> électrons de valence</a:t>
            </a:r>
            <a:r>
              <a:rPr kumimoji="0" lang="fr-FR" sz="20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ea typeface="Arial Unicode MS" pitchFamily="34" charset="-128"/>
                <a:cs typeface="Arial" pitchFamily="34" charset="0"/>
              </a:rPr>
              <a:t>. </a:t>
            </a:r>
            <a:endParaRPr kumimoji="0" lang="fr-FR" sz="2000" b="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99" name="Rectangle 98"/>
          <p:cNvSpPr/>
          <p:nvPr/>
        </p:nvSpPr>
        <p:spPr>
          <a:xfrm>
            <a:off x="0" y="3820978"/>
            <a:ext cx="914400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fr-FR" sz="2000" dirty="0" smtClean="0">
                <a:latin typeface="Times New Roman" pitchFamily="18" charset="0"/>
                <a:cs typeface="Times New Roman" pitchFamily="18" charset="0"/>
                <a:sym typeface="Wingdings"/>
              </a:rPr>
              <a:t></a:t>
            </a:r>
            <a:r>
              <a:rPr lang="fr-FR" sz="2000" dirty="0" smtClean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fr-FR" sz="2000" i="1" u="wavy" dirty="0" smtClean="0">
                <a:latin typeface="Times New Roman" pitchFamily="18" charset="0"/>
                <a:cs typeface="Times New Roman" pitchFamily="18" charset="0"/>
              </a:rPr>
              <a:t>Application</a:t>
            </a:r>
            <a:r>
              <a:rPr lang="fr-FR" sz="2000" i="1" dirty="0" smtClean="0">
                <a:latin typeface="Times New Roman" pitchFamily="18" charset="0"/>
                <a:cs typeface="Times New Roman" pitchFamily="18" charset="0"/>
              </a:rPr>
              <a:t> : Ecrire la configuration électronique des ions </a:t>
            </a:r>
            <a:r>
              <a:rPr lang="fr-FR" sz="2000" b="1" dirty="0" smtClean="0">
                <a:latin typeface="Times New Roman" pitchFamily="18" charset="0"/>
                <a:cs typeface="Times New Roman" pitchFamily="18" charset="0"/>
              </a:rPr>
              <a:t>Li</a:t>
            </a:r>
            <a:r>
              <a:rPr lang="fr-FR" sz="2000" b="1" baseline="30000" dirty="0" smtClean="0">
                <a:latin typeface="Times New Roman" pitchFamily="18" charset="0"/>
                <a:cs typeface="Times New Roman" pitchFamily="18" charset="0"/>
              </a:rPr>
              <a:t>+</a:t>
            </a:r>
            <a:r>
              <a:rPr lang="fr-FR" sz="2000" i="1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fr-FR" sz="2000" b="1" dirty="0" smtClean="0">
                <a:latin typeface="Times New Roman" pitchFamily="18" charset="0"/>
                <a:cs typeface="Times New Roman" pitchFamily="18" charset="0"/>
              </a:rPr>
              <a:t>O </a:t>
            </a:r>
            <a:r>
              <a:rPr lang="fr-FR" sz="2000" b="1" baseline="30000" dirty="0" smtClean="0">
                <a:latin typeface="Times New Roman" pitchFamily="18" charset="0"/>
                <a:cs typeface="Times New Roman" pitchFamily="18" charset="0"/>
              </a:rPr>
              <a:t>2 –</a:t>
            </a:r>
            <a:r>
              <a:rPr lang="fr-FR" sz="2000" i="1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fr-FR" sz="2000" b="1" dirty="0" smtClean="0">
                <a:latin typeface="Times New Roman" pitchFamily="18" charset="0"/>
                <a:cs typeface="Times New Roman" pitchFamily="18" charset="0"/>
              </a:rPr>
              <a:t>Mg</a:t>
            </a:r>
            <a:r>
              <a:rPr lang="fr-FR" sz="2000" b="1" baseline="30000" dirty="0" smtClean="0">
                <a:latin typeface="Times New Roman" pitchFamily="18" charset="0"/>
                <a:cs typeface="Times New Roman" pitchFamily="18" charset="0"/>
              </a:rPr>
              <a:t> 2+</a:t>
            </a:r>
            <a:r>
              <a:rPr lang="fr-FR" sz="2000" i="1" dirty="0" smtClean="0">
                <a:latin typeface="Times New Roman" pitchFamily="18" charset="0"/>
                <a:cs typeface="Times New Roman" pitchFamily="18" charset="0"/>
              </a:rPr>
              <a:t> et </a:t>
            </a:r>
            <a:r>
              <a:rPr lang="fr-FR" sz="2000" b="1" dirty="0" smtClean="0">
                <a:latin typeface="Times New Roman" pitchFamily="18" charset="0"/>
                <a:cs typeface="Times New Roman" pitchFamily="18" charset="0"/>
              </a:rPr>
              <a:t>P</a:t>
            </a:r>
            <a:r>
              <a:rPr lang="fr-FR" sz="2000" b="1" baseline="30000" dirty="0" smtClean="0">
                <a:latin typeface="Times New Roman" pitchFamily="18" charset="0"/>
                <a:cs typeface="Times New Roman" pitchFamily="18" charset="0"/>
              </a:rPr>
              <a:t> 3 –</a:t>
            </a:r>
            <a:r>
              <a:rPr lang="fr-FR" sz="2000" i="1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fr-FR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1" name="Rectangle 100"/>
          <p:cNvSpPr/>
          <p:nvPr/>
        </p:nvSpPr>
        <p:spPr>
          <a:xfrm>
            <a:off x="5099298" y="4628753"/>
            <a:ext cx="2424062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0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[O</a:t>
            </a:r>
            <a:r>
              <a:rPr lang="fr-FR" sz="2000" b="1" baseline="30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2– </a:t>
            </a:r>
            <a:r>
              <a:rPr lang="fr-FR" sz="20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] = 1s</a:t>
            </a:r>
            <a:r>
              <a:rPr lang="fr-FR" sz="2000" b="1" baseline="30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2 </a:t>
            </a:r>
            <a:r>
              <a:rPr lang="fr-FR" sz="20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2s</a:t>
            </a:r>
            <a:r>
              <a:rPr lang="fr-FR" sz="2000" b="1" baseline="30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2</a:t>
            </a:r>
            <a:r>
              <a:rPr lang="fr-FR" sz="20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2p</a:t>
            </a:r>
            <a:r>
              <a:rPr lang="fr-FR" sz="2000" b="1" baseline="30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6</a:t>
            </a:r>
            <a:endParaRPr lang="fr-FR" sz="20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02" name="Rectangle 101"/>
          <p:cNvSpPr/>
          <p:nvPr/>
        </p:nvSpPr>
        <p:spPr>
          <a:xfrm>
            <a:off x="5104631" y="5017680"/>
            <a:ext cx="248177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0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[Mg</a:t>
            </a:r>
            <a:r>
              <a:rPr lang="fr-FR" sz="2000" b="1" baseline="30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2+</a:t>
            </a:r>
            <a:r>
              <a:rPr lang="fr-FR" sz="20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] = 1s</a:t>
            </a:r>
            <a:r>
              <a:rPr lang="fr-FR" sz="2000" b="1" baseline="30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2 </a:t>
            </a:r>
            <a:r>
              <a:rPr lang="fr-FR" sz="20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2s</a:t>
            </a:r>
            <a:r>
              <a:rPr lang="fr-FR" sz="2000" b="1" baseline="30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2</a:t>
            </a:r>
            <a:r>
              <a:rPr lang="fr-FR" sz="20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2p</a:t>
            </a:r>
            <a:r>
              <a:rPr lang="fr-FR" sz="2000" b="1" baseline="30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6</a:t>
            </a:r>
            <a:endParaRPr lang="fr-FR" sz="20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03" name="Rectangle 102"/>
          <p:cNvSpPr/>
          <p:nvPr/>
        </p:nvSpPr>
        <p:spPr>
          <a:xfrm>
            <a:off x="5076056" y="5431507"/>
            <a:ext cx="3312125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0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[P</a:t>
            </a:r>
            <a:r>
              <a:rPr lang="fr-FR" sz="2000" b="1" baseline="30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3– </a:t>
            </a:r>
            <a:r>
              <a:rPr lang="fr-FR" sz="20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] = 1s</a:t>
            </a:r>
            <a:r>
              <a:rPr lang="fr-FR" sz="2000" b="1" baseline="30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2 </a:t>
            </a:r>
            <a:r>
              <a:rPr lang="fr-FR" sz="20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2s</a:t>
            </a:r>
            <a:r>
              <a:rPr lang="fr-FR" sz="2000" b="1" baseline="30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2</a:t>
            </a:r>
            <a:r>
              <a:rPr lang="fr-FR" sz="20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2p</a:t>
            </a:r>
            <a:r>
              <a:rPr lang="fr-FR" sz="2000" b="1" baseline="30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6</a:t>
            </a:r>
            <a:r>
              <a:rPr lang="fr-FR" sz="20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3s</a:t>
            </a:r>
            <a:r>
              <a:rPr lang="fr-FR" sz="2000" b="1" baseline="30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2</a:t>
            </a:r>
            <a:r>
              <a:rPr lang="fr-FR" sz="20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3p</a:t>
            </a:r>
            <a:r>
              <a:rPr lang="fr-FR" sz="2000" b="1" baseline="30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6</a:t>
            </a:r>
            <a:r>
              <a:rPr lang="fr-FR" sz="20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</a:t>
            </a:r>
            <a:endParaRPr lang="fr-FR" sz="20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04" name="Rectangle 103"/>
          <p:cNvSpPr/>
          <p:nvPr/>
        </p:nvSpPr>
        <p:spPr>
          <a:xfrm>
            <a:off x="6372200" y="4253026"/>
            <a:ext cx="950901" cy="400110"/>
          </a:xfrm>
          <a:prstGeom prst="rect">
            <a:avLst/>
          </a:prstGeom>
          <a:solidFill>
            <a:srgbClr val="FFFF00"/>
          </a:solidFill>
        </p:spPr>
        <p:txBody>
          <a:bodyPr wrap="none">
            <a:spAutoFit/>
          </a:bodyPr>
          <a:lstStyle/>
          <a:p>
            <a:r>
              <a:rPr lang="fr-FR" sz="20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= [He]</a:t>
            </a:r>
            <a:r>
              <a:rPr lang="fr-FR" sz="2000" baseline="-25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endParaRPr lang="fr-FR" sz="20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05" name="Rectangle 104"/>
          <p:cNvSpPr/>
          <p:nvPr/>
        </p:nvSpPr>
        <p:spPr>
          <a:xfrm>
            <a:off x="7384504" y="4619228"/>
            <a:ext cx="950901" cy="400110"/>
          </a:xfrm>
          <a:prstGeom prst="rect">
            <a:avLst/>
          </a:prstGeom>
          <a:solidFill>
            <a:srgbClr val="FFFF00"/>
          </a:solidFill>
        </p:spPr>
        <p:txBody>
          <a:bodyPr wrap="none">
            <a:spAutoFit/>
          </a:bodyPr>
          <a:lstStyle/>
          <a:p>
            <a:r>
              <a:rPr lang="fr-FR" sz="20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= [Ne]</a:t>
            </a:r>
            <a:r>
              <a:rPr lang="fr-FR" sz="2000" baseline="-25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endParaRPr lang="fr-FR" sz="20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06" name="Rectangle 105"/>
          <p:cNvSpPr/>
          <p:nvPr/>
        </p:nvSpPr>
        <p:spPr>
          <a:xfrm>
            <a:off x="7499945" y="5021872"/>
            <a:ext cx="950901" cy="400110"/>
          </a:xfrm>
          <a:prstGeom prst="rect">
            <a:avLst/>
          </a:prstGeom>
          <a:solidFill>
            <a:srgbClr val="FFFF00"/>
          </a:solidFill>
        </p:spPr>
        <p:txBody>
          <a:bodyPr wrap="none">
            <a:spAutoFit/>
          </a:bodyPr>
          <a:lstStyle/>
          <a:p>
            <a:r>
              <a:rPr lang="fr-FR" sz="20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= [Ne]</a:t>
            </a:r>
            <a:r>
              <a:rPr lang="fr-FR" sz="2000" baseline="-25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endParaRPr lang="fr-FR" sz="20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07" name="Rectangle 106"/>
          <p:cNvSpPr/>
          <p:nvPr/>
        </p:nvSpPr>
        <p:spPr>
          <a:xfrm>
            <a:off x="8272891" y="5431507"/>
            <a:ext cx="907621" cy="400110"/>
          </a:xfrm>
          <a:prstGeom prst="rect">
            <a:avLst/>
          </a:prstGeom>
          <a:solidFill>
            <a:srgbClr val="FFFF00"/>
          </a:solidFill>
        </p:spPr>
        <p:txBody>
          <a:bodyPr wrap="none">
            <a:spAutoFit/>
          </a:bodyPr>
          <a:lstStyle/>
          <a:p>
            <a:r>
              <a:rPr lang="fr-FR" sz="20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= [Ar]</a:t>
            </a:r>
            <a:r>
              <a:rPr lang="fr-FR" sz="2000" baseline="-25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endParaRPr lang="fr-FR" sz="20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08" name="Rectangle 1"/>
          <p:cNvSpPr>
            <a:spLocks noChangeArrowheads="1"/>
          </p:cNvSpPr>
          <p:nvPr/>
        </p:nvSpPr>
        <p:spPr bwMode="auto">
          <a:xfrm>
            <a:off x="0" y="6150114"/>
            <a:ext cx="9144000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20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ea typeface="Arial Unicode MS" pitchFamily="34" charset="-128"/>
                <a:cs typeface="Arial" pitchFamily="34" charset="0"/>
              </a:rPr>
              <a:t>    Ces ions sont tous </a:t>
            </a:r>
            <a:r>
              <a:rPr kumimoji="0" lang="fr-FR" sz="2000" b="1" i="0" u="heavy" strike="noStrike" cap="none" normalizeH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ea typeface="Arial Unicode MS" pitchFamily="34" charset="-128"/>
                <a:cs typeface="Arial" pitchFamily="34" charset="0"/>
              </a:rPr>
              <a:t>ISOELECTRONIQUES</a:t>
            </a:r>
            <a:r>
              <a:rPr kumimoji="0" lang="fr-FR" sz="20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ea typeface="Arial Unicode MS" pitchFamily="34" charset="-128"/>
                <a:cs typeface="Arial" pitchFamily="34" charset="0"/>
              </a:rPr>
              <a:t> d’un gaz noble</a:t>
            </a:r>
            <a:r>
              <a:rPr kumimoji="0" lang="fr-FR" sz="20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ea typeface="Arial Unicode MS" pitchFamily="34" charset="-128"/>
                <a:cs typeface="Arial" pitchFamily="34" charset="0"/>
              </a:rPr>
              <a:t>, c'est-à-dire qu’ils ont la </a:t>
            </a:r>
            <a:r>
              <a:rPr kumimoji="0" lang="fr-FR" sz="2000" b="1" i="0" u="sng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ea typeface="Arial Unicode MS" pitchFamily="34" charset="-128"/>
                <a:cs typeface="Arial" pitchFamily="34" charset="0"/>
              </a:rPr>
              <a:t>même configuration électronique</a:t>
            </a:r>
            <a:r>
              <a:rPr kumimoji="0" lang="fr-FR" sz="20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ea typeface="Arial Unicode MS" pitchFamily="34" charset="-128"/>
                <a:cs typeface="Arial" pitchFamily="34" charset="0"/>
              </a:rPr>
              <a:t> que lui. Cela justifie</a:t>
            </a:r>
            <a:r>
              <a:rPr kumimoji="0" lang="fr-FR" sz="2000" b="0" i="0" u="none" strike="noStrike" cap="none" normalizeH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ea typeface="Arial Unicode MS" pitchFamily="34" charset="-128"/>
                <a:cs typeface="Arial" pitchFamily="34" charset="0"/>
              </a:rPr>
              <a:t> leur </a:t>
            </a:r>
            <a:r>
              <a:rPr kumimoji="0" lang="fr-FR" sz="2000" b="1" i="0" u="sng" strike="noStrike" cap="none" normalizeH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ea typeface="Arial Unicode MS" pitchFamily="34" charset="-128"/>
                <a:cs typeface="Arial" pitchFamily="34" charset="0"/>
              </a:rPr>
              <a:t>stabilité</a:t>
            </a:r>
            <a:r>
              <a:rPr kumimoji="0" lang="fr-FR" sz="2000" b="0" i="0" u="none" strike="noStrike" cap="none" normalizeH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ea typeface="Arial Unicode MS" pitchFamily="34" charset="-128"/>
                <a:cs typeface="Arial" pitchFamily="34" charset="0"/>
              </a:rPr>
              <a:t>.</a:t>
            </a:r>
            <a:endParaRPr kumimoji="0" lang="fr-FR" sz="2800" b="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09" name="Rectangle 108"/>
          <p:cNvSpPr/>
          <p:nvPr/>
        </p:nvSpPr>
        <p:spPr>
          <a:xfrm>
            <a:off x="0" y="4253026"/>
            <a:ext cx="1989647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000" b="1" dirty="0" smtClean="0">
                <a:latin typeface="Arial" pitchFamily="34" charset="0"/>
                <a:cs typeface="Arial" pitchFamily="34" charset="0"/>
              </a:rPr>
              <a:t># [Li] = 1s</a:t>
            </a:r>
            <a:r>
              <a:rPr lang="fr-FR" sz="2000" b="1" baseline="30000" dirty="0" smtClean="0">
                <a:latin typeface="Arial" pitchFamily="34" charset="0"/>
                <a:cs typeface="Arial" pitchFamily="34" charset="0"/>
              </a:rPr>
              <a:t>2 </a:t>
            </a:r>
            <a:r>
              <a:rPr lang="fr-FR" sz="2000" b="1" dirty="0" smtClean="0">
                <a:latin typeface="Arial" pitchFamily="34" charset="0"/>
                <a:cs typeface="Arial" pitchFamily="34" charset="0"/>
              </a:rPr>
              <a:t>2s</a:t>
            </a:r>
            <a:r>
              <a:rPr lang="fr-FR" sz="2000" b="1" baseline="30000" dirty="0" smtClean="0">
                <a:latin typeface="Arial" pitchFamily="34" charset="0"/>
                <a:cs typeface="Arial" pitchFamily="34" charset="0"/>
              </a:rPr>
              <a:t>1 </a:t>
            </a:r>
            <a:r>
              <a:rPr lang="fr-FR" sz="2000" baseline="-25000" dirty="0" smtClean="0">
                <a:latin typeface="Arial" pitchFamily="34" charset="0"/>
                <a:cs typeface="Arial" pitchFamily="34" charset="0"/>
              </a:rPr>
              <a:t> </a:t>
            </a:r>
            <a:endParaRPr lang="fr-FR" sz="20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10" name="Rectangle 109"/>
          <p:cNvSpPr/>
          <p:nvPr/>
        </p:nvSpPr>
        <p:spPr>
          <a:xfrm>
            <a:off x="0" y="4613066"/>
            <a:ext cx="2329484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000" b="1" dirty="0" smtClean="0">
                <a:latin typeface="Arial" pitchFamily="34" charset="0"/>
                <a:cs typeface="Arial" pitchFamily="34" charset="0"/>
              </a:rPr>
              <a:t># [O] = 1s</a:t>
            </a:r>
            <a:r>
              <a:rPr lang="fr-FR" sz="2000" b="1" baseline="30000" dirty="0" smtClean="0">
                <a:latin typeface="Arial" pitchFamily="34" charset="0"/>
                <a:cs typeface="Arial" pitchFamily="34" charset="0"/>
              </a:rPr>
              <a:t>2 </a:t>
            </a:r>
            <a:r>
              <a:rPr lang="fr-FR" sz="2000" b="1" dirty="0" smtClean="0">
                <a:latin typeface="Arial" pitchFamily="34" charset="0"/>
                <a:cs typeface="Arial" pitchFamily="34" charset="0"/>
              </a:rPr>
              <a:t>2s</a:t>
            </a:r>
            <a:r>
              <a:rPr lang="fr-FR" sz="2000" b="1" baseline="30000" dirty="0" smtClean="0">
                <a:latin typeface="Arial" pitchFamily="34" charset="0"/>
                <a:cs typeface="Arial" pitchFamily="34" charset="0"/>
              </a:rPr>
              <a:t>2</a:t>
            </a:r>
            <a:r>
              <a:rPr lang="fr-FR" sz="2000" b="1" dirty="0" smtClean="0">
                <a:latin typeface="Arial" pitchFamily="34" charset="0"/>
                <a:cs typeface="Arial" pitchFamily="34" charset="0"/>
              </a:rPr>
              <a:t> 2p</a:t>
            </a:r>
            <a:r>
              <a:rPr lang="fr-FR" sz="2000" b="1" baseline="30000" dirty="0" smtClean="0">
                <a:latin typeface="Arial" pitchFamily="34" charset="0"/>
                <a:cs typeface="Arial" pitchFamily="34" charset="0"/>
              </a:rPr>
              <a:t>4</a:t>
            </a:r>
            <a:endParaRPr lang="fr-FR" sz="20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11" name="Rectangle 110"/>
          <p:cNvSpPr/>
          <p:nvPr/>
        </p:nvSpPr>
        <p:spPr>
          <a:xfrm>
            <a:off x="9525" y="5021872"/>
            <a:ext cx="302198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000" b="1" dirty="0" smtClean="0">
                <a:latin typeface="Arial" pitchFamily="34" charset="0"/>
                <a:cs typeface="Arial" pitchFamily="34" charset="0"/>
              </a:rPr>
              <a:t># [Mg] = 1s</a:t>
            </a:r>
            <a:r>
              <a:rPr lang="fr-FR" sz="2000" b="1" baseline="30000" dirty="0" smtClean="0">
                <a:latin typeface="Arial" pitchFamily="34" charset="0"/>
                <a:cs typeface="Arial" pitchFamily="34" charset="0"/>
              </a:rPr>
              <a:t>2 </a:t>
            </a:r>
            <a:r>
              <a:rPr lang="fr-FR" sz="2000" b="1" dirty="0" smtClean="0">
                <a:latin typeface="Arial" pitchFamily="34" charset="0"/>
                <a:cs typeface="Arial" pitchFamily="34" charset="0"/>
              </a:rPr>
              <a:t>2s</a:t>
            </a:r>
            <a:r>
              <a:rPr lang="fr-FR" sz="2000" b="1" baseline="30000" dirty="0" smtClean="0">
                <a:latin typeface="Arial" pitchFamily="34" charset="0"/>
                <a:cs typeface="Arial" pitchFamily="34" charset="0"/>
              </a:rPr>
              <a:t>2</a:t>
            </a:r>
            <a:r>
              <a:rPr lang="fr-FR" sz="2000" b="1" dirty="0" smtClean="0">
                <a:latin typeface="Arial" pitchFamily="34" charset="0"/>
                <a:cs typeface="Arial" pitchFamily="34" charset="0"/>
              </a:rPr>
              <a:t> 2p</a:t>
            </a:r>
            <a:r>
              <a:rPr lang="fr-FR" sz="2000" b="1" baseline="30000" dirty="0" smtClean="0">
                <a:latin typeface="Arial" pitchFamily="34" charset="0"/>
                <a:cs typeface="Arial" pitchFamily="34" charset="0"/>
              </a:rPr>
              <a:t>6</a:t>
            </a:r>
            <a:r>
              <a:rPr lang="fr-FR" sz="2000" b="1" dirty="0" smtClean="0">
                <a:latin typeface="Arial" pitchFamily="34" charset="0"/>
                <a:cs typeface="Arial" pitchFamily="34" charset="0"/>
              </a:rPr>
              <a:t> 3s</a:t>
            </a:r>
            <a:r>
              <a:rPr lang="fr-FR" sz="2000" b="1" baseline="30000" dirty="0" smtClean="0">
                <a:latin typeface="Arial" pitchFamily="34" charset="0"/>
                <a:cs typeface="Arial" pitchFamily="34" charset="0"/>
              </a:rPr>
              <a:t>2</a:t>
            </a:r>
            <a:r>
              <a:rPr lang="fr-FR" sz="2000" b="1" dirty="0" smtClean="0">
                <a:latin typeface="Arial" pitchFamily="34" charset="0"/>
                <a:cs typeface="Arial" pitchFamily="34" charset="0"/>
              </a:rPr>
              <a:t> </a:t>
            </a:r>
            <a:endParaRPr lang="fr-FR" sz="20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12" name="Rectangle 111"/>
          <p:cNvSpPr/>
          <p:nvPr/>
        </p:nvSpPr>
        <p:spPr>
          <a:xfrm>
            <a:off x="0" y="5433637"/>
            <a:ext cx="328808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000" b="1" dirty="0" smtClean="0">
                <a:latin typeface="Arial" pitchFamily="34" charset="0"/>
                <a:cs typeface="Arial" pitchFamily="34" charset="0"/>
              </a:rPr>
              <a:t># [P] = 1s</a:t>
            </a:r>
            <a:r>
              <a:rPr lang="fr-FR" sz="2000" b="1" baseline="30000" dirty="0" smtClean="0">
                <a:latin typeface="Arial" pitchFamily="34" charset="0"/>
                <a:cs typeface="Arial" pitchFamily="34" charset="0"/>
              </a:rPr>
              <a:t>2 </a:t>
            </a:r>
            <a:r>
              <a:rPr lang="fr-FR" sz="2000" b="1" dirty="0" smtClean="0">
                <a:latin typeface="Arial" pitchFamily="34" charset="0"/>
                <a:cs typeface="Arial" pitchFamily="34" charset="0"/>
              </a:rPr>
              <a:t>2s</a:t>
            </a:r>
            <a:r>
              <a:rPr lang="fr-FR" sz="2000" b="1" baseline="30000" dirty="0" smtClean="0">
                <a:latin typeface="Arial" pitchFamily="34" charset="0"/>
                <a:cs typeface="Arial" pitchFamily="34" charset="0"/>
              </a:rPr>
              <a:t>2</a:t>
            </a:r>
            <a:r>
              <a:rPr lang="fr-FR" sz="2000" b="1" dirty="0" smtClean="0">
                <a:latin typeface="Arial" pitchFamily="34" charset="0"/>
                <a:cs typeface="Arial" pitchFamily="34" charset="0"/>
              </a:rPr>
              <a:t> 2p</a:t>
            </a:r>
            <a:r>
              <a:rPr lang="fr-FR" sz="2000" b="1" baseline="30000" dirty="0" smtClean="0">
                <a:latin typeface="Arial" pitchFamily="34" charset="0"/>
                <a:cs typeface="Arial" pitchFamily="34" charset="0"/>
              </a:rPr>
              <a:t>6</a:t>
            </a:r>
            <a:r>
              <a:rPr lang="fr-FR" sz="2000" b="1" dirty="0" smtClean="0">
                <a:latin typeface="Arial" pitchFamily="34" charset="0"/>
                <a:cs typeface="Arial" pitchFamily="34" charset="0"/>
              </a:rPr>
              <a:t> 3s</a:t>
            </a:r>
            <a:r>
              <a:rPr lang="fr-FR" sz="2000" b="1" baseline="30000" dirty="0" smtClean="0">
                <a:latin typeface="Arial" pitchFamily="34" charset="0"/>
                <a:cs typeface="Arial" pitchFamily="34" charset="0"/>
              </a:rPr>
              <a:t>2</a:t>
            </a:r>
            <a:r>
              <a:rPr lang="fr-FR" sz="2000" b="1" dirty="0" smtClean="0">
                <a:latin typeface="Arial" pitchFamily="34" charset="0"/>
                <a:cs typeface="Arial" pitchFamily="34" charset="0"/>
              </a:rPr>
              <a:t> 3p</a:t>
            </a:r>
            <a:r>
              <a:rPr lang="fr-FR" sz="2000" b="1" baseline="30000" dirty="0" smtClean="0">
                <a:latin typeface="Arial" pitchFamily="34" charset="0"/>
                <a:cs typeface="Arial" pitchFamily="34" charset="0"/>
              </a:rPr>
              <a:t>3</a:t>
            </a:r>
            <a:r>
              <a:rPr lang="fr-FR" sz="2000" b="1" dirty="0" smtClean="0">
                <a:latin typeface="Arial" pitchFamily="34" charset="0"/>
                <a:cs typeface="Arial" pitchFamily="34" charset="0"/>
              </a:rPr>
              <a:t> </a:t>
            </a:r>
            <a:endParaRPr lang="fr-FR" sz="20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13" name="Ellipse 112"/>
          <p:cNvSpPr/>
          <p:nvPr/>
        </p:nvSpPr>
        <p:spPr>
          <a:xfrm>
            <a:off x="1619672" y="4253026"/>
            <a:ext cx="216024" cy="28803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4" name="Ellipse 113"/>
          <p:cNvSpPr/>
          <p:nvPr/>
        </p:nvSpPr>
        <p:spPr>
          <a:xfrm>
            <a:off x="2051720" y="4581128"/>
            <a:ext cx="216024" cy="28803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5" name="Ellipse 114"/>
          <p:cNvSpPr/>
          <p:nvPr/>
        </p:nvSpPr>
        <p:spPr>
          <a:xfrm>
            <a:off x="1596522" y="4581128"/>
            <a:ext cx="216024" cy="28803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6" name="Ellipse 115"/>
          <p:cNvSpPr/>
          <p:nvPr/>
        </p:nvSpPr>
        <p:spPr>
          <a:xfrm>
            <a:off x="2697742" y="5021872"/>
            <a:ext cx="216024" cy="28803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7" name="Ellipse 116"/>
          <p:cNvSpPr/>
          <p:nvPr/>
        </p:nvSpPr>
        <p:spPr>
          <a:xfrm>
            <a:off x="2915816" y="5450557"/>
            <a:ext cx="216024" cy="28803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8" name="Ellipse 117"/>
          <p:cNvSpPr/>
          <p:nvPr/>
        </p:nvSpPr>
        <p:spPr>
          <a:xfrm>
            <a:off x="2483768" y="5450557"/>
            <a:ext cx="216024" cy="28803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2" name="Flèche droite 61"/>
          <p:cNvSpPr/>
          <p:nvPr/>
        </p:nvSpPr>
        <p:spPr>
          <a:xfrm>
            <a:off x="1979712" y="4420857"/>
            <a:ext cx="3096344" cy="144016"/>
          </a:xfrm>
          <a:prstGeom prst="rightArrow">
            <a:avLst>
              <a:gd name="adj1" fmla="val 50000"/>
              <a:gd name="adj2" fmla="val 199913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63" name="Flèche droite 62"/>
          <p:cNvSpPr/>
          <p:nvPr/>
        </p:nvSpPr>
        <p:spPr>
          <a:xfrm>
            <a:off x="2339752" y="4797152"/>
            <a:ext cx="2736304" cy="144016"/>
          </a:xfrm>
          <a:prstGeom prst="rightArrow">
            <a:avLst>
              <a:gd name="adj1" fmla="val 50000"/>
              <a:gd name="adj2" fmla="val 205425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4" name="Flèche droite 63"/>
          <p:cNvSpPr/>
          <p:nvPr/>
        </p:nvSpPr>
        <p:spPr>
          <a:xfrm>
            <a:off x="2997349" y="5165888"/>
            <a:ext cx="2088232" cy="144016"/>
          </a:xfrm>
          <a:prstGeom prst="rightArrow">
            <a:avLst>
              <a:gd name="adj1" fmla="val 50000"/>
              <a:gd name="adj2" fmla="val 205425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5" name="Flèche droite 64"/>
          <p:cNvSpPr/>
          <p:nvPr/>
        </p:nvSpPr>
        <p:spPr>
          <a:xfrm>
            <a:off x="3203848" y="5594573"/>
            <a:ext cx="1872208" cy="144016"/>
          </a:xfrm>
          <a:prstGeom prst="rightArrow">
            <a:avLst>
              <a:gd name="adj1" fmla="val 50000"/>
              <a:gd name="adj2" fmla="val 205425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6" name="Rectangle 65"/>
          <p:cNvSpPr/>
          <p:nvPr/>
        </p:nvSpPr>
        <p:spPr>
          <a:xfrm>
            <a:off x="5104631" y="4253026"/>
            <a:ext cx="1495922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0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[Li</a:t>
            </a:r>
            <a:r>
              <a:rPr lang="fr-FR" sz="2000" b="1" baseline="30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+</a:t>
            </a:r>
            <a:r>
              <a:rPr lang="fr-FR" sz="20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] = 1s</a:t>
            </a:r>
            <a:r>
              <a:rPr lang="fr-FR" sz="2000" b="1" baseline="30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2 </a:t>
            </a:r>
            <a:r>
              <a:rPr lang="fr-FR" sz="2000" baseline="-25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</a:t>
            </a:r>
            <a:endParaRPr lang="fr-FR" sz="20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3" name="Text Box 1"/>
          <p:cNvSpPr txBox="1">
            <a:spLocks noChangeArrowheads="1"/>
          </p:cNvSpPr>
          <p:nvPr/>
        </p:nvSpPr>
        <p:spPr bwMode="auto">
          <a:xfrm>
            <a:off x="2808312" y="4133393"/>
            <a:ext cx="971600" cy="4320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2000" b="1" i="0" u="none" strike="noStrike" cap="none" normalizeH="0" baseline="0" dirty="0" smtClean="0">
                <a:ln>
                  <a:noFill/>
                </a:ln>
                <a:solidFill>
                  <a:srgbClr val="008000"/>
                </a:solidFill>
                <a:effectLst/>
                <a:latin typeface="Arial Black" pitchFamily="34" charset="0"/>
                <a:ea typeface="Arial Unicode MS" pitchFamily="34" charset="-128"/>
                <a:cs typeface="Arial" pitchFamily="34" charset="0"/>
              </a:rPr>
              <a:t>– 1 e</a:t>
            </a:r>
            <a:r>
              <a:rPr kumimoji="0" lang="fr-FR" sz="2000" b="1" i="0" u="none" strike="noStrike" cap="none" normalizeH="0" baseline="30000" dirty="0" smtClean="0">
                <a:ln>
                  <a:noFill/>
                </a:ln>
                <a:solidFill>
                  <a:srgbClr val="008000"/>
                </a:solidFill>
                <a:effectLst/>
                <a:latin typeface="Arial Black" pitchFamily="34" charset="0"/>
                <a:ea typeface="Arial Unicode MS" pitchFamily="34" charset="-128"/>
                <a:cs typeface="Arial" pitchFamily="34" charset="0"/>
              </a:rPr>
              <a:t> – </a:t>
            </a:r>
            <a:endParaRPr kumimoji="0" lang="fr-FR" sz="2000" b="1" i="0" u="none" strike="noStrike" cap="none" normalizeH="0" baseline="0" dirty="0" smtClean="0">
              <a:ln>
                <a:noFill/>
              </a:ln>
              <a:solidFill>
                <a:srgbClr val="008000"/>
              </a:solidFill>
              <a:effectLst/>
              <a:latin typeface="Arial Black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96" name="Text Box 1"/>
          <p:cNvSpPr txBox="1">
            <a:spLocks noChangeArrowheads="1"/>
          </p:cNvSpPr>
          <p:nvPr/>
        </p:nvSpPr>
        <p:spPr bwMode="auto">
          <a:xfrm>
            <a:off x="3059832" y="4509120"/>
            <a:ext cx="1080120" cy="4320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2000" b="1" i="0" u="none" strike="noStrike" cap="none" normalizeH="0" baseline="0" dirty="0" smtClean="0">
                <a:ln>
                  <a:noFill/>
                </a:ln>
                <a:solidFill>
                  <a:srgbClr val="008000"/>
                </a:solidFill>
                <a:effectLst/>
                <a:latin typeface="Arial Black" pitchFamily="34" charset="0"/>
                <a:ea typeface="Arial Unicode MS" pitchFamily="34" charset="-128"/>
                <a:cs typeface="Arial" pitchFamily="34" charset="0"/>
              </a:rPr>
              <a:t>+ 2 e</a:t>
            </a:r>
            <a:r>
              <a:rPr kumimoji="0" lang="fr-FR" sz="2000" b="1" i="0" u="none" strike="noStrike" cap="none" normalizeH="0" baseline="30000" dirty="0" smtClean="0">
                <a:ln>
                  <a:noFill/>
                </a:ln>
                <a:solidFill>
                  <a:srgbClr val="008000"/>
                </a:solidFill>
                <a:effectLst/>
                <a:latin typeface="Arial Black" pitchFamily="34" charset="0"/>
                <a:ea typeface="Arial Unicode MS" pitchFamily="34" charset="-128"/>
                <a:cs typeface="Arial" pitchFamily="34" charset="0"/>
              </a:rPr>
              <a:t> – </a:t>
            </a:r>
            <a:endParaRPr kumimoji="0" lang="fr-FR" sz="2000" b="1" i="0" u="none" strike="noStrike" cap="none" normalizeH="0" baseline="0" dirty="0" smtClean="0">
              <a:ln>
                <a:noFill/>
              </a:ln>
              <a:solidFill>
                <a:srgbClr val="008000"/>
              </a:solidFill>
              <a:effectLst/>
              <a:latin typeface="Arial Black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19" name="Text Box 1"/>
          <p:cNvSpPr txBox="1">
            <a:spLocks noChangeArrowheads="1"/>
          </p:cNvSpPr>
          <p:nvPr/>
        </p:nvSpPr>
        <p:spPr bwMode="auto">
          <a:xfrm>
            <a:off x="3275856" y="4874493"/>
            <a:ext cx="971600" cy="4320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2000" b="1" i="0" u="none" strike="noStrike" cap="none" normalizeH="0" baseline="0" dirty="0" smtClean="0">
                <a:ln>
                  <a:noFill/>
                </a:ln>
                <a:solidFill>
                  <a:srgbClr val="008000"/>
                </a:solidFill>
                <a:effectLst/>
                <a:latin typeface="Arial Black" pitchFamily="34" charset="0"/>
                <a:ea typeface="Arial Unicode MS" pitchFamily="34" charset="-128"/>
                <a:cs typeface="Arial" pitchFamily="34" charset="0"/>
              </a:rPr>
              <a:t>– 2 e</a:t>
            </a:r>
            <a:r>
              <a:rPr kumimoji="0" lang="fr-FR" sz="2000" b="1" i="0" u="none" strike="noStrike" cap="none" normalizeH="0" baseline="30000" dirty="0" smtClean="0">
                <a:ln>
                  <a:noFill/>
                </a:ln>
                <a:solidFill>
                  <a:srgbClr val="008000"/>
                </a:solidFill>
                <a:effectLst/>
                <a:latin typeface="Arial Black" pitchFamily="34" charset="0"/>
                <a:ea typeface="Arial Unicode MS" pitchFamily="34" charset="-128"/>
                <a:cs typeface="Arial" pitchFamily="34" charset="0"/>
              </a:rPr>
              <a:t> – </a:t>
            </a:r>
            <a:endParaRPr kumimoji="0" lang="fr-FR" sz="2000" b="1" i="0" u="none" strike="noStrike" cap="none" normalizeH="0" baseline="0" dirty="0" smtClean="0">
              <a:ln>
                <a:noFill/>
              </a:ln>
              <a:solidFill>
                <a:srgbClr val="008000"/>
              </a:solidFill>
              <a:effectLst/>
              <a:latin typeface="Arial Black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20" name="Text Box 1"/>
          <p:cNvSpPr txBox="1">
            <a:spLocks noChangeArrowheads="1"/>
          </p:cNvSpPr>
          <p:nvPr/>
        </p:nvSpPr>
        <p:spPr bwMode="auto">
          <a:xfrm>
            <a:off x="3491880" y="5306541"/>
            <a:ext cx="1152128" cy="4320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2000" b="1" i="0" u="none" strike="noStrike" cap="none" normalizeH="0" baseline="0" dirty="0" smtClean="0">
                <a:ln>
                  <a:noFill/>
                </a:ln>
                <a:solidFill>
                  <a:srgbClr val="008000"/>
                </a:solidFill>
                <a:effectLst/>
                <a:latin typeface="Arial Black" pitchFamily="34" charset="0"/>
                <a:ea typeface="Arial Unicode MS" pitchFamily="34" charset="-128"/>
                <a:cs typeface="Arial" pitchFamily="34" charset="0"/>
              </a:rPr>
              <a:t>+ 3 e</a:t>
            </a:r>
            <a:r>
              <a:rPr kumimoji="0" lang="fr-FR" sz="2000" b="1" i="0" u="none" strike="noStrike" cap="none" normalizeH="0" baseline="30000" dirty="0" smtClean="0">
                <a:ln>
                  <a:noFill/>
                </a:ln>
                <a:solidFill>
                  <a:srgbClr val="008000"/>
                </a:solidFill>
                <a:effectLst/>
                <a:latin typeface="Arial Black" pitchFamily="34" charset="0"/>
                <a:ea typeface="Arial Unicode MS" pitchFamily="34" charset="-128"/>
                <a:cs typeface="Arial" pitchFamily="34" charset="0"/>
              </a:rPr>
              <a:t> – </a:t>
            </a:r>
            <a:endParaRPr kumimoji="0" lang="fr-FR" sz="2000" b="1" i="0" u="none" strike="noStrike" cap="none" normalizeH="0" baseline="0" dirty="0" smtClean="0">
              <a:ln>
                <a:noFill/>
              </a:ln>
              <a:solidFill>
                <a:srgbClr val="008000"/>
              </a:solidFill>
              <a:effectLst/>
              <a:latin typeface="Arial Black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22" name="Rectangle à coins arrondis 121"/>
          <p:cNvSpPr/>
          <p:nvPr/>
        </p:nvSpPr>
        <p:spPr>
          <a:xfrm>
            <a:off x="57150" y="5911180"/>
            <a:ext cx="9036496" cy="908720"/>
          </a:xfrm>
          <a:prstGeom prst="roundRect">
            <a:avLst/>
          </a:prstGeom>
          <a:noFill/>
          <a:ln w="19050"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3" name="Rectangle 122"/>
          <p:cNvSpPr/>
          <p:nvPr/>
        </p:nvSpPr>
        <p:spPr>
          <a:xfrm>
            <a:off x="80392" y="5877272"/>
            <a:ext cx="269140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fr-FR" sz="2000" dirty="0" smtClean="0">
                <a:latin typeface="Times New Roman" pitchFamily="18" charset="0"/>
                <a:cs typeface="Times New Roman" pitchFamily="18" charset="0"/>
                <a:sym typeface="Wingdings"/>
              </a:rPr>
              <a:t></a:t>
            </a:r>
            <a:r>
              <a:rPr lang="fr-FR" sz="2000" dirty="0" smtClean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fr-FR" sz="2000" i="1" u="wavy" dirty="0" smtClean="0">
                <a:latin typeface="Times New Roman" pitchFamily="18" charset="0"/>
                <a:cs typeface="Times New Roman" pitchFamily="18" charset="0"/>
              </a:rPr>
              <a:t>Que constate-t-on ?</a:t>
            </a:r>
            <a:endParaRPr lang="fr-FR" sz="20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0" name="Picture 2"/>
          <p:cNvPicPr>
            <a:picLocks noChangeAspect="1" noChangeArrowheads="1"/>
          </p:cNvPicPr>
          <p:nvPr/>
        </p:nvPicPr>
        <p:blipFill>
          <a:blip r:embed="rId2" cstate="print"/>
          <a:srcRect l="11484" t="57919" r="78636" b="11344"/>
          <a:stretch>
            <a:fillRect/>
          </a:stretch>
        </p:blipFill>
        <p:spPr bwMode="auto">
          <a:xfrm>
            <a:off x="96487" y="-1207452"/>
            <a:ext cx="1152128" cy="20162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1" name="ZoneTexte 120"/>
          <p:cNvSpPr txBox="1"/>
          <p:nvPr/>
        </p:nvSpPr>
        <p:spPr>
          <a:xfrm>
            <a:off x="121761" y="924848"/>
            <a:ext cx="1148071" cy="338554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fr-FR" sz="1600" dirty="0" smtClean="0">
                <a:latin typeface="Comic Sans MS" pitchFamily="66" charset="0"/>
              </a:rPr>
              <a:t>V (Z = 23)</a:t>
            </a:r>
            <a:endParaRPr lang="fr-FR" sz="1600" dirty="0">
              <a:latin typeface="Comic Sans MS" pitchFamily="66" charset="0"/>
            </a:endParaRPr>
          </a:p>
        </p:txBody>
      </p:sp>
      <p:sp>
        <p:nvSpPr>
          <p:cNvPr id="124" name="Rectangle 123"/>
          <p:cNvSpPr/>
          <p:nvPr/>
        </p:nvSpPr>
        <p:spPr>
          <a:xfrm>
            <a:off x="1408164" y="34365"/>
            <a:ext cx="312297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0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[P] = 1s</a:t>
            </a:r>
            <a:r>
              <a:rPr lang="fr-FR" sz="2000" b="1" baseline="30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2 </a:t>
            </a:r>
            <a:r>
              <a:rPr lang="fr-FR" sz="20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2s</a:t>
            </a:r>
            <a:r>
              <a:rPr lang="fr-FR" sz="2000" b="1" baseline="30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2</a:t>
            </a:r>
            <a:r>
              <a:rPr lang="fr-FR" sz="20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2p</a:t>
            </a:r>
            <a:r>
              <a:rPr lang="fr-FR" sz="2000" b="1" baseline="30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6</a:t>
            </a:r>
            <a:r>
              <a:rPr lang="fr-FR" sz="20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3s</a:t>
            </a:r>
            <a:r>
              <a:rPr lang="fr-FR" sz="2000" b="1" baseline="30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2</a:t>
            </a:r>
            <a:r>
              <a:rPr lang="fr-FR" sz="20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3p</a:t>
            </a:r>
            <a:r>
              <a:rPr lang="fr-FR" sz="2000" b="1" baseline="30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3</a:t>
            </a:r>
            <a:r>
              <a:rPr lang="fr-FR" sz="20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</a:t>
            </a:r>
            <a:endParaRPr lang="fr-FR" sz="20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25" name="Rectangle 124"/>
          <p:cNvSpPr/>
          <p:nvPr/>
        </p:nvSpPr>
        <p:spPr>
          <a:xfrm>
            <a:off x="1347173" y="479557"/>
            <a:ext cx="3236784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0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[Ar] = 1s</a:t>
            </a:r>
            <a:r>
              <a:rPr lang="fr-FR" sz="2000" b="1" baseline="30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2 </a:t>
            </a:r>
            <a:r>
              <a:rPr lang="fr-FR" sz="20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2s</a:t>
            </a:r>
            <a:r>
              <a:rPr lang="fr-FR" sz="2000" b="1" baseline="30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2</a:t>
            </a:r>
            <a:r>
              <a:rPr lang="fr-FR" sz="20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2p</a:t>
            </a:r>
            <a:r>
              <a:rPr lang="fr-FR" sz="2000" b="1" baseline="30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6</a:t>
            </a:r>
            <a:r>
              <a:rPr lang="fr-FR" sz="20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3s</a:t>
            </a:r>
            <a:r>
              <a:rPr lang="fr-FR" sz="2000" b="1" baseline="30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2</a:t>
            </a:r>
            <a:r>
              <a:rPr lang="fr-FR" sz="20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3p</a:t>
            </a:r>
            <a:r>
              <a:rPr lang="fr-FR" sz="2000" b="1" baseline="30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6</a:t>
            </a:r>
            <a:r>
              <a:rPr lang="fr-FR" sz="20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</a:t>
            </a:r>
            <a:endParaRPr lang="fr-FR" sz="20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26" name="Rectangle 125"/>
          <p:cNvSpPr/>
          <p:nvPr/>
        </p:nvSpPr>
        <p:spPr>
          <a:xfrm>
            <a:off x="4288484" y="21477"/>
            <a:ext cx="1795684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0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= [Ne]</a:t>
            </a:r>
            <a:r>
              <a:rPr lang="fr-FR" sz="2000" b="1" baseline="30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fr-FR" sz="20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3s</a:t>
            </a:r>
            <a:r>
              <a:rPr lang="fr-FR" sz="2000" b="1" baseline="30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2</a:t>
            </a:r>
            <a:r>
              <a:rPr lang="fr-FR" sz="20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3p</a:t>
            </a:r>
            <a:r>
              <a:rPr lang="fr-FR" sz="2000" b="1" baseline="30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3</a:t>
            </a:r>
            <a:endParaRPr lang="fr-FR" sz="20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27" name="Rectangle 126"/>
          <p:cNvSpPr/>
          <p:nvPr/>
        </p:nvSpPr>
        <p:spPr>
          <a:xfrm>
            <a:off x="7052978" y="74435"/>
            <a:ext cx="327334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0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5</a:t>
            </a:r>
            <a:endParaRPr lang="fr-FR" sz="20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28" name="Rectangle 127"/>
          <p:cNvSpPr/>
          <p:nvPr/>
        </p:nvSpPr>
        <p:spPr>
          <a:xfrm>
            <a:off x="8277114" y="74435"/>
            <a:ext cx="47000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000" b="1" dirty="0" smtClean="0">
                <a:solidFill>
                  <a:srgbClr val="008000"/>
                </a:solidFill>
                <a:latin typeface="Arial" pitchFamily="34" charset="0"/>
                <a:cs typeface="Arial" pitchFamily="34" charset="0"/>
              </a:rPr>
              <a:t>10</a:t>
            </a:r>
            <a:endParaRPr lang="fr-FR" sz="2000" dirty="0">
              <a:solidFill>
                <a:srgbClr val="008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29" name="Rectangle 128"/>
          <p:cNvSpPr/>
          <p:nvPr/>
        </p:nvSpPr>
        <p:spPr>
          <a:xfrm>
            <a:off x="7063995" y="479557"/>
            <a:ext cx="327334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0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8</a:t>
            </a:r>
            <a:endParaRPr lang="fr-FR" sz="20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30" name="Rectangle 129"/>
          <p:cNvSpPr/>
          <p:nvPr/>
        </p:nvSpPr>
        <p:spPr>
          <a:xfrm>
            <a:off x="8288131" y="479557"/>
            <a:ext cx="47000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000" b="1" dirty="0" smtClean="0">
                <a:solidFill>
                  <a:srgbClr val="008000"/>
                </a:solidFill>
                <a:latin typeface="Arial" pitchFamily="34" charset="0"/>
                <a:cs typeface="Arial" pitchFamily="34" charset="0"/>
              </a:rPr>
              <a:t>10</a:t>
            </a:r>
            <a:endParaRPr lang="fr-FR" sz="2000" dirty="0">
              <a:solidFill>
                <a:srgbClr val="008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31" name="Ellipse 130"/>
          <p:cNvSpPr/>
          <p:nvPr/>
        </p:nvSpPr>
        <p:spPr>
          <a:xfrm>
            <a:off x="2771800" y="42497"/>
            <a:ext cx="216024" cy="288032"/>
          </a:xfrm>
          <a:prstGeom prst="ellipse">
            <a:avLst/>
          </a:prstGeom>
          <a:noFill/>
          <a:ln>
            <a:solidFill>
              <a:srgbClr val="008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32" name="Ellipse 131"/>
          <p:cNvSpPr/>
          <p:nvPr/>
        </p:nvSpPr>
        <p:spPr>
          <a:xfrm>
            <a:off x="3635896" y="42497"/>
            <a:ext cx="216024" cy="28803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33" name="Ellipse 132"/>
          <p:cNvSpPr/>
          <p:nvPr/>
        </p:nvSpPr>
        <p:spPr>
          <a:xfrm>
            <a:off x="2339752" y="42497"/>
            <a:ext cx="216024" cy="288032"/>
          </a:xfrm>
          <a:prstGeom prst="ellipse">
            <a:avLst/>
          </a:prstGeom>
          <a:noFill/>
          <a:ln>
            <a:solidFill>
              <a:srgbClr val="008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solidFill>
                <a:srgbClr val="008000"/>
              </a:solidFill>
            </a:endParaRPr>
          </a:p>
        </p:txBody>
      </p:sp>
      <p:sp>
        <p:nvSpPr>
          <p:cNvPr id="134" name="Ellipse 133"/>
          <p:cNvSpPr/>
          <p:nvPr/>
        </p:nvSpPr>
        <p:spPr>
          <a:xfrm>
            <a:off x="3203848" y="42497"/>
            <a:ext cx="216024" cy="288032"/>
          </a:xfrm>
          <a:prstGeom prst="ellipse">
            <a:avLst/>
          </a:prstGeom>
          <a:noFill/>
          <a:ln>
            <a:solidFill>
              <a:srgbClr val="008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35" name="Ellipse 134"/>
          <p:cNvSpPr/>
          <p:nvPr/>
        </p:nvSpPr>
        <p:spPr>
          <a:xfrm>
            <a:off x="2854825" y="447619"/>
            <a:ext cx="216024" cy="288032"/>
          </a:xfrm>
          <a:prstGeom prst="ellipse">
            <a:avLst/>
          </a:prstGeom>
          <a:noFill/>
          <a:ln>
            <a:solidFill>
              <a:srgbClr val="008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36" name="Ellipse 135"/>
          <p:cNvSpPr/>
          <p:nvPr/>
        </p:nvSpPr>
        <p:spPr>
          <a:xfrm>
            <a:off x="3718921" y="447619"/>
            <a:ext cx="216024" cy="28803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37" name="Ellipse 136"/>
          <p:cNvSpPr/>
          <p:nvPr/>
        </p:nvSpPr>
        <p:spPr>
          <a:xfrm>
            <a:off x="2422777" y="447619"/>
            <a:ext cx="216024" cy="288032"/>
          </a:xfrm>
          <a:prstGeom prst="ellipse">
            <a:avLst/>
          </a:prstGeom>
          <a:noFill/>
          <a:ln>
            <a:solidFill>
              <a:srgbClr val="008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solidFill>
                <a:srgbClr val="008000"/>
              </a:solidFill>
            </a:endParaRPr>
          </a:p>
        </p:txBody>
      </p:sp>
      <p:sp>
        <p:nvSpPr>
          <p:cNvPr id="138" name="Ellipse 137"/>
          <p:cNvSpPr/>
          <p:nvPr/>
        </p:nvSpPr>
        <p:spPr>
          <a:xfrm>
            <a:off x="3286873" y="447619"/>
            <a:ext cx="216024" cy="288032"/>
          </a:xfrm>
          <a:prstGeom prst="ellipse">
            <a:avLst/>
          </a:prstGeom>
          <a:noFill/>
          <a:ln>
            <a:solidFill>
              <a:srgbClr val="008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39" name="Ellipse 138"/>
          <p:cNvSpPr/>
          <p:nvPr/>
        </p:nvSpPr>
        <p:spPr>
          <a:xfrm>
            <a:off x="4139952" y="42497"/>
            <a:ext cx="216024" cy="28803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0" name="Ellipse 139"/>
          <p:cNvSpPr/>
          <p:nvPr/>
        </p:nvSpPr>
        <p:spPr>
          <a:xfrm>
            <a:off x="4222977" y="447619"/>
            <a:ext cx="216024" cy="28803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1" name="Rectangle 140"/>
          <p:cNvSpPr/>
          <p:nvPr/>
        </p:nvSpPr>
        <p:spPr>
          <a:xfrm>
            <a:off x="1408759" y="891479"/>
            <a:ext cx="3990195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0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[V] </a:t>
            </a:r>
            <a:r>
              <a:rPr lang="fr-FR" sz="20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= 1s</a:t>
            </a:r>
            <a:r>
              <a:rPr lang="fr-FR" sz="2000" b="1" baseline="30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2 </a:t>
            </a:r>
            <a:r>
              <a:rPr lang="fr-FR" sz="20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2s</a:t>
            </a:r>
            <a:r>
              <a:rPr lang="fr-FR" sz="2000" b="1" baseline="30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2</a:t>
            </a:r>
            <a:r>
              <a:rPr lang="fr-FR" sz="20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2p</a:t>
            </a:r>
            <a:r>
              <a:rPr lang="fr-FR" sz="2000" b="1" baseline="30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6</a:t>
            </a:r>
            <a:r>
              <a:rPr lang="fr-FR" sz="20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fr-FR" sz="20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3s</a:t>
            </a:r>
            <a:r>
              <a:rPr lang="fr-FR" sz="2000" b="1" baseline="30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2</a:t>
            </a:r>
            <a:r>
              <a:rPr lang="fr-FR" sz="20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3p</a:t>
            </a:r>
            <a:r>
              <a:rPr lang="fr-FR" sz="2000" b="1" baseline="30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6</a:t>
            </a:r>
            <a:r>
              <a:rPr lang="fr-FR" sz="20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fr-FR" sz="20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4s</a:t>
            </a:r>
            <a:r>
              <a:rPr lang="fr-FR" sz="2000" b="1" baseline="30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2</a:t>
            </a:r>
            <a:r>
              <a:rPr lang="fr-FR" sz="20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3d</a:t>
            </a:r>
            <a:r>
              <a:rPr lang="fr-FR" sz="2000" b="1" baseline="30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3</a:t>
            </a:r>
            <a:r>
              <a:rPr lang="fr-FR" sz="20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</a:t>
            </a:r>
            <a:endParaRPr lang="fr-FR" sz="20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42" name="Ellipse 141"/>
          <p:cNvSpPr/>
          <p:nvPr/>
        </p:nvSpPr>
        <p:spPr>
          <a:xfrm>
            <a:off x="4572000" y="874556"/>
            <a:ext cx="216024" cy="28803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3" name="Ellipse 142"/>
          <p:cNvSpPr/>
          <p:nvPr/>
        </p:nvSpPr>
        <p:spPr>
          <a:xfrm>
            <a:off x="5043005" y="874556"/>
            <a:ext cx="216024" cy="28803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4" name="Rectangle 143"/>
          <p:cNvSpPr/>
          <p:nvPr/>
        </p:nvSpPr>
        <p:spPr>
          <a:xfrm>
            <a:off x="7092280" y="907607"/>
            <a:ext cx="327334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0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5</a:t>
            </a:r>
            <a:endParaRPr lang="fr-FR" sz="20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45" name="Ellipse 144"/>
          <p:cNvSpPr/>
          <p:nvPr/>
        </p:nvSpPr>
        <p:spPr>
          <a:xfrm>
            <a:off x="2339752" y="874556"/>
            <a:ext cx="216024" cy="288032"/>
          </a:xfrm>
          <a:prstGeom prst="ellipse">
            <a:avLst/>
          </a:prstGeom>
          <a:noFill/>
          <a:ln>
            <a:solidFill>
              <a:srgbClr val="008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solidFill>
                <a:srgbClr val="008000"/>
              </a:solidFill>
            </a:endParaRPr>
          </a:p>
        </p:txBody>
      </p:sp>
      <p:sp>
        <p:nvSpPr>
          <p:cNvPr id="146" name="Ellipse 145"/>
          <p:cNvSpPr/>
          <p:nvPr/>
        </p:nvSpPr>
        <p:spPr>
          <a:xfrm>
            <a:off x="2771800" y="874556"/>
            <a:ext cx="216024" cy="288032"/>
          </a:xfrm>
          <a:prstGeom prst="ellipse">
            <a:avLst/>
          </a:prstGeom>
          <a:noFill/>
          <a:ln>
            <a:solidFill>
              <a:srgbClr val="008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solidFill>
                <a:srgbClr val="008000"/>
              </a:solidFill>
            </a:endParaRPr>
          </a:p>
        </p:txBody>
      </p:sp>
      <p:sp>
        <p:nvSpPr>
          <p:cNvPr id="147" name="Ellipse 146"/>
          <p:cNvSpPr/>
          <p:nvPr/>
        </p:nvSpPr>
        <p:spPr>
          <a:xfrm>
            <a:off x="3203848" y="874556"/>
            <a:ext cx="216024" cy="288032"/>
          </a:xfrm>
          <a:prstGeom prst="ellipse">
            <a:avLst/>
          </a:prstGeom>
          <a:noFill/>
          <a:ln>
            <a:solidFill>
              <a:srgbClr val="008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solidFill>
                <a:srgbClr val="008000"/>
              </a:solidFill>
            </a:endParaRPr>
          </a:p>
        </p:txBody>
      </p:sp>
      <p:sp>
        <p:nvSpPr>
          <p:cNvPr id="148" name="Ellipse 147"/>
          <p:cNvSpPr/>
          <p:nvPr/>
        </p:nvSpPr>
        <p:spPr>
          <a:xfrm>
            <a:off x="3707904" y="874556"/>
            <a:ext cx="216024" cy="288032"/>
          </a:xfrm>
          <a:prstGeom prst="ellipse">
            <a:avLst/>
          </a:prstGeom>
          <a:noFill/>
          <a:ln>
            <a:solidFill>
              <a:srgbClr val="008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solidFill>
                <a:srgbClr val="008000"/>
              </a:solidFill>
            </a:endParaRPr>
          </a:p>
        </p:txBody>
      </p:sp>
      <p:sp>
        <p:nvSpPr>
          <p:cNvPr id="149" name="Ellipse 148"/>
          <p:cNvSpPr/>
          <p:nvPr/>
        </p:nvSpPr>
        <p:spPr>
          <a:xfrm>
            <a:off x="4139952" y="874556"/>
            <a:ext cx="216024" cy="288032"/>
          </a:xfrm>
          <a:prstGeom prst="ellipse">
            <a:avLst/>
          </a:prstGeom>
          <a:noFill/>
          <a:ln>
            <a:solidFill>
              <a:srgbClr val="008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solidFill>
                <a:srgbClr val="008000"/>
              </a:solidFill>
            </a:endParaRPr>
          </a:p>
        </p:txBody>
      </p:sp>
      <p:sp>
        <p:nvSpPr>
          <p:cNvPr id="150" name="Rectangle 149"/>
          <p:cNvSpPr/>
          <p:nvPr/>
        </p:nvSpPr>
        <p:spPr>
          <a:xfrm>
            <a:off x="8305399" y="929641"/>
            <a:ext cx="47000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000" b="1" dirty="0" smtClean="0">
                <a:solidFill>
                  <a:srgbClr val="008000"/>
                </a:solidFill>
                <a:latin typeface="Arial" pitchFamily="34" charset="0"/>
                <a:cs typeface="Arial" pitchFamily="34" charset="0"/>
              </a:rPr>
              <a:t>18</a:t>
            </a:r>
            <a:endParaRPr lang="fr-FR" sz="2000" dirty="0">
              <a:solidFill>
                <a:srgbClr val="008000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"/>
                            </p:stCondLst>
                            <p:childTnLst>
                              <p:par>
                                <p:cTn id="20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000"/>
                            </p:stCondLst>
                            <p:childTnLst>
                              <p:par>
                                <p:cTn id="3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500"/>
                            </p:stCondLst>
                            <p:childTnLst>
                              <p:par>
                                <p:cTn id="4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2000"/>
                            </p:stCondLst>
                            <p:childTnLst>
                              <p:par>
                                <p:cTn id="4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2500"/>
                            </p:stCondLst>
                            <p:childTnLst>
                              <p:par>
                                <p:cTn id="4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56" dur="5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500"/>
                            </p:stCondLst>
                            <p:childTnLst>
                              <p:par>
                                <p:cTn id="58" presetID="2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60" dur="5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1000"/>
                            </p:stCondLst>
                            <p:childTnLst>
                              <p:par>
                                <p:cTn id="62" presetID="2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64" dur="5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1500"/>
                            </p:stCondLst>
                            <p:childTnLst>
                              <p:par>
                                <p:cTn id="66" presetID="2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68" dur="5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2000"/>
                            </p:stCondLst>
                            <p:childTnLst>
                              <p:par>
                                <p:cTn id="70" presetID="2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2" dur="5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2500"/>
                            </p:stCondLst>
                            <p:childTnLst>
                              <p:par>
                                <p:cTn id="74" presetID="2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6" dur="5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23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500"/>
                            </p:stCondLst>
                            <p:childTnLst>
                              <p:par>
                                <p:cTn id="8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6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23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500"/>
                            </p:stCondLst>
                            <p:childTnLst>
                              <p:par>
                                <p:cTn id="9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6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23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1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1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3" fill="hold">
                            <p:stCondLst>
                              <p:cond delay="500"/>
                            </p:stCondLst>
                            <p:childTnLst>
                              <p:par>
                                <p:cTn id="10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6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23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1" dur="500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500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3" fill="hold">
                            <p:stCondLst>
                              <p:cond delay="500"/>
                            </p:stCondLst>
                            <p:childTnLst>
                              <p:par>
                                <p:cTn id="11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6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7" fill="hold">
                      <p:stCondLst>
                        <p:cond delay="indefinite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23" presetClass="entr" presetSubtype="1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1" dur="500" fill="hold"/>
                                        <p:tgtEl>
                                          <p:spTgt spid="1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2" dur="500" fill="hold"/>
                                        <p:tgtEl>
                                          <p:spTgt spid="1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3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5" dur="500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6" dur="500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7" fill="hold">
                      <p:stCondLst>
                        <p:cond delay="indefinite"/>
                      </p:stCondLst>
                      <p:childTnLst>
                        <p:par>
                          <p:cTn id="128" fill="hold">
                            <p:stCondLst>
                              <p:cond delay="0"/>
                            </p:stCondLst>
                            <p:childTnLst>
                              <p:par>
                                <p:cTn id="12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1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2" fill="hold">
                            <p:stCondLst>
                              <p:cond delay="500"/>
                            </p:stCondLst>
                            <p:childTnLst>
                              <p:par>
                                <p:cTn id="13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5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6" fill="hold">
                            <p:stCondLst>
                              <p:cond delay="1000"/>
                            </p:stCondLst>
                            <p:childTnLst>
                              <p:par>
                                <p:cTn id="13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9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0" fill="hold">
                            <p:stCondLst>
                              <p:cond delay="1500"/>
                            </p:stCondLst>
                            <p:childTnLst>
                              <p:par>
                                <p:cTn id="14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3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4" fill="hold">
                      <p:stCondLst>
                        <p:cond delay="indefinite"/>
                      </p:stCondLst>
                      <p:childTnLst>
                        <p:par>
                          <p:cTn id="145" fill="hold">
                            <p:stCondLst>
                              <p:cond delay="0"/>
                            </p:stCondLst>
                            <p:childTnLst>
                              <p:par>
                                <p:cTn id="14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8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7" grpId="0"/>
      <p:bldP spid="98" grpId="0"/>
      <p:bldP spid="99" grpId="0"/>
      <p:bldP spid="101" grpId="0"/>
      <p:bldP spid="102" grpId="0"/>
      <p:bldP spid="103" grpId="0"/>
      <p:bldP spid="104" grpId="0" animBg="1"/>
      <p:bldP spid="105" grpId="0" animBg="1"/>
      <p:bldP spid="106" grpId="0" animBg="1"/>
      <p:bldP spid="107" grpId="0" animBg="1"/>
      <p:bldP spid="108" grpId="0"/>
      <p:bldP spid="109" grpId="0"/>
      <p:bldP spid="110" grpId="0"/>
      <p:bldP spid="111" grpId="0"/>
      <p:bldP spid="112" grpId="0"/>
      <p:bldP spid="113" grpId="0" animBg="1"/>
      <p:bldP spid="114" grpId="0" animBg="1"/>
      <p:bldP spid="115" grpId="0" animBg="1"/>
      <p:bldP spid="116" grpId="0" animBg="1"/>
      <p:bldP spid="117" grpId="0" animBg="1"/>
      <p:bldP spid="118" grpId="0" animBg="1"/>
      <p:bldP spid="62" grpId="0" animBg="1"/>
      <p:bldP spid="63" grpId="0" animBg="1"/>
      <p:bldP spid="64" grpId="0" animBg="1"/>
      <p:bldP spid="65" grpId="0" animBg="1"/>
      <p:bldP spid="66" grpId="0"/>
      <p:bldP spid="93" grpId="0"/>
      <p:bldP spid="96" grpId="0"/>
      <p:bldP spid="119" grpId="0"/>
      <p:bldP spid="120" grpId="0"/>
      <p:bldP spid="122" grpId="0" animBg="1"/>
      <p:bldP spid="123" grpId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7" name="Rectangle 1"/>
          <p:cNvSpPr>
            <a:spLocks noChangeArrowheads="1"/>
          </p:cNvSpPr>
          <p:nvPr/>
        </p:nvSpPr>
        <p:spPr bwMode="auto">
          <a:xfrm>
            <a:off x="0" y="2852936"/>
            <a:ext cx="8143768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Arial Unicode MS" pitchFamily="34" charset="-128"/>
                <a:cs typeface="Times New Roman" pitchFamily="18" charset="0"/>
                <a:sym typeface="Wingdings 3" pitchFamily="18" charset="2"/>
              </a:rPr>
              <a:t></a:t>
            </a:r>
            <a:r>
              <a:rPr kumimoji="0" lang="fr-FR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Arial Unicode MS" pitchFamily="34" charset="-128"/>
                <a:cs typeface="Times New Roman" pitchFamily="18" charset="0"/>
              </a:rPr>
              <a:t> </a:t>
            </a:r>
            <a:r>
              <a:rPr kumimoji="0" lang="fr-FR" sz="2000" b="1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Black" pitchFamily="34" charset="0"/>
                <a:ea typeface="Arial Unicode MS" pitchFamily="34" charset="-128"/>
                <a:cs typeface="Times New Roman" pitchFamily="18" charset="0"/>
                <a:sym typeface="Wingdings 3" pitchFamily="18" charset="2"/>
              </a:rPr>
              <a:t>Vocabulaire : ENERGIE DE 1</a:t>
            </a:r>
            <a:r>
              <a:rPr kumimoji="0" lang="fr-FR" sz="2000" b="1" i="0" u="sng" strike="noStrike" cap="none" normalizeH="0" baseline="3000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Black" pitchFamily="34" charset="0"/>
                <a:ea typeface="Arial Unicode MS" pitchFamily="34" charset="-128"/>
                <a:cs typeface="Times New Roman" pitchFamily="18" charset="0"/>
                <a:sym typeface="Wingdings 3" pitchFamily="18" charset="2"/>
              </a:rPr>
              <a:t>ère</a:t>
            </a:r>
            <a:r>
              <a:rPr kumimoji="0" lang="fr-FR" sz="2000" b="1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Black" pitchFamily="34" charset="0"/>
                <a:ea typeface="Arial Unicode MS" pitchFamily="34" charset="-128"/>
                <a:cs typeface="Times New Roman" pitchFamily="18" charset="0"/>
                <a:sym typeface="Wingdings 3" pitchFamily="18" charset="2"/>
              </a:rPr>
              <a:t> IONISATION d’un atome</a:t>
            </a:r>
            <a:endParaRPr kumimoji="0" lang="fr-FR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 Black" pitchFamily="34" charset="0"/>
              <a:ea typeface="Arial Unicode MS" pitchFamily="34" charset="-128"/>
              <a:cs typeface="Times New Roman" pitchFamily="18" charset="0"/>
              <a:sym typeface="Wingdings 3" pitchFamily="18" charset="2"/>
            </a:endParaRPr>
          </a:p>
        </p:txBody>
      </p:sp>
      <p:sp>
        <p:nvSpPr>
          <p:cNvPr id="34" name="Text Box 1"/>
          <p:cNvSpPr txBox="1">
            <a:spLocks noChangeArrowheads="1"/>
          </p:cNvSpPr>
          <p:nvPr/>
        </p:nvSpPr>
        <p:spPr bwMode="auto">
          <a:xfrm>
            <a:off x="107504" y="3212976"/>
            <a:ext cx="7128792" cy="13681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 algn="just" fontAlgn="base">
              <a:spcBef>
                <a:spcPct val="0"/>
              </a:spcBef>
              <a:spcAft>
                <a:spcPct val="0"/>
              </a:spcAft>
            </a:pPr>
            <a:r>
              <a:rPr lang="fr-FR" sz="2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    C’est </a:t>
            </a:r>
            <a:r>
              <a:rPr lang="fr-FR" sz="2000" b="1" i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l’énergie minimale qu’il faut fournir à un atome </a:t>
            </a:r>
            <a:r>
              <a:rPr lang="fr-FR" sz="2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à l’état gazeux et dans son état fondamental pour lui </a:t>
            </a:r>
            <a:r>
              <a:rPr lang="fr-FR" sz="2000" b="1" i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arracher un électron </a:t>
            </a:r>
            <a:r>
              <a:rPr lang="fr-FR" sz="2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selon le bilan : </a:t>
            </a:r>
            <a:r>
              <a:rPr lang="fr-FR" sz="2000" b="1" dirty="0" smtClean="0">
                <a:latin typeface="Arial" pitchFamily="34" charset="0"/>
                <a:cs typeface="Arial" pitchFamily="34" charset="0"/>
              </a:rPr>
              <a:t>X</a:t>
            </a:r>
            <a:r>
              <a:rPr lang="fr-FR" sz="2000" b="1" baseline="-25000" dirty="0" smtClean="0">
                <a:latin typeface="Arial" pitchFamily="34" charset="0"/>
                <a:cs typeface="Arial" pitchFamily="34" charset="0"/>
              </a:rPr>
              <a:t> (g)</a:t>
            </a:r>
            <a:r>
              <a:rPr lang="fr-FR" sz="20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fr-FR" sz="2000" b="1" dirty="0" smtClean="0">
                <a:latin typeface="Arial" pitchFamily="34" charset="0"/>
                <a:cs typeface="Arial" pitchFamily="34" charset="0"/>
                <a:sym typeface="Wingdings"/>
              </a:rPr>
              <a:t></a:t>
            </a:r>
            <a:r>
              <a:rPr lang="fr-FR" sz="2000" b="1" dirty="0" smtClean="0">
                <a:latin typeface="Arial" pitchFamily="34" charset="0"/>
                <a:cs typeface="Arial" pitchFamily="34" charset="0"/>
              </a:rPr>
              <a:t> X</a:t>
            </a:r>
            <a:r>
              <a:rPr lang="fr-FR" sz="2000" b="1" baseline="30000" dirty="0" smtClean="0">
                <a:latin typeface="Arial" pitchFamily="34" charset="0"/>
                <a:cs typeface="Arial" pitchFamily="34" charset="0"/>
              </a:rPr>
              <a:t>+</a:t>
            </a:r>
            <a:r>
              <a:rPr lang="fr-FR" sz="2000" b="1" baseline="-25000" dirty="0" smtClean="0">
                <a:latin typeface="Arial" pitchFamily="34" charset="0"/>
                <a:cs typeface="Arial" pitchFamily="34" charset="0"/>
              </a:rPr>
              <a:t> (g)</a:t>
            </a:r>
            <a:r>
              <a:rPr lang="fr-FR" sz="2000" b="1" dirty="0" smtClean="0">
                <a:latin typeface="Arial" pitchFamily="34" charset="0"/>
                <a:cs typeface="Arial" pitchFamily="34" charset="0"/>
              </a:rPr>
              <a:t> + e</a:t>
            </a:r>
            <a:r>
              <a:rPr lang="fr-FR" sz="2000" b="1" baseline="30000" dirty="0" smtClean="0">
                <a:latin typeface="Arial" pitchFamily="34" charset="0"/>
                <a:cs typeface="Arial" pitchFamily="34" charset="0"/>
              </a:rPr>
              <a:t> – </a:t>
            </a:r>
            <a:r>
              <a:rPr kumimoji="0" lang="fr-FR" sz="20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ea typeface="Arial Unicode MS" pitchFamily="34" charset="-128"/>
                <a:cs typeface="Arial" pitchFamily="34" charset="0"/>
              </a:rPr>
              <a:t> </a:t>
            </a:r>
            <a:endParaRPr kumimoji="0" lang="fr-FR" sz="2000" b="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6" name="Rectangle 35"/>
          <p:cNvSpPr/>
          <p:nvPr/>
        </p:nvSpPr>
        <p:spPr>
          <a:xfrm>
            <a:off x="72008" y="3212976"/>
            <a:ext cx="7164288" cy="1368152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fr-FR" sz="2000" dirty="0" smtClean="0">
                <a:solidFill>
                  <a:schemeClr val="tx1"/>
                </a:solidFill>
              </a:rPr>
              <a:t> </a:t>
            </a:r>
            <a:r>
              <a:rPr lang="fr-FR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fr-FR" dirty="0" smtClean="0"/>
              <a:t> </a:t>
            </a:r>
            <a:endParaRPr lang="fr-FR" dirty="0"/>
          </a:p>
        </p:txBody>
      </p:sp>
      <p:sp>
        <p:nvSpPr>
          <p:cNvPr id="37" name="Rectangle 36"/>
          <p:cNvSpPr/>
          <p:nvPr/>
        </p:nvSpPr>
        <p:spPr>
          <a:xfrm>
            <a:off x="0" y="4581128"/>
            <a:ext cx="6948264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fr-FR" sz="2000" dirty="0" smtClean="0">
                <a:latin typeface="Times New Roman" pitchFamily="18" charset="0"/>
                <a:cs typeface="Times New Roman" pitchFamily="18" charset="0"/>
                <a:sym typeface="Wingdings"/>
              </a:rPr>
              <a:t></a:t>
            </a:r>
            <a:r>
              <a:rPr lang="fr-FR" sz="2000" dirty="0" smtClean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fr-FR" sz="2000" i="1" u="wavy" dirty="0" smtClean="0">
                <a:latin typeface="Times New Roman" pitchFamily="18" charset="0"/>
                <a:cs typeface="Times New Roman" pitchFamily="18" charset="0"/>
              </a:rPr>
              <a:t>Exemple</a:t>
            </a:r>
            <a:r>
              <a:rPr lang="fr-FR" sz="2000" i="1" dirty="0" smtClean="0">
                <a:latin typeface="Times New Roman" pitchFamily="18" charset="0"/>
                <a:cs typeface="Times New Roman" pitchFamily="18" charset="0"/>
              </a:rPr>
              <a:t> : On donne ci-contre les énergies des orbitales atomiques du sodium </a:t>
            </a:r>
            <a:r>
              <a:rPr lang="fr-FR" sz="2000" dirty="0" smtClean="0">
                <a:latin typeface="Times New Roman" pitchFamily="18" charset="0"/>
                <a:cs typeface="Times New Roman" pitchFamily="18" charset="0"/>
              </a:rPr>
              <a:t>(Z= 11). </a:t>
            </a:r>
            <a:r>
              <a:rPr lang="fr-FR" sz="2000" i="1" dirty="0" smtClean="0">
                <a:latin typeface="Times New Roman" pitchFamily="18" charset="0"/>
                <a:cs typeface="Times New Roman" pitchFamily="18" charset="0"/>
              </a:rPr>
              <a:t>Donner un ordre de grandeur de l’énergie de 1</a:t>
            </a:r>
            <a:r>
              <a:rPr lang="fr-FR" sz="2000" i="1" baseline="30000" dirty="0" smtClean="0">
                <a:latin typeface="Times New Roman" pitchFamily="18" charset="0"/>
                <a:cs typeface="Times New Roman" pitchFamily="18" charset="0"/>
              </a:rPr>
              <a:t>ère</a:t>
            </a:r>
            <a:r>
              <a:rPr lang="fr-FR" sz="2000" i="1" dirty="0" smtClean="0">
                <a:latin typeface="Times New Roman" pitchFamily="18" charset="0"/>
                <a:cs typeface="Times New Roman" pitchFamily="18" charset="0"/>
              </a:rPr>
              <a:t> ionisation de cet atome.</a:t>
            </a:r>
            <a:endParaRPr lang="fr-FR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4818" name="Rectangle 2"/>
          <p:cNvSpPr>
            <a:spLocks noChangeArrowheads="1"/>
          </p:cNvSpPr>
          <p:nvPr/>
        </p:nvSpPr>
        <p:spPr bwMode="auto">
          <a:xfrm>
            <a:off x="0" y="5949280"/>
            <a:ext cx="6948264" cy="7200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fr-FR" sz="20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</a:rPr>
              <a:t>    </a:t>
            </a:r>
            <a:r>
              <a:rPr kumimoji="0" lang="fr-FR" sz="20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  <a:sym typeface="Wingdings 3"/>
              </a:rPr>
              <a:t></a:t>
            </a:r>
            <a:r>
              <a:rPr lang="fr-FR" sz="2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  <a:sym typeface="Wingdings 3"/>
              </a:rPr>
              <a:t> </a:t>
            </a:r>
            <a:r>
              <a:rPr kumimoji="0" lang="fr-FR" sz="20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</a:rPr>
              <a:t>L’électron qui nécessite </a:t>
            </a:r>
            <a:r>
              <a:rPr kumimoji="0" lang="fr-FR" sz="20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</a:rPr>
              <a:t>le moins d’énergie pour être arraché</a:t>
            </a:r>
            <a:r>
              <a:rPr kumimoji="0" lang="fr-FR" sz="20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</a:rPr>
              <a:t> ( = atteindre l’état ionisé) est </a:t>
            </a:r>
            <a:r>
              <a:rPr kumimoji="0" lang="fr-FR" sz="2000" b="1" i="0" u="sng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cs typeface="Arial" pitchFamily="34" charset="0"/>
              </a:rPr>
              <a:t>l’électron</a:t>
            </a:r>
            <a:r>
              <a:rPr kumimoji="0" lang="fr-FR" sz="2000" b="1" i="0" u="sng" strike="noStrike" cap="none" normalizeH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cs typeface="Arial" pitchFamily="34" charset="0"/>
              </a:rPr>
              <a:t> de l’OA 3s</a:t>
            </a:r>
            <a:r>
              <a:rPr kumimoji="0" lang="fr-FR" sz="2000" b="0" i="0" u="none" strike="noStrike" cap="none" normalizeH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</a:rPr>
              <a:t>.</a:t>
            </a:r>
          </a:p>
        </p:txBody>
      </p:sp>
      <p:sp>
        <p:nvSpPr>
          <p:cNvPr id="34819" name="Rectangle 3"/>
          <p:cNvSpPr>
            <a:spLocks noChangeArrowheads="1"/>
          </p:cNvSpPr>
          <p:nvPr/>
        </p:nvSpPr>
        <p:spPr bwMode="auto">
          <a:xfrm>
            <a:off x="2065437" y="5555332"/>
            <a:ext cx="3923928" cy="4320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fr-FR" sz="20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</a:rPr>
              <a:t>[Na] = 1s</a:t>
            </a:r>
            <a:r>
              <a:rPr kumimoji="0" lang="fr-FR" sz="2000" b="1" i="0" u="none" strike="noStrike" cap="none" normalizeH="0" baseline="3000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</a:rPr>
              <a:t>2</a:t>
            </a:r>
            <a:r>
              <a:rPr kumimoji="0" lang="fr-FR" sz="20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</a:rPr>
              <a:t> 2s</a:t>
            </a:r>
            <a:r>
              <a:rPr kumimoji="0" lang="fr-FR" sz="2000" b="1" i="0" u="none" strike="noStrike" cap="none" normalizeH="0" baseline="3000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</a:rPr>
              <a:t>2</a:t>
            </a:r>
            <a:r>
              <a:rPr kumimoji="0" lang="fr-FR" sz="20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</a:rPr>
              <a:t> 2p</a:t>
            </a:r>
            <a:r>
              <a:rPr kumimoji="0" lang="fr-FR" sz="2000" b="1" i="0" u="none" strike="noStrike" cap="none" normalizeH="0" baseline="3000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</a:rPr>
              <a:t>6</a:t>
            </a:r>
            <a:r>
              <a:rPr kumimoji="0" lang="fr-FR" sz="20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</a:rPr>
              <a:t> 3s</a:t>
            </a:r>
            <a:r>
              <a:rPr kumimoji="0" lang="fr-FR" sz="2000" b="1" i="0" u="none" strike="noStrike" cap="none" normalizeH="0" baseline="3000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</a:rPr>
              <a:t>1</a:t>
            </a:r>
            <a:endParaRPr kumimoji="0" lang="fr-FR" sz="2000" b="1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9" name="Rectangle 38"/>
          <p:cNvSpPr/>
          <p:nvPr/>
        </p:nvSpPr>
        <p:spPr>
          <a:xfrm>
            <a:off x="5099298" y="420351"/>
            <a:ext cx="2424062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0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[O</a:t>
            </a:r>
            <a:r>
              <a:rPr lang="fr-FR" sz="2000" b="1" baseline="30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2– </a:t>
            </a:r>
            <a:r>
              <a:rPr lang="fr-FR" sz="20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] = 1s</a:t>
            </a:r>
            <a:r>
              <a:rPr lang="fr-FR" sz="2000" b="1" baseline="30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2 </a:t>
            </a:r>
            <a:r>
              <a:rPr lang="fr-FR" sz="20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2s</a:t>
            </a:r>
            <a:r>
              <a:rPr lang="fr-FR" sz="2000" b="1" baseline="30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2</a:t>
            </a:r>
            <a:r>
              <a:rPr lang="fr-FR" sz="20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2p</a:t>
            </a:r>
            <a:r>
              <a:rPr lang="fr-FR" sz="2000" b="1" baseline="30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6</a:t>
            </a:r>
            <a:endParaRPr lang="fr-FR" sz="20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0" name="Rectangle 39"/>
          <p:cNvSpPr/>
          <p:nvPr/>
        </p:nvSpPr>
        <p:spPr>
          <a:xfrm>
            <a:off x="5104631" y="809278"/>
            <a:ext cx="248177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0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[Mg</a:t>
            </a:r>
            <a:r>
              <a:rPr lang="fr-FR" sz="2000" b="1" baseline="30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2+</a:t>
            </a:r>
            <a:r>
              <a:rPr lang="fr-FR" sz="20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] = 1s</a:t>
            </a:r>
            <a:r>
              <a:rPr lang="fr-FR" sz="2000" b="1" baseline="30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2 </a:t>
            </a:r>
            <a:r>
              <a:rPr lang="fr-FR" sz="20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2s</a:t>
            </a:r>
            <a:r>
              <a:rPr lang="fr-FR" sz="2000" b="1" baseline="30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2</a:t>
            </a:r>
            <a:r>
              <a:rPr lang="fr-FR" sz="20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2p</a:t>
            </a:r>
            <a:r>
              <a:rPr lang="fr-FR" sz="2000" b="1" baseline="30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6</a:t>
            </a:r>
            <a:endParaRPr lang="fr-FR" sz="20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2" name="Rectangle 41"/>
          <p:cNvSpPr/>
          <p:nvPr/>
        </p:nvSpPr>
        <p:spPr>
          <a:xfrm>
            <a:off x="5076056" y="1223105"/>
            <a:ext cx="3312125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0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[P</a:t>
            </a:r>
            <a:r>
              <a:rPr lang="fr-FR" sz="2000" b="1" baseline="30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3– </a:t>
            </a:r>
            <a:r>
              <a:rPr lang="fr-FR" sz="20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] = 1s</a:t>
            </a:r>
            <a:r>
              <a:rPr lang="fr-FR" sz="2000" b="1" baseline="30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2 </a:t>
            </a:r>
            <a:r>
              <a:rPr lang="fr-FR" sz="20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2s</a:t>
            </a:r>
            <a:r>
              <a:rPr lang="fr-FR" sz="2000" b="1" baseline="30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2</a:t>
            </a:r>
            <a:r>
              <a:rPr lang="fr-FR" sz="20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2p</a:t>
            </a:r>
            <a:r>
              <a:rPr lang="fr-FR" sz="2000" b="1" baseline="30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6</a:t>
            </a:r>
            <a:r>
              <a:rPr lang="fr-FR" sz="20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3s</a:t>
            </a:r>
            <a:r>
              <a:rPr lang="fr-FR" sz="2000" b="1" baseline="30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2</a:t>
            </a:r>
            <a:r>
              <a:rPr lang="fr-FR" sz="20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3p</a:t>
            </a:r>
            <a:r>
              <a:rPr lang="fr-FR" sz="2000" b="1" baseline="30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6</a:t>
            </a:r>
            <a:r>
              <a:rPr lang="fr-FR" sz="20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</a:t>
            </a:r>
            <a:endParaRPr lang="fr-FR" sz="20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3" name="Rectangle 42"/>
          <p:cNvSpPr/>
          <p:nvPr/>
        </p:nvSpPr>
        <p:spPr>
          <a:xfrm>
            <a:off x="6372200" y="44624"/>
            <a:ext cx="950901" cy="400110"/>
          </a:xfrm>
          <a:prstGeom prst="rect">
            <a:avLst/>
          </a:prstGeom>
          <a:solidFill>
            <a:srgbClr val="FFFF00"/>
          </a:solidFill>
        </p:spPr>
        <p:txBody>
          <a:bodyPr wrap="none">
            <a:spAutoFit/>
          </a:bodyPr>
          <a:lstStyle/>
          <a:p>
            <a:r>
              <a:rPr lang="fr-FR" sz="20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= [He]</a:t>
            </a:r>
            <a:r>
              <a:rPr lang="fr-FR" sz="2000" baseline="-25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endParaRPr lang="fr-FR" sz="20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4" name="Rectangle 43"/>
          <p:cNvSpPr/>
          <p:nvPr/>
        </p:nvSpPr>
        <p:spPr>
          <a:xfrm>
            <a:off x="7384504" y="410826"/>
            <a:ext cx="950901" cy="400110"/>
          </a:xfrm>
          <a:prstGeom prst="rect">
            <a:avLst/>
          </a:prstGeom>
          <a:solidFill>
            <a:srgbClr val="FFFF00"/>
          </a:solidFill>
        </p:spPr>
        <p:txBody>
          <a:bodyPr wrap="none">
            <a:spAutoFit/>
          </a:bodyPr>
          <a:lstStyle/>
          <a:p>
            <a:r>
              <a:rPr lang="fr-FR" sz="20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= [Ne]</a:t>
            </a:r>
            <a:r>
              <a:rPr lang="fr-FR" sz="2000" baseline="-25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endParaRPr lang="fr-FR" sz="20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5" name="Rectangle 44"/>
          <p:cNvSpPr/>
          <p:nvPr/>
        </p:nvSpPr>
        <p:spPr>
          <a:xfrm>
            <a:off x="7499945" y="813470"/>
            <a:ext cx="950901" cy="400110"/>
          </a:xfrm>
          <a:prstGeom prst="rect">
            <a:avLst/>
          </a:prstGeom>
          <a:solidFill>
            <a:srgbClr val="FFFF00"/>
          </a:solidFill>
        </p:spPr>
        <p:txBody>
          <a:bodyPr wrap="none">
            <a:spAutoFit/>
          </a:bodyPr>
          <a:lstStyle/>
          <a:p>
            <a:r>
              <a:rPr lang="fr-FR" sz="20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= [Ne]</a:t>
            </a:r>
            <a:r>
              <a:rPr lang="fr-FR" sz="2000" baseline="-25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endParaRPr lang="fr-FR" sz="20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6" name="Rectangle 45"/>
          <p:cNvSpPr/>
          <p:nvPr/>
        </p:nvSpPr>
        <p:spPr>
          <a:xfrm>
            <a:off x="8272891" y="1223105"/>
            <a:ext cx="907621" cy="400110"/>
          </a:xfrm>
          <a:prstGeom prst="rect">
            <a:avLst/>
          </a:prstGeom>
          <a:solidFill>
            <a:srgbClr val="FFFF00"/>
          </a:solidFill>
        </p:spPr>
        <p:txBody>
          <a:bodyPr wrap="none">
            <a:spAutoFit/>
          </a:bodyPr>
          <a:lstStyle/>
          <a:p>
            <a:r>
              <a:rPr lang="fr-FR" sz="20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= [Ar]</a:t>
            </a:r>
            <a:r>
              <a:rPr lang="fr-FR" sz="2000" baseline="-25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endParaRPr lang="fr-FR" sz="20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7" name="Rectangle 1"/>
          <p:cNvSpPr>
            <a:spLocks noChangeArrowheads="1"/>
          </p:cNvSpPr>
          <p:nvPr/>
        </p:nvSpPr>
        <p:spPr bwMode="auto">
          <a:xfrm>
            <a:off x="0" y="1941712"/>
            <a:ext cx="9144000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20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ea typeface="Arial Unicode MS" pitchFamily="34" charset="-128"/>
                <a:cs typeface="Arial" pitchFamily="34" charset="0"/>
              </a:rPr>
              <a:t>    Ces ions sont tous </a:t>
            </a:r>
            <a:r>
              <a:rPr kumimoji="0" lang="fr-FR" sz="2000" b="1" i="0" u="heavy" strike="noStrike" cap="none" normalizeH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ea typeface="Arial Unicode MS" pitchFamily="34" charset="-128"/>
                <a:cs typeface="Arial" pitchFamily="34" charset="0"/>
              </a:rPr>
              <a:t>ISOELECTRONIQUES</a:t>
            </a:r>
            <a:r>
              <a:rPr kumimoji="0" lang="fr-FR" sz="20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ea typeface="Arial Unicode MS" pitchFamily="34" charset="-128"/>
                <a:cs typeface="Arial" pitchFamily="34" charset="0"/>
              </a:rPr>
              <a:t> d’un gaz noble</a:t>
            </a:r>
            <a:r>
              <a:rPr kumimoji="0" lang="fr-FR" sz="20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ea typeface="Arial Unicode MS" pitchFamily="34" charset="-128"/>
                <a:cs typeface="Arial" pitchFamily="34" charset="0"/>
              </a:rPr>
              <a:t>, c'est-à-dire qu’ils ont la </a:t>
            </a:r>
            <a:r>
              <a:rPr kumimoji="0" lang="fr-FR" sz="2000" b="1" i="0" u="sng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ea typeface="Arial Unicode MS" pitchFamily="34" charset="-128"/>
                <a:cs typeface="Arial" pitchFamily="34" charset="0"/>
              </a:rPr>
              <a:t>même configuration électronique</a:t>
            </a:r>
            <a:r>
              <a:rPr kumimoji="0" lang="fr-FR" sz="20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ea typeface="Arial Unicode MS" pitchFamily="34" charset="-128"/>
                <a:cs typeface="Arial" pitchFamily="34" charset="0"/>
              </a:rPr>
              <a:t> que lui. Cela justifie</a:t>
            </a:r>
            <a:r>
              <a:rPr kumimoji="0" lang="fr-FR" sz="2000" b="0" i="0" u="none" strike="noStrike" cap="none" normalizeH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ea typeface="Arial Unicode MS" pitchFamily="34" charset="-128"/>
                <a:cs typeface="Arial" pitchFamily="34" charset="0"/>
              </a:rPr>
              <a:t> leur </a:t>
            </a:r>
            <a:r>
              <a:rPr kumimoji="0" lang="fr-FR" sz="2000" b="1" i="0" u="sng" strike="noStrike" cap="none" normalizeH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ea typeface="Arial Unicode MS" pitchFamily="34" charset="-128"/>
                <a:cs typeface="Arial" pitchFamily="34" charset="0"/>
              </a:rPr>
              <a:t>stabilité</a:t>
            </a:r>
            <a:r>
              <a:rPr kumimoji="0" lang="fr-FR" sz="2000" b="0" i="0" u="none" strike="noStrike" cap="none" normalizeH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ea typeface="Arial Unicode MS" pitchFamily="34" charset="-128"/>
                <a:cs typeface="Arial" pitchFamily="34" charset="0"/>
              </a:rPr>
              <a:t>.</a:t>
            </a:r>
            <a:endParaRPr kumimoji="0" lang="fr-FR" sz="2800" b="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48" name="Rectangle 47"/>
          <p:cNvSpPr/>
          <p:nvPr/>
        </p:nvSpPr>
        <p:spPr>
          <a:xfrm>
            <a:off x="0" y="44624"/>
            <a:ext cx="1989647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000" b="1" dirty="0" smtClean="0">
                <a:latin typeface="Arial" pitchFamily="34" charset="0"/>
                <a:cs typeface="Arial" pitchFamily="34" charset="0"/>
              </a:rPr>
              <a:t># [Li] = 1s</a:t>
            </a:r>
            <a:r>
              <a:rPr lang="fr-FR" sz="2000" b="1" baseline="30000" dirty="0" smtClean="0">
                <a:latin typeface="Arial" pitchFamily="34" charset="0"/>
                <a:cs typeface="Arial" pitchFamily="34" charset="0"/>
              </a:rPr>
              <a:t>2 </a:t>
            </a:r>
            <a:r>
              <a:rPr lang="fr-FR" sz="2000" b="1" dirty="0" smtClean="0">
                <a:latin typeface="Arial" pitchFamily="34" charset="0"/>
                <a:cs typeface="Arial" pitchFamily="34" charset="0"/>
              </a:rPr>
              <a:t>2s</a:t>
            </a:r>
            <a:r>
              <a:rPr lang="fr-FR" sz="2000" b="1" baseline="30000" dirty="0" smtClean="0">
                <a:latin typeface="Arial" pitchFamily="34" charset="0"/>
                <a:cs typeface="Arial" pitchFamily="34" charset="0"/>
              </a:rPr>
              <a:t>1 </a:t>
            </a:r>
            <a:r>
              <a:rPr lang="fr-FR" sz="2000" baseline="-25000" dirty="0" smtClean="0">
                <a:latin typeface="Arial" pitchFamily="34" charset="0"/>
                <a:cs typeface="Arial" pitchFamily="34" charset="0"/>
              </a:rPr>
              <a:t> </a:t>
            </a:r>
            <a:endParaRPr lang="fr-FR" sz="20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9" name="Rectangle 48"/>
          <p:cNvSpPr/>
          <p:nvPr/>
        </p:nvSpPr>
        <p:spPr>
          <a:xfrm>
            <a:off x="0" y="404664"/>
            <a:ext cx="2329484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000" b="1" dirty="0" smtClean="0">
                <a:latin typeface="Arial" pitchFamily="34" charset="0"/>
                <a:cs typeface="Arial" pitchFamily="34" charset="0"/>
              </a:rPr>
              <a:t># [O] = 1s</a:t>
            </a:r>
            <a:r>
              <a:rPr lang="fr-FR" sz="2000" b="1" baseline="30000" dirty="0" smtClean="0">
                <a:latin typeface="Arial" pitchFamily="34" charset="0"/>
                <a:cs typeface="Arial" pitchFamily="34" charset="0"/>
              </a:rPr>
              <a:t>2 </a:t>
            </a:r>
            <a:r>
              <a:rPr lang="fr-FR" sz="2000" b="1" dirty="0" smtClean="0">
                <a:latin typeface="Arial" pitchFamily="34" charset="0"/>
                <a:cs typeface="Arial" pitchFamily="34" charset="0"/>
              </a:rPr>
              <a:t>2s</a:t>
            </a:r>
            <a:r>
              <a:rPr lang="fr-FR" sz="2000" b="1" baseline="30000" dirty="0" smtClean="0">
                <a:latin typeface="Arial" pitchFamily="34" charset="0"/>
                <a:cs typeface="Arial" pitchFamily="34" charset="0"/>
              </a:rPr>
              <a:t>2</a:t>
            </a:r>
            <a:r>
              <a:rPr lang="fr-FR" sz="2000" b="1" dirty="0" smtClean="0">
                <a:latin typeface="Arial" pitchFamily="34" charset="0"/>
                <a:cs typeface="Arial" pitchFamily="34" charset="0"/>
              </a:rPr>
              <a:t> 2p</a:t>
            </a:r>
            <a:r>
              <a:rPr lang="fr-FR" sz="2000" b="1" baseline="30000" dirty="0" smtClean="0">
                <a:latin typeface="Arial" pitchFamily="34" charset="0"/>
                <a:cs typeface="Arial" pitchFamily="34" charset="0"/>
              </a:rPr>
              <a:t>4</a:t>
            </a:r>
            <a:endParaRPr lang="fr-FR" sz="20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50" name="Rectangle 49"/>
          <p:cNvSpPr/>
          <p:nvPr/>
        </p:nvSpPr>
        <p:spPr>
          <a:xfrm>
            <a:off x="9525" y="813470"/>
            <a:ext cx="302198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000" b="1" dirty="0" smtClean="0">
                <a:latin typeface="Arial" pitchFamily="34" charset="0"/>
                <a:cs typeface="Arial" pitchFamily="34" charset="0"/>
              </a:rPr>
              <a:t># [Mg] = 1s</a:t>
            </a:r>
            <a:r>
              <a:rPr lang="fr-FR" sz="2000" b="1" baseline="30000" dirty="0" smtClean="0">
                <a:latin typeface="Arial" pitchFamily="34" charset="0"/>
                <a:cs typeface="Arial" pitchFamily="34" charset="0"/>
              </a:rPr>
              <a:t>2 </a:t>
            </a:r>
            <a:r>
              <a:rPr lang="fr-FR" sz="2000" b="1" dirty="0" smtClean="0">
                <a:latin typeface="Arial" pitchFamily="34" charset="0"/>
                <a:cs typeface="Arial" pitchFamily="34" charset="0"/>
              </a:rPr>
              <a:t>2s</a:t>
            </a:r>
            <a:r>
              <a:rPr lang="fr-FR" sz="2000" b="1" baseline="30000" dirty="0" smtClean="0">
                <a:latin typeface="Arial" pitchFamily="34" charset="0"/>
                <a:cs typeface="Arial" pitchFamily="34" charset="0"/>
              </a:rPr>
              <a:t>2</a:t>
            </a:r>
            <a:r>
              <a:rPr lang="fr-FR" sz="2000" b="1" dirty="0" smtClean="0">
                <a:latin typeface="Arial" pitchFamily="34" charset="0"/>
                <a:cs typeface="Arial" pitchFamily="34" charset="0"/>
              </a:rPr>
              <a:t> 2p</a:t>
            </a:r>
            <a:r>
              <a:rPr lang="fr-FR" sz="2000" b="1" baseline="30000" dirty="0" smtClean="0">
                <a:latin typeface="Arial" pitchFamily="34" charset="0"/>
                <a:cs typeface="Arial" pitchFamily="34" charset="0"/>
              </a:rPr>
              <a:t>6</a:t>
            </a:r>
            <a:r>
              <a:rPr lang="fr-FR" sz="2000" b="1" dirty="0" smtClean="0">
                <a:latin typeface="Arial" pitchFamily="34" charset="0"/>
                <a:cs typeface="Arial" pitchFamily="34" charset="0"/>
              </a:rPr>
              <a:t> 3s</a:t>
            </a:r>
            <a:r>
              <a:rPr lang="fr-FR" sz="2000" b="1" baseline="30000" dirty="0" smtClean="0">
                <a:latin typeface="Arial" pitchFamily="34" charset="0"/>
                <a:cs typeface="Arial" pitchFamily="34" charset="0"/>
              </a:rPr>
              <a:t>2</a:t>
            </a:r>
            <a:r>
              <a:rPr lang="fr-FR" sz="2000" b="1" dirty="0" smtClean="0">
                <a:latin typeface="Arial" pitchFamily="34" charset="0"/>
                <a:cs typeface="Arial" pitchFamily="34" charset="0"/>
              </a:rPr>
              <a:t> </a:t>
            </a:r>
            <a:endParaRPr lang="fr-FR" sz="20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51" name="Rectangle 50"/>
          <p:cNvSpPr/>
          <p:nvPr/>
        </p:nvSpPr>
        <p:spPr>
          <a:xfrm>
            <a:off x="0" y="1225235"/>
            <a:ext cx="328808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000" b="1" dirty="0" smtClean="0">
                <a:latin typeface="Arial" pitchFamily="34" charset="0"/>
                <a:cs typeface="Arial" pitchFamily="34" charset="0"/>
              </a:rPr>
              <a:t># [P] = 1s</a:t>
            </a:r>
            <a:r>
              <a:rPr lang="fr-FR" sz="2000" b="1" baseline="30000" dirty="0" smtClean="0">
                <a:latin typeface="Arial" pitchFamily="34" charset="0"/>
                <a:cs typeface="Arial" pitchFamily="34" charset="0"/>
              </a:rPr>
              <a:t>2 </a:t>
            </a:r>
            <a:r>
              <a:rPr lang="fr-FR" sz="2000" b="1" dirty="0" smtClean="0">
                <a:latin typeface="Arial" pitchFamily="34" charset="0"/>
                <a:cs typeface="Arial" pitchFamily="34" charset="0"/>
              </a:rPr>
              <a:t>2s</a:t>
            </a:r>
            <a:r>
              <a:rPr lang="fr-FR" sz="2000" b="1" baseline="30000" dirty="0" smtClean="0">
                <a:latin typeface="Arial" pitchFamily="34" charset="0"/>
                <a:cs typeface="Arial" pitchFamily="34" charset="0"/>
              </a:rPr>
              <a:t>2</a:t>
            </a:r>
            <a:r>
              <a:rPr lang="fr-FR" sz="2000" b="1" dirty="0" smtClean="0">
                <a:latin typeface="Arial" pitchFamily="34" charset="0"/>
                <a:cs typeface="Arial" pitchFamily="34" charset="0"/>
              </a:rPr>
              <a:t> 2p</a:t>
            </a:r>
            <a:r>
              <a:rPr lang="fr-FR" sz="2000" b="1" baseline="30000" dirty="0" smtClean="0">
                <a:latin typeface="Arial" pitchFamily="34" charset="0"/>
                <a:cs typeface="Arial" pitchFamily="34" charset="0"/>
              </a:rPr>
              <a:t>6</a:t>
            </a:r>
            <a:r>
              <a:rPr lang="fr-FR" sz="2000" b="1" dirty="0" smtClean="0">
                <a:latin typeface="Arial" pitchFamily="34" charset="0"/>
                <a:cs typeface="Arial" pitchFamily="34" charset="0"/>
              </a:rPr>
              <a:t> 3s</a:t>
            </a:r>
            <a:r>
              <a:rPr lang="fr-FR" sz="2000" b="1" baseline="30000" dirty="0" smtClean="0">
                <a:latin typeface="Arial" pitchFamily="34" charset="0"/>
                <a:cs typeface="Arial" pitchFamily="34" charset="0"/>
              </a:rPr>
              <a:t>2</a:t>
            </a:r>
            <a:r>
              <a:rPr lang="fr-FR" sz="2000" b="1" dirty="0" smtClean="0">
                <a:latin typeface="Arial" pitchFamily="34" charset="0"/>
                <a:cs typeface="Arial" pitchFamily="34" charset="0"/>
              </a:rPr>
              <a:t> 3p</a:t>
            </a:r>
            <a:r>
              <a:rPr lang="fr-FR" sz="2000" b="1" baseline="30000" dirty="0" smtClean="0">
                <a:latin typeface="Arial" pitchFamily="34" charset="0"/>
                <a:cs typeface="Arial" pitchFamily="34" charset="0"/>
              </a:rPr>
              <a:t>3</a:t>
            </a:r>
            <a:r>
              <a:rPr lang="fr-FR" sz="2000" b="1" dirty="0" smtClean="0">
                <a:latin typeface="Arial" pitchFamily="34" charset="0"/>
                <a:cs typeface="Arial" pitchFamily="34" charset="0"/>
              </a:rPr>
              <a:t> </a:t>
            </a:r>
            <a:endParaRPr lang="fr-FR" sz="20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52" name="Ellipse 51"/>
          <p:cNvSpPr/>
          <p:nvPr/>
        </p:nvSpPr>
        <p:spPr>
          <a:xfrm>
            <a:off x="1619672" y="44624"/>
            <a:ext cx="216024" cy="28803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3" name="Ellipse 52"/>
          <p:cNvSpPr/>
          <p:nvPr/>
        </p:nvSpPr>
        <p:spPr>
          <a:xfrm>
            <a:off x="2051720" y="372726"/>
            <a:ext cx="216024" cy="28803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4" name="Ellipse 53"/>
          <p:cNvSpPr/>
          <p:nvPr/>
        </p:nvSpPr>
        <p:spPr>
          <a:xfrm>
            <a:off x="1596522" y="372726"/>
            <a:ext cx="216024" cy="28803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5" name="Ellipse 54"/>
          <p:cNvSpPr/>
          <p:nvPr/>
        </p:nvSpPr>
        <p:spPr>
          <a:xfrm>
            <a:off x="2697742" y="813470"/>
            <a:ext cx="216024" cy="28803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6" name="Ellipse 55"/>
          <p:cNvSpPr/>
          <p:nvPr/>
        </p:nvSpPr>
        <p:spPr>
          <a:xfrm>
            <a:off x="2915816" y="1242155"/>
            <a:ext cx="216024" cy="28803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7" name="Ellipse 56"/>
          <p:cNvSpPr/>
          <p:nvPr/>
        </p:nvSpPr>
        <p:spPr>
          <a:xfrm>
            <a:off x="2483768" y="1242155"/>
            <a:ext cx="216024" cy="28803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8" name="Flèche droite 57"/>
          <p:cNvSpPr/>
          <p:nvPr/>
        </p:nvSpPr>
        <p:spPr>
          <a:xfrm>
            <a:off x="1979712" y="212455"/>
            <a:ext cx="3096344" cy="144016"/>
          </a:xfrm>
          <a:prstGeom prst="rightArrow">
            <a:avLst>
              <a:gd name="adj1" fmla="val 50000"/>
              <a:gd name="adj2" fmla="val 199913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59" name="Flèche droite 58"/>
          <p:cNvSpPr/>
          <p:nvPr/>
        </p:nvSpPr>
        <p:spPr>
          <a:xfrm>
            <a:off x="2339752" y="588750"/>
            <a:ext cx="2736304" cy="144016"/>
          </a:xfrm>
          <a:prstGeom prst="rightArrow">
            <a:avLst>
              <a:gd name="adj1" fmla="val 50000"/>
              <a:gd name="adj2" fmla="val 205425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0" name="Flèche droite 59"/>
          <p:cNvSpPr/>
          <p:nvPr/>
        </p:nvSpPr>
        <p:spPr>
          <a:xfrm>
            <a:off x="2997349" y="957486"/>
            <a:ext cx="2088232" cy="144016"/>
          </a:xfrm>
          <a:prstGeom prst="rightArrow">
            <a:avLst>
              <a:gd name="adj1" fmla="val 50000"/>
              <a:gd name="adj2" fmla="val 205425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1" name="Flèche droite 60"/>
          <p:cNvSpPr/>
          <p:nvPr/>
        </p:nvSpPr>
        <p:spPr>
          <a:xfrm>
            <a:off x="3203848" y="1386171"/>
            <a:ext cx="1872208" cy="144016"/>
          </a:xfrm>
          <a:prstGeom prst="rightArrow">
            <a:avLst>
              <a:gd name="adj1" fmla="val 50000"/>
              <a:gd name="adj2" fmla="val 205425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2" name="Rectangle 61"/>
          <p:cNvSpPr/>
          <p:nvPr/>
        </p:nvSpPr>
        <p:spPr>
          <a:xfrm>
            <a:off x="5104631" y="44624"/>
            <a:ext cx="1495922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0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[Li</a:t>
            </a:r>
            <a:r>
              <a:rPr lang="fr-FR" sz="2000" b="1" baseline="30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+</a:t>
            </a:r>
            <a:r>
              <a:rPr lang="fr-FR" sz="20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] = 1s</a:t>
            </a:r>
            <a:r>
              <a:rPr lang="fr-FR" sz="2000" b="1" baseline="30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2 </a:t>
            </a:r>
            <a:r>
              <a:rPr lang="fr-FR" sz="2000" baseline="-25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</a:t>
            </a:r>
            <a:endParaRPr lang="fr-FR" sz="20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3" name="Text Box 1"/>
          <p:cNvSpPr txBox="1">
            <a:spLocks noChangeArrowheads="1"/>
          </p:cNvSpPr>
          <p:nvPr/>
        </p:nvSpPr>
        <p:spPr bwMode="auto">
          <a:xfrm>
            <a:off x="2808312" y="-75009"/>
            <a:ext cx="971600" cy="4320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2000" b="1" i="0" u="none" strike="noStrike" cap="none" normalizeH="0" baseline="0" dirty="0" smtClean="0">
                <a:ln>
                  <a:noFill/>
                </a:ln>
                <a:solidFill>
                  <a:srgbClr val="008000"/>
                </a:solidFill>
                <a:effectLst/>
                <a:latin typeface="Arial Black" pitchFamily="34" charset="0"/>
                <a:ea typeface="Arial Unicode MS" pitchFamily="34" charset="-128"/>
                <a:cs typeface="Arial" pitchFamily="34" charset="0"/>
              </a:rPr>
              <a:t>– 1 e</a:t>
            </a:r>
            <a:r>
              <a:rPr kumimoji="0" lang="fr-FR" sz="2000" b="1" i="0" u="none" strike="noStrike" cap="none" normalizeH="0" baseline="30000" dirty="0" smtClean="0">
                <a:ln>
                  <a:noFill/>
                </a:ln>
                <a:solidFill>
                  <a:srgbClr val="008000"/>
                </a:solidFill>
                <a:effectLst/>
                <a:latin typeface="Arial Black" pitchFamily="34" charset="0"/>
                <a:ea typeface="Arial Unicode MS" pitchFamily="34" charset="-128"/>
                <a:cs typeface="Arial" pitchFamily="34" charset="0"/>
              </a:rPr>
              <a:t> – </a:t>
            </a:r>
            <a:endParaRPr kumimoji="0" lang="fr-FR" sz="2000" b="1" i="0" u="none" strike="noStrike" cap="none" normalizeH="0" baseline="0" dirty="0" smtClean="0">
              <a:ln>
                <a:noFill/>
              </a:ln>
              <a:solidFill>
                <a:srgbClr val="008000"/>
              </a:solidFill>
              <a:effectLst/>
              <a:latin typeface="Arial Black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64" name="Text Box 1"/>
          <p:cNvSpPr txBox="1">
            <a:spLocks noChangeArrowheads="1"/>
          </p:cNvSpPr>
          <p:nvPr/>
        </p:nvSpPr>
        <p:spPr bwMode="auto">
          <a:xfrm>
            <a:off x="3059832" y="300718"/>
            <a:ext cx="1080120" cy="4320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2000" b="1" i="0" u="none" strike="noStrike" cap="none" normalizeH="0" baseline="0" dirty="0" smtClean="0">
                <a:ln>
                  <a:noFill/>
                </a:ln>
                <a:solidFill>
                  <a:srgbClr val="008000"/>
                </a:solidFill>
                <a:effectLst/>
                <a:latin typeface="Arial Black" pitchFamily="34" charset="0"/>
                <a:ea typeface="Arial Unicode MS" pitchFamily="34" charset="-128"/>
                <a:cs typeface="Arial" pitchFamily="34" charset="0"/>
              </a:rPr>
              <a:t>+ 2 e</a:t>
            </a:r>
            <a:r>
              <a:rPr kumimoji="0" lang="fr-FR" sz="2000" b="1" i="0" u="none" strike="noStrike" cap="none" normalizeH="0" baseline="30000" dirty="0" smtClean="0">
                <a:ln>
                  <a:noFill/>
                </a:ln>
                <a:solidFill>
                  <a:srgbClr val="008000"/>
                </a:solidFill>
                <a:effectLst/>
                <a:latin typeface="Arial Black" pitchFamily="34" charset="0"/>
                <a:ea typeface="Arial Unicode MS" pitchFamily="34" charset="-128"/>
                <a:cs typeface="Arial" pitchFamily="34" charset="0"/>
              </a:rPr>
              <a:t> – </a:t>
            </a:r>
            <a:endParaRPr kumimoji="0" lang="fr-FR" sz="2000" b="1" i="0" u="none" strike="noStrike" cap="none" normalizeH="0" baseline="0" dirty="0" smtClean="0">
              <a:ln>
                <a:noFill/>
              </a:ln>
              <a:solidFill>
                <a:srgbClr val="008000"/>
              </a:solidFill>
              <a:effectLst/>
              <a:latin typeface="Arial Black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65" name="Text Box 1"/>
          <p:cNvSpPr txBox="1">
            <a:spLocks noChangeArrowheads="1"/>
          </p:cNvSpPr>
          <p:nvPr/>
        </p:nvSpPr>
        <p:spPr bwMode="auto">
          <a:xfrm>
            <a:off x="3275856" y="666091"/>
            <a:ext cx="971600" cy="4320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2000" b="1" i="0" u="none" strike="noStrike" cap="none" normalizeH="0" baseline="0" dirty="0" smtClean="0">
                <a:ln>
                  <a:noFill/>
                </a:ln>
                <a:solidFill>
                  <a:srgbClr val="008000"/>
                </a:solidFill>
                <a:effectLst/>
                <a:latin typeface="Arial Black" pitchFamily="34" charset="0"/>
                <a:ea typeface="Arial Unicode MS" pitchFamily="34" charset="-128"/>
                <a:cs typeface="Arial" pitchFamily="34" charset="0"/>
              </a:rPr>
              <a:t>– 2 e</a:t>
            </a:r>
            <a:r>
              <a:rPr kumimoji="0" lang="fr-FR" sz="2000" b="1" i="0" u="none" strike="noStrike" cap="none" normalizeH="0" baseline="30000" dirty="0" smtClean="0">
                <a:ln>
                  <a:noFill/>
                </a:ln>
                <a:solidFill>
                  <a:srgbClr val="008000"/>
                </a:solidFill>
                <a:effectLst/>
                <a:latin typeface="Arial Black" pitchFamily="34" charset="0"/>
                <a:ea typeface="Arial Unicode MS" pitchFamily="34" charset="-128"/>
                <a:cs typeface="Arial" pitchFamily="34" charset="0"/>
              </a:rPr>
              <a:t> – </a:t>
            </a:r>
            <a:endParaRPr kumimoji="0" lang="fr-FR" sz="2000" b="1" i="0" u="none" strike="noStrike" cap="none" normalizeH="0" baseline="0" dirty="0" smtClean="0">
              <a:ln>
                <a:noFill/>
              </a:ln>
              <a:solidFill>
                <a:srgbClr val="008000"/>
              </a:solidFill>
              <a:effectLst/>
              <a:latin typeface="Arial Black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66" name="Text Box 1"/>
          <p:cNvSpPr txBox="1">
            <a:spLocks noChangeArrowheads="1"/>
          </p:cNvSpPr>
          <p:nvPr/>
        </p:nvSpPr>
        <p:spPr bwMode="auto">
          <a:xfrm>
            <a:off x="3491880" y="1098139"/>
            <a:ext cx="1152128" cy="4320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2000" b="1" i="0" u="none" strike="noStrike" cap="none" normalizeH="0" baseline="0" dirty="0" smtClean="0">
                <a:ln>
                  <a:noFill/>
                </a:ln>
                <a:solidFill>
                  <a:srgbClr val="008000"/>
                </a:solidFill>
                <a:effectLst/>
                <a:latin typeface="Arial Black" pitchFamily="34" charset="0"/>
                <a:ea typeface="Arial Unicode MS" pitchFamily="34" charset="-128"/>
                <a:cs typeface="Arial" pitchFamily="34" charset="0"/>
              </a:rPr>
              <a:t>+ 3 e</a:t>
            </a:r>
            <a:r>
              <a:rPr kumimoji="0" lang="fr-FR" sz="2000" b="1" i="0" u="none" strike="noStrike" cap="none" normalizeH="0" baseline="30000" dirty="0" smtClean="0">
                <a:ln>
                  <a:noFill/>
                </a:ln>
                <a:solidFill>
                  <a:srgbClr val="008000"/>
                </a:solidFill>
                <a:effectLst/>
                <a:latin typeface="Arial Black" pitchFamily="34" charset="0"/>
                <a:ea typeface="Arial Unicode MS" pitchFamily="34" charset="-128"/>
                <a:cs typeface="Arial" pitchFamily="34" charset="0"/>
              </a:rPr>
              <a:t> – </a:t>
            </a:r>
            <a:endParaRPr kumimoji="0" lang="fr-FR" sz="2000" b="1" i="0" u="none" strike="noStrike" cap="none" normalizeH="0" baseline="0" dirty="0" smtClean="0">
              <a:ln>
                <a:noFill/>
              </a:ln>
              <a:solidFill>
                <a:srgbClr val="008000"/>
              </a:solidFill>
              <a:effectLst/>
              <a:latin typeface="Arial Black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67" name="Rectangle à coins arrondis 66"/>
          <p:cNvSpPr/>
          <p:nvPr/>
        </p:nvSpPr>
        <p:spPr>
          <a:xfrm>
            <a:off x="57150" y="1702778"/>
            <a:ext cx="9036496" cy="908720"/>
          </a:xfrm>
          <a:prstGeom prst="roundRect">
            <a:avLst/>
          </a:prstGeom>
          <a:noFill/>
          <a:ln w="19050"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8" name="Rectangle 67"/>
          <p:cNvSpPr/>
          <p:nvPr/>
        </p:nvSpPr>
        <p:spPr>
          <a:xfrm>
            <a:off x="80392" y="1668870"/>
            <a:ext cx="269140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fr-FR" sz="2000" dirty="0" smtClean="0">
                <a:latin typeface="Times New Roman" pitchFamily="18" charset="0"/>
                <a:cs typeface="Times New Roman" pitchFamily="18" charset="0"/>
                <a:sym typeface="Wingdings"/>
              </a:rPr>
              <a:t></a:t>
            </a:r>
            <a:r>
              <a:rPr lang="fr-FR" sz="2000" dirty="0" smtClean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fr-FR" sz="2000" i="1" u="wavy" dirty="0" smtClean="0">
                <a:latin typeface="Times New Roman" pitchFamily="18" charset="0"/>
                <a:cs typeface="Times New Roman" pitchFamily="18" charset="0"/>
              </a:rPr>
              <a:t>Que constate-t-on ?</a:t>
            </a:r>
            <a:endParaRPr lang="fr-FR" sz="20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8674" name="Picture 2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948264" y="3216994"/>
            <a:ext cx="2195736" cy="34523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69" name="Connecteur droit avec flèche 68"/>
          <p:cNvCxnSpPr/>
          <p:nvPr/>
        </p:nvCxnSpPr>
        <p:spPr>
          <a:xfrm flipV="1">
            <a:off x="8532440" y="4005064"/>
            <a:ext cx="0" cy="720080"/>
          </a:xfrm>
          <a:prstGeom prst="straightConnector1">
            <a:avLst/>
          </a:prstGeom>
          <a:ln w="38100">
            <a:solidFill>
              <a:srgbClr val="00B0F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0" name="Groupe 69"/>
          <p:cNvGrpSpPr/>
          <p:nvPr/>
        </p:nvGrpSpPr>
        <p:grpSpPr>
          <a:xfrm>
            <a:off x="7740352" y="3971156"/>
            <a:ext cx="719584" cy="609848"/>
            <a:chOff x="7668344" y="5051276"/>
            <a:chExt cx="863600" cy="609848"/>
          </a:xfrm>
        </p:grpSpPr>
        <p:sp>
          <p:nvSpPr>
            <p:cNvPr id="71" name="Forme libre 70"/>
            <p:cNvSpPr/>
            <p:nvPr/>
          </p:nvSpPr>
          <p:spPr>
            <a:xfrm>
              <a:off x="7668344" y="5445224"/>
              <a:ext cx="863600" cy="215900"/>
            </a:xfrm>
            <a:custGeom>
              <a:avLst/>
              <a:gdLst>
                <a:gd name="connsiteX0" fmla="*/ 0 w 825191"/>
                <a:gd name="connsiteY0" fmla="*/ 126380 h 150542"/>
                <a:gd name="connsiteX1" fmla="*/ 89210 w 825191"/>
                <a:gd name="connsiteY1" fmla="*/ 3717 h 150542"/>
                <a:gd name="connsiteX2" fmla="*/ 133815 w 825191"/>
                <a:gd name="connsiteY2" fmla="*/ 126380 h 150542"/>
                <a:gd name="connsiteX3" fmla="*/ 223025 w 825191"/>
                <a:gd name="connsiteY3" fmla="*/ 3717 h 150542"/>
                <a:gd name="connsiteX4" fmla="*/ 278781 w 825191"/>
                <a:gd name="connsiteY4" fmla="*/ 148683 h 150542"/>
                <a:gd name="connsiteX5" fmla="*/ 356839 w 825191"/>
                <a:gd name="connsiteY5" fmla="*/ 14868 h 150542"/>
                <a:gd name="connsiteX6" fmla="*/ 423747 w 825191"/>
                <a:gd name="connsiteY6" fmla="*/ 126380 h 150542"/>
                <a:gd name="connsiteX7" fmla="*/ 490654 w 825191"/>
                <a:gd name="connsiteY7" fmla="*/ 26019 h 150542"/>
                <a:gd name="connsiteX8" fmla="*/ 557561 w 825191"/>
                <a:gd name="connsiteY8" fmla="*/ 137531 h 150542"/>
                <a:gd name="connsiteX9" fmla="*/ 624469 w 825191"/>
                <a:gd name="connsiteY9" fmla="*/ 26019 h 150542"/>
                <a:gd name="connsiteX10" fmla="*/ 691376 w 825191"/>
                <a:gd name="connsiteY10" fmla="*/ 104078 h 150542"/>
                <a:gd name="connsiteX11" fmla="*/ 825191 w 825191"/>
                <a:gd name="connsiteY11" fmla="*/ 126380 h 150542"/>
                <a:gd name="connsiteX0" fmla="*/ 0 w 952159"/>
                <a:gd name="connsiteY0" fmla="*/ 126380 h 150542"/>
                <a:gd name="connsiteX1" fmla="*/ 89210 w 952159"/>
                <a:gd name="connsiteY1" fmla="*/ 3717 h 150542"/>
                <a:gd name="connsiteX2" fmla="*/ 133815 w 952159"/>
                <a:gd name="connsiteY2" fmla="*/ 126380 h 150542"/>
                <a:gd name="connsiteX3" fmla="*/ 223025 w 952159"/>
                <a:gd name="connsiteY3" fmla="*/ 3717 h 150542"/>
                <a:gd name="connsiteX4" fmla="*/ 278781 w 952159"/>
                <a:gd name="connsiteY4" fmla="*/ 148683 h 150542"/>
                <a:gd name="connsiteX5" fmla="*/ 356839 w 952159"/>
                <a:gd name="connsiteY5" fmla="*/ 14868 h 150542"/>
                <a:gd name="connsiteX6" fmla="*/ 423747 w 952159"/>
                <a:gd name="connsiteY6" fmla="*/ 126380 h 150542"/>
                <a:gd name="connsiteX7" fmla="*/ 490654 w 952159"/>
                <a:gd name="connsiteY7" fmla="*/ 26019 h 150542"/>
                <a:gd name="connsiteX8" fmla="*/ 557561 w 952159"/>
                <a:gd name="connsiteY8" fmla="*/ 137531 h 150542"/>
                <a:gd name="connsiteX9" fmla="*/ 624469 w 952159"/>
                <a:gd name="connsiteY9" fmla="*/ 26019 h 150542"/>
                <a:gd name="connsiteX10" fmla="*/ 691376 w 952159"/>
                <a:gd name="connsiteY10" fmla="*/ 104078 h 150542"/>
                <a:gd name="connsiteX11" fmla="*/ 952159 w 952159"/>
                <a:gd name="connsiteY11" fmla="*/ 114171 h 150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952159" h="150542">
                  <a:moveTo>
                    <a:pt x="0" y="126380"/>
                  </a:moveTo>
                  <a:cubicBezTo>
                    <a:pt x="33454" y="65048"/>
                    <a:pt x="66908" y="3717"/>
                    <a:pt x="89210" y="3717"/>
                  </a:cubicBezTo>
                  <a:cubicBezTo>
                    <a:pt x="111512" y="3717"/>
                    <a:pt x="111513" y="126380"/>
                    <a:pt x="133815" y="126380"/>
                  </a:cubicBezTo>
                  <a:cubicBezTo>
                    <a:pt x="156117" y="126380"/>
                    <a:pt x="198864" y="0"/>
                    <a:pt x="223025" y="3717"/>
                  </a:cubicBezTo>
                  <a:cubicBezTo>
                    <a:pt x="247186" y="7434"/>
                    <a:pt x="256479" y="146824"/>
                    <a:pt x="278781" y="148683"/>
                  </a:cubicBezTo>
                  <a:cubicBezTo>
                    <a:pt x="301083" y="150542"/>
                    <a:pt x="332678" y="18585"/>
                    <a:pt x="356839" y="14868"/>
                  </a:cubicBezTo>
                  <a:cubicBezTo>
                    <a:pt x="381000" y="11151"/>
                    <a:pt x="401445" y="124522"/>
                    <a:pt x="423747" y="126380"/>
                  </a:cubicBezTo>
                  <a:cubicBezTo>
                    <a:pt x="446049" y="128238"/>
                    <a:pt x="468352" y="24160"/>
                    <a:pt x="490654" y="26019"/>
                  </a:cubicBezTo>
                  <a:cubicBezTo>
                    <a:pt x="512956" y="27878"/>
                    <a:pt x="535259" y="137531"/>
                    <a:pt x="557561" y="137531"/>
                  </a:cubicBezTo>
                  <a:cubicBezTo>
                    <a:pt x="579863" y="137531"/>
                    <a:pt x="602166" y="31595"/>
                    <a:pt x="624469" y="26019"/>
                  </a:cubicBezTo>
                  <a:cubicBezTo>
                    <a:pt x="646772" y="20443"/>
                    <a:pt x="636761" y="89386"/>
                    <a:pt x="691376" y="104078"/>
                  </a:cubicBezTo>
                  <a:cubicBezTo>
                    <a:pt x="745991" y="118770"/>
                    <a:pt x="901978" y="111383"/>
                    <a:pt x="952159" y="114171"/>
                  </a:cubicBezTo>
                </a:path>
              </a:pathLst>
            </a:custGeom>
            <a:ln w="38100">
              <a:solidFill>
                <a:srgbClr val="FF0000"/>
              </a:solidFill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defRPr/>
              </a:pPr>
              <a:endParaRPr lang="fr-FR" dirty="0">
                <a:solidFill>
                  <a:srgbClr val="FF0000"/>
                </a:solidFill>
              </a:endParaRPr>
            </a:p>
          </p:txBody>
        </p:sp>
        <p:sp>
          <p:nvSpPr>
            <p:cNvPr id="72" name="Rectangle 71"/>
            <p:cNvSpPr/>
            <p:nvPr/>
          </p:nvSpPr>
          <p:spPr>
            <a:xfrm>
              <a:off x="7831803" y="5051276"/>
              <a:ext cx="474811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fr-FR" sz="2000" b="1" dirty="0" err="1" smtClean="0">
                  <a:solidFill>
                    <a:srgbClr val="FF0000"/>
                  </a:solidFill>
                  <a:latin typeface="Arial" pitchFamily="34" charset="0"/>
                  <a:cs typeface="Arial" pitchFamily="34" charset="0"/>
                  <a:sym typeface="Wingdings 2" pitchFamily="18" charset="2"/>
                </a:rPr>
                <a:t>h</a:t>
              </a:r>
              <a:r>
                <a:rPr lang="fr-FR" sz="2000" b="1" dirty="0" err="1" smtClean="0">
                  <a:solidFill>
                    <a:srgbClr val="FF0000"/>
                  </a:solidFill>
                  <a:latin typeface="Symbol" pitchFamily="18" charset="2"/>
                  <a:cs typeface="Arial" pitchFamily="34" charset="0"/>
                  <a:sym typeface="Wingdings 2" pitchFamily="18" charset="2"/>
                </a:rPr>
                <a:t>n</a:t>
              </a:r>
              <a:endParaRPr lang="fr-FR" dirty="0">
                <a:solidFill>
                  <a:srgbClr val="FF0000"/>
                </a:solidFill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48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48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00"/>
                            </p:stCondLst>
                            <p:childTnLst>
                              <p:par>
                                <p:cTn id="26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86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86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348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348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500"/>
                            </p:stCondLst>
                            <p:childTnLst>
                              <p:par>
                                <p:cTn id="4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1000"/>
                            </p:stCondLst>
                            <p:childTnLst>
                              <p:par>
                                <p:cTn id="4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817" grpId="0"/>
      <p:bldP spid="34" grpId="0"/>
      <p:bldP spid="36" grpId="0" animBg="1"/>
      <p:bldP spid="37" grpId="0"/>
      <p:bldP spid="34818" grpId="0"/>
      <p:bldP spid="34819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Rectangle 56"/>
          <p:cNvSpPr/>
          <p:nvPr/>
        </p:nvSpPr>
        <p:spPr>
          <a:xfrm>
            <a:off x="971600" y="1340768"/>
            <a:ext cx="4429995" cy="400110"/>
          </a:xfrm>
          <a:prstGeom prst="rect">
            <a:avLst/>
          </a:prstGeom>
          <a:solidFill>
            <a:srgbClr val="FFFF00"/>
          </a:solidFill>
        </p:spPr>
        <p:txBody>
          <a:bodyPr wrap="none">
            <a:spAutoFit/>
          </a:bodyPr>
          <a:lstStyle/>
          <a:p>
            <a:r>
              <a:rPr lang="fr-FR" sz="2000" dirty="0" smtClean="0">
                <a:latin typeface="Times New Roman" pitchFamily="18" charset="0"/>
                <a:cs typeface="Times New Roman" pitchFamily="18" charset="0"/>
                <a:sym typeface="Wingdings 3"/>
              </a:rPr>
              <a:t> </a:t>
            </a:r>
            <a:r>
              <a:rPr lang="fr-FR" sz="2000" b="1" i="1" u="sng" dirty="0" smtClean="0">
                <a:latin typeface="Times New Roman" pitchFamily="18" charset="0"/>
                <a:cs typeface="Times New Roman" pitchFamily="18" charset="0"/>
              </a:rPr>
              <a:t>Ordre de grandeur</a:t>
            </a:r>
            <a:r>
              <a:rPr lang="fr-FR" sz="2000" b="1" u="sng" dirty="0" smtClean="0">
                <a:latin typeface="Times New Roman" pitchFamily="18" charset="0"/>
                <a:cs typeface="Times New Roman" pitchFamily="18" charset="0"/>
              </a:rPr>
              <a:t> = l’</a:t>
            </a:r>
            <a:r>
              <a:rPr lang="fr-FR" sz="2000" b="1" u="sng" dirty="0" err="1" smtClean="0">
                <a:latin typeface="Times New Roman" pitchFamily="18" charset="0"/>
                <a:cs typeface="Times New Roman" pitchFamily="18" charset="0"/>
              </a:rPr>
              <a:t>électron-volt</a:t>
            </a:r>
            <a:r>
              <a:rPr lang="fr-FR" sz="2000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fr-FR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0" name="Rectangle 4"/>
          <p:cNvSpPr>
            <a:spLocks noChangeArrowheads="1"/>
          </p:cNvSpPr>
          <p:nvPr/>
        </p:nvSpPr>
        <p:spPr bwMode="auto">
          <a:xfrm>
            <a:off x="611560" y="3861048"/>
            <a:ext cx="9025075" cy="306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fr-FR" sz="20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</a:rPr>
              <a:t>Cet électron passe de l’énergie </a:t>
            </a:r>
            <a:r>
              <a:rPr kumimoji="0" lang="fr-FR" sz="20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cs typeface="Arial" pitchFamily="34" charset="0"/>
              </a:rPr>
              <a:t>– 5,0 eV </a:t>
            </a:r>
            <a:r>
              <a:rPr kumimoji="0" lang="fr-FR" sz="20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</a:rPr>
              <a:t>à </a:t>
            </a:r>
            <a:r>
              <a:rPr kumimoji="0" lang="fr-FR" sz="20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cs typeface="Arial" pitchFamily="34" charset="0"/>
              </a:rPr>
              <a:t>0 eV </a:t>
            </a:r>
            <a:r>
              <a:rPr kumimoji="0" lang="fr-FR" sz="20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</a:rPr>
              <a:t>(état ionisé) :</a:t>
            </a:r>
          </a:p>
        </p:txBody>
      </p:sp>
      <p:sp>
        <p:nvSpPr>
          <p:cNvPr id="47" name="Rectangle 1"/>
          <p:cNvSpPr>
            <a:spLocks noChangeArrowheads="1"/>
          </p:cNvSpPr>
          <p:nvPr/>
        </p:nvSpPr>
        <p:spPr bwMode="auto">
          <a:xfrm>
            <a:off x="0" y="4872354"/>
            <a:ext cx="91440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indent="449263" algn="just"/>
            <a:r>
              <a:rPr lang="fr-FR" sz="2400" b="1" i="1" dirty="0">
                <a:latin typeface="Bookman Old Style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fr-FR" sz="2400" b="1" i="1" dirty="0" smtClean="0">
                <a:latin typeface="Bookman Old Style" pitchFamily="18" charset="0"/>
                <a:ea typeface="Calibri" pitchFamily="34" charset="0"/>
                <a:cs typeface="Times New Roman" pitchFamily="18" charset="0"/>
              </a:rPr>
              <a:t>   </a:t>
            </a:r>
            <a:r>
              <a:rPr lang="fr-FR" sz="2000" b="1" i="1" u="sng" dirty="0" smtClean="0">
                <a:latin typeface="Bookman Old Style" pitchFamily="18" charset="0"/>
                <a:ea typeface="Calibri" pitchFamily="34" charset="0"/>
                <a:cs typeface="Times New Roman" pitchFamily="18" charset="0"/>
              </a:rPr>
              <a:t>5) Lien avec le tableau périodique</a:t>
            </a:r>
            <a:endParaRPr lang="fr-FR" sz="2000" dirty="0">
              <a:latin typeface="Bookman Old Style" pitchFamily="18" charset="0"/>
              <a:ea typeface="Calibri" pitchFamily="34" charset="0"/>
              <a:cs typeface="Times New Roman" pitchFamily="18" charset="0"/>
            </a:endParaRPr>
          </a:p>
        </p:txBody>
      </p:sp>
      <p:sp>
        <p:nvSpPr>
          <p:cNvPr id="48" name="Flèche droite 47"/>
          <p:cNvSpPr/>
          <p:nvPr/>
        </p:nvSpPr>
        <p:spPr>
          <a:xfrm>
            <a:off x="250825" y="6020643"/>
            <a:ext cx="8785225" cy="72072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 dirty="0">
                <a:solidFill>
                  <a:schemeClr val="tx1">
                    <a:lumMod val="95000"/>
                    <a:lumOff val="5000"/>
                  </a:schemeClr>
                </a:solidFill>
              </a:rPr>
              <a:t>17</a:t>
            </a:r>
            <a:r>
              <a:rPr lang="fr-FR" baseline="300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ème</a:t>
            </a:r>
            <a:r>
              <a:rPr lang="fr-FR" dirty="0">
                <a:solidFill>
                  <a:schemeClr val="tx1">
                    <a:lumMod val="95000"/>
                    <a:lumOff val="5000"/>
                  </a:schemeClr>
                </a:solidFill>
              </a:rPr>
              <a:t> siècle              18</a:t>
            </a:r>
            <a:r>
              <a:rPr lang="fr-FR" baseline="300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ème</a:t>
            </a:r>
            <a:r>
              <a:rPr lang="fr-FR" dirty="0">
                <a:solidFill>
                  <a:schemeClr val="tx1">
                    <a:lumMod val="95000"/>
                    <a:lumOff val="5000"/>
                  </a:schemeClr>
                </a:solidFill>
              </a:rPr>
              <a:t> siècle               19</a:t>
            </a:r>
            <a:r>
              <a:rPr lang="fr-FR" baseline="300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ème</a:t>
            </a:r>
            <a:r>
              <a:rPr lang="fr-FR" dirty="0">
                <a:solidFill>
                  <a:schemeClr val="tx1">
                    <a:lumMod val="95000"/>
                    <a:lumOff val="5000"/>
                  </a:schemeClr>
                </a:solidFill>
              </a:rPr>
              <a:t> siècle              20</a:t>
            </a:r>
            <a:r>
              <a:rPr lang="fr-FR" baseline="300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ème</a:t>
            </a:r>
            <a:r>
              <a:rPr lang="fr-FR" dirty="0">
                <a:solidFill>
                  <a:schemeClr val="tx1">
                    <a:lumMod val="95000"/>
                    <a:lumOff val="5000"/>
                  </a:schemeClr>
                </a:solidFill>
              </a:rPr>
              <a:t> siècle              21</a:t>
            </a:r>
            <a:r>
              <a:rPr lang="fr-FR" baseline="300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ème</a:t>
            </a:r>
            <a:r>
              <a:rPr lang="fr-FR" dirty="0">
                <a:solidFill>
                  <a:schemeClr val="tx1">
                    <a:lumMod val="95000"/>
                    <a:lumOff val="5000"/>
                  </a:schemeClr>
                </a:solidFill>
              </a:rPr>
              <a:t> siècle</a:t>
            </a:r>
          </a:p>
        </p:txBody>
      </p:sp>
      <p:sp>
        <p:nvSpPr>
          <p:cNvPr id="49" name="Légende encadrée 1 48"/>
          <p:cNvSpPr/>
          <p:nvPr/>
        </p:nvSpPr>
        <p:spPr>
          <a:xfrm>
            <a:off x="3708400" y="5373018"/>
            <a:ext cx="1655763" cy="576262"/>
          </a:xfrm>
          <a:prstGeom prst="borderCallout1">
            <a:avLst>
              <a:gd name="adj1" fmla="val 101423"/>
              <a:gd name="adj2" fmla="val 51192"/>
              <a:gd name="adj3" fmla="val 147223"/>
              <a:gd name="adj4" fmla="val 51426"/>
            </a:avLst>
          </a:prstGeom>
          <a:solidFill>
            <a:schemeClr val="accent6">
              <a:lumMod val="60000"/>
              <a:lumOff val="40000"/>
            </a:scheme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 dirty="0">
                <a:solidFill>
                  <a:schemeClr val="tx1">
                    <a:lumMod val="95000"/>
                    <a:lumOff val="5000"/>
                  </a:schemeClr>
                </a:solidFill>
                <a:sym typeface="Symbol"/>
              </a:rPr>
              <a:t></a:t>
            </a:r>
            <a:r>
              <a:rPr lang="fr-FR" dirty="0">
                <a:solidFill>
                  <a:schemeClr val="tx1">
                    <a:lumMod val="95000"/>
                    <a:lumOff val="5000"/>
                  </a:schemeClr>
                </a:solidFill>
              </a:rPr>
              <a:t> 60 éléments connus</a:t>
            </a:r>
          </a:p>
        </p:txBody>
      </p:sp>
      <p:sp>
        <p:nvSpPr>
          <p:cNvPr id="50" name="Légende encadrée 1 49"/>
          <p:cNvSpPr/>
          <p:nvPr/>
        </p:nvSpPr>
        <p:spPr>
          <a:xfrm>
            <a:off x="1979613" y="5373018"/>
            <a:ext cx="1655762" cy="576262"/>
          </a:xfrm>
          <a:prstGeom prst="borderCallout1">
            <a:avLst>
              <a:gd name="adj1" fmla="val 101423"/>
              <a:gd name="adj2" fmla="val 51192"/>
              <a:gd name="adj3" fmla="val 147223"/>
              <a:gd name="adj4" fmla="val 51426"/>
            </a:avLst>
          </a:prstGeom>
          <a:solidFill>
            <a:schemeClr val="accent6">
              <a:lumMod val="40000"/>
              <a:lumOff val="60000"/>
            </a:scheme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 dirty="0">
                <a:solidFill>
                  <a:schemeClr val="tx1">
                    <a:lumMod val="95000"/>
                    <a:lumOff val="5000"/>
                  </a:schemeClr>
                </a:solidFill>
                <a:sym typeface="Symbol"/>
              </a:rPr>
              <a:t></a:t>
            </a:r>
            <a:r>
              <a:rPr lang="fr-FR" dirty="0">
                <a:solidFill>
                  <a:schemeClr val="tx1">
                    <a:lumMod val="95000"/>
                    <a:lumOff val="5000"/>
                  </a:schemeClr>
                </a:solidFill>
              </a:rPr>
              <a:t> 30 éléments connus</a:t>
            </a:r>
          </a:p>
        </p:txBody>
      </p:sp>
      <p:sp>
        <p:nvSpPr>
          <p:cNvPr id="51" name="Légende encadrée 1 50"/>
          <p:cNvSpPr/>
          <p:nvPr/>
        </p:nvSpPr>
        <p:spPr>
          <a:xfrm>
            <a:off x="179388" y="5373018"/>
            <a:ext cx="1655762" cy="576262"/>
          </a:xfrm>
          <a:prstGeom prst="borderCallout1">
            <a:avLst>
              <a:gd name="adj1" fmla="val 101423"/>
              <a:gd name="adj2" fmla="val 51192"/>
              <a:gd name="adj3" fmla="val 147223"/>
              <a:gd name="adj4" fmla="val 51426"/>
            </a:avLst>
          </a:prstGeom>
          <a:solidFill>
            <a:schemeClr val="accent6">
              <a:lumMod val="20000"/>
              <a:lumOff val="80000"/>
            </a:scheme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 dirty="0">
                <a:solidFill>
                  <a:schemeClr val="tx1">
                    <a:lumMod val="95000"/>
                    <a:lumOff val="5000"/>
                  </a:schemeClr>
                </a:solidFill>
                <a:sym typeface="Symbol"/>
              </a:rPr>
              <a:t></a:t>
            </a:r>
            <a:r>
              <a:rPr lang="fr-FR" dirty="0">
                <a:solidFill>
                  <a:schemeClr val="tx1">
                    <a:lumMod val="95000"/>
                    <a:lumOff val="5000"/>
                  </a:schemeClr>
                </a:solidFill>
              </a:rPr>
              <a:t> 12 éléments connus</a:t>
            </a:r>
          </a:p>
        </p:txBody>
      </p:sp>
      <p:sp>
        <p:nvSpPr>
          <p:cNvPr id="52" name="Légende encadrée 1 51"/>
          <p:cNvSpPr/>
          <p:nvPr/>
        </p:nvSpPr>
        <p:spPr>
          <a:xfrm>
            <a:off x="7019925" y="5373018"/>
            <a:ext cx="1655763" cy="576262"/>
          </a:xfrm>
          <a:prstGeom prst="borderCallout1">
            <a:avLst>
              <a:gd name="adj1" fmla="val 101423"/>
              <a:gd name="adj2" fmla="val 51192"/>
              <a:gd name="adj3" fmla="val 147223"/>
              <a:gd name="adj4" fmla="val 51426"/>
            </a:avLst>
          </a:prstGeom>
          <a:solidFill>
            <a:schemeClr val="accent6">
              <a:lumMod val="75000"/>
            </a:scheme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 dirty="0">
                <a:solidFill>
                  <a:schemeClr val="tx1">
                    <a:lumMod val="95000"/>
                    <a:lumOff val="5000"/>
                  </a:schemeClr>
                </a:solidFill>
                <a:sym typeface="Symbol"/>
              </a:rPr>
              <a:t>118 </a:t>
            </a:r>
            <a:r>
              <a:rPr lang="fr-FR" dirty="0">
                <a:solidFill>
                  <a:schemeClr val="tx1">
                    <a:lumMod val="95000"/>
                    <a:lumOff val="5000"/>
                  </a:schemeClr>
                </a:solidFill>
              </a:rPr>
              <a:t>éléments connus</a:t>
            </a:r>
          </a:p>
        </p:txBody>
      </p:sp>
      <p:sp>
        <p:nvSpPr>
          <p:cNvPr id="53" name="Rectangle 52"/>
          <p:cNvSpPr/>
          <p:nvPr/>
        </p:nvSpPr>
        <p:spPr>
          <a:xfrm>
            <a:off x="4385838" y="4239444"/>
            <a:ext cx="403507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  <a:sym typeface="Wingdings 3"/>
              </a:rPr>
              <a:t> </a:t>
            </a:r>
            <a:r>
              <a:rPr lang="fr-FR" sz="2000" b="1" u="sng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Energie d’ionisation = 5,0 eV</a:t>
            </a:r>
            <a:r>
              <a:rPr lang="fr-FR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.</a:t>
            </a:r>
            <a:endParaRPr lang="fr-FR" sz="2000" dirty="0"/>
          </a:p>
        </p:txBody>
      </p:sp>
      <p:sp>
        <p:nvSpPr>
          <p:cNvPr id="30" name="Rectangle 1"/>
          <p:cNvSpPr>
            <a:spLocks noChangeArrowheads="1"/>
          </p:cNvSpPr>
          <p:nvPr/>
        </p:nvSpPr>
        <p:spPr bwMode="auto">
          <a:xfrm>
            <a:off x="0" y="44624"/>
            <a:ext cx="8143768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Arial Unicode MS" pitchFamily="34" charset="-128"/>
                <a:cs typeface="Times New Roman" pitchFamily="18" charset="0"/>
                <a:sym typeface="Wingdings 3" pitchFamily="18" charset="2"/>
              </a:rPr>
              <a:t></a:t>
            </a:r>
            <a:r>
              <a:rPr kumimoji="0" lang="fr-FR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Arial Unicode MS" pitchFamily="34" charset="-128"/>
                <a:cs typeface="Times New Roman" pitchFamily="18" charset="0"/>
              </a:rPr>
              <a:t> </a:t>
            </a:r>
            <a:r>
              <a:rPr kumimoji="0" lang="fr-FR" sz="2000" b="1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Black" pitchFamily="34" charset="0"/>
                <a:ea typeface="Arial Unicode MS" pitchFamily="34" charset="-128"/>
                <a:cs typeface="Times New Roman" pitchFamily="18" charset="0"/>
                <a:sym typeface="Wingdings 3" pitchFamily="18" charset="2"/>
              </a:rPr>
              <a:t>Vocabulaire : ENERGIE DE 1</a:t>
            </a:r>
            <a:r>
              <a:rPr kumimoji="0" lang="fr-FR" sz="2000" b="1" i="0" u="sng" strike="noStrike" cap="none" normalizeH="0" baseline="3000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Black" pitchFamily="34" charset="0"/>
                <a:ea typeface="Arial Unicode MS" pitchFamily="34" charset="-128"/>
                <a:cs typeface="Times New Roman" pitchFamily="18" charset="0"/>
                <a:sym typeface="Wingdings 3" pitchFamily="18" charset="2"/>
              </a:rPr>
              <a:t>ère</a:t>
            </a:r>
            <a:r>
              <a:rPr kumimoji="0" lang="fr-FR" sz="2000" b="1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Black" pitchFamily="34" charset="0"/>
                <a:ea typeface="Arial Unicode MS" pitchFamily="34" charset="-128"/>
                <a:cs typeface="Times New Roman" pitchFamily="18" charset="0"/>
                <a:sym typeface="Wingdings 3" pitchFamily="18" charset="2"/>
              </a:rPr>
              <a:t> IONISATION d’un atome</a:t>
            </a:r>
            <a:endParaRPr kumimoji="0" lang="fr-FR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 Black" pitchFamily="34" charset="0"/>
              <a:ea typeface="Arial Unicode MS" pitchFamily="34" charset="-128"/>
              <a:cs typeface="Times New Roman" pitchFamily="18" charset="0"/>
              <a:sym typeface="Wingdings 3" pitchFamily="18" charset="2"/>
            </a:endParaRPr>
          </a:p>
        </p:txBody>
      </p:sp>
      <p:sp>
        <p:nvSpPr>
          <p:cNvPr id="31" name="Text Box 1"/>
          <p:cNvSpPr txBox="1">
            <a:spLocks noChangeArrowheads="1"/>
          </p:cNvSpPr>
          <p:nvPr/>
        </p:nvSpPr>
        <p:spPr bwMode="auto">
          <a:xfrm>
            <a:off x="107504" y="404664"/>
            <a:ext cx="7128792" cy="13681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 algn="just" fontAlgn="base">
              <a:spcBef>
                <a:spcPct val="0"/>
              </a:spcBef>
              <a:spcAft>
                <a:spcPct val="0"/>
              </a:spcAft>
            </a:pPr>
            <a:r>
              <a:rPr lang="fr-FR" sz="2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C’est </a:t>
            </a:r>
            <a:r>
              <a:rPr lang="fr-FR" sz="2000" b="1" i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l’énergie minimale qu’il faut fournir à un atome </a:t>
            </a:r>
            <a:r>
              <a:rPr lang="fr-FR" sz="2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à l’état gazeux et dans son état fondamental pour lui </a:t>
            </a:r>
            <a:r>
              <a:rPr lang="fr-FR" sz="2000" b="1" i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arracher un électron </a:t>
            </a:r>
            <a:r>
              <a:rPr lang="fr-FR" sz="2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selon le bilan : </a:t>
            </a:r>
            <a:r>
              <a:rPr lang="fr-FR" sz="2000" b="1" dirty="0" smtClean="0">
                <a:latin typeface="Arial" pitchFamily="34" charset="0"/>
                <a:cs typeface="Arial" pitchFamily="34" charset="0"/>
              </a:rPr>
              <a:t>X</a:t>
            </a:r>
            <a:r>
              <a:rPr lang="fr-FR" sz="2000" b="1" baseline="-25000" dirty="0" smtClean="0">
                <a:latin typeface="Arial" pitchFamily="34" charset="0"/>
                <a:cs typeface="Arial" pitchFamily="34" charset="0"/>
              </a:rPr>
              <a:t> (g)</a:t>
            </a:r>
            <a:r>
              <a:rPr lang="fr-FR" sz="20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fr-FR" sz="2000" b="1" dirty="0" smtClean="0">
                <a:latin typeface="Arial" pitchFamily="34" charset="0"/>
                <a:cs typeface="Arial" pitchFamily="34" charset="0"/>
                <a:sym typeface="Wingdings"/>
              </a:rPr>
              <a:t></a:t>
            </a:r>
            <a:r>
              <a:rPr lang="fr-FR" sz="2000" b="1" dirty="0" smtClean="0">
                <a:latin typeface="Arial" pitchFamily="34" charset="0"/>
                <a:cs typeface="Arial" pitchFamily="34" charset="0"/>
              </a:rPr>
              <a:t> X</a:t>
            </a:r>
            <a:r>
              <a:rPr lang="fr-FR" sz="2000" b="1" baseline="30000" dirty="0" smtClean="0">
                <a:latin typeface="Arial" pitchFamily="34" charset="0"/>
                <a:cs typeface="Arial" pitchFamily="34" charset="0"/>
              </a:rPr>
              <a:t>+</a:t>
            </a:r>
            <a:r>
              <a:rPr lang="fr-FR" sz="2000" b="1" baseline="-25000" dirty="0" smtClean="0">
                <a:latin typeface="Arial" pitchFamily="34" charset="0"/>
                <a:cs typeface="Arial" pitchFamily="34" charset="0"/>
              </a:rPr>
              <a:t> (g)</a:t>
            </a:r>
            <a:r>
              <a:rPr lang="fr-FR" sz="2000" b="1" dirty="0" smtClean="0">
                <a:latin typeface="Arial" pitchFamily="34" charset="0"/>
                <a:cs typeface="Arial" pitchFamily="34" charset="0"/>
              </a:rPr>
              <a:t> + e</a:t>
            </a:r>
            <a:r>
              <a:rPr lang="fr-FR" sz="2000" b="1" baseline="30000" dirty="0" smtClean="0">
                <a:latin typeface="Arial" pitchFamily="34" charset="0"/>
                <a:cs typeface="Arial" pitchFamily="34" charset="0"/>
              </a:rPr>
              <a:t> – </a:t>
            </a:r>
            <a:r>
              <a:rPr kumimoji="0" lang="fr-FR" sz="20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ea typeface="Arial Unicode MS" pitchFamily="34" charset="-128"/>
                <a:cs typeface="Arial" pitchFamily="34" charset="0"/>
              </a:rPr>
              <a:t> </a:t>
            </a:r>
            <a:endParaRPr kumimoji="0" lang="fr-FR" sz="2000" b="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2" name="Rectangle 31"/>
          <p:cNvSpPr/>
          <p:nvPr/>
        </p:nvSpPr>
        <p:spPr>
          <a:xfrm>
            <a:off x="72008" y="404664"/>
            <a:ext cx="7164288" cy="1368152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fr-FR" sz="2000" dirty="0" smtClean="0">
                <a:solidFill>
                  <a:schemeClr val="tx1"/>
                </a:solidFill>
              </a:rPr>
              <a:t> </a:t>
            </a:r>
            <a:r>
              <a:rPr lang="fr-FR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fr-FR" dirty="0" smtClean="0"/>
              <a:t> </a:t>
            </a:r>
            <a:endParaRPr lang="fr-FR" dirty="0"/>
          </a:p>
        </p:txBody>
      </p:sp>
      <p:sp>
        <p:nvSpPr>
          <p:cNvPr id="33" name="Rectangle 32"/>
          <p:cNvSpPr/>
          <p:nvPr/>
        </p:nvSpPr>
        <p:spPr>
          <a:xfrm>
            <a:off x="0" y="1772816"/>
            <a:ext cx="6948264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fr-FR" sz="2000" dirty="0" smtClean="0">
                <a:latin typeface="Times New Roman" pitchFamily="18" charset="0"/>
                <a:cs typeface="Times New Roman" pitchFamily="18" charset="0"/>
                <a:sym typeface="Wingdings"/>
              </a:rPr>
              <a:t></a:t>
            </a:r>
            <a:r>
              <a:rPr lang="fr-FR" sz="2000" dirty="0" smtClean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fr-FR" sz="2000" i="1" u="wavy" dirty="0" smtClean="0">
                <a:latin typeface="Times New Roman" pitchFamily="18" charset="0"/>
                <a:cs typeface="Times New Roman" pitchFamily="18" charset="0"/>
              </a:rPr>
              <a:t>Exemple</a:t>
            </a:r>
            <a:r>
              <a:rPr lang="fr-FR" sz="2000" i="1" dirty="0" smtClean="0">
                <a:latin typeface="Times New Roman" pitchFamily="18" charset="0"/>
                <a:cs typeface="Times New Roman" pitchFamily="18" charset="0"/>
              </a:rPr>
              <a:t> : On donne ci-contre les énergies des orbitales atomiques du sodium </a:t>
            </a:r>
            <a:r>
              <a:rPr lang="fr-FR" sz="2000" dirty="0" smtClean="0">
                <a:latin typeface="Times New Roman" pitchFamily="18" charset="0"/>
                <a:cs typeface="Times New Roman" pitchFamily="18" charset="0"/>
              </a:rPr>
              <a:t>(Z= 11). </a:t>
            </a:r>
            <a:r>
              <a:rPr lang="fr-FR" sz="2000" i="1" dirty="0" smtClean="0">
                <a:latin typeface="Times New Roman" pitchFamily="18" charset="0"/>
                <a:cs typeface="Times New Roman" pitchFamily="18" charset="0"/>
              </a:rPr>
              <a:t>Donner un ordre de grandeur de l’énergie de 1</a:t>
            </a:r>
            <a:r>
              <a:rPr lang="fr-FR" sz="2000" i="1" baseline="30000" dirty="0" smtClean="0">
                <a:latin typeface="Times New Roman" pitchFamily="18" charset="0"/>
                <a:cs typeface="Times New Roman" pitchFamily="18" charset="0"/>
              </a:rPr>
              <a:t>ère</a:t>
            </a:r>
            <a:r>
              <a:rPr lang="fr-FR" sz="2000" i="1" dirty="0" smtClean="0">
                <a:latin typeface="Times New Roman" pitchFamily="18" charset="0"/>
                <a:cs typeface="Times New Roman" pitchFamily="18" charset="0"/>
              </a:rPr>
              <a:t> ionisation de cet atome.</a:t>
            </a:r>
            <a:endParaRPr lang="fr-FR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2" name="Rectangle 2"/>
          <p:cNvSpPr>
            <a:spLocks noChangeArrowheads="1"/>
          </p:cNvSpPr>
          <p:nvPr/>
        </p:nvSpPr>
        <p:spPr bwMode="auto">
          <a:xfrm>
            <a:off x="0" y="3140968"/>
            <a:ext cx="6948264" cy="7200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fr-FR" sz="20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</a:rPr>
              <a:t>    </a:t>
            </a:r>
            <a:r>
              <a:rPr kumimoji="0" lang="fr-FR" sz="20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  <a:sym typeface="Wingdings 3"/>
              </a:rPr>
              <a:t></a:t>
            </a:r>
            <a:r>
              <a:rPr lang="fr-FR" sz="2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  <a:sym typeface="Wingdings 3"/>
              </a:rPr>
              <a:t> </a:t>
            </a:r>
            <a:r>
              <a:rPr kumimoji="0" lang="fr-FR" sz="20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</a:rPr>
              <a:t>L’électron qui nécessite </a:t>
            </a:r>
            <a:r>
              <a:rPr kumimoji="0" lang="fr-FR" sz="20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</a:rPr>
              <a:t>le moins d’énergie pour être arraché</a:t>
            </a:r>
            <a:r>
              <a:rPr kumimoji="0" lang="fr-FR" sz="20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</a:rPr>
              <a:t> ( = atteindre l’état ionisé) est </a:t>
            </a:r>
            <a:r>
              <a:rPr kumimoji="0" lang="fr-FR" sz="2000" b="1" i="0" u="sng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cs typeface="Arial" pitchFamily="34" charset="0"/>
              </a:rPr>
              <a:t>l’électron</a:t>
            </a:r>
            <a:r>
              <a:rPr kumimoji="0" lang="fr-FR" sz="2000" b="1" i="0" u="sng" strike="noStrike" cap="none" normalizeH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cs typeface="Arial" pitchFamily="34" charset="0"/>
              </a:rPr>
              <a:t> de l’OA 3s</a:t>
            </a:r>
            <a:r>
              <a:rPr kumimoji="0" lang="fr-FR" sz="2000" b="0" i="0" u="none" strike="noStrike" cap="none" normalizeH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</a:rPr>
              <a:t>.</a:t>
            </a:r>
          </a:p>
        </p:txBody>
      </p:sp>
      <p:sp>
        <p:nvSpPr>
          <p:cNvPr id="43" name="Rectangle 3"/>
          <p:cNvSpPr>
            <a:spLocks noChangeArrowheads="1"/>
          </p:cNvSpPr>
          <p:nvPr/>
        </p:nvSpPr>
        <p:spPr bwMode="auto">
          <a:xfrm>
            <a:off x="2065437" y="2747020"/>
            <a:ext cx="3923928" cy="4320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fr-FR" sz="20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</a:rPr>
              <a:t>[Na] = 1s</a:t>
            </a:r>
            <a:r>
              <a:rPr kumimoji="0" lang="fr-FR" sz="2000" b="1" i="0" u="none" strike="noStrike" cap="none" normalizeH="0" baseline="3000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</a:rPr>
              <a:t>2</a:t>
            </a:r>
            <a:r>
              <a:rPr kumimoji="0" lang="fr-FR" sz="20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</a:rPr>
              <a:t> 2s</a:t>
            </a:r>
            <a:r>
              <a:rPr kumimoji="0" lang="fr-FR" sz="2000" b="1" i="0" u="none" strike="noStrike" cap="none" normalizeH="0" baseline="3000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</a:rPr>
              <a:t>2</a:t>
            </a:r>
            <a:r>
              <a:rPr kumimoji="0" lang="fr-FR" sz="20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</a:rPr>
              <a:t> 2p</a:t>
            </a:r>
            <a:r>
              <a:rPr kumimoji="0" lang="fr-FR" sz="2000" b="1" i="0" u="none" strike="noStrike" cap="none" normalizeH="0" baseline="3000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</a:rPr>
              <a:t>6</a:t>
            </a:r>
            <a:r>
              <a:rPr kumimoji="0" lang="fr-FR" sz="20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</a:rPr>
              <a:t> 3s</a:t>
            </a:r>
            <a:r>
              <a:rPr kumimoji="0" lang="fr-FR" sz="2000" b="1" i="0" u="none" strike="noStrike" cap="none" normalizeH="0" baseline="3000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</a:rPr>
              <a:t>1</a:t>
            </a:r>
            <a:endParaRPr kumimoji="0" lang="fr-FR" sz="2000" b="1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44" name="Picture 2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948264" y="408682"/>
            <a:ext cx="2195736" cy="34523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45" name="Connecteur droit avec flèche 44"/>
          <p:cNvCxnSpPr/>
          <p:nvPr/>
        </p:nvCxnSpPr>
        <p:spPr>
          <a:xfrm flipV="1">
            <a:off x="8532440" y="1196752"/>
            <a:ext cx="0" cy="720080"/>
          </a:xfrm>
          <a:prstGeom prst="straightConnector1">
            <a:avLst/>
          </a:prstGeom>
          <a:ln w="38100">
            <a:solidFill>
              <a:srgbClr val="00B0F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4" name="Groupe 53"/>
          <p:cNvGrpSpPr/>
          <p:nvPr/>
        </p:nvGrpSpPr>
        <p:grpSpPr>
          <a:xfrm>
            <a:off x="7740352" y="1162844"/>
            <a:ext cx="719584" cy="609848"/>
            <a:chOff x="7668344" y="5051276"/>
            <a:chExt cx="863600" cy="609848"/>
          </a:xfrm>
        </p:grpSpPr>
        <p:sp>
          <p:nvSpPr>
            <p:cNvPr id="55" name="Forme libre 54"/>
            <p:cNvSpPr/>
            <p:nvPr/>
          </p:nvSpPr>
          <p:spPr>
            <a:xfrm>
              <a:off x="7668344" y="5445224"/>
              <a:ext cx="863600" cy="215900"/>
            </a:xfrm>
            <a:custGeom>
              <a:avLst/>
              <a:gdLst>
                <a:gd name="connsiteX0" fmla="*/ 0 w 825191"/>
                <a:gd name="connsiteY0" fmla="*/ 126380 h 150542"/>
                <a:gd name="connsiteX1" fmla="*/ 89210 w 825191"/>
                <a:gd name="connsiteY1" fmla="*/ 3717 h 150542"/>
                <a:gd name="connsiteX2" fmla="*/ 133815 w 825191"/>
                <a:gd name="connsiteY2" fmla="*/ 126380 h 150542"/>
                <a:gd name="connsiteX3" fmla="*/ 223025 w 825191"/>
                <a:gd name="connsiteY3" fmla="*/ 3717 h 150542"/>
                <a:gd name="connsiteX4" fmla="*/ 278781 w 825191"/>
                <a:gd name="connsiteY4" fmla="*/ 148683 h 150542"/>
                <a:gd name="connsiteX5" fmla="*/ 356839 w 825191"/>
                <a:gd name="connsiteY5" fmla="*/ 14868 h 150542"/>
                <a:gd name="connsiteX6" fmla="*/ 423747 w 825191"/>
                <a:gd name="connsiteY6" fmla="*/ 126380 h 150542"/>
                <a:gd name="connsiteX7" fmla="*/ 490654 w 825191"/>
                <a:gd name="connsiteY7" fmla="*/ 26019 h 150542"/>
                <a:gd name="connsiteX8" fmla="*/ 557561 w 825191"/>
                <a:gd name="connsiteY8" fmla="*/ 137531 h 150542"/>
                <a:gd name="connsiteX9" fmla="*/ 624469 w 825191"/>
                <a:gd name="connsiteY9" fmla="*/ 26019 h 150542"/>
                <a:gd name="connsiteX10" fmla="*/ 691376 w 825191"/>
                <a:gd name="connsiteY10" fmla="*/ 104078 h 150542"/>
                <a:gd name="connsiteX11" fmla="*/ 825191 w 825191"/>
                <a:gd name="connsiteY11" fmla="*/ 126380 h 150542"/>
                <a:gd name="connsiteX0" fmla="*/ 0 w 952159"/>
                <a:gd name="connsiteY0" fmla="*/ 126380 h 150542"/>
                <a:gd name="connsiteX1" fmla="*/ 89210 w 952159"/>
                <a:gd name="connsiteY1" fmla="*/ 3717 h 150542"/>
                <a:gd name="connsiteX2" fmla="*/ 133815 w 952159"/>
                <a:gd name="connsiteY2" fmla="*/ 126380 h 150542"/>
                <a:gd name="connsiteX3" fmla="*/ 223025 w 952159"/>
                <a:gd name="connsiteY3" fmla="*/ 3717 h 150542"/>
                <a:gd name="connsiteX4" fmla="*/ 278781 w 952159"/>
                <a:gd name="connsiteY4" fmla="*/ 148683 h 150542"/>
                <a:gd name="connsiteX5" fmla="*/ 356839 w 952159"/>
                <a:gd name="connsiteY5" fmla="*/ 14868 h 150542"/>
                <a:gd name="connsiteX6" fmla="*/ 423747 w 952159"/>
                <a:gd name="connsiteY6" fmla="*/ 126380 h 150542"/>
                <a:gd name="connsiteX7" fmla="*/ 490654 w 952159"/>
                <a:gd name="connsiteY7" fmla="*/ 26019 h 150542"/>
                <a:gd name="connsiteX8" fmla="*/ 557561 w 952159"/>
                <a:gd name="connsiteY8" fmla="*/ 137531 h 150542"/>
                <a:gd name="connsiteX9" fmla="*/ 624469 w 952159"/>
                <a:gd name="connsiteY9" fmla="*/ 26019 h 150542"/>
                <a:gd name="connsiteX10" fmla="*/ 691376 w 952159"/>
                <a:gd name="connsiteY10" fmla="*/ 104078 h 150542"/>
                <a:gd name="connsiteX11" fmla="*/ 952159 w 952159"/>
                <a:gd name="connsiteY11" fmla="*/ 114171 h 150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952159" h="150542">
                  <a:moveTo>
                    <a:pt x="0" y="126380"/>
                  </a:moveTo>
                  <a:cubicBezTo>
                    <a:pt x="33454" y="65048"/>
                    <a:pt x="66908" y="3717"/>
                    <a:pt x="89210" y="3717"/>
                  </a:cubicBezTo>
                  <a:cubicBezTo>
                    <a:pt x="111512" y="3717"/>
                    <a:pt x="111513" y="126380"/>
                    <a:pt x="133815" y="126380"/>
                  </a:cubicBezTo>
                  <a:cubicBezTo>
                    <a:pt x="156117" y="126380"/>
                    <a:pt x="198864" y="0"/>
                    <a:pt x="223025" y="3717"/>
                  </a:cubicBezTo>
                  <a:cubicBezTo>
                    <a:pt x="247186" y="7434"/>
                    <a:pt x="256479" y="146824"/>
                    <a:pt x="278781" y="148683"/>
                  </a:cubicBezTo>
                  <a:cubicBezTo>
                    <a:pt x="301083" y="150542"/>
                    <a:pt x="332678" y="18585"/>
                    <a:pt x="356839" y="14868"/>
                  </a:cubicBezTo>
                  <a:cubicBezTo>
                    <a:pt x="381000" y="11151"/>
                    <a:pt x="401445" y="124522"/>
                    <a:pt x="423747" y="126380"/>
                  </a:cubicBezTo>
                  <a:cubicBezTo>
                    <a:pt x="446049" y="128238"/>
                    <a:pt x="468352" y="24160"/>
                    <a:pt x="490654" y="26019"/>
                  </a:cubicBezTo>
                  <a:cubicBezTo>
                    <a:pt x="512956" y="27878"/>
                    <a:pt x="535259" y="137531"/>
                    <a:pt x="557561" y="137531"/>
                  </a:cubicBezTo>
                  <a:cubicBezTo>
                    <a:pt x="579863" y="137531"/>
                    <a:pt x="602166" y="31595"/>
                    <a:pt x="624469" y="26019"/>
                  </a:cubicBezTo>
                  <a:cubicBezTo>
                    <a:pt x="646772" y="20443"/>
                    <a:pt x="636761" y="89386"/>
                    <a:pt x="691376" y="104078"/>
                  </a:cubicBezTo>
                  <a:cubicBezTo>
                    <a:pt x="745991" y="118770"/>
                    <a:pt x="901978" y="111383"/>
                    <a:pt x="952159" y="114171"/>
                  </a:cubicBezTo>
                </a:path>
              </a:pathLst>
            </a:custGeom>
            <a:ln w="38100">
              <a:solidFill>
                <a:srgbClr val="FF0000"/>
              </a:solidFill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defRPr/>
              </a:pPr>
              <a:endParaRPr lang="fr-FR" dirty="0">
                <a:solidFill>
                  <a:srgbClr val="FF0000"/>
                </a:solidFill>
              </a:endParaRPr>
            </a:p>
          </p:txBody>
        </p:sp>
        <p:sp>
          <p:nvSpPr>
            <p:cNvPr id="56" name="Rectangle 55"/>
            <p:cNvSpPr/>
            <p:nvPr/>
          </p:nvSpPr>
          <p:spPr>
            <a:xfrm>
              <a:off x="7831803" y="5051276"/>
              <a:ext cx="474811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fr-FR" sz="2000" b="1" dirty="0" err="1" smtClean="0">
                  <a:solidFill>
                    <a:srgbClr val="FF0000"/>
                  </a:solidFill>
                  <a:latin typeface="Arial" pitchFamily="34" charset="0"/>
                  <a:cs typeface="Arial" pitchFamily="34" charset="0"/>
                  <a:sym typeface="Wingdings 2" pitchFamily="18" charset="2"/>
                </a:rPr>
                <a:t>h</a:t>
              </a:r>
              <a:r>
                <a:rPr lang="fr-FR" sz="2000" b="1" dirty="0" err="1" smtClean="0">
                  <a:solidFill>
                    <a:srgbClr val="FF0000"/>
                  </a:solidFill>
                  <a:latin typeface="Symbol" pitchFamily="18" charset="2"/>
                  <a:cs typeface="Arial" pitchFamily="34" charset="0"/>
                  <a:sym typeface="Wingdings 2" pitchFamily="18" charset="2"/>
                </a:rPr>
                <a:t>n</a:t>
              </a:r>
              <a:endParaRPr lang="fr-FR" dirty="0">
                <a:solidFill>
                  <a:srgbClr val="FF0000"/>
                </a:solidFill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"/>
                            </p:stCondLst>
                            <p:childTnLst>
                              <p:par>
                                <p:cTn id="27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9" dur="2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500"/>
                            </p:stCondLst>
                            <p:childTnLst>
                              <p:par>
                                <p:cTn id="31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3" dur="2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4500"/>
                            </p:stCondLst>
                            <p:childTnLst>
                              <p:par>
                                <p:cTn id="3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2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6500"/>
                            </p:stCondLst>
                            <p:childTnLst>
                              <p:par>
                                <p:cTn id="3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1" dur="20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7" grpId="0" animBg="1"/>
      <p:bldP spid="40" grpId="0"/>
      <p:bldP spid="47" grpId="0"/>
      <p:bldP spid="48" grpId="0" animBg="1"/>
      <p:bldP spid="49" grpId="0" animBg="1"/>
      <p:bldP spid="50" grpId="0" animBg="1"/>
      <p:bldP spid="51" grpId="0" animBg="1"/>
      <p:bldP spid="52" grpId="0" animBg="1"/>
      <p:bldP spid="53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Picture 14" descr="http://www.elementschimiques.fr/www/elements/files/discovery/Dmitri-Mendeleiev.30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5650" y="4621290"/>
            <a:ext cx="1584102" cy="22026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" name="Légende encadrée 1 18"/>
          <p:cNvSpPr/>
          <p:nvPr/>
        </p:nvSpPr>
        <p:spPr>
          <a:xfrm>
            <a:off x="3491880" y="4797152"/>
            <a:ext cx="2177763" cy="363863"/>
          </a:xfrm>
          <a:prstGeom prst="borderCallout1">
            <a:avLst>
              <a:gd name="adj1" fmla="val -3076"/>
              <a:gd name="adj2" fmla="val 50562"/>
              <a:gd name="adj3" fmla="val -56423"/>
              <a:gd name="adj4" fmla="val 50166"/>
            </a:avLst>
          </a:prstGeom>
          <a:solidFill>
            <a:schemeClr val="accent3">
              <a:lumMod val="40000"/>
              <a:lumOff val="60000"/>
            </a:schemeClr>
          </a:solidFill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 dirty="0">
                <a:solidFill>
                  <a:schemeClr val="tx1">
                    <a:lumMod val="95000"/>
                    <a:lumOff val="5000"/>
                  </a:schemeClr>
                </a:solidFill>
                <a:sym typeface="Symbol"/>
              </a:rPr>
              <a:t>Théorie des triades</a:t>
            </a:r>
            <a:endParaRPr lang="fr-FR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37" name="Rectangle 36"/>
          <p:cNvSpPr/>
          <p:nvPr/>
        </p:nvSpPr>
        <p:spPr>
          <a:xfrm>
            <a:off x="0" y="31938"/>
            <a:ext cx="6516216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fr-FR" sz="2000" dirty="0" smtClean="0">
                <a:latin typeface="Times New Roman" pitchFamily="18" charset="0"/>
                <a:cs typeface="Times New Roman" pitchFamily="18" charset="0"/>
                <a:sym typeface="Wingdings"/>
              </a:rPr>
              <a:t></a:t>
            </a:r>
            <a:r>
              <a:rPr lang="fr-FR" sz="2000" dirty="0" smtClean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fr-FR" sz="2000" i="1" u="wavy" dirty="0" smtClean="0">
                <a:latin typeface="Times New Roman" pitchFamily="18" charset="0"/>
                <a:cs typeface="Times New Roman" pitchFamily="18" charset="0"/>
              </a:rPr>
              <a:t>Exemple</a:t>
            </a:r>
            <a:r>
              <a:rPr lang="fr-FR" sz="2000" i="1" dirty="0" smtClean="0">
                <a:latin typeface="Times New Roman" pitchFamily="18" charset="0"/>
                <a:cs typeface="Times New Roman" pitchFamily="18" charset="0"/>
              </a:rPr>
              <a:t> : On donne dans le tableau ci-dessous en </a:t>
            </a:r>
            <a:r>
              <a:rPr lang="fr-FR" sz="2000" dirty="0" smtClean="0">
                <a:latin typeface="Times New Roman" pitchFamily="18" charset="0"/>
                <a:cs typeface="Times New Roman" pitchFamily="18" charset="0"/>
              </a:rPr>
              <a:t>eV</a:t>
            </a:r>
            <a:r>
              <a:rPr lang="fr-FR" sz="2000" i="1" dirty="0" smtClean="0">
                <a:latin typeface="Times New Roman" pitchFamily="18" charset="0"/>
                <a:cs typeface="Times New Roman" pitchFamily="18" charset="0"/>
              </a:rPr>
              <a:t> les énergies des orbitales atomiques du sodium. Donner un ordre de grandeur de l’énergie de 1</a:t>
            </a:r>
            <a:r>
              <a:rPr lang="fr-FR" sz="2000" i="1" baseline="30000" dirty="0" smtClean="0">
                <a:latin typeface="Times New Roman" pitchFamily="18" charset="0"/>
                <a:cs typeface="Times New Roman" pitchFamily="18" charset="0"/>
              </a:rPr>
              <a:t>ère</a:t>
            </a:r>
            <a:r>
              <a:rPr lang="fr-FR" sz="2000" i="1" dirty="0" smtClean="0">
                <a:latin typeface="Times New Roman" pitchFamily="18" charset="0"/>
                <a:cs typeface="Times New Roman" pitchFamily="18" charset="0"/>
              </a:rPr>
              <a:t> ionisation de cet atome.</a:t>
            </a:r>
            <a:endParaRPr lang="fr-FR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7" name="Rectangle 1"/>
          <p:cNvSpPr>
            <a:spLocks noChangeArrowheads="1"/>
          </p:cNvSpPr>
          <p:nvPr/>
        </p:nvSpPr>
        <p:spPr bwMode="auto">
          <a:xfrm>
            <a:off x="0" y="2924944"/>
            <a:ext cx="91440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indent="449263" algn="just"/>
            <a:r>
              <a:rPr lang="fr-FR" sz="2400" b="1" i="1" dirty="0">
                <a:latin typeface="Bookman Old Style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fr-FR" sz="2400" b="1" i="1" dirty="0" smtClean="0">
                <a:latin typeface="Bookman Old Style" pitchFamily="18" charset="0"/>
                <a:ea typeface="Calibri" pitchFamily="34" charset="0"/>
                <a:cs typeface="Times New Roman" pitchFamily="18" charset="0"/>
              </a:rPr>
              <a:t>   </a:t>
            </a:r>
            <a:r>
              <a:rPr lang="fr-FR" sz="2000" b="1" i="1" u="sng" dirty="0" smtClean="0">
                <a:latin typeface="Bookman Old Style" pitchFamily="18" charset="0"/>
                <a:ea typeface="Calibri" pitchFamily="34" charset="0"/>
                <a:cs typeface="Times New Roman" pitchFamily="18" charset="0"/>
              </a:rPr>
              <a:t>5) Lien avec le tableau périodique</a:t>
            </a:r>
            <a:endParaRPr lang="fr-FR" sz="2000" dirty="0">
              <a:latin typeface="Bookman Old Style" pitchFamily="18" charset="0"/>
              <a:ea typeface="Calibri" pitchFamily="34" charset="0"/>
              <a:cs typeface="Times New Roman" pitchFamily="18" charset="0"/>
            </a:endParaRPr>
          </a:p>
        </p:txBody>
      </p:sp>
      <p:sp>
        <p:nvSpPr>
          <p:cNvPr id="48" name="Flèche droite 47"/>
          <p:cNvSpPr/>
          <p:nvPr/>
        </p:nvSpPr>
        <p:spPr>
          <a:xfrm>
            <a:off x="250825" y="4037470"/>
            <a:ext cx="8785225" cy="72072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 dirty="0">
                <a:solidFill>
                  <a:schemeClr val="tx1">
                    <a:lumMod val="95000"/>
                    <a:lumOff val="5000"/>
                  </a:schemeClr>
                </a:solidFill>
              </a:rPr>
              <a:t>17</a:t>
            </a:r>
            <a:r>
              <a:rPr lang="fr-FR" baseline="300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ème</a:t>
            </a:r>
            <a:r>
              <a:rPr lang="fr-FR" dirty="0">
                <a:solidFill>
                  <a:schemeClr val="tx1">
                    <a:lumMod val="95000"/>
                    <a:lumOff val="5000"/>
                  </a:schemeClr>
                </a:solidFill>
              </a:rPr>
              <a:t> siècle              18</a:t>
            </a:r>
            <a:r>
              <a:rPr lang="fr-FR" baseline="300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ème</a:t>
            </a:r>
            <a:r>
              <a:rPr lang="fr-FR" dirty="0">
                <a:solidFill>
                  <a:schemeClr val="tx1">
                    <a:lumMod val="95000"/>
                    <a:lumOff val="5000"/>
                  </a:schemeClr>
                </a:solidFill>
              </a:rPr>
              <a:t> siècle               19</a:t>
            </a:r>
            <a:r>
              <a:rPr lang="fr-FR" baseline="300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ème</a:t>
            </a:r>
            <a:r>
              <a:rPr lang="fr-FR" dirty="0">
                <a:solidFill>
                  <a:schemeClr val="tx1">
                    <a:lumMod val="95000"/>
                    <a:lumOff val="5000"/>
                  </a:schemeClr>
                </a:solidFill>
              </a:rPr>
              <a:t> siècle              20</a:t>
            </a:r>
            <a:r>
              <a:rPr lang="fr-FR" baseline="300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ème</a:t>
            </a:r>
            <a:r>
              <a:rPr lang="fr-FR" dirty="0">
                <a:solidFill>
                  <a:schemeClr val="tx1">
                    <a:lumMod val="95000"/>
                    <a:lumOff val="5000"/>
                  </a:schemeClr>
                </a:solidFill>
              </a:rPr>
              <a:t> siècle              21</a:t>
            </a:r>
            <a:r>
              <a:rPr lang="fr-FR" baseline="300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ème</a:t>
            </a:r>
            <a:r>
              <a:rPr lang="fr-FR" dirty="0">
                <a:solidFill>
                  <a:schemeClr val="tx1">
                    <a:lumMod val="95000"/>
                    <a:lumOff val="5000"/>
                  </a:schemeClr>
                </a:solidFill>
              </a:rPr>
              <a:t> siècle</a:t>
            </a:r>
          </a:p>
        </p:txBody>
      </p:sp>
      <p:sp>
        <p:nvSpPr>
          <p:cNvPr id="49" name="Légende encadrée 1 48"/>
          <p:cNvSpPr/>
          <p:nvPr/>
        </p:nvSpPr>
        <p:spPr>
          <a:xfrm>
            <a:off x="3708400" y="3406621"/>
            <a:ext cx="1655763" cy="576262"/>
          </a:xfrm>
          <a:prstGeom prst="borderCallout1">
            <a:avLst>
              <a:gd name="adj1" fmla="val 101423"/>
              <a:gd name="adj2" fmla="val 51192"/>
              <a:gd name="adj3" fmla="val 147223"/>
              <a:gd name="adj4" fmla="val 51426"/>
            </a:avLst>
          </a:prstGeom>
          <a:solidFill>
            <a:schemeClr val="accent6">
              <a:lumMod val="60000"/>
              <a:lumOff val="40000"/>
            </a:scheme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 dirty="0">
                <a:solidFill>
                  <a:schemeClr val="tx1">
                    <a:lumMod val="95000"/>
                    <a:lumOff val="5000"/>
                  </a:schemeClr>
                </a:solidFill>
                <a:sym typeface="Symbol"/>
              </a:rPr>
              <a:t></a:t>
            </a:r>
            <a:r>
              <a:rPr lang="fr-FR" dirty="0">
                <a:solidFill>
                  <a:schemeClr val="tx1">
                    <a:lumMod val="95000"/>
                    <a:lumOff val="5000"/>
                  </a:schemeClr>
                </a:solidFill>
              </a:rPr>
              <a:t> 60 éléments connus</a:t>
            </a:r>
          </a:p>
        </p:txBody>
      </p:sp>
      <p:sp>
        <p:nvSpPr>
          <p:cNvPr id="50" name="Légende encadrée 1 49"/>
          <p:cNvSpPr/>
          <p:nvPr/>
        </p:nvSpPr>
        <p:spPr>
          <a:xfrm>
            <a:off x="1979613" y="3406621"/>
            <a:ext cx="1655762" cy="576262"/>
          </a:xfrm>
          <a:prstGeom prst="borderCallout1">
            <a:avLst>
              <a:gd name="adj1" fmla="val 101423"/>
              <a:gd name="adj2" fmla="val 51192"/>
              <a:gd name="adj3" fmla="val 147223"/>
              <a:gd name="adj4" fmla="val 51426"/>
            </a:avLst>
          </a:prstGeom>
          <a:solidFill>
            <a:schemeClr val="accent6">
              <a:lumMod val="40000"/>
              <a:lumOff val="60000"/>
            </a:scheme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 dirty="0">
                <a:solidFill>
                  <a:schemeClr val="tx1">
                    <a:lumMod val="95000"/>
                    <a:lumOff val="5000"/>
                  </a:schemeClr>
                </a:solidFill>
                <a:sym typeface="Symbol"/>
              </a:rPr>
              <a:t></a:t>
            </a:r>
            <a:r>
              <a:rPr lang="fr-FR" dirty="0">
                <a:solidFill>
                  <a:schemeClr val="tx1">
                    <a:lumMod val="95000"/>
                    <a:lumOff val="5000"/>
                  </a:schemeClr>
                </a:solidFill>
              </a:rPr>
              <a:t> 30 éléments connus</a:t>
            </a:r>
          </a:p>
        </p:txBody>
      </p:sp>
      <p:sp>
        <p:nvSpPr>
          <p:cNvPr id="51" name="Légende encadrée 1 50"/>
          <p:cNvSpPr/>
          <p:nvPr/>
        </p:nvSpPr>
        <p:spPr>
          <a:xfrm>
            <a:off x="179388" y="3406621"/>
            <a:ext cx="1655762" cy="576262"/>
          </a:xfrm>
          <a:prstGeom prst="borderCallout1">
            <a:avLst>
              <a:gd name="adj1" fmla="val 101423"/>
              <a:gd name="adj2" fmla="val 51192"/>
              <a:gd name="adj3" fmla="val 147223"/>
              <a:gd name="adj4" fmla="val 51426"/>
            </a:avLst>
          </a:prstGeom>
          <a:solidFill>
            <a:schemeClr val="accent6">
              <a:lumMod val="20000"/>
              <a:lumOff val="80000"/>
            </a:scheme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 dirty="0">
                <a:solidFill>
                  <a:schemeClr val="tx1">
                    <a:lumMod val="95000"/>
                    <a:lumOff val="5000"/>
                  </a:schemeClr>
                </a:solidFill>
                <a:sym typeface="Symbol"/>
              </a:rPr>
              <a:t></a:t>
            </a:r>
            <a:r>
              <a:rPr lang="fr-FR" dirty="0">
                <a:solidFill>
                  <a:schemeClr val="tx1">
                    <a:lumMod val="95000"/>
                    <a:lumOff val="5000"/>
                  </a:schemeClr>
                </a:solidFill>
              </a:rPr>
              <a:t> 12 éléments connus</a:t>
            </a:r>
          </a:p>
        </p:txBody>
      </p:sp>
      <p:sp>
        <p:nvSpPr>
          <p:cNvPr id="52" name="Légende encadrée 1 51"/>
          <p:cNvSpPr/>
          <p:nvPr/>
        </p:nvSpPr>
        <p:spPr>
          <a:xfrm>
            <a:off x="7019925" y="3406819"/>
            <a:ext cx="1655763" cy="576262"/>
          </a:xfrm>
          <a:prstGeom prst="borderCallout1">
            <a:avLst>
              <a:gd name="adj1" fmla="val 101423"/>
              <a:gd name="adj2" fmla="val 51192"/>
              <a:gd name="adj3" fmla="val 147223"/>
              <a:gd name="adj4" fmla="val 51426"/>
            </a:avLst>
          </a:prstGeom>
          <a:solidFill>
            <a:schemeClr val="accent6">
              <a:lumMod val="75000"/>
            </a:scheme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 dirty="0">
                <a:solidFill>
                  <a:schemeClr val="tx1">
                    <a:lumMod val="95000"/>
                    <a:lumOff val="5000"/>
                  </a:schemeClr>
                </a:solidFill>
                <a:sym typeface="Symbol"/>
              </a:rPr>
              <a:t>118 </a:t>
            </a:r>
            <a:r>
              <a:rPr lang="fr-FR" dirty="0">
                <a:solidFill>
                  <a:schemeClr val="tx1">
                    <a:lumMod val="95000"/>
                    <a:lumOff val="5000"/>
                  </a:schemeClr>
                </a:solidFill>
              </a:rPr>
              <a:t>éléments connus</a:t>
            </a:r>
          </a:p>
        </p:txBody>
      </p:sp>
      <p:sp>
        <p:nvSpPr>
          <p:cNvPr id="20" name="Légende encadrée 1 19"/>
          <p:cNvSpPr/>
          <p:nvPr/>
        </p:nvSpPr>
        <p:spPr>
          <a:xfrm>
            <a:off x="3491880" y="5373216"/>
            <a:ext cx="4427530" cy="363863"/>
          </a:xfrm>
          <a:prstGeom prst="borderCallout1">
            <a:avLst>
              <a:gd name="adj1" fmla="val 18"/>
              <a:gd name="adj2" fmla="val 24668"/>
              <a:gd name="adj3" fmla="val -59451"/>
              <a:gd name="adj4" fmla="val 24526"/>
            </a:avLst>
          </a:prstGeom>
          <a:solidFill>
            <a:schemeClr val="accent3">
              <a:lumMod val="40000"/>
              <a:lumOff val="60000"/>
            </a:schemeClr>
          </a:solidFill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 dirty="0">
                <a:solidFill>
                  <a:schemeClr val="tx1">
                    <a:lumMod val="95000"/>
                    <a:lumOff val="5000"/>
                  </a:schemeClr>
                </a:solidFill>
                <a:sym typeface="Symbol"/>
              </a:rPr>
              <a:t>Classement par masse atomique croissante</a:t>
            </a:r>
            <a:endParaRPr lang="fr-FR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21" name="Légende encadrée 1 20"/>
          <p:cNvSpPr/>
          <p:nvPr/>
        </p:nvSpPr>
        <p:spPr>
          <a:xfrm>
            <a:off x="3492500" y="5947989"/>
            <a:ext cx="5661221" cy="799855"/>
          </a:xfrm>
          <a:prstGeom prst="borderCallout1">
            <a:avLst>
              <a:gd name="adj1" fmla="val -1668"/>
              <a:gd name="adj2" fmla="val 20185"/>
              <a:gd name="adj3" fmla="val -27234"/>
              <a:gd name="adj4" fmla="val 20135"/>
            </a:avLst>
          </a:prstGeom>
          <a:solidFill>
            <a:schemeClr val="accent3">
              <a:lumMod val="40000"/>
              <a:lumOff val="60000"/>
            </a:schemeClr>
          </a:solidFill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 b="1" u="sng" dirty="0">
                <a:solidFill>
                  <a:schemeClr val="tx1">
                    <a:lumMod val="95000"/>
                    <a:lumOff val="5000"/>
                  </a:schemeClr>
                </a:solidFill>
                <a:sym typeface="Symbol"/>
              </a:rPr>
              <a:t>1869 - Tableau périodique de DIMITRI MENDELEÏEV :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 dirty="0">
                <a:solidFill>
                  <a:schemeClr val="tx1">
                    <a:lumMod val="95000"/>
                    <a:lumOff val="5000"/>
                  </a:schemeClr>
                </a:solidFill>
                <a:sym typeface="Wingdings"/>
              </a:rPr>
              <a:t> </a:t>
            </a:r>
            <a:r>
              <a:rPr lang="fr-FR" dirty="0">
                <a:solidFill>
                  <a:schemeClr val="tx1">
                    <a:lumMod val="95000"/>
                    <a:lumOff val="5000"/>
                  </a:schemeClr>
                </a:solidFill>
                <a:sym typeface="Symbol"/>
              </a:rPr>
              <a:t>Inversion de quelques éléments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 dirty="0">
                <a:solidFill>
                  <a:schemeClr val="tx1">
                    <a:lumMod val="95000"/>
                    <a:lumOff val="5000"/>
                  </a:schemeClr>
                </a:solidFill>
                <a:sym typeface="Wingdings"/>
              </a:rPr>
              <a:t> </a:t>
            </a:r>
            <a:r>
              <a:rPr lang="fr-FR" dirty="0">
                <a:solidFill>
                  <a:schemeClr val="tx1">
                    <a:lumMod val="95000"/>
                    <a:lumOff val="5000"/>
                  </a:schemeClr>
                </a:solidFill>
                <a:sym typeface="Symbol"/>
              </a:rPr>
              <a:t>Prévision de nouveaux éléments et de leurs propriétés</a:t>
            </a:r>
            <a:endParaRPr lang="fr-FR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23" name="Rectangle 4"/>
          <p:cNvSpPr>
            <a:spLocks noChangeArrowheads="1"/>
          </p:cNvSpPr>
          <p:nvPr/>
        </p:nvSpPr>
        <p:spPr bwMode="auto">
          <a:xfrm>
            <a:off x="611560" y="2094756"/>
            <a:ext cx="9025075" cy="306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fr-FR" sz="20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</a:rPr>
              <a:t>Cet électron passe de l’énergie </a:t>
            </a:r>
            <a:r>
              <a:rPr kumimoji="0" lang="fr-FR" sz="20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cs typeface="Arial" pitchFamily="34" charset="0"/>
              </a:rPr>
              <a:t>– 5,0 eV </a:t>
            </a:r>
            <a:r>
              <a:rPr kumimoji="0" lang="fr-FR" sz="20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</a:rPr>
              <a:t>à </a:t>
            </a:r>
            <a:r>
              <a:rPr kumimoji="0" lang="fr-FR" sz="20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cs typeface="Arial" pitchFamily="34" charset="0"/>
              </a:rPr>
              <a:t>0 eV </a:t>
            </a:r>
            <a:r>
              <a:rPr kumimoji="0" lang="fr-FR" sz="20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</a:rPr>
              <a:t>(état ionisé) :</a:t>
            </a:r>
          </a:p>
        </p:txBody>
      </p:sp>
      <p:sp>
        <p:nvSpPr>
          <p:cNvPr id="24" name="Rectangle 23"/>
          <p:cNvSpPr/>
          <p:nvPr/>
        </p:nvSpPr>
        <p:spPr>
          <a:xfrm>
            <a:off x="2987824" y="2492896"/>
            <a:ext cx="403507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  <a:sym typeface="Wingdings 3"/>
              </a:rPr>
              <a:t> </a:t>
            </a:r>
            <a:r>
              <a:rPr lang="fr-FR" sz="2000" b="1" u="sng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Energie d’ionisation = 5,0 eV</a:t>
            </a:r>
            <a:r>
              <a:rPr lang="fr-FR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.</a:t>
            </a:r>
            <a:endParaRPr lang="fr-FR" sz="2000" dirty="0"/>
          </a:p>
        </p:txBody>
      </p:sp>
      <p:sp>
        <p:nvSpPr>
          <p:cNvPr id="25" name="Rectangle 2"/>
          <p:cNvSpPr>
            <a:spLocks noChangeArrowheads="1"/>
          </p:cNvSpPr>
          <p:nvPr/>
        </p:nvSpPr>
        <p:spPr bwMode="auto">
          <a:xfrm>
            <a:off x="0" y="1374676"/>
            <a:ext cx="6948264" cy="7200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fr-FR" sz="20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</a:rPr>
              <a:t>    </a:t>
            </a:r>
            <a:r>
              <a:rPr kumimoji="0" lang="fr-FR" sz="20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  <a:sym typeface="Wingdings 3"/>
              </a:rPr>
              <a:t></a:t>
            </a:r>
            <a:r>
              <a:rPr lang="fr-FR" sz="2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  <a:sym typeface="Wingdings 3"/>
              </a:rPr>
              <a:t> </a:t>
            </a:r>
            <a:r>
              <a:rPr kumimoji="0" lang="fr-FR" sz="20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</a:rPr>
              <a:t>L’électron qui nécessite </a:t>
            </a:r>
            <a:r>
              <a:rPr kumimoji="0" lang="fr-FR" sz="20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</a:rPr>
              <a:t>le moins d’énergie pour être arraché</a:t>
            </a:r>
            <a:r>
              <a:rPr kumimoji="0" lang="fr-FR" sz="20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</a:rPr>
              <a:t> ( = atteindre l’état ionisé) est </a:t>
            </a:r>
            <a:r>
              <a:rPr kumimoji="0" lang="fr-FR" sz="2000" b="1" i="0" u="sng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cs typeface="Arial" pitchFamily="34" charset="0"/>
              </a:rPr>
              <a:t>l’électron</a:t>
            </a:r>
            <a:r>
              <a:rPr kumimoji="0" lang="fr-FR" sz="2000" b="1" i="0" u="sng" strike="noStrike" cap="none" normalizeH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cs typeface="Arial" pitchFamily="34" charset="0"/>
              </a:rPr>
              <a:t> de l’OA 3s</a:t>
            </a:r>
            <a:r>
              <a:rPr kumimoji="0" lang="fr-FR" sz="2000" b="0" i="0" u="none" strike="noStrike" cap="none" normalizeH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</a:rPr>
              <a:t>.</a:t>
            </a:r>
          </a:p>
        </p:txBody>
      </p:sp>
      <p:sp>
        <p:nvSpPr>
          <p:cNvPr id="26" name="Rectangle 3"/>
          <p:cNvSpPr>
            <a:spLocks noChangeArrowheads="1"/>
          </p:cNvSpPr>
          <p:nvPr/>
        </p:nvSpPr>
        <p:spPr bwMode="auto">
          <a:xfrm>
            <a:off x="2065437" y="980728"/>
            <a:ext cx="3923928" cy="4320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fr-FR" sz="20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</a:rPr>
              <a:t>[Na] = 1s</a:t>
            </a:r>
            <a:r>
              <a:rPr kumimoji="0" lang="fr-FR" sz="2000" b="1" i="0" u="none" strike="noStrike" cap="none" normalizeH="0" baseline="3000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</a:rPr>
              <a:t>2</a:t>
            </a:r>
            <a:r>
              <a:rPr kumimoji="0" lang="fr-FR" sz="20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</a:rPr>
              <a:t> 2s</a:t>
            </a:r>
            <a:r>
              <a:rPr kumimoji="0" lang="fr-FR" sz="2000" b="1" i="0" u="none" strike="noStrike" cap="none" normalizeH="0" baseline="3000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</a:rPr>
              <a:t>2</a:t>
            </a:r>
            <a:r>
              <a:rPr kumimoji="0" lang="fr-FR" sz="20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</a:rPr>
              <a:t> 2p</a:t>
            </a:r>
            <a:r>
              <a:rPr kumimoji="0" lang="fr-FR" sz="2000" b="1" i="0" u="none" strike="noStrike" cap="none" normalizeH="0" baseline="3000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</a:rPr>
              <a:t>6</a:t>
            </a:r>
            <a:r>
              <a:rPr kumimoji="0" lang="fr-FR" sz="20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</a:rPr>
              <a:t> 3s</a:t>
            </a:r>
            <a:r>
              <a:rPr kumimoji="0" lang="fr-FR" sz="2000" b="1" i="0" u="none" strike="noStrike" cap="none" normalizeH="0" baseline="3000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</a:rPr>
              <a:t>1</a:t>
            </a:r>
            <a:endParaRPr kumimoji="0" lang="fr-FR" sz="2000" b="1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27" name="Picture 2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948264" y="-27384"/>
            <a:ext cx="2195736" cy="2808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28" name="Connecteur droit avec flèche 27"/>
          <p:cNvCxnSpPr/>
          <p:nvPr/>
        </p:nvCxnSpPr>
        <p:spPr>
          <a:xfrm flipV="1">
            <a:off x="8532440" y="620688"/>
            <a:ext cx="0" cy="576064"/>
          </a:xfrm>
          <a:prstGeom prst="straightConnector1">
            <a:avLst/>
          </a:prstGeom>
          <a:ln w="38100">
            <a:solidFill>
              <a:srgbClr val="00B0F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9" name="Groupe 28"/>
          <p:cNvGrpSpPr/>
          <p:nvPr/>
        </p:nvGrpSpPr>
        <p:grpSpPr>
          <a:xfrm>
            <a:off x="6804247" y="508610"/>
            <a:ext cx="1655688" cy="616134"/>
            <a:chOff x="6544890" y="5044990"/>
            <a:chExt cx="1987054" cy="616134"/>
          </a:xfrm>
        </p:grpSpPr>
        <p:sp>
          <p:nvSpPr>
            <p:cNvPr id="30" name="Forme libre 29"/>
            <p:cNvSpPr/>
            <p:nvPr/>
          </p:nvSpPr>
          <p:spPr>
            <a:xfrm>
              <a:off x="6544890" y="5445224"/>
              <a:ext cx="1987054" cy="215900"/>
            </a:xfrm>
            <a:custGeom>
              <a:avLst/>
              <a:gdLst>
                <a:gd name="connsiteX0" fmla="*/ 0 w 825191"/>
                <a:gd name="connsiteY0" fmla="*/ 126380 h 150542"/>
                <a:gd name="connsiteX1" fmla="*/ 89210 w 825191"/>
                <a:gd name="connsiteY1" fmla="*/ 3717 h 150542"/>
                <a:gd name="connsiteX2" fmla="*/ 133815 w 825191"/>
                <a:gd name="connsiteY2" fmla="*/ 126380 h 150542"/>
                <a:gd name="connsiteX3" fmla="*/ 223025 w 825191"/>
                <a:gd name="connsiteY3" fmla="*/ 3717 h 150542"/>
                <a:gd name="connsiteX4" fmla="*/ 278781 w 825191"/>
                <a:gd name="connsiteY4" fmla="*/ 148683 h 150542"/>
                <a:gd name="connsiteX5" fmla="*/ 356839 w 825191"/>
                <a:gd name="connsiteY5" fmla="*/ 14868 h 150542"/>
                <a:gd name="connsiteX6" fmla="*/ 423747 w 825191"/>
                <a:gd name="connsiteY6" fmla="*/ 126380 h 150542"/>
                <a:gd name="connsiteX7" fmla="*/ 490654 w 825191"/>
                <a:gd name="connsiteY7" fmla="*/ 26019 h 150542"/>
                <a:gd name="connsiteX8" fmla="*/ 557561 w 825191"/>
                <a:gd name="connsiteY8" fmla="*/ 137531 h 150542"/>
                <a:gd name="connsiteX9" fmla="*/ 624469 w 825191"/>
                <a:gd name="connsiteY9" fmla="*/ 26019 h 150542"/>
                <a:gd name="connsiteX10" fmla="*/ 691376 w 825191"/>
                <a:gd name="connsiteY10" fmla="*/ 104078 h 150542"/>
                <a:gd name="connsiteX11" fmla="*/ 825191 w 825191"/>
                <a:gd name="connsiteY11" fmla="*/ 126380 h 150542"/>
                <a:gd name="connsiteX0" fmla="*/ 0 w 952159"/>
                <a:gd name="connsiteY0" fmla="*/ 126380 h 150542"/>
                <a:gd name="connsiteX1" fmla="*/ 89210 w 952159"/>
                <a:gd name="connsiteY1" fmla="*/ 3717 h 150542"/>
                <a:gd name="connsiteX2" fmla="*/ 133815 w 952159"/>
                <a:gd name="connsiteY2" fmla="*/ 126380 h 150542"/>
                <a:gd name="connsiteX3" fmla="*/ 223025 w 952159"/>
                <a:gd name="connsiteY3" fmla="*/ 3717 h 150542"/>
                <a:gd name="connsiteX4" fmla="*/ 278781 w 952159"/>
                <a:gd name="connsiteY4" fmla="*/ 148683 h 150542"/>
                <a:gd name="connsiteX5" fmla="*/ 356839 w 952159"/>
                <a:gd name="connsiteY5" fmla="*/ 14868 h 150542"/>
                <a:gd name="connsiteX6" fmla="*/ 423747 w 952159"/>
                <a:gd name="connsiteY6" fmla="*/ 126380 h 150542"/>
                <a:gd name="connsiteX7" fmla="*/ 490654 w 952159"/>
                <a:gd name="connsiteY7" fmla="*/ 26019 h 150542"/>
                <a:gd name="connsiteX8" fmla="*/ 557561 w 952159"/>
                <a:gd name="connsiteY8" fmla="*/ 137531 h 150542"/>
                <a:gd name="connsiteX9" fmla="*/ 624469 w 952159"/>
                <a:gd name="connsiteY9" fmla="*/ 26019 h 150542"/>
                <a:gd name="connsiteX10" fmla="*/ 691376 w 952159"/>
                <a:gd name="connsiteY10" fmla="*/ 104078 h 150542"/>
                <a:gd name="connsiteX11" fmla="*/ 952159 w 952159"/>
                <a:gd name="connsiteY11" fmla="*/ 114171 h 150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952159" h="150542">
                  <a:moveTo>
                    <a:pt x="0" y="126380"/>
                  </a:moveTo>
                  <a:cubicBezTo>
                    <a:pt x="33454" y="65048"/>
                    <a:pt x="66908" y="3717"/>
                    <a:pt x="89210" y="3717"/>
                  </a:cubicBezTo>
                  <a:cubicBezTo>
                    <a:pt x="111512" y="3717"/>
                    <a:pt x="111513" y="126380"/>
                    <a:pt x="133815" y="126380"/>
                  </a:cubicBezTo>
                  <a:cubicBezTo>
                    <a:pt x="156117" y="126380"/>
                    <a:pt x="198864" y="0"/>
                    <a:pt x="223025" y="3717"/>
                  </a:cubicBezTo>
                  <a:cubicBezTo>
                    <a:pt x="247186" y="7434"/>
                    <a:pt x="256479" y="146824"/>
                    <a:pt x="278781" y="148683"/>
                  </a:cubicBezTo>
                  <a:cubicBezTo>
                    <a:pt x="301083" y="150542"/>
                    <a:pt x="332678" y="18585"/>
                    <a:pt x="356839" y="14868"/>
                  </a:cubicBezTo>
                  <a:cubicBezTo>
                    <a:pt x="381000" y="11151"/>
                    <a:pt x="401445" y="124522"/>
                    <a:pt x="423747" y="126380"/>
                  </a:cubicBezTo>
                  <a:cubicBezTo>
                    <a:pt x="446049" y="128238"/>
                    <a:pt x="468352" y="24160"/>
                    <a:pt x="490654" y="26019"/>
                  </a:cubicBezTo>
                  <a:cubicBezTo>
                    <a:pt x="512956" y="27878"/>
                    <a:pt x="535259" y="137531"/>
                    <a:pt x="557561" y="137531"/>
                  </a:cubicBezTo>
                  <a:cubicBezTo>
                    <a:pt x="579863" y="137531"/>
                    <a:pt x="602166" y="31595"/>
                    <a:pt x="624469" y="26019"/>
                  </a:cubicBezTo>
                  <a:cubicBezTo>
                    <a:pt x="646772" y="20443"/>
                    <a:pt x="636761" y="89386"/>
                    <a:pt x="691376" y="104078"/>
                  </a:cubicBezTo>
                  <a:cubicBezTo>
                    <a:pt x="745991" y="118770"/>
                    <a:pt x="901978" y="111383"/>
                    <a:pt x="952159" y="114171"/>
                  </a:cubicBezTo>
                </a:path>
              </a:pathLst>
            </a:custGeom>
            <a:ln w="38100">
              <a:solidFill>
                <a:srgbClr val="FF0000"/>
              </a:solidFill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defRPr/>
              </a:pPr>
              <a:endParaRPr lang="fr-FR" dirty="0">
                <a:solidFill>
                  <a:srgbClr val="FF0000"/>
                </a:solidFill>
              </a:endParaRPr>
            </a:p>
          </p:txBody>
        </p:sp>
        <p:sp>
          <p:nvSpPr>
            <p:cNvPr id="31" name="Rectangle 30"/>
            <p:cNvSpPr/>
            <p:nvPr/>
          </p:nvSpPr>
          <p:spPr>
            <a:xfrm>
              <a:off x="6631311" y="5044990"/>
              <a:ext cx="474811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fr-FR" sz="2000" b="1" dirty="0" err="1" smtClean="0">
                  <a:solidFill>
                    <a:srgbClr val="FF0000"/>
                  </a:solidFill>
                  <a:latin typeface="Arial" pitchFamily="34" charset="0"/>
                  <a:cs typeface="Arial" pitchFamily="34" charset="0"/>
                  <a:sym typeface="Wingdings 2" pitchFamily="18" charset="2"/>
                </a:rPr>
                <a:t>h</a:t>
              </a:r>
              <a:r>
                <a:rPr lang="fr-FR" sz="2000" b="1" dirty="0" err="1" smtClean="0">
                  <a:solidFill>
                    <a:srgbClr val="FF0000"/>
                  </a:solidFill>
                  <a:latin typeface="Symbol" pitchFamily="18" charset="2"/>
                  <a:cs typeface="Arial" pitchFamily="34" charset="0"/>
                  <a:sym typeface="Wingdings 2" pitchFamily="18" charset="2"/>
                </a:rPr>
                <a:t>n</a:t>
              </a:r>
              <a:endParaRPr lang="fr-FR" dirty="0">
                <a:solidFill>
                  <a:srgbClr val="FF0000"/>
                </a:solidFill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20" grpId="0" animBg="1"/>
      <p:bldP spid="21" grpId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/>
          <p:cNvPicPr/>
          <p:nvPr/>
        </p:nvPicPr>
        <p:blipFill>
          <a:blip r:embed="rId2" cstate="print"/>
          <a:srcRect l="25611" t="32555" r="5606" b="46841"/>
          <a:stretch>
            <a:fillRect/>
          </a:stretch>
        </p:blipFill>
        <p:spPr bwMode="auto">
          <a:xfrm>
            <a:off x="2267744" y="5157192"/>
            <a:ext cx="6876256" cy="12241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" name="Rectangle 16"/>
          <p:cNvSpPr/>
          <p:nvPr/>
        </p:nvSpPr>
        <p:spPr>
          <a:xfrm>
            <a:off x="72008" y="4940373"/>
            <a:ext cx="8964488" cy="1872208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fr-FR" sz="2000" dirty="0" smtClean="0">
                <a:solidFill>
                  <a:schemeClr val="tx1"/>
                </a:solidFill>
              </a:rPr>
              <a:t> </a:t>
            </a:r>
            <a:r>
              <a:rPr lang="fr-FR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fr-FR" dirty="0" smtClean="0"/>
              <a:t> </a:t>
            </a:r>
            <a:endParaRPr lang="fr-FR" dirty="0"/>
          </a:p>
        </p:txBody>
      </p:sp>
      <p:pic>
        <p:nvPicPr>
          <p:cNvPr id="2" name="Image 1"/>
          <p:cNvPicPr/>
          <p:nvPr/>
        </p:nvPicPr>
        <p:blipFill>
          <a:blip r:embed="rId3" cstate="print"/>
          <a:srcRect l="2658" t="18544" r="5640" b="11813"/>
          <a:stretch>
            <a:fillRect/>
          </a:stretch>
        </p:blipFill>
        <p:spPr bwMode="auto">
          <a:xfrm>
            <a:off x="0" y="260648"/>
            <a:ext cx="9144000" cy="41764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Rectangle 4"/>
          <p:cNvSpPr/>
          <p:nvPr/>
        </p:nvSpPr>
        <p:spPr>
          <a:xfrm>
            <a:off x="1547664" y="-27384"/>
            <a:ext cx="302198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>
              <a:spcBef>
                <a:spcPct val="0"/>
              </a:spcBef>
            </a:pPr>
            <a:r>
              <a:rPr lang="fr-FR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Nom</a:t>
            </a:r>
            <a:r>
              <a:rPr lang="fr-FR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de l’élément chimique</a:t>
            </a:r>
          </a:p>
        </p:txBody>
      </p:sp>
      <p:sp>
        <p:nvSpPr>
          <p:cNvPr id="6" name="Rectangle 5"/>
          <p:cNvSpPr/>
          <p:nvPr/>
        </p:nvSpPr>
        <p:spPr>
          <a:xfrm>
            <a:off x="1691680" y="332656"/>
            <a:ext cx="691276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Symbole</a:t>
            </a:r>
            <a:r>
              <a:rPr lang="fr-FR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de l’élément chimique et son </a:t>
            </a:r>
            <a:r>
              <a:rPr lang="fr-FR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numéro atomique</a:t>
            </a:r>
            <a:endParaRPr lang="fr-FR" b="1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1979712" y="764704"/>
            <a:ext cx="4104456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b="1" dirty="0" smtClean="0">
                <a:solidFill>
                  <a:srgbClr val="008000"/>
                </a:solidFill>
                <a:latin typeface="Arial" pitchFamily="34" charset="0"/>
                <a:cs typeface="Arial" pitchFamily="34" charset="0"/>
              </a:rPr>
              <a:t>Configuration électronique de valence </a:t>
            </a:r>
            <a:r>
              <a:rPr lang="fr-FR" b="1" u="sng" dirty="0" smtClean="0">
                <a:solidFill>
                  <a:srgbClr val="008000"/>
                </a:solidFill>
                <a:latin typeface="Arial" pitchFamily="34" charset="0"/>
                <a:cs typeface="Arial" pitchFamily="34" charset="0"/>
              </a:rPr>
              <a:t>théorique</a:t>
            </a:r>
            <a:r>
              <a:rPr lang="fr-FR" dirty="0" smtClean="0">
                <a:solidFill>
                  <a:srgbClr val="008000"/>
                </a:solidFill>
                <a:latin typeface="Arial" pitchFamily="34" charset="0"/>
                <a:cs typeface="Arial" pitchFamily="34" charset="0"/>
              </a:rPr>
              <a:t> de chaque atome dans son état fondamental</a:t>
            </a:r>
            <a:endParaRPr lang="fr-FR" dirty="0">
              <a:solidFill>
                <a:srgbClr val="008000"/>
              </a:solidFill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9" name="Connecteur droit avec flèche 8"/>
          <p:cNvCxnSpPr/>
          <p:nvPr/>
        </p:nvCxnSpPr>
        <p:spPr>
          <a:xfrm flipH="1">
            <a:off x="899592" y="188640"/>
            <a:ext cx="720080" cy="144016"/>
          </a:xfrm>
          <a:prstGeom prst="straightConnector1">
            <a:avLst/>
          </a:prstGeom>
          <a:ln w="2857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Connecteur droit avec flèche 9"/>
          <p:cNvCxnSpPr/>
          <p:nvPr/>
        </p:nvCxnSpPr>
        <p:spPr>
          <a:xfrm flipH="1">
            <a:off x="827584" y="548680"/>
            <a:ext cx="936104" cy="0"/>
          </a:xfrm>
          <a:prstGeom prst="straightConnector1">
            <a:avLst/>
          </a:prstGeom>
          <a:ln w="28575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Connecteur droit avec flèche 11"/>
          <p:cNvCxnSpPr/>
          <p:nvPr/>
        </p:nvCxnSpPr>
        <p:spPr>
          <a:xfrm flipH="1" flipV="1">
            <a:off x="827584" y="764704"/>
            <a:ext cx="1152128" cy="216024"/>
          </a:xfrm>
          <a:prstGeom prst="straightConnector1">
            <a:avLst/>
          </a:prstGeom>
          <a:ln w="28575">
            <a:solidFill>
              <a:srgbClr val="008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Rectangle 14"/>
          <p:cNvSpPr>
            <a:spLocks noChangeArrowheads="1"/>
          </p:cNvSpPr>
          <p:nvPr/>
        </p:nvSpPr>
        <p:spPr bwMode="auto">
          <a:xfrm>
            <a:off x="0" y="4508325"/>
            <a:ext cx="4860032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just"/>
            <a:r>
              <a:rPr lang="fr-FR" sz="2000" b="1" dirty="0" smtClean="0">
                <a:latin typeface="Bookman Old Style" pitchFamily="18" charset="0"/>
                <a:ea typeface="Calibri" pitchFamily="34" charset="0"/>
                <a:cs typeface="Times New Roman" pitchFamily="18" charset="0"/>
              </a:rPr>
              <a:t>a/ </a:t>
            </a:r>
            <a:r>
              <a:rPr lang="fr-FR" sz="2000" b="1" i="1" u="sng" dirty="0" smtClean="0">
                <a:latin typeface="Bookman Old Style" pitchFamily="18" charset="0"/>
                <a:ea typeface="Calibri" pitchFamily="34" charset="0"/>
                <a:cs typeface="Times New Roman" pitchFamily="18" charset="0"/>
              </a:rPr>
              <a:t>Principe de construction</a:t>
            </a:r>
            <a:endParaRPr lang="fr-FR" sz="2000" dirty="0">
              <a:latin typeface="Bookman Old Style" pitchFamily="18" charset="0"/>
              <a:ea typeface="Calibri" pitchFamily="34" charset="0"/>
              <a:cs typeface="Times New Roman" pitchFamily="18" charset="0"/>
            </a:endParaRPr>
          </a:p>
        </p:txBody>
      </p:sp>
      <p:sp>
        <p:nvSpPr>
          <p:cNvPr id="16" name="Rectangle 1"/>
          <p:cNvSpPr>
            <a:spLocks noChangeArrowheads="1"/>
          </p:cNvSpPr>
          <p:nvPr/>
        </p:nvSpPr>
        <p:spPr bwMode="auto">
          <a:xfrm>
            <a:off x="179512" y="4889663"/>
            <a:ext cx="8856984" cy="19543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r>
              <a:rPr lang="fr-FR" sz="2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  <a:sym typeface="Wingdings"/>
              </a:rPr>
              <a:t></a:t>
            </a:r>
            <a:r>
              <a:rPr lang="fr-FR" sz="2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Les éléments chimiques sont </a:t>
            </a:r>
            <a:r>
              <a:rPr lang="fr-FR" sz="2000" b="1" i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classés </a:t>
            </a:r>
            <a:r>
              <a:rPr lang="fr-FR" sz="2000" u="sng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de gauche à droite et de haut en bas </a:t>
            </a:r>
            <a:r>
              <a:rPr lang="fr-FR" sz="2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par </a:t>
            </a:r>
            <a:r>
              <a:rPr lang="fr-FR" sz="2000" b="1" u="sng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numéro atomique Z</a:t>
            </a:r>
            <a:r>
              <a:rPr lang="fr-FR" sz="2000" b="1" u="sng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croissant</a:t>
            </a:r>
            <a:r>
              <a:rPr lang="fr-FR" sz="2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.</a:t>
            </a:r>
          </a:p>
          <a:p>
            <a:r>
              <a:rPr lang="fr-FR" sz="2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  <a:sym typeface="Wingdings"/>
              </a:rPr>
              <a:t></a:t>
            </a:r>
            <a:r>
              <a:rPr lang="fr-FR" sz="2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Le tableau est décomposé en </a:t>
            </a:r>
            <a:r>
              <a:rPr lang="fr-FR" sz="20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7 lignes </a:t>
            </a:r>
            <a:r>
              <a:rPr lang="fr-FR" sz="2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( = </a:t>
            </a:r>
            <a:r>
              <a:rPr lang="fr-FR" sz="20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périodes</a:t>
            </a:r>
            <a:r>
              <a:rPr lang="fr-FR" sz="2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) et </a:t>
            </a:r>
            <a:r>
              <a:rPr lang="fr-FR" sz="20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18 colonnes</a:t>
            </a:r>
            <a:r>
              <a:rPr lang="fr-FR" sz="2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.</a:t>
            </a:r>
          </a:p>
          <a:p>
            <a:r>
              <a:rPr lang="fr-FR" sz="2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  <a:sym typeface="Wingdings"/>
              </a:rPr>
              <a:t></a:t>
            </a:r>
            <a:r>
              <a:rPr lang="fr-FR" sz="2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Les éléments chimiques d’une même</a:t>
            </a:r>
            <a:r>
              <a:rPr lang="fr-FR" sz="20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colonne </a:t>
            </a:r>
            <a:r>
              <a:rPr lang="fr-FR" sz="2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ont des </a:t>
            </a:r>
            <a:r>
              <a:rPr lang="fr-FR" sz="2000" b="1" u="sng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propriétés chimiques identiques</a:t>
            </a:r>
            <a:r>
              <a:rPr lang="fr-FR" sz="2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( = </a:t>
            </a:r>
            <a:r>
              <a:rPr lang="fr-FR" sz="20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famille chimique</a:t>
            </a:r>
            <a:r>
              <a:rPr lang="fr-FR" sz="2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) :</a:t>
            </a:r>
          </a:p>
          <a:p>
            <a:r>
              <a:rPr kumimoji="0" lang="fr-FR" sz="2100" b="1" i="1" u="sng" strike="noStrike" cap="none" normalizeH="0" baseline="0" dirty="0" smtClean="0">
                <a:ln>
                  <a:noFill/>
                </a:ln>
                <a:effectLst/>
                <a:latin typeface="Arial Narrow" pitchFamily="34" charset="0"/>
                <a:cs typeface="Arial" pitchFamily="34" charset="0"/>
              </a:rPr>
              <a:t>Colonne </a:t>
            </a:r>
            <a:r>
              <a:rPr kumimoji="0" lang="fr-FR" sz="2100" b="1" u="sng" strike="noStrike" cap="none" normalizeH="0" baseline="0" dirty="0" smtClean="0">
                <a:ln>
                  <a:noFill/>
                </a:ln>
                <a:effectLst/>
                <a:latin typeface="Arial Black" pitchFamily="34" charset="0"/>
                <a:cs typeface="Arial" pitchFamily="34" charset="0"/>
              </a:rPr>
              <a:t>18</a:t>
            </a:r>
            <a:r>
              <a:rPr kumimoji="0" lang="fr-FR" sz="2100" b="1" i="1" strike="noStrike" cap="none" normalizeH="0" baseline="0" dirty="0" smtClean="0">
                <a:ln>
                  <a:noFill/>
                </a:ln>
                <a:effectLst/>
                <a:latin typeface="Arial Narrow" pitchFamily="34" charset="0"/>
                <a:cs typeface="Arial" pitchFamily="34" charset="0"/>
              </a:rPr>
              <a:t> </a:t>
            </a:r>
            <a:r>
              <a:rPr kumimoji="0" lang="fr-FR" sz="21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 Narrow" pitchFamily="34" charset="0"/>
                <a:cs typeface="Arial" pitchFamily="34" charset="0"/>
              </a:rPr>
              <a:t>:</a:t>
            </a:r>
            <a:r>
              <a:rPr kumimoji="0" lang="fr-FR" sz="2100" b="1" i="0" u="none" strike="noStrike" cap="none" normalizeH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 Narrow" pitchFamily="34" charset="0"/>
                <a:cs typeface="Arial" pitchFamily="34" charset="0"/>
              </a:rPr>
              <a:t> Gaz nobles ; </a:t>
            </a:r>
            <a:r>
              <a:rPr kumimoji="0" lang="fr-FR" sz="2100" b="1" i="1" u="sng" strike="noStrike" cap="none" normalizeH="0" dirty="0" smtClean="0">
                <a:ln>
                  <a:noFill/>
                </a:ln>
                <a:effectLst/>
                <a:latin typeface="Arial Narrow" pitchFamily="34" charset="0"/>
                <a:cs typeface="Arial" pitchFamily="34" charset="0"/>
              </a:rPr>
              <a:t>Colonne </a:t>
            </a:r>
            <a:r>
              <a:rPr kumimoji="0" lang="fr-FR" sz="2100" b="1" u="sng" strike="noStrike" cap="none" normalizeH="0" dirty="0" smtClean="0">
                <a:ln>
                  <a:noFill/>
                </a:ln>
                <a:effectLst/>
                <a:latin typeface="Arial Black" pitchFamily="34" charset="0"/>
                <a:cs typeface="Arial" pitchFamily="34" charset="0"/>
              </a:rPr>
              <a:t>17</a:t>
            </a:r>
            <a:r>
              <a:rPr kumimoji="0" lang="fr-FR" sz="2100" b="1" i="0" u="none" strike="noStrike" cap="none" normalizeH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 Narrow" pitchFamily="34" charset="0"/>
                <a:cs typeface="Arial" pitchFamily="34" charset="0"/>
              </a:rPr>
              <a:t> : Halogènes ; </a:t>
            </a:r>
            <a:r>
              <a:rPr kumimoji="0" lang="fr-FR" sz="2100" b="1" i="1" u="sng" strike="noStrike" cap="none" normalizeH="0" dirty="0" smtClean="0">
                <a:ln>
                  <a:noFill/>
                </a:ln>
                <a:effectLst/>
                <a:latin typeface="Arial Narrow" pitchFamily="34" charset="0"/>
                <a:cs typeface="Arial" pitchFamily="34" charset="0"/>
              </a:rPr>
              <a:t>Colonne </a:t>
            </a:r>
            <a:r>
              <a:rPr kumimoji="0" lang="fr-FR" sz="2100" b="1" u="sng" strike="noStrike" cap="none" normalizeH="0" dirty="0" smtClean="0">
                <a:ln>
                  <a:noFill/>
                </a:ln>
                <a:effectLst/>
                <a:latin typeface="Arial Black" pitchFamily="34" charset="0"/>
                <a:cs typeface="Arial" pitchFamily="34" charset="0"/>
              </a:rPr>
              <a:t>1</a:t>
            </a:r>
            <a:r>
              <a:rPr kumimoji="0" lang="fr-FR" sz="2100" b="1" i="0" u="none" strike="noStrike" cap="none" normalizeH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 Narrow" pitchFamily="34" charset="0"/>
                <a:cs typeface="Arial" pitchFamily="34" charset="0"/>
              </a:rPr>
              <a:t> : Alcalins (sauf H)</a:t>
            </a:r>
            <a:endParaRPr kumimoji="0" lang="fr-FR" sz="2100" b="1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Arial Narrow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000"/>
                            </p:stCondLst>
                            <p:childTnLst>
                              <p:par>
                                <p:cTn id="26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000"/>
                            </p:stCondLst>
                            <p:childTnLst>
                              <p:par>
                                <p:cTn id="34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500"/>
                            </p:stCondLst>
                            <p:childTnLst>
                              <p:par>
                                <p:cTn id="44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500"/>
                                        <p:tgtEl>
                                          <p:spTgt spid="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500"/>
                                        <p:tgtEl>
                                          <p:spTgt spid="1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5" grpId="0"/>
      <p:bldP spid="6" grpId="0"/>
      <p:bldP spid="7" grpId="0"/>
      <p:bldP spid="15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ChangeArrowheads="1"/>
          </p:cNvSpPr>
          <p:nvPr/>
        </p:nvSpPr>
        <p:spPr bwMode="auto">
          <a:xfrm>
            <a:off x="0" y="0"/>
            <a:ext cx="4860032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just"/>
            <a:r>
              <a:rPr lang="fr-FR" sz="2000" b="1" dirty="0" smtClean="0">
                <a:latin typeface="Bookman Old Style" pitchFamily="18" charset="0"/>
                <a:ea typeface="Calibri" pitchFamily="34" charset="0"/>
                <a:cs typeface="Times New Roman" pitchFamily="18" charset="0"/>
              </a:rPr>
              <a:t>a/ </a:t>
            </a:r>
            <a:r>
              <a:rPr lang="fr-FR" sz="2000" b="1" i="1" u="sng" dirty="0" smtClean="0">
                <a:latin typeface="Bookman Old Style" pitchFamily="18" charset="0"/>
                <a:ea typeface="Calibri" pitchFamily="34" charset="0"/>
                <a:cs typeface="Times New Roman" pitchFamily="18" charset="0"/>
              </a:rPr>
              <a:t>Principe de construction</a:t>
            </a:r>
            <a:endParaRPr lang="fr-FR" sz="2000" dirty="0">
              <a:latin typeface="Bookman Old Style" pitchFamily="18" charset="0"/>
              <a:ea typeface="Calibri" pitchFamily="34" charset="0"/>
              <a:cs typeface="Times New Roman" pitchFamily="18" charset="0"/>
            </a:endParaRPr>
          </a:p>
        </p:txBody>
      </p:sp>
      <p:sp>
        <p:nvSpPr>
          <p:cNvPr id="3" name="Rectangle 1"/>
          <p:cNvSpPr>
            <a:spLocks noChangeArrowheads="1"/>
          </p:cNvSpPr>
          <p:nvPr/>
        </p:nvSpPr>
        <p:spPr bwMode="auto">
          <a:xfrm>
            <a:off x="179512" y="405007"/>
            <a:ext cx="8856984" cy="19543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r>
              <a:rPr lang="fr-FR" sz="2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  <a:sym typeface="Wingdings"/>
              </a:rPr>
              <a:t></a:t>
            </a:r>
            <a:r>
              <a:rPr lang="fr-FR" sz="2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Les éléments chimiques sont </a:t>
            </a:r>
            <a:r>
              <a:rPr lang="fr-FR" sz="2000" b="1" i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classés </a:t>
            </a:r>
            <a:r>
              <a:rPr lang="fr-FR" sz="2000" u="sng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de gauche à droite et de haut en bas </a:t>
            </a:r>
            <a:r>
              <a:rPr lang="fr-FR" sz="2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par </a:t>
            </a:r>
            <a:r>
              <a:rPr lang="fr-FR" sz="2000" b="1" u="sng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numéro atomique Z</a:t>
            </a:r>
            <a:r>
              <a:rPr lang="fr-FR" sz="2000" b="1" u="sng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croissant</a:t>
            </a:r>
            <a:r>
              <a:rPr lang="fr-FR" sz="2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.</a:t>
            </a:r>
          </a:p>
          <a:p>
            <a:r>
              <a:rPr lang="fr-FR" sz="2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  <a:sym typeface="Wingdings"/>
              </a:rPr>
              <a:t></a:t>
            </a:r>
            <a:r>
              <a:rPr lang="fr-FR" sz="2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Le tableau est décomposé en </a:t>
            </a:r>
            <a:r>
              <a:rPr lang="fr-FR" sz="20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7 lignes </a:t>
            </a:r>
            <a:r>
              <a:rPr lang="fr-FR" sz="2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( = </a:t>
            </a:r>
            <a:r>
              <a:rPr lang="fr-FR" sz="20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périodes</a:t>
            </a:r>
            <a:r>
              <a:rPr lang="fr-FR" sz="2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) et </a:t>
            </a:r>
            <a:r>
              <a:rPr lang="fr-FR" sz="20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18 colonnes</a:t>
            </a:r>
            <a:r>
              <a:rPr lang="fr-FR" sz="2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.</a:t>
            </a:r>
          </a:p>
          <a:p>
            <a:r>
              <a:rPr lang="fr-FR" sz="2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  <a:sym typeface="Wingdings"/>
              </a:rPr>
              <a:t></a:t>
            </a:r>
            <a:r>
              <a:rPr lang="fr-FR" sz="2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Les éléments chimiques d’une même</a:t>
            </a:r>
            <a:r>
              <a:rPr lang="fr-FR" sz="20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colonne </a:t>
            </a:r>
            <a:r>
              <a:rPr lang="fr-FR" sz="2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ont des </a:t>
            </a:r>
            <a:r>
              <a:rPr lang="fr-FR" sz="2000" b="1" u="sng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propriétés chimiques identiques</a:t>
            </a:r>
            <a:r>
              <a:rPr lang="fr-FR" sz="2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( = </a:t>
            </a:r>
            <a:r>
              <a:rPr lang="fr-FR" sz="20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famille chimique</a:t>
            </a:r>
            <a:r>
              <a:rPr lang="fr-FR" sz="2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) :</a:t>
            </a:r>
          </a:p>
          <a:p>
            <a:r>
              <a:rPr lang="fr-FR" sz="2100" b="1" i="1" u="sng" dirty="0" smtClean="0">
                <a:latin typeface="Arial Narrow" pitchFamily="34" charset="0"/>
                <a:cs typeface="Arial" pitchFamily="34" charset="0"/>
              </a:rPr>
              <a:t>Colonne </a:t>
            </a:r>
            <a:r>
              <a:rPr lang="fr-FR" sz="2100" b="1" u="sng" dirty="0" smtClean="0">
                <a:latin typeface="Arial Black" pitchFamily="34" charset="0"/>
                <a:cs typeface="Arial" pitchFamily="34" charset="0"/>
              </a:rPr>
              <a:t>18</a:t>
            </a:r>
            <a:r>
              <a:rPr lang="fr-FR" sz="2100" b="1" i="1" dirty="0" smtClean="0">
                <a:latin typeface="Arial Narrow" pitchFamily="34" charset="0"/>
                <a:cs typeface="Arial" pitchFamily="34" charset="0"/>
              </a:rPr>
              <a:t> </a:t>
            </a:r>
            <a:r>
              <a:rPr lang="fr-FR" sz="2100" b="1" dirty="0" smtClean="0">
                <a:solidFill>
                  <a:srgbClr val="002060"/>
                </a:solidFill>
                <a:latin typeface="Arial Narrow" pitchFamily="34" charset="0"/>
                <a:cs typeface="Arial" pitchFamily="34" charset="0"/>
              </a:rPr>
              <a:t>: Gaz nobles ; </a:t>
            </a:r>
            <a:r>
              <a:rPr lang="fr-FR" sz="2100" b="1" i="1" u="sng" dirty="0" smtClean="0">
                <a:latin typeface="Arial Narrow" pitchFamily="34" charset="0"/>
                <a:cs typeface="Arial" pitchFamily="34" charset="0"/>
              </a:rPr>
              <a:t>Colonne </a:t>
            </a:r>
            <a:r>
              <a:rPr lang="fr-FR" sz="2100" b="1" u="sng" dirty="0" smtClean="0">
                <a:latin typeface="Arial Black" pitchFamily="34" charset="0"/>
                <a:cs typeface="Arial" pitchFamily="34" charset="0"/>
              </a:rPr>
              <a:t>17</a:t>
            </a:r>
            <a:r>
              <a:rPr lang="fr-FR" sz="2100" b="1" dirty="0" smtClean="0">
                <a:solidFill>
                  <a:srgbClr val="002060"/>
                </a:solidFill>
                <a:latin typeface="Arial Narrow" pitchFamily="34" charset="0"/>
                <a:cs typeface="Arial" pitchFamily="34" charset="0"/>
              </a:rPr>
              <a:t> : Halogènes ; </a:t>
            </a:r>
            <a:r>
              <a:rPr lang="fr-FR" sz="2100" b="1" i="1" u="sng" dirty="0" smtClean="0">
                <a:latin typeface="Arial Narrow" pitchFamily="34" charset="0"/>
                <a:cs typeface="Arial" pitchFamily="34" charset="0"/>
              </a:rPr>
              <a:t>Colonne </a:t>
            </a:r>
            <a:r>
              <a:rPr lang="fr-FR" sz="2100" b="1" u="sng" dirty="0" smtClean="0">
                <a:latin typeface="Arial Black" pitchFamily="34" charset="0"/>
                <a:cs typeface="Arial" pitchFamily="34" charset="0"/>
              </a:rPr>
              <a:t>1</a:t>
            </a:r>
            <a:r>
              <a:rPr lang="fr-FR" sz="2100" b="1" dirty="0" smtClean="0">
                <a:solidFill>
                  <a:srgbClr val="002060"/>
                </a:solidFill>
                <a:latin typeface="Arial Narrow" pitchFamily="34" charset="0"/>
                <a:cs typeface="Arial" pitchFamily="34" charset="0"/>
              </a:rPr>
              <a:t> : Alcalins (sauf H)</a:t>
            </a:r>
          </a:p>
        </p:txBody>
      </p:sp>
      <p:sp>
        <p:nvSpPr>
          <p:cNvPr id="4" name="Rectangle 3"/>
          <p:cNvSpPr/>
          <p:nvPr/>
        </p:nvSpPr>
        <p:spPr>
          <a:xfrm>
            <a:off x="72008" y="404664"/>
            <a:ext cx="8964488" cy="1944216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fr-FR" sz="2000" dirty="0" smtClean="0">
                <a:solidFill>
                  <a:schemeClr val="tx1"/>
                </a:solidFill>
              </a:rPr>
              <a:t> </a:t>
            </a:r>
            <a:r>
              <a:rPr lang="fr-FR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fr-FR" dirty="0" smtClean="0"/>
              <a:t> </a:t>
            </a:r>
            <a:endParaRPr lang="fr-FR" dirty="0"/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0" y="2675958"/>
            <a:ext cx="7668344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just"/>
            <a:r>
              <a:rPr lang="fr-FR" sz="2000" b="1" dirty="0" smtClean="0">
                <a:latin typeface="Bookman Old Style" pitchFamily="18" charset="0"/>
                <a:ea typeface="Calibri" pitchFamily="34" charset="0"/>
                <a:cs typeface="Times New Roman" pitchFamily="18" charset="0"/>
              </a:rPr>
              <a:t>b/ </a:t>
            </a:r>
            <a:r>
              <a:rPr lang="fr-FR" sz="2000" b="1" i="1" u="sng" dirty="0" smtClean="0">
                <a:latin typeface="Bookman Old Style" pitchFamily="18" charset="0"/>
                <a:ea typeface="Calibri" pitchFamily="34" charset="0"/>
                <a:cs typeface="Times New Roman" pitchFamily="18" charset="0"/>
              </a:rPr>
              <a:t>Lien avec la configuration électronique DE VALENCE</a:t>
            </a:r>
            <a:endParaRPr lang="fr-FR" sz="2000" dirty="0">
              <a:latin typeface="Bookman Old Style" pitchFamily="18" charset="0"/>
              <a:ea typeface="Calibri" pitchFamily="34" charset="0"/>
              <a:cs typeface="Times New Roman" pitchFamily="18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3491880" y="3036554"/>
            <a:ext cx="5436096" cy="523220"/>
          </a:xfrm>
          <a:prstGeom prst="rect">
            <a:avLst/>
          </a:prstGeom>
          <a:solidFill>
            <a:srgbClr val="00B0F0"/>
          </a:solidFill>
        </p:spPr>
        <p:txBody>
          <a:bodyPr wrap="square">
            <a:spAutoFit/>
          </a:bodyPr>
          <a:lstStyle/>
          <a:p>
            <a:r>
              <a:rPr lang="fr-FR" sz="2000" dirty="0" smtClean="0">
                <a:solidFill>
                  <a:prstClr val="black"/>
                </a:solidFill>
                <a:latin typeface="+mj-lt"/>
                <a:cs typeface="Arial" pitchFamily="34" charset="0"/>
                <a:sym typeface="Wingdings 3"/>
              </a:rPr>
              <a:t> </a:t>
            </a:r>
            <a:r>
              <a:rPr lang="fr-FR" sz="2000" dirty="0" smtClean="0">
                <a:solidFill>
                  <a:prstClr val="black"/>
                </a:solidFill>
                <a:latin typeface="Arial Narrow" pitchFamily="34" charset="0"/>
                <a:cs typeface="Arial" pitchFamily="34" charset="0"/>
              </a:rPr>
              <a:t>configuration électronique de valence </a:t>
            </a:r>
            <a:r>
              <a:rPr lang="fr-FR" sz="2000" dirty="0" smtClean="0">
                <a:solidFill>
                  <a:prstClr val="black"/>
                </a:solidFill>
                <a:latin typeface="+mj-lt"/>
                <a:cs typeface="Arial" pitchFamily="34" charset="0"/>
              </a:rPr>
              <a:t>= </a:t>
            </a:r>
            <a:r>
              <a:rPr lang="fr-FR" sz="2800" b="1" dirty="0" smtClean="0">
                <a:solidFill>
                  <a:srgbClr val="FF0000"/>
                </a:solidFill>
                <a:latin typeface="+mj-lt"/>
                <a:cs typeface="Arial" pitchFamily="34" charset="0"/>
              </a:rPr>
              <a:t>3s</a:t>
            </a:r>
            <a:r>
              <a:rPr lang="fr-FR" sz="2800" b="1" baseline="30000" dirty="0" smtClean="0">
                <a:solidFill>
                  <a:srgbClr val="FF0000"/>
                </a:solidFill>
                <a:latin typeface="+mj-lt"/>
                <a:cs typeface="Arial" pitchFamily="34" charset="0"/>
              </a:rPr>
              <a:t>2</a:t>
            </a:r>
            <a:r>
              <a:rPr lang="fr-FR" sz="2800" b="1" dirty="0" smtClean="0">
                <a:solidFill>
                  <a:srgbClr val="FF0000"/>
                </a:solidFill>
                <a:latin typeface="+mj-lt"/>
                <a:cs typeface="Arial" pitchFamily="34" charset="0"/>
              </a:rPr>
              <a:t> 3p</a:t>
            </a:r>
            <a:r>
              <a:rPr lang="fr-FR" sz="2800" b="1" baseline="30000" dirty="0" smtClean="0">
                <a:solidFill>
                  <a:srgbClr val="FF0000"/>
                </a:solidFill>
                <a:latin typeface="+mj-lt"/>
                <a:cs typeface="Arial" pitchFamily="34" charset="0"/>
              </a:rPr>
              <a:t>3</a:t>
            </a:r>
            <a:endParaRPr lang="fr-FR" sz="2400" b="1" baseline="30000" dirty="0">
              <a:solidFill>
                <a:srgbClr val="FF0000"/>
              </a:solidFill>
              <a:latin typeface="+mj-lt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323528" y="3080622"/>
            <a:ext cx="312297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000" b="1" dirty="0" smtClean="0">
                <a:latin typeface="Arial" pitchFamily="34" charset="0"/>
                <a:cs typeface="Arial" pitchFamily="34" charset="0"/>
              </a:rPr>
              <a:t>[P] = 1s</a:t>
            </a:r>
            <a:r>
              <a:rPr lang="fr-FR" sz="2000" b="1" baseline="30000" dirty="0" smtClean="0">
                <a:latin typeface="Arial" pitchFamily="34" charset="0"/>
                <a:cs typeface="Arial" pitchFamily="34" charset="0"/>
              </a:rPr>
              <a:t>2 </a:t>
            </a:r>
            <a:r>
              <a:rPr lang="fr-FR" sz="2000" b="1" dirty="0" smtClean="0">
                <a:latin typeface="Arial" pitchFamily="34" charset="0"/>
                <a:cs typeface="Arial" pitchFamily="34" charset="0"/>
              </a:rPr>
              <a:t>2s</a:t>
            </a:r>
            <a:r>
              <a:rPr lang="fr-FR" sz="2000" b="1" baseline="30000" dirty="0" smtClean="0">
                <a:latin typeface="Arial" pitchFamily="34" charset="0"/>
                <a:cs typeface="Arial" pitchFamily="34" charset="0"/>
              </a:rPr>
              <a:t>2</a:t>
            </a:r>
            <a:r>
              <a:rPr lang="fr-FR" sz="2000" b="1" dirty="0" smtClean="0">
                <a:latin typeface="Arial" pitchFamily="34" charset="0"/>
                <a:cs typeface="Arial" pitchFamily="34" charset="0"/>
              </a:rPr>
              <a:t> 2p</a:t>
            </a:r>
            <a:r>
              <a:rPr lang="fr-FR" sz="2000" b="1" baseline="30000" dirty="0" smtClean="0">
                <a:latin typeface="Arial" pitchFamily="34" charset="0"/>
                <a:cs typeface="Arial" pitchFamily="34" charset="0"/>
              </a:rPr>
              <a:t>6</a:t>
            </a:r>
            <a:r>
              <a:rPr lang="fr-FR" sz="2000" b="1" dirty="0" smtClean="0">
                <a:latin typeface="Arial" pitchFamily="34" charset="0"/>
                <a:cs typeface="Arial" pitchFamily="34" charset="0"/>
              </a:rPr>
              <a:t> 3s</a:t>
            </a:r>
            <a:r>
              <a:rPr lang="fr-FR" sz="2000" b="1" baseline="30000" dirty="0" smtClean="0">
                <a:latin typeface="Arial" pitchFamily="34" charset="0"/>
                <a:cs typeface="Arial" pitchFamily="34" charset="0"/>
              </a:rPr>
              <a:t>2</a:t>
            </a:r>
            <a:r>
              <a:rPr lang="fr-FR" sz="2000" b="1" dirty="0" smtClean="0">
                <a:latin typeface="Arial" pitchFamily="34" charset="0"/>
                <a:cs typeface="Arial" pitchFamily="34" charset="0"/>
              </a:rPr>
              <a:t> 3p</a:t>
            </a:r>
            <a:r>
              <a:rPr lang="fr-FR" sz="2000" b="1" baseline="30000" dirty="0" smtClean="0">
                <a:latin typeface="Arial" pitchFamily="34" charset="0"/>
                <a:cs typeface="Arial" pitchFamily="34" charset="0"/>
              </a:rPr>
              <a:t>3</a:t>
            </a:r>
            <a:r>
              <a:rPr lang="fr-FR" sz="2000" b="1" dirty="0" smtClean="0">
                <a:latin typeface="Arial" pitchFamily="34" charset="0"/>
                <a:cs typeface="Arial" pitchFamily="34" charset="0"/>
              </a:rPr>
              <a:t> </a:t>
            </a:r>
            <a:endParaRPr lang="fr-FR" sz="20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Ellipse 9"/>
          <p:cNvSpPr/>
          <p:nvPr/>
        </p:nvSpPr>
        <p:spPr>
          <a:xfrm>
            <a:off x="1687164" y="3088754"/>
            <a:ext cx="216024" cy="288032"/>
          </a:xfrm>
          <a:prstGeom prst="ellipse">
            <a:avLst/>
          </a:prstGeom>
          <a:noFill/>
          <a:ln>
            <a:solidFill>
              <a:srgbClr val="008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" name="Ellipse 10"/>
          <p:cNvSpPr/>
          <p:nvPr/>
        </p:nvSpPr>
        <p:spPr>
          <a:xfrm>
            <a:off x="2551260" y="3088754"/>
            <a:ext cx="216024" cy="28803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" name="Ellipse 11"/>
          <p:cNvSpPr/>
          <p:nvPr/>
        </p:nvSpPr>
        <p:spPr>
          <a:xfrm>
            <a:off x="1255116" y="3088754"/>
            <a:ext cx="216024" cy="288032"/>
          </a:xfrm>
          <a:prstGeom prst="ellipse">
            <a:avLst/>
          </a:prstGeom>
          <a:noFill/>
          <a:ln>
            <a:solidFill>
              <a:srgbClr val="008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solidFill>
                <a:srgbClr val="008000"/>
              </a:solidFill>
            </a:endParaRPr>
          </a:p>
        </p:txBody>
      </p:sp>
      <p:sp>
        <p:nvSpPr>
          <p:cNvPr id="13" name="Ellipse 12"/>
          <p:cNvSpPr/>
          <p:nvPr/>
        </p:nvSpPr>
        <p:spPr>
          <a:xfrm>
            <a:off x="2119212" y="3088754"/>
            <a:ext cx="216024" cy="288032"/>
          </a:xfrm>
          <a:prstGeom prst="ellipse">
            <a:avLst/>
          </a:prstGeom>
          <a:noFill/>
          <a:ln>
            <a:solidFill>
              <a:srgbClr val="008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" name="Ellipse 13"/>
          <p:cNvSpPr/>
          <p:nvPr/>
        </p:nvSpPr>
        <p:spPr>
          <a:xfrm>
            <a:off x="3055316" y="3088754"/>
            <a:ext cx="216024" cy="28803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" name="Rectangle 1"/>
          <p:cNvSpPr>
            <a:spLocks noChangeArrowheads="1"/>
          </p:cNvSpPr>
          <p:nvPr/>
        </p:nvSpPr>
        <p:spPr bwMode="auto">
          <a:xfrm>
            <a:off x="0" y="3385577"/>
            <a:ext cx="2340768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r>
              <a:rPr lang="fr-FR" sz="2000" dirty="0" smtClean="0">
                <a:solidFill>
                  <a:srgbClr val="008000"/>
                </a:solidFill>
                <a:cs typeface="Arial" pitchFamily="34" charset="0"/>
              </a:rPr>
              <a:t>Électrons de </a:t>
            </a:r>
            <a:r>
              <a:rPr lang="fr-FR" sz="2000" b="1" dirty="0" smtClean="0">
                <a:solidFill>
                  <a:srgbClr val="008000"/>
                </a:solidFill>
                <a:cs typeface="Arial" pitchFamily="34" charset="0"/>
              </a:rPr>
              <a:t>cœur</a:t>
            </a:r>
            <a:r>
              <a:rPr lang="fr-FR" sz="2000" dirty="0" smtClean="0">
                <a:solidFill>
                  <a:srgbClr val="008000"/>
                </a:solidFill>
                <a:cs typeface="Arial" pitchFamily="34" charset="0"/>
              </a:rPr>
              <a:t> </a:t>
            </a:r>
            <a:endParaRPr kumimoji="0" lang="fr-FR" sz="2000" b="0" i="0" u="none" strike="noStrike" cap="none" normalizeH="0" baseline="0" dirty="0" smtClean="0">
              <a:ln>
                <a:noFill/>
              </a:ln>
              <a:solidFill>
                <a:srgbClr val="008000"/>
              </a:solidFill>
              <a:effectLst/>
              <a:cs typeface="Arial" pitchFamily="34" charset="0"/>
            </a:endParaRPr>
          </a:p>
        </p:txBody>
      </p:sp>
      <p:sp>
        <p:nvSpPr>
          <p:cNvPr id="16" name="Rectangle 1"/>
          <p:cNvSpPr>
            <a:spLocks noChangeArrowheads="1"/>
          </p:cNvSpPr>
          <p:nvPr/>
        </p:nvSpPr>
        <p:spPr bwMode="auto">
          <a:xfrm>
            <a:off x="2339752" y="3385577"/>
            <a:ext cx="2736304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r>
              <a:rPr lang="fr-FR" sz="2000" dirty="0" smtClean="0">
                <a:solidFill>
                  <a:srgbClr val="FF0000"/>
                </a:solidFill>
                <a:cs typeface="Arial" pitchFamily="34" charset="0"/>
              </a:rPr>
              <a:t>Électrons de </a:t>
            </a:r>
            <a:r>
              <a:rPr lang="fr-FR" sz="2000" b="1" dirty="0" smtClean="0">
                <a:solidFill>
                  <a:srgbClr val="FF0000"/>
                </a:solidFill>
                <a:cs typeface="Arial" pitchFamily="34" charset="0"/>
              </a:rPr>
              <a:t>valence</a:t>
            </a:r>
            <a:endParaRPr kumimoji="0" lang="fr-FR" sz="2000" b="1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cs typeface="Arial" pitchFamily="34" charset="0"/>
            </a:endParaRPr>
          </a:p>
        </p:txBody>
      </p:sp>
      <p:pic>
        <p:nvPicPr>
          <p:cNvPr id="17" name="Image 16"/>
          <p:cNvPicPr/>
          <p:nvPr/>
        </p:nvPicPr>
        <p:blipFill>
          <a:blip r:embed="rId2" cstate="print"/>
          <a:srcRect l="2658" t="18544" r="5640" b="32226"/>
          <a:stretch>
            <a:fillRect/>
          </a:stretch>
        </p:blipFill>
        <p:spPr bwMode="auto">
          <a:xfrm>
            <a:off x="0" y="3760305"/>
            <a:ext cx="9144000" cy="2952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19" name="Connecteur droit avec flèche 18"/>
          <p:cNvCxnSpPr/>
          <p:nvPr/>
        </p:nvCxnSpPr>
        <p:spPr>
          <a:xfrm>
            <a:off x="5004048" y="3472273"/>
            <a:ext cx="1" cy="792088"/>
          </a:xfrm>
          <a:prstGeom prst="straightConnector1">
            <a:avLst/>
          </a:prstGeom>
          <a:ln w="57150">
            <a:solidFill>
              <a:srgbClr val="00B0F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Rectangle 1"/>
          <p:cNvSpPr>
            <a:spLocks noChangeArrowheads="1"/>
          </p:cNvSpPr>
          <p:nvPr/>
        </p:nvSpPr>
        <p:spPr bwMode="auto">
          <a:xfrm>
            <a:off x="2267744" y="4264361"/>
            <a:ext cx="3600400" cy="83099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76200">
            <a:solidFill>
              <a:srgbClr val="00B0F0"/>
            </a:solidFill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Narrow" pitchFamily="34" charset="0"/>
                <a:ea typeface="Arial Unicode MS" pitchFamily="34" charset="-128"/>
                <a:cs typeface="Times New Roman" pitchFamily="18" charset="0"/>
                <a:sym typeface="Wingdings 2" pitchFamily="18" charset="2"/>
              </a:rPr>
              <a:t>Lien DIRECT avec la </a:t>
            </a:r>
            <a:r>
              <a:rPr lang="fr-FR" sz="2400" b="1" dirty="0" smtClean="0">
                <a:latin typeface="Arial Narrow" pitchFamily="34" charset="0"/>
                <a:ea typeface="Arial Unicode MS" pitchFamily="34" charset="-128"/>
                <a:cs typeface="Times New Roman" pitchFamily="18" charset="0"/>
                <a:sym typeface="Wingdings 2" pitchFamily="18" charset="2"/>
              </a:rPr>
              <a:t>place dans le tableau périodique</a:t>
            </a:r>
            <a:endParaRPr kumimoji="0" lang="fr-FR" sz="2400" b="1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Arial Narrow" pitchFamily="34" charset="0"/>
              <a:cs typeface="Times New Roman" pitchFamily="18" charset="0"/>
              <a:sym typeface="Wingdings 2" pitchFamily="18" charset="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500"/>
                            </p:stCondLst>
                            <p:childTnLst>
                              <p:par>
                                <p:cTn id="44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500"/>
                            </p:stCondLst>
                            <p:childTnLst>
                              <p:par>
                                <p:cTn id="5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1000"/>
                            </p:stCondLst>
                            <p:childTnLst>
                              <p:par>
                                <p:cTn id="62" presetID="23" presetClass="entr" presetSubtype="16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2000"/>
                            </p:stCondLst>
                            <p:childTnLst>
                              <p:par>
                                <p:cTn id="67" presetID="23" presetClass="entr" presetSubtype="16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3000"/>
                            </p:stCondLst>
                            <p:childTnLst>
                              <p:par>
                                <p:cTn id="72" presetID="23" presetClass="entr" presetSubtype="16" fill="hold" grpId="3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4000"/>
                            </p:stCondLst>
                            <p:childTnLst>
                              <p:par>
                                <p:cTn id="77" presetID="23" presetClass="entr" presetSubtype="16" fill="hold" grpId="4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5000"/>
                            </p:stCondLst>
                            <p:childTnLst>
                              <p:par>
                                <p:cTn id="82" presetID="23" presetClass="entr" presetSubtype="16" fill="hold" grpId="5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/>
      <p:bldP spid="8" grpId="0" animBg="1"/>
      <p:bldP spid="9" grpId="0"/>
      <p:bldP spid="10" grpId="0" animBg="1"/>
      <p:bldP spid="11" grpId="0" animBg="1"/>
      <p:bldP spid="12" grpId="0" animBg="1"/>
      <p:bldP spid="13" grpId="0" animBg="1"/>
      <p:bldP spid="14" grpId="0" animBg="1"/>
      <p:bldP spid="15" grpId="0"/>
      <p:bldP spid="16" grpId="0"/>
      <p:bldP spid="20" grpId="0" animBg="1"/>
      <p:bldP spid="20" grpId="1" animBg="1"/>
      <p:bldP spid="20" grpId="2" animBg="1"/>
      <p:bldP spid="20" grpId="3" animBg="1"/>
      <p:bldP spid="20" grpId="4" animBg="1"/>
      <p:bldP spid="20" grpId="5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/>
          <p:nvPr/>
        </p:nvSpPr>
        <p:spPr>
          <a:xfrm>
            <a:off x="72008" y="4177020"/>
            <a:ext cx="8964488" cy="1728192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fr-FR" sz="2000" dirty="0" smtClean="0">
                <a:solidFill>
                  <a:schemeClr val="tx1"/>
                </a:solidFill>
              </a:rPr>
              <a:t> </a:t>
            </a:r>
            <a:r>
              <a:rPr lang="fr-FR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fr-FR" dirty="0" smtClean="0"/>
              <a:t> </a:t>
            </a:r>
            <a:endParaRPr lang="fr-FR" dirty="0"/>
          </a:p>
        </p:txBody>
      </p:sp>
      <p:sp>
        <p:nvSpPr>
          <p:cNvPr id="15" name="Rectangle 14"/>
          <p:cNvSpPr/>
          <p:nvPr/>
        </p:nvSpPr>
        <p:spPr>
          <a:xfrm>
            <a:off x="157478" y="4797152"/>
            <a:ext cx="896448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20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fr-FR" sz="2000" dirty="0" smtClean="0">
                <a:latin typeface="Arial" pitchFamily="34" charset="0"/>
                <a:cs typeface="Arial" pitchFamily="34" charset="0"/>
                <a:sym typeface="Wingdings 3"/>
              </a:rPr>
              <a:t></a:t>
            </a:r>
            <a:r>
              <a:rPr lang="fr-FR" sz="2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  <a:sym typeface="Wingdings 3"/>
              </a:rPr>
              <a:t> </a:t>
            </a:r>
            <a:r>
              <a:rPr lang="fr-FR" sz="2200" dirty="0" smtClean="0">
                <a:latin typeface="Arial Narrow" pitchFamily="34" charset="0"/>
                <a:cs typeface="Arial" pitchFamily="34" charset="0"/>
              </a:rPr>
              <a:t>Un élément chimique appartenant à la </a:t>
            </a:r>
            <a:r>
              <a:rPr lang="fr-FR" sz="2400" b="1" i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n</a:t>
            </a:r>
            <a:r>
              <a:rPr lang="fr-FR" sz="22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-ième</a:t>
            </a:r>
            <a:r>
              <a:rPr lang="fr-FR" sz="2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période </a:t>
            </a:r>
            <a:r>
              <a:rPr lang="fr-FR" sz="2200" dirty="0" smtClean="0">
                <a:latin typeface="Arial Narrow" pitchFamily="34" charset="0"/>
                <a:cs typeface="Arial" pitchFamily="34" charset="0"/>
              </a:rPr>
              <a:t>et la </a:t>
            </a:r>
            <a:r>
              <a:rPr lang="fr-FR" sz="2400" b="1" i="1" dirty="0" smtClean="0">
                <a:solidFill>
                  <a:srgbClr val="008000"/>
                </a:solidFill>
                <a:latin typeface="Times New Roman" pitchFamily="18" charset="0"/>
                <a:cs typeface="Times New Roman" pitchFamily="18" charset="0"/>
              </a:rPr>
              <a:t>x</a:t>
            </a:r>
            <a:r>
              <a:rPr lang="fr-FR" sz="2200" b="1" dirty="0" smtClean="0">
                <a:solidFill>
                  <a:srgbClr val="008000"/>
                </a:solidFill>
                <a:latin typeface="Times New Roman" pitchFamily="18" charset="0"/>
                <a:cs typeface="Times New Roman" pitchFamily="18" charset="0"/>
              </a:rPr>
              <a:t>-</a:t>
            </a:r>
            <a:r>
              <a:rPr lang="fr-FR" sz="2200" b="1" dirty="0" err="1" smtClean="0">
                <a:solidFill>
                  <a:srgbClr val="008000"/>
                </a:solidFill>
                <a:latin typeface="Times New Roman" pitchFamily="18" charset="0"/>
                <a:cs typeface="Times New Roman" pitchFamily="18" charset="0"/>
              </a:rPr>
              <a:t>ième</a:t>
            </a:r>
            <a:r>
              <a:rPr lang="fr-FR" sz="2200" b="1" dirty="0" smtClean="0">
                <a:solidFill>
                  <a:srgbClr val="008000"/>
                </a:solidFill>
                <a:latin typeface="Times New Roman" pitchFamily="18" charset="0"/>
                <a:cs typeface="Times New Roman" pitchFamily="18" charset="0"/>
              </a:rPr>
              <a:t> colonne </a:t>
            </a:r>
            <a:r>
              <a:rPr lang="fr-FR" sz="2200" dirty="0" smtClean="0">
                <a:latin typeface="Arial Narrow" pitchFamily="34" charset="0"/>
                <a:cs typeface="Arial" pitchFamily="34" charset="0"/>
              </a:rPr>
              <a:t>de ce bloc a la configuration électronique de valence théorique : </a:t>
            </a:r>
            <a:endParaRPr lang="fr-FR" sz="2000" dirty="0" smtClean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2" name="Image 1"/>
          <p:cNvPicPr/>
          <p:nvPr/>
        </p:nvPicPr>
        <p:blipFill>
          <a:blip r:embed="rId3" cstate="print"/>
          <a:srcRect l="2658" t="18544" r="5640" b="11813"/>
          <a:stretch>
            <a:fillRect/>
          </a:stretch>
        </p:blipFill>
        <p:spPr bwMode="auto">
          <a:xfrm>
            <a:off x="0" y="44624"/>
            <a:ext cx="9144000" cy="41044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" name="Rectangle 1"/>
          <p:cNvSpPr>
            <a:spLocks noChangeArrowheads="1"/>
          </p:cNvSpPr>
          <p:nvPr/>
        </p:nvSpPr>
        <p:spPr bwMode="auto">
          <a:xfrm>
            <a:off x="107504" y="4177020"/>
            <a:ext cx="8856984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r>
              <a:rPr lang="fr-FR" sz="2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                 Eléments chimiques des </a:t>
            </a:r>
            <a:r>
              <a:rPr lang="fr-FR" sz="20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2 premières colonnes + l’Hélium </a:t>
            </a:r>
            <a:r>
              <a:rPr lang="fr-FR" sz="2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: une </a:t>
            </a:r>
            <a:r>
              <a:rPr lang="fr-FR" sz="2000" b="1" u="sng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sous-couche « s » est en cours de remplissage</a:t>
            </a:r>
            <a:r>
              <a:rPr lang="fr-FR" sz="2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.</a:t>
            </a:r>
          </a:p>
        </p:txBody>
      </p:sp>
      <p:sp>
        <p:nvSpPr>
          <p:cNvPr id="13" name="Rectangle 12"/>
          <p:cNvSpPr/>
          <p:nvPr/>
        </p:nvSpPr>
        <p:spPr>
          <a:xfrm>
            <a:off x="107504" y="4177020"/>
            <a:ext cx="143020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dirty="0" smtClean="0">
                <a:sym typeface="Wingdings"/>
              </a:rPr>
              <a:t></a:t>
            </a:r>
            <a:r>
              <a:rPr lang="fr-FR" dirty="0" smtClean="0"/>
              <a:t> </a:t>
            </a:r>
            <a:r>
              <a:rPr lang="fr-FR" sz="2000" b="1" u="sng" dirty="0" smtClean="0"/>
              <a:t>Le bloc s</a:t>
            </a:r>
            <a:r>
              <a:rPr lang="fr-FR" sz="2000" dirty="0" smtClean="0"/>
              <a:t> : </a:t>
            </a:r>
            <a:endParaRPr lang="fr-FR" sz="2000" dirty="0"/>
          </a:p>
        </p:txBody>
      </p:sp>
      <p:sp>
        <p:nvSpPr>
          <p:cNvPr id="14" name="Rectangle 13"/>
          <p:cNvSpPr/>
          <p:nvPr/>
        </p:nvSpPr>
        <p:spPr>
          <a:xfrm>
            <a:off x="6306098" y="5057244"/>
            <a:ext cx="86409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2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 </a:t>
            </a:r>
            <a:r>
              <a:rPr lang="fr-FR" sz="3200" b="1" i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n</a:t>
            </a:r>
            <a:r>
              <a:rPr lang="fr-FR" sz="2800" b="1" dirty="0" err="1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s</a:t>
            </a:r>
            <a:r>
              <a:rPr lang="fr-FR" sz="3200" b="1" i="1" baseline="30000" dirty="0" err="1" smtClean="0">
                <a:solidFill>
                  <a:srgbClr val="008000"/>
                </a:solidFill>
                <a:latin typeface="Times New Roman" pitchFamily="18" charset="0"/>
                <a:cs typeface="Times New Roman" pitchFamily="18" charset="0"/>
              </a:rPr>
              <a:t>x</a:t>
            </a:r>
            <a:endParaRPr lang="fr-FR" sz="2000" i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539552" y="5517232"/>
            <a:ext cx="892899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2000" b="1" i="1" u="sng" dirty="0" smtClean="0">
                <a:latin typeface="Arial" pitchFamily="34" charset="0"/>
                <a:cs typeface="Arial" pitchFamily="34" charset="0"/>
              </a:rPr>
              <a:t>Exemple</a:t>
            </a:r>
            <a:r>
              <a:rPr lang="fr-FR" sz="2000" dirty="0" smtClean="0">
                <a:latin typeface="Arial" pitchFamily="34" charset="0"/>
                <a:cs typeface="Arial" pitchFamily="34" charset="0"/>
              </a:rPr>
              <a:t> : le Strontium</a:t>
            </a:r>
            <a:endParaRPr lang="fr-FR" sz="2000" b="1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72008" y="6030813"/>
            <a:ext cx="8964488" cy="710555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fr-FR" sz="2000" dirty="0" smtClean="0">
                <a:solidFill>
                  <a:schemeClr val="tx1"/>
                </a:solidFill>
              </a:rPr>
              <a:t> </a:t>
            </a:r>
            <a:r>
              <a:rPr lang="fr-FR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fr-FR" dirty="0" smtClean="0"/>
              <a:t> </a:t>
            </a:r>
            <a:endParaRPr lang="fr-FR" dirty="0"/>
          </a:p>
        </p:txBody>
      </p:sp>
      <p:sp>
        <p:nvSpPr>
          <p:cNvPr id="20" name="Rectangle 1"/>
          <p:cNvSpPr>
            <a:spLocks noChangeArrowheads="1"/>
          </p:cNvSpPr>
          <p:nvPr/>
        </p:nvSpPr>
        <p:spPr bwMode="auto">
          <a:xfrm>
            <a:off x="107504" y="6030813"/>
            <a:ext cx="8856984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r>
              <a:rPr lang="fr-FR" sz="2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                 Eléments chimiques des </a:t>
            </a:r>
            <a:r>
              <a:rPr lang="fr-FR" sz="20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6 dernières colonnes sauf l’Hélium </a:t>
            </a:r>
            <a:r>
              <a:rPr lang="fr-FR" sz="2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: une </a:t>
            </a:r>
            <a:r>
              <a:rPr lang="fr-FR" sz="2000" b="1" u="sng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sous-couche « p » est en cours de remplissage</a:t>
            </a:r>
            <a:r>
              <a:rPr lang="fr-FR" sz="2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.</a:t>
            </a:r>
          </a:p>
        </p:txBody>
      </p:sp>
      <p:sp>
        <p:nvSpPr>
          <p:cNvPr id="21" name="Rectangle 20"/>
          <p:cNvSpPr/>
          <p:nvPr/>
        </p:nvSpPr>
        <p:spPr>
          <a:xfrm>
            <a:off x="107504" y="6030813"/>
            <a:ext cx="140775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dirty="0" smtClean="0">
                <a:sym typeface="Wingdings"/>
              </a:rPr>
              <a:t></a:t>
            </a:r>
            <a:r>
              <a:rPr lang="fr-FR" dirty="0" smtClean="0"/>
              <a:t> </a:t>
            </a:r>
            <a:r>
              <a:rPr lang="fr-FR" sz="2000" b="1" u="sng" dirty="0" smtClean="0"/>
              <a:t>Le bloc p</a:t>
            </a:r>
            <a:r>
              <a:rPr lang="fr-FR" sz="2000" dirty="0" smtClean="0"/>
              <a:t> :</a:t>
            </a:r>
            <a:endParaRPr lang="fr-FR" sz="2000" dirty="0"/>
          </a:p>
        </p:txBody>
      </p:sp>
      <p:sp>
        <p:nvSpPr>
          <p:cNvPr id="22" name="Rectangle 21"/>
          <p:cNvSpPr/>
          <p:nvPr/>
        </p:nvSpPr>
        <p:spPr>
          <a:xfrm>
            <a:off x="467544" y="38100"/>
            <a:ext cx="936104" cy="4077072"/>
          </a:xfrm>
          <a:prstGeom prst="rect">
            <a:avLst/>
          </a:prstGeom>
          <a:solidFill>
            <a:schemeClr val="accent1">
              <a:lumMod val="60000"/>
              <a:lumOff val="40000"/>
              <a:alpha val="50196"/>
            </a:schemeClr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fr-FR" sz="2000" dirty="0" smtClean="0">
                <a:solidFill>
                  <a:schemeClr val="tx1"/>
                </a:solidFill>
              </a:rPr>
              <a:t> </a:t>
            </a:r>
            <a:r>
              <a:rPr lang="fr-FR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fr-FR" dirty="0" smtClean="0"/>
              <a:t> </a:t>
            </a:r>
            <a:endParaRPr lang="fr-FR" dirty="0"/>
          </a:p>
        </p:txBody>
      </p:sp>
      <p:sp>
        <p:nvSpPr>
          <p:cNvPr id="23" name="Rectangle 22"/>
          <p:cNvSpPr/>
          <p:nvPr/>
        </p:nvSpPr>
        <p:spPr>
          <a:xfrm>
            <a:off x="8604448" y="0"/>
            <a:ext cx="539552" cy="620688"/>
          </a:xfrm>
          <a:prstGeom prst="rect">
            <a:avLst/>
          </a:prstGeom>
          <a:solidFill>
            <a:schemeClr val="accent1">
              <a:lumMod val="60000"/>
              <a:lumOff val="40000"/>
              <a:alpha val="50196"/>
            </a:schemeClr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fr-FR" sz="2000" dirty="0" smtClean="0">
                <a:solidFill>
                  <a:schemeClr val="tx1"/>
                </a:solidFill>
              </a:rPr>
              <a:t> </a:t>
            </a:r>
            <a:r>
              <a:rPr lang="fr-FR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fr-FR" dirty="0" smtClean="0"/>
              <a:t> </a:t>
            </a:r>
            <a:endParaRPr lang="fr-FR" dirty="0"/>
          </a:p>
        </p:txBody>
      </p:sp>
      <p:sp>
        <p:nvSpPr>
          <p:cNvPr id="24" name="Rectangle 23"/>
          <p:cNvSpPr/>
          <p:nvPr/>
        </p:nvSpPr>
        <p:spPr>
          <a:xfrm>
            <a:off x="6228184" y="620688"/>
            <a:ext cx="2915816" cy="3528392"/>
          </a:xfrm>
          <a:prstGeom prst="rect">
            <a:avLst/>
          </a:prstGeom>
          <a:solidFill>
            <a:schemeClr val="accent6">
              <a:lumMod val="75000"/>
              <a:alpha val="50196"/>
            </a:schemeClr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fr-FR" sz="2000" dirty="0" smtClean="0">
                <a:solidFill>
                  <a:schemeClr val="tx1"/>
                </a:solidFill>
              </a:rPr>
              <a:t> </a:t>
            </a:r>
            <a:r>
              <a:rPr lang="fr-FR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fr-FR" dirty="0" smtClean="0"/>
              <a:t> </a:t>
            </a:r>
            <a:endParaRPr lang="fr-FR" dirty="0"/>
          </a:p>
        </p:txBody>
      </p:sp>
      <p:sp>
        <p:nvSpPr>
          <p:cNvPr id="25" name="Rectangle 24"/>
          <p:cNvSpPr/>
          <p:nvPr/>
        </p:nvSpPr>
        <p:spPr>
          <a:xfrm>
            <a:off x="3197921" y="5504583"/>
            <a:ext cx="4498363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2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(</a:t>
            </a:r>
            <a:r>
              <a:rPr lang="fr-FR" sz="20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5</a:t>
            </a:r>
            <a:r>
              <a:rPr lang="fr-FR" sz="2000" b="1" baseline="30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ème</a:t>
            </a:r>
            <a:r>
              <a:rPr lang="fr-FR" sz="20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fr-FR" sz="2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période,</a:t>
            </a:r>
            <a:r>
              <a:rPr lang="fr-FR" sz="20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fr-FR" sz="2000" b="1" dirty="0" smtClean="0">
                <a:solidFill>
                  <a:srgbClr val="008000"/>
                </a:solidFill>
                <a:latin typeface="Arial" pitchFamily="34" charset="0"/>
                <a:cs typeface="Arial" pitchFamily="34" charset="0"/>
              </a:rPr>
              <a:t>2</a:t>
            </a:r>
            <a:r>
              <a:rPr lang="fr-FR" sz="2000" b="1" baseline="30000" dirty="0" smtClean="0">
                <a:solidFill>
                  <a:srgbClr val="008000"/>
                </a:solidFill>
                <a:latin typeface="Arial" pitchFamily="34" charset="0"/>
                <a:cs typeface="Arial" pitchFamily="34" charset="0"/>
              </a:rPr>
              <a:t>ème</a:t>
            </a:r>
            <a:r>
              <a:rPr lang="fr-FR" sz="2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colonne du bloc s)</a:t>
            </a:r>
            <a:endParaRPr lang="fr-FR" sz="2000" b="1" dirty="0" smtClean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6" name="Rectangle 25"/>
          <p:cNvSpPr/>
          <p:nvPr/>
        </p:nvSpPr>
        <p:spPr>
          <a:xfrm>
            <a:off x="7485371" y="5467258"/>
            <a:ext cx="108012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2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  <a:sym typeface="Wingdings"/>
              </a:rPr>
              <a:t></a:t>
            </a:r>
            <a:r>
              <a:rPr lang="fr-FR" sz="20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fr-FR" sz="2400" b="1" u="sng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5</a:t>
            </a:r>
            <a:r>
              <a:rPr lang="fr-FR" sz="2400" b="1" u="sng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s</a:t>
            </a:r>
            <a:r>
              <a:rPr lang="fr-FR" sz="2400" b="1" u="sng" baseline="30000" dirty="0" smtClean="0">
                <a:solidFill>
                  <a:srgbClr val="008000"/>
                </a:solidFill>
                <a:latin typeface="Arial" pitchFamily="34" charset="0"/>
                <a:cs typeface="Arial" pitchFamily="34" charset="0"/>
              </a:rPr>
              <a:t>2</a:t>
            </a:r>
            <a:r>
              <a:rPr lang="fr-FR" sz="2000" b="1" dirty="0" smtClean="0">
                <a:latin typeface="Arial" pitchFamily="34" charset="0"/>
                <a:cs typeface="Arial" pitchFamily="34" charset="0"/>
              </a:rPr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5" dur="2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2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500"/>
                            </p:stCondLst>
                            <p:childTnLst>
                              <p:par>
                                <p:cTn id="6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15" grpId="0"/>
      <p:bldP spid="16" grpId="0"/>
      <p:bldP spid="13" grpId="0"/>
      <p:bldP spid="14" grpId="0"/>
      <p:bldP spid="18" grpId="0"/>
      <p:bldP spid="19" grpId="0" animBg="1"/>
      <p:bldP spid="20" grpId="0"/>
      <p:bldP spid="21" grpId="0"/>
      <p:bldP spid="22" grpId="0" animBg="1"/>
      <p:bldP spid="23" grpId="0" animBg="1"/>
      <p:bldP spid="24" grpId="0" animBg="1"/>
      <p:bldP spid="25" grpId="0"/>
      <p:bldP spid="26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/>
          <p:nvPr/>
        </p:nvSpPr>
        <p:spPr>
          <a:xfrm>
            <a:off x="72008" y="4166003"/>
            <a:ext cx="8964488" cy="1711269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fr-FR" sz="2000" dirty="0" smtClean="0">
                <a:solidFill>
                  <a:schemeClr val="tx1"/>
                </a:solidFill>
              </a:rPr>
              <a:t> </a:t>
            </a:r>
            <a:r>
              <a:rPr lang="fr-FR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fr-FR" dirty="0" smtClean="0"/>
              <a:t> </a:t>
            </a:r>
            <a:endParaRPr lang="fr-FR" dirty="0"/>
          </a:p>
        </p:txBody>
      </p:sp>
      <p:sp>
        <p:nvSpPr>
          <p:cNvPr id="26" name="Rectangle 25"/>
          <p:cNvSpPr/>
          <p:nvPr/>
        </p:nvSpPr>
        <p:spPr>
          <a:xfrm>
            <a:off x="157478" y="4731050"/>
            <a:ext cx="896448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20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fr-FR" sz="2000" dirty="0" smtClean="0">
                <a:latin typeface="Arial" pitchFamily="34" charset="0"/>
                <a:cs typeface="Arial" pitchFamily="34" charset="0"/>
                <a:sym typeface="Wingdings 3"/>
              </a:rPr>
              <a:t></a:t>
            </a:r>
            <a:r>
              <a:rPr lang="fr-FR" sz="2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  <a:sym typeface="Wingdings 3"/>
              </a:rPr>
              <a:t> </a:t>
            </a:r>
            <a:r>
              <a:rPr lang="fr-FR" sz="2200" dirty="0" smtClean="0">
                <a:latin typeface="Arial Narrow" pitchFamily="34" charset="0"/>
                <a:cs typeface="Arial" pitchFamily="34" charset="0"/>
              </a:rPr>
              <a:t>Un élément chimique appartenant à la </a:t>
            </a:r>
            <a:r>
              <a:rPr lang="fr-FR" sz="2400" b="1" i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n</a:t>
            </a:r>
            <a:r>
              <a:rPr lang="fr-FR" sz="22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-ième</a:t>
            </a:r>
            <a:r>
              <a:rPr lang="fr-FR" sz="2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période </a:t>
            </a:r>
            <a:r>
              <a:rPr lang="fr-FR" sz="2200" dirty="0" smtClean="0">
                <a:latin typeface="Arial Narrow" pitchFamily="34" charset="0"/>
                <a:cs typeface="Arial" pitchFamily="34" charset="0"/>
              </a:rPr>
              <a:t>et la </a:t>
            </a:r>
            <a:r>
              <a:rPr lang="fr-FR" sz="2400" b="1" i="1" dirty="0" smtClean="0">
                <a:solidFill>
                  <a:srgbClr val="008000"/>
                </a:solidFill>
                <a:latin typeface="Times New Roman" pitchFamily="18" charset="0"/>
                <a:cs typeface="Times New Roman" pitchFamily="18" charset="0"/>
              </a:rPr>
              <a:t>x</a:t>
            </a:r>
            <a:r>
              <a:rPr lang="fr-FR" sz="2200" b="1" dirty="0" smtClean="0">
                <a:solidFill>
                  <a:srgbClr val="008000"/>
                </a:solidFill>
                <a:latin typeface="Times New Roman" pitchFamily="18" charset="0"/>
                <a:cs typeface="Times New Roman" pitchFamily="18" charset="0"/>
              </a:rPr>
              <a:t>-</a:t>
            </a:r>
            <a:r>
              <a:rPr lang="fr-FR" sz="2200" b="1" dirty="0" err="1" smtClean="0">
                <a:solidFill>
                  <a:srgbClr val="008000"/>
                </a:solidFill>
                <a:latin typeface="Times New Roman" pitchFamily="18" charset="0"/>
                <a:cs typeface="Times New Roman" pitchFamily="18" charset="0"/>
              </a:rPr>
              <a:t>ième</a:t>
            </a:r>
            <a:r>
              <a:rPr lang="fr-FR" sz="2200" b="1" dirty="0" smtClean="0">
                <a:solidFill>
                  <a:srgbClr val="008000"/>
                </a:solidFill>
                <a:latin typeface="Times New Roman" pitchFamily="18" charset="0"/>
                <a:cs typeface="Times New Roman" pitchFamily="18" charset="0"/>
              </a:rPr>
              <a:t> colonne </a:t>
            </a:r>
            <a:r>
              <a:rPr lang="fr-FR" sz="2200" dirty="0" smtClean="0">
                <a:latin typeface="Arial Narrow" pitchFamily="34" charset="0"/>
                <a:cs typeface="Arial" pitchFamily="34" charset="0"/>
              </a:rPr>
              <a:t>de ce bloc a la configuration électronique de valence théorique : </a:t>
            </a:r>
            <a:endParaRPr lang="fr-FR" sz="2000" dirty="0" smtClean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2" name="Image 1"/>
          <p:cNvPicPr/>
          <p:nvPr/>
        </p:nvPicPr>
        <p:blipFill>
          <a:blip r:embed="rId3" cstate="print"/>
          <a:srcRect l="2658" t="18544" r="5640" b="11813"/>
          <a:stretch>
            <a:fillRect/>
          </a:stretch>
        </p:blipFill>
        <p:spPr bwMode="auto">
          <a:xfrm>
            <a:off x="0" y="44624"/>
            <a:ext cx="9144000" cy="41044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" name="Rectangle 1"/>
          <p:cNvSpPr>
            <a:spLocks noChangeArrowheads="1"/>
          </p:cNvSpPr>
          <p:nvPr/>
        </p:nvSpPr>
        <p:spPr bwMode="auto">
          <a:xfrm>
            <a:off x="107504" y="4154986"/>
            <a:ext cx="8856984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r>
              <a:rPr lang="fr-FR" sz="2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                  Eléments chimiques des </a:t>
            </a:r>
            <a:r>
              <a:rPr lang="fr-FR" sz="20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6 dernières colonnes sauf l’Hélium </a:t>
            </a:r>
            <a:r>
              <a:rPr lang="fr-FR" sz="2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: une </a:t>
            </a:r>
            <a:r>
              <a:rPr lang="fr-FR" sz="2000" b="1" u="sng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sous-couche « p » est en cours de remplissage</a:t>
            </a:r>
            <a:r>
              <a:rPr lang="fr-FR" sz="2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.</a:t>
            </a:r>
          </a:p>
        </p:txBody>
      </p:sp>
      <p:sp>
        <p:nvSpPr>
          <p:cNvPr id="13" name="Rectangle 12"/>
          <p:cNvSpPr/>
          <p:nvPr/>
        </p:nvSpPr>
        <p:spPr>
          <a:xfrm>
            <a:off x="107504" y="4143969"/>
            <a:ext cx="140775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dirty="0" smtClean="0">
                <a:sym typeface="Wingdings"/>
              </a:rPr>
              <a:t></a:t>
            </a:r>
            <a:r>
              <a:rPr lang="fr-FR" dirty="0" smtClean="0"/>
              <a:t> </a:t>
            </a:r>
            <a:r>
              <a:rPr lang="fr-FR" sz="2000" b="1" u="sng" dirty="0" smtClean="0"/>
              <a:t>Le bloc p</a:t>
            </a:r>
            <a:r>
              <a:rPr lang="fr-FR" sz="2000" dirty="0" smtClean="0"/>
              <a:t> :</a:t>
            </a:r>
            <a:endParaRPr lang="fr-FR" sz="2000" dirty="0"/>
          </a:p>
        </p:txBody>
      </p:sp>
      <p:sp>
        <p:nvSpPr>
          <p:cNvPr id="14" name="Rectangle 13"/>
          <p:cNvSpPr/>
          <p:nvPr/>
        </p:nvSpPr>
        <p:spPr>
          <a:xfrm>
            <a:off x="6350166" y="4991142"/>
            <a:ext cx="194421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32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n</a:t>
            </a:r>
            <a:r>
              <a:rPr lang="fr-FR" sz="28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s</a:t>
            </a:r>
            <a:r>
              <a:rPr lang="fr-FR" sz="3200" b="1" baseline="30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r>
              <a:rPr lang="fr-FR" sz="32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fr-FR" sz="3200" b="1" i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n</a:t>
            </a:r>
            <a:r>
              <a:rPr lang="fr-FR" sz="2800" b="1" dirty="0" err="1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p</a:t>
            </a:r>
            <a:r>
              <a:rPr lang="fr-FR" sz="3200" b="1" i="1" baseline="30000" dirty="0" err="1" smtClean="0">
                <a:solidFill>
                  <a:srgbClr val="008000"/>
                </a:solidFill>
                <a:latin typeface="Times New Roman" pitchFamily="18" charset="0"/>
                <a:cs typeface="Times New Roman" pitchFamily="18" charset="0"/>
              </a:rPr>
              <a:t>x</a:t>
            </a:r>
            <a:r>
              <a:rPr lang="fr-FR" sz="2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 </a:t>
            </a:r>
          </a:p>
        </p:txBody>
      </p:sp>
      <p:sp>
        <p:nvSpPr>
          <p:cNvPr id="18" name="Rectangle 17"/>
          <p:cNvSpPr/>
          <p:nvPr/>
        </p:nvSpPr>
        <p:spPr>
          <a:xfrm>
            <a:off x="489578" y="5451130"/>
            <a:ext cx="266429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2000" b="1" i="1" u="sng" dirty="0" smtClean="0">
                <a:latin typeface="Arial" pitchFamily="34" charset="0"/>
                <a:cs typeface="Arial" pitchFamily="34" charset="0"/>
              </a:rPr>
              <a:t>Exemple</a:t>
            </a:r>
            <a:r>
              <a:rPr lang="fr-FR" sz="2000" dirty="0" smtClean="0">
                <a:latin typeface="Arial" pitchFamily="34" charset="0"/>
                <a:cs typeface="Arial" pitchFamily="34" charset="0"/>
              </a:rPr>
              <a:t> : le Bismuth</a:t>
            </a:r>
            <a:endParaRPr lang="fr-FR" sz="2000" b="1" u="sng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72008" y="5942677"/>
            <a:ext cx="8964488" cy="798691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fr-FR" sz="2000" dirty="0" smtClean="0">
                <a:solidFill>
                  <a:schemeClr val="tx1"/>
                </a:solidFill>
              </a:rPr>
              <a:t> </a:t>
            </a:r>
            <a:r>
              <a:rPr lang="fr-FR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fr-FR" dirty="0" smtClean="0"/>
              <a:t> </a:t>
            </a:r>
            <a:endParaRPr lang="fr-FR" dirty="0"/>
          </a:p>
        </p:txBody>
      </p:sp>
      <p:sp>
        <p:nvSpPr>
          <p:cNvPr id="20" name="Rectangle 1"/>
          <p:cNvSpPr>
            <a:spLocks noChangeArrowheads="1"/>
          </p:cNvSpPr>
          <p:nvPr/>
        </p:nvSpPr>
        <p:spPr bwMode="auto">
          <a:xfrm>
            <a:off x="107504" y="5945346"/>
            <a:ext cx="8856984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r>
              <a:rPr lang="fr-FR" sz="2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                 Eléments chimiques des </a:t>
            </a:r>
            <a:r>
              <a:rPr lang="fr-FR" sz="20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colonnes 3 à 12 </a:t>
            </a:r>
            <a:r>
              <a:rPr lang="fr-FR" sz="2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: une </a:t>
            </a:r>
            <a:r>
              <a:rPr lang="fr-FR" sz="2000" b="1" u="sng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sous-couche « d » est en cours de remplissage</a:t>
            </a:r>
            <a:r>
              <a:rPr lang="fr-FR" sz="2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.</a:t>
            </a:r>
          </a:p>
        </p:txBody>
      </p:sp>
      <p:sp>
        <p:nvSpPr>
          <p:cNvPr id="21" name="Rectangle 20"/>
          <p:cNvSpPr/>
          <p:nvPr/>
        </p:nvSpPr>
        <p:spPr>
          <a:xfrm>
            <a:off x="107504" y="5967759"/>
            <a:ext cx="140775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dirty="0" smtClean="0">
                <a:sym typeface="Wingdings"/>
              </a:rPr>
              <a:t></a:t>
            </a:r>
            <a:r>
              <a:rPr lang="fr-FR" dirty="0" smtClean="0"/>
              <a:t> </a:t>
            </a:r>
            <a:r>
              <a:rPr lang="fr-FR" sz="2000" b="1" u="sng" dirty="0" smtClean="0"/>
              <a:t>Le bloc d</a:t>
            </a:r>
            <a:r>
              <a:rPr lang="fr-FR" sz="2000" dirty="0" smtClean="0"/>
              <a:t> :</a:t>
            </a:r>
            <a:endParaRPr lang="fr-FR" sz="2000" dirty="0"/>
          </a:p>
        </p:txBody>
      </p:sp>
      <p:sp>
        <p:nvSpPr>
          <p:cNvPr id="22" name="Rectangle 21"/>
          <p:cNvSpPr/>
          <p:nvPr/>
        </p:nvSpPr>
        <p:spPr>
          <a:xfrm>
            <a:off x="467544" y="38100"/>
            <a:ext cx="936104" cy="4077072"/>
          </a:xfrm>
          <a:prstGeom prst="rect">
            <a:avLst/>
          </a:prstGeom>
          <a:solidFill>
            <a:schemeClr val="accent1">
              <a:lumMod val="60000"/>
              <a:lumOff val="40000"/>
              <a:alpha val="50196"/>
            </a:schemeClr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fr-FR" sz="2000" dirty="0" smtClean="0">
                <a:solidFill>
                  <a:schemeClr val="tx1"/>
                </a:solidFill>
              </a:rPr>
              <a:t> </a:t>
            </a:r>
            <a:r>
              <a:rPr lang="fr-FR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fr-FR" dirty="0" smtClean="0"/>
              <a:t> </a:t>
            </a:r>
            <a:endParaRPr lang="fr-FR" dirty="0"/>
          </a:p>
        </p:txBody>
      </p:sp>
      <p:sp>
        <p:nvSpPr>
          <p:cNvPr id="23" name="Rectangle 22"/>
          <p:cNvSpPr/>
          <p:nvPr/>
        </p:nvSpPr>
        <p:spPr>
          <a:xfrm>
            <a:off x="8604448" y="0"/>
            <a:ext cx="539552" cy="620688"/>
          </a:xfrm>
          <a:prstGeom prst="rect">
            <a:avLst/>
          </a:prstGeom>
          <a:solidFill>
            <a:schemeClr val="accent1">
              <a:lumMod val="60000"/>
              <a:lumOff val="40000"/>
              <a:alpha val="50196"/>
            </a:schemeClr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fr-FR" sz="2000" dirty="0" smtClean="0">
                <a:solidFill>
                  <a:schemeClr val="tx1"/>
                </a:solidFill>
              </a:rPr>
              <a:t> </a:t>
            </a:r>
            <a:r>
              <a:rPr lang="fr-FR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fr-FR" dirty="0" smtClean="0"/>
              <a:t> </a:t>
            </a:r>
            <a:endParaRPr lang="fr-FR" dirty="0"/>
          </a:p>
        </p:txBody>
      </p:sp>
      <p:sp>
        <p:nvSpPr>
          <p:cNvPr id="24" name="Rectangle 23"/>
          <p:cNvSpPr/>
          <p:nvPr/>
        </p:nvSpPr>
        <p:spPr>
          <a:xfrm>
            <a:off x="6228184" y="620688"/>
            <a:ext cx="2915816" cy="3528392"/>
          </a:xfrm>
          <a:prstGeom prst="rect">
            <a:avLst/>
          </a:prstGeom>
          <a:solidFill>
            <a:schemeClr val="accent6">
              <a:lumMod val="75000"/>
              <a:alpha val="50196"/>
            </a:schemeClr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fr-FR" sz="2000" dirty="0" smtClean="0">
                <a:solidFill>
                  <a:schemeClr val="tx1"/>
                </a:solidFill>
              </a:rPr>
              <a:t> </a:t>
            </a:r>
            <a:r>
              <a:rPr lang="fr-FR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fr-FR" dirty="0" smtClean="0"/>
              <a:t> </a:t>
            </a:r>
            <a:endParaRPr lang="fr-FR" dirty="0"/>
          </a:p>
        </p:txBody>
      </p:sp>
      <p:sp>
        <p:nvSpPr>
          <p:cNvPr id="15" name="Rectangle 14"/>
          <p:cNvSpPr/>
          <p:nvPr/>
        </p:nvSpPr>
        <p:spPr>
          <a:xfrm>
            <a:off x="1403648" y="1772816"/>
            <a:ext cx="4824536" cy="2376264"/>
          </a:xfrm>
          <a:prstGeom prst="rect">
            <a:avLst/>
          </a:prstGeom>
          <a:solidFill>
            <a:schemeClr val="accent3">
              <a:lumMod val="60000"/>
              <a:lumOff val="40000"/>
              <a:alpha val="50196"/>
            </a:schemeClr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fr-FR" sz="2000" dirty="0" smtClean="0">
                <a:solidFill>
                  <a:schemeClr val="tx1"/>
                </a:solidFill>
              </a:rPr>
              <a:t> </a:t>
            </a:r>
            <a:r>
              <a:rPr lang="fr-FR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fr-FR" dirty="0" smtClean="0"/>
              <a:t> </a:t>
            </a:r>
            <a:endParaRPr lang="fr-FR" dirty="0"/>
          </a:p>
        </p:txBody>
      </p:sp>
      <p:sp>
        <p:nvSpPr>
          <p:cNvPr id="27" name="Rectangle 26"/>
          <p:cNvSpPr/>
          <p:nvPr/>
        </p:nvSpPr>
        <p:spPr>
          <a:xfrm>
            <a:off x="3009858" y="5451130"/>
            <a:ext cx="4536504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2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(</a:t>
            </a:r>
            <a:r>
              <a:rPr lang="fr-FR" sz="20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6</a:t>
            </a:r>
            <a:r>
              <a:rPr lang="fr-FR" sz="2000" b="1" baseline="30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ème</a:t>
            </a:r>
            <a:r>
              <a:rPr lang="fr-FR" sz="20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fr-FR" sz="2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période,</a:t>
            </a:r>
            <a:r>
              <a:rPr lang="fr-FR" sz="20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fr-FR" sz="2000" b="1" dirty="0" smtClean="0">
                <a:solidFill>
                  <a:srgbClr val="008000"/>
                </a:solidFill>
                <a:latin typeface="Arial" pitchFamily="34" charset="0"/>
                <a:cs typeface="Arial" pitchFamily="34" charset="0"/>
              </a:rPr>
              <a:t>3</a:t>
            </a:r>
            <a:r>
              <a:rPr lang="fr-FR" sz="2000" b="1" baseline="30000" dirty="0" smtClean="0">
                <a:solidFill>
                  <a:srgbClr val="008000"/>
                </a:solidFill>
                <a:latin typeface="Arial" pitchFamily="34" charset="0"/>
                <a:cs typeface="Arial" pitchFamily="34" charset="0"/>
              </a:rPr>
              <a:t>ème</a:t>
            </a:r>
            <a:r>
              <a:rPr lang="fr-FR" sz="20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fr-FR" sz="2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colonne du bloc p)</a:t>
            </a:r>
            <a:endParaRPr lang="fr-FR" sz="2000" b="1" u="sng" dirty="0" smtClean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8" name="Rectangle 27"/>
          <p:cNvSpPr/>
          <p:nvPr/>
        </p:nvSpPr>
        <p:spPr>
          <a:xfrm>
            <a:off x="7308304" y="5412173"/>
            <a:ext cx="165618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2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  <a:sym typeface="Wingdings"/>
              </a:rPr>
              <a:t></a:t>
            </a:r>
            <a:r>
              <a:rPr lang="fr-FR" sz="20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fr-FR" sz="2400" b="1" u="sng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6</a:t>
            </a:r>
            <a:r>
              <a:rPr lang="fr-FR" sz="2400" b="1" u="sng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s</a:t>
            </a:r>
            <a:r>
              <a:rPr lang="fr-FR" sz="2400" b="1" u="sng" baseline="30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2</a:t>
            </a:r>
            <a:r>
              <a:rPr lang="fr-FR" sz="2400" b="1" u="sng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fr-FR" sz="2400" b="1" u="sng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6</a:t>
            </a:r>
            <a:r>
              <a:rPr lang="fr-FR" sz="2400" b="1" u="sng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p</a:t>
            </a:r>
            <a:r>
              <a:rPr lang="fr-FR" sz="2400" b="1" u="sng" baseline="30000" dirty="0" smtClean="0">
                <a:solidFill>
                  <a:srgbClr val="008000"/>
                </a:solidFill>
                <a:latin typeface="Arial" pitchFamily="34" charset="0"/>
                <a:cs typeface="Arial" pitchFamily="34" charset="0"/>
              </a:rPr>
              <a:t>3</a:t>
            </a:r>
            <a:endParaRPr lang="fr-FR" sz="2400" b="1" u="sng" dirty="0" smtClean="0">
              <a:solidFill>
                <a:srgbClr val="008000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500"/>
                            </p:stCondLst>
                            <p:childTnLst>
                              <p:par>
                                <p:cTn id="4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  <p:bldP spid="14" grpId="0"/>
      <p:bldP spid="18" grpId="0"/>
      <p:bldP spid="19" grpId="0" animBg="1"/>
      <p:bldP spid="20" grpId="0"/>
      <p:bldP spid="21" grpId="0"/>
      <p:bldP spid="15" grpId="0" animBg="1"/>
      <p:bldP spid="27" grpId="0"/>
      <p:bldP spid="28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/>
          <p:nvPr/>
        </p:nvSpPr>
        <p:spPr>
          <a:xfrm>
            <a:off x="72008" y="4221088"/>
            <a:ext cx="8964488" cy="1728192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fr-FR" sz="2000" dirty="0" smtClean="0">
                <a:solidFill>
                  <a:schemeClr val="tx1"/>
                </a:solidFill>
              </a:rPr>
              <a:t> </a:t>
            </a:r>
            <a:r>
              <a:rPr lang="fr-FR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fr-FR" dirty="0" smtClean="0"/>
              <a:t> </a:t>
            </a:r>
            <a:endParaRPr lang="fr-FR" dirty="0"/>
          </a:p>
        </p:txBody>
      </p:sp>
      <p:sp>
        <p:nvSpPr>
          <p:cNvPr id="25" name="Rectangle 24"/>
          <p:cNvSpPr/>
          <p:nvPr/>
        </p:nvSpPr>
        <p:spPr>
          <a:xfrm>
            <a:off x="157478" y="4797152"/>
            <a:ext cx="896448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20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fr-FR" sz="2000" dirty="0" smtClean="0">
                <a:latin typeface="Arial" pitchFamily="34" charset="0"/>
                <a:cs typeface="Arial" pitchFamily="34" charset="0"/>
                <a:sym typeface="Wingdings 3"/>
              </a:rPr>
              <a:t></a:t>
            </a:r>
            <a:r>
              <a:rPr lang="fr-FR" sz="2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  <a:sym typeface="Wingdings 3"/>
              </a:rPr>
              <a:t> </a:t>
            </a:r>
            <a:r>
              <a:rPr lang="fr-FR" sz="2200" dirty="0" smtClean="0">
                <a:latin typeface="Arial Narrow" pitchFamily="34" charset="0"/>
                <a:cs typeface="Arial" pitchFamily="34" charset="0"/>
              </a:rPr>
              <a:t>Un élément chimique appartenant à la </a:t>
            </a:r>
            <a:r>
              <a:rPr lang="fr-FR" sz="2400" b="1" i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n</a:t>
            </a:r>
            <a:r>
              <a:rPr lang="fr-FR" sz="22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-ième</a:t>
            </a:r>
            <a:r>
              <a:rPr lang="fr-FR" sz="2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période </a:t>
            </a:r>
            <a:r>
              <a:rPr lang="fr-FR" sz="2200" dirty="0" smtClean="0">
                <a:latin typeface="Arial Narrow" pitchFamily="34" charset="0"/>
                <a:cs typeface="Arial" pitchFamily="34" charset="0"/>
              </a:rPr>
              <a:t>et la </a:t>
            </a:r>
            <a:r>
              <a:rPr lang="fr-FR" sz="2400" b="1" i="1" dirty="0" smtClean="0">
                <a:solidFill>
                  <a:srgbClr val="008000"/>
                </a:solidFill>
                <a:latin typeface="Times New Roman" pitchFamily="18" charset="0"/>
                <a:cs typeface="Times New Roman" pitchFamily="18" charset="0"/>
              </a:rPr>
              <a:t>x</a:t>
            </a:r>
            <a:r>
              <a:rPr lang="fr-FR" sz="2200" b="1" dirty="0" smtClean="0">
                <a:solidFill>
                  <a:srgbClr val="008000"/>
                </a:solidFill>
                <a:latin typeface="Times New Roman" pitchFamily="18" charset="0"/>
                <a:cs typeface="Times New Roman" pitchFamily="18" charset="0"/>
              </a:rPr>
              <a:t>-</a:t>
            </a:r>
            <a:r>
              <a:rPr lang="fr-FR" sz="2200" b="1" dirty="0" err="1" smtClean="0">
                <a:solidFill>
                  <a:srgbClr val="008000"/>
                </a:solidFill>
                <a:latin typeface="Times New Roman" pitchFamily="18" charset="0"/>
                <a:cs typeface="Times New Roman" pitchFamily="18" charset="0"/>
              </a:rPr>
              <a:t>ième</a:t>
            </a:r>
            <a:r>
              <a:rPr lang="fr-FR" sz="2200" b="1" dirty="0" smtClean="0">
                <a:solidFill>
                  <a:srgbClr val="008000"/>
                </a:solidFill>
                <a:latin typeface="Times New Roman" pitchFamily="18" charset="0"/>
                <a:cs typeface="Times New Roman" pitchFamily="18" charset="0"/>
              </a:rPr>
              <a:t> colonne </a:t>
            </a:r>
            <a:r>
              <a:rPr lang="fr-FR" sz="2200" dirty="0" smtClean="0">
                <a:latin typeface="Arial Narrow" pitchFamily="34" charset="0"/>
                <a:cs typeface="Arial" pitchFamily="34" charset="0"/>
              </a:rPr>
              <a:t>de ce bloc a la configuration électronique de valence théorique : </a:t>
            </a:r>
            <a:endParaRPr lang="fr-FR" sz="2000" dirty="0" smtClean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2" name="Image 1"/>
          <p:cNvPicPr/>
          <p:nvPr/>
        </p:nvPicPr>
        <p:blipFill>
          <a:blip r:embed="rId3" cstate="print"/>
          <a:srcRect l="2658" t="18544" r="5640" b="11813"/>
          <a:stretch>
            <a:fillRect/>
          </a:stretch>
        </p:blipFill>
        <p:spPr bwMode="auto">
          <a:xfrm>
            <a:off x="0" y="44624"/>
            <a:ext cx="9144000" cy="41044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" name="Rectangle 1"/>
          <p:cNvSpPr>
            <a:spLocks noChangeArrowheads="1"/>
          </p:cNvSpPr>
          <p:nvPr/>
        </p:nvSpPr>
        <p:spPr bwMode="auto">
          <a:xfrm>
            <a:off x="107504" y="4221088"/>
            <a:ext cx="8856984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r>
              <a:rPr lang="fr-FR" sz="2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                  Eléments chimiques des </a:t>
            </a:r>
            <a:r>
              <a:rPr lang="fr-FR" sz="20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colonnes 3 à 12 </a:t>
            </a:r>
            <a:r>
              <a:rPr lang="fr-FR" sz="2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: une </a:t>
            </a:r>
            <a:r>
              <a:rPr lang="fr-FR" sz="2000" b="1" u="sng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sous-couche « d » est en cours de remplissage</a:t>
            </a:r>
            <a:r>
              <a:rPr lang="fr-FR" sz="2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.</a:t>
            </a:r>
          </a:p>
        </p:txBody>
      </p:sp>
      <p:sp>
        <p:nvSpPr>
          <p:cNvPr id="13" name="Rectangle 12"/>
          <p:cNvSpPr/>
          <p:nvPr/>
        </p:nvSpPr>
        <p:spPr>
          <a:xfrm>
            <a:off x="107504" y="4221088"/>
            <a:ext cx="140775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dirty="0" smtClean="0">
                <a:sym typeface="Wingdings"/>
              </a:rPr>
              <a:t></a:t>
            </a:r>
            <a:r>
              <a:rPr lang="fr-FR" dirty="0" smtClean="0"/>
              <a:t> </a:t>
            </a:r>
            <a:r>
              <a:rPr lang="fr-FR" sz="2000" b="1" u="sng" dirty="0" smtClean="0"/>
              <a:t>Le bloc d</a:t>
            </a:r>
            <a:r>
              <a:rPr lang="fr-FR" sz="2000" dirty="0" smtClean="0"/>
              <a:t> :</a:t>
            </a:r>
            <a:endParaRPr lang="fr-FR" sz="2000" dirty="0"/>
          </a:p>
        </p:txBody>
      </p:sp>
      <p:sp>
        <p:nvSpPr>
          <p:cNvPr id="14" name="Rectangle 13"/>
          <p:cNvSpPr/>
          <p:nvPr/>
        </p:nvSpPr>
        <p:spPr>
          <a:xfrm>
            <a:off x="6355277" y="5052133"/>
            <a:ext cx="226774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32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n</a:t>
            </a:r>
            <a:r>
              <a:rPr lang="fr-FR" sz="28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s</a:t>
            </a:r>
            <a:r>
              <a:rPr lang="fr-FR" sz="3200" b="1" baseline="30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r>
              <a:rPr lang="fr-FR" sz="32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fr-FR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(</a:t>
            </a:r>
            <a:r>
              <a:rPr lang="fr-FR" sz="32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n-</a:t>
            </a:r>
            <a:r>
              <a:rPr lang="fr-FR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1)</a:t>
            </a:r>
            <a:r>
              <a:rPr lang="fr-FR" sz="2800" b="1" dirty="0" err="1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d</a:t>
            </a:r>
            <a:r>
              <a:rPr lang="fr-FR" sz="3200" b="1" i="1" baseline="30000" dirty="0" err="1" smtClean="0">
                <a:solidFill>
                  <a:srgbClr val="008000"/>
                </a:solidFill>
                <a:latin typeface="Times New Roman" pitchFamily="18" charset="0"/>
                <a:cs typeface="Times New Roman" pitchFamily="18" charset="0"/>
              </a:rPr>
              <a:t>x</a:t>
            </a:r>
            <a:endParaRPr lang="fr-FR" sz="3200" i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755576" y="5517232"/>
            <a:ext cx="208823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2000" b="1" i="1" u="sng" dirty="0" smtClean="0">
                <a:latin typeface="Arial" pitchFamily="34" charset="0"/>
                <a:cs typeface="Arial" pitchFamily="34" charset="0"/>
              </a:rPr>
              <a:t>Exemple</a:t>
            </a:r>
            <a:r>
              <a:rPr lang="fr-FR" sz="2000" b="1" dirty="0" smtClean="0">
                <a:latin typeface="Arial" pitchFamily="34" charset="0"/>
                <a:cs typeface="Arial" pitchFamily="34" charset="0"/>
              </a:rPr>
              <a:t> </a:t>
            </a:r>
            <a:r>
              <a:rPr lang="fr-FR" sz="2000" dirty="0" smtClean="0">
                <a:latin typeface="Arial" pitchFamily="34" charset="0"/>
                <a:cs typeface="Arial" pitchFamily="34" charset="0"/>
              </a:rPr>
              <a:t>: le Fer</a:t>
            </a:r>
            <a:endParaRPr lang="fr-FR" sz="2000" b="1" u="sng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72008" y="6030813"/>
            <a:ext cx="8964488" cy="710555"/>
          </a:xfrm>
          <a:prstGeom prst="rect">
            <a:avLst/>
          </a:prstGeom>
          <a:solidFill>
            <a:srgbClr val="FFFF00">
              <a:alpha val="50196"/>
            </a:srgb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fr-FR" sz="2000" dirty="0" smtClean="0">
                <a:solidFill>
                  <a:schemeClr val="tx1"/>
                </a:solidFill>
              </a:rPr>
              <a:t> </a:t>
            </a:r>
            <a:r>
              <a:rPr lang="fr-FR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fr-FR" dirty="0" smtClean="0"/>
              <a:t> </a:t>
            </a:r>
            <a:endParaRPr lang="fr-FR" dirty="0"/>
          </a:p>
        </p:txBody>
      </p:sp>
      <p:sp>
        <p:nvSpPr>
          <p:cNvPr id="20" name="Rectangle 1"/>
          <p:cNvSpPr>
            <a:spLocks noChangeArrowheads="1"/>
          </p:cNvSpPr>
          <p:nvPr/>
        </p:nvSpPr>
        <p:spPr bwMode="auto">
          <a:xfrm>
            <a:off x="107504" y="6030813"/>
            <a:ext cx="8856984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r>
              <a:rPr lang="fr-FR" sz="2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                 Bloc situé </a:t>
            </a:r>
            <a:r>
              <a:rPr lang="fr-FR" sz="20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entre bloc s et bloc d</a:t>
            </a:r>
            <a:r>
              <a:rPr lang="fr-FR" sz="2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: une </a:t>
            </a:r>
            <a:r>
              <a:rPr lang="fr-FR" sz="2000" b="1" u="sng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sous-couche « f » est en cours de remplissage</a:t>
            </a:r>
            <a:r>
              <a:rPr lang="fr-FR" sz="2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.</a:t>
            </a:r>
          </a:p>
        </p:txBody>
      </p:sp>
      <p:sp>
        <p:nvSpPr>
          <p:cNvPr id="21" name="Rectangle 20"/>
          <p:cNvSpPr/>
          <p:nvPr/>
        </p:nvSpPr>
        <p:spPr>
          <a:xfrm>
            <a:off x="107504" y="6053226"/>
            <a:ext cx="1351652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dirty="0" smtClean="0">
                <a:sym typeface="Wingdings"/>
              </a:rPr>
              <a:t></a:t>
            </a:r>
            <a:r>
              <a:rPr lang="fr-FR" dirty="0" smtClean="0"/>
              <a:t> </a:t>
            </a:r>
            <a:r>
              <a:rPr lang="fr-FR" sz="2000" b="1" u="sng" dirty="0" smtClean="0"/>
              <a:t>Le bloc f</a:t>
            </a:r>
            <a:r>
              <a:rPr lang="fr-FR" sz="2000" dirty="0" smtClean="0"/>
              <a:t> :</a:t>
            </a:r>
            <a:endParaRPr lang="fr-FR" sz="2000" dirty="0"/>
          </a:p>
        </p:txBody>
      </p:sp>
      <p:sp>
        <p:nvSpPr>
          <p:cNvPr id="22" name="Rectangle 21"/>
          <p:cNvSpPr/>
          <p:nvPr/>
        </p:nvSpPr>
        <p:spPr>
          <a:xfrm>
            <a:off x="467544" y="38100"/>
            <a:ext cx="936104" cy="4077072"/>
          </a:xfrm>
          <a:prstGeom prst="rect">
            <a:avLst/>
          </a:prstGeom>
          <a:solidFill>
            <a:schemeClr val="accent1">
              <a:lumMod val="60000"/>
              <a:lumOff val="40000"/>
              <a:alpha val="50196"/>
            </a:schemeClr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fr-FR" sz="2000" dirty="0" smtClean="0">
                <a:solidFill>
                  <a:schemeClr val="tx1"/>
                </a:solidFill>
              </a:rPr>
              <a:t> </a:t>
            </a:r>
            <a:r>
              <a:rPr lang="fr-FR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fr-FR" dirty="0" smtClean="0"/>
              <a:t> </a:t>
            </a:r>
            <a:endParaRPr lang="fr-FR" dirty="0"/>
          </a:p>
        </p:txBody>
      </p:sp>
      <p:sp>
        <p:nvSpPr>
          <p:cNvPr id="23" name="Rectangle 22"/>
          <p:cNvSpPr/>
          <p:nvPr/>
        </p:nvSpPr>
        <p:spPr>
          <a:xfrm>
            <a:off x="8604448" y="0"/>
            <a:ext cx="539552" cy="620688"/>
          </a:xfrm>
          <a:prstGeom prst="rect">
            <a:avLst/>
          </a:prstGeom>
          <a:solidFill>
            <a:schemeClr val="accent1">
              <a:lumMod val="60000"/>
              <a:lumOff val="40000"/>
              <a:alpha val="50196"/>
            </a:schemeClr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fr-FR" sz="2000" dirty="0" smtClean="0">
                <a:solidFill>
                  <a:schemeClr val="tx1"/>
                </a:solidFill>
              </a:rPr>
              <a:t> </a:t>
            </a:r>
            <a:r>
              <a:rPr lang="fr-FR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fr-FR" dirty="0" smtClean="0"/>
              <a:t> </a:t>
            </a:r>
            <a:endParaRPr lang="fr-FR" dirty="0"/>
          </a:p>
        </p:txBody>
      </p:sp>
      <p:sp>
        <p:nvSpPr>
          <p:cNvPr id="24" name="Rectangle 23"/>
          <p:cNvSpPr/>
          <p:nvPr/>
        </p:nvSpPr>
        <p:spPr>
          <a:xfrm>
            <a:off x="6228184" y="620688"/>
            <a:ext cx="2915816" cy="3528392"/>
          </a:xfrm>
          <a:prstGeom prst="rect">
            <a:avLst/>
          </a:prstGeom>
          <a:solidFill>
            <a:schemeClr val="accent6">
              <a:lumMod val="75000"/>
              <a:alpha val="50196"/>
            </a:schemeClr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fr-FR" sz="2000" dirty="0" smtClean="0">
                <a:solidFill>
                  <a:schemeClr val="tx1"/>
                </a:solidFill>
              </a:rPr>
              <a:t> </a:t>
            </a:r>
            <a:r>
              <a:rPr lang="fr-FR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fr-FR" dirty="0" smtClean="0"/>
              <a:t> </a:t>
            </a:r>
            <a:endParaRPr lang="fr-FR" dirty="0"/>
          </a:p>
        </p:txBody>
      </p:sp>
      <p:sp>
        <p:nvSpPr>
          <p:cNvPr id="15" name="Rectangle 14"/>
          <p:cNvSpPr/>
          <p:nvPr/>
        </p:nvSpPr>
        <p:spPr>
          <a:xfrm>
            <a:off x="1403648" y="1772816"/>
            <a:ext cx="4824536" cy="2376264"/>
          </a:xfrm>
          <a:prstGeom prst="rect">
            <a:avLst/>
          </a:prstGeom>
          <a:solidFill>
            <a:schemeClr val="accent3">
              <a:lumMod val="60000"/>
              <a:lumOff val="40000"/>
              <a:alpha val="50196"/>
            </a:schemeClr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fr-FR" sz="2000" dirty="0" smtClean="0">
                <a:solidFill>
                  <a:schemeClr val="tx1"/>
                </a:solidFill>
              </a:rPr>
              <a:t> </a:t>
            </a:r>
            <a:r>
              <a:rPr lang="fr-FR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fr-FR" dirty="0" smtClean="0"/>
              <a:t> </a:t>
            </a:r>
            <a:endParaRPr lang="fr-FR" dirty="0"/>
          </a:p>
        </p:txBody>
      </p:sp>
      <p:sp>
        <p:nvSpPr>
          <p:cNvPr id="26" name="Rectangle 25"/>
          <p:cNvSpPr/>
          <p:nvPr/>
        </p:nvSpPr>
        <p:spPr>
          <a:xfrm>
            <a:off x="2699792" y="5517232"/>
            <a:ext cx="460851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2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(</a:t>
            </a:r>
            <a:r>
              <a:rPr lang="fr-FR" sz="20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4</a:t>
            </a:r>
            <a:r>
              <a:rPr lang="fr-FR" sz="2000" b="1" baseline="30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ème</a:t>
            </a:r>
            <a:r>
              <a:rPr lang="fr-FR" sz="20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fr-FR" sz="2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période,</a:t>
            </a:r>
            <a:r>
              <a:rPr lang="fr-FR" sz="20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fr-FR" sz="2000" b="1" dirty="0" smtClean="0">
                <a:solidFill>
                  <a:srgbClr val="008000"/>
                </a:solidFill>
                <a:latin typeface="Arial" pitchFamily="34" charset="0"/>
                <a:cs typeface="Arial" pitchFamily="34" charset="0"/>
              </a:rPr>
              <a:t>6</a:t>
            </a:r>
            <a:r>
              <a:rPr lang="fr-FR" sz="2000" b="1" baseline="30000" dirty="0" smtClean="0">
                <a:solidFill>
                  <a:srgbClr val="008000"/>
                </a:solidFill>
                <a:latin typeface="Arial" pitchFamily="34" charset="0"/>
                <a:cs typeface="Arial" pitchFamily="34" charset="0"/>
              </a:rPr>
              <a:t>ème</a:t>
            </a:r>
            <a:r>
              <a:rPr lang="fr-FR" sz="20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fr-FR" sz="2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colonne du bloc d)</a:t>
            </a:r>
            <a:endParaRPr lang="fr-FR" sz="2000" b="1" u="sng" dirty="0" smtClean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7" name="Rectangle 26"/>
          <p:cNvSpPr/>
          <p:nvPr/>
        </p:nvSpPr>
        <p:spPr>
          <a:xfrm>
            <a:off x="6987221" y="5478275"/>
            <a:ext cx="165618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2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  <a:sym typeface="Wingdings"/>
              </a:rPr>
              <a:t></a:t>
            </a:r>
            <a:r>
              <a:rPr lang="fr-FR" sz="20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fr-FR" sz="2400" b="1" u="sng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4</a:t>
            </a:r>
            <a:r>
              <a:rPr lang="fr-FR" sz="2400" b="1" u="sng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s</a:t>
            </a:r>
            <a:r>
              <a:rPr lang="fr-FR" sz="2400" b="1" u="sng" baseline="30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2</a:t>
            </a:r>
            <a:r>
              <a:rPr lang="fr-FR" sz="2400" b="1" u="sng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fr-FR" sz="2400" b="1" u="sng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3</a:t>
            </a:r>
            <a:r>
              <a:rPr lang="fr-FR" sz="2400" b="1" u="sng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d</a:t>
            </a:r>
            <a:r>
              <a:rPr lang="fr-FR" sz="2400" b="1" u="sng" baseline="30000" dirty="0" smtClean="0">
                <a:solidFill>
                  <a:srgbClr val="008000"/>
                </a:solidFill>
                <a:latin typeface="Arial" pitchFamily="34" charset="0"/>
                <a:cs typeface="Arial" pitchFamily="34" charset="0"/>
              </a:rPr>
              <a:t>6</a:t>
            </a:r>
            <a:endParaRPr lang="fr-FR" sz="2400" b="1" u="sng" dirty="0" smtClean="0">
              <a:solidFill>
                <a:srgbClr val="008000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500"/>
                            </p:stCondLst>
                            <p:childTnLst>
                              <p:par>
                                <p:cTn id="39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  <p:bldP spid="14" grpId="0"/>
      <p:bldP spid="18" grpId="0"/>
      <p:bldP spid="19" grpId="0" animBg="1"/>
      <p:bldP spid="20" grpId="0"/>
      <p:bldP spid="21" grpId="0"/>
      <p:bldP spid="26" grpId="0"/>
      <p:bldP spid="27" grpId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/>
          <p:nvPr/>
        </p:nvPicPr>
        <p:blipFill>
          <a:blip r:embed="rId3" cstate="print"/>
          <a:srcRect l="2658" t="18544" r="5640" b="11813"/>
          <a:stretch>
            <a:fillRect/>
          </a:stretch>
        </p:blipFill>
        <p:spPr bwMode="auto">
          <a:xfrm>
            <a:off x="0" y="44624"/>
            <a:ext cx="9144000" cy="41044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2" name="Rectangle 21"/>
          <p:cNvSpPr/>
          <p:nvPr/>
        </p:nvSpPr>
        <p:spPr>
          <a:xfrm>
            <a:off x="467544" y="38100"/>
            <a:ext cx="936104" cy="4077072"/>
          </a:xfrm>
          <a:prstGeom prst="rect">
            <a:avLst/>
          </a:prstGeom>
          <a:solidFill>
            <a:schemeClr val="accent1">
              <a:lumMod val="60000"/>
              <a:lumOff val="40000"/>
              <a:alpha val="50196"/>
            </a:schemeClr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fr-FR" sz="2000" dirty="0" smtClean="0">
                <a:solidFill>
                  <a:schemeClr val="tx1"/>
                </a:solidFill>
              </a:rPr>
              <a:t> </a:t>
            </a:r>
            <a:r>
              <a:rPr lang="fr-FR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fr-FR" dirty="0" smtClean="0"/>
              <a:t> </a:t>
            </a:r>
            <a:endParaRPr lang="fr-FR" dirty="0"/>
          </a:p>
        </p:txBody>
      </p:sp>
      <p:sp>
        <p:nvSpPr>
          <p:cNvPr id="23" name="Rectangle 22"/>
          <p:cNvSpPr/>
          <p:nvPr/>
        </p:nvSpPr>
        <p:spPr>
          <a:xfrm>
            <a:off x="8604448" y="0"/>
            <a:ext cx="539552" cy="620688"/>
          </a:xfrm>
          <a:prstGeom prst="rect">
            <a:avLst/>
          </a:prstGeom>
          <a:solidFill>
            <a:schemeClr val="accent1">
              <a:lumMod val="60000"/>
              <a:lumOff val="40000"/>
              <a:alpha val="50196"/>
            </a:schemeClr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fr-FR" sz="2000" dirty="0" smtClean="0">
                <a:solidFill>
                  <a:schemeClr val="tx1"/>
                </a:solidFill>
              </a:rPr>
              <a:t> </a:t>
            </a:r>
            <a:r>
              <a:rPr lang="fr-FR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fr-FR" dirty="0" smtClean="0"/>
              <a:t> </a:t>
            </a:r>
            <a:endParaRPr lang="fr-FR" dirty="0"/>
          </a:p>
        </p:txBody>
      </p:sp>
      <p:sp>
        <p:nvSpPr>
          <p:cNvPr id="24" name="Rectangle 23"/>
          <p:cNvSpPr/>
          <p:nvPr/>
        </p:nvSpPr>
        <p:spPr>
          <a:xfrm>
            <a:off x="6228184" y="620688"/>
            <a:ext cx="2915816" cy="3528392"/>
          </a:xfrm>
          <a:prstGeom prst="rect">
            <a:avLst/>
          </a:prstGeom>
          <a:solidFill>
            <a:schemeClr val="accent6">
              <a:lumMod val="75000"/>
              <a:alpha val="50196"/>
            </a:schemeClr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fr-FR" sz="2000" dirty="0" smtClean="0">
                <a:solidFill>
                  <a:schemeClr val="tx1"/>
                </a:solidFill>
              </a:rPr>
              <a:t> </a:t>
            </a:r>
            <a:r>
              <a:rPr lang="fr-FR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fr-FR" dirty="0" smtClean="0"/>
              <a:t> </a:t>
            </a:r>
            <a:endParaRPr lang="fr-FR" dirty="0"/>
          </a:p>
        </p:txBody>
      </p:sp>
      <p:sp>
        <p:nvSpPr>
          <p:cNvPr id="17" name="Rectangle 16"/>
          <p:cNvSpPr/>
          <p:nvPr/>
        </p:nvSpPr>
        <p:spPr>
          <a:xfrm>
            <a:off x="72008" y="116632"/>
            <a:ext cx="8964488" cy="1728192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fr-FR" sz="2000" dirty="0" smtClean="0">
                <a:solidFill>
                  <a:schemeClr val="tx1"/>
                </a:solidFill>
              </a:rPr>
              <a:t> </a:t>
            </a:r>
            <a:r>
              <a:rPr lang="fr-FR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fr-FR" dirty="0" smtClean="0"/>
              <a:t> </a:t>
            </a:r>
            <a:endParaRPr lang="fr-FR" dirty="0"/>
          </a:p>
        </p:txBody>
      </p:sp>
      <p:sp>
        <p:nvSpPr>
          <p:cNvPr id="16" name="Rectangle 1"/>
          <p:cNvSpPr>
            <a:spLocks noChangeArrowheads="1"/>
          </p:cNvSpPr>
          <p:nvPr/>
        </p:nvSpPr>
        <p:spPr bwMode="auto">
          <a:xfrm>
            <a:off x="107504" y="116632"/>
            <a:ext cx="8856984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r>
              <a:rPr lang="fr-FR" sz="2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                  Eléments chimiques des </a:t>
            </a:r>
            <a:r>
              <a:rPr lang="fr-FR" sz="20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colonnes 3 à 12 </a:t>
            </a:r>
            <a:r>
              <a:rPr lang="fr-FR" sz="2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: une </a:t>
            </a:r>
            <a:r>
              <a:rPr lang="fr-FR" sz="2000" b="1" u="sng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sous-couche « d » est en cours de remplissage</a:t>
            </a:r>
            <a:r>
              <a:rPr lang="fr-FR" sz="2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.</a:t>
            </a:r>
          </a:p>
        </p:txBody>
      </p:sp>
      <p:sp>
        <p:nvSpPr>
          <p:cNvPr id="13" name="Rectangle 12"/>
          <p:cNvSpPr/>
          <p:nvPr/>
        </p:nvSpPr>
        <p:spPr>
          <a:xfrm>
            <a:off x="107504" y="116632"/>
            <a:ext cx="140775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dirty="0" smtClean="0">
                <a:sym typeface="Wingdings"/>
              </a:rPr>
              <a:t></a:t>
            </a:r>
            <a:r>
              <a:rPr lang="fr-FR" dirty="0" smtClean="0"/>
              <a:t> </a:t>
            </a:r>
            <a:r>
              <a:rPr lang="fr-FR" sz="2000" b="1" u="sng" dirty="0" smtClean="0"/>
              <a:t>Le bloc d</a:t>
            </a:r>
            <a:r>
              <a:rPr lang="fr-FR" sz="2000" dirty="0" smtClean="0"/>
              <a:t> :</a:t>
            </a:r>
            <a:endParaRPr lang="fr-FR" sz="2000" dirty="0"/>
          </a:p>
        </p:txBody>
      </p:sp>
      <p:sp>
        <p:nvSpPr>
          <p:cNvPr id="20" name="Rectangle 1"/>
          <p:cNvSpPr>
            <a:spLocks noChangeArrowheads="1"/>
          </p:cNvSpPr>
          <p:nvPr/>
        </p:nvSpPr>
        <p:spPr bwMode="auto">
          <a:xfrm>
            <a:off x="107504" y="5379122"/>
            <a:ext cx="8928992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just"/>
            <a:r>
              <a:rPr lang="fr-FR" sz="2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                 </a:t>
            </a:r>
            <a:r>
              <a:rPr lang="fr-FR" sz="2000" dirty="0" smtClean="0">
                <a:latin typeface="+mj-lt"/>
                <a:cs typeface="Arial" pitchFamily="34" charset="0"/>
              </a:rPr>
              <a:t>Bloc situé </a:t>
            </a:r>
            <a:r>
              <a:rPr lang="fr-FR" sz="2000" b="1" dirty="0" smtClean="0">
                <a:latin typeface="+mj-lt"/>
                <a:cs typeface="Arial" pitchFamily="34" charset="0"/>
              </a:rPr>
              <a:t>entre bloc s et bloc d</a:t>
            </a:r>
            <a:r>
              <a:rPr lang="fr-FR" sz="2000" dirty="0" smtClean="0">
                <a:latin typeface="+mj-lt"/>
                <a:cs typeface="Arial" pitchFamily="34" charset="0"/>
              </a:rPr>
              <a:t>: une </a:t>
            </a:r>
            <a:r>
              <a:rPr lang="fr-FR" sz="2000" b="1" u="sng" dirty="0" smtClean="0">
                <a:latin typeface="+mj-lt"/>
                <a:cs typeface="Arial" pitchFamily="34" charset="0"/>
              </a:rPr>
              <a:t>sous-couche « f » est en cours de remplissage</a:t>
            </a:r>
            <a:r>
              <a:rPr lang="fr-FR" sz="2000" dirty="0" smtClean="0">
                <a:latin typeface="+mj-lt"/>
                <a:cs typeface="Arial" pitchFamily="34" charset="0"/>
              </a:rPr>
              <a:t>.</a:t>
            </a:r>
          </a:p>
        </p:txBody>
      </p:sp>
      <p:sp>
        <p:nvSpPr>
          <p:cNvPr id="21" name="Rectangle 20"/>
          <p:cNvSpPr/>
          <p:nvPr/>
        </p:nvSpPr>
        <p:spPr>
          <a:xfrm>
            <a:off x="51996" y="5379122"/>
            <a:ext cx="1351652" cy="400110"/>
          </a:xfrm>
          <a:prstGeom prst="rect">
            <a:avLst/>
          </a:prstGeom>
          <a:solidFill>
            <a:srgbClr val="FFFF00">
              <a:alpha val="50196"/>
            </a:srgbClr>
          </a:solidFill>
        </p:spPr>
        <p:txBody>
          <a:bodyPr wrap="none">
            <a:spAutoFit/>
          </a:bodyPr>
          <a:lstStyle/>
          <a:p>
            <a:r>
              <a:rPr lang="fr-FR" dirty="0" smtClean="0">
                <a:sym typeface="Wingdings"/>
              </a:rPr>
              <a:t></a:t>
            </a:r>
            <a:r>
              <a:rPr lang="fr-FR" dirty="0" smtClean="0"/>
              <a:t> </a:t>
            </a:r>
            <a:r>
              <a:rPr lang="fr-FR" sz="2000" b="1" u="sng" dirty="0" smtClean="0"/>
              <a:t>Le bloc f</a:t>
            </a:r>
            <a:r>
              <a:rPr lang="fr-FR" sz="2000" dirty="0" smtClean="0"/>
              <a:t> :</a:t>
            </a:r>
            <a:endParaRPr lang="fr-FR" sz="2000" dirty="0"/>
          </a:p>
        </p:txBody>
      </p:sp>
      <p:sp>
        <p:nvSpPr>
          <p:cNvPr id="15" name="Rectangle 14"/>
          <p:cNvSpPr/>
          <p:nvPr/>
        </p:nvSpPr>
        <p:spPr>
          <a:xfrm>
            <a:off x="1403648" y="1772816"/>
            <a:ext cx="4824536" cy="2376264"/>
          </a:xfrm>
          <a:prstGeom prst="rect">
            <a:avLst/>
          </a:prstGeom>
          <a:solidFill>
            <a:schemeClr val="accent3">
              <a:lumMod val="60000"/>
              <a:lumOff val="40000"/>
              <a:alpha val="50196"/>
            </a:schemeClr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fr-FR" sz="2000" dirty="0" smtClean="0">
                <a:solidFill>
                  <a:schemeClr val="tx1"/>
                </a:solidFill>
              </a:rPr>
              <a:t> </a:t>
            </a:r>
            <a:r>
              <a:rPr lang="fr-FR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fr-FR" dirty="0" smtClean="0"/>
              <a:t> </a:t>
            </a:r>
            <a:endParaRPr lang="fr-FR" dirty="0"/>
          </a:p>
        </p:txBody>
      </p:sp>
      <p:pic>
        <p:nvPicPr>
          <p:cNvPr id="25" name="Image 24"/>
          <p:cNvPicPr/>
          <p:nvPr/>
        </p:nvPicPr>
        <p:blipFill>
          <a:blip r:embed="rId4" cstate="print"/>
          <a:srcRect l="25611" t="32555" r="5606" b="46841"/>
          <a:stretch>
            <a:fillRect/>
          </a:stretch>
        </p:blipFill>
        <p:spPr bwMode="auto">
          <a:xfrm>
            <a:off x="2267744" y="4221088"/>
            <a:ext cx="6876256" cy="12241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6" name="Rectangle 25"/>
          <p:cNvSpPr/>
          <p:nvPr/>
        </p:nvSpPr>
        <p:spPr>
          <a:xfrm>
            <a:off x="2339752" y="4221088"/>
            <a:ext cx="6804248" cy="1224136"/>
          </a:xfrm>
          <a:prstGeom prst="rect">
            <a:avLst/>
          </a:prstGeom>
          <a:solidFill>
            <a:srgbClr val="FFFF00">
              <a:alpha val="50196"/>
            </a:srgbClr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fr-FR" sz="2000" dirty="0" smtClean="0">
                <a:solidFill>
                  <a:schemeClr val="tx1"/>
                </a:solidFill>
              </a:rPr>
              <a:t> </a:t>
            </a:r>
            <a:r>
              <a:rPr lang="fr-FR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fr-FR" dirty="0" smtClean="0"/>
              <a:t> </a:t>
            </a:r>
            <a:endParaRPr lang="fr-FR" dirty="0"/>
          </a:p>
        </p:txBody>
      </p:sp>
      <p:sp>
        <p:nvSpPr>
          <p:cNvPr id="55297" name="Rectangle 1"/>
          <p:cNvSpPr>
            <a:spLocks noChangeArrowheads="1"/>
          </p:cNvSpPr>
          <p:nvPr/>
        </p:nvSpPr>
        <p:spPr bwMode="auto">
          <a:xfrm>
            <a:off x="0" y="6009884"/>
            <a:ext cx="9144000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Arial Unicode MS" pitchFamily="34" charset="-128"/>
                <a:cs typeface="Calibri" pitchFamily="34" charset="0"/>
              </a:rPr>
              <a:t>     Un élément chimique appartenant à la </a:t>
            </a:r>
            <a:r>
              <a:rPr kumimoji="0" lang="fr-FR" sz="2000" b="1" i="0" u="none" strike="noStrike" cap="none" normalizeH="0" baseline="0" dirty="0" err="1" smtClean="0">
                <a:ln>
                  <a:noFill/>
                </a:ln>
                <a:solidFill>
                  <a:srgbClr val="FF0000"/>
                </a:solidFill>
                <a:effectLst/>
                <a:latin typeface="Calibri" pitchFamily="34" charset="0"/>
                <a:ea typeface="Arial Unicode MS" pitchFamily="34" charset="-128"/>
                <a:cs typeface="Calibri" pitchFamily="34" charset="0"/>
              </a:rPr>
              <a:t>n-ième</a:t>
            </a:r>
            <a:r>
              <a:rPr kumimoji="0" lang="fr-FR" sz="20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Calibri" pitchFamily="34" charset="0"/>
                <a:ea typeface="Arial Unicode MS" pitchFamily="34" charset="-128"/>
                <a:cs typeface="Calibri" pitchFamily="34" charset="0"/>
              </a:rPr>
              <a:t> période </a:t>
            </a:r>
            <a:r>
              <a:rPr kumimoji="0" lang="fr-FR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Arial Unicode MS" pitchFamily="34" charset="-128"/>
                <a:cs typeface="Calibri" pitchFamily="34" charset="0"/>
              </a:rPr>
              <a:t>et à la </a:t>
            </a:r>
            <a:r>
              <a:rPr kumimoji="0" lang="fr-FR" sz="2000" b="1" i="0" u="none" strike="noStrike" cap="none" normalizeH="0" baseline="0" dirty="0" smtClean="0">
                <a:ln>
                  <a:noFill/>
                </a:ln>
                <a:solidFill>
                  <a:srgbClr val="008000"/>
                </a:solidFill>
                <a:effectLst/>
                <a:latin typeface="Calibri" pitchFamily="34" charset="0"/>
                <a:ea typeface="Arial Unicode MS" pitchFamily="34" charset="-128"/>
                <a:cs typeface="Calibri" pitchFamily="34" charset="0"/>
              </a:rPr>
              <a:t>x-</a:t>
            </a:r>
            <a:r>
              <a:rPr kumimoji="0" lang="fr-FR" sz="2000" b="1" i="0" u="none" strike="noStrike" cap="none" normalizeH="0" baseline="0" dirty="0" err="1" smtClean="0">
                <a:ln>
                  <a:noFill/>
                </a:ln>
                <a:solidFill>
                  <a:srgbClr val="008000"/>
                </a:solidFill>
                <a:effectLst/>
                <a:latin typeface="Calibri" pitchFamily="34" charset="0"/>
                <a:ea typeface="Arial Unicode MS" pitchFamily="34" charset="-128"/>
                <a:cs typeface="Calibri" pitchFamily="34" charset="0"/>
              </a:rPr>
              <a:t>ième</a:t>
            </a:r>
            <a:r>
              <a:rPr kumimoji="0" lang="fr-FR" sz="2000" b="1" i="0" u="none" strike="noStrike" cap="none" normalizeH="0" baseline="0" dirty="0" smtClean="0">
                <a:ln>
                  <a:noFill/>
                </a:ln>
                <a:solidFill>
                  <a:srgbClr val="008000"/>
                </a:solidFill>
                <a:effectLst/>
                <a:latin typeface="Calibri" pitchFamily="34" charset="0"/>
                <a:ea typeface="Arial Unicode MS" pitchFamily="34" charset="-128"/>
                <a:cs typeface="Calibri" pitchFamily="34" charset="0"/>
              </a:rPr>
              <a:t> colonne </a:t>
            </a:r>
            <a:r>
              <a:rPr kumimoji="0" lang="fr-FR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Arial Unicode MS" pitchFamily="34" charset="-128"/>
                <a:cs typeface="Calibri" pitchFamily="34" charset="0"/>
              </a:rPr>
              <a:t>de ce bloc a une configuration électronique de valence théorique du type </a:t>
            </a:r>
            <a:r>
              <a:rPr kumimoji="0" lang="fr-FR" sz="28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Calibri" pitchFamily="34" charset="0"/>
                <a:ea typeface="Arial Unicode MS" pitchFamily="34" charset="-128"/>
                <a:cs typeface="Calibri" pitchFamily="34" charset="0"/>
              </a:rPr>
              <a:t>n</a:t>
            </a:r>
            <a:r>
              <a:rPr kumimoji="0" lang="fr-FR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Arial Unicode MS" pitchFamily="34" charset="-128"/>
                <a:cs typeface="Calibri" pitchFamily="34" charset="0"/>
              </a:rPr>
              <a:t>s</a:t>
            </a:r>
            <a:r>
              <a:rPr kumimoji="0" lang="fr-FR" sz="2800" b="1" i="0" u="none" strike="noStrike" cap="none" normalizeH="0" baseline="3000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Arial Unicode MS" pitchFamily="34" charset="-128"/>
                <a:cs typeface="Calibri" pitchFamily="34" charset="0"/>
              </a:rPr>
              <a:t>2  </a:t>
            </a:r>
            <a:r>
              <a:rPr kumimoji="0" lang="fr-FR" sz="28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Calibri" pitchFamily="34" charset="0"/>
                <a:ea typeface="Arial Unicode MS" pitchFamily="34" charset="-128"/>
                <a:cs typeface="Calibri" pitchFamily="34" charset="0"/>
              </a:rPr>
              <a:t>(n – 2)</a:t>
            </a:r>
            <a:r>
              <a:rPr kumimoji="0" lang="fr-FR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Arial Unicode MS" pitchFamily="34" charset="-128"/>
                <a:cs typeface="Calibri" pitchFamily="34" charset="0"/>
              </a:rPr>
              <a:t>f </a:t>
            </a:r>
            <a:r>
              <a:rPr kumimoji="0" lang="fr-FR" sz="2800" b="1" i="0" u="none" strike="noStrike" cap="none" normalizeH="0" baseline="30000" dirty="0" smtClean="0">
                <a:ln>
                  <a:noFill/>
                </a:ln>
                <a:solidFill>
                  <a:srgbClr val="008000"/>
                </a:solidFill>
                <a:effectLst/>
                <a:latin typeface="Calibri" pitchFamily="34" charset="0"/>
                <a:ea typeface="Arial Unicode MS" pitchFamily="34" charset="-128"/>
                <a:cs typeface="Calibri" pitchFamily="34" charset="0"/>
              </a:rPr>
              <a:t>x</a:t>
            </a:r>
            <a:r>
              <a:rPr kumimoji="0" lang="fr-FR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Arial Unicode MS" pitchFamily="34" charset="-128"/>
                <a:cs typeface="Calibri" pitchFamily="34" charset="0"/>
              </a:rPr>
              <a:t>. </a:t>
            </a:r>
            <a:endParaRPr kumimoji="0" lang="fr-FR" sz="4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135444" y="703713"/>
            <a:ext cx="896448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20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fr-FR" sz="2000" dirty="0" smtClean="0">
                <a:latin typeface="Arial" pitchFamily="34" charset="0"/>
                <a:cs typeface="Arial" pitchFamily="34" charset="0"/>
                <a:sym typeface="Wingdings 3"/>
              </a:rPr>
              <a:t></a:t>
            </a:r>
            <a:r>
              <a:rPr lang="fr-FR" sz="2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  <a:sym typeface="Wingdings 3"/>
              </a:rPr>
              <a:t> </a:t>
            </a:r>
            <a:r>
              <a:rPr lang="fr-FR" sz="2200" dirty="0" smtClean="0">
                <a:latin typeface="Arial Narrow" pitchFamily="34" charset="0"/>
                <a:cs typeface="Arial" pitchFamily="34" charset="0"/>
              </a:rPr>
              <a:t>Un élément chimique appartenant à la </a:t>
            </a:r>
            <a:r>
              <a:rPr lang="fr-FR" sz="2400" b="1" i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n</a:t>
            </a:r>
            <a:r>
              <a:rPr lang="fr-FR" sz="22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-ième</a:t>
            </a:r>
            <a:r>
              <a:rPr lang="fr-FR" sz="2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période </a:t>
            </a:r>
            <a:r>
              <a:rPr lang="fr-FR" sz="2200" dirty="0" smtClean="0">
                <a:latin typeface="Arial Narrow" pitchFamily="34" charset="0"/>
                <a:cs typeface="Arial" pitchFamily="34" charset="0"/>
              </a:rPr>
              <a:t>et la </a:t>
            </a:r>
            <a:r>
              <a:rPr lang="fr-FR" sz="2400" b="1" i="1" dirty="0" smtClean="0">
                <a:solidFill>
                  <a:srgbClr val="008000"/>
                </a:solidFill>
                <a:latin typeface="Times New Roman" pitchFamily="18" charset="0"/>
                <a:cs typeface="Times New Roman" pitchFamily="18" charset="0"/>
              </a:rPr>
              <a:t>x</a:t>
            </a:r>
            <a:r>
              <a:rPr lang="fr-FR" sz="2200" b="1" dirty="0" smtClean="0">
                <a:solidFill>
                  <a:srgbClr val="008000"/>
                </a:solidFill>
                <a:latin typeface="Times New Roman" pitchFamily="18" charset="0"/>
                <a:cs typeface="Times New Roman" pitchFamily="18" charset="0"/>
              </a:rPr>
              <a:t>-</a:t>
            </a:r>
            <a:r>
              <a:rPr lang="fr-FR" sz="2200" b="1" dirty="0" err="1" smtClean="0">
                <a:solidFill>
                  <a:srgbClr val="008000"/>
                </a:solidFill>
                <a:latin typeface="Times New Roman" pitchFamily="18" charset="0"/>
                <a:cs typeface="Times New Roman" pitchFamily="18" charset="0"/>
              </a:rPr>
              <a:t>ième</a:t>
            </a:r>
            <a:r>
              <a:rPr lang="fr-FR" sz="2200" b="1" dirty="0" smtClean="0">
                <a:solidFill>
                  <a:srgbClr val="008000"/>
                </a:solidFill>
                <a:latin typeface="Times New Roman" pitchFamily="18" charset="0"/>
                <a:cs typeface="Times New Roman" pitchFamily="18" charset="0"/>
              </a:rPr>
              <a:t> colonne </a:t>
            </a:r>
            <a:r>
              <a:rPr lang="fr-FR" sz="2200" dirty="0" smtClean="0">
                <a:latin typeface="Arial Narrow" pitchFamily="34" charset="0"/>
                <a:cs typeface="Arial" pitchFamily="34" charset="0"/>
              </a:rPr>
              <a:t>de ce bloc a la configuration électronique de valence théorique : </a:t>
            </a:r>
            <a:endParaRPr lang="fr-FR" sz="2000" dirty="0" smtClean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7" name="Rectangle 26"/>
          <p:cNvSpPr/>
          <p:nvPr/>
        </p:nvSpPr>
        <p:spPr>
          <a:xfrm>
            <a:off x="6333243" y="958694"/>
            <a:ext cx="226774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32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n</a:t>
            </a:r>
            <a:r>
              <a:rPr lang="fr-FR" sz="28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s</a:t>
            </a:r>
            <a:r>
              <a:rPr lang="fr-FR" sz="3200" b="1" baseline="30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r>
              <a:rPr lang="fr-FR" sz="32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fr-FR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(</a:t>
            </a:r>
            <a:r>
              <a:rPr lang="fr-FR" sz="32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n-</a:t>
            </a:r>
            <a:r>
              <a:rPr lang="fr-FR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1)</a:t>
            </a:r>
            <a:r>
              <a:rPr lang="fr-FR" sz="2800" b="1" dirty="0" err="1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d</a:t>
            </a:r>
            <a:r>
              <a:rPr lang="fr-FR" sz="3200" b="1" i="1" baseline="30000" dirty="0" err="1" smtClean="0">
                <a:solidFill>
                  <a:srgbClr val="008000"/>
                </a:solidFill>
                <a:latin typeface="Times New Roman" pitchFamily="18" charset="0"/>
                <a:cs typeface="Times New Roman" pitchFamily="18" charset="0"/>
              </a:rPr>
              <a:t>x</a:t>
            </a:r>
            <a:endParaRPr lang="fr-FR" sz="3200" i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8" name="Rectangle 27"/>
          <p:cNvSpPr/>
          <p:nvPr/>
        </p:nvSpPr>
        <p:spPr>
          <a:xfrm>
            <a:off x="733542" y="1423793"/>
            <a:ext cx="208823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2000" b="1" i="1" u="sng" dirty="0" smtClean="0">
                <a:latin typeface="Arial" pitchFamily="34" charset="0"/>
                <a:cs typeface="Arial" pitchFamily="34" charset="0"/>
              </a:rPr>
              <a:t>Exemple</a:t>
            </a:r>
            <a:r>
              <a:rPr lang="fr-FR" sz="2000" b="1" dirty="0" smtClean="0">
                <a:latin typeface="Arial" pitchFamily="34" charset="0"/>
                <a:cs typeface="Arial" pitchFamily="34" charset="0"/>
              </a:rPr>
              <a:t> </a:t>
            </a:r>
            <a:r>
              <a:rPr lang="fr-FR" sz="2000" dirty="0" smtClean="0">
                <a:latin typeface="Arial" pitchFamily="34" charset="0"/>
                <a:cs typeface="Arial" pitchFamily="34" charset="0"/>
              </a:rPr>
              <a:t>: le Fer</a:t>
            </a:r>
            <a:endParaRPr lang="fr-FR" sz="2000" b="1" u="sng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9" name="Rectangle 28"/>
          <p:cNvSpPr/>
          <p:nvPr/>
        </p:nvSpPr>
        <p:spPr>
          <a:xfrm>
            <a:off x="2677758" y="1423793"/>
            <a:ext cx="460851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2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(</a:t>
            </a:r>
            <a:r>
              <a:rPr lang="fr-FR" sz="20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4</a:t>
            </a:r>
            <a:r>
              <a:rPr lang="fr-FR" sz="2000" b="1" baseline="30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ème</a:t>
            </a:r>
            <a:r>
              <a:rPr lang="fr-FR" sz="20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fr-FR" sz="2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période,</a:t>
            </a:r>
            <a:r>
              <a:rPr lang="fr-FR" sz="20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fr-FR" sz="2000" b="1" dirty="0" smtClean="0">
                <a:solidFill>
                  <a:srgbClr val="008000"/>
                </a:solidFill>
                <a:latin typeface="Arial" pitchFamily="34" charset="0"/>
                <a:cs typeface="Arial" pitchFamily="34" charset="0"/>
              </a:rPr>
              <a:t>6</a:t>
            </a:r>
            <a:r>
              <a:rPr lang="fr-FR" sz="2000" b="1" baseline="30000" dirty="0" smtClean="0">
                <a:solidFill>
                  <a:srgbClr val="008000"/>
                </a:solidFill>
                <a:latin typeface="Arial" pitchFamily="34" charset="0"/>
                <a:cs typeface="Arial" pitchFamily="34" charset="0"/>
              </a:rPr>
              <a:t>ème</a:t>
            </a:r>
            <a:r>
              <a:rPr lang="fr-FR" sz="20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fr-FR" sz="2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colonne du bloc d)</a:t>
            </a:r>
            <a:endParaRPr lang="fr-FR" sz="2000" b="1" u="sng" dirty="0" smtClean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0" name="Rectangle 29"/>
          <p:cNvSpPr/>
          <p:nvPr/>
        </p:nvSpPr>
        <p:spPr>
          <a:xfrm>
            <a:off x="6965187" y="1384836"/>
            <a:ext cx="165618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2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  <a:sym typeface="Wingdings"/>
              </a:rPr>
              <a:t></a:t>
            </a:r>
            <a:r>
              <a:rPr lang="fr-FR" sz="20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fr-FR" sz="2400" b="1" u="sng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4</a:t>
            </a:r>
            <a:r>
              <a:rPr lang="fr-FR" sz="2400" b="1" u="sng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s</a:t>
            </a:r>
            <a:r>
              <a:rPr lang="fr-FR" sz="2400" b="1" u="sng" baseline="30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2</a:t>
            </a:r>
            <a:r>
              <a:rPr lang="fr-FR" sz="2400" b="1" u="sng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fr-FR" sz="2400" b="1" u="sng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3</a:t>
            </a:r>
            <a:r>
              <a:rPr lang="fr-FR" sz="2400" b="1" u="sng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d</a:t>
            </a:r>
            <a:r>
              <a:rPr lang="fr-FR" sz="2400" b="1" u="sng" baseline="30000" dirty="0" smtClean="0">
                <a:solidFill>
                  <a:srgbClr val="008000"/>
                </a:solidFill>
                <a:latin typeface="Arial" pitchFamily="34" charset="0"/>
                <a:cs typeface="Arial" pitchFamily="34" charset="0"/>
              </a:rPr>
              <a:t>6</a:t>
            </a:r>
            <a:endParaRPr lang="fr-FR" sz="2400" b="1" u="sng" dirty="0" smtClean="0">
              <a:solidFill>
                <a:srgbClr val="008000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2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5529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529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animBg="1"/>
      <p:bldP spid="55297" grpId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ChangeArrowheads="1"/>
          </p:cNvSpPr>
          <p:nvPr/>
        </p:nvSpPr>
        <p:spPr bwMode="auto">
          <a:xfrm>
            <a:off x="0" y="3423739"/>
            <a:ext cx="7668344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just"/>
            <a:r>
              <a:rPr lang="fr-FR" sz="2000" b="1" dirty="0" smtClean="0">
                <a:latin typeface="Bookman Old Style" pitchFamily="18" charset="0"/>
                <a:ea typeface="Calibri" pitchFamily="34" charset="0"/>
                <a:cs typeface="Times New Roman" pitchFamily="18" charset="0"/>
              </a:rPr>
              <a:t>c/ </a:t>
            </a:r>
            <a:r>
              <a:rPr lang="fr-FR" sz="2000" b="1" i="1" u="sng" dirty="0" smtClean="0">
                <a:latin typeface="Bookman Old Style" pitchFamily="18" charset="0"/>
                <a:ea typeface="Calibri" pitchFamily="34" charset="0"/>
                <a:cs typeface="Times New Roman" pitchFamily="18" charset="0"/>
              </a:rPr>
              <a:t>Evolution de quelques propriétés atomiques</a:t>
            </a:r>
            <a:endParaRPr lang="fr-FR" sz="2000" dirty="0">
              <a:latin typeface="Bookman Old Style" pitchFamily="18" charset="0"/>
              <a:ea typeface="Calibri" pitchFamily="34" charset="0"/>
              <a:cs typeface="Times New Roman" pitchFamily="18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72008" y="44624"/>
            <a:ext cx="8964488" cy="1728192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fr-FR" sz="2000" dirty="0" smtClean="0">
                <a:solidFill>
                  <a:schemeClr val="tx1"/>
                </a:solidFill>
              </a:rPr>
              <a:t> </a:t>
            </a:r>
            <a:r>
              <a:rPr lang="fr-FR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fr-FR" dirty="0" smtClean="0"/>
              <a:t> </a:t>
            </a:r>
            <a:endParaRPr lang="fr-FR" dirty="0"/>
          </a:p>
        </p:txBody>
      </p:sp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107504" y="44624"/>
            <a:ext cx="8856984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r>
              <a:rPr lang="fr-FR" sz="2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                  Eléments chimiques des </a:t>
            </a:r>
            <a:r>
              <a:rPr lang="fr-FR" sz="20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colonnes 3 à 12 </a:t>
            </a:r>
            <a:r>
              <a:rPr lang="fr-FR" sz="2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: une </a:t>
            </a:r>
            <a:r>
              <a:rPr lang="fr-FR" sz="2000" b="1" u="sng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sous-couche « d » est en cours de remplissage</a:t>
            </a:r>
            <a:r>
              <a:rPr lang="fr-FR" sz="2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.</a:t>
            </a:r>
          </a:p>
        </p:txBody>
      </p:sp>
      <p:sp>
        <p:nvSpPr>
          <p:cNvPr id="6" name="Rectangle 5"/>
          <p:cNvSpPr/>
          <p:nvPr/>
        </p:nvSpPr>
        <p:spPr>
          <a:xfrm>
            <a:off x="107504" y="44624"/>
            <a:ext cx="140775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dirty="0" smtClean="0">
                <a:sym typeface="Wingdings"/>
              </a:rPr>
              <a:t></a:t>
            </a:r>
            <a:r>
              <a:rPr lang="fr-FR" dirty="0" smtClean="0"/>
              <a:t> </a:t>
            </a:r>
            <a:r>
              <a:rPr lang="fr-FR" sz="2000" b="1" u="sng" dirty="0" smtClean="0"/>
              <a:t>Le bloc d</a:t>
            </a:r>
            <a:r>
              <a:rPr lang="fr-FR" sz="2000" dirty="0" smtClean="0"/>
              <a:t> :</a:t>
            </a:r>
            <a:endParaRPr lang="fr-FR" sz="2000" dirty="0"/>
          </a:p>
        </p:txBody>
      </p:sp>
      <p:sp>
        <p:nvSpPr>
          <p:cNvPr id="9" name="Rectangle 1"/>
          <p:cNvSpPr>
            <a:spLocks noChangeArrowheads="1"/>
          </p:cNvSpPr>
          <p:nvPr/>
        </p:nvSpPr>
        <p:spPr bwMode="auto">
          <a:xfrm>
            <a:off x="107504" y="1850730"/>
            <a:ext cx="8928992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just"/>
            <a:r>
              <a:rPr lang="fr-FR" sz="2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                 </a:t>
            </a:r>
            <a:r>
              <a:rPr lang="fr-FR" sz="2000" dirty="0" smtClean="0">
                <a:latin typeface="+mj-lt"/>
                <a:cs typeface="Arial" pitchFamily="34" charset="0"/>
              </a:rPr>
              <a:t>Bloc situé </a:t>
            </a:r>
            <a:r>
              <a:rPr lang="fr-FR" sz="2000" b="1" dirty="0" smtClean="0">
                <a:latin typeface="+mj-lt"/>
                <a:cs typeface="Arial" pitchFamily="34" charset="0"/>
              </a:rPr>
              <a:t>entre bloc s et bloc d</a:t>
            </a:r>
            <a:r>
              <a:rPr lang="fr-FR" sz="2000" dirty="0" smtClean="0">
                <a:latin typeface="+mj-lt"/>
                <a:cs typeface="Arial" pitchFamily="34" charset="0"/>
              </a:rPr>
              <a:t>: une </a:t>
            </a:r>
            <a:r>
              <a:rPr lang="fr-FR" sz="2000" b="1" u="sng" dirty="0" smtClean="0">
                <a:latin typeface="+mj-lt"/>
                <a:cs typeface="Arial" pitchFamily="34" charset="0"/>
              </a:rPr>
              <a:t>sous-couche « f » est en cours de remplissage</a:t>
            </a:r>
            <a:r>
              <a:rPr lang="fr-FR" sz="2000" dirty="0" smtClean="0">
                <a:latin typeface="+mj-lt"/>
                <a:cs typeface="Arial" pitchFamily="34" charset="0"/>
              </a:rPr>
              <a:t>.</a:t>
            </a:r>
          </a:p>
        </p:txBody>
      </p:sp>
      <p:sp>
        <p:nvSpPr>
          <p:cNvPr id="10" name="Rectangle 9"/>
          <p:cNvSpPr/>
          <p:nvPr/>
        </p:nvSpPr>
        <p:spPr>
          <a:xfrm>
            <a:off x="51996" y="1850730"/>
            <a:ext cx="1351652" cy="400110"/>
          </a:xfrm>
          <a:prstGeom prst="rect">
            <a:avLst/>
          </a:prstGeom>
          <a:solidFill>
            <a:srgbClr val="FFFF00">
              <a:alpha val="50196"/>
            </a:srgbClr>
          </a:solidFill>
        </p:spPr>
        <p:txBody>
          <a:bodyPr wrap="none">
            <a:spAutoFit/>
          </a:bodyPr>
          <a:lstStyle/>
          <a:p>
            <a:r>
              <a:rPr lang="fr-FR" dirty="0" smtClean="0">
                <a:sym typeface="Wingdings"/>
              </a:rPr>
              <a:t></a:t>
            </a:r>
            <a:r>
              <a:rPr lang="fr-FR" dirty="0" smtClean="0"/>
              <a:t> </a:t>
            </a:r>
            <a:r>
              <a:rPr lang="fr-FR" sz="2000" b="1" u="sng" dirty="0" smtClean="0"/>
              <a:t>Le bloc f</a:t>
            </a:r>
            <a:r>
              <a:rPr lang="fr-FR" sz="2000" dirty="0" smtClean="0"/>
              <a:t> :</a:t>
            </a:r>
            <a:endParaRPr lang="fr-FR" sz="2000" dirty="0"/>
          </a:p>
        </p:txBody>
      </p:sp>
      <p:sp>
        <p:nvSpPr>
          <p:cNvPr id="11" name="Rectangle 1"/>
          <p:cNvSpPr>
            <a:spLocks noChangeArrowheads="1"/>
          </p:cNvSpPr>
          <p:nvPr/>
        </p:nvSpPr>
        <p:spPr bwMode="auto">
          <a:xfrm>
            <a:off x="0" y="2492509"/>
            <a:ext cx="9144000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Arial Unicode MS" pitchFamily="34" charset="-128"/>
                <a:cs typeface="Calibri" pitchFamily="34" charset="0"/>
              </a:rPr>
              <a:t>     Un élément chimique appartenant à la </a:t>
            </a:r>
            <a:r>
              <a:rPr kumimoji="0" lang="fr-FR" sz="2000" b="1" i="0" u="none" strike="noStrike" cap="none" normalizeH="0" baseline="0" dirty="0" err="1" smtClean="0">
                <a:ln>
                  <a:noFill/>
                </a:ln>
                <a:solidFill>
                  <a:srgbClr val="FF0000"/>
                </a:solidFill>
                <a:effectLst/>
                <a:latin typeface="Calibri" pitchFamily="34" charset="0"/>
                <a:ea typeface="Arial Unicode MS" pitchFamily="34" charset="-128"/>
                <a:cs typeface="Calibri" pitchFamily="34" charset="0"/>
              </a:rPr>
              <a:t>n-ième</a:t>
            </a:r>
            <a:r>
              <a:rPr kumimoji="0" lang="fr-FR" sz="20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Calibri" pitchFamily="34" charset="0"/>
                <a:ea typeface="Arial Unicode MS" pitchFamily="34" charset="-128"/>
                <a:cs typeface="Calibri" pitchFamily="34" charset="0"/>
              </a:rPr>
              <a:t> période </a:t>
            </a:r>
            <a:r>
              <a:rPr kumimoji="0" lang="fr-FR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Arial Unicode MS" pitchFamily="34" charset="-128"/>
                <a:cs typeface="Calibri" pitchFamily="34" charset="0"/>
              </a:rPr>
              <a:t>et à la </a:t>
            </a:r>
            <a:r>
              <a:rPr kumimoji="0" lang="fr-FR" sz="2000" b="1" i="0" u="none" strike="noStrike" cap="none" normalizeH="0" baseline="0" dirty="0" smtClean="0">
                <a:ln>
                  <a:noFill/>
                </a:ln>
                <a:solidFill>
                  <a:srgbClr val="008000"/>
                </a:solidFill>
                <a:effectLst/>
                <a:latin typeface="Calibri" pitchFamily="34" charset="0"/>
                <a:ea typeface="Arial Unicode MS" pitchFamily="34" charset="-128"/>
                <a:cs typeface="Calibri" pitchFamily="34" charset="0"/>
              </a:rPr>
              <a:t>x-</a:t>
            </a:r>
            <a:r>
              <a:rPr kumimoji="0" lang="fr-FR" sz="2000" b="1" i="0" u="none" strike="noStrike" cap="none" normalizeH="0" baseline="0" dirty="0" err="1" smtClean="0">
                <a:ln>
                  <a:noFill/>
                </a:ln>
                <a:solidFill>
                  <a:srgbClr val="008000"/>
                </a:solidFill>
                <a:effectLst/>
                <a:latin typeface="Calibri" pitchFamily="34" charset="0"/>
                <a:ea typeface="Arial Unicode MS" pitchFamily="34" charset="-128"/>
                <a:cs typeface="Calibri" pitchFamily="34" charset="0"/>
              </a:rPr>
              <a:t>ième</a:t>
            </a:r>
            <a:r>
              <a:rPr kumimoji="0" lang="fr-FR" sz="2000" b="1" i="0" u="none" strike="noStrike" cap="none" normalizeH="0" baseline="0" dirty="0" smtClean="0">
                <a:ln>
                  <a:noFill/>
                </a:ln>
                <a:solidFill>
                  <a:srgbClr val="008000"/>
                </a:solidFill>
                <a:effectLst/>
                <a:latin typeface="Calibri" pitchFamily="34" charset="0"/>
                <a:ea typeface="Arial Unicode MS" pitchFamily="34" charset="-128"/>
                <a:cs typeface="Calibri" pitchFamily="34" charset="0"/>
              </a:rPr>
              <a:t> colonne </a:t>
            </a:r>
            <a:r>
              <a:rPr kumimoji="0" lang="fr-FR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Arial Unicode MS" pitchFamily="34" charset="-128"/>
                <a:cs typeface="Calibri" pitchFamily="34" charset="0"/>
              </a:rPr>
              <a:t>de ce bloc a une configuration électronique de valence théorique du type </a:t>
            </a:r>
            <a:r>
              <a:rPr kumimoji="0" lang="fr-FR" sz="28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Calibri" pitchFamily="34" charset="0"/>
                <a:ea typeface="Arial Unicode MS" pitchFamily="34" charset="-128"/>
                <a:cs typeface="Calibri" pitchFamily="34" charset="0"/>
              </a:rPr>
              <a:t>n</a:t>
            </a:r>
            <a:r>
              <a:rPr kumimoji="0" lang="fr-FR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Arial Unicode MS" pitchFamily="34" charset="-128"/>
                <a:cs typeface="Calibri" pitchFamily="34" charset="0"/>
              </a:rPr>
              <a:t>s</a:t>
            </a:r>
            <a:r>
              <a:rPr kumimoji="0" lang="fr-FR" sz="2800" b="1" i="0" u="none" strike="noStrike" cap="none" normalizeH="0" baseline="3000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Arial Unicode MS" pitchFamily="34" charset="-128"/>
                <a:cs typeface="Calibri" pitchFamily="34" charset="0"/>
              </a:rPr>
              <a:t>2 </a:t>
            </a:r>
            <a:r>
              <a:rPr kumimoji="0" lang="fr-FR" sz="28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Calibri" pitchFamily="34" charset="0"/>
                <a:ea typeface="Arial Unicode MS" pitchFamily="34" charset="-128"/>
                <a:cs typeface="Calibri" pitchFamily="34" charset="0"/>
              </a:rPr>
              <a:t>(n – 2)</a:t>
            </a:r>
            <a:r>
              <a:rPr kumimoji="0" lang="fr-FR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Arial Unicode MS" pitchFamily="34" charset="-128"/>
                <a:cs typeface="Calibri" pitchFamily="34" charset="0"/>
              </a:rPr>
              <a:t>f </a:t>
            </a:r>
            <a:r>
              <a:rPr kumimoji="0" lang="fr-FR" sz="2800" b="1" i="0" u="none" strike="noStrike" cap="none" normalizeH="0" baseline="30000" dirty="0" smtClean="0">
                <a:ln>
                  <a:noFill/>
                </a:ln>
                <a:solidFill>
                  <a:srgbClr val="008000"/>
                </a:solidFill>
                <a:effectLst/>
                <a:latin typeface="Calibri" pitchFamily="34" charset="0"/>
                <a:ea typeface="Arial Unicode MS" pitchFamily="34" charset="-128"/>
                <a:cs typeface="Calibri" pitchFamily="34" charset="0"/>
              </a:rPr>
              <a:t>x</a:t>
            </a:r>
            <a:r>
              <a:rPr kumimoji="0" lang="fr-FR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Arial Unicode MS" pitchFamily="34" charset="-128"/>
                <a:cs typeface="Calibri" pitchFamily="34" charset="0"/>
              </a:rPr>
              <a:t>. </a:t>
            </a:r>
            <a:endParaRPr kumimoji="0" lang="fr-FR" sz="4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23553" name="Picture 1"/>
          <p:cNvPicPr>
            <a:picLocks noChangeAspect="1" noChangeArrowheads="1"/>
          </p:cNvPicPr>
          <p:nvPr/>
        </p:nvPicPr>
        <p:blipFill>
          <a:blip r:embed="rId2" cstate="print"/>
          <a:srcRect l="39217" t="22680" r="38576" b="68080"/>
          <a:stretch>
            <a:fillRect/>
          </a:stretch>
        </p:blipFill>
        <p:spPr bwMode="auto">
          <a:xfrm>
            <a:off x="3131840" y="3844125"/>
            <a:ext cx="2520280" cy="5898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555" name="Picture 3"/>
          <p:cNvPicPr>
            <a:picLocks noChangeAspect="1" noChangeArrowheads="1"/>
          </p:cNvPicPr>
          <p:nvPr/>
        </p:nvPicPr>
        <p:blipFill>
          <a:blip r:embed="rId3" cstate="print"/>
          <a:srcRect l="3307" t="57959" r="1721" b="18521"/>
          <a:stretch>
            <a:fillRect/>
          </a:stretch>
        </p:blipFill>
        <p:spPr bwMode="auto">
          <a:xfrm>
            <a:off x="43433" y="5323242"/>
            <a:ext cx="9036496" cy="1374676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15" name="Rectangle 14"/>
          <p:cNvSpPr/>
          <p:nvPr/>
        </p:nvSpPr>
        <p:spPr>
          <a:xfrm>
            <a:off x="90581" y="631705"/>
            <a:ext cx="896448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20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fr-FR" sz="2000" dirty="0" smtClean="0">
                <a:latin typeface="Arial" pitchFamily="34" charset="0"/>
                <a:cs typeface="Arial" pitchFamily="34" charset="0"/>
                <a:sym typeface="Wingdings 3"/>
              </a:rPr>
              <a:t></a:t>
            </a:r>
            <a:r>
              <a:rPr lang="fr-FR" sz="2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  <a:sym typeface="Wingdings 3"/>
              </a:rPr>
              <a:t> </a:t>
            </a:r>
            <a:r>
              <a:rPr lang="fr-FR" sz="2200" dirty="0" smtClean="0">
                <a:latin typeface="Arial Narrow" pitchFamily="34" charset="0"/>
                <a:cs typeface="Arial" pitchFamily="34" charset="0"/>
              </a:rPr>
              <a:t>Un élément chimique appartenant à la </a:t>
            </a:r>
            <a:r>
              <a:rPr lang="fr-FR" sz="2400" b="1" i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n</a:t>
            </a:r>
            <a:r>
              <a:rPr lang="fr-FR" sz="22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-ième</a:t>
            </a:r>
            <a:r>
              <a:rPr lang="fr-FR" sz="2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période </a:t>
            </a:r>
            <a:r>
              <a:rPr lang="fr-FR" sz="2200" dirty="0" smtClean="0">
                <a:latin typeface="Arial Narrow" pitchFamily="34" charset="0"/>
                <a:cs typeface="Arial" pitchFamily="34" charset="0"/>
              </a:rPr>
              <a:t>et la </a:t>
            </a:r>
            <a:r>
              <a:rPr lang="fr-FR" sz="2400" b="1" i="1" dirty="0" smtClean="0">
                <a:solidFill>
                  <a:srgbClr val="008000"/>
                </a:solidFill>
                <a:latin typeface="Times New Roman" pitchFamily="18" charset="0"/>
                <a:cs typeface="Times New Roman" pitchFamily="18" charset="0"/>
              </a:rPr>
              <a:t>x</a:t>
            </a:r>
            <a:r>
              <a:rPr lang="fr-FR" sz="2200" b="1" dirty="0" smtClean="0">
                <a:solidFill>
                  <a:srgbClr val="008000"/>
                </a:solidFill>
                <a:latin typeface="Times New Roman" pitchFamily="18" charset="0"/>
                <a:cs typeface="Times New Roman" pitchFamily="18" charset="0"/>
              </a:rPr>
              <a:t>-</a:t>
            </a:r>
            <a:r>
              <a:rPr lang="fr-FR" sz="2200" b="1" dirty="0" err="1" smtClean="0">
                <a:solidFill>
                  <a:srgbClr val="008000"/>
                </a:solidFill>
                <a:latin typeface="Times New Roman" pitchFamily="18" charset="0"/>
                <a:cs typeface="Times New Roman" pitchFamily="18" charset="0"/>
              </a:rPr>
              <a:t>ième</a:t>
            </a:r>
            <a:r>
              <a:rPr lang="fr-FR" sz="2200" b="1" dirty="0" smtClean="0">
                <a:solidFill>
                  <a:srgbClr val="008000"/>
                </a:solidFill>
                <a:latin typeface="Times New Roman" pitchFamily="18" charset="0"/>
                <a:cs typeface="Times New Roman" pitchFamily="18" charset="0"/>
              </a:rPr>
              <a:t> colonne </a:t>
            </a:r>
            <a:r>
              <a:rPr lang="fr-FR" sz="2200" dirty="0" smtClean="0">
                <a:latin typeface="Arial Narrow" pitchFamily="34" charset="0"/>
                <a:cs typeface="Arial" pitchFamily="34" charset="0"/>
              </a:rPr>
              <a:t>de ce bloc a la configuration électronique de valence théorique : </a:t>
            </a:r>
            <a:endParaRPr lang="fr-FR" sz="2000" dirty="0" smtClean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6288380" y="886686"/>
            <a:ext cx="226774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32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n</a:t>
            </a:r>
            <a:r>
              <a:rPr lang="fr-FR" sz="28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s</a:t>
            </a:r>
            <a:r>
              <a:rPr lang="fr-FR" sz="3200" b="1" baseline="30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r>
              <a:rPr lang="fr-FR" sz="32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fr-FR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(</a:t>
            </a:r>
            <a:r>
              <a:rPr lang="fr-FR" sz="32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n-</a:t>
            </a:r>
            <a:r>
              <a:rPr lang="fr-FR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1)</a:t>
            </a:r>
            <a:r>
              <a:rPr lang="fr-FR" sz="2800" b="1" dirty="0" err="1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d</a:t>
            </a:r>
            <a:r>
              <a:rPr lang="fr-FR" sz="3200" b="1" i="1" baseline="30000" dirty="0" err="1" smtClean="0">
                <a:solidFill>
                  <a:srgbClr val="008000"/>
                </a:solidFill>
                <a:latin typeface="Times New Roman" pitchFamily="18" charset="0"/>
                <a:cs typeface="Times New Roman" pitchFamily="18" charset="0"/>
              </a:rPr>
              <a:t>x</a:t>
            </a:r>
            <a:endParaRPr lang="fr-FR" sz="3200" i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688679" y="1351785"/>
            <a:ext cx="208823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2000" b="1" i="1" u="sng" dirty="0" smtClean="0">
                <a:latin typeface="Arial" pitchFamily="34" charset="0"/>
                <a:cs typeface="Arial" pitchFamily="34" charset="0"/>
              </a:rPr>
              <a:t>Exemple</a:t>
            </a:r>
            <a:r>
              <a:rPr lang="fr-FR" sz="2000" b="1" dirty="0" smtClean="0">
                <a:latin typeface="Arial" pitchFamily="34" charset="0"/>
                <a:cs typeface="Arial" pitchFamily="34" charset="0"/>
              </a:rPr>
              <a:t> </a:t>
            </a:r>
            <a:r>
              <a:rPr lang="fr-FR" sz="2000" dirty="0" smtClean="0">
                <a:latin typeface="Arial" pitchFamily="34" charset="0"/>
                <a:cs typeface="Arial" pitchFamily="34" charset="0"/>
              </a:rPr>
              <a:t>: le Fer</a:t>
            </a:r>
            <a:endParaRPr lang="fr-FR" sz="2000" b="1" u="sng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2632895" y="1351785"/>
            <a:ext cx="460851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2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(</a:t>
            </a:r>
            <a:r>
              <a:rPr lang="fr-FR" sz="20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4</a:t>
            </a:r>
            <a:r>
              <a:rPr lang="fr-FR" sz="2000" b="1" baseline="30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ème</a:t>
            </a:r>
            <a:r>
              <a:rPr lang="fr-FR" sz="20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fr-FR" sz="2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période,</a:t>
            </a:r>
            <a:r>
              <a:rPr lang="fr-FR" sz="20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fr-FR" sz="2000" b="1" dirty="0" smtClean="0">
                <a:solidFill>
                  <a:srgbClr val="008000"/>
                </a:solidFill>
                <a:latin typeface="Arial" pitchFamily="34" charset="0"/>
                <a:cs typeface="Arial" pitchFamily="34" charset="0"/>
              </a:rPr>
              <a:t>6</a:t>
            </a:r>
            <a:r>
              <a:rPr lang="fr-FR" sz="2000" b="1" baseline="30000" dirty="0" smtClean="0">
                <a:solidFill>
                  <a:srgbClr val="008000"/>
                </a:solidFill>
                <a:latin typeface="Arial" pitchFamily="34" charset="0"/>
                <a:cs typeface="Arial" pitchFamily="34" charset="0"/>
              </a:rPr>
              <a:t>ème</a:t>
            </a:r>
            <a:r>
              <a:rPr lang="fr-FR" sz="20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fr-FR" sz="2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colonne du bloc d)</a:t>
            </a:r>
            <a:endParaRPr lang="fr-FR" sz="2000" b="1" u="sng" dirty="0" smtClean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6920324" y="1312828"/>
            <a:ext cx="165618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2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  <a:sym typeface="Wingdings"/>
              </a:rPr>
              <a:t></a:t>
            </a:r>
            <a:r>
              <a:rPr lang="fr-FR" sz="20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fr-FR" sz="2400" b="1" u="sng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4</a:t>
            </a:r>
            <a:r>
              <a:rPr lang="fr-FR" sz="2400" b="1" u="sng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s</a:t>
            </a:r>
            <a:r>
              <a:rPr lang="fr-FR" sz="2400" b="1" u="sng" baseline="30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2</a:t>
            </a:r>
            <a:r>
              <a:rPr lang="fr-FR" sz="2400" b="1" u="sng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fr-FR" sz="2400" b="1" u="sng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3</a:t>
            </a:r>
            <a:r>
              <a:rPr lang="fr-FR" sz="2400" b="1" u="sng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d</a:t>
            </a:r>
            <a:r>
              <a:rPr lang="fr-FR" sz="2400" b="1" u="sng" baseline="30000" dirty="0" smtClean="0">
                <a:solidFill>
                  <a:srgbClr val="008000"/>
                </a:solidFill>
                <a:latin typeface="Arial" pitchFamily="34" charset="0"/>
                <a:cs typeface="Arial" pitchFamily="34" charset="0"/>
              </a:rPr>
              <a:t>6</a:t>
            </a:r>
            <a:endParaRPr lang="fr-FR" sz="2400" b="1" u="sng" dirty="0" smtClean="0">
              <a:solidFill>
                <a:srgbClr val="008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27940" y="4418740"/>
            <a:ext cx="9071992" cy="837605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fr-FR" sz="2000" dirty="0" smtClean="0">
                <a:solidFill>
                  <a:schemeClr val="tx1"/>
                </a:solidFill>
              </a:rPr>
              <a:t> </a:t>
            </a:r>
            <a:r>
              <a:rPr lang="fr-FR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fr-FR" dirty="0" smtClean="0"/>
              <a:t> </a:t>
            </a:r>
            <a:endParaRPr lang="fr-FR" dirty="0"/>
          </a:p>
        </p:txBody>
      </p:sp>
      <p:sp>
        <p:nvSpPr>
          <p:cNvPr id="21" name="Rectangle 20"/>
          <p:cNvSpPr/>
          <p:nvPr/>
        </p:nvSpPr>
        <p:spPr>
          <a:xfrm>
            <a:off x="107504" y="4463364"/>
            <a:ext cx="1550424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dirty="0" smtClean="0">
                <a:sym typeface="Wingdings"/>
              </a:rPr>
              <a:t></a:t>
            </a:r>
            <a:r>
              <a:rPr lang="fr-FR" dirty="0" smtClean="0"/>
              <a:t> </a:t>
            </a:r>
            <a:r>
              <a:rPr lang="fr-FR" sz="2000" b="1" i="1" u="sng" dirty="0" smtClean="0">
                <a:latin typeface="Times New Roman" pitchFamily="18" charset="0"/>
                <a:cs typeface="Times New Roman" pitchFamily="18" charset="0"/>
              </a:rPr>
              <a:t>Définition</a:t>
            </a:r>
            <a:r>
              <a:rPr lang="fr-FR" sz="2000" dirty="0" smtClean="0"/>
              <a:t> :</a:t>
            </a:r>
            <a:endParaRPr lang="fr-FR" sz="2000" dirty="0"/>
          </a:p>
        </p:txBody>
      </p:sp>
      <p:sp>
        <p:nvSpPr>
          <p:cNvPr id="22" name="Text Box 1"/>
          <p:cNvSpPr txBox="1">
            <a:spLocks noChangeArrowheads="1"/>
          </p:cNvSpPr>
          <p:nvPr/>
        </p:nvSpPr>
        <p:spPr bwMode="auto">
          <a:xfrm>
            <a:off x="130332" y="4485398"/>
            <a:ext cx="9013667" cy="10717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fr-FR" sz="2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                    Le rayon atomique est la </a:t>
            </a:r>
            <a:r>
              <a:rPr lang="fr-FR" sz="2000" b="1" i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distance la plus probable</a:t>
            </a:r>
            <a:r>
              <a:rPr lang="fr-FR" sz="2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entre </a:t>
            </a:r>
            <a:r>
              <a:rPr lang="fr-FR" sz="20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le </a:t>
            </a:r>
            <a:r>
              <a:rPr lang="fr-FR" sz="2000" b="1" dirty="0" err="1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no-yau</a:t>
            </a:r>
            <a:r>
              <a:rPr lang="fr-FR" sz="20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d’un atome</a:t>
            </a:r>
            <a:r>
              <a:rPr lang="fr-FR" sz="2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et les </a:t>
            </a:r>
            <a:r>
              <a:rPr lang="fr-FR" sz="20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électrons de valence </a:t>
            </a:r>
            <a:r>
              <a:rPr lang="fr-FR" sz="2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qui en sont </a:t>
            </a:r>
            <a:r>
              <a:rPr lang="fr-FR" sz="20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le plus éloignés</a:t>
            </a:r>
            <a:endParaRPr lang="fr-FR" sz="2000" dirty="0" smtClean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35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35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500"/>
                            </p:stCondLst>
                            <p:childTnLst>
                              <p:par>
                                <p:cTn id="24" presetID="3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800" decel="100000"/>
                                        <p:tgtEl>
                                          <p:spTgt spid="2355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800" decel="100000" fill="hold"/>
                                        <p:tgtEl>
                                          <p:spTgt spid="2355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800" decel="100000" fill="hold"/>
                                        <p:tgtEl>
                                          <p:spTgt spid="235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800" decel="100000" fill="hold"/>
                                        <p:tgtEl>
                                          <p:spTgt spid="235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35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35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0" grpId="0" animBg="1"/>
      <p:bldP spid="21" grpId="0"/>
      <p:bldP spid="22" grpId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5" name="Picture 3"/>
          <p:cNvPicPr>
            <a:picLocks noChangeAspect="1" noChangeArrowheads="1"/>
          </p:cNvPicPr>
          <p:nvPr/>
        </p:nvPicPr>
        <p:blipFill>
          <a:blip r:embed="rId2" cstate="print"/>
          <a:srcRect l="3307" t="57959" r="1721" b="18521"/>
          <a:stretch>
            <a:fillRect/>
          </a:stretch>
        </p:blipFill>
        <p:spPr bwMode="auto">
          <a:xfrm>
            <a:off x="43433" y="1590700"/>
            <a:ext cx="9036496" cy="1374676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15" name="Text Box 1"/>
          <p:cNvSpPr txBox="1">
            <a:spLocks noChangeArrowheads="1"/>
          </p:cNvSpPr>
          <p:nvPr/>
        </p:nvSpPr>
        <p:spPr bwMode="auto">
          <a:xfrm>
            <a:off x="216024" y="3068960"/>
            <a:ext cx="8964488" cy="15841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kumimoji="0" lang="fr-FR" sz="20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ea typeface="Arial Unicode MS" pitchFamily="34" charset="-128"/>
                <a:cs typeface="Arial" pitchFamily="34" charset="0"/>
              </a:rPr>
              <a:t>                                                   </a:t>
            </a:r>
            <a:r>
              <a:rPr lang="fr-FR" sz="2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Quand on descend dans une colonne, le nombre quantique </a:t>
            </a:r>
            <a:r>
              <a:rPr lang="fr-FR" sz="2400" b="1" i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n</a:t>
            </a:r>
            <a:r>
              <a:rPr lang="fr-FR" sz="2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augmente, donc </a:t>
            </a:r>
            <a:r>
              <a:rPr lang="fr-FR" sz="2000" b="1" u="sng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on rajoute une couche électronique</a:t>
            </a:r>
            <a:r>
              <a:rPr lang="fr-FR" sz="2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.</a:t>
            </a:r>
          </a:p>
          <a:p>
            <a:r>
              <a:rPr lang="fr-FR" sz="1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 </a:t>
            </a:r>
          </a:p>
          <a:p>
            <a:r>
              <a:rPr lang="fr-FR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  <a:sym typeface="Wingdings 3"/>
              </a:rPr>
              <a:t></a:t>
            </a:r>
            <a:r>
              <a:rPr lang="fr-FR" sz="2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fr-FR" sz="2000" b="1" u="sng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Le rayon atomique AUGMENTE quand on descend dans une colonne</a:t>
            </a:r>
            <a:r>
              <a:rPr lang="fr-FR" sz="2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.</a:t>
            </a:r>
            <a:endParaRPr kumimoji="0" lang="fr-FR" sz="2000" b="1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Arial" pitchFamily="34" charset="0"/>
              <a:ea typeface="Arial Unicode MS" pitchFamily="34" charset="-128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72008" y="3068960"/>
            <a:ext cx="8964488" cy="3312368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fr-FR" sz="2000" dirty="0" smtClean="0">
                <a:solidFill>
                  <a:schemeClr val="tx1"/>
                </a:solidFill>
              </a:rPr>
              <a:t> </a:t>
            </a:r>
            <a:r>
              <a:rPr lang="fr-FR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fr-FR" dirty="0" smtClean="0"/>
              <a:t> </a:t>
            </a:r>
            <a:endParaRPr lang="fr-FR" dirty="0"/>
          </a:p>
        </p:txBody>
      </p:sp>
      <p:sp>
        <p:nvSpPr>
          <p:cNvPr id="17" name="Rectangle 16"/>
          <p:cNvSpPr/>
          <p:nvPr/>
        </p:nvSpPr>
        <p:spPr>
          <a:xfrm>
            <a:off x="72008" y="3068960"/>
            <a:ext cx="384913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dirty="0" smtClean="0">
                <a:sym typeface="Wingdings"/>
              </a:rPr>
              <a:t></a:t>
            </a:r>
            <a:r>
              <a:rPr lang="fr-FR" dirty="0" smtClean="0"/>
              <a:t> </a:t>
            </a:r>
            <a:r>
              <a:rPr lang="fr-FR" sz="2000" b="1" i="1" u="sng" dirty="0" smtClean="0">
                <a:latin typeface="Times New Roman" pitchFamily="18" charset="0"/>
                <a:cs typeface="Times New Roman" pitchFamily="18" charset="0"/>
              </a:rPr>
              <a:t>Evolution dans une COLONNE</a:t>
            </a:r>
            <a:r>
              <a:rPr lang="fr-FR" sz="2000" b="1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2000" dirty="0" smtClean="0"/>
              <a:t>:</a:t>
            </a:r>
            <a:endParaRPr lang="fr-FR" sz="2000" dirty="0"/>
          </a:p>
        </p:txBody>
      </p:sp>
      <p:sp>
        <p:nvSpPr>
          <p:cNvPr id="18" name="Rectangle 17"/>
          <p:cNvSpPr/>
          <p:nvPr/>
        </p:nvSpPr>
        <p:spPr>
          <a:xfrm>
            <a:off x="107504" y="4437112"/>
            <a:ext cx="3748142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dirty="0" smtClean="0">
                <a:sym typeface="Wingdings"/>
              </a:rPr>
              <a:t></a:t>
            </a:r>
            <a:r>
              <a:rPr lang="fr-FR" dirty="0" smtClean="0"/>
              <a:t> </a:t>
            </a:r>
            <a:r>
              <a:rPr lang="fr-FR" sz="2000" b="1" i="1" u="sng" dirty="0" smtClean="0">
                <a:latin typeface="Times New Roman" pitchFamily="18" charset="0"/>
                <a:cs typeface="Times New Roman" pitchFamily="18" charset="0"/>
              </a:rPr>
              <a:t>Evolution dans une PERIODE</a:t>
            </a:r>
            <a:r>
              <a:rPr lang="fr-FR" sz="2000" b="1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2000" dirty="0" smtClean="0"/>
              <a:t>:</a:t>
            </a:r>
            <a:endParaRPr lang="fr-FR" sz="2000" dirty="0"/>
          </a:p>
        </p:txBody>
      </p:sp>
      <p:sp>
        <p:nvSpPr>
          <p:cNvPr id="19" name="Text Box 1"/>
          <p:cNvSpPr txBox="1">
            <a:spLocks noChangeArrowheads="1"/>
          </p:cNvSpPr>
          <p:nvPr/>
        </p:nvSpPr>
        <p:spPr bwMode="auto">
          <a:xfrm>
            <a:off x="179512" y="4435921"/>
            <a:ext cx="9073008" cy="20608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fr-FR" sz="2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                                                 Dans une ligne, les e </a:t>
            </a:r>
            <a:r>
              <a:rPr lang="fr-FR" sz="2000" baseline="30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–</a:t>
            </a:r>
            <a:r>
              <a:rPr lang="fr-FR" sz="2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de valence sont sur la même couche mais de gauche à droite, </a:t>
            </a:r>
            <a:r>
              <a:rPr lang="fr-FR" sz="20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la charge du noyau augmente</a:t>
            </a:r>
            <a:r>
              <a:rPr lang="fr-FR" sz="2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.</a:t>
            </a:r>
          </a:p>
          <a:p>
            <a:r>
              <a:rPr lang="fr-FR" sz="2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    Les électrons de valence subissent donc une </a:t>
            </a:r>
            <a:r>
              <a:rPr lang="fr-FR" sz="2000" b="1" u="sng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force d’attraction croissante de la part du noyau</a:t>
            </a:r>
            <a:r>
              <a:rPr lang="fr-FR" sz="2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, ce qui les fait se rapprocher de celui-ci.</a:t>
            </a:r>
          </a:p>
          <a:p>
            <a:r>
              <a:rPr lang="fr-FR" sz="105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     </a:t>
            </a:r>
          </a:p>
          <a:p>
            <a:r>
              <a:rPr lang="fr-FR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  <a:sym typeface="Wingdings 3"/>
              </a:rPr>
              <a:t> </a:t>
            </a:r>
            <a:r>
              <a:rPr lang="fr-FR" sz="2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fr-FR" sz="2000" b="1" u="sng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Le rayon atomique DIMINUE de gauche à droite dans une période</a:t>
            </a:r>
            <a:r>
              <a:rPr lang="fr-FR" sz="2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. </a:t>
            </a:r>
            <a:endParaRPr kumimoji="0" lang="fr-FR" sz="1800" b="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11" name="Picture 1"/>
          <p:cNvPicPr>
            <a:picLocks noChangeAspect="1" noChangeArrowheads="1"/>
          </p:cNvPicPr>
          <p:nvPr/>
        </p:nvPicPr>
        <p:blipFill>
          <a:blip r:embed="rId3" cstate="print"/>
          <a:srcRect l="39217" t="22680" r="38576" b="68080"/>
          <a:stretch>
            <a:fillRect/>
          </a:stretch>
        </p:blipFill>
        <p:spPr bwMode="auto">
          <a:xfrm>
            <a:off x="3131840" y="116632"/>
            <a:ext cx="2520280" cy="5898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Rectangle 11"/>
          <p:cNvSpPr/>
          <p:nvPr/>
        </p:nvSpPr>
        <p:spPr>
          <a:xfrm>
            <a:off x="27940" y="691247"/>
            <a:ext cx="9071992" cy="837605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fr-FR" sz="2000" dirty="0" smtClean="0">
                <a:solidFill>
                  <a:schemeClr val="tx1"/>
                </a:solidFill>
              </a:rPr>
              <a:t> </a:t>
            </a:r>
            <a:r>
              <a:rPr lang="fr-FR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fr-FR" dirty="0" smtClean="0"/>
              <a:t> </a:t>
            </a:r>
            <a:endParaRPr lang="fr-FR" dirty="0"/>
          </a:p>
        </p:txBody>
      </p:sp>
      <p:sp>
        <p:nvSpPr>
          <p:cNvPr id="13" name="Rectangle 12"/>
          <p:cNvSpPr/>
          <p:nvPr/>
        </p:nvSpPr>
        <p:spPr>
          <a:xfrm>
            <a:off x="107504" y="735871"/>
            <a:ext cx="1550424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dirty="0" smtClean="0">
                <a:sym typeface="Wingdings"/>
              </a:rPr>
              <a:t></a:t>
            </a:r>
            <a:r>
              <a:rPr lang="fr-FR" dirty="0" smtClean="0"/>
              <a:t> </a:t>
            </a:r>
            <a:r>
              <a:rPr lang="fr-FR" sz="2000" b="1" i="1" u="sng" dirty="0" smtClean="0">
                <a:latin typeface="Times New Roman" pitchFamily="18" charset="0"/>
                <a:cs typeface="Times New Roman" pitchFamily="18" charset="0"/>
              </a:rPr>
              <a:t>Définition</a:t>
            </a:r>
            <a:r>
              <a:rPr lang="fr-FR" sz="2000" dirty="0" smtClean="0"/>
              <a:t> :</a:t>
            </a:r>
            <a:endParaRPr lang="fr-FR" sz="2000" dirty="0"/>
          </a:p>
        </p:txBody>
      </p:sp>
      <p:sp>
        <p:nvSpPr>
          <p:cNvPr id="14" name="Text Box 1"/>
          <p:cNvSpPr txBox="1">
            <a:spLocks noChangeArrowheads="1"/>
          </p:cNvSpPr>
          <p:nvPr/>
        </p:nvSpPr>
        <p:spPr bwMode="auto">
          <a:xfrm>
            <a:off x="130332" y="757905"/>
            <a:ext cx="9013667" cy="10717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fr-FR" sz="2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                   Le rayon atomique est la </a:t>
            </a:r>
            <a:r>
              <a:rPr lang="fr-FR" sz="2000" b="1" i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distance la plus probable</a:t>
            </a:r>
            <a:r>
              <a:rPr lang="fr-FR" sz="2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entre </a:t>
            </a:r>
            <a:r>
              <a:rPr lang="fr-FR" sz="20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le </a:t>
            </a:r>
            <a:r>
              <a:rPr lang="fr-FR" sz="2000" b="1" dirty="0" err="1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no-yau</a:t>
            </a:r>
            <a:r>
              <a:rPr lang="fr-FR" sz="20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d’un atome</a:t>
            </a:r>
            <a:r>
              <a:rPr lang="fr-FR" sz="2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et les </a:t>
            </a:r>
            <a:r>
              <a:rPr lang="fr-FR" sz="20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électrons de valence </a:t>
            </a:r>
            <a:r>
              <a:rPr lang="fr-FR" sz="2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qui en sont </a:t>
            </a:r>
            <a:r>
              <a:rPr lang="fr-FR" sz="20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le plus éloignés </a:t>
            </a:r>
            <a:r>
              <a:rPr lang="fr-FR" sz="2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17" grpId="0"/>
      <p:bldP spid="18" grpId="0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Box 1"/>
          <p:cNvSpPr txBox="1">
            <a:spLocks noChangeArrowheads="1"/>
          </p:cNvSpPr>
          <p:nvPr/>
        </p:nvSpPr>
        <p:spPr bwMode="auto">
          <a:xfrm>
            <a:off x="216024" y="44624"/>
            <a:ext cx="8964488" cy="13681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fr-FR" sz="2000" dirty="0" smtClean="0">
                <a:solidFill>
                  <a:srgbClr val="FF0000"/>
                </a:solidFill>
                <a:latin typeface="Arial" pitchFamily="34" charset="0"/>
                <a:ea typeface="Arial Unicode MS" pitchFamily="34" charset="-128"/>
                <a:cs typeface="Arial" pitchFamily="34" charset="0"/>
              </a:rPr>
              <a:t>                                                   </a:t>
            </a:r>
            <a:r>
              <a:rPr lang="fr-FR" sz="2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Quand on descend dans une colonne, le nombre quantique </a:t>
            </a:r>
            <a:r>
              <a:rPr lang="fr-FR" sz="2400" b="1" i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n</a:t>
            </a:r>
            <a:r>
              <a:rPr lang="fr-FR" sz="2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augmente, donc </a:t>
            </a:r>
            <a:r>
              <a:rPr lang="fr-FR" sz="2000" b="1" u="sng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on rajoute une couche électronique</a:t>
            </a:r>
            <a:r>
              <a:rPr lang="fr-FR" sz="2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.</a:t>
            </a:r>
          </a:p>
          <a:p>
            <a:r>
              <a:rPr lang="fr-FR" sz="1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 </a:t>
            </a:r>
          </a:p>
          <a:p>
            <a:r>
              <a:rPr lang="fr-FR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  <a:sym typeface="Wingdings 3"/>
              </a:rPr>
              <a:t></a:t>
            </a:r>
            <a:r>
              <a:rPr lang="fr-FR" sz="2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fr-FR" sz="2000" b="1" u="sng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Le rayon atomique AUGMENTE quand on descend dans une colonne</a:t>
            </a:r>
            <a:r>
              <a:rPr lang="fr-FR" sz="2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.</a:t>
            </a:r>
            <a:endParaRPr kumimoji="0" lang="fr-FR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72008" y="44624"/>
            <a:ext cx="8964488" cy="3312368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fr-FR" sz="2000" dirty="0" smtClean="0">
                <a:solidFill>
                  <a:schemeClr val="tx1"/>
                </a:solidFill>
              </a:rPr>
              <a:t> </a:t>
            </a:r>
            <a:r>
              <a:rPr lang="fr-FR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fr-FR" dirty="0" smtClean="0"/>
              <a:t> </a:t>
            </a:r>
            <a:endParaRPr lang="fr-FR" dirty="0"/>
          </a:p>
        </p:txBody>
      </p:sp>
      <p:sp>
        <p:nvSpPr>
          <p:cNvPr id="17" name="Rectangle 16"/>
          <p:cNvSpPr/>
          <p:nvPr/>
        </p:nvSpPr>
        <p:spPr>
          <a:xfrm>
            <a:off x="52958" y="38462"/>
            <a:ext cx="384271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dirty="0" smtClean="0">
                <a:sym typeface="Wingdings"/>
              </a:rPr>
              <a:t></a:t>
            </a:r>
            <a:r>
              <a:rPr lang="fr-FR" dirty="0" smtClean="0"/>
              <a:t> </a:t>
            </a:r>
            <a:r>
              <a:rPr lang="fr-FR" sz="2000" b="1" i="1" u="sng" dirty="0" smtClean="0">
                <a:latin typeface="Times New Roman" pitchFamily="18" charset="0"/>
                <a:cs typeface="Times New Roman" pitchFamily="18" charset="0"/>
              </a:rPr>
              <a:t>Evolution dans une COLONNE</a:t>
            </a:r>
            <a:r>
              <a:rPr lang="fr-FR" sz="2000" dirty="0" smtClean="0"/>
              <a:t> :</a:t>
            </a:r>
            <a:endParaRPr lang="fr-FR" sz="2000" dirty="0"/>
          </a:p>
        </p:txBody>
      </p:sp>
      <p:sp>
        <p:nvSpPr>
          <p:cNvPr id="18" name="Rectangle 17"/>
          <p:cNvSpPr/>
          <p:nvPr/>
        </p:nvSpPr>
        <p:spPr>
          <a:xfrm>
            <a:off x="88454" y="1406614"/>
            <a:ext cx="374173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dirty="0" smtClean="0">
                <a:sym typeface="Wingdings"/>
              </a:rPr>
              <a:t></a:t>
            </a:r>
            <a:r>
              <a:rPr lang="fr-FR" dirty="0" smtClean="0"/>
              <a:t> </a:t>
            </a:r>
            <a:r>
              <a:rPr lang="fr-FR" sz="2000" b="1" i="1" u="sng" dirty="0" smtClean="0">
                <a:latin typeface="Times New Roman" pitchFamily="18" charset="0"/>
                <a:cs typeface="Times New Roman" pitchFamily="18" charset="0"/>
              </a:rPr>
              <a:t>Evolution dans une PERIODE</a:t>
            </a:r>
            <a:r>
              <a:rPr lang="fr-FR" sz="2000" dirty="0" smtClean="0"/>
              <a:t> :</a:t>
            </a:r>
            <a:endParaRPr lang="fr-FR" sz="2000" dirty="0"/>
          </a:p>
        </p:txBody>
      </p:sp>
      <p:sp>
        <p:nvSpPr>
          <p:cNvPr id="19" name="Text Box 1"/>
          <p:cNvSpPr txBox="1">
            <a:spLocks noChangeArrowheads="1"/>
          </p:cNvSpPr>
          <p:nvPr/>
        </p:nvSpPr>
        <p:spPr bwMode="auto">
          <a:xfrm>
            <a:off x="70992" y="1412776"/>
            <a:ext cx="9073008" cy="20608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fr-FR" sz="2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                                                   Dans une ligne, les e </a:t>
            </a:r>
            <a:r>
              <a:rPr lang="fr-FR" sz="2000" baseline="30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–</a:t>
            </a:r>
            <a:r>
              <a:rPr lang="fr-FR" sz="2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de valence sont sur la même couche mais de gauche à droite, </a:t>
            </a:r>
            <a:r>
              <a:rPr lang="fr-FR" sz="20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la charge du noyau augmente</a:t>
            </a:r>
            <a:r>
              <a:rPr lang="fr-FR" sz="2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.</a:t>
            </a:r>
          </a:p>
          <a:p>
            <a:r>
              <a:rPr lang="fr-FR" sz="2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    Les électrons de valence subissent donc une </a:t>
            </a:r>
            <a:r>
              <a:rPr lang="fr-FR" sz="2000" b="1" u="sng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force d’attraction croissante de la part du noyau</a:t>
            </a:r>
            <a:r>
              <a:rPr lang="fr-FR" sz="2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, ce qui les fait se rapprocher de celui-ci.</a:t>
            </a:r>
          </a:p>
          <a:p>
            <a:r>
              <a:rPr lang="fr-FR" sz="105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     </a:t>
            </a:r>
          </a:p>
          <a:p>
            <a:r>
              <a:rPr lang="fr-FR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  <a:sym typeface="Wingdings 3"/>
              </a:rPr>
              <a:t>   </a:t>
            </a:r>
            <a:r>
              <a:rPr lang="fr-FR" sz="2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fr-FR" sz="2000" b="1" u="sng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Le rayon atomique DIMINUE de gauche à droite dans une période</a:t>
            </a:r>
            <a:r>
              <a:rPr lang="fr-FR" sz="2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. </a:t>
            </a:r>
            <a:endParaRPr lang="fr-FR" dirty="0" smtClean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63490" name="Picture 2"/>
          <p:cNvPicPr>
            <a:picLocks noChangeAspect="1" noChangeArrowheads="1"/>
          </p:cNvPicPr>
          <p:nvPr/>
        </p:nvPicPr>
        <p:blipFill>
          <a:blip r:embed="rId2" cstate="print"/>
          <a:srcRect l="42525" t="57959" r="37158" b="32801"/>
          <a:stretch>
            <a:fillRect/>
          </a:stretch>
        </p:blipFill>
        <p:spPr bwMode="auto">
          <a:xfrm>
            <a:off x="3275856" y="3716139"/>
            <a:ext cx="2592288" cy="6631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Rectangle 11"/>
          <p:cNvSpPr/>
          <p:nvPr/>
        </p:nvSpPr>
        <p:spPr>
          <a:xfrm>
            <a:off x="72008" y="4319587"/>
            <a:ext cx="8964488" cy="1052736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fr-FR" sz="2000" dirty="0" smtClean="0">
                <a:solidFill>
                  <a:schemeClr val="tx1"/>
                </a:solidFill>
              </a:rPr>
              <a:t> </a:t>
            </a:r>
            <a:r>
              <a:rPr lang="fr-FR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fr-FR" dirty="0" smtClean="0"/>
              <a:t> </a:t>
            </a:r>
            <a:endParaRPr lang="fr-FR" dirty="0"/>
          </a:p>
        </p:txBody>
      </p:sp>
      <p:sp>
        <p:nvSpPr>
          <p:cNvPr id="13" name="Rectangle 12"/>
          <p:cNvSpPr/>
          <p:nvPr/>
        </p:nvSpPr>
        <p:spPr>
          <a:xfrm>
            <a:off x="107504" y="4364211"/>
            <a:ext cx="1550424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dirty="0" smtClean="0">
                <a:sym typeface="Wingdings"/>
              </a:rPr>
              <a:t></a:t>
            </a:r>
            <a:r>
              <a:rPr lang="fr-FR" dirty="0" smtClean="0"/>
              <a:t> </a:t>
            </a:r>
            <a:r>
              <a:rPr lang="fr-FR" sz="2000" b="1" i="1" u="sng" dirty="0" smtClean="0">
                <a:latin typeface="Times New Roman" pitchFamily="18" charset="0"/>
                <a:cs typeface="Times New Roman" pitchFamily="18" charset="0"/>
              </a:rPr>
              <a:t>Définition</a:t>
            </a:r>
            <a:r>
              <a:rPr lang="fr-FR" sz="2000" dirty="0" smtClean="0"/>
              <a:t> :</a:t>
            </a:r>
            <a:endParaRPr lang="fr-FR" sz="2000" dirty="0"/>
          </a:p>
        </p:txBody>
      </p:sp>
      <p:sp>
        <p:nvSpPr>
          <p:cNvPr id="14" name="Text Box 1"/>
          <p:cNvSpPr txBox="1">
            <a:spLocks noChangeArrowheads="1"/>
          </p:cNvSpPr>
          <p:nvPr/>
        </p:nvSpPr>
        <p:spPr bwMode="auto">
          <a:xfrm>
            <a:off x="185418" y="4287092"/>
            <a:ext cx="8928992" cy="10717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fr-FR" sz="2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                    L’électronégativité, notée </a:t>
            </a:r>
            <a:r>
              <a:rPr lang="fr-FR" sz="2800" b="1" dirty="0" smtClean="0">
                <a:solidFill>
                  <a:srgbClr val="FF0000"/>
                </a:solidFill>
                <a:latin typeface="Symbol" pitchFamily="18" charset="2"/>
                <a:cs typeface="Arial" pitchFamily="34" charset="0"/>
              </a:rPr>
              <a:t>c</a:t>
            </a:r>
            <a:r>
              <a:rPr lang="fr-FR" sz="2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, est une grandeur sans unité qui traduit la </a:t>
            </a:r>
            <a:r>
              <a:rPr lang="fr-FR" sz="2000" b="1" i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capacité d’un atome à attirer à lui les électrons de la liaison dans laquelle il est engagé</a:t>
            </a:r>
            <a:r>
              <a:rPr lang="fr-FR" sz="2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.</a:t>
            </a:r>
            <a:endParaRPr kumimoji="0" lang="fr-FR" sz="1800" b="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11" name="Group 1"/>
          <p:cNvGrpSpPr>
            <a:grpSpLocks/>
          </p:cNvGrpSpPr>
          <p:nvPr/>
        </p:nvGrpSpPr>
        <p:grpSpPr bwMode="auto">
          <a:xfrm>
            <a:off x="0" y="5520134"/>
            <a:ext cx="9144000" cy="1008062"/>
            <a:chOff x="624" y="2829"/>
            <a:chExt cx="10656" cy="973"/>
          </a:xfrm>
        </p:grpSpPr>
        <p:pic>
          <p:nvPicPr>
            <p:cNvPr id="20" name="Picture 5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624" y="2829"/>
              <a:ext cx="2101" cy="969"/>
            </a:xfrm>
            <a:prstGeom prst="rect">
              <a:avLst/>
            </a:prstGeom>
            <a:noFill/>
            <a:ln w="12700">
              <a:solidFill>
                <a:srgbClr val="000000"/>
              </a:solidFill>
              <a:miter lim="800000"/>
              <a:headEnd/>
              <a:tailEnd/>
            </a:ln>
          </p:spPr>
        </p:pic>
        <p:pic>
          <p:nvPicPr>
            <p:cNvPr id="21" name="Picture 4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9291" y="2829"/>
              <a:ext cx="1989" cy="973"/>
            </a:xfrm>
            <a:prstGeom prst="rect">
              <a:avLst/>
            </a:prstGeom>
            <a:noFill/>
            <a:ln w="12700">
              <a:solidFill>
                <a:srgbClr val="000000"/>
              </a:solidFill>
              <a:miter lim="800000"/>
              <a:headEnd/>
              <a:tailEnd/>
            </a:ln>
          </p:spPr>
        </p:pic>
        <p:sp>
          <p:nvSpPr>
            <p:cNvPr id="22" name="Rectangle 3"/>
            <p:cNvSpPr>
              <a:spLocks noChangeArrowheads="1"/>
            </p:cNvSpPr>
            <p:nvPr/>
          </p:nvSpPr>
          <p:spPr bwMode="auto">
            <a:xfrm>
              <a:off x="2725" y="2829"/>
              <a:ext cx="3091" cy="973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3" name="Rectangle 2"/>
            <p:cNvSpPr>
              <a:spLocks noChangeArrowheads="1"/>
            </p:cNvSpPr>
            <p:nvPr/>
          </p:nvSpPr>
          <p:spPr bwMode="auto">
            <a:xfrm>
              <a:off x="6200" y="2829"/>
              <a:ext cx="3091" cy="973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24" name="ZoneTexte 23"/>
          <p:cNvSpPr txBox="1">
            <a:spLocks noChangeArrowheads="1"/>
          </p:cNvSpPr>
          <p:nvPr/>
        </p:nvSpPr>
        <p:spPr bwMode="auto">
          <a:xfrm>
            <a:off x="1691680" y="5536009"/>
            <a:ext cx="3096319" cy="101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fr-FR" sz="20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Pas de différence d’électronégativité </a:t>
            </a:r>
          </a:p>
          <a:p>
            <a:r>
              <a:rPr lang="fr-FR" sz="20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  <a:sym typeface="Wingdings" pitchFamily="2" charset="2"/>
              </a:rPr>
              <a:t></a:t>
            </a:r>
            <a:r>
              <a:rPr lang="fr-FR" sz="2000" b="1" dirty="0">
                <a:latin typeface="Arial" pitchFamily="34" charset="0"/>
                <a:cs typeface="Arial" pitchFamily="34" charset="0"/>
                <a:sym typeface="Wingdings" pitchFamily="2" charset="2"/>
              </a:rPr>
              <a:t> </a:t>
            </a:r>
            <a:r>
              <a:rPr lang="fr-FR" sz="2000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  <a:sym typeface="Wingdings" pitchFamily="2" charset="2"/>
              </a:rPr>
              <a:t>liaison non polarisée</a:t>
            </a:r>
            <a:endParaRPr lang="fr-FR" sz="2000" b="1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5" name="ZoneTexte 24"/>
          <p:cNvSpPr txBox="1">
            <a:spLocks noChangeArrowheads="1"/>
          </p:cNvSpPr>
          <p:nvPr/>
        </p:nvSpPr>
        <p:spPr bwMode="auto">
          <a:xfrm>
            <a:off x="4859338" y="5520134"/>
            <a:ext cx="2592387" cy="1077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fr-FR" sz="2000" b="1" dirty="0">
                <a:solidFill>
                  <a:srgbClr val="002060"/>
                </a:solidFill>
                <a:latin typeface="Symbol" pitchFamily="18" charset="2"/>
                <a:cs typeface="Arial" pitchFamily="34" charset="0"/>
              </a:rPr>
              <a:t>c</a:t>
            </a:r>
            <a:r>
              <a:rPr lang="fr-FR" sz="20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(A) &lt; </a:t>
            </a:r>
            <a:r>
              <a:rPr lang="fr-FR" sz="2000" b="1" dirty="0">
                <a:solidFill>
                  <a:srgbClr val="002060"/>
                </a:solidFill>
                <a:latin typeface="Symbol" pitchFamily="18" charset="2"/>
                <a:cs typeface="Arial" pitchFamily="34" charset="0"/>
              </a:rPr>
              <a:t>c</a:t>
            </a:r>
            <a:r>
              <a:rPr lang="fr-FR" sz="20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(B)</a:t>
            </a:r>
          </a:p>
          <a:p>
            <a:r>
              <a:rPr lang="fr-FR" sz="20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  <a:sym typeface="Wingdings" pitchFamily="2" charset="2"/>
              </a:rPr>
              <a:t> </a:t>
            </a:r>
            <a:r>
              <a:rPr lang="fr-FR" sz="2000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  <a:sym typeface="Wingdings" pitchFamily="2" charset="2"/>
              </a:rPr>
              <a:t>liaison polarisée</a:t>
            </a:r>
          </a:p>
          <a:p>
            <a:pPr algn="ctr"/>
            <a:r>
              <a:rPr lang="fr-FR" sz="3200" b="1" baseline="30000" dirty="0">
                <a:solidFill>
                  <a:srgbClr val="FF0000"/>
                </a:solidFill>
                <a:latin typeface="Symbol" pitchFamily="18" charset="2"/>
                <a:cs typeface="Arial" pitchFamily="34" charset="0"/>
              </a:rPr>
              <a:t>d</a:t>
            </a:r>
            <a:r>
              <a:rPr lang="fr-FR" sz="3200" b="1" baseline="3000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+</a:t>
            </a:r>
            <a:r>
              <a:rPr lang="fr-FR" sz="2400" b="1" dirty="0" err="1">
                <a:latin typeface="Arial" pitchFamily="34" charset="0"/>
                <a:cs typeface="Arial" pitchFamily="34" charset="0"/>
              </a:rPr>
              <a:t>A–B</a:t>
            </a:r>
            <a:r>
              <a:rPr lang="fr-FR" sz="3200" b="1" baseline="30000" dirty="0" err="1">
                <a:solidFill>
                  <a:srgbClr val="FF0000"/>
                </a:solidFill>
                <a:latin typeface="Symbol" pitchFamily="18" charset="2"/>
                <a:cs typeface="Arial" pitchFamily="34" charset="0"/>
              </a:rPr>
              <a:t>d</a:t>
            </a:r>
            <a:r>
              <a:rPr lang="fr-FR" sz="3200" b="1" baseline="3000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–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349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349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"/>
                            </p:stCondLst>
                            <p:childTnLst>
                              <p:par>
                                <p:cTn id="27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000"/>
                            </p:stCondLst>
                            <p:childTnLst>
                              <p:par>
                                <p:cTn id="32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3" grpId="0"/>
      <p:bldP spid="14" grpId="0"/>
      <p:bldP spid="24" grpId="0"/>
      <p:bldP spid="25" grpId="0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490" name="Picture 2"/>
          <p:cNvPicPr>
            <a:picLocks noChangeAspect="1" noChangeArrowheads="1"/>
          </p:cNvPicPr>
          <p:nvPr/>
        </p:nvPicPr>
        <p:blipFill>
          <a:blip r:embed="rId2" cstate="print"/>
          <a:srcRect l="42525" t="57959" r="37158" b="32801"/>
          <a:stretch>
            <a:fillRect/>
          </a:stretch>
        </p:blipFill>
        <p:spPr bwMode="auto">
          <a:xfrm>
            <a:off x="3275856" y="44624"/>
            <a:ext cx="2592288" cy="6631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Rectangle 11"/>
          <p:cNvSpPr/>
          <p:nvPr/>
        </p:nvSpPr>
        <p:spPr>
          <a:xfrm>
            <a:off x="72008" y="648072"/>
            <a:ext cx="8964488" cy="1052736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fr-FR" sz="2000" dirty="0" smtClean="0">
                <a:solidFill>
                  <a:schemeClr val="tx1"/>
                </a:solidFill>
              </a:rPr>
              <a:t> </a:t>
            </a:r>
            <a:r>
              <a:rPr lang="fr-FR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fr-FR" dirty="0" smtClean="0"/>
              <a:t> </a:t>
            </a:r>
            <a:endParaRPr lang="fr-FR" dirty="0"/>
          </a:p>
        </p:txBody>
      </p:sp>
      <p:sp>
        <p:nvSpPr>
          <p:cNvPr id="13" name="Rectangle 12"/>
          <p:cNvSpPr/>
          <p:nvPr/>
        </p:nvSpPr>
        <p:spPr>
          <a:xfrm>
            <a:off x="107504" y="692696"/>
            <a:ext cx="1550424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dirty="0" smtClean="0">
                <a:sym typeface="Wingdings"/>
              </a:rPr>
              <a:t></a:t>
            </a:r>
            <a:r>
              <a:rPr lang="fr-FR" dirty="0" smtClean="0"/>
              <a:t> </a:t>
            </a:r>
            <a:r>
              <a:rPr lang="fr-FR" sz="2000" b="1" i="1" u="sng" dirty="0" smtClean="0">
                <a:latin typeface="Times New Roman" pitchFamily="18" charset="0"/>
                <a:cs typeface="Times New Roman" pitchFamily="18" charset="0"/>
              </a:rPr>
              <a:t>Définition</a:t>
            </a:r>
            <a:r>
              <a:rPr lang="fr-FR" sz="2000" dirty="0" smtClean="0"/>
              <a:t> :</a:t>
            </a:r>
            <a:endParaRPr lang="fr-FR" sz="2000" dirty="0"/>
          </a:p>
        </p:txBody>
      </p:sp>
      <p:sp>
        <p:nvSpPr>
          <p:cNvPr id="14" name="Text Box 1"/>
          <p:cNvSpPr txBox="1">
            <a:spLocks noChangeArrowheads="1"/>
          </p:cNvSpPr>
          <p:nvPr/>
        </p:nvSpPr>
        <p:spPr bwMode="auto">
          <a:xfrm>
            <a:off x="218469" y="593543"/>
            <a:ext cx="8928992" cy="10717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fr-FR" sz="2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                    L’électronégativité, notée </a:t>
            </a:r>
            <a:r>
              <a:rPr lang="fr-FR" sz="2800" b="1" dirty="0" smtClean="0">
                <a:solidFill>
                  <a:srgbClr val="FF0000"/>
                </a:solidFill>
                <a:latin typeface="Symbol" pitchFamily="18" charset="2"/>
                <a:cs typeface="Arial" pitchFamily="34" charset="0"/>
              </a:rPr>
              <a:t>c</a:t>
            </a:r>
            <a:r>
              <a:rPr lang="fr-FR" sz="2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, est une grandeur sans unité qui traduit la </a:t>
            </a:r>
            <a:r>
              <a:rPr lang="fr-FR" sz="2000" b="1" i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capacité d’un atome à attirer à lui les électrons de la liaison dans laquelle il est engagé</a:t>
            </a:r>
            <a:r>
              <a:rPr lang="fr-FR" sz="2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.</a:t>
            </a:r>
            <a:endParaRPr kumimoji="0" lang="fr-FR" sz="1800" b="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2" name="Group 1"/>
          <p:cNvGrpSpPr>
            <a:grpSpLocks/>
          </p:cNvGrpSpPr>
          <p:nvPr/>
        </p:nvGrpSpPr>
        <p:grpSpPr bwMode="auto">
          <a:xfrm>
            <a:off x="0" y="1772816"/>
            <a:ext cx="9144000" cy="1008062"/>
            <a:chOff x="624" y="2829"/>
            <a:chExt cx="10656" cy="973"/>
          </a:xfrm>
        </p:grpSpPr>
        <p:pic>
          <p:nvPicPr>
            <p:cNvPr id="20" name="Picture 5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624" y="2829"/>
              <a:ext cx="2101" cy="969"/>
            </a:xfrm>
            <a:prstGeom prst="rect">
              <a:avLst/>
            </a:prstGeom>
            <a:noFill/>
            <a:ln w="12700">
              <a:solidFill>
                <a:srgbClr val="000000"/>
              </a:solidFill>
              <a:miter lim="800000"/>
              <a:headEnd/>
              <a:tailEnd/>
            </a:ln>
          </p:spPr>
        </p:pic>
        <p:pic>
          <p:nvPicPr>
            <p:cNvPr id="21" name="Picture 4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9291" y="2829"/>
              <a:ext cx="1989" cy="973"/>
            </a:xfrm>
            <a:prstGeom prst="rect">
              <a:avLst/>
            </a:prstGeom>
            <a:noFill/>
            <a:ln w="12700">
              <a:solidFill>
                <a:srgbClr val="000000"/>
              </a:solidFill>
              <a:miter lim="800000"/>
              <a:headEnd/>
              <a:tailEnd/>
            </a:ln>
          </p:spPr>
        </p:pic>
        <p:sp>
          <p:nvSpPr>
            <p:cNvPr id="22" name="Rectangle 3"/>
            <p:cNvSpPr>
              <a:spLocks noChangeArrowheads="1"/>
            </p:cNvSpPr>
            <p:nvPr/>
          </p:nvSpPr>
          <p:spPr bwMode="auto">
            <a:xfrm>
              <a:off x="2725" y="2829"/>
              <a:ext cx="3091" cy="973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3" name="Rectangle 2"/>
            <p:cNvSpPr>
              <a:spLocks noChangeArrowheads="1"/>
            </p:cNvSpPr>
            <p:nvPr/>
          </p:nvSpPr>
          <p:spPr bwMode="auto">
            <a:xfrm>
              <a:off x="6200" y="2829"/>
              <a:ext cx="3091" cy="973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24" name="ZoneTexte 23"/>
          <p:cNvSpPr txBox="1">
            <a:spLocks noChangeArrowheads="1"/>
          </p:cNvSpPr>
          <p:nvPr/>
        </p:nvSpPr>
        <p:spPr bwMode="auto">
          <a:xfrm>
            <a:off x="1691680" y="1788691"/>
            <a:ext cx="3096319" cy="101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fr-FR" sz="20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Pas de différence d’électronégativité </a:t>
            </a:r>
          </a:p>
          <a:p>
            <a:r>
              <a:rPr lang="fr-FR" sz="20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  <a:sym typeface="Wingdings" pitchFamily="2" charset="2"/>
              </a:rPr>
              <a:t></a:t>
            </a:r>
            <a:r>
              <a:rPr lang="fr-FR" sz="2000" b="1" dirty="0">
                <a:latin typeface="Arial" pitchFamily="34" charset="0"/>
                <a:cs typeface="Arial" pitchFamily="34" charset="0"/>
                <a:sym typeface="Wingdings" pitchFamily="2" charset="2"/>
              </a:rPr>
              <a:t> </a:t>
            </a:r>
            <a:r>
              <a:rPr lang="fr-FR" sz="2000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  <a:sym typeface="Wingdings" pitchFamily="2" charset="2"/>
              </a:rPr>
              <a:t>liaison non polarisée</a:t>
            </a:r>
            <a:endParaRPr lang="fr-FR" sz="2000" b="1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5" name="ZoneTexte 24"/>
          <p:cNvSpPr txBox="1">
            <a:spLocks noChangeArrowheads="1"/>
          </p:cNvSpPr>
          <p:nvPr/>
        </p:nvSpPr>
        <p:spPr bwMode="auto">
          <a:xfrm>
            <a:off x="4859338" y="1772816"/>
            <a:ext cx="2592387" cy="1077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fr-FR" sz="2000" b="1" dirty="0">
                <a:solidFill>
                  <a:srgbClr val="002060"/>
                </a:solidFill>
                <a:latin typeface="Symbol" pitchFamily="18" charset="2"/>
                <a:cs typeface="Arial" pitchFamily="34" charset="0"/>
              </a:rPr>
              <a:t>c</a:t>
            </a:r>
            <a:r>
              <a:rPr lang="fr-FR" sz="20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(A) &lt; </a:t>
            </a:r>
            <a:r>
              <a:rPr lang="fr-FR" sz="2000" b="1" dirty="0">
                <a:solidFill>
                  <a:srgbClr val="002060"/>
                </a:solidFill>
                <a:latin typeface="Symbol" pitchFamily="18" charset="2"/>
                <a:cs typeface="Arial" pitchFamily="34" charset="0"/>
              </a:rPr>
              <a:t>c</a:t>
            </a:r>
            <a:r>
              <a:rPr lang="fr-FR" sz="20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(B)</a:t>
            </a:r>
          </a:p>
          <a:p>
            <a:r>
              <a:rPr lang="fr-FR" sz="20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  <a:sym typeface="Wingdings" pitchFamily="2" charset="2"/>
              </a:rPr>
              <a:t> </a:t>
            </a:r>
            <a:r>
              <a:rPr lang="fr-FR" sz="2000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  <a:sym typeface="Wingdings" pitchFamily="2" charset="2"/>
              </a:rPr>
              <a:t>liaison polarisée</a:t>
            </a:r>
          </a:p>
          <a:p>
            <a:pPr algn="ctr"/>
            <a:r>
              <a:rPr lang="fr-FR" sz="3200" b="1" baseline="30000" dirty="0">
                <a:solidFill>
                  <a:srgbClr val="FF0000"/>
                </a:solidFill>
                <a:latin typeface="Symbol" pitchFamily="18" charset="2"/>
                <a:cs typeface="Arial" pitchFamily="34" charset="0"/>
              </a:rPr>
              <a:t>d</a:t>
            </a:r>
            <a:r>
              <a:rPr lang="fr-FR" sz="3200" b="1" baseline="3000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+</a:t>
            </a:r>
            <a:r>
              <a:rPr lang="fr-FR" sz="2400" b="1" dirty="0" err="1">
                <a:latin typeface="Arial" pitchFamily="34" charset="0"/>
                <a:cs typeface="Arial" pitchFamily="34" charset="0"/>
              </a:rPr>
              <a:t>A–B</a:t>
            </a:r>
            <a:r>
              <a:rPr lang="fr-FR" sz="3200" b="1" baseline="30000" dirty="0" err="1">
                <a:solidFill>
                  <a:srgbClr val="FF0000"/>
                </a:solidFill>
                <a:latin typeface="Symbol" pitchFamily="18" charset="2"/>
                <a:cs typeface="Arial" pitchFamily="34" charset="0"/>
              </a:rPr>
              <a:t>d</a:t>
            </a:r>
            <a:r>
              <a:rPr lang="fr-FR" sz="3200" b="1" baseline="3000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–</a:t>
            </a:r>
          </a:p>
        </p:txBody>
      </p:sp>
      <p:sp>
        <p:nvSpPr>
          <p:cNvPr id="26" name="Rectangle 25"/>
          <p:cNvSpPr/>
          <p:nvPr/>
        </p:nvSpPr>
        <p:spPr>
          <a:xfrm>
            <a:off x="0" y="2924944"/>
            <a:ext cx="91440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fr-FR" sz="2000" dirty="0" smtClean="0"/>
              <a:t>          Il existe de nombreuses </a:t>
            </a:r>
            <a:r>
              <a:rPr lang="fr-FR" sz="2000" b="1" i="1" dirty="0" smtClean="0"/>
              <a:t>échelles d’électronégativité </a:t>
            </a:r>
            <a:r>
              <a:rPr lang="fr-FR" sz="2000" dirty="0" smtClean="0"/>
              <a:t>: échelle de </a:t>
            </a:r>
            <a:r>
              <a:rPr lang="fr-FR" sz="2000" u="sng" dirty="0" smtClean="0"/>
              <a:t>Pauling</a:t>
            </a:r>
            <a:r>
              <a:rPr lang="fr-FR" sz="2000" dirty="0" smtClean="0"/>
              <a:t>, échelle d’</a:t>
            </a:r>
            <a:r>
              <a:rPr lang="fr-FR" sz="2000" u="sng" dirty="0" err="1" smtClean="0"/>
              <a:t>Allred</a:t>
            </a:r>
            <a:r>
              <a:rPr lang="fr-FR" sz="2000" u="sng" dirty="0" smtClean="0"/>
              <a:t> et </a:t>
            </a:r>
            <a:r>
              <a:rPr lang="fr-FR" sz="2000" u="sng" dirty="0" err="1" smtClean="0"/>
              <a:t>Rochow</a:t>
            </a:r>
            <a:r>
              <a:rPr lang="fr-FR" sz="2000" dirty="0" smtClean="0"/>
              <a:t>, échelle de </a:t>
            </a:r>
            <a:r>
              <a:rPr lang="fr-FR" sz="2000" u="sng" dirty="0" smtClean="0"/>
              <a:t>Mulliken</a:t>
            </a:r>
            <a:r>
              <a:rPr lang="fr-FR" sz="2000" dirty="0" smtClean="0"/>
              <a:t> …</a:t>
            </a:r>
            <a:endParaRPr lang="fr-FR" sz="2000" dirty="0"/>
          </a:p>
        </p:txBody>
      </p:sp>
      <p:pic>
        <p:nvPicPr>
          <p:cNvPr id="28675" name="Picture 3"/>
          <p:cNvPicPr>
            <a:picLocks noChangeAspect="1" noChangeArrowheads="1"/>
          </p:cNvPicPr>
          <p:nvPr/>
        </p:nvPicPr>
        <p:blipFill>
          <a:blip r:embed="rId5" cstate="print"/>
          <a:srcRect l="6142" t="26880" r="3139" b="20680"/>
          <a:stretch>
            <a:fillRect/>
          </a:stretch>
        </p:blipFill>
        <p:spPr bwMode="auto">
          <a:xfrm>
            <a:off x="179512" y="3789040"/>
            <a:ext cx="8858325" cy="2880320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27" name="Rectangle 26"/>
          <p:cNvSpPr/>
          <p:nvPr/>
        </p:nvSpPr>
        <p:spPr>
          <a:xfrm>
            <a:off x="1619672" y="3861048"/>
            <a:ext cx="4334841" cy="369332"/>
          </a:xfrm>
          <a:prstGeom prst="rect">
            <a:avLst/>
          </a:prstGeom>
          <a:solidFill>
            <a:srgbClr val="FFFF00">
              <a:alpha val="50196"/>
            </a:srgbClr>
          </a:solidFill>
        </p:spPr>
        <p:txBody>
          <a:bodyPr wrap="none">
            <a:spAutoFit/>
          </a:bodyPr>
          <a:lstStyle/>
          <a:p>
            <a:r>
              <a:rPr lang="fr-FR" b="1" dirty="0" smtClean="0">
                <a:latin typeface="Comic Sans MS" pitchFamily="66" charset="0"/>
                <a:sym typeface="Wingdings"/>
              </a:rPr>
              <a:t>ELECTRONEGATIVITE DE PAULING</a:t>
            </a:r>
            <a:endParaRPr lang="fr-FR" sz="2000" b="1" dirty="0">
              <a:latin typeface="Comic Sans MS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3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800" decel="100000"/>
                                        <p:tgtEl>
                                          <p:spTgt spid="2867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800" decel="100000" fill="hold"/>
                                        <p:tgtEl>
                                          <p:spTgt spid="2867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800" decel="100000" fill="hold"/>
                                        <p:tgtEl>
                                          <p:spTgt spid="286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800" decel="100000" fill="hold"/>
                                        <p:tgtEl>
                                          <p:spTgt spid="286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86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86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3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800" decel="100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800" decel="100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800" decel="100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800" decel="100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  <p:bldP spid="27" grpId="0" animBg="1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107504" y="4914453"/>
            <a:ext cx="8964488" cy="1872208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fr-FR" sz="2000" dirty="0" smtClean="0">
                <a:solidFill>
                  <a:schemeClr val="tx1"/>
                </a:solidFill>
              </a:rPr>
              <a:t> </a:t>
            </a:r>
            <a:r>
              <a:rPr lang="fr-FR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fr-FR" dirty="0" smtClean="0"/>
              <a:t> </a:t>
            </a:r>
            <a:endParaRPr lang="fr-FR" dirty="0"/>
          </a:p>
        </p:txBody>
      </p:sp>
      <p:sp>
        <p:nvSpPr>
          <p:cNvPr id="13" name="Rectangle 12"/>
          <p:cNvSpPr/>
          <p:nvPr/>
        </p:nvSpPr>
        <p:spPr>
          <a:xfrm>
            <a:off x="107504" y="4914453"/>
            <a:ext cx="1508746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dirty="0" smtClean="0">
                <a:sym typeface="Wingdings"/>
              </a:rPr>
              <a:t></a:t>
            </a:r>
            <a:r>
              <a:rPr lang="fr-FR" dirty="0" smtClean="0"/>
              <a:t> </a:t>
            </a:r>
            <a:r>
              <a:rPr lang="fr-FR" sz="2000" b="1" i="1" u="sng" dirty="0" smtClean="0">
                <a:latin typeface="Times New Roman" pitchFamily="18" charset="0"/>
                <a:cs typeface="Times New Roman" pitchFamily="18" charset="0"/>
              </a:rPr>
              <a:t>Evolution</a:t>
            </a:r>
            <a:r>
              <a:rPr lang="fr-FR" sz="2000" dirty="0" smtClean="0"/>
              <a:t> :</a:t>
            </a:r>
            <a:endParaRPr lang="fr-FR" sz="2000" dirty="0"/>
          </a:p>
        </p:txBody>
      </p:sp>
      <p:pic>
        <p:nvPicPr>
          <p:cNvPr id="28675" name="Picture 3"/>
          <p:cNvPicPr>
            <a:picLocks noChangeAspect="1" noChangeArrowheads="1"/>
          </p:cNvPicPr>
          <p:nvPr/>
        </p:nvPicPr>
        <p:blipFill>
          <a:blip r:embed="rId2" cstate="print"/>
          <a:srcRect l="6142" t="26880" r="3139" b="20680"/>
          <a:stretch>
            <a:fillRect/>
          </a:stretch>
        </p:blipFill>
        <p:spPr bwMode="auto">
          <a:xfrm>
            <a:off x="107504" y="1962125"/>
            <a:ext cx="8928992" cy="2880320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27" name="Rectangle 26"/>
          <p:cNvSpPr/>
          <p:nvPr/>
        </p:nvSpPr>
        <p:spPr>
          <a:xfrm>
            <a:off x="1403648" y="2106141"/>
            <a:ext cx="4334841" cy="369332"/>
          </a:xfrm>
          <a:prstGeom prst="rect">
            <a:avLst/>
          </a:prstGeom>
          <a:solidFill>
            <a:srgbClr val="FFFF00">
              <a:alpha val="50196"/>
            </a:srgbClr>
          </a:solidFill>
        </p:spPr>
        <p:txBody>
          <a:bodyPr wrap="none">
            <a:spAutoFit/>
          </a:bodyPr>
          <a:lstStyle/>
          <a:p>
            <a:r>
              <a:rPr lang="fr-FR" b="1" dirty="0" smtClean="0">
                <a:latin typeface="Comic Sans MS" pitchFamily="66" charset="0"/>
                <a:sym typeface="Wingdings"/>
              </a:rPr>
              <a:t>ELECTRONEGATIVITE DE PAULING</a:t>
            </a:r>
            <a:endParaRPr lang="fr-FR" sz="2000" b="1" dirty="0">
              <a:latin typeface="Comic Sans MS" pitchFamily="66" charset="0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107504" y="5274493"/>
            <a:ext cx="9036496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eaLnBrk="0" hangingPunct="0">
              <a:defRPr/>
            </a:pPr>
            <a:r>
              <a:rPr lang="fr-FR" sz="2000" dirty="0" smtClean="0">
                <a:solidFill>
                  <a:srgbClr val="002060"/>
                </a:solidFill>
                <a:latin typeface="Arial" pitchFamily="34" charset="0"/>
                <a:ea typeface="Calibri" pitchFamily="34" charset="0"/>
                <a:cs typeface="Arial" pitchFamily="34" charset="0"/>
                <a:sym typeface="Wingdings 2"/>
              </a:rPr>
              <a:t></a:t>
            </a:r>
            <a:r>
              <a:rPr lang="fr-FR" sz="2000" dirty="0" smtClean="0">
                <a:solidFill>
                  <a:srgbClr val="002060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 L’électronégativité </a:t>
            </a:r>
            <a:r>
              <a:rPr lang="fr-FR" sz="2000" b="1" u="sng" dirty="0" smtClean="0">
                <a:solidFill>
                  <a:srgbClr val="002060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AUGMENTE</a:t>
            </a:r>
            <a:r>
              <a:rPr lang="fr-FR" sz="2000" dirty="0" smtClean="0">
                <a:solidFill>
                  <a:srgbClr val="002060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 : </a:t>
            </a:r>
            <a:r>
              <a:rPr lang="fr-FR" sz="2000" dirty="0" smtClean="0">
                <a:latin typeface="Arial" pitchFamily="34" charset="0"/>
                <a:ea typeface="Calibri" pitchFamily="34" charset="0"/>
                <a:cs typeface="Arial" pitchFamily="34" charset="0"/>
              </a:rPr>
              <a:t>- </a:t>
            </a:r>
            <a:r>
              <a:rPr lang="fr-FR" sz="2000" b="1" dirty="0" smtClean="0">
                <a:solidFill>
                  <a:srgbClr val="FF0000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de bas en haut dans une colonne </a:t>
            </a:r>
            <a:r>
              <a:rPr lang="fr-FR" sz="2000" dirty="0" smtClean="0">
                <a:latin typeface="Arial" pitchFamily="34" charset="0"/>
                <a:ea typeface="Calibri" pitchFamily="34" charset="0"/>
                <a:cs typeface="Arial" pitchFamily="34" charset="0"/>
              </a:rPr>
              <a:t>;</a:t>
            </a:r>
          </a:p>
          <a:p>
            <a:pPr algn="just" eaLnBrk="0" hangingPunct="0">
              <a:defRPr/>
            </a:pPr>
            <a:r>
              <a:rPr lang="fr-FR" sz="2000" dirty="0" smtClean="0">
                <a:latin typeface="Arial" pitchFamily="34" charset="0"/>
                <a:ea typeface="Calibri" pitchFamily="34" charset="0"/>
                <a:cs typeface="Arial" pitchFamily="34" charset="0"/>
              </a:rPr>
              <a:t>			 	      - </a:t>
            </a:r>
            <a:r>
              <a:rPr lang="fr-FR" sz="2000" b="1" dirty="0" smtClean="0">
                <a:solidFill>
                  <a:srgbClr val="FF0000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de gauche à droite dans une période</a:t>
            </a:r>
            <a:r>
              <a:rPr lang="fr-FR" sz="2000" dirty="0" smtClean="0">
                <a:latin typeface="Arial" pitchFamily="34" charset="0"/>
                <a:ea typeface="Calibri" pitchFamily="34" charset="0"/>
                <a:cs typeface="Arial" pitchFamily="34" charset="0"/>
              </a:rPr>
              <a:t>. </a:t>
            </a:r>
          </a:p>
          <a:p>
            <a:pPr algn="just" eaLnBrk="0" hangingPunct="0">
              <a:defRPr/>
            </a:pPr>
            <a:endParaRPr lang="fr-FR" sz="400" dirty="0" smtClean="0">
              <a:latin typeface="Arial" pitchFamily="34" charset="0"/>
              <a:ea typeface="Calibri" pitchFamily="34" charset="0"/>
              <a:cs typeface="Arial" pitchFamily="34" charset="0"/>
            </a:endParaRPr>
          </a:p>
          <a:p>
            <a:pPr eaLnBrk="0" hangingPunct="0">
              <a:defRPr/>
            </a:pPr>
            <a:r>
              <a:rPr lang="fr-FR" sz="2000" dirty="0" smtClean="0">
                <a:solidFill>
                  <a:srgbClr val="002060"/>
                </a:solidFill>
                <a:latin typeface="Arial" pitchFamily="34" charset="0"/>
                <a:ea typeface="Calibri" pitchFamily="34" charset="0"/>
                <a:cs typeface="Arial" pitchFamily="34" charset="0"/>
                <a:sym typeface="Wingdings 2"/>
              </a:rPr>
              <a:t></a:t>
            </a:r>
            <a:r>
              <a:rPr lang="fr-FR" sz="2000" dirty="0" smtClean="0">
                <a:solidFill>
                  <a:srgbClr val="002060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 Le </a:t>
            </a:r>
            <a:r>
              <a:rPr lang="fr-FR" sz="2000" b="1" u="sng" dirty="0" smtClean="0">
                <a:solidFill>
                  <a:srgbClr val="002060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fluor</a:t>
            </a:r>
            <a:r>
              <a:rPr lang="fr-FR" sz="2000" dirty="0" smtClean="0">
                <a:solidFill>
                  <a:srgbClr val="002060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 est l’élément le plus électronégatif et le </a:t>
            </a:r>
            <a:r>
              <a:rPr lang="fr-FR" sz="2000" b="1" u="sng" dirty="0" smtClean="0">
                <a:solidFill>
                  <a:srgbClr val="002060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francium</a:t>
            </a:r>
            <a:r>
              <a:rPr lang="fr-FR" sz="2000" dirty="0" smtClean="0">
                <a:solidFill>
                  <a:srgbClr val="002060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 est le moins électronégatif.</a:t>
            </a:r>
            <a:endParaRPr lang="fr-FR" sz="2000" dirty="0">
              <a:solidFill>
                <a:srgbClr val="002060"/>
              </a:solidFill>
              <a:latin typeface="Arial" pitchFamily="34" charset="0"/>
              <a:ea typeface="Calibri" pitchFamily="34" charset="0"/>
              <a:cs typeface="Arial" pitchFamily="34" charset="0"/>
            </a:endParaRPr>
          </a:p>
        </p:txBody>
      </p:sp>
      <p:pic>
        <p:nvPicPr>
          <p:cNvPr id="17" name="Picture 2"/>
          <p:cNvPicPr>
            <a:picLocks noChangeAspect="1" noChangeArrowheads="1"/>
          </p:cNvPicPr>
          <p:nvPr/>
        </p:nvPicPr>
        <p:blipFill>
          <a:blip r:embed="rId3" cstate="print"/>
          <a:srcRect l="42525" t="57959" r="37158" b="32801"/>
          <a:stretch>
            <a:fillRect/>
          </a:stretch>
        </p:blipFill>
        <p:spPr bwMode="auto">
          <a:xfrm>
            <a:off x="3275856" y="101561"/>
            <a:ext cx="2592288" cy="6631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" name="Rectangle 14"/>
          <p:cNvSpPr/>
          <p:nvPr/>
        </p:nvSpPr>
        <p:spPr>
          <a:xfrm>
            <a:off x="72008" y="792088"/>
            <a:ext cx="8964488" cy="1052736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fr-FR" sz="2000" dirty="0" smtClean="0">
                <a:solidFill>
                  <a:schemeClr val="tx1"/>
                </a:solidFill>
              </a:rPr>
              <a:t> </a:t>
            </a:r>
            <a:r>
              <a:rPr lang="fr-FR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fr-FR" dirty="0" smtClean="0"/>
              <a:t> </a:t>
            </a:r>
            <a:endParaRPr lang="fr-FR" dirty="0"/>
          </a:p>
        </p:txBody>
      </p:sp>
      <p:sp>
        <p:nvSpPr>
          <p:cNvPr id="18" name="Text Box 1"/>
          <p:cNvSpPr txBox="1">
            <a:spLocks noChangeArrowheads="1"/>
          </p:cNvSpPr>
          <p:nvPr/>
        </p:nvSpPr>
        <p:spPr bwMode="auto">
          <a:xfrm>
            <a:off x="218469" y="737559"/>
            <a:ext cx="8928992" cy="10717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fr-FR" sz="2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                    L’électronégativité, notée </a:t>
            </a:r>
            <a:r>
              <a:rPr lang="fr-FR" sz="2800" b="1" dirty="0" smtClean="0">
                <a:solidFill>
                  <a:srgbClr val="FF0000"/>
                </a:solidFill>
                <a:latin typeface="Symbol" pitchFamily="18" charset="2"/>
                <a:cs typeface="Arial" pitchFamily="34" charset="0"/>
              </a:rPr>
              <a:t>c</a:t>
            </a:r>
            <a:r>
              <a:rPr lang="fr-FR" sz="2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, est une grandeur sans unité qui traduit la </a:t>
            </a:r>
            <a:r>
              <a:rPr lang="fr-FR" sz="2000" b="1" i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capacité d’un atome à attirer à lui les électrons de la liaison dans laquelle il est engagé</a:t>
            </a:r>
            <a:r>
              <a:rPr lang="fr-FR" sz="2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.</a:t>
            </a:r>
            <a:endParaRPr kumimoji="0" lang="fr-FR" sz="1800" b="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206657" y="835917"/>
            <a:ext cx="1550424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dirty="0" smtClean="0">
                <a:sym typeface="Wingdings"/>
              </a:rPr>
              <a:t></a:t>
            </a:r>
            <a:r>
              <a:rPr lang="fr-FR" dirty="0" smtClean="0"/>
              <a:t> </a:t>
            </a:r>
            <a:r>
              <a:rPr lang="fr-FR" sz="2000" b="1" i="1" u="sng" dirty="0" smtClean="0">
                <a:latin typeface="Times New Roman" pitchFamily="18" charset="0"/>
                <a:cs typeface="Times New Roman" pitchFamily="18" charset="0"/>
              </a:rPr>
              <a:t>Définition</a:t>
            </a:r>
            <a:r>
              <a:rPr lang="fr-FR" sz="2000" dirty="0" smtClean="0"/>
              <a:t> :</a:t>
            </a:r>
            <a:endParaRPr lang="fr-FR" sz="20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3" grpId="0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107504" y="44624"/>
            <a:ext cx="8964488" cy="1728192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fr-FR" sz="2000" dirty="0" smtClean="0">
                <a:solidFill>
                  <a:schemeClr val="tx1"/>
                </a:solidFill>
              </a:rPr>
              <a:t> </a:t>
            </a:r>
            <a:r>
              <a:rPr lang="fr-FR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fr-FR" dirty="0" smtClean="0"/>
              <a:t> </a:t>
            </a:r>
            <a:endParaRPr lang="fr-FR" dirty="0"/>
          </a:p>
        </p:txBody>
      </p:sp>
      <p:sp>
        <p:nvSpPr>
          <p:cNvPr id="13" name="Rectangle 12"/>
          <p:cNvSpPr/>
          <p:nvPr/>
        </p:nvSpPr>
        <p:spPr>
          <a:xfrm>
            <a:off x="107504" y="44624"/>
            <a:ext cx="1508746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dirty="0" smtClean="0">
                <a:sym typeface="Wingdings"/>
              </a:rPr>
              <a:t></a:t>
            </a:r>
            <a:r>
              <a:rPr lang="fr-FR" dirty="0" smtClean="0"/>
              <a:t> </a:t>
            </a:r>
            <a:r>
              <a:rPr lang="fr-FR" sz="2000" b="1" i="1" u="sng" dirty="0" smtClean="0">
                <a:latin typeface="Times New Roman" pitchFamily="18" charset="0"/>
                <a:cs typeface="Times New Roman" pitchFamily="18" charset="0"/>
              </a:rPr>
              <a:t>Evolution</a:t>
            </a:r>
            <a:r>
              <a:rPr lang="fr-FR" sz="2000" dirty="0" smtClean="0"/>
              <a:t> :</a:t>
            </a:r>
            <a:endParaRPr lang="fr-FR" sz="2000" dirty="0"/>
          </a:p>
        </p:txBody>
      </p:sp>
      <p:sp>
        <p:nvSpPr>
          <p:cNvPr id="16" name="Rectangle 15"/>
          <p:cNvSpPr/>
          <p:nvPr/>
        </p:nvSpPr>
        <p:spPr>
          <a:xfrm>
            <a:off x="179512" y="404664"/>
            <a:ext cx="9073008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eaLnBrk="0" hangingPunct="0">
              <a:defRPr/>
            </a:pPr>
            <a:r>
              <a:rPr lang="fr-FR" sz="2000" dirty="0" smtClean="0">
                <a:solidFill>
                  <a:srgbClr val="002060"/>
                </a:solidFill>
                <a:latin typeface="Arial" pitchFamily="34" charset="0"/>
                <a:ea typeface="Calibri" pitchFamily="34" charset="0"/>
                <a:cs typeface="Arial" pitchFamily="34" charset="0"/>
                <a:sym typeface="Wingdings 2"/>
              </a:rPr>
              <a:t></a:t>
            </a:r>
            <a:r>
              <a:rPr lang="fr-FR" sz="2000" dirty="0" smtClean="0">
                <a:solidFill>
                  <a:srgbClr val="002060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 L’électronégativité </a:t>
            </a:r>
            <a:r>
              <a:rPr lang="fr-FR" sz="2000" b="1" u="sng" dirty="0" smtClean="0">
                <a:solidFill>
                  <a:srgbClr val="002060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AUGMENTE</a:t>
            </a:r>
            <a:r>
              <a:rPr lang="fr-FR" sz="2000" dirty="0" smtClean="0">
                <a:solidFill>
                  <a:srgbClr val="002060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 : </a:t>
            </a:r>
            <a:r>
              <a:rPr lang="fr-FR" sz="2000" dirty="0" smtClean="0">
                <a:latin typeface="Arial" pitchFamily="34" charset="0"/>
                <a:ea typeface="Calibri" pitchFamily="34" charset="0"/>
                <a:cs typeface="Arial" pitchFamily="34" charset="0"/>
              </a:rPr>
              <a:t>- </a:t>
            </a:r>
            <a:r>
              <a:rPr lang="fr-FR" sz="2000" b="1" dirty="0" smtClean="0">
                <a:solidFill>
                  <a:srgbClr val="FF0000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de bas en haut dans une colonne </a:t>
            </a:r>
            <a:r>
              <a:rPr lang="fr-FR" sz="2000" dirty="0" smtClean="0">
                <a:latin typeface="Arial" pitchFamily="34" charset="0"/>
                <a:ea typeface="Calibri" pitchFamily="34" charset="0"/>
                <a:cs typeface="Arial" pitchFamily="34" charset="0"/>
              </a:rPr>
              <a:t>;</a:t>
            </a:r>
          </a:p>
          <a:p>
            <a:pPr algn="just" eaLnBrk="0" hangingPunct="0">
              <a:defRPr/>
            </a:pPr>
            <a:r>
              <a:rPr lang="fr-FR" sz="2000" dirty="0" smtClean="0">
                <a:latin typeface="Arial" pitchFamily="34" charset="0"/>
                <a:ea typeface="Calibri" pitchFamily="34" charset="0"/>
                <a:cs typeface="Arial" pitchFamily="34" charset="0"/>
              </a:rPr>
              <a:t>			 	      - </a:t>
            </a:r>
            <a:r>
              <a:rPr lang="fr-FR" sz="2000" b="1" dirty="0" smtClean="0">
                <a:solidFill>
                  <a:srgbClr val="FF0000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de gauche à droite dans une période</a:t>
            </a:r>
            <a:r>
              <a:rPr lang="fr-FR" sz="2000" dirty="0" smtClean="0">
                <a:latin typeface="Arial" pitchFamily="34" charset="0"/>
                <a:ea typeface="Calibri" pitchFamily="34" charset="0"/>
                <a:cs typeface="Arial" pitchFamily="34" charset="0"/>
              </a:rPr>
              <a:t>. </a:t>
            </a:r>
          </a:p>
          <a:p>
            <a:pPr algn="just" eaLnBrk="0" hangingPunct="0">
              <a:defRPr/>
            </a:pPr>
            <a:endParaRPr lang="fr-FR" sz="400" dirty="0" smtClean="0">
              <a:latin typeface="Arial" pitchFamily="34" charset="0"/>
              <a:ea typeface="Calibri" pitchFamily="34" charset="0"/>
              <a:cs typeface="Arial" pitchFamily="34" charset="0"/>
            </a:endParaRPr>
          </a:p>
          <a:p>
            <a:pPr eaLnBrk="0" hangingPunct="0">
              <a:defRPr/>
            </a:pPr>
            <a:r>
              <a:rPr lang="fr-FR" sz="2000" dirty="0" smtClean="0">
                <a:solidFill>
                  <a:srgbClr val="002060"/>
                </a:solidFill>
                <a:latin typeface="Arial" pitchFamily="34" charset="0"/>
                <a:ea typeface="Calibri" pitchFamily="34" charset="0"/>
                <a:cs typeface="Arial" pitchFamily="34" charset="0"/>
                <a:sym typeface="Wingdings 2"/>
              </a:rPr>
              <a:t></a:t>
            </a:r>
            <a:r>
              <a:rPr lang="fr-FR" sz="2000" dirty="0" smtClean="0">
                <a:solidFill>
                  <a:srgbClr val="002060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 Le </a:t>
            </a:r>
            <a:r>
              <a:rPr lang="fr-FR" sz="2000" b="1" u="sng" dirty="0" smtClean="0">
                <a:solidFill>
                  <a:srgbClr val="002060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fluor</a:t>
            </a:r>
            <a:r>
              <a:rPr lang="fr-FR" sz="2000" dirty="0" smtClean="0">
                <a:solidFill>
                  <a:srgbClr val="002060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 est l’élément le plus électronégatif et le </a:t>
            </a:r>
            <a:r>
              <a:rPr lang="fr-FR" sz="2000" b="1" u="sng" dirty="0" smtClean="0">
                <a:solidFill>
                  <a:srgbClr val="002060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francium</a:t>
            </a:r>
            <a:r>
              <a:rPr lang="fr-FR" sz="2000" dirty="0" smtClean="0">
                <a:solidFill>
                  <a:srgbClr val="002060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 est le moins électronégatif.</a:t>
            </a:r>
            <a:endParaRPr lang="fr-FR" sz="2000" dirty="0">
              <a:solidFill>
                <a:srgbClr val="002060"/>
              </a:solidFill>
              <a:latin typeface="Arial" pitchFamily="34" charset="0"/>
              <a:ea typeface="Calibri" pitchFamily="34" charset="0"/>
              <a:cs typeface="Arial" pitchFamily="34" charset="0"/>
            </a:endParaRPr>
          </a:p>
        </p:txBody>
      </p:sp>
      <p:pic>
        <p:nvPicPr>
          <p:cNvPr id="29698" name="Picture 2"/>
          <p:cNvPicPr>
            <a:picLocks noChangeAspect="1" noChangeArrowheads="1"/>
          </p:cNvPicPr>
          <p:nvPr/>
        </p:nvPicPr>
        <p:blipFill>
          <a:blip r:embed="rId3" cstate="print"/>
          <a:srcRect l="58589" t="21840" r="22039" b="68080"/>
          <a:stretch>
            <a:fillRect/>
          </a:stretch>
        </p:blipFill>
        <p:spPr bwMode="auto">
          <a:xfrm>
            <a:off x="3491880" y="1988840"/>
            <a:ext cx="1944216" cy="5690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" name="Rectangle 17"/>
          <p:cNvSpPr/>
          <p:nvPr/>
        </p:nvSpPr>
        <p:spPr>
          <a:xfrm>
            <a:off x="88136" y="2603861"/>
            <a:ext cx="8964488" cy="969155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fr-FR" sz="2000" dirty="0" smtClean="0">
                <a:solidFill>
                  <a:schemeClr val="tx1"/>
                </a:solidFill>
              </a:rPr>
              <a:t> </a:t>
            </a:r>
            <a:r>
              <a:rPr lang="fr-FR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fr-FR" dirty="0" smtClean="0"/>
              <a:t> </a:t>
            </a:r>
            <a:endParaRPr lang="fr-FR" dirty="0"/>
          </a:p>
        </p:txBody>
      </p:sp>
      <p:sp>
        <p:nvSpPr>
          <p:cNvPr id="19" name="Rectangle 18"/>
          <p:cNvSpPr/>
          <p:nvPr/>
        </p:nvSpPr>
        <p:spPr>
          <a:xfrm>
            <a:off x="66102" y="2608972"/>
            <a:ext cx="1550424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dirty="0" smtClean="0">
                <a:sym typeface="Wingdings"/>
              </a:rPr>
              <a:t></a:t>
            </a:r>
            <a:r>
              <a:rPr lang="fr-FR" dirty="0" smtClean="0"/>
              <a:t> </a:t>
            </a:r>
            <a:r>
              <a:rPr lang="fr-FR" sz="2000" b="1" i="1" u="sng" dirty="0" smtClean="0">
                <a:latin typeface="Times New Roman" pitchFamily="18" charset="0"/>
                <a:cs typeface="Times New Roman" pitchFamily="18" charset="0"/>
              </a:rPr>
              <a:t>Définition</a:t>
            </a:r>
            <a:r>
              <a:rPr lang="fr-FR" sz="2000" dirty="0" smtClean="0"/>
              <a:t> :</a:t>
            </a:r>
            <a:endParaRPr lang="fr-FR" sz="2000" dirty="0"/>
          </a:p>
        </p:txBody>
      </p:sp>
      <p:sp>
        <p:nvSpPr>
          <p:cNvPr id="26" name="Text Box 1"/>
          <p:cNvSpPr txBox="1">
            <a:spLocks noChangeArrowheads="1"/>
          </p:cNvSpPr>
          <p:nvPr/>
        </p:nvSpPr>
        <p:spPr bwMode="auto">
          <a:xfrm>
            <a:off x="179512" y="2603861"/>
            <a:ext cx="8712968" cy="818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fr-FR" sz="2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                    La polarisabilité d’un atome est la </a:t>
            </a:r>
            <a:r>
              <a:rPr lang="fr-FR" sz="2000" b="1" i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capacité qu’a son nuage électronique à se déformer facilement</a:t>
            </a:r>
            <a:r>
              <a:rPr lang="fr-FR" sz="2000" dirty="0" smtClean="0"/>
              <a:t> </a:t>
            </a:r>
            <a:r>
              <a:rPr lang="fr-FR" sz="2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sous l’influence d’un champ </a:t>
            </a:r>
            <a:r>
              <a:rPr lang="fr-FR" sz="2000" dirty="0" err="1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élec-trique</a:t>
            </a:r>
            <a:r>
              <a:rPr lang="fr-FR" sz="2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extérieur.</a:t>
            </a:r>
            <a:endParaRPr kumimoji="0" lang="fr-FR" sz="2000" b="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29701" name="Picture 5"/>
          <p:cNvPicPr>
            <a:picLocks noChangeAspect="1" noChangeArrowheads="1"/>
          </p:cNvPicPr>
          <p:nvPr/>
        </p:nvPicPr>
        <p:blipFill>
          <a:blip r:embed="rId4" cstate="print"/>
          <a:srcRect l="3307" t="23520" r="1721" b="58840"/>
          <a:stretch>
            <a:fillRect/>
          </a:stretch>
        </p:blipFill>
        <p:spPr bwMode="auto">
          <a:xfrm>
            <a:off x="0" y="4082990"/>
            <a:ext cx="9144000" cy="9855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8" name="Rectangle 27"/>
          <p:cNvSpPr/>
          <p:nvPr/>
        </p:nvSpPr>
        <p:spPr>
          <a:xfrm>
            <a:off x="971600" y="3650942"/>
            <a:ext cx="7598555" cy="369332"/>
          </a:xfrm>
          <a:prstGeom prst="rect">
            <a:avLst/>
          </a:prstGeom>
          <a:solidFill>
            <a:srgbClr val="FFFF00">
              <a:alpha val="50196"/>
            </a:srgbClr>
          </a:solidFill>
        </p:spPr>
        <p:txBody>
          <a:bodyPr wrap="none">
            <a:spAutoFit/>
          </a:bodyPr>
          <a:lstStyle/>
          <a:p>
            <a:r>
              <a:rPr lang="fr-FR" b="1" u="sng" dirty="0" smtClean="0">
                <a:latin typeface="Comic Sans MS" pitchFamily="66" charset="0"/>
              </a:rPr>
              <a:t>POLARISABILITE DE QUELQUES ATOMES (x 10 </a:t>
            </a:r>
            <a:r>
              <a:rPr lang="fr-FR" b="1" u="sng" baseline="30000" dirty="0" smtClean="0">
                <a:latin typeface="Comic Sans MS" pitchFamily="66" charset="0"/>
              </a:rPr>
              <a:t>40</a:t>
            </a:r>
            <a:r>
              <a:rPr lang="fr-FR" b="1" u="sng" dirty="0" smtClean="0">
                <a:latin typeface="Comic Sans MS" pitchFamily="66" charset="0"/>
              </a:rPr>
              <a:t> C².</a:t>
            </a:r>
            <a:r>
              <a:rPr lang="fr-FR" b="1" u="sng" dirty="0" err="1" smtClean="0">
                <a:latin typeface="Comic Sans MS" pitchFamily="66" charset="0"/>
              </a:rPr>
              <a:t>m².J</a:t>
            </a:r>
            <a:r>
              <a:rPr lang="fr-FR" b="1" u="sng" baseline="30000" dirty="0" smtClean="0">
                <a:latin typeface="Comic Sans MS" pitchFamily="66" charset="0"/>
              </a:rPr>
              <a:t> – 1</a:t>
            </a:r>
            <a:r>
              <a:rPr lang="fr-FR" b="1" u="sng" dirty="0" smtClean="0">
                <a:latin typeface="Comic Sans MS" pitchFamily="66" charset="0"/>
              </a:rPr>
              <a:t>)</a:t>
            </a:r>
            <a:endParaRPr lang="fr-FR" sz="2000" b="1" dirty="0">
              <a:latin typeface="Comic Sans MS" pitchFamily="66" charset="0"/>
            </a:endParaRPr>
          </a:p>
        </p:txBody>
      </p:sp>
      <p:sp>
        <p:nvSpPr>
          <p:cNvPr id="29" name="Rectangle 28"/>
          <p:cNvSpPr/>
          <p:nvPr/>
        </p:nvSpPr>
        <p:spPr>
          <a:xfrm>
            <a:off x="107504" y="5103093"/>
            <a:ext cx="8964488" cy="1566267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fr-FR" sz="2000" dirty="0" smtClean="0">
                <a:solidFill>
                  <a:schemeClr val="tx1"/>
                </a:solidFill>
              </a:rPr>
              <a:t> </a:t>
            </a:r>
            <a:r>
              <a:rPr lang="fr-FR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fr-FR" dirty="0" smtClean="0"/>
              <a:t> </a:t>
            </a:r>
            <a:endParaRPr lang="fr-FR" dirty="0"/>
          </a:p>
        </p:txBody>
      </p:sp>
      <p:sp>
        <p:nvSpPr>
          <p:cNvPr id="30" name="Rectangle 29"/>
          <p:cNvSpPr/>
          <p:nvPr/>
        </p:nvSpPr>
        <p:spPr>
          <a:xfrm>
            <a:off x="107504" y="5109011"/>
            <a:ext cx="1508746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dirty="0" smtClean="0">
                <a:sym typeface="Wingdings"/>
              </a:rPr>
              <a:t></a:t>
            </a:r>
            <a:r>
              <a:rPr lang="fr-FR" dirty="0" smtClean="0"/>
              <a:t> </a:t>
            </a:r>
            <a:r>
              <a:rPr lang="fr-FR" sz="2000" b="1" i="1" u="sng" dirty="0" smtClean="0">
                <a:latin typeface="Times New Roman" pitchFamily="18" charset="0"/>
                <a:cs typeface="Times New Roman" pitchFamily="18" charset="0"/>
              </a:rPr>
              <a:t>Evolution</a:t>
            </a:r>
            <a:r>
              <a:rPr lang="fr-FR" sz="2000" dirty="0" smtClean="0"/>
              <a:t> :</a:t>
            </a:r>
            <a:endParaRPr lang="fr-FR" sz="2000" dirty="0"/>
          </a:p>
        </p:txBody>
      </p:sp>
      <p:sp>
        <p:nvSpPr>
          <p:cNvPr id="31" name="Rectangle 30"/>
          <p:cNvSpPr/>
          <p:nvPr/>
        </p:nvSpPr>
        <p:spPr>
          <a:xfrm>
            <a:off x="179512" y="5121169"/>
            <a:ext cx="8964488" cy="153888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2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                   </a:t>
            </a:r>
            <a:r>
              <a:rPr lang="fr-FR" sz="20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Un atome est d’autant plus </a:t>
            </a:r>
            <a:r>
              <a:rPr lang="fr-FR" sz="2000" b="1" u="sng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polarisable</a:t>
            </a:r>
            <a:r>
              <a:rPr lang="fr-FR" sz="2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que son nuage </a:t>
            </a:r>
            <a:r>
              <a:rPr lang="fr-FR" sz="2000" dirty="0" err="1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électro-nique</a:t>
            </a:r>
            <a:r>
              <a:rPr lang="fr-FR" sz="2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subit peu l’influence de son noyau, donc </a:t>
            </a:r>
            <a:r>
              <a:rPr lang="fr-FR" sz="20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que l’atome est </a:t>
            </a:r>
            <a:r>
              <a:rPr lang="fr-FR" sz="2000" b="1" u="sng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volumineux</a:t>
            </a:r>
            <a:r>
              <a:rPr lang="fr-FR" sz="2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.</a:t>
            </a:r>
          </a:p>
          <a:p>
            <a:endParaRPr lang="fr-FR" sz="1100" dirty="0" smtClean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  <a:p>
            <a:r>
              <a:rPr lang="fr-FR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  <a:sym typeface="Wingdings 3"/>
              </a:rPr>
              <a:t> </a:t>
            </a:r>
            <a:r>
              <a:rPr lang="fr-FR" sz="2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fr-FR" sz="2000" b="1" u="sng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La polarisabilité d’un atome AUGMENTE quand on descend dans une colonne et de droite à gauche dans une période</a:t>
            </a:r>
            <a:r>
              <a:rPr lang="fr-FR" sz="2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.</a:t>
            </a:r>
            <a:endParaRPr lang="fr-FR" sz="20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96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96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800" decel="100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800" decel="100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800" decel="100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800" decel="100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3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800" decel="100000"/>
                                        <p:tgtEl>
                                          <p:spTgt spid="2970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800" decel="100000" fill="hold"/>
                                        <p:tgtEl>
                                          <p:spTgt spid="2970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800" decel="100000" fill="hold"/>
                                        <p:tgtEl>
                                          <p:spTgt spid="297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800" decel="100000" fill="hold"/>
                                        <p:tgtEl>
                                          <p:spTgt spid="297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97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97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500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8" dur="500"/>
                                        <p:tgtEl>
                                          <p:spTgt spid="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19" grpId="0"/>
      <p:bldP spid="26" grpId="0"/>
      <p:bldP spid="28" grpId="0" animBg="1"/>
      <p:bldP spid="29" grpId="0" animBg="1"/>
      <p:bldP spid="30" grpId="0"/>
    </p:bldLst>
  </p:timing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1760</TotalTime>
  <Words>4934</Words>
  <Application>Microsoft Office PowerPoint</Application>
  <PresentationFormat>Affichage à l'écran (4:3)</PresentationFormat>
  <Paragraphs>752</Paragraphs>
  <Slides>44</Slides>
  <Notes>5</Notes>
  <HiddenSlides>0</HiddenSlides>
  <MMClips>0</MMClips>
  <ScaleCrop>false</ScaleCrop>
  <HeadingPairs>
    <vt:vector size="6" baseType="variant">
      <vt:variant>
        <vt:lpstr>Thème</vt:lpstr>
      </vt:variant>
      <vt:variant>
        <vt:i4>1</vt:i4>
      </vt:variant>
      <vt:variant>
        <vt:lpstr>Serveurs OLE incorporés</vt:lpstr>
      </vt:variant>
      <vt:variant>
        <vt:i4>1</vt:i4>
      </vt:variant>
      <vt:variant>
        <vt:lpstr>Titres des diapositives</vt:lpstr>
      </vt:variant>
      <vt:variant>
        <vt:i4>44</vt:i4>
      </vt:variant>
    </vt:vector>
  </HeadingPairs>
  <TitlesOfParts>
    <vt:vector size="46" baseType="lpstr">
      <vt:lpstr>Thème Office</vt:lpstr>
      <vt:lpstr>Équation</vt:lpstr>
      <vt:lpstr>Diapositive 1</vt:lpstr>
      <vt:lpstr>Diapositive 2</vt:lpstr>
      <vt:lpstr>Diapositive 3</vt:lpstr>
      <vt:lpstr>Diapositive 4</vt:lpstr>
      <vt:lpstr>Diapositive 5</vt:lpstr>
      <vt:lpstr>Diapositive 6</vt:lpstr>
      <vt:lpstr>Diapositive 7</vt:lpstr>
      <vt:lpstr>Diapositive 8</vt:lpstr>
      <vt:lpstr>Diapositive 9</vt:lpstr>
      <vt:lpstr>Diapositive 10</vt:lpstr>
      <vt:lpstr>Diapositive 11</vt:lpstr>
      <vt:lpstr>Diapositive 12</vt:lpstr>
      <vt:lpstr>Diapositive 13</vt:lpstr>
      <vt:lpstr>Diapositive 14</vt:lpstr>
      <vt:lpstr>Diapositive 15</vt:lpstr>
      <vt:lpstr>Diapositive 16</vt:lpstr>
      <vt:lpstr>Diapositive 17</vt:lpstr>
      <vt:lpstr>Diapositive 18</vt:lpstr>
      <vt:lpstr>Diapositive 19</vt:lpstr>
      <vt:lpstr>Diapositive 20</vt:lpstr>
      <vt:lpstr>Diapositive 21</vt:lpstr>
      <vt:lpstr>Diapositive 22</vt:lpstr>
      <vt:lpstr>Diapositive 23</vt:lpstr>
      <vt:lpstr>Diapositive 24</vt:lpstr>
      <vt:lpstr>Diapositive 25</vt:lpstr>
      <vt:lpstr>Diapositive 26</vt:lpstr>
      <vt:lpstr>Diapositive 27</vt:lpstr>
      <vt:lpstr>Diapositive 28</vt:lpstr>
      <vt:lpstr>Diapositive 29</vt:lpstr>
      <vt:lpstr>Diapositive 30</vt:lpstr>
      <vt:lpstr>Diapositive 31</vt:lpstr>
      <vt:lpstr>Diapositive 32</vt:lpstr>
      <vt:lpstr>Diapositive 33</vt:lpstr>
      <vt:lpstr>Diapositive 34</vt:lpstr>
      <vt:lpstr>Diapositive 35</vt:lpstr>
      <vt:lpstr>Diapositive 36</vt:lpstr>
      <vt:lpstr>Diapositive 37</vt:lpstr>
      <vt:lpstr>Diapositive 38</vt:lpstr>
      <vt:lpstr>Diapositive 39</vt:lpstr>
      <vt:lpstr>Diapositive 40</vt:lpstr>
      <vt:lpstr>Diapositive 41</vt:lpstr>
      <vt:lpstr>Diapositive 42</vt:lpstr>
      <vt:lpstr>Diapositive 43</vt:lpstr>
      <vt:lpstr>Diapositive 44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Diapositive 1</dc:title>
  <dc:creator>Marty</dc:creator>
  <cp:lastModifiedBy>Marty</cp:lastModifiedBy>
  <cp:revision>198</cp:revision>
  <dcterms:created xsi:type="dcterms:W3CDTF">2021-08-19T05:42:38Z</dcterms:created>
  <dcterms:modified xsi:type="dcterms:W3CDTF">2026-09-07T09:48:59Z</dcterms:modified>
</cp:coreProperties>
</file>